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40"/>
  </p:notesMasterIdLst>
  <p:handoutMasterIdLst>
    <p:handoutMasterId r:id="rId41"/>
  </p:handoutMasterIdLst>
  <p:sldIdLst>
    <p:sldId id="829" r:id="rId7"/>
    <p:sldId id="1166" r:id="rId8"/>
    <p:sldId id="1095" r:id="rId9"/>
    <p:sldId id="1097" r:id="rId10"/>
    <p:sldId id="1120" r:id="rId11"/>
    <p:sldId id="1150" r:id="rId12"/>
    <p:sldId id="1154" r:id="rId13"/>
    <p:sldId id="1155" r:id="rId14"/>
    <p:sldId id="1152" r:id="rId15"/>
    <p:sldId id="1158" r:id="rId16"/>
    <p:sldId id="1163" r:id="rId17"/>
    <p:sldId id="1164" r:id="rId18"/>
    <p:sldId id="1165" r:id="rId19"/>
    <p:sldId id="1123" r:id="rId20"/>
    <p:sldId id="1159" r:id="rId21"/>
    <p:sldId id="1124" r:id="rId22"/>
    <p:sldId id="1125" r:id="rId23"/>
    <p:sldId id="1126" r:id="rId24"/>
    <p:sldId id="1167" r:id="rId25"/>
    <p:sldId id="1168" r:id="rId26"/>
    <p:sldId id="1128" r:id="rId27"/>
    <p:sldId id="1160" r:id="rId28"/>
    <p:sldId id="1129" r:id="rId29"/>
    <p:sldId id="1130" r:id="rId30"/>
    <p:sldId id="1161" r:id="rId31"/>
    <p:sldId id="1131" r:id="rId32"/>
    <p:sldId id="1156" r:id="rId33"/>
    <p:sldId id="1157" r:id="rId34"/>
    <p:sldId id="1162" r:id="rId35"/>
    <p:sldId id="1153" r:id="rId36"/>
    <p:sldId id="1096" r:id="rId37"/>
    <p:sldId id="1094" r:id="rId38"/>
    <p:sldId id="1169"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74354" autoAdjust="0"/>
  </p:normalViewPr>
  <p:slideViewPr>
    <p:cSldViewPr snapToObjects="1">
      <p:cViewPr varScale="1">
        <p:scale>
          <a:sx n="93" d="100"/>
          <a:sy n="93" d="100"/>
        </p:scale>
        <p:origin x="331" y="77"/>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8/2/2015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1212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8/2/2015 12:28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7318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6711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34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4595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778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896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21AEA4E-C8DD-4389-8732-D0D2DA460746}"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157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8/2/2015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03" y="2201862"/>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9" name="Text Placeholder 8"/>
          <p:cNvSpPr>
            <a:spLocks noGrp="1"/>
          </p:cNvSpPr>
          <p:nvPr>
            <p:ph type="body" sz="quarter" idx="11"/>
          </p:nvPr>
        </p:nvSpPr>
        <p:spPr>
          <a:xfrm>
            <a:off x="274639" y="1206498"/>
            <a:ext cx="11889564" cy="683264"/>
          </a:xfrm>
        </p:spPr>
        <p:txBody>
          <a:bodyPr/>
          <a:lstStyle>
            <a:lvl1pPr marL="0" indent="0">
              <a:buNone/>
              <a:defRPr sz="3600"/>
            </a:lvl1pPr>
          </a:lstStyle>
          <a:p>
            <a:pPr lvl="0"/>
            <a:endParaRPr lang="en-US" dirty="0"/>
          </a:p>
        </p:txBody>
      </p:sp>
    </p:spTree>
    <p:extLst>
      <p:ext uri="{BB962C8B-B14F-4D97-AF65-F5344CB8AC3E}">
        <p14:creationId xmlns:p14="http://schemas.microsoft.com/office/powerpoint/2010/main" val="31434392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6545239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3.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 id="2147484209" r:id="rId29"/>
    <p:sldLayoutId id="2147484210"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emf"/><Relationship Id="rId7" Type="http://schemas.openxmlformats.org/officeDocument/2006/relationships/image" Target="../media/image59.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8.emf"/><Relationship Id="rId5" Type="http://schemas.openxmlformats.org/officeDocument/2006/relationships/image" Target="../media/image29.emf"/><Relationship Id="rId10" Type="http://schemas.openxmlformats.org/officeDocument/2006/relationships/image" Target="../media/image50.emf"/><Relationship Id="rId4" Type="http://schemas.openxmlformats.org/officeDocument/2006/relationships/image" Target="../media/image57.emf"/><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9.emf"/><Relationship Id="rId5" Type="http://schemas.openxmlformats.org/officeDocument/2006/relationships/image" Target="../media/image56.emf"/><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29.emf"/><Relationship Id="rId7" Type="http://schemas.openxmlformats.org/officeDocument/2006/relationships/image" Target="../media/image58.emf"/><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7.emf"/><Relationship Id="rId11" Type="http://schemas.openxmlformats.org/officeDocument/2006/relationships/image" Target="../media/image50.emf"/><Relationship Id="rId5" Type="http://schemas.openxmlformats.org/officeDocument/2006/relationships/image" Target="../media/image56.emf"/><Relationship Id="rId10" Type="http://schemas.microsoft.com/office/2007/relationships/hdphoto" Target="../media/hdphoto1.wdp"/><Relationship Id="rId4" Type="http://schemas.openxmlformats.org/officeDocument/2006/relationships/image" Target="../media/image30.emf"/><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56.emf"/><Relationship Id="rId5" Type="http://schemas.openxmlformats.org/officeDocument/2006/relationships/image" Target="../media/image66.emf"/><Relationship Id="rId4" Type="http://schemas.openxmlformats.org/officeDocument/2006/relationships/image" Target="../media/image65.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7.png"/><Relationship Id="rId1" Type="http://schemas.openxmlformats.org/officeDocument/2006/relationships/slideLayout" Target="../slideLayouts/slideLayout16.xml"/><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emf"/><Relationship Id="rId21" Type="http://schemas.openxmlformats.org/officeDocument/2006/relationships/image" Target="../media/image47.png"/><Relationship Id="rId7" Type="http://schemas.openxmlformats.org/officeDocument/2006/relationships/image" Target="../media/image33.e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emf"/><Relationship Id="rId5" Type="http://schemas.openxmlformats.org/officeDocument/2006/relationships/image" Target="../media/image31.emf"/><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emf"/><Relationship Id="rId19" Type="http://schemas.openxmlformats.org/officeDocument/2006/relationships/image" Target="../media/image45.png"/><Relationship Id="rId4" Type="http://schemas.openxmlformats.org/officeDocument/2006/relationships/image" Target="../media/image30.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s>
</file>

<file path=ppt/slides/_rels/slide3.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a:t>
            </a:r>
            <a:r>
              <a:rPr lang="en-US" sz="4800" b="1" dirty="0"/>
              <a:t>Mobile </a:t>
            </a:r>
            <a:r>
              <a:rPr lang="en-US" sz="4800" b="1" dirty="0" smtClean="0"/>
              <a:t>Services</a:t>
            </a:r>
            <a:r>
              <a:rPr lang="en-US" sz="4800" dirty="0" smtClean="0"/>
              <a:t>: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49362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hosting benefits</a:t>
            </a:r>
            <a:br>
              <a:rPr lang="en-US" dirty="0" smtClean="0"/>
            </a:br>
            <a:r>
              <a:rPr lang="en-US" dirty="0" smtClean="0"/>
              <a:t>	</a:t>
            </a:r>
            <a:endParaRPr lang="en-US" dirty="0"/>
          </a:p>
        </p:txBody>
      </p:sp>
      <p:sp>
        <p:nvSpPr>
          <p:cNvPr id="9" name="Text Placeholder 8"/>
          <p:cNvSpPr>
            <a:spLocks noGrp="1"/>
          </p:cNvSpPr>
          <p:nvPr>
            <p:ph type="body" sz="quarter" idx="11"/>
          </p:nvPr>
        </p:nvSpPr>
        <p:spPr>
          <a:xfrm>
            <a:off x="274639" y="985197"/>
            <a:ext cx="11889564" cy="683264"/>
          </a:xfrm>
        </p:spPr>
        <p:txBody>
          <a:bodyPr/>
          <a:lstStyle/>
          <a:p>
            <a:r>
              <a:rPr lang="en-US" dirty="0" smtClean="0"/>
              <a:t>Courtesy </a:t>
            </a:r>
            <a:r>
              <a:rPr lang="en-US" dirty="0"/>
              <a:t>of </a:t>
            </a:r>
            <a:r>
              <a:rPr lang="en-US" dirty="0" smtClean="0"/>
              <a:t>Azure </a:t>
            </a:r>
            <a:r>
              <a:rPr lang="en-US" dirty="0"/>
              <a:t>Web </a:t>
            </a:r>
            <a:r>
              <a:rPr lang="en-US" dirty="0" smtClean="0"/>
              <a:t>Apps</a:t>
            </a:r>
            <a:endParaRPr lang="en-US" dirty="0"/>
          </a:p>
        </p:txBody>
      </p:sp>
      <p:sp>
        <p:nvSpPr>
          <p:cNvPr id="8" name="Text Placeholder 6"/>
          <p:cNvSpPr txBox="1">
            <a:spLocks/>
          </p:cNvSpPr>
          <p:nvPr/>
        </p:nvSpPr>
        <p:spPr>
          <a:xfrm>
            <a:off x="274639"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Richer monitoring and alerting</a:t>
            </a:r>
          </a:p>
          <a:p>
            <a:pPr>
              <a:lnSpc>
                <a:spcPct val="100000"/>
              </a:lnSpc>
            </a:pPr>
            <a:r>
              <a:rPr dirty="0">
                <a:solidFill>
                  <a:schemeClr val="tx1"/>
                </a:solidFill>
              </a:rPr>
              <a:t>Traffic manager</a:t>
            </a:r>
          </a:p>
          <a:p>
            <a:pPr>
              <a:lnSpc>
                <a:spcPct val="100000"/>
              </a:lnSpc>
            </a:pPr>
            <a:r>
              <a:rPr dirty="0">
                <a:solidFill>
                  <a:schemeClr val="tx1"/>
                </a:solidFill>
              </a:rPr>
              <a:t>Custom CNAMEs</a:t>
            </a:r>
          </a:p>
          <a:p>
            <a:pPr>
              <a:lnSpc>
                <a:spcPct val="100000"/>
              </a:lnSpc>
            </a:pPr>
            <a:r>
              <a:rPr dirty="0">
                <a:solidFill>
                  <a:schemeClr val="tx1"/>
                </a:solidFill>
              </a:rPr>
              <a:t>VNET and VPN</a:t>
            </a:r>
          </a:p>
          <a:p>
            <a:pPr>
              <a:lnSpc>
                <a:spcPct val="100000"/>
              </a:lnSpc>
            </a:pPr>
            <a:r>
              <a:rPr dirty="0">
                <a:solidFill>
                  <a:schemeClr val="tx1"/>
                </a:solidFill>
              </a:rPr>
              <a:t>Backup and restore</a:t>
            </a:r>
          </a:p>
          <a:p>
            <a:pPr>
              <a:lnSpc>
                <a:spcPct val="100000"/>
              </a:lnSpc>
            </a:pPr>
            <a:r>
              <a:rPr dirty="0">
                <a:solidFill>
                  <a:schemeClr val="tx1"/>
                </a:solidFill>
              </a:rPr>
              <a:t>More VM size and instance options</a:t>
            </a:r>
          </a:p>
          <a:p>
            <a:pPr>
              <a:lnSpc>
                <a:spcPct val="100000"/>
              </a:lnSpc>
            </a:pPr>
            <a:r>
              <a:rPr dirty="0">
                <a:solidFill>
                  <a:schemeClr val="tx1"/>
                </a:solidFill>
              </a:rPr>
              <a:t>In production A/B testing</a:t>
            </a:r>
          </a:p>
          <a:p>
            <a:pPr>
              <a:lnSpc>
                <a:spcPct val="100000"/>
              </a:lnSpc>
            </a:pPr>
            <a:r>
              <a:rPr dirty="0">
                <a:solidFill>
                  <a:schemeClr val="tx1"/>
                </a:solidFill>
              </a:rPr>
              <a:t>Auto load-balance</a:t>
            </a:r>
          </a:p>
        </p:txBody>
      </p:sp>
      <p:sp>
        <p:nvSpPr>
          <p:cNvPr id="10" name="Text Placeholder 6"/>
          <p:cNvSpPr txBox="1">
            <a:spLocks/>
          </p:cNvSpPr>
          <p:nvPr/>
        </p:nvSpPr>
        <p:spPr>
          <a:xfrm>
            <a:off x="5989637" y="1973262"/>
            <a:ext cx="5714998" cy="5029200"/>
          </a:xfrm>
          <a:prstGeom prst="rect">
            <a:avLst/>
          </a:prstGeom>
        </p:spPr>
        <p:txBody>
          <a:bodyPr vert="horz" wrap="square" lIns="146304" tIns="91440" rIns="146304" bIns="91440" rtlCol="0">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dirty="0">
                <a:solidFill>
                  <a:schemeClr val="tx1"/>
                </a:solidFill>
              </a:rPr>
              <a:t>Share capacity across Web and Mobile</a:t>
            </a:r>
          </a:p>
          <a:p>
            <a:pPr>
              <a:lnSpc>
                <a:spcPct val="100000"/>
              </a:lnSpc>
            </a:pPr>
            <a:r>
              <a:rPr dirty="0">
                <a:solidFill>
                  <a:schemeClr val="tx1"/>
                </a:solidFill>
              </a:rPr>
              <a:t>Staging slots</a:t>
            </a:r>
          </a:p>
          <a:p>
            <a:pPr marL="342900" indent="-342900">
              <a:lnSpc>
                <a:spcPct val="100000"/>
              </a:lnSpc>
              <a:buFont typeface="Arial" pitchFamily="34" charset="0"/>
              <a:buChar char="•"/>
            </a:pPr>
            <a:r>
              <a:rPr sz="2000" dirty="0">
                <a:solidFill>
                  <a:schemeClr val="tx1"/>
                </a:solidFill>
              </a:rPr>
              <a:t>Validate changes in your staging environment before publishing to production</a:t>
            </a:r>
          </a:p>
          <a:p>
            <a:pPr>
              <a:lnSpc>
                <a:spcPct val="100000"/>
              </a:lnSpc>
            </a:pPr>
            <a:r>
              <a:rPr dirty="0">
                <a:solidFill>
                  <a:schemeClr val="tx1"/>
                </a:solidFill>
              </a:rPr>
              <a:t>More </a:t>
            </a:r>
            <a:r>
              <a:rPr dirty="0" err="1">
                <a:solidFill>
                  <a:schemeClr val="tx1"/>
                </a:solidFill>
              </a:rPr>
              <a:t>devops</a:t>
            </a:r>
            <a:r>
              <a:rPr dirty="0">
                <a:solidFill>
                  <a:schemeClr val="tx1"/>
                </a:solidFill>
              </a:rPr>
              <a:t> features</a:t>
            </a:r>
          </a:p>
          <a:p>
            <a:pPr marL="342900" indent="-342900">
              <a:lnSpc>
                <a:spcPct val="100000"/>
              </a:lnSpc>
              <a:buFont typeface="Arial" pitchFamily="34" charset="0"/>
              <a:buChar char="•"/>
            </a:pPr>
            <a:r>
              <a:rPr sz="2000" dirty="0">
                <a:solidFill>
                  <a:schemeClr val="tx1"/>
                </a:solidFill>
              </a:rPr>
              <a:t>Support for </a:t>
            </a:r>
            <a:r>
              <a:rPr sz="2000" dirty="0" err="1">
                <a:solidFill>
                  <a:schemeClr val="tx1"/>
                </a:solidFill>
              </a:rPr>
              <a:t>BitBucket</a:t>
            </a:r>
            <a:r>
              <a:rPr sz="2000" dirty="0">
                <a:solidFill>
                  <a:schemeClr val="tx1"/>
                </a:solidFill>
              </a:rPr>
              <a:t> and Visual Studio Online; seamless integration with GitHub</a:t>
            </a:r>
            <a:endParaRPr dirty="0">
              <a:solidFill>
                <a:schemeClr val="tx1"/>
              </a:solidFill>
            </a:endParaRPr>
          </a:p>
          <a:p>
            <a:pPr>
              <a:lnSpc>
                <a:spcPct val="100000"/>
              </a:lnSpc>
            </a:pPr>
            <a:r>
              <a:rPr dirty="0">
                <a:solidFill>
                  <a:schemeClr val="tx1"/>
                </a:solidFill>
              </a:rPr>
              <a:t>Web Jobs</a:t>
            </a:r>
          </a:p>
          <a:p>
            <a:pPr>
              <a:lnSpc>
                <a:spcPct val="100000"/>
              </a:lnSpc>
            </a:pPr>
            <a:endParaRPr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014" y="299397"/>
            <a:ext cx="1371600" cy="1371600"/>
          </a:xfrm>
          <a:prstGeom prst="rect">
            <a:avLst/>
          </a:prstGeom>
        </p:spPr>
      </p:pic>
      <p:pic>
        <p:nvPicPr>
          <p:cNvPr id="13" name="Picture 12"/>
          <p:cNvPicPr>
            <a:picLocks noChangeAspect="1"/>
          </p:cNvPicPr>
          <p:nvPr/>
        </p:nvPicPr>
        <p:blipFill>
          <a:blip r:embed="rId3"/>
          <a:stretch>
            <a:fillRect/>
          </a:stretch>
        </p:blipFill>
        <p:spPr>
          <a:xfrm>
            <a:off x="10420861" y="5402262"/>
            <a:ext cx="1256753" cy="1318359"/>
          </a:xfrm>
          <a:prstGeom prst="rect">
            <a:avLst/>
          </a:prstGeom>
        </p:spPr>
      </p:pic>
    </p:spTree>
    <p:extLst>
      <p:ext uri="{BB962C8B-B14F-4D97-AF65-F5344CB8AC3E}">
        <p14:creationId xmlns:p14="http://schemas.microsoft.com/office/powerpoint/2010/main" val="38188205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Mobile Services – in classic </a:t>
            </a:r>
            <a:r>
              <a:rPr lang="en-US" dirty="0"/>
              <a:t>p</a:t>
            </a:r>
            <a:r>
              <a:rPr lang="en-US" dirty="0" smtClean="0"/>
              <a:t>ortal</a:t>
            </a:r>
          </a:p>
          <a:p>
            <a:r>
              <a:rPr lang="en-US" dirty="0" smtClean="0"/>
              <a:t>Mobile Apps – preview portal</a:t>
            </a:r>
          </a:p>
          <a:p>
            <a:r>
              <a:rPr lang="en-US" dirty="0" smtClean="0"/>
              <a:t>When Mobile Apps is GA, will have all the features of Mobile Services</a:t>
            </a:r>
          </a:p>
          <a:p>
            <a:endParaRPr lang="en-US" dirty="0"/>
          </a:p>
        </p:txBody>
      </p:sp>
      <p:sp>
        <p:nvSpPr>
          <p:cNvPr id="3" name="Title 2"/>
          <p:cNvSpPr>
            <a:spLocks noGrp="1"/>
          </p:cNvSpPr>
          <p:nvPr>
            <p:ph type="title"/>
          </p:nvPr>
        </p:nvSpPr>
        <p:spPr/>
        <p:txBody>
          <a:bodyPr/>
          <a:lstStyle/>
          <a:p>
            <a:r>
              <a:rPr lang="en-US" dirty="0" smtClean="0"/>
              <a:t>Azure Mobile </a:t>
            </a:r>
            <a:r>
              <a:rPr lang="en-US" b="1" dirty="0" smtClean="0"/>
              <a:t>Apps </a:t>
            </a:r>
            <a:r>
              <a:rPr lang="en-US" dirty="0" smtClean="0"/>
              <a:t>vs. Azure Mobile </a:t>
            </a:r>
            <a:r>
              <a:rPr lang="en-US" b="1" dirty="0" smtClean="0"/>
              <a:t>Services</a:t>
            </a:r>
            <a:endParaRPr lang="en-US" b="1" dirty="0"/>
          </a:p>
        </p:txBody>
      </p:sp>
      <p:sp>
        <p:nvSpPr>
          <p:cNvPr id="7" name="Text Placeholder 6"/>
          <p:cNvSpPr>
            <a:spLocks noGrp="1"/>
          </p:cNvSpPr>
          <p:nvPr>
            <p:ph type="body" sz="quarter" idx="11"/>
          </p:nvPr>
        </p:nvSpPr>
        <p:spPr>
          <a:xfrm>
            <a:off x="283147" y="1668463"/>
            <a:ext cx="3039489" cy="5029200"/>
          </a:xfrm>
        </p:spPr>
        <p:txBody>
          <a:bodyPr/>
          <a:lstStyle/>
          <a:p>
            <a:r>
              <a:rPr lang="en-US" dirty="0" smtClean="0">
                <a:solidFill>
                  <a:schemeClr val="accent5"/>
                </a:solidFill>
              </a:rPr>
              <a:t>With Azure Mobile Apps, you have more control over your compute environment</a:t>
            </a:r>
          </a:p>
          <a:p>
            <a:endParaRPr lang="en-US" dirty="0">
              <a:solidFill>
                <a:schemeClr val="accent5"/>
              </a:solidFill>
            </a:endParaRPr>
          </a:p>
          <a:p>
            <a:r>
              <a:rPr lang="en-US" dirty="0" smtClean="0">
                <a:solidFill>
                  <a:schemeClr val="accent5"/>
                </a:solidFill>
              </a:rPr>
              <a:t>All the hosting benefits of Web Apps at the same price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1" y="5402262"/>
            <a:ext cx="1371600" cy="1371600"/>
          </a:xfrm>
          <a:prstGeom prst="rect">
            <a:avLst/>
          </a:prstGeom>
        </p:spPr>
      </p:pic>
    </p:spTree>
    <p:extLst>
      <p:ext uri="{BB962C8B-B14F-4D97-AF65-F5344CB8AC3E}">
        <p14:creationId xmlns:p14="http://schemas.microsoft.com/office/powerpoint/2010/main" val="37342523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Mobile App is still in preview</a:t>
            </a:r>
          </a:p>
          <a:p>
            <a:pPr marL="342900" lvl="1" indent="0">
              <a:buNone/>
            </a:pPr>
            <a:r>
              <a:rPr lang="en-US" dirty="0" smtClean="0"/>
              <a:t>This is your chance to influence the product!</a:t>
            </a:r>
          </a:p>
          <a:p>
            <a:r>
              <a:rPr lang="en-US" dirty="0" smtClean="0"/>
              <a:t>New features will go into Mobile Apps</a:t>
            </a:r>
          </a:p>
          <a:p>
            <a:r>
              <a:rPr lang="en-US" dirty="0" smtClean="0"/>
              <a:t>Azure </a:t>
            </a:r>
            <a:r>
              <a:rPr lang="en-US" b="1" dirty="0" smtClean="0"/>
              <a:t>Mobile Services</a:t>
            </a:r>
            <a:r>
              <a:rPr lang="en-US" dirty="0" smtClean="0"/>
              <a:t> is still supported</a:t>
            </a:r>
          </a:p>
          <a:p>
            <a:r>
              <a:rPr lang="en-US" dirty="0" smtClean="0"/>
              <a:t>After GA, we will offer a seamless migration experience</a:t>
            </a:r>
          </a:p>
          <a:p>
            <a:endParaRPr lang="en-US" dirty="0"/>
          </a:p>
        </p:txBody>
      </p:sp>
      <p:sp>
        <p:nvSpPr>
          <p:cNvPr id="3" name="Title 2"/>
          <p:cNvSpPr>
            <a:spLocks noGrp="1"/>
          </p:cNvSpPr>
          <p:nvPr>
            <p:ph type="title"/>
          </p:nvPr>
        </p:nvSpPr>
        <p:spPr/>
        <p:txBody>
          <a:bodyPr/>
          <a:lstStyle/>
          <a:p>
            <a:r>
              <a:rPr lang="en-US" dirty="0" smtClean="0"/>
              <a:t>Your existing investments are safe</a:t>
            </a:r>
            <a:endParaRPr lang="en-US" dirty="0"/>
          </a:p>
        </p:txBody>
      </p:sp>
      <p:sp>
        <p:nvSpPr>
          <p:cNvPr id="6" name="Text Placeholder 5"/>
          <p:cNvSpPr>
            <a:spLocks noGrp="1"/>
          </p:cNvSpPr>
          <p:nvPr>
            <p:ph type="body" sz="quarter" idx="11"/>
          </p:nvPr>
        </p:nvSpPr>
        <p:spPr/>
        <p:txBody>
          <a:bodyPr/>
          <a:lstStyle/>
          <a:p>
            <a:r>
              <a:rPr lang="en-US" dirty="0" smtClean="0">
                <a:solidFill>
                  <a:schemeClr val="accent5">
                    <a:lumMod val="75000"/>
                  </a:schemeClr>
                </a:solidFill>
              </a:rPr>
              <a:t>After General Availability, </a:t>
            </a:r>
            <a:br>
              <a:rPr lang="en-US" dirty="0" smtClean="0">
                <a:solidFill>
                  <a:schemeClr val="accent5">
                    <a:lumMod val="75000"/>
                  </a:schemeClr>
                </a:solidFill>
              </a:rPr>
            </a:br>
            <a:r>
              <a:rPr lang="en-US" b="1" dirty="0" smtClean="0">
                <a:solidFill>
                  <a:schemeClr val="accent5">
                    <a:lumMod val="75000"/>
                  </a:schemeClr>
                </a:solidFill>
              </a:rPr>
              <a:t>you</a:t>
            </a:r>
            <a:r>
              <a:rPr lang="en-US" dirty="0" smtClean="0">
                <a:solidFill>
                  <a:schemeClr val="accent5">
                    <a:lumMod val="75000"/>
                  </a:schemeClr>
                </a:solidFill>
              </a:rPr>
              <a:t> </a:t>
            </a:r>
            <a:r>
              <a:rPr lang="en-US" b="1" dirty="0" smtClean="0">
                <a:solidFill>
                  <a:schemeClr val="accent5">
                    <a:lumMod val="75000"/>
                  </a:schemeClr>
                </a:solidFill>
              </a:rPr>
              <a:t>choose</a:t>
            </a:r>
            <a:r>
              <a:rPr lang="en-US" dirty="0" smtClean="0">
                <a:solidFill>
                  <a:schemeClr val="accent5">
                    <a:lumMod val="75000"/>
                  </a:schemeClr>
                </a:solidFill>
              </a:rPr>
              <a:t> when to migrate to Azure Mobile Apps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437" y="4170507"/>
            <a:ext cx="1185748" cy="1248154"/>
          </a:xfrm>
          <a:prstGeom prst="rect">
            <a:avLst/>
          </a:prstGeom>
        </p:spPr>
      </p:pic>
    </p:spTree>
    <p:extLst>
      <p:ext uri="{BB962C8B-B14F-4D97-AF65-F5344CB8AC3E}">
        <p14:creationId xmlns:p14="http://schemas.microsoft.com/office/powerpoint/2010/main" val="257931036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26385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19598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Connect to any data source</a:t>
            </a:r>
            <a:endParaRPr lang="en-US" dirty="0"/>
          </a:p>
        </p:txBody>
      </p:sp>
      <p:pic>
        <p:nvPicPr>
          <p:cNvPr id="22" name="Picture 21"/>
          <p:cNvPicPr>
            <a:picLocks noChangeAspect="1"/>
          </p:cNvPicPr>
          <p:nvPr/>
        </p:nvPicPr>
        <p:blipFill>
          <a:blip r:embed="rId3">
            <a:biLevel thresh="25000"/>
          </a:blip>
          <a:stretch>
            <a:fillRect/>
          </a:stretch>
        </p:blipFill>
        <p:spPr>
          <a:xfrm>
            <a:off x="2785334" y="2977540"/>
            <a:ext cx="1035035" cy="1666508"/>
          </a:xfrm>
          <a:prstGeom prst="rect">
            <a:avLst/>
          </a:prstGeom>
        </p:spPr>
      </p:pic>
      <p:sp>
        <p:nvSpPr>
          <p:cNvPr id="23" name="Rectangle 22"/>
          <p:cNvSpPr/>
          <p:nvPr/>
        </p:nvSpPr>
        <p:spPr>
          <a:xfrm>
            <a:off x="4015867" y="2984338"/>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24" name="Rectangle 23"/>
          <p:cNvSpPr/>
          <p:nvPr/>
        </p:nvSpPr>
        <p:spPr>
          <a:xfrm>
            <a:off x="4015867" y="3597698"/>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25" name="Group 24"/>
          <p:cNvGrpSpPr/>
          <p:nvPr/>
        </p:nvGrpSpPr>
        <p:grpSpPr>
          <a:xfrm>
            <a:off x="6030330" y="3793346"/>
            <a:ext cx="557702" cy="788548"/>
            <a:chOff x="6856491" y="3794880"/>
            <a:chExt cx="557780" cy="788660"/>
          </a:xfrm>
        </p:grpSpPr>
        <p:pic>
          <p:nvPicPr>
            <p:cNvPr id="26" name="Picture 25"/>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27" name="TextBox 2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pic>
        <p:nvPicPr>
          <p:cNvPr id="28" name="Picture 27"/>
          <p:cNvPicPr>
            <a:picLocks noChangeAspect="1"/>
          </p:cNvPicPr>
          <p:nvPr/>
        </p:nvPicPr>
        <p:blipFill>
          <a:blip r:embed="rId5">
            <a:biLevel thresh="25000"/>
          </a:blip>
          <a:stretch>
            <a:fillRect/>
          </a:stretch>
        </p:blipFill>
        <p:spPr>
          <a:xfrm>
            <a:off x="579437" y="3098495"/>
            <a:ext cx="1010296" cy="1424596"/>
          </a:xfrm>
          <a:prstGeom prst="rect">
            <a:avLst/>
          </a:prstGeom>
        </p:spPr>
      </p:pic>
      <p:grpSp>
        <p:nvGrpSpPr>
          <p:cNvPr id="29" name="Group 28"/>
          <p:cNvGrpSpPr/>
          <p:nvPr/>
        </p:nvGrpSpPr>
        <p:grpSpPr>
          <a:xfrm>
            <a:off x="1874645" y="3104519"/>
            <a:ext cx="557702" cy="788548"/>
            <a:chOff x="6856491" y="3794880"/>
            <a:chExt cx="557781" cy="788660"/>
          </a:xfrm>
        </p:grpSpPr>
        <p:pic>
          <p:nvPicPr>
            <p:cNvPr id="30" name="Picture 29"/>
            <p:cNvPicPr>
              <a:picLocks noChangeAspect="1"/>
            </p:cNvPicPr>
            <p:nvPr/>
          </p:nvPicPr>
          <p:blipFill>
            <a:blip r:embed="rId4">
              <a:biLevel thresh="25000"/>
            </a:blip>
            <a:stretch>
              <a:fillRect/>
            </a:stretch>
          </p:blipFill>
          <p:spPr>
            <a:xfrm>
              <a:off x="6897944" y="3794880"/>
              <a:ext cx="463910" cy="474843"/>
            </a:xfrm>
            <a:prstGeom prst="rect">
              <a:avLst/>
            </a:prstGeom>
          </p:spPr>
        </p:pic>
        <p:sp>
          <p:nvSpPr>
            <p:cNvPr id="31" name="TextBox 30"/>
            <p:cNvSpPr txBox="1"/>
            <p:nvPr/>
          </p:nvSpPr>
          <p:spPr>
            <a:xfrm>
              <a:off x="6856491" y="4269723"/>
              <a:ext cx="557781"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cxnSp>
        <p:nvCxnSpPr>
          <p:cNvPr id="32" name="Straight Arrow Connector 31"/>
          <p:cNvCxnSpPr/>
          <p:nvPr/>
        </p:nvCxnSpPr>
        <p:spPr>
          <a:xfrm>
            <a:off x="1589732" y="3887033"/>
            <a:ext cx="1018779"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1722275" y="4054075"/>
            <a:ext cx="92768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636545" y="4735186"/>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sp>
        <p:nvSpPr>
          <p:cNvPr id="35" name="TextBox 34"/>
          <p:cNvSpPr txBox="1"/>
          <p:nvPr/>
        </p:nvSpPr>
        <p:spPr>
          <a:xfrm>
            <a:off x="702277" y="4733697"/>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grpSp>
        <p:nvGrpSpPr>
          <p:cNvPr id="36" name="Group 35"/>
          <p:cNvGrpSpPr/>
          <p:nvPr/>
        </p:nvGrpSpPr>
        <p:grpSpPr>
          <a:xfrm>
            <a:off x="6549038" y="3779342"/>
            <a:ext cx="739308" cy="798697"/>
            <a:chOff x="7522466" y="3783240"/>
            <a:chExt cx="739414" cy="798811"/>
          </a:xfrm>
        </p:grpSpPr>
        <p:pic>
          <p:nvPicPr>
            <p:cNvPr id="37" name="Picture 36"/>
            <p:cNvPicPr>
              <a:picLocks noChangeAspect="1"/>
            </p:cNvPicPr>
            <p:nvPr/>
          </p:nvPicPr>
          <p:blipFill>
            <a:blip r:embed="rId6">
              <a:biLevel thresh="25000"/>
            </a:blip>
            <a:stretch>
              <a:fillRect/>
            </a:stretch>
          </p:blipFill>
          <p:spPr>
            <a:xfrm>
              <a:off x="7652950" y="3783240"/>
              <a:ext cx="463910" cy="486483"/>
            </a:xfrm>
            <a:prstGeom prst="rect">
              <a:avLst/>
            </a:prstGeom>
          </p:spPr>
        </p:pic>
        <p:sp>
          <p:nvSpPr>
            <p:cNvPr id="38" name="TextBox 37"/>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39" name="U-Turn Arrow 38"/>
          <p:cNvSpPr/>
          <p:nvPr/>
        </p:nvSpPr>
        <p:spPr>
          <a:xfrm rot="10800000" flipH="1">
            <a:off x="6303568" y="4697251"/>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40" name="TextBox 39"/>
          <p:cNvSpPr txBox="1"/>
          <p:nvPr/>
        </p:nvSpPr>
        <p:spPr>
          <a:xfrm>
            <a:off x="5988869" y="5112753"/>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44" name="Straight Arrow Connector 43"/>
          <p:cNvCxnSpPr/>
          <p:nvPr/>
        </p:nvCxnSpPr>
        <p:spPr>
          <a:xfrm>
            <a:off x="7303922" y="4032107"/>
            <a:ext cx="50939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H="1">
            <a:off x="7436463" y="4199148"/>
            <a:ext cx="533324"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9" name="Left Brace 48"/>
          <p:cNvSpPr/>
          <p:nvPr/>
        </p:nvSpPr>
        <p:spPr>
          <a:xfrm>
            <a:off x="8353808" y="1968398"/>
            <a:ext cx="248687" cy="3731977"/>
          </a:xfrm>
          <a:prstGeom prst="leftBrace">
            <a:avLst>
              <a:gd name="adj1" fmla="val 66025"/>
              <a:gd name="adj2" fmla="val 59115"/>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endParaRPr lang="en-US">
              <a:solidFill>
                <a:srgbClr val="FFFFFF"/>
              </a:solidFill>
            </a:endParaRPr>
          </a:p>
        </p:txBody>
      </p:sp>
      <p:sp>
        <p:nvSpPr>
          <p:cNvPr id="84" name="TextBox 83"/>
          <p:cNvSpPr txBox="1"/>
          <p:nvPr/>
        </p:nvSpPr>
        <p:spPr>
          <a:xfrm>
            <a:off x="9000672" y="2512330"/>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85" name="Picture 84"/>
          <p:cNvPicPr>
            <a:picLocks noChangeAspect="1"/>
          </p:cNvPicPr>
          <p:nvPr/>
        </p:nvPicPr>
        <p:blipFill>
          <a:blip r:embed="rId7">
            <a:biLevel thresh="25000"/>
          </a:blip>
          <a:stretch>
            <a:fillRect/>
          </a:stretch>
        </p:blipFill>
        <p:spPr>
          <a:xfrm>
            <a:off x="9472911" y="1973262"/>
            <a:ext cx="409057" cy="530555"/>
          </a:xfrm>
          <a:prstGeom prst="rect">
            <a:avLst/>
          </a:prstGeom>
        </p:spPr>
      </p:pic>
      <p:sp>
        <p:nvSpPr>
          <p:cNvPr id="86" name="TextBox 85"/>
          <p:cNvSpPr txBox="1"/>
          <p:nvPr/>
        </p:nvSpPr>
        <p:spPr>
          <a:xfrm>
            <a:off x="9152235" y="5337974"/>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87" name="TextBox 86"/>
          <p:cNvSpPr txBox="1"/>
          <p:nvPr/>
        </p:nvSpPr>
        <p:spPr>
          <a:xfrm>
            <a:off x="9008323" y="3869290"/>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88" name="Picture 87" descr="mongodb white.png"/>
          <p:cNvPicPr>
            <a:picLocks noChangeAspect="1"/>
          </p:cNvPicPr>
          <p:nvPr/>
        </p:nvPicPr>
        <p:blipFill>
          <a:blip r:embed="rId8" cstate="print">
            <a:clrChange>
              <a:clrFrom>
                <a:srgbClr val="89D1E5"/>
              </a:clrFrom>
              <a:clrTo>
                <a:srgbClr val="89D1E5">
                  <a:alpha val="0"/>
                </a:srgbClr>
              </a:clrTo>
            </a:clrChange>
            <a:extLst>
              <a:ext uri="{BEBA8EAE-BF5A-486C-A8C5-ECC9F3942E4B}">
                <a14:imgProps xmlns:a14="http://schemas.microsoft.com/office/drawing/2010/main">
                  <a14:imgLayer r:embed="rId9">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299651" y="4640262"/>
            <a:ext cx="747288" cy="747288"/>
          </a:xfrm>
          <a:prstGeom prst="rect">
            <a:avLst/>
          </a:prstGeom>
        </p:spPr>
      </p:pic>
      <p:pic>
        <p:nvPicPr>
          <p:cNvPr id="89" name="Picture 88"/>
          <p:cNvPicPr>
            <a:picLocks noChangeAspect="1"/>
          </p:cNvPicPr>
          <p:nvPr/>
        </p:nvPicPr>
        <p:blipFill>
          <a:blip r:embed="rId10">
            <a:biLevel thresh="25000"/>
          </a:blip>
          <a:stretch>
            <a:fillRect/>
          </a:stretch>
        </p:blipFill>
        <p:spPr>
          <a:xfrm>
            <a:off x="9373499" y="3248878"/>
            <a:ext cx="602259" cy="523533"/>
          </a:xfrm>
          <a:prstGeom prst="rect">
            <a:avLst/>
          </a:prstGeom>
        </p:spPr>
      </p:pic>
      <p:sp>
        <p:nvSpPr>
          <p:cNvPr id="90" name="Freeform 144"/>
          <p:cNvSpPr>
            <a:spLocks noChangeAspect="1" noEditPoints="1"/>
          </p:cNvSpPr>
          <p:nvPr/>
        </p:nvSpPr>
        <p:spPr bwMode="black">
          <a:xfrm>
            <a:off x="10784777" y="4745835"/>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90"/>
          <p:cNvSpPr>
            <a:spLocks noChangeAspect="1"/>
          </p:cNvSpPr>
          <p:nvPr/>
        </p:nvSpPr>
        <p:spPr bwMode="black">
          <a:xfrm>
            <a:off x="10852351" y="1968399"/>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92" name="Freeform 91"/>
          <p:cNvSpPr>
            <a:spLocks noChangeAspect="1"/>
          </p:cNvSpPr>
          <p:nvPr/>
        </p:nvSpPr>
        <p:spPr bwMode="black">
          <a:xfrm>
            <a:off x="10717209" y="3304927"/>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TextBox 92"/>
          <p:cNvSpPr txBox="1"/>
          <p:nvPr/>
        </p:nvSpPr>
        <p:spPr>
          <a:xfrm>
            <a:off x="10378074" y="2430284"/>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94" name="TextBox 93"/>
          <p:cNvSpPr txBox="1"/>
          <p:nvPr/>
        </p:nvSpPr>
        <p:spPr>
          <a:xfrm>
            <a:off x="10420330" y="3787244"/>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95" name="TextBox 94"/>
          <p:cNvSpPr txBox="1"/>
          <p:nvPr/>
        </p:nvSpPr>
        <p:spPr>
          <a:xfrm>
            <a:off x="10439701" y="5255928"/>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7034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Hybrid Connections</a:t>
            </a:r>
            <a:endParaRPr lang="en-US" dirty="0"/>
          </a:p>
        </p:txBody>
      </p:sp>
      <p:pic>
        <p:nvPicPr>
          <p:cNvPr id="5" name="Picture 4"/>
          <p:cNvPicPr>
            <a:picLocks noChangeAspect="1"/>
          </p:cNvPicPr>
          <p:nvPr/>
        </p:nvPicPr>
        <p:blipFill>
          <a:blip r:embed="rId3">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266946" y="3297996"/>
            <a:ext cx="736307" cy="736307"/>
          </a:xfrm>
          <a:prstGeom prst="rect">
            <a:avLst/>
          </a:prstGeom>
        </p:spPr>
      </p:pic>
      <p:pic>
        <p:nvPicPr>
          <p:cNvPr id="7" name="Picture 7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2082561" y="3162086"/>
            <a:ext cx="626345" cy="10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6099072" y="1853827"/>
            <a:ext cx="1" cy="3624635"/>
          </a:xfrm>
          <a:prstGeom prst="line">
            <a:avLst/>
          </a:prstGeom>
          <a:ln w="762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69773" y="1853832"/>
            <a:ext cx="2566139" cy="640416"/>
          </a:xfrm>
          <a:prstGeom prst="rect">
            <a:avLst/>
          </a:prstGeom>
          <a:noFill/>
        </p:spPr>
        <p:txBody>
          <a:bodyPr wrap="square" lIns="186521" tIns="149217" rIns="186521" bIns="149217" rtlCol="0">
            <a:spAutoFit/>
          </a:bodyPr>
          <a:lstStyle/>
          <a:p>
            <a:pPr algn="ctr">
              <a:lnSpc>
                <a:spcPct val="90000"/>
              </a:lnSpc>
              <a:spcAft>
                <a:spcPts val="612"/>
              </a:spcAft>
            </a:pPr>
            <a:r>
              <a:rPr lang="en-US" sz="2448" dirty="0">
                <a:gradFill>
                  <a:gsLst>
                    <a:gs pos="2917">
                      <a:srgbClr val="FFFFFF"/>
                    </a:gs>
                    <a:gs pos="30000">
                      <a:srgbClr val="FFFFFF"/>
                    </a:gs>
                  </a:gsLst>
                  <a:lin ang="5400000" scaled="0"/>
                </a:gradFill>
              </a:rPr>
              <a:t>Microsoft Azure</a:t>
            </a:r>
          </a:p>
        </p:txBody>
      </p:sp>
      <p:sp>
        <p:nvSpPr>
          <p:cNvPr id="10" name="TextBox 9"/>
          <p:cNvSpPr txBox="1"/>
          <p:nvPr/>
        </p:nvSpPr>
        <p:spPr>
          <a:xfrm>
            <a:off x="7702531" y="1821718"/>
            <a:ext cx="2566139" cy="979483"/>
          </a:xfrm>
          <a:prstGeom prst="rect">
            <a:avLst/>
          </a:prstGeom>
          <a:noFill/>
        </p:spPr>
        <p:txBody>
          <a:bodyPr wrap="square" lIns="186521" tIns="149217" rIns="186521" bIns="149217" rtlCol="0">
            <a:spAutoFit/>
          </a:bodyPr>
          <a:lstStyle/>
          <a:p>
            <a:pPr algn="ctr">
              <a:lnSpc>
                <a:spcPct val="90000"/>
              </a:lnSpc>
              <a:spcAft>
                <a:spcPts val="612"/>
              </a:spcAft>
            </a:pPr>
            <a:r>
              <a:rPr lang="en-US" sz="2448">
                <a:gradFill>
                  <a:gsLst>
                    <a:gs pos="2917">
                      <a:srgbClr val="FFFFFF"/>
                    </a:gs>
                    <a:gs pos="30000">
                      <a:srgbClr val="FFFFFF"/>
                    </a:gs>
                  </a:gsLst>
                  <a:lin ang="5400000" scaled="0"/>
                </a:gradFill>
              </a:rPr>
              <a:t>Customer’s </a:t>
            </a:r>
            <a:r>
              <a:rPr lang="en-US" sz="2448" smtClean="0">
                <a:gradFill>
                  <a:gsLst>
                    <a:gs pos="2917">
                      <a:srgbClr val="FFFFFF"/>
                    </a:gs>
                    <a:gs pos="30000">
                      <a:srgbClr val="FFFFFF"/>
                    </a:gs>
                  </a:gsLst>
                  <a:lin ang="5400000" scaled="0"/>
                </a:gradFill>
              </a:rPr>
              <a:t>Enterprise</a:t>
            </a:r>
            <a:endParaRPr lang="en-US" sz="2448" dirty="0">
              <a:gradFill>
                <a:gsLst>
                  <a:gs pos="2917">
                    <a:srgbClr val="FFFFFF"/>
                  </a:gs>
                  <a:gs pos="30000">
                    <a:srgbClr val="FFFFFF"/>
                  </a:gs>
                </a:gsLst>
                <a:lin ang="5400000" scaled="0"/>
              </a:gradFill>
            </a:endParaRPr>
          </a:p>
        </p:txBody>
      </p:sp>
      <p:sp>
        <p:nvSpPr>
          <p:cNvPr id="11" name="Left-Right Arrow 10"/>
          <p:cNvSpPr/>
          <p:nvPr/>
        </p:nvSpPr>
        <p:spPr bwMode="auto">
          <a:xfrm>
            <a:off x="2766151" y="3482069"/>
            <a:ext cx="1443548"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1341437" y="4197732"/>
            <a:ext cx="2108591" cy="647165"/>
          </a:xfrm>
          <a:prstGeom prst="rect">
            <a:avLst/>
          </a:prstGeom>
          <a:noFill/>
        </p:spPr>
        <p:txBody>
          <a:bodyPr wrap="squar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Connection string points to My-Database:1433</a:t>
            </a:r>
            <a:endParaRPr lang="en-US" sz="1071" i="1" dirty="0">
              <a:gradFill>
                <a:gsLst>
                  <a:gs pos="2917">
                    <a:srgbClr val="FFFFFF"/>
                  </a:gs>
                  <a:gs pos="30000">
                    <a:srgbClr val="FFFFFF"/>
                  </a:gs>
                </a:gsLst>
                <a:lin ang="5400000" scaled="0"/>
              </a:gradFill>
            </a:endParaRPr>
          </a:p>
        </p:txBody>
      </p:sp>
      <p:grpSp>
        <p:nvGrpSpPr>
          <p:cNvPr id="13" name="Group 12"/>
          <p:cNvGrpSpPr/>
          <p:nvPr/>
        </p:nvGrpSpPr>
        <p:grpSpPr>
          <a:xfrm>
            <a:off x="7148596" y="3013359"/>
            <a:ext cx="4052270" cy="1895066"/>
            <a:chOff x="6416629" y="2840182"/>
            <a:chExt cx="3973174" cy="1858077"/>
          </a:xfrm>
        </p:grpSpPr>
        <p:pic>
          <p:nvPicPr>
            <p:cNvPr id="14" name="Picture 13"/>
            <p:cNvPicPr>
              <a:picLocks noChangeAspect="1"/>
            </p:cNvPicPr>
            <p:nvPr/>
          </p:nvPicPr>
          <p:blipFill>
            <a:blip r:embed="rId6">
              <a:biLevel thresh="25000"/>
            </a:blip>
            <a:stretch>
              <a:fillRect/>
            </a:stretch>
          </p:blipFill>
          <p:spPr>
            <a:xfrm>
              <a:off x="8959244" y="2840182"/>
              <a:ext cx="986952" cy="1280098"/>
            </a:xfrm>
            <a:prstGeom prst="rect">
              <a:avLst/>
            </a:prstGeom>
          </p:spPr>
        </p:pic>
        <p:sp>
          <p:nvSpPr>
            <p:cNvPr id="15" name="Rectangle 14"/>
            <p:cNvSpPr/>
            <p:nvPr/>
          </p:nvSpPr>
          <p:spPr bwMode="auto">
            <a:xfrm>
              <a:off x="6416629" y="3102173"/>
              <a:ext cx="1206062" cy="7561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224" dirty="0">
                  <a:solidFill>
                    <a:srgbClr val="505050"/>
                  </a:solidFill>
                  <a:ea typeface="Segoe UI" pitchFamily="34" charset="0"/>
                  <a:cs typeface="Segoe UI" pitchFamily="34" charset="0"/>
                </a:rPr>
                <a:t>Hybrid Connection Manager</a:t>
              </a:r>
            </a:p>
          </p:txBody>
        </p:sp>
        <p:pic>
          <p:nvPicPr>
            <p:cNvPr id="16" name="Picture 15"/>
            <p:cNvPicPr>
              <a:picLocks noChangeAspect="1"/>
            </p:cNvPicPr>
            <p:nvPr/>
          </p:nvPicPr>
          <p:blipFill>
            <a:blip r:embed="rId7">
              <a:biLevel thresh="75000"/>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6416629" y="3119264"/>
              <a:ext cx="243350" cy="243350"/>
            </a:xfrm>
            <a:prstGeom prst="rect">
              <a:avLst/>
            </a:prstGeom>
          </p:spPr>
        </p:pic>
        <p:sp>
          <p:nvSpPr>
            <p:cNvPr id="18" name="Left-Right Arrow 17"/>
            <p:cNvSpPr/>
            <p:nvPr/>
          </p:nvSpPr>
          <p:spPr bwMode="auto">
            <a:xfrm>
              <a:off x="7678819" y="3299745"/>
              <a:ext cx="1224297" cy="36096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1224"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8515636" y="4120280"/>
              <a:ext cx="1874167" cy="577979"/>
            </a:xfrm>
            <a:prstGeom prst="rect">
              <a:avLst/>
            </a:prstGeom>
            <a:noFill/>
          </p:spPr>
          <p:txBody>
            <a:bodyPr wrap="none" lIns="186521" tIns="149217" rIns="186521" bIns="149217" rtlCol="0">
              <a:spAutoFit/>
            </a:bodyPr>
            <a:lstStyle/>
            <a:p>
              <a:pPr algn="ctr">
                <a:lnSpc>
                  <a:spcPct val="90000"/>
                </a:lnSpc>
                <a:spcAft>
                  <a:spcPts val="612"/>
                </a:spcAft>
              </a:pPr>
              <a:r>
                <a:rPr lang="en-US" sz="2040" i="1" dirty="0">
                  <a:gradFill>
                    <a:gsLst>
                      <a:gs pos="2917">
                        <a:srgbClr val="FFFFFF"/>
                      </a:gs>
                      <a:gs pos="30000">
                        <a:srgbClr val="FFFFFF"/>
                      </a:gs>
                    </a:gsLst>
                    <a:lin ang="5400000" scaled="0"/>
                  </a:gradFill>
                </a:rPr>
                <a:t>My-Database</a:t>
              </a:r>
            </a:p>
          </p:txBody>
        </p:sp>
        <p:sp>
          <p:nvSpPr>
            <p:cNvPr id="20" name="TextBox 19"/>
            <p:cNvSpPr txBox="1"/>
            <p:nvPr/>
          </p:nvSpPr>
          <p:spPr>
            <a:xfrm>
              <a:off x="7939589" y="3488318"/>
              <a:ext cx="702756" cy="461665"/>
            </a:xfrm>
            <a:prstGeom prst="rect">
              <a:avLst/>
            </a:prstGeom>
            <a:noFill/>
          </p:spPr>
          <p:txBody>
            <a:bodyPr wrap="none" lIns="186521" tIns="149217" rIns="186521" bIns="149217" rtlCol="0">
              <a:spAutoFit/>
            </a:bodyPr>
            <a:lstStyle/>
            <a:p>
              <a:pPr algn="ctr">
                <a:lnSpc>
                  <a:spcPct val="90000"/>
                </a:lnSpc>
                <a:spcAft>
                  <a:spcPts val="612"/>
                </a:spcAft>
              </a:pPr>
              <a:r>
                <a:rPr lang="en-US" sz="1224" i="1" dirty="0">
                  <a:gradFill>
                    <a:gsLst>
                      <a:gs pos="2917">
                        <a:srgbClr val="FFFFFF"/>
                      </a:gs>
                      <a:gs pos="30000">
                        <a:srgbClr val="FFFFFF"/>
                      </a:gs>
                    </a:gsLst>
                    <a:lin ang="5400000" scaled="0"/>
                  </a:gradFill>
                </a:rPr>
                <a:t>1433</a:t>
              </a:r>
              <a:endParaRPr lang="en-US" sz="1428" i="1" dirty="0">
                <a:gradFill>
                  <a:gsLst>
                    <a:gs pos="2917">
                      <a:srgbClr val="FFFFFF"/>
                    </a:gs>
                    <a:gs pos="30000">
                      <a:srgbClr val="FFFFFF"/>
                    </a:gs>
                  </a:gsLst>
                  <a:lin ang="5400000" scaled="0"/>
                </a:gradFill>
              </a:endParaRPr>
            </a:p>
          </p:txBody>
        </p:sp>
      </p:grpSp>
      <p:sp>
        <p:nvSpPr>
          <p:cNvPr id="21" name="Left-Right Arrow 20"/>
          <p:cNvSpPr/>
          <p:nvPr/>
        </p:nvSpPr>
        <p:spPr bwMode="auto">
          <a:xfrm>
            <a:off x="5060499" y="3486081"/>
            <a:ext cx="2030852" cy="36815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018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Mobile </a:t>
            </a:r>
            <a:r>
              <a:rPr lang="en-US" dirty="0" smtClean="0"/>
              <a:t>Apps offline support</a:t>
            </a:r>
            <a:endParaRPr lang="en-US" dirty="0"/>
          </a:p>
        </p:txBody>
      </p:sp>
      <p:pic>
        <p:nvPicPr>
          <p:cNvPr id="5" name="Picture 4"/>
          <p:cNvPicPr>
            <a:picLocks noChangeAspect="1"/>
          </p:cNvPicPr>
          <p:nvPr/>
        </p:nvPicPr>
        <p:blipFill>
          <a:blip r:embed="rId3">
            <a:biLevel thresh="25000"/>
          </a:blip>
          <a:stretch>
            <a:fillRect/>
          </a:stretch>
        </p:blipFill>
        <p:spPr>
          <a:xfrm>
            <a:off x="819349" y="2995813"/>
            <a:ext cx="1010296" cy="1424596"/>
          </a:xfrm>
          <a:prstGeom prst="rect">
            <a:avLst/>
          </a:prstGeom>
        </p:spPr>
      </p:pic>
      <p:cxnSp>
        <p:nvCxnSpPr>
          <p:cNvPr id="7" name="Straight Arrow Connector 6"/>
          <p:cNvCxnSpPr/>
          <p:nvPr/>
        </p:nvCxnSpPr>
        <p:spPr>
          <a:xfrm>
            <a:off x="2175491" y="3790509"/>
            <a:ext cx="1551452"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2431728" y="3957551"/>
            <a:ext cx="1771946"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59498" y="4637173"/>
            <a:ext cx="763832" cy="313772"/>
          </a:xfrm>
          <a:prstGeom prst="rect">
            <a:avLst/>
          </a:prstGeom>
          <a:noFill/>
        </p:spPr>
        <p:txBody>
          <a:bodyPr wrap="none" rtlCol="0">
            <a:spAutoFit/>
          </a:bodyPr>
          <a:lstStyle/>
          <a:p>
            <a:r>
              <a:rPr lang="en-US" sz="1399" b="1" dirty="0">
                <a:solidFill>
                  <a:srgbClr val="FFFFFF"/>
                </a:solidFill>
              </a:rPr>
              <a:t>Device</a:t>
            </a:r>
            <a:endParaRPr lang="en-US" sz="1399" dirty="0">
              <a:solidFill>
                <a:srgbClr val="FFFFFF"/>
              </a:solidFill>
            </a:endParaRPr>
          </a:p>
        </p:txBody>
      </p:sp>
      <p:sp>
        <p:nvSpPr>
          <p:cNvPr id="11" name="Left Brace 10"/>
          <p:cNvSpPr/>
          <p:nvPr/>
        </p:nvSpPr>
        <p:spPr>
          <a:xfrm>
            <a:off x="9342437" y="1964921"/>
            <a:ext cx="228567" cy="3954285"/>
          </a:xfrm>
          <a:prstGeom prst="leftBrace">
            <a:avLst>
              <a:gd name="adj1" fmla="val 66025"/>
              <a:gd name="adj2" fmla="val 48444"/>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04040"/>
              </a:solidFill>
            </a:endParaRPr>
          </a:p>
        </p:txBody>
      </p:sp>
      <p:sp>
        <p:nvSpPr>
          <p:cNvPr id="12" name="TextBox 11"/>
          <p:cNvSpPr txBox="1"/>
          <p:nvPr/>
        </p:nvSpPr>
        <p:spPr>
          <a:xfrm>
            <a:off x="975762" y="3762939"/>
            <a:ext cx="746764" cy="313772"/>
          </a:xfrm>
          <a:prstGeom prst="rect">
            <a:avLst/>
          </a:prstGeom>
          <a:noFill/>
        </p:spPr>
        <p:txBody>
          <a:bodyPr wrap="none" rtlCol="0">
            <a:spAutoFit/>
          </a:bodyPr>
          <a:lstStyle/>
          <a:p>
            <a:r>
              <a:rPr lang="en-US" sz="1399" b="1" dirty="0">
                <a:solidFill>
                  <a:srgbClr val="FFFFFF"/>
                </a:solidFill>
              </a:rPr>
              <a:t>SQLite</a:t>
            </a:r>
            <a:endParaRPr lang="en-US" sz="1399" dirty="0">
              <a:solidFill>
                <a:srgbClr val="FFFFFF"/>
              </a:solidFill>
            </a:endParaRPr>
          </a:p>
        </p:txBody>
      </p:sp>
      <p:sp>
        <p:nvSpPr>
          <p:cNvPr id="13" name="TextBox 12"/>
          <p:cNvSpPr txBox="1"/>
          <p:nvPr/>
        </p:nvSpPr>
        <p:spPr>
          <a:xfrm>
            <a:off x="2266196" y="4028903"/>
            <a:ext cx="1939838" cy="752976"/>
          </a:xfrm>
          <a:prstGeom prst="rect">
            <a:avLst/>
          </a:prstGeom>
          <a:noFill/>
        </p:spPr>
        <p:txBody>
          <a:bodyPr wrap="square" rtlCol="0">
            <a:spAutoFit/>
          </a:bodyPr>
          <a:lstStyle/>
          <a:p>
            <a:r>
              <a:rPr lang="en-US" sz="1399" b="1" dirty="0">
                <a:solidFill>
                  <a:srgbClr val="FFFFFF"/>
                </a:solidFill>
              </a:rPr>
              <a:t>Explicit Push</a:t>
            </a:r>
            <a:r>
              <a:rPr lang="en-US" sz="1399" dirty="0">
                <a:solidFill>
                  <a:srgbClr val="FFFFFF"/>
                </a:solidFill>
              </a:rPr>
              <a:t>/</a:t>
            </a:r>
            <a:r>
              <a:rPr lang="en-US" sz="1399" b="1" dirty="0">
                <a:solidFill>
                  <a:srgbClr val="FFFFFF"/>
                </a:solidFill>
              </a:rPr>
              <a:t>Pull</a:t>
            </a:r>
          </a:p>
          <a:p>
            <a:r>
              <a:rPr lang="en-US" sz="1399" b="1" dirty="0">
                <a:solidFill>
                  <a:srgbClr val="FFFFFF"/>
                </a:solidFill>
              </a:rPr>
              <a:t>CUD order preserved</a:t>
            </a:r>
          </a:p>
        </p:txBody>
      </p:sp>
      <p:grpSp>
        <p:nvGrpSpPr>
          <p:cNvPr id="14" name="Group 63"/>
          <p:cNvGrpSpPr/>
          <p:nvPr/>
        </p:nvGrpSpPr>
        <p:grpSpPr>
          <a:xfrm>
            <a:off x="350837" y="2478403"/>
            <a:ext cx="2127972" cy="364390"/>
            <a:chOff x="6564419" y="2733995"/>
            <a:chExt cx="2128273" cy="364442"/>
          </a:xfrm>
        </p:grpSpPr>
        <p:sp>
          <p:nvSpPr>
            <p:cNvPr id="15" name="Lightning Bolt 64"/>
            <p:cNvSpPr/>
            <p:nvPr/>
          </p:nvSpPr>
          <p:spPr bwMode="auto">
            <a:xfrm>
              <a:off x="6564419" y="2733995"/>
              <a:ext cx="312291" cy="364442"/>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65"/>
            <p:cNvSpPr txBox="1"/>
            <p:nvPr/>
          </p:nvSpPr>
          <p:spPr>
            <a:xfrm>
              <a:off x="6876710" y="2757017"/>
              <a:ext cx="1815982" cy="313817"/>
            </a:xfrm>
            <a:prstGeom prst="rect">
              <a:avLst/>
            </a:prstGeom>
            <a:noFill/>
          </p:spPr>
          <p:txBody>
            <a:bodyPr wrap="square" rtlCol="0">
              <a:spAutoFit/>
            </a:bodyPr>
            <a:lstStyle/>
            <a:p>
              <a:r>
                <a:rPr lang="en-US" sz="1399" b="1" dirty="0">
                  <a:solidFill>
                    <a:srgbClr val="FFFFFF"/>
                  </a:solidFill>
                </a:rPr>
                <a:t>Conflict resolution</a:t>
              </a:r>
            </a:p>
          </p:txBody>
        </p:sp>
      </p:grpSp>
      <p:pic>
        <p:nvPicPr>
          <p:cNvPr id="39" name="Picture 38"/>
          <p:cNvPicPr>
            <a:picLocks noChangeAspect="1"/>
          </p:cNvPicPr>
          <p:nvPr/>
        </p:nvPicPr>
        <p:blipFill>
          <a:blip r:embed="rId4">
            <a:biLevel thresh="25000"/>
          </a:blip>
          <a:stretch>
            <a:fillRect/>
          </a:stretch>
        </p:blipFill>
        <p:spPr>
          <a:xfrm>
            <a:off x="1123348" y="3258592"/>
            <a:ext cx="402297" cy="512075"/>
          </a:xfrm>
          <a:prstGeom prst="rect">
            <a:avLst/>
          </a:prstGeom>
        </p:spPr>
      </p:pic>
      <p:pic>
        <p:nvPicPr>
          <p:cNvPr id="94" name="Picture 81"/>
          <p:cNvPicPr>
            <a:picLocks noChangeAspect="1"/>
          </p:cNvPicPr>
          <p:nvPr/>
        </p:nvPicPr>
        <p:blipFill>
          <a:blip r:embed="rId5">
            <a:biLevel thresh="25000"/>
          </a:blip>
          <a:stretch>
            <a:fillRect/>
          </a:stretch>
        </p:blipFill>
        <p:spPr>
          <a:xfrm>
            <a:off x="4368778" y="2900648"/>
            <a:ext cx="1035035" cy="1666508"/>
          </a:xfrm>
          <a:prstGeom prst="rect">
            <a:avLst/>
          </a:prstGeom>
        </p:spPr>
      </p:pic>
      <p:sp>
        <p:nvSpPr>
          <p:cNvPr id="95" name="Rectangle 82"/>
          <p:cNvSpPr/>
          <p:nvPr/>
        </p:nvSpPr>
        <p:spPr>
          <a:xfrm>
            <a:off x="5599311" y="2907446"/>
            <a:ext cx="3268219" cy="459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FFFF"/>
                </a:solidFill>
              </a:rPr>
              <a:t>TableController</a:t>
            </a:r>
            <a:endParaRPr lang="en-US" sz="2000" dirty="0">
              <a:solidFill>
                <a:srgbClr val="FFFFFF"/>
              </a:solidFill>
            </a:endParaRPr>
          </a:p>
        </p:txBody>
      </p:sp>
      <p:sp>
        <p:nvSpPr>
          <p:cNvPr id="96" name="Rectangle 83"/>
          <p:cNvSpPr/>
          <p:nvPr/>
        </p:nvSpPr>
        <p:spPr>
          <a:xfrm>
            <a:off x="5599311" y="3520806"/>
            <a:ext cx="3268219" cy="10161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FFFFFF"/>
                </a:solidFill>
              </a:rPr>
              <a:t>DomainManager</a:t>
            </a:r>
            <a:endParaRPr lang="en-US" sz="2000" dirty="0">
              <a:solidFill>
                <a:srgbClr val="FFFFFF"/>
              </a:solidFill>
            </a:endParaRPr>
          </a:p>
        </p:txBody>
      </p:sp>
      <p:grpSp>
        <p:nvGrpSpPr>
          <p:cNvPr id="97" name="Group 84"/>
          <p:cNvGrpSpPr/>
          <p:nvPr/>
        </p:nvGrpSpPr>
        <p:grpSpPr>
          <a:xfrm>
            <a:off x="7613774" y="3716454"/>
            <a:ext cx="557702" cy="788548"/>
            <a:chOff x="6856491" y="3794880"/>
            <a:chExt cx="557780" cy="788660"/>
          </a:xfrm>
        </p:grpSpPr>
        <p:pic>
          <p:nvPicPr>
            <p:cNvPr id="98" name="Picture 85"/>
            <p:cNvPicPr>
              <a:picLocks noChangeAspect="1"/>
            </p:cNvPicPr>
            <p:nvPr/>
          </p:nvPicPr>
          <p:blipFill>
            <a:blip r:embed="rId6">
              <a:biLevel thresh="25000"/>
            </a:blip>
            <a:stretch>
              <a:fillRect/>
            </a:stretch>
          </p:blipFill>
          <p:spPr>
            <a:xfrm>
              <a:off x="6897944" y="3794880"/>
              <a:ext cx="463910" cy="474843"/>
            </a:xfrm>
            <a:prstGeom prst="rect">
              <a:avLst/>
            </a:prstGeom>
          </p:spPr>
        </p:pic>
        <p:sp>
          <p:nvSpPr>
            <p:cNvPr id="99" name="TextBox 86"/>
            <p:cNvSpPr txBox="1"/>
            <p:nvPr/>
          </p:nvSpPr>
          <p:spPr>
            <a:xfrm>
              <a:off x="6856491" y="4269723"/>
              <a:ext cx="557780" cy="313817"/>
            </a:xfrm>
            <a:prstGeom prst="rect">
              <a:avLst/>
            </a:prstGeom>
            <a:noFill/>
          </p:spPr>
          <p:txBody>
            <a:bodyPr wrap="none" rtlCol="0">
              <a:spAutoFit/>
            </a:bodyPr>
            <a:lstStyle/>
            <a:p>
              <a:r>
                <a:rPr lang="en-US" sz="1399" b="1" dirty="0">
                  <a:solidFill>
                    <a:srgbClr val="FFFFFF"/>
                  </a:solidFill>
                </a:rPr>
                <a:t>DTO</a:t>
              </a:r>
              <a:endParaRPr lang="en-US" sz="1399" dirty="0">
                <a:solidFill>
                  <a:srgbClr val="FFFFFF"/>
                </a:solidFill>
              </a:endParaRPr>
            </a:p>
          </p:txBody>
        </p:sp>
      </p:grpSp>
      <p:sp>
        <p:nvSpPr>
          <p:cNvPr id="100" name="TextBox 87"/>
          <p:cNvSpPr txBox="1"/>
          <p:nvPr/>
        </p:nvSpPr>
        <p:spPr>
          <a:xfrm>
            <a:off x="4219989" y="4658294"/>
            <a:ext cx="1465996" cy="313772"/>
          </a:xfrm>
          <a:prstGeom prst="rect">
            <a:avLst/>
          </a:prstGeom>
          <a:noFill/>
        </p:spPr>
        <p:txBody>
          <a:bodyPr wrap="none" rtlCol="0">
            <a:spAutoFit/>
          </a:bodyPr>
          <a:lstStyle/>
          <a:p>
            <a:r>
              <a:rPr lang="en-US" sz="1399" b="1" dirty="0">
                <a:solidFill>
                  <a:srgbClr val="FFFFFF"/>
                </a:solidFill>
              </a:rPr>
              <a:t>Mobile Service</a:t>
            </a:r>
            <a:endParaRPr lang="en-US" sz="1399" dirty="0">
              <a:solidFill>
                <a:srgbClr val="FFFFFF"/>
              </a:solidFill>
            </a:endParaRPr>
          </a:p>
        </p:txBody>
      </p:sp>
      <p:grpSp>
        <p:nvGrpSpPr>
          <p:cNvPr id="101" name="Group 88"/>
          <p:cNvGrpSpPr/>
          <p:nvPr/>
        </p:nvGrpSpPr>
        <p:grpSpPr>
          <a:xfrm>
            <a:off x="8132482" y="3702450"/>
            <a:ext cx="739308" cy="798697"/>
            <a:chOff x="7522466" y="3783240"/>
            <a:chExt cx="739414" cy="798811"/>
          </a:xfrm>
        </p:grpSpPr>
        <p:pic>
          <p:nvPicPr>
            <p:cNvPr id="102" name="Picture 89"/>
            <p:cNvPicPr>
              <a:picLocks noChangeAspect="1"/>
            </p:cNvPicPr>
            <p:nvPr/>
          </p:nvPicPr>
          <p:blipFill>
            <a:blip r:embed="rId7">
              <a:biLevel thresh="25000"/>
            </a:blip>
            <a:stretch>
              <a:fillRect/>
            </a:stretch>
          </p:blipFill>
          <p:spPr>
            <a:xfrm>
              <a:off x="7652950" y="3783240"/>
              <a:ext cx="463910" cy="486483"/>
            </a:xfrm>
            <a:prstGeom prst="rect">
              <a:avLst/>
            </a:prstGeom>
          </p:spPr>
        </p:pic>
        <p:sp>
          <p:nvSpPr>
            <p:cNvPr id="103" name="TextBox 90"/>
            <p:cNvSpPr txBox="1"/>
            <p:nvPr/>
          </p:nvSpPr>
          <p:spPr>
            <a:xfrm>
              <a:off x="7522466" y="4268234"/>
              <a:ext cx="739414" cy="313817"/>
            </a:xfrm>
            <a:prstGeom prst="rect">
              <a:avLst/>
            </a:prstGeom>
            <a:noFill/>
          </p:spPr>
          <p:txBody>
            <a:bodyPr wrap="none" rtlCol="0">
              <a:spAutoFit/>
            </a:bodyPr>
            <a:lstStyle/>
            <a:p>
              <a:r>
                <a:rPr lang="en-US" sz="1399" b="1" dirty="0">
                  <a:solidFill>
                    <a:srgbClr val="FFFFFF"/>
                  </a:solidFill>
                </a:rPr>
                <a:t>Model</a:t>
              </a:r>
              <a:endParaRPr lang="en-US" sz="1399" dirty="0">
                <a:solidFill>
                  <a:srgbClr val="FFFFFF"/>
                </a:solidFill>
              </a:endParaRPr>
            </a:p>
          </p:txBody>
        </p:sp>
      </p:grpSp>
      <p:sp>
        <p:nvSpPr>
          <p:cNvPr id="104" name="U-Turn Arrow 91"/>
          <p:cNvSpPr/>
          <p:nvPr/>
        </p:nvSpPr>
        <p:spPr>
          <a:xfrm rot="10800000" flipH="1">
            <a:off x="7887012" y="4620359"/>
            <a:ext cx="643174" cy="353379"/>
          </a:xfrm>
          <a:prstGeom prst="uturnArrow">
            <a:avLst>
              <a:gd name="adj1" fmla="val 7767"/>
              <a:gd name="adj2" fmla="val 10423"/>
              <a:gd name="adj3" fmla="val 9999"/>
              <a:gd name="adj4" fmla="val 43750"/>
              <a:gd name="adj5" fmla="val 10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
              <a:solidFill>
                <a:srgbClr val="404040"/>
              </a:solidFill>
            </a:endParaRPr>
          </a:p>
        </p:txBody>
      </p:sp>
      <p:sp>
        <p:nvSpPr>
          <p:cNvPr id="105" name="TextBox 92"/>
          <p:cNvSpPr txBox="1"/>
          <p:nvPr/>
        </p:nvSpPr>
        <p:spPr>
          <a:xfrm>
            <a:off x="7572313" y="5035861"/>
            <a:ext cx="1283016" cy="313772"/>
          </a:xfrm>
          <a:prstGeom prst="rect">
            <a:avLst/>
          </a:prstGeom>
          <a:noFill/>
        </p:spPr>
        <p:txBody>
          <a:bodyPr wrap="none" rtlCol="0">
            <a:spAutoFit/>
          </a:bodyPr>
          <a:lstStyle/>
          <a:p>
            <a:r>
              <a:rPr lang="en-US" sz="1399" b="1" dirty="0" err="1">
                <a:solidFill>
                  <a:srgbClr val="FFFFFF"/>
                </a:solidFill>
              </a:rPr>
              <a:t>AutoMapper</a:t>
            </a:r>
            <a:endParaRPr lang="en-US" sz="1399" dirty="0">
              <a:solidFill>
                <a:srgbClr val="FFFFFF"/>
              </a:solidFill>
            </a:endParaRPr>
          </a:p>
        </p:txBody>
      </p:sp>
      <p:cxnSp>
        <p:nvCxnSpPr>
          <p:cNvPr id="106" name="Straight Arrow Connector 107"/>
          <p:cNvCxnSpPr/>
          <p:nvPr/>
        </p:nvCxnSpPr>
        <p:spPr>
          <a:xfrm>
            <a:off x="8961437" y="3955215"/>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8"/>
          <p:cNvCxnSpPr/>
          <p:nvPr/>
        </p:nvCxnSpPr>
        <p:spPr>
          <a:xfrm flipH="1">
            <a:off x="8961437" y="4122256"/>
            <a:ext cx="27432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9562836" y="2669593"/>
            <a:ext cx="1366985" cy="313772"/>
          </a:xfrm>
          <a:prstGeom prst="rect">
            <a:avLst/>
          </a:prstGeom>
          <a:noFill/>
        </p:spPr>
        <p:txBody>
          <a:bodyPr wrap="none" rtlCol="0">
            <a:spAutoFit/>
          </a:bodyPr>
          <a:lstStyle/>
          <a:p>
            <a:r>
              <a:rPr lang="en-US" sz="1399" b="1" dirty="0">
                <a:solidFill>
                  <a:srgbClr val="FFFFFF"/>
                </a:solidFill>
              </a:rPr>
              <a:t>SQL Database</a:t>
            </a:r>
            <a:endParaRPr lang="en-US" sz="1399" dirty="0">
              <a:solidFill>
                <a:srgbClr val="FFFFFF"/>
              </a:solidFill>
            </a:endParaRPr>
          </a:p>
        </p:txBody>
      </p:sp>
      <p:pic>
        <p:nvPicPr>
          <p:cNvPr id="40" name="Picture 39"/>
          <p:cNvPicPr>
            <a:picLocks noChangeAspect="1"/>
          </p:cNvPicPr>
          <p:nvPr/>
        </p:nvPicPr>
        <p:blipFill>
          <a:blip r:embed="rId8">
            <a:biLevel thresh="25000"/>
          </a:blip>
          <a:stretch>
            <a:fillRect/>
          </a:stretch>
        </p:blipFill>
        <p:spPr>
          <a:xfrm>
            <a:off x="10035075" y="2130525"/>
            <a:ext cx="409057" cy="530555"/>
          </a:xfrm>
          <a:prstGeom prst="rect">
            <a:avLst/>
          </a:prstGeom>
        </p:spPr>
      </p:pic>
      <p:sp>
        <p:nvSpPr>
          <p:cNvPr id="41" name="TextBox 40"/>
          <p:cNvSpPr txBox="1"/>
          <p:nvPr/>
        </p:nvSpPr>
        <p:spPr>
          <a:xfrm>
            <a:off x="9714399" y="5495237"/>
            <a:ext cx="1063022" cy="313772"/>
          </a:xfrm>
          <a:prstGeom prst="rect">
            <a:avLst/>
          </a:prstGeom>
          <a:noFill/>
        </p:spPr>
        <p:txBody>
          <a:bodyPr wrap="none" rtlCol="0">
            <a:spAutoFit/>
          </a:bodyPr>
          <a:lstStyle/>
          <a:p>
            <a:r>
              <a:rPr lang="en-US" sz="1399" b="1" dirty="0" err="1">
                <a:solidFill>
                  <a:srgbClr val="FFFFFF"/>
                </a:solidFill>
              </a:rPr>
              <a:t>MongoDB</a:t>
            </a:r>
            <a:endParaRPr lang="en-US" sz="1399" dirty="0">
              <a:solidFill>
                <a:srgbClr val="FFFFFF"/>
              </a:solidFill>
            </a:endParaRPr>
          </a:p>
        </p:txBody>
      </p:sp>
      <p:sp>
        <p:nvSpPr>
          <p:cNvPr id="42" name="TextBox 41"/>
          <p:cNvSpPr txBox="1"/>
          <p:nvPr/>
        </p:nvSpPr>
        <p:spPr>
          <a:xfrm>
            <a:off x="9570487" y="4026553"/>
            <a:ext cx="1359334" cy="313772"/>
          </a:xfrm>
          <a:prstGeom prst="rect">
            <a:avLst/>
          </a:prstGeom>
          <a:noFill/>
        </p:spPr>
        <p:txBody>
          <a:bodyPr wrap="none" rtlCol="0">
            <a:spAutoFit/>
          </a:bodyPr>
          <a:lstStyle/>
          <a:p>
            <a:r>
              <a:rPr lang="en-US" sz="1399" b="1" dirty="0">
                <a:solidFill>
                  <a:srgbClr val="FFFFFF"/>
                </a:solidFill>
              </a:rPr>
              <a:t>Table Storage</a:t>
            </a:r>
            <a:endParaRPr lang="en-US" sz="1399" dirty="0">
              <a:solidFill>
                <a:srgbClr val="FFFFFF"/>
              </a:solidFill>
            </a:endParaRPr>
          </a:p>
        </p:txBody>
      </p:sp>
      <p:pic>
        <p:nvPicPr>
          <p:cNvPr id="43" name="Picture 42" descr="mongodb white.png"/>
          <p:cNvPicPr>
            <a:picLocks noChangeAspect="1"/>
          </p:cNvPicPr>
          <p:nvPr/>
        </p:nvPicPr>
        <p:blipFill>
          <a:blip r:embed="rId9" cstate="print">
            <a:clrChange>
              <a:clrFrom>
                <a:srgbClr val="89D1E5"/>
              </a:clrFrom>
              <a:clrTo>
                <a:srgbClr val="89D1E5">
                  <a:alpha val="0"/>
                </a:srgbClr>
              </a:clrTo>
            </a:clrChange>
            <a:extLst>
              <a:ext uri="{BEBA8EAE-BF5A-486C-A8C5-ECC9F3942E4B}">
                <a14:imgProps xmlns:a14="http://schemas.microsoft.com/office/drawing/2010/main">
                  <a14:imgLayer r:embed="rId10">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9861815" y="4797525"/>
            <a:ext cx="747288" cy="747288"/>
          </a:xfrm>
          <a:prstGeom prst="rect">
            <a:avLst/>
          </a:prstGeom>
        </p:spPr>
      </p:pic>
      <p:pic>
        <p:nvPicPr>
          <p:cNvPr id="44" name="Picture 43"/>
          <p:cNvPicPr>
            <a:picLocks noChangeAspect="1"/>
          </p:cNvPicPr>
          <p:nvPr/>
        </p:nvPicPr>
        <p:blipFill>
          <a:blip r:embed="rId11">
            <a:biLevel thresh="25000"/>
          </a:blip>
          <a:stretch>
            <a:fillRect/>
          </a:stretch>
        </p:blipFill>
        <p:spPr>
          <a:xfrm>
            <a:off x="9935663" y="3406141"/>
            <a:ext cx="602259" cy="523533"/>
          </a:xfrm>
          <a:prstGeom prst="rect">
            <a:avLst/>
          </a:prstGeom>
        </p:spPr>
      </p:pic>
      <p:sp>
        <p:nvSpPr>
          <p:cNvPr id="45" name="Freeform 144"/>
          <p:cNvSpPr>
            <a:spLocks noChangeAspect="1" noEditPoints="1"/>
          </p:cNvSpPr>
          <p:nvPr/>
        </p:nvSpPr>
        <p:spPr bwMode="black">
          <a:xfrm>
            <a:off x="11346941" y="4903098"/>
            <a:ext cx="560554" cy="526612"/>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6" name="Freeform 45"/>
          <p:cNvSpPr>
            <a:spLocks noChangeAspect="1"/>
          </p:cNvSpPr>
          <p:nvPr/>
        </p:nvSpPr>
        <p:spPr bwMode="black">
          <a:xfrm>
            <a:off x="11414515" y="2125662"/>
            <a:ext cx="425412" cy="51024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algn="ctr"/>
            <a:endParaRPr lang="en-US" dirty="0">
              <a:solidFill>
                <a:srgbClr val="FFFFFF"/>
              </a:solidFill>
            </a:endParaRPr>
          </a:p>
        </p:txBody>
      </p:sp>
      <p:sp>
        <p:nvSpPr>
          <p:cNvPr id="47" name="Freeform 46"/>
          <p:cNvSpPr>
            <a:spLocks noChangeAspect="1"/>
          </p:cNvSpPr>
          <p:nvPr/>
        </p:nvSpPr>
        <p:spPr bwMode="black">
          <a:xfrm>
            <a:off x="11279373" y="3462190"/>
            <a:ext cx="695695" cy="411433"/>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TextBox 47"/>
          <p:cNvSpPr txBox="1"/>
          <p:nvPr/>
        </p:nvSpPr>
        <p:spPr>
          <a:xfrm>
            <a:off x="10940238" y="2587547"/>
            <a:ext cx="1373966"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Office 365</a:t>
            </a:r>
            <a:endParaRPr lang="en-US" sz="1400" b="1" kern="0" dirty="0">
              <a:solidFill>
                <a:srgbClr val="FFFFFF"/>
              </a:solidFill>
            </a:endParaRPr>
          </a:p>
        </p:txBody>
      </p:sp>
      <p:sp>
        <p:nvSpPr>
          <p:cNvPr id="49" name="TextBox 48"/>
          <p:cNvSpPr txBox="1"/>
          <p:nvPr/>
        </p:nvSpPr>
        <p:spPr>
          <a:xfrm>
            <a:off x="10982494" y="3944507"/>
            <a:ext cx="1289451"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Salesforce</a:t>
            </a:r>
            <a:endParaRPr lang="en-US" sz="1400" b="1" kern="0" dirty="0">
              <a:solidFill>
                <a:srgbClr val="FFFFFF"/>
              </a:solidFill>
            </a:endParaRPr>
          </a:p>
        </p:txBody>
      </p:sp>
      <p:sp>
        <p:nvSpPr>
          <p:cNvPr id="50" name="TextBox 49"/>
          <p:cNvSpPr txBox="1"/>
          <p:nvPr/>
        </p:nvSpPr>
        <p:spPr>
          <a:xfrm>
            <a:off x="11001865" y="5413191"/>
            <a:ext cx="1250707" cy="477864"/>
          </a:xfrm>
          <a:prstGeom prst="rect">
            <a:avLst/>
          </a:prstGeom>
          <a:noFill/>
        </p:spPr>
        <p:txBody>
          <a:bodyPr wrap="square" lIns="175761" tIns="140609" rIns="175761" bIns="140609" rtlCol="0">
            <a:spAutoFit/>
          </a:bodyPr>
          <a:lstStyle/>
          <a:p>
            <a:pPr algn="ctr" defTabSz="896239">
              <a:lnSpc>
                <a:spcPct val="90000"/>
              </a:lnSpc>
              <a:defRPr/>
            </a:pPr>
            <a:r>
              <a:rPr lang="en-US" sz="1400" b="1" kern="0" dirty="0" smtClean="0">
                <a:solidFill>
                  <a:srgbClr val="FFFFFF"/>
                </a:solidFill>
              </a:rPr>
              <a:t>Dynamics</a:t>
            </a:r>
            <a:endParaRPr lang="en-US" sz="1400" b="1" kern="0" dirty="0">
              <a:solidFill>
                <a:srgbClr val="FFFFFF"/>
              </a:solidFill>
            </a:endParaRPr>
          </a:p>
        </p:txBody>
      </p:sp>
    </p:spTree>
    <p:extLst>
      <p:ext uri="{BB962C8B-B14F-4D97-AF65-F5344CB8AC3E}">
        <p14:creationId xmlns:p14="http://schemas.microsoft.com/office/powerpoint/2010/main" val="265989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74638" y="1212850"/>
            <a:ext cx="11887200" cy="3243965"/>
          </a:xfrm>
        </p:spPr>
        <p:txBody>
          <a:bodyPr/>
          <a:lstStyle/>
          <a:p>
            <a:r>
              <a:rPr lang="en-US" sz="2800" dirty="0" smtClean="0"/>
              <a:t>Improve app responsiveness by caching server data locally on the device</a:t>
            </a:r>
          </a:p>
          <a:p>
            <a:r>
              <a:rPr lang="en-US" sz="2800" dirty="0" smtClean="0"/>
              <a:t>Make apps resilient against intermittent network connectivity </a:t>
            </a:r>
          </a:p>
          <a:p>
            <a:r>
              <a:rPr lang="en-US" sz="2800" dirty="0" smtClean="0"/>
              <a:t>Allow end-users to create and modify data even when there is no network access</a:t>
            </a:r>
          </a:p>
          <a:p>
            <a:r>
              <a:rPr lang="en-US" sz="2800" dirty="0" smtClean="0"/>
              <a:t>Sync data across multiple devices </a:t>
            </a:r>
          </a:p>
          <a:p>
            <a:r>
              <a:rPr lang="en-US" sz="2800" dirty="0" smtClean="0"/>
              <a:t>Detect and handle conflicts when the same record is modified by more than one client</a:t>
            </a:r>
            <a:endParaRPr lang="en-US" sz="2800" dirty="0"/>
          </a:p>
        </p:txBody>
      </p:sp>
      <p:sp>
        <p:nvSpPr>
          <p:cNvPr id="4" name="Title 3"/>
          <p:cNvSpPr>
            <a:spLocks noGrp="1"/>
          </p:cNvSpPr>
          <p:nvPr>
            <p:ph type="title"/>
          </p:nvPr>
        </p:nvSpPr>
        <p:spPr/>
        <p:txBody>
          <a:bodyPr/>
          <a:lstStyle/>
          <a:p>
            <a:r>
              <a:rPr lang="en-US" dirty="0" smtClean="0"/>
              <a:t>Why use </a:t>
            </a:r>
            <a:r>
              <a:rPr lang="en-US" dirty="0"/>
              <a:t>m</a:t>
            </a:r>
            <a:r>
              <a:rPr lang="en-US" dirty="0" smtClean="0"/>
              <a:t>obile offline sync?</a:t>
            </a:r>
            <a:endParaRPr lang="en-US" dirty="0"/>
          </a:p>
        </p:txBody>
      </p:sp>
    </p:spTree>
    <p:extLst>
      <p:ext uri="{BB962C8B-B14F-4D97-AF65-F5344CB8AC3E}">
        <p14:creationId xmlns:p14="http://schemas.microsoft.com/office/powerpoint/2010/main" val="42319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dirty="0"/>
              <a:t>Azure </a:t>
            </a:r>
            <a:r>
              <a:rPr lang="en-US" sz="4800" b="1" dirty="0"/>
              <a:t>Mobile </a:t>
            </a:r>
            <a:r>
              <a:rPr lang="en-US" sz="4800" b="1" dirty="0" smtClean="0"/>
              <a:t>App</a:t>
            </a:r>
            <a:r>
              <a:rPr lang="en-US" sz="4800" dirty="0" smtClean="0"/>
              <a:t>: Add </a:t>
            </a:r>
            <a:r>
              <a:rPr lang="en-US" sz="4800" dirty="0"/>
              <a:t>a cloud backend to your app in minutes</a:t>
            </a:r>
            <a:endParaRPr lang="en-US" sz="4000" dirty="0"/>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88492" indent="-388492">
              <a:buFont typeface="Arial" panose="020B0604020202020204" pitchFamily="34" charset="0"/>
              <a:buChar char="•"/>
            </a:pPr>
            <a:r>
              <a:rPr lang="en-US" sz="2720" dirty="0"/>
              <a:t>Access data from Mobile Services tables even when app is offline</a:t>
            </a:r>
          </a:p>
          <a:p>
            <a:pPr marL="388492" indent="-388492">
              <a:buFont typeface="Arial" panose="020B0604020202020204" pitchFamily="34" charset="0"/>
              <a:buChar char="•"/>
            </a:pPr>
            <a:r>
              <a:rPr lang="en-US" sz="2720" dirty="0"/>
              <a:t>Keep a local queue of Create, Update, Delete operations and synchronize with server when app is back online</a:t>
            </a:r>
          </a:p>
          <a:p>
            <a:pPr marL="388492" indent="-388492">
              <a:buFont typeface="Arial" panose="020B0604020202020204" pitchFamily="34" charset="0"/>
              <a:buChar char="•"/>
            </a:pPr>
            <a:r>
              <a:rPr lang="en-US" sz="2720" dirty="0"/>
              <a:t>Detect conflicts when same item is changed both locally and on server</a:t>
            </a:r>
          </a:p>
          <a:p>
            <a:pPr marL="388492" indent="-388492">
              <a:buFont typeface="Arial" panose="020B0604020202020204" pitchFamily="34" charset="0"/>
              <a:buChar char="•"/>
            </a:pPr>
            <a:r>
              <a:rPr lang="en-US" sz="2720" dirty="0"/>
              <a:t>Use soft delete to remove deleted records from client data stores</a:t>
            </a:r>
          </a:p>
          <a:p>
            <a:pPr marL="388492" indent="-388492">
              <a:buFont typeface="Arial" panose="020B0604020202020204" pitchFamily="34" charset="0"/>
              <a:buChar char="•"/>
            </a:pPr>
            <a:r>
              <a:rPr lang="en-US" sz="2720" dirty="0"/>
              <a:t>Can use push notifications to trigger client sync</a:t>
            </a:r>
          </a:p>
        </p:txBody>
      </p:sp>
      <p:sp>
        <p:nvSpPr>
          <p:cNvPr id="2" name="Title 1"/>
          <p:cNvSpPr>
            <a:spLocks noGrp="1"/>
          </p:cNvSpPr>
          <p:nvPr>
            <p:ph type="title"/>
          </p:nvPr>
        </p:nvSpPr>
        <p:spPr/>
        <p:txBody>
          <a:bodyPr/>
          <a:lstStyle/>
          <a:p>
            <a:r>
              <a:rPr lang="en-US" smtClean="0"/>
              <a:t>How it works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36" y="1744662"/>
            <a:ext cx="2394857" cy="1524000"/>
          </a:xfrm>
          <a:prstGeom prst="rect">
            <a:avLst/>
          </a:prstGeom>
        </p:spPr>
      </p:pic>
    </p:spTree>
    <p:extLst>
      <p:ext uri="{BB962C8B-B14F-4D97-AF65-F5344CB8AC3E}">
        <p14:creationId xmlns:p14="http://schemas.microsoft.com/office/powerpoint/2010/main" val="173050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a:t>
            </a:r>
            <a:endParaRPr lang="en-US" dirty="0"/>
          </a:p>
        </p:txBody>
      </p:sp>
    </p:spTree>
    <p:extLst>
      <p:ext uri="{BB962C8B-B14F-4D97-AF65-F5344CB8AC3E}">
        <p14:creationId xmlns:p14="http://schemas.microsoft.com/office/powerpoint/2010/main" val="372724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273165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Enterprise single sign-on</a:t>
            </a:r>
            <a:endParaRPr lang="en-US" dirty="0"/>
          </a:p>
        </p:txBody>
      </p:sp>
      <p:sp>
        <p:nvSpPr>
          <p:cNvPr id="6" name="Text Placeholder 5"/>
          <p:cNvSpPr>
            <a:spLocks noGrp="1"/>
          </p:cNvSpPr>
          <p:nvPr>
            <p:ph type="body" sz="quarter" idx="4294967295"/>
          </p:nvPr>
        </p:nvSpPr>
        <p:spPr>
          <a:xfrm>
            <a:off x="6218237" y="1643075"/>
            <a:ext cx="5945966" cy="3724096"/>
          </a:xfrm>
        </p:spPr>
        <p:txBody>
          <a:bodyPr/>
          <a:lstStyle/>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smtClean="0">
                <a:solidFill>
                  <a:srgbClr val="FFFFFF"/>
                </a:solidFill>
                <a:latin typeface="Segoe UI"/>
              </a:rPr>
              <a:t>Client uses </a:t>
            </a:r>
            <a:r>
              <a:rPr lang="en-US" sz="2000" dirty="0">
                <a:solidFill>
                  <a:srgbClr val="FFFFFF"/>
                </a:solidFill>
                <a:latin typeface="Segoe UI"/>
              </a:rPr>
              <a:t>Active Directory Authentication Library </a:t>
            </a:r>
            <a:r>
              <a:rPr lang="en-US" sz="2000" dirty="0" smtClean="0">
                <a:solidFill>
                  <a:schemeClr val="tx1"/>
                </a:solidFill>
                <a:latin typeface="+mn-lt"/>
              </a:rPr>
              <a:t>to log in to Mobile Services</a:t>
            </a:r>
          </a:p>
          <a:p>
            <a:pPr marL="514251" indent="-514251">
              <a:buFont typeface="+mj-lt"/>
              <a:buAutoNum type="arabicParenR"/>
            </a:pPr>
            <a:endParaRPr lang="en-US" sz="2000" dirty="0" smtClean="0">
              <a:solidFill>
                <a:schemeClr val="tx1"/>
              </a:solidFill>
              <a:latin typeface="+mn-lt"/>
            </a:endParaRPr>
          </a:p>
          <a:p>
            <a:pPr marL="514251" indent="-514251">
              <a:buFont typeface="+mj-lt"/>
              <a:buAutoNum type="arabicParenR"/>
            </a:pPr>
            <a:r>
              <a:rPr lang="en-US" sz="2000" dirty="0" smtClean="0">
                <a:solidFill>
                  <a:schemeClr val="tx1"/>
                </a:solidFill>
                <a:latin typeface="+mn-lt"/>
              </a:rPr>
              <a:t>Token exchanged for access to new resource</a:t>
            </a:r>
            <a:endParaRPr lang="en-US" sz="2000" dirty="0">
              <a:solidFill>
                <a:schemeClr val="tx1"/>
              </a:solidFill>
              <a:latin typeface="+mn-lt"/>
            </a:endParaRPr>
          </a:p>
          <a:p>
            <a:pPr marL="514251" indent="-514251">
              <a:buFont typeface="+mj-lt"/>
              <a:buAutoNum type="arabicParenR"/>
            </a:pPr>
            <a:endParaRPr lang="en-US" sz="2000" dirty="0">
              <a:solidFill>
                <a:schemeClr val="tx1"/>
              </a:solidFill>
              <a:latin typeface="+mn-lt"/>
            </a:endParaRPr>
          </a:p>
          <a:p>
            <a:pPr marL="514251" indent="-514251">
              <a:buFont typeface="+mj-lt"/>
              <a:buAutoNum type="arabicParenR"/>
            </a:pPr>
            <a:r>
              <a:rPr lang="en-US" sz="2000" dirty="0">
                <a:solidFill>
                  <a:schemeClr val="tx1"/>
                </a:solidFill>
                <a:latin typeface="+mn-lt"/>
              </a:rPr>
              <a:t>Mobile Service talks to the remote resource on behalf of the logged-in user</a:t>
            </a:r>
          </a:p>
          <a:p>
            <a:pPr marL="514251" indent="-514251">
              <a:buFont typeface="+mj-lt"/>
              <a:buAutoNum type="arabicParenR"/>
            </a:pPr>
            <a:endParaRPr lang="en-US" sz="2000" dirty="0">
              <a:solidFill>
                <a:schemeClr val="tx1"/>
              </a:solidFill>
              <a:latin typeface="+mn-lt"/>
            </a:endParaRPr>
          </a:p>
        </p:txBody>
      </p:sp>
      <p:pic>
        <p:nvPicPr>
          <p:cNvPr id="4" name="Picture 3"/>
          <p:cNvPicPr>
            <a:picLocks noChangeAspect="1"/>
          </p:cNvPicPr>
          <p:nvPr/>
        </p:nvPicPr>
        <p:blipFill>
          <a:blip r:embed="rId3">
            <a:biLevel thresh="50000"/>
          </a:blip>
          <a:stretch>
            <a:fillRect/>
          </a:stretch>
        </p:blipFill>
        <p:spPr>
          <a:xfrm>
            <a:off x="2149505" y="1514018"/>
            <a:ext cx="1295571" cy="1381717"/>
          </a:xfrm>
          <a:prstGeom prst="rect">
            <a:avLst/>
          </a:prstGeom>
          <a:noFill/>
          <a:ln>
            <a:noFill/>
          </a:ln>
        </p:spPr>
      </p:pic>
      <p:cxnSp>
        <p:nvCxnSpPr>
          <p:cNvPr id="5" name="Curved Connector 4"/>
          <p:cNvCxnSpPr>
            <a:stCxn id="24" idx="3"/>
            <a:endCxn id="12" idx="2"/>
          </p:cNvCxnSpPr>
          <p:nvPr/>
        </p:nvCxnSpPr>
        <p:spPr>
          <a:xfrm flipV="1">
            <a:off x="3205068" y="4219463"/>
            <a:ext cx="1618083" cy="95936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623403" y="2912113"/>
            <a:ext cx="6683" cy="161313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984520" y="2928870"/>
            <a:ext cx="1" cy="159637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510" y="3536954"/>
            <a:ext cx="2161281" cy="682509"/>
          </a:xfrm>
          <a:prstGeom prst="rect">
            <a:avLst/>
          </a:prstGeom>
        </p:spPr>
      </p:pic>
      <p:pic>
        <p:nvPicPr>
          <p:cNvPr id="13" name="Picture 12"/>
          <p:cNvPicPr>
            <a:picLocks noChangeAspect="1"/>
          </p:cNvPicPr>
          <p:nvPr/>
        </p:nvPicPr>
        <p:blipFill>
          <a:blip r:embed="rId5">
            <a:biLevel thresh="25000"/>
          </a:blip>
          <a:stretch>
            <a:fillRect/>
          </a:stretch>
        </p:blipFill>
        <p:spPr>
          <a:xfrm>
            <a:off x="388041" y="4753991"/>
            <a:ext cx="598175" cy="849679"/>
          </a:xfrm>
          <a:prstGeom prst="rect">
            <a:avLst/>
          </a:prstGeom>
        </p:spPr>
      </p:pic>
      <p:cxnSp>
        <p:nvCxnSpPr>
          <p:cNvPr id="14" name="Straight Arrow Connector 13"/>
          <p:cNvCxnSpPr/>
          <p:nvPr/>
        </p:nvCxnSpPr>
        <p:spPr>
          <a:xfrm flipV="1">
            <a:off x="986214" y="5285836"/>
            <a:ext cx="1318340"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0"/>
            <a:endCxn id="4" idx="1"/>
          </p:cNvCxnSpPr>
          <p:nvPr/>
        </p:nvCxnSpPr>
        <p:spPr>
          <a:xfrm rot="5400000" flipH="1" flipV="1">
            <a:off x="143760" y="2748246"/>
            <a:ext cx="2549115" cy="1462376"/>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2689" y="4135463"/>
            <a:ext cx="315865" cy="376684"/>
          </a:xfrm>
          <a:prstGeom prst="rect">
            <a:avLst/>
          </a:prstGeom>
          <a:noFill/>
        </p:spPr>
        <p:txBody>
          <a:bodyPr wrap="none" rtlCol="0">
            <a:spAutoFit/>
          </a:bodyPr>
          <a:lstStyle/>
          <a:p>
            <a:pPr defTabSz="932563"/>
            <a:r>
              <a:rPr lang="en-US" dirty="0">
                <a:solidFill>
                  <a:srgbClr val="FFFFFF"/>
                </a:solidFill>
              </a:rPr>
              <a:t>1</a:t>
            </a:r>
          </a:p>
        </p:txBody>
      </p:sp>
      <p:sp>
        <p:nvSpPr>
          <p:cNvPr id="18" name="TextBox 17"/>
          <p:cNvSpPr txBox="1"/>
          <p:nvPr/>
        </p:nvSpPr>
        <p:spPr>
          <a:xfrm>
            <a:off x="2668656" y="3624912"/>
            <a:ext cx="315865" cy="376684"/>
          </a:xfrm>
          <a:prstGeom prst="rect">
            <a:avLst/>
          </a:prstGeom>
          <a:noFill/>
        </p:spPr>
        <p:txBody>
          <a:bodyPr wrap="none" rtlCol="0">
            <a:spAutoFit/>
          </a:bodyPr>
          <a:lstStyle/>
          <a:p>
            <a:pPr defTabSz="932563"/>
            <a:r>
              <a:rPr lang="en-US" dirty="0">
                <a:solidFill>
                  <a:srgbClr val="FFFFFF"/>
                </a:solidFill>
              </a:rPr>
              <a:t>2</a:t>
            </a:r>
          </a:p>
        </p:txBody>
      </p:sp>
      <p:sp>
        <p:nvSpPr>
          <p:cNvPr id="19" name="TextBox 18"/>
          <p:cNvSpPr txBox="1"/>
          <p:nvPr/>
        </p:nvSpPr>
        <p:spPr>
          <a:xfrm>
            <a:off x="4135296" y="4990487"/>
            <a:ext cx="315865" cy="376684"/>
          </a:xfrm>
          <a:prstGeom prst="rect">
            <a:avLst/>
          </a:prstGeom>
          <a:noFill/>
        </p:spPr>
        <p:txBody>
          <a:bodyPr wrap="none" rtlCol="0">
            <a:spAutoFit/>
          </a:bodyPr>
          <a:lstStyle/>
          <a:p>
            <a:pPr defTabSz="932563"/>
            <a:r>
              <a:rPr lang="en-US" dirty="0">
                <a:solidFill>
                  <a:srgbClr val="FFFFFF"/>
                </a:solidFill>
              </a:rPr>
              <a:t>3</a:t>
            </a:r>
          </a:p>
        </p:txBody>
      </p:sp>
      <p:cxnSp>
        <p:nvCxnSpPr>
          <p:cNvPr id="20" name="Curved Connector 19"/>
          <p:cNvCxnSpPr/>
          <p:nvPr/>
        </p:nvCxnSpPr>
        <p:spPr>
          <a:xfrm rot="5400000">
            <a:off x="378715" y="3189327"/>
            <a:ext cx="2608662" cy="1370347"/>
          </a:xfrm>
          <a:prstGeom prst="curvedConnector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3"/>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2389513" y="4483072"/>
            <a:ext cx="815555" cy="13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3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Push Notifications</a:t>
            </a:r>
            <a:endParaRPr lang="en-US" dirty="0"/>
          </a:p>
        </p:txBody>
      </p:sp>
    </p:spTree>
    <p:extLst>
      <p:ext uri="{BB962C8B-B14F-4D97-AF65-F5344CB8AC3E}">
        <p14:creationId xmlns:p14="http://schemas.microsoft.com/office/powerpoint/2010/main" val="413094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chemeClr val="accent1"/>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rgbClr val="002060"/>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70C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80929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Cross-platform push notifications</a:t>
            </a:r>
            <a:endParaRPr lang="en-US" dirty="0"/>
          </a:p>
        </p:txBody>
      </p:sp>
      <p:sp>
        <p:nvSpPr>
          <p:cNvPr id="6" name="Text Placeholder 5"/>
          <p:cNvSpPr>
            <a:spLocks noGrp="1"/>
          </p:cNvSpPr>
          <p:nvPr>
            <p:ph type="body" sz="quarter" idx="4294967295"/>
          </p:nvPr>
        </p:nvSpPr>
        <p:spPr>
          <a:xfrm>
            <a:off x="274640" y="1212849"/>
            <a:ext cx="6136504" cy="4431983"/>
          </a:xfrm>
        </p:spPr>
        <p:txBody>
          <a:bodyPr/>
          <a:lstStyle/>
          <a:p>
            <a:endParaRPr lang="en-US" dirty="0"/>
          </a:p>
          <a:p>
            <a:r>
              <a:rPr lang="en-US" dirty="0" smtClean="0"/>
              <a:t>Instant broadcast to millions of users</a:t>
            </a:r>
          </a:p>
          <a:p>
            <a:endParaRPr lang="en-US" dirty="0"/>
          </a:p>
          <a:p>
            <a:r>
              <a:rPr lang="en-US" dirty="0" smtClean="0"/>
              <a:t>Dynamic segments – personalized based on interest</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19" y="5148158"/>
            <a:ext cx="672319" cy="82234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064" y="5148158"/>
            <a:ext cx="678679" cy="822340"/>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461959" y="4993860"/>
            <a:ext cx="1021967" cy="1094202"/>
          </a:xfrm>
          <a:prstGeom prst="rect">
            <a:avLst/>
          </a:prstGeom>
        </p:spPr>
      </p:pic>
      <p:grpSp>
        <p:nvGrpSpPr>
          <p:cNvPr id="26" name="Group 25"/>
          <p:cNvGrpSpPr/>
          <p:nvPr/>
        </p:nvGrpSpPr>
        <p:grpSpPr>
          <a:xfrm>
            <a:off x="10157087" y="2011121"/>
            <a:ext cx="1577971" cy="2725857"/>
            <a:chOff x="9969533" y="1566452"/>
            <a:chExt cx="1577971" cy="2725857"/>
          </a:xfrm>
        </p:grpSpPr>
        <p:grpSp>
          <p:nvGrpSpPr>
            <p:cNvPr id="27" name="Group 26"/>
            <p:cNvGrpSpPr>
              <a:grpSpLocks noChangeAspect="1"/>
            </p:cNvGrpSpPr>
            <p:nvPr/>
          </p:nvGrpSpPr>
          <p:grpSpPr>
            <a:xfrm>
              <a:off x="9969533" y="1566452"/>
              <a:ext cx="1577971" cy="2725857"/>
              <a:chOff x="8934679" y="1368629"/>
              <a:chExt cx="2187709" cy="3675837"/>
            </a:xfrm>
          </p:grpSpPr>
          <p:pic>
            <p:nvPicPr>
              <p:cNvPr id="29" name="Picture 28" descr="nokia.jpg"/>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34679" y="1368629"/>
                <a:ext cx="2187709" cy="3675837"/>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184776" y="1686925"/>
                <a:ext cx="1759700" cy="3035937"/>
              </a:xfrm>
              <a:prstGeom prst="rect">
                <a:avLst/>
              </a:prstGeom>
            </p:spPr>
          </p:pic>
        </p:gr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7761" y="1791602"/>
              <a:ext cx="1322303" cy="2351937"/>
            </a:xfrm>
            <a:prstGeom prst="rect">
              <a:avLst/>
            </a:prstGeom>
          </p:spPr>
        </p:pic>
      </p:grpSp>
      <p:grpSp>
        <p:nvGrpSpPr>
          <p:cNvPr id="31" name="Group 30"/>
          <p:cNvGrpSpPr/>
          <p:nvPr/>
        </p:nvGrpSpPr>
        <p:grpSpPr>
          <a:xfrm>
            <a:off x="8263303" y="2011181"/>
            <a:ext cx="1480526" cy="2749548"/>
            <a:chOff x="8075749" y="1566512"/>
            <a:chExt cx="1480526" cy="2749548"/>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749" y="1566512"/>
              <a:ext cx="1480526" cy="2749548"/>
            </a:xfrm>
            <a:prstGeom prst="rect">
              <a:avLst/>
            </a:prstGeom>
          </p:spPr>
        </p:pic>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57838" y="2012946"/>
              <a:ext cx="1269191" cy="1805025"/>
            </a:xfrm>
            <a:prstGeom prst="rect">
              <a:avLst/>
            </a:prstGeom>
          </p:spPr>
        </p:pic>
      </p:grpSp>
      <p:grpSp>
        <p:nvGrpSpPr>
          <p:cNvPr id="34" name="Group 33"/>
          <p:cNvGrpSpPr/>
          <p:nvPr/>
        </p:nvGrpSpPr>
        <p:grpSpPr>
          <a:xfrm>
            <a:off x="6370637" y="1983777"/>
            <a:ext cx="1479408" cy="2832462"/>
            <a:chOff x="6183083" y="1539108"/>
            <a:chExt cx="1479408" cy="2832462"/>
          </a:xfrm>
        </p:grpSpPr>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3083" y="1539108"/>
              <a:ext cx="1479408" cy="2832462"/>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903868" y="2389979"/>
              <a:ext cx="2104535" cy="1223147"/>
            </a:xfrm>
            <a:prstGeom prst="rect">
              <a:avLst/>
            </a:prstGeom>
          </p:spPr>
        </p:pic>
      </p:grpSp>
    </p:spTree>
    <p:extLst>
      <p:ext uri="{BB962C8B-B14F-4D97-AF65-F5344CB8AC3E}">
        <p14:creationId xmlns:p14="http://schemas.microsoft.com/office/powerpoint/2010/main" val="8507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027612"/>
          </a:xfrm>
        </p:spPr>
        <p:txBody>
          <a:bodyPr>
            <a:noAutofit/>
          </a:bodyPr>
          <a:lstStyle/>
          <a:p>
            <a:pPr marL="0" indent="0">
              <a:buNone/>
            </a:pPr>
            <a:r>
              <a:rPr lang="en-US" sz="2244" dirty="0" smtClean="0"/>
              <a:t>Register device handle at app launch</a:t>
            </a:r>
          </a:p>
          <a:p>
            <a:pPr marL="457101" lvl="1" indent="-457101">
              <a:buFont typeface="+mj-lt"/>
              <a:buAutoNum type="arabicPeriod"/>
            </a:pPr>
            <a:r>
              <a:rPr lang="en-US" sz="1800" dirty="0" smtClean="0"/>
              <a:t>Client app retrieves handle from Platform Notification Service (PNS)</a:t>
            </a:r>
          </a:p>
          <a:p>
            <a:pPr marL="457101" lvl="1" indent="-457101">
              <a:buFont typeface="+mj-lt"/>
              <a:buAutoNum type="arabicPeriod"/>
            </a:pPr>
            <a:r>
              <a:rPr lang="en-US" sz="1800" dirty="0" smtClean="0"/>
              <a:t>Client app sends handle to your custom backend</a:t>
            </a:r>
          </a:p>
          <a:p>
            <a:pPr marL="0" lvl="1" indent="0">
              <a:buNone/>
            </a:pPr>
            <a:endParaRPr lang="en-US" sz="1800" dirty="0" smtClean="0"/>
          </a:p>
          <a:p>
            <a:pPr marL="0" indent="0">
              <a:buNone/>
            </a:pPr>
            <a:r>
              <a:rPr lang="en-US" sz="2244" dirty="0" smtClean="0"/>
              <a:t>Send Notification</a:t>
            </a:r>
          </a:p>
          <a:p>
            <a:pPr marL="457101" lvl="1" indent="-457101">
              <a:buFont typeface="+mj-lt"/>
              <a:buAutoNum type="arabicPeriod" startAt="3"/>
            </a:pPr>
            <a:r>
              <a:rPr lang="en-US" sz="1800" i="1" dirty="0" smtClean="0">
                <a:solidFill>
                  <a:schemeClr val="accent6"/>
                </a:solidFill>
              </a:rPr>
              <a:t>Your backend connects to PNS and requests push</a:t>
            </a:r>
            <a:r>
              <a:rPr lang="en-US" sz="1800" dirty="0" smtClean="0">
                <a:solidFill>
                  <a:schemeClr val="accent6"/>
                </a:solidFill>
              </a:rPr>
              <a:t/>
            </a:r>
            <a:br>
              <a:rPr lang="en-US" sz="1800" dirty="0" smtClean="0">
                <a:solidFill>
                  <a:schemeClr val="accent6"/>
                </a:solidFill>
              </a:rPr>
            </a:br>
            <a:r>
              <a:rPr lang="en-US" sz="1800" i="1" dirty="0" smtClean="0">
                <a:solidFill>
                  <a:schemeClr val="accent6"/>
                </a:solidFill>
              </a:rPr>
              <a:t>Your code has to manage scale</a:t>
            </a:r>
            <a:br>
              <a:rPr lang="en-US" sz="1800" i="1" dirty="0" smtClean="0">
                <a:solidFill>
                  <a:schemeClr val="accent6"/>
                </a:solidFill>
              </a:rPr>
            </a:br>
            <a:r>
              <a:rPr lang="en-US" sz="1800" i="1" dirty="0" smtClean="0">
                <a:solidFill>
                  <a:schemeClr val="accent6"/>
                </a:solidFill>
              </a:rPr>
              <a:t>Your code has to map between logical users and device handles</a:t>
            </a:r>
            <a:endParaRPr lang="en-US" sz="1632" i="1" dirty="0" smtClean="0">
              <a:solidFill>
                <a:schemeClr val="accent6"/>
              </a:solidFill>
            </a:endParaRPr>
          </a:p>
          <a:p>
            <a:pPr marL="457101" lvl="1" indent="-457101">
              <a:buFont typeface="+mj-lt"/>
              <a:buAutoNum type="arabicPeriod" startAt="3"/>
            </a:pPr>
            <a:r>
              <a:rPr lang="en-US" sz="1800" dirty="0" smtClean="0"/>
              <a:t>PNS pushes notification to device</a:t>
            </a:r>
          </a:p>
          <a:p>
            <a:pPr marL="0" lvl="1" indent="0">
              <a:buNone/>
            </a:pPr>
            <a:endParaRPr lang="en-US" sz="1800" dirty="0" smtClean="0"/>
          </a:p>
          <a:p>
            <a:pPr marL="0" indent="0">
              <a:buNone/>
            </a:pPr>
            <a:r>
              <a:rPr lang="en-US" sz="2244" dirty="0" smtClean="0"/>
              <a:t>Maintain backend device handles</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delete expired handles when PNS rejects them</a:t>
            </a:r>
          </a:p>
          <a:p>
            <a:pPr marL="457101" lvl="1" indent="-457101">
              <a:buFont typeface="+mj-lt"/>
              <a:buAutoNum type="arabicPeriod" startAt="5"/>
            </a:pPr>
            <a:r>
              <a:rPr lang="en-US" sz="1800" i="1" dirty="0" smtClean="0">
                <a:solidFill>
                  <a:schemeClr val="accent6"/>
                </a:solidFill>
              </a:rPr>
              <a:t>Your code </a:t>
            </a:r>
            <a:r>
              <a:rPr lang="en-US" sz="1800" dirty="0" smtClean="0">
                <a:solidFill>
                  <a:schemeClr val="accent6"/>
                </a:solidFill>
              </a:rPr>
              <a:t>must map between logical users and device handles</a:t>
            </a:r>
            <a:endParaRPr lang="en-US" sz="1800" dirty="0">
              <a:solidFill>
                <a:schemeClr val="accent6"/>
              </a:solidFill>
            </a:endParaRPr>
          </a:p>
        </p:txBody>
      </p:sp>
      <p:sp>
        <p:nvSpPr>
          <p:cNvPr id="4" name="Title 3"/>
          <p:cNvSpPr>
            <a:spLocks noGrp="1"/>
          </p:cNvSpPr>
          <p:nvPr>
            <p:ph type="title"/>
          </p:nvPr>
        </p:nvSpPr>
        <p:spPr/>
        <p:txBody>
          <a:bodyPr/>
          <a:lstStyle/>
          <a:p>
            <a:r>
              <a:rPr lang="en-US" smtClean="0"/>
              <a:t>Push Notifications 101</a:t>
            </a:r>
            <a:endParaRPr lang="en-US" dirty="0"/>
          </a:p>
        </p:txBody>
      </p:sp>
      <p:grpSp>
        <p:nvGrpSpPr>
          <p:cNvPr id="50" name="Group 49"/>
          <p:cNvGrpSpPr/>
          <p:nvPr/>
        </p:nvGrpSpPr>
        <p:grpSpPr>
          <a:xfrm>
            <a:off x="10859945" y="2453980"/>
            <a:ext cx="1153879" cy="1783786"/>
            <a:chOff x="10550594" y="2514600"/>
            <a:chExt cx="1154043" cy="1784038"/>
          </a:xfrm>
        </p:grpSpPr>
        <p:sp>
          <p:nvSpPr>
            <p:cNvPr id="21" name="TextBox 20"/>
            <p:cNvSpPr txBox="1"/>
            <p:nvPr/>
          </p:nvSpPr>
          <p:spPr>
            <a:xfrm>
              <a:off x="10550594" y="3594217"/>
              <a:ext cx="1154043" cy="704421"/>
            </a:xfrm>
            <a:prstGeom prst="rect">
              <a:avLst/>
            </a:prstGeom>
            <a:noFill/>
          </p:spPr>
          <p:txBody>
            <a:bodyPr wrap="square" lIns="0" tIns="0" rIns="0" bIns="0" rtlCol="0">
              <a:spAutoFit/>
            </a:bodyPr>
            <a:lstStyle/>
            <a:p>
              <a:pPr algn="ctr" defTabSz="932394"/>
              <a:r>
                <a:rPr lang="en-US" sz="1496" dirty="0">
                  <a:latin typeface="Segoe" pitchFamily="34" charset="0"/>
                </a:rPr>
                <a:t>Platform</a:t>
              </a:r>
            </a:p>
            <a:p>
              <a:pPr algn="ctr" defTabSz="932394"/>
              <a:r>
                <a:rPr lang="en-US" sz="1496" dirty="0">
                  <a:latin typeface="Segoe" pitchFamily="34" charset="0"/>
                </a:rPr>
                <a:t>Notification</a:t>
              </a:r>
            </a:p>
            <a:p>
              <a:pPr algn="ctr" defTabSz="932394"/>
              <a:r>
                <a:rPr lang="en-US" sz="1496" dirty="0">
                  <a:latin typeface="Segoe" pitchFamily="34" charset="0"/>
                </a:rPr>
                <a:t>Service</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103774" y="4282515"/>
            <a:ext cx="1230069" cy="1234955"/>
            <a:chOff x="7794034" y="4343400"/>
            <a:chExt cx="1230243" cy="1235130"/>
          </a:xfrm>
        </p:grpSpPr>
        <p:sp>
          <p:nvSpPr>
            <p:cNvPr id="35" name="Freeform 80"/>
            <p:cNvSpPr>
              <a:spLocks noEditPoints="1"/>
            </p:cNvSpPr>
            <p:nvPr/>
          </p:nvSpPr>
          <p:spPr bwMode="auto">
            <a:xfrm>
              <a:off x="7972447" y="4343400"/>
              <a:ext cx="869811" cy="91440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3"/>
              <a:ext cx="1230243" cy="234807"/>
            </a:xfrm>
            <a:prstGeom prst="rect">
              <a:avLst/>
            </a:prstGeom>
            <a:noFill/>
            <a:ln>
              <a:solidFill>
                <a:schemeClr val="bg1"/>
              </a:solidFill>
            </a:ln>
          </p:spPr>
          <p:txBody>
            <a:bodyPr wrap="square" lIns="0" tIns="0" rIns="0" bIns="0" rtlCol="0">
              <a:spAutoFit/>
            </a:bodyPr>
            <a:lstStyle/>
            <a:p>
              <a:pPr algn="ctr" defTabSz="932394"/>
              <a:r>
                <a:rPr lang="en-US" sz="1496" dirty="0">
                  <a:latin typeface="Segoe" pitchFamily="34" charset="0"/>
                </a:rPr>
                <a:t>App back-end</a:t>
              </a:r>
            </a:p>
          </p:txBody>
        </p:sp>
      </p:grpSp>
      <p:grpSp>
        <p:nvGrpSpPr>
          <p:cNvPr id="27" name="Group 26"/>
          <p:cNvGrpSpPr/>
          <p:nvPr/>
        </p:nvGrpSpPr>
        <p:grpSpPr>
          <a:xfrm>
            <a:off x="8311859" y="1582132"/>
            <a:ext cx="890196" cy="1028804"/>
            <a:chOff x="7742237" y="1551625"/>
            <a:chExt cx="890323" cy="1028950"/>
          </a:xfrm>
          <a:solidFill>
            <a:schemeClr val="tx1"/>
          </a:solidFill>
        </p:grpSpPr>
        <p:grpSp>
          <p:nvGrpSpPr>
            <p:cNvPr id="28" name="Group 27"/>
            <p:cNvGrpSpPr/>
            <p:nvPr/>
          </p:nvGrpSpPr>
          <p:grpSpPr>
            <a:xfrm>
              <a:off x="7742237" y="1551625"/>
              <a:ext cx="644337" cy="746700"/>
              <a:chOff x="2916435" y="3914152"/>
              <a:chExt cx="930763" cy="918513"/>
            </a:xfrm>
            <a:grpFill/>
          </p:grpSpPr>
          <p:pic>
            <p:nvPicPr>
              <p:cNvPr id="30" name="Picture 2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5" y="4302640"/>
                <a:ext cx="394555" cy="530025"/>
              </a:xfrm>
              <a:prstGeom prst="rect">
                <a:avLst/>
              </a:prstGeom>
              <a:solidFill>
                <a:schemeClr val="bg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grp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latin typeface="Segoe" pitchFamily="34" charset="0"/>
                </a:rPr>
                <a:t>Client app</a:t>
              </a:r>
            </a:p>
          </p:txBody>
        </p:sp>
      </p:grpSp>
      <p:sp>
        <p:nvSpPr>
          <p:cNvPr id="2" name="Oval 1"/>
          <p:cNvSpPr/>
          <p:nvPr/>
        </p:nvSpPr>
        <p:spPr>
          <a:xfrm>
            <a:off x="9621885" y="1540121"/>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1</a:t>
            </a:r>
          </a:p>
        </p:txBody>
      </p:sp>
      <p:sp>
        <p:nvSpPr>
          <p:cNvPr id="23" name="Oval 22"/>
          <p:cNvSpPr/>
          <p:nvPr/>
        </p:nvSpPr>
        <p:spPr>
          <a:xfrm>
            <a:off x="8264503" y="32771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2</a:t>
            </a:r>
          </a:p>
        </p:txBody>
      </p:sp>
      <p:sp>
        <p:nvSpPr>
          <p:cNvPr id="24" name="Oval 23"/>
          <p:cNvSpPr/>
          <p:nvPr/>
        </p:nvSpPr>
        <p:spPr>
          <a:xfrm>
            <a:off x="9709791" y="3437616"/>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3</a:t>
            </a:r>
          </a:p>
        </p:txBody>
      </p:sp>
      <p:sp>
        <p:nvSpPr>
          <p:cNvPr id="25" name="Oval 24"/>
          <p:cNvSpPr/>
          <p:nvPr/>
        </p:nvSpPr>
        <p:spPr>
          <a:xfrm>
            <a:off x="10368686" y="189199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4</a:t>
            </a:r>
          </a:p>
        </p:txBody>
      </p:sp>
      <p:sp>
        <p:nvSpPr>
          <p:cNvPr id="26" name="Oval 25"/>
          <p:cNvSpPr/>
          <p:nvPr/>
        </p:nvSpPr>
        <p:spPr>
          <a:xfrm>
            <a:off x="10358777" y="4316935"/>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5</a:t>
            </a:r>
          </a:p>
        </p:txBody>
      </p:sp>
      <p:sp>
        <p:nvSpPr>
          <p:cNvPr id="32" name="Oval 31"/>
          <p:cNvSpPr/>
          <p:nvPr/>
        </p:nvSpPr>
        <p:spPr>
          <a:xfrm>
            <a:off x="8506103" y="559877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6</a:t>
            </a:r>
          </a:p>
        </p:txBody>
      </p:sp>
      <p:sp>
        <p:nvSpPr>
          <p:cNvPr id="33" name="Right Arrow 32"/>
          <p:cNvSpPr/>
          <p:nvPr/>
        </p:nvSpPr>
        <p:spPr>
          <a:xfrm rot="12473754">
            <a:off x="9522272" y="2215292"/>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187486" y="32237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rot="19633316">
            <a:off x="9473473" y="369827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8773141">
            <a:off x="9641684" y="4083665"/>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Tree>
    <p:extLst>
      <p:ext uri="{BB962C8B-B14F-4D97-AF65-F5344CB8AC3E}">
        <p14:creationId xmlns:p14="http://schemas.microsoft.com/office/powerpoint/2010/main" val="21876271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827520" cy="2228302"/>
          </a:xfrm>
        </p:spPr>
        <p:txBody>
          <a:bodyPr>
            <a:noAutofit/>
          </a:bodyPr>
          <a:lstStyle/>
          <a:p>
            <a:pPr marL="0" indent="0">
              <a:buNone/>
            </a:pPr>
            <a:r>
              <a:rPr lang="en-US" sz="2244" dirty="0"/>
              <a:t>Register device handle at app launch</a:t>
            </a:r>
          </a:p>
          <a:p>
            <a:pPr marL="457101" lvl="1" indent="-457101">
              <a:buFont typeface="+mj-lt"/>
              <a:buAutoNum type="arabicPeriod"/>
            </a:pPr>
            <a:r>
              <a:rPr lang="en-US" sz="1800" dirty="0"/>
              <a:t>Client app retrieves handle from Platform Notification </a:t>
            </a:r>
            <a:r>
              <a:rPr lang="en-US" sz="1800" dirty="0" smtClean="0"/>
              <a:t>Service</a:t>
            </a:r>
            <a:endParaRPr lang="en-US" sz="1800" dirty="0"/>
          </a:p>
          <a:p>
            <a:pPr marL="457101" lvl="1" indent="-457101">
              <a:buFont typeface="+mj-lt"/>
              <a:buAutoNum type="arabicPeriod"/>
            </a:pPr>
            <a:r>
              <a:rPr lang="en-US" sz="1800" dirty="0" smtClean="0"/>
              <a:t>Client sends handle to your backend</a:t>
            </a:r>
            <a:br>
              <a:rPr lang="en-US" sz="1800" dirty="0" smtClean="0"/>
            </a:br>
            <a:r>
              <a:rPr lang="en-US" sz="1800" dirty="0" err="1"/>
              <a:t>B</a:t>
            </a:r>
            <a:r>
              <a:rPr lang="en-US" sz="1800" dirty="0" err="1" smtClean="0"/>
              <a:t>ackend</a:t>
            </a:r>
            <a:r>
              <a:rPr lang="en-US" sz="1800" dirty="0" smtClean="0"/>
              <a:t> </a:t>
            </a:r>
            <a:r>
              <a:rPr lang="en-US" sz="1800" b="1" dirty="0" smtClean="0">
                <a:solidFill>
                  <a:schemeClr val="accent5"/>
                </a:solidFill>
              </a:rPr>
              <a:t>registers with Notification Hub </a:t>
            </a:r>
            <a:r>
              <a:rPr lang="en-US" sz="1800" dirty="0" smtClean="0">
                <a:solidFill>
                  <a:schemeClr val="accent5"/>
                </a:solidFill>
              </a:rPr>
              <a:t>using </a:t>
            </a:r>
            <a:r>
              <a:rPr lang="en-US" sz="1800" i="1" dirty="0">
                <a:solidFill>
                  <a:schemeClr val="accent5"/>
                </a:solidFill>
              </a:rPr>
              <a:t>tags</a:t>
            </a:r>
            <a:r>
              <a:rPr lang="en-US" sz="1800" dirty="0">
                <a:solidFill>
                  <a:schemeClr val="accent5"/>
                </a:solidFill>
              </a:rPr>
              <a:t> to represent logical </a:t>
            </a:r>
            <a:r>
              <a:rPr lang="en-US" sz="1800" dirty="0" smtClean="0">
                <a:solidFill>
                  <a:schemeClr val="accent5"/>
                </a:solidFill>
              </a:rPr>
              <a:t>users and groups</a:t>
            </a:r>
            <a:endParaRPr lang="en-US" sz="1800" i="1" dirty="0">
              <a:solidFill>
                <a:schemeClr val="accent5"/>
              </a:solidFill>
            </a:endParaRPr>
          </a:p>
          <a:p>
            <a:pPr marL="0" lvl="1" indent="0">
              <a:buNone/>
            </a:pPr>
            <a:endParaRPr lang="en-US" sz="1800" dirty="0"/>
          </a:p>
          <a:p>
            <a:pPr marL="0" indent="0">
              <a:buNone/>
            </a:pPr>
            <a:r>
              <a:rPr lang="en-US" sz="2244" dirty="0"/>
              <a:t>Send Notification</a:t>
            </a:r>
          </a:p>
          <a:p>
            <a:pPr marL="457101" lvl="1" indent="-457101">
              <a:buFont typeface="+mj-lt"/>
              <a:buAutoNum type="arabicPeriod" startAt="3"/>
            </a:pPr>
            <a:r>
              <a:rPr lang="en-US" sz="1800" dirty="0" smtClean="0"/>
              <a:t>Backend sends request to Notification Hub using a tag</a:t>
            </a:r>
            <a:br>
              <a:rPr lang="en-US" sz="1800" dirty="0" smtClean="0"/>
            </a:br>
            <a:r>
              <a:rPr lang="en-US" sz="1800" b="1" dirty="0" smtClean="0">
                <a:solidFill>
                  <a:schemeClr val="accent5"/>
                </a:solidFill>
              </a:rPr>
              <a:t>Notification Hub</a:t>
            </a:r>
            <a:r>
              <a:rPr lang="en-US" sz="1800" dirty="0" smtClean="0">
                <a:solidFill>
                  <a:schemeClr val="accent5"/>
                </a:solidFill>
              </a:rPr>
              <a:t> manages scale</a:t>
            </a:r>
            <a:r>
              <a:rPr lang="en-US" sz="1800" b="1" dirty="0" smtClean="0">
                <a:solidFill>
                  <a:schemeClr val="accent5"/>
                </a:solidFill>
              </a:rPr>
              <a:t/>
            </a:r>
            <a:br>
              <a:rPr lang="en-US" sz="1800" b="1" dirty="0" smtClean="0">
                <a:solidFill>
                  <a:schemeClr val="accent5"/>
                </a:solidFill>
              </a:rPr>
            </a:br>
            <a:r>
              <a:rPr lang="en-US" sz="1800" b="1" dirty="0" smtClean="0">
                <a:solidFill>
                  <a:schemeClr val="accent5"/>
                </a:solidFill>
              </a:rPr>
              <a:t>Notification Hub </a:t>
            </a:r>
            <a:r>
              <a:rPr lang="en-US" sz="1800" dirty="0" smtClean="0">
                <a:solidFill>
                  <a:schemeClr val="accent5"/>
                </a:solidFill>
              </a:rPr>
              <a:t>maps logical users/groups to device handles</a:t>
            </a:r>
          </a:p>
          <a:p>
            <a:pPr marL="457101" lvl="1" indent="-457101">
              <a:buFont typeface="+mj-lt"/>
              <a:buAutoNum type="arabicPeriod" startAt="3"/>
            </a:pPr>
            <a:r>
              <a:rPr lang="en-US" sz="1800" b="1" dirty="0" smtClean="0">
                <a:solidFill>
                  <a:schemeClr val="accent5"/>
                </a:solidFill>
              </a:rPr>
              <a:t>Notification Hub </a:t>
            </a:r>
            <a:r>
              <a:rPr lang="en-US" sz="1800" dirty="0">
                <a:solidFill>
                  <a:schemeClr val="accent5"/>
                </a:solidFill>
              </a:rPr>
              <a:t>delivers notifications to matching devices via PNS</a:t>
            </a:r>
          </a:p>
          <a:p>
            <a:pPr marL="0" lvl="1" indent="0">
              <a:buNone/>
            </a:pPr>
            <a:endParaRPr lang="en-US" sz="1800" dirty="0"/>
          </a:p>
          <a:p>
            <a:pPr marL="0" indent="0">
              <a:buNone/>
            </a:pPr>
            <a:r>
              <a:rPr lang="en-US" sz="2244" dirty="0" smtClean="0"/>
              <a:t>Maintain backend </a:t>
            </a:r>
            <a:r>
              <a:rPr lang="en-US" sz="2244" dirty="0"/>
              <a:t>device handles</a:t>
            </a:r>
          </a:p>
          <a:p>
            <a:pPr marL="457101" lvl="1" indent="-457101">
              <a:buFont typeface="+mj-lt"/>
              <a:buAutoNum type="arabicPeriod" startAt="5"/>
            </a:pPr>
            <a:r>
              <a:rPr lang="en-US" sz="1800" b="1" dirty="0">
                <a:solidFill>
                  <a:schemeClr val="accent5"/>
                </a:solidFill>
              </a:rPr>
              <a:t>Notification </a:t>
            </a:r>
            <a:r>
              <a:rPr lang="en-US" sz="1800" b="1" dirty="0" smtClean="0">
                <a:solidFill>
                  <a:schemeClr val="accent5"/>
                </a:solidFill>
              </a:rPr>
              <a:t>Hub</a:t>
            </a:r>
            <a:r>
              <a:rPr lang="en-US" sz="1800" dirty="0" smtClean="0">
                <a:solidFill>
                  <a:schemeClr val="accent5"/>
                </a:solidFill>
              </a:rPr>
              <a:t> </a:t>
            </a:r>
            <a:r>
              <a:rPr lang="en-US" sz="1800" dirty="0">
                <a:solidFill>
                  <a:schemeClr val="accent5"/>
                </a:solidFill>
              </a:rPr>
              <a:t>deletes expired handles when PNS rejects them</a:t>
            </a:r>
          </a:p>
          <a:p>
            <a:pPr marL="457101" lvl="1" indent="-457101">
              <a:buFont typeface="+mj-lt"/>
              <a:buAutoNum type="arabicPeriod" startAt="5"/>
            </a:pPr>
            <a:r>
              <a:rPr lang="en-US" sz="1800" b="1" dirty="0" smtClean="0">
                <a:solidFill>
                  <a:schemeClr val="accent5"/>
                </a:solidFill>
              </a:rPr>
              <a:t>Notification Hub</a:t>
            </a:r>
            <a:r>
              <a:rPr lang="en-US" sz="1800" dirty="0" smtClean="0">
                <a:solidFill>
                  <a:schemeClr val="accent5"/>
                </a:solidFill>
              </a:rPr>
              <a:t> maintains </a:t>
            </a:r>
            <a:r>
              <a:rPr lang="en-US" sz="1800" dirty="0">
                <a:solidFill>
                  <a:schemeClr val="accent5"/>
                </a:solidFill>
              </a:rPr>
              <a:t>mapping between logical users/groups and device handles</a:t>
            </a:r>
          </a:p>
        </p:txBody>
      </p:sp>
      <p:sp>
        <p:nvSpPr>
          <p:cNvPr id="4" name="Title 3"/>
          <p:cNvSpPr>
            <a:spLocks noGrp="1"/>
          </p:cNvSpPr>
          <p:nvPr>
            <p:ph type="title"/>
          </p:nvPr>
        </p:nvSpPr>
        <p:spPr/>
        <p:txBody>
          <a:bodyPr/>
          <a:lstStyle/>
          <a:p>
            <a:r>
              <a:rPr lang="en-US" dirty="0" smtClean="0"/>
              <a:t>Azure Notification Hubs</a:t>
            </a:r>
            <a:endParaRPr lang="en-US" dirty="0"/>
          </a:p>
        </p:txBody>
      </p:sp>
      <p:grpSp>
        <p:nvGrpSpPr>
          <p:cNvPr id="50" name="Group 49"/>
          <p:cNvGrpSpPr/>
          <p:nvPr/>
        </p:nvGrpSpPr>
        <p:grpSpPr>
          <a:xfrm>
            <a:off x="10985469" y="2381440"/>
            <a:ext cx="931085" cy="1068883"/>
            <a:chOff x="10550594" y="2514600"/>
            <a:chExt cx="1154043" cy="1383490"/>
          </a:xfrm>
        </p:grpSpPr>
        <p:sp>
          <p:nvSpPr>
            <p:cNvPr id="21" name="TextBox 20"/>
            <p:cNvSpPr txBox="1"/>
            <p:nvPr/>
          </p:nvSpPr>
          <p:spPr>
            <a:xfrm>
              <a:off x="10550594" y="3594215"/>
              <a:ext cx="1154043" cy="303875"/>
            </a:xfrm>
            <a:prstGeom prst="rect">
              <a:avLst/>
            </a:prstGeom>
            <a:noFill/>
          </p:spPr>
          <p:txBody>
            <a:bodyPr wrap="square" lIns="0" tIns="0" rIns="0" bIns="0" rtlCol="0">
              <a:spAutoFit/>
            </a:bodyPr>
            <a:lstStyle/>
            <a:p>
              <a:pPr algn="ctr" defTabSz="932394"/>
              <a:r>
                <a:rPr lang="en-US" sz="1496" dirty="0">
                  <a:latin typeface="Segoe" pitchFamily="34" charset="0"/>
                </a:rPr>
                <a:t>PNS</a:t>
              </a:r>
            </a:p>
          </p:txBody>
        </p:sp>
        <p:sp>
          <p:nvSpPr>
            <p:cNvPr id="22" name="Freeform 61"/>
            <p:cNvSpPr>
              <a:spLocks noEditPoints="1"/>
            </p:cNvSpPr>
            <p:nvPr/>
          </p:nvSpPr>
          <p:spPr bwMode="auto">
            <a:xfrm>
              <a:off x="10700678" y="2514600"/>
              <a:ext cx="853874" cy="107961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bg1"/>
            </a:solidFill>
            <a:ln>
              <a:solidFill>
                <a:schemeClr val="tx1"/>
              </a:solidFill>
            </a:ln>
          </p:spPr>
          <p:txBody>
            <a:bodyPr vert="horz" wrap="square" lIns="124330" tIns="62165" rIns="124330" bIns="62165" numCol="1" anchor="t" anchorCtr="0" compatLnSpc="1">
              <a:prstTxWarp prst="textNoShape">
                <a:avLst/>
              </a:prstTxWarp>
            </a:bodyPr>
            <a:lstStyle/>
            <a:p>
              <a:pPr defTabSz="932394"/>
              <a:endParaRPr lang="en-US" sz="1904">
                <a:solidFill>
                  <a:prstClr val="white"/>
                </a:solidFill>
              </a:endParaRPr>
            </a:p>
          </p:txBody>
        </p:sp>
      </p:grpSp>
      <p:grpSp>
        <p:nvGrpSpPr>
          <p:cNvPr id="49" name="Group 48"/>
          <p:cNvGrpSpPr/>
          <p:nvPr/>
        </p:nvGrpSpPr>
        <p:grpSpPr>
          <a:xfrm>
            <a:off x="8214878" y="5076057"/>
            <a:ext cx="1230069" cy="968443"/>
            <a:chOff x="7794034" y="4609951"/>
            <a:chExt cx="1230243" cy="968579"/>
          </a:xfrm>
        </p:grpSpPr>
        <p:sp>
          <p:nvSpPr>
            <p:cNvPr id="35" name="Freeform 80"/>
            <p:cNvSpPr>
              <a:spLocks noEditPoints="1"/>
            </p:cNvSpPr>
            <p:nvPr/>
          </p:nvSpPr>
          <p:spPr bwMode="auto">
            <a:xfrm>
              <a:off x="8062153" y="4609951"/>
              <a:ext cx="695312" cy="67149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solidFill>
                <a:schemeClr val="tx1"/>
              </a:solidFill>
            </a:ln>
          </p:spPr>
          <p:txBody>
            <a:bodyPr vert="horz" wrap="square" lIns="93247" tIns="46623" rIns="93247" bIns="46623" numCol="1" anchor="t" anchorCtr="0" compatLnSpc="1">
              <a:prstTxWarp prst="textNoShape">
                <a:avLst/>
              </a:prstTxWarp>
            </a:bodyPr>
            <a:lstStyle/>
            <a:p>
              <a:endParaRPr lang="en-US" sz="1326">
                <a:solidFill>
                  <a:prstClr val="white"/>
                </a:solidFill>
              </a:endParaRPr>
            </a:p>
          </p:txBody>
        </p:sp>
        <p:sp>
          <p:nvSpPr>
            <p:cNvPr id="45" name="TextBox 44"/>
            <p:cNvSpPr txBox="1"/>
            <p:nvPr/>
          </p:nvSpPr>
          <p:spPr>
            <a:xfrm>
              <a:off x="7794034" y="5343724"/>
              <a:ext cx="1230243" cy="234806"/>
            </a:xfrm>
            <a:prstGeom prst="rect">
              <a:avLst/>
            </a:prstGeom>
            <a:noFill/>
          </p:spPr>
          <p:txBody>
            <a:bodyPr wrap="square" lIns="0" tIns="0" rIns="0" bIns="0" rtlCol="0">
              <a:spAutoFit/>
            </a:bodyPr>
            <a:lstStyle/>
            <a:p>
              <a:pPr algn="ctr" defTabSz="932394"/>
              <a:r>
                <a:rPr lang="en-US" sz="1496" dirty="0">
                  <a:latin typeface="Segoe" pitchFamily="34" charset="0"/>
                </a:rPr>
                <a:t>App back-end</a:t>
              </a:r>
            </a:p>
          </p:txBody>
        </p:sp>
      </p:grpSp>
      <p:grpSp>
        <p:nvGrpSpPr>
          <p:cNvPr id="27" name="Group 26"/>
          <p:cNvGrpSpPr/>
          <p:nvPr/>
        </p:nvGrpSpPr>
        <p:grpSpPr>
          <a:xfrm>
            <a:off x="8391219" y="2406359"/>
            <a:ext cx="890198" cy="1028807"/>
            <a:chOff x="7742235" y="1551623"/>
            <a:chExt cx="890325" cy="1028952"/>
          </a:xfrm>
        </p:grpSpPr>
        <p:grpSp>
          <p:nvGrpSpPr>
            <p:cNvPr id="28" name="Group 27"/>
            <p:cNvGrpSpPr/>
            <p:nvPr/>
          </p:nvGrpSpPr>
          <p:grpSpPr>
            <a:xfrm>
              <a:off x="7742235" y="1551623"/>
              <a:ext cx="644337" cy="746699"/>
              <a:chOff x="2916436" y="3914152"/>
              <a:chExt cx="930762" cy="918513"/>
            </a:xfrm>
          </p:grpSpPr>
          <p:pic>
            <p:nvPicPr>
              <p:cNvPr id="30" name="Picture 2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rot="2614426" flipH="1">
                <a:off x="2916436" y="4302640"/>
                <a:ext cx="394556" cy="530025"/>
              </a:xfrm>
              <a:prstGeom prst="rect">
                <a:avLst/>
              </a:prstGeom>
              <a:solidFill>
                <a:schemeClr val="tx1"/>
              </a:solidFill>
            </p:spPr>
          </p:pic>
          <p:sp>
            <p:nvSpPr>
              <p:cNvPr id="31" name="Freeform 61"/>
              <p:cNvSpPr>
                <a:spLocks/>
              </p:cNvSpPr>
              <p:nvPr/>
            </p:nvSpPr>
            <p:spPr bwMode="auto">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chemeClr val="tx1"/>
              </a:solidFill>
              <a:extLst/>
            </p:spPr>
            <p:txBody>
              <a:bodyPr vert="horz" wrap="square" lIns="93247" tIns="46623" rIns="93247" bIns="46623" numCol="1" anchor="t" anchorCtr="0" compatLnSpc="1">
                <a:prstTxWarp prst="textNoShape">
                  <a:avLst/>
                </a:prstTxWarp>
              </a:bodyPr>
              <a:lstStyle/>
              <a:p>
                <a:endParaRPr lang="en-US" sz="1122" dirty="0">
                  <a:solidFill>
                    <a:srgbClr val="000000"/>
                  </a:solidFill>
                </a:endParaRPr>
              </a:p>
            </p:txBody>
          </p:sp>
        </p:grpSp>
        <p:sp>
          <p:nvSpPr>
            <p:cNvPr id="29" name="TextBox 28"/>
            <p:cNvSpPr txBox="1"/>
            <p:nvPr/>
          </p:nvSpPr>
          <p:spPr>
            <a:xfrm>
              <a:off x="7747944" y="2345768"/>
              <a:ext cx="884616" cy="234807"/>
            </a:xfrm>
            <a:prstGeom prst="rect">
              <a:avLst/>
            </a:prstGeom>
            <a:noFill/>
          </p:spPr>
          <p:txBody>
            <a:bodyPr wrap="none" lIns="0" tIns="0" rIns="0" bIns="0" rtlCol="0">
              <a:spAutoFit/>
            </a:bodyPr>
            <a:lstStyle/>
            <a:p>
              <a:pPr algn="ctr" defTabSz="932394"/>
              <a:r>
                <a:rPr lang="en-US" sz="1496" dirty="0">
                  <a:latin typeface="Segoe" pitchFamily="34" charset="0"/>
                </a:rPr>
                <a:t>Client app</a:t>
              </a:r>
            </a:p>
          </p:txBody>
        </p:sp>
      </p:grpSp>
      <p:sp>
        <p:nvSpPr>
          <p:cNvPr id="2" name="Oval 1"/>
          <p:cNvSpPr/>
          <p:nvPr/>
        </p:nvSpPr>
        <p:spPr>
          <a:xfrm>
            <a:off x="9814221"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1</a:t>
            </a:r>
          </a:p>
        </p:txBody>
      </p:sp>
      <p:sp>
        <p:nvSpPr>
          <p:cNvPr id="23" name="Oval 22"/>
          <p:cNvSpPr/>
          <p:nvPr/>
        </p:nvSpPr>
        <p:spPr>
          <a:xfrm>
            <a:off x="8327164" y="417769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2</a:t>
            </a:r>
          </a:p>
        </p:txBody>
      </p:sp>
      <p:sp>
        <p:nvSpPr>
          <p:cNvPr id="24" name="Oval 23"/>
          <p:cNvSpPr/>
          <p:nvPr/>
        </p:nvSpPr>
        <p:spPr>
          <a:xfrm>
            <a:off x="9672856"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2</a:t>
            </a:r>
          </a:p>
        </p:txBody>
      </p:sp>
      <p:sp>
        <p:nvSpPr>
          <p:cNvPr id="25" name="Oval 24"/>
          <p:cNvSpPr/>
          <p:nvPr/>
        </p:nvSpPr>
        <p:spPr>
          <a:xfrm>
            <a:off x="10284180" y="2357440"/>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4</a:t>
            </a:r>
          </a:p>
        </p:txBody>
      </p:sp>
      <p:sp>
        <p:nvSpPr>
          <p:cNvPr id="26" name="Oval 25"/>
          <p:cNvSpPr/>
          <p:nvPr/>
        </p:nvSpPr>
        <p:spPr>
          <a:xfrm>
            <a:off x="11777019"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5</a:t>
            </a:r>
          </a:p>
        </p:txBody>
      </p:sp>
      <p:sp>
        <p:nvSpPr>
          <p:cNvPr id="32" name="Oval 31"/>
          <p:cNvSpPr/>
          <p:nvPr/>
        </p:nvSpPr>
        <p:spPr>
          <a:xfrm>
            <a:off x="11780643" y="5260852"/>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6</a:t>
            </a:r>
          </a:p>
        </p:txBody>
      </p:sp>
      <p:sp>
        <p:nvSpPr>
          <p:cNvPr id="33" name="Right Arrow 32"/>
          <p:cNvSpPr/>
          <p:nvPr/>
        </p:nvSpPr>
        <p:spPr>
          <a:xfrm rot="10800000">
            <a:off x="9536267" y="2695974"/>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4" name="Right Arrow 33"/>
          <p:cNvSpPr/>
          <p:nvPr/>
        </p:nvSpPr>
        <p:spPr>
          <a:xfrm rot="5400000">
            <a:off x="8250146" y="4124233"/>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38" name="Right Arrow 37"/>
          <p:cNvSpPr/>
          <p:nvPr/>
        </p:nvSpPr>
        <p:spPr>
          <a:xfrm>
            <a:off x="9625925" y="5751647"/>
            <a:ext cx="1133667"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0" name="Right Arrow 39"/>
          <p:cNvSpPr/>
          <p:nvPr/>
        </p:nvSpPr>
        <p:spPr>
          <a:xfrm rot="5400000">
            <a:off x="11131287" y="4072836"/>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grpSp>
        <p:nvGrpSpPr>
          <p:cNvPr id="37" name="Group 36"/>
          <p:cNvGrpSpPr/>
          <p:nvPr/>
        </p:nvGrpSpPr>
        <p:grpSpPr>
          <a:xfrm>
            <a:off x="10684982" y="5147089"/>
            <a:ext cx="1518930" cy="1088452"/>
            <a:chOff x="4879203" y="2324936"/>
            <a:chExt cx="1726696" cy="1296150"/>
          </a:xfrm>
          <a:solidFill>
            <a:schemeClr val="bg2"/>
          </a:solidFill>
        </p:grpSpPr>
        <p:sp>
          <p:nvSpPr>
            <p:cNvPr id="41" name="Rectangle 40"/>
            <p:cNvSpPr/>
            <p:nvPr/>
          </p:nvSpPr>
          <p:spPr bwMode="auto">
            <a:xfrm>
              <a:off x="4879203" y="2324936"/>
              <a:ext cx="1726696" cy="1185519"/>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4326" tIns="62162" rIns="124326" bIns="62162" numCol="1" rtlCol="0" anchor="ctr" anchorCtr="0" compatLnSpc="1">
              <a:prstTxWarp prst="textNoShape">
                <a:avLst/>
              </a:prstTxWarp>
            </a:bodyPr>
            <a:lstStyle/>
            <a:p>
              <a:pPr algn="ctr" defTabSz="932087" fontAlgn="base">
                <a:spcBef>
                  <a:spcPct val="0"/>
                </a:spcBef>
                <a:spcAft>
                  <a:spcPct val="0"/>
                </a:spcAft>
              </a:pPr>
              <a:endParaRPr lang="en-US" sz="1496" dirty="0">
                <a:solidFill>
                  <a:prstClr val="white"/>
                </a:solidFill>
              </a:endParaRPr>
            </a:p>
          </p:txBody>
        </p:sp>
        <p:sp>
          <p:nvSpPr>
            <p:cNvPr id="42" name="TextBox 41"/>
            <p:cNvSpPr txBox="1"/>
            <p:nvPr/>
          </p:nvSpPr>
          <p:spPr>
            <a:xfrm>
              <a:off x="5041852" y="3061940"/>
              <a:ext cx="1246694" cy="559146"/>
            </a:xfrm>
            <a:prstGeom prst="rect">
              <a:avLst/>
            </a:prstGeom>
            <a:noFill/>
          </p:spPr>
          <p:txBody>
            <a:bodyPr wrap="none" lIns="124330" tIns="0" rIns="0" bIns="0" rtlCol="0">
              <a:spAutoFit/>
            </a:bodyPr>
            <a:lstStyle/>
            <a:p>
              <a:pPr algn="ctr" defTabSz="932394"/>
              <a:r>
                <a:rPr lang="en-US" sz="1496" dirty="0">
                  <a:latin typeface="Segoe" pitchFamily="34" charset="0"/>
                </a:rPr>
                <a:t>Notification</a:t>
              </a:r>
            </a:p>
            <a:p>
              <a:pPr algn="ctr" defTabSz="932394"/>
              <a:r>
                <a:rPr lang="en-US" sz="1496" dirty="0">
                  <a:latin typeface="Segoe" pitchFamily="34" charset="0"/>
                </a:rPr>
                <a:t>Hub</a:t>
              </a:r>
            </a:p>
          </p:txBody>
        </p:sp>
      </p:grpSp>
      <p:sp>
        <p:nvSpPr>
          <p:cNvPr id="43" name="Right Arrow 42"/>
          <p:cNvSpPr/>
          <p:nvPr/>
        </p:nvSpPr>
        <p:spPr>
          <a:xfrm rot="16200000">
            <a:off x="10726224" y="4055682"/>
            <a:ext cx="978723" cy="398837"/>
          </a:xfrm>
          <a:prstGeom prst="rightArrow">
            <a:avLst/>
          </a:prstGeom>
          <a:solidFill>
            <a:schemeClr val="bg1"/>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26">
              <a:solidFill>
                <a:prstClr val="white"/>
              </a:solidFill>
            </a:endParaRPr>
          </a:p>
        </p:txBody>
      </p:sp>
      <p:sp>
        <p:nvSpPr>
          <p:cNvPr id="44" name="Oval 43"/>
          <p:cNvSpPr/>
          <p:nvPr/>
        </p:nvSpPr>
        <p:spPr>
          <a:xfrm>
            <a:off x="10129138" y="545859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3</a:t>
            </a:r>
          </a:p>
        </p:txBody>
      </p:sp>
      <p:sp>
        <p:nvSpPr>
          <p:cNvPr id="46" name="Oval 45"/>
          <p:cNvSpPr/>
          <p:nvPr/>
        </p:nvSpPr>
        <p:spPr>
          <a:xfrm>
            <a:off x="10696254" y="3965713"/>
            <a:ext cx="384012" cy="3840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26" dirty="0">
                <a:solidFill>
                  <a:schemeClr val="bg1"/>
                </a:solidFill>
              </a:rPr>
              <a:t>4</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3636" y="5076057"/>
            <a:ext cx="665531" cy="66553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801" y="295274"/>
            <a:ext cx="1219200" cy="1219200"/>
          </a:xfrm>
          <a:prstGeom prst="rect">
            <a:avLst/>
          </a:prstGeom>
        </p:spPr>
      </p:pic>
    </p:spTree>
    <p:extLst>
      <p:ext uri="{BB962C8B-B14F-4D97-AF65-F5344CB8AC3E}">
        <p14:creationId xmlns:p14="http://schemas.microsoft.com/office/powerpoint/2010/main" val="10174795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913272" y="3908148"/>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9256" y="2048003"/>
            <a:ext cx="2857374" cy="4044616"/>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93690" y="3708379"/>
            <a:ext cx="4044618" cy="723863"/>
          </a:xfrm>
          <a:prstGeom prst="rect">
            <a:avLst/>
          </a:prstGeom>
          <a:solidFill>
            <a:schemeClr val="tx2"/>
          </a:solidFill>
          <a:ln>
            <a:noFill/>
          </a:ln>
        </p:spPr>
        <p:txBody>
          <a:bodyPr wrap="square" lIns="179234" tIns="143388" rIns="179234" bIns="143388" rtlCol="0">
            <a:spAutoFit/>
          </a:bodyPr>
          <a:lstStyle/>
          <a:p>
            <a:pPr algn="ctr" defTabSz="914015">
              <a:lnSpc>
                <a:spcPct val="90000"/>
              </a:lnSpc>
              <a:defRPr/>
            </a:pPr>
            <a:r>
              <a:rPr lang="en-US" sz="3136" kern="0" dirty="0">
                <a:solidFill>
                  <a:srgbClr val="404040"/>
                </a:solidFill>
              </a:rPr>
              <a:t>REST API</a:t>
            </a:r>
          </a:p>
        </p:txBody>
      </p:sp>
      <p:sp>
        <p:nvSpPr>
          <p:cNvPr id="49" name="TextBox 48"/>
          <p:cNvSpPr txBox="1"/>
          <p:nvPr/>
        </p:nvSpPr>
        <p:spPr>
          <a:xfrm>
            <a:off x="473736" y="2202350"/>
            <a:ext cx="2551501" cy="3733312"/>
          </a:xfrm>
          <a:prstGeom prst="rect">
            <a:avLst/>
          </a:prstGeom>
          <a:solidFill>
            <a:srgbClr val="002060"/>
          </a:solidFill>
        </p:spPr>
        <p:txBody>
          <a:bodyPr wrap="square" lIns="179234" tIns="143388" rIns="179234" bIns="143388" numCol="2" rtlCol="0">
            <a:noAutofit/>
          </a:body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706804" y="2419609"/>
            <a:ext cx="769532" cy="680741"/>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12745" y="2434096"/>
            <a:ext cx="422265" cy="595427"/>
          </a:xfrm>
          <a:prstGeom prst="rect">
            <a:avLst/>
          </a:prstGeom>
        </p:spPr>
      </p:pic>
      <p:grpSp>
        <p:nvGrpSpPr>
          <p:cNvPr id="68" name="Group 67"/>
          <p:cNvGrpSpPr/>
          <p:nvPr/>
        </p:nvGrpSpPr>
        <p:grpSpPr>
          <a:xfrm>
            <a:off x="693054" y="4939688"/>
            <a:ext cx="1783282" cy="843574"/>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9234" tIns="143388" rIns="179234" bIns="143388" rtlCol="0">
              <a:spAutoFit/>
            </a:bodyPr>
            <a:lstStyle/>
            <a:p>
              <a:pPr defTabSz="914015">
                <a:lnSpc>
                  <a:spcPct val="90000"/>
                </a:lnSpc>
                <a:defRPr/>
              </a:pPr>
              <a:r>
                <a:rPr lang="en-US" sz="2000"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763862" y="1409229"/>
            <a:ext cx="7400707" cy="5314574"/>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a:t>
              </a:r>
              <a:r>
                <a:rPr lang="en-US" sz="2400" kern="0" dirty="0" smtClean="0">
                  <a:gradFill>
                    <a:gsLst>
                      <a:gs pos="0">
                        <a:srgbClr val="FFFFFF"/>
                      </a:gs>
                      <a:gs pos="100000">
                        <a:srgbClr val="FFFFFF"/>
                      </a:gs>
                    </a:gsLst>
                    <a:lin ang="5400000" scaled="0"/>
                  </a:gradFill>
                  <a:latin typeface="Segoe UI Light"/>
                  <a:ea typeface="Segoe UI" pitchFamily="34" charset="0"/>
                  <a:cs typeface="Segoe UI" pitchFamily="34" charset="0"/>
                </a:rPr>
                <a:t> connections</a:t>
              </a:r>
              <a:endPar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9234" tIns="143388" rIns="179234" bIns="143388" rtlCol="0">
              <a:spAutoFit/>
            </a:body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9234" tIns="143388" rIns="179234" bIns="143388" rtlCol="0">
              <a:spAutoFit/>
            </a:bodyPr>
            <a:lstStyle/>
            <a:p>
              <a:pPr algn="ctr" defTabSz="914015">
                <a:lnSpc>
                  <a:spcPct val="90000"/>
                </a:lnSpc>
              </a:pPr>
              <a:r>
                <a:rPr lang="en-US" sz="1078"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smtClean="0"/>
              <a:t>Azure Mobile Apps</a:t>
            </a:r>
            <a:endParaRPr lang="en-US" dirty="0"/>
          </a:p>
        </p:txBody>
      </p:sp>
      <p:sp>
        <p:nvSpPr>
          <p:cNvPr id="32" name="TextBox 31"/>
          <p:cNvSpPr txBox="1"/>
          <p:nvPr/>
        </p:nvSpPr>
        <p:spPr>
          <a:xfrm>
            <a:off x="758744" y="3676372"/>
            <a:ext cx="904415" cy="987963"/>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a:t>
            </a:r>
            <a:r>
              <a:rPr lang="en-US" sz="1200" kern="0" dirty="0" smtClean="0">
                <a:solidFill>
                  <a:srgbClr val="FFFFFF"/>
                </a:solidFill>
              </a:rPr>
              <a:t>5/JS</a:t>
            </a:r>
            <a:endParaRPr lang="en-US" sz="1200" dirty="0">
              <a:solidFill>
                <a:srgbClr val="FFFFFF"/>
              </a:solidFill>
            </a:endParaRPr>
          </a:p>
        </p:txBody>
      </p:sp>
      <p:sp>
        <p:nvSpPr>
          <p:cNvPr id="33" name="TextBox 32"/>
          <p:cNvSpPr txBox="1"/>
          <p:nvPr/>
        </p:nvSpPr>
        <p:spPr>
          <a:xfrm>
            <a:off x="1718155" y="3689358"/>
            <a:ext cx="888385" cy="744819"/>
          </a:xfrm>
          <a:prstGeom prst="rect">
            <a:avLst/>
          </a:prstGeom>
          <a:noFill/>
        </p:spPr>
        <p:txBody>
          <a:bodyPr wrap="none" rtlCol="0">
            <a:spAutoFit/>
          </a:body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74" name="Group 73"/>
          <p:cNvGrpSpPr/>
          <p:nvPr/>
        </p:nvGrpSpPr>
        <p:grpSpPr>
          <a:xfrm>
            <a:off x="7155430" y="5323076"/>
            <a:ext cx="996727" cy="1215720"/>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Windows</a:t>
              </a:r>
              <a:endParaRPr lang="en-US" sz="1057" kern="0" dirty="0">
                <a:solidFill>
                  <a:srgbClr val="FFFFFF"/>
                </a:solidFill>
              </a:endParaRPr>
            </a:p>
          </p:txBody>
        </p:sp>
      </p:grpSp>
      <p:grpSp>
        <p:nvGrpSpPr>
          <p:cNvPr id="77" name="Group 76"/>
          <p:cNvGrpSpPr/>
          <p:nvPr/>
        </p:nvGrpSpPr>
        <p:grpSpPr>
          <a:xfrm>
            <a:off x="6279150" y="5537614"/>
            <a:ext cx="831838" cy="1131241"/>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Android</a:t>
              </a:r>
            </a:p>
            <a:p>
              <a:pPr algn="ctr" defTabSz="896067">
                <a:lnSpc>
                  <a:spcPct val="90000"/>
                </a:lnSpc>
                <a:defRPr/>
              </a:pPr>
              <a:r>
                <a:rPr lang="en-US" sz="1057" kern="0" dirty="0" smtClean="0">
                  <a:solidFill>
                    <a:srgbClr val="FFFFFF"/>
                  </a:solidFill>
                </a:rPr>
                <a:t>Chrome</a:t>
              </a:r>
              <a:endParaRPr lang="en-US" sz="1057" kern="0" dirty="0">
                <a:solidFill>
                  <a:srgbClr val="FFFFFF"/>
                </a:solidFill>
              </a:endParaRPr>
            </a:p>
          </p:txBody>
        </p:sp>
      </p:grpSp>
      <p:grpSp>
        <p:nvGrpSpPr>
          <p:cNvPr id="80" name="Group 79"/>
          <p:cNvGrpSpPr/>
          <p:nvPr/>
        </p:nvGrpSpPr>
        <p:grpSpPr>
          <a:xfrm>
            <a:off x="5298081" y="5543675"/>
            <a:ext cx="790803" cy="1112832"/>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iOS OSX</a:t>
              </a:r>
              <a:endParaRPr lang="en-US" sz="1057" kern="0" dirty="0">
                <a:solidFill>
                  <a:srgbClr val="FFFFFF"/>
                </a:solidFill>
              </a:endParaRP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961741" y="5536021"/>
            <a:ext cx="1142270" cy="994381"/>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In-App</a:t>
              </a:r>
              <a:endParaRPr lang="en-US" sz="1057" kern="0" dirty="0">
                <a:solidFill>
                  <a:srgbClr val="FFFFFF"/>
                </a:solidFill>
              </a:endParaRPr>
            </a:p>
          </p:txBody>
        </p:sp>
      </p:grpSp>
      <p:grpSp>
        <p:nvGrpSpPr>
          <p:cNvPr id="86" name="Group 85"/>
          <p:cNvGrpSpPr/>
          <p:nvPr/>
        </p:nvGrpSpPr>
        <p:grpSpPr>
          <a:xfrm>
            <a:off x="8131902" y="5527177"/>
            <a:ext cx="952791" cy="1011619"/>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5736" tIns="140589" rIns="175736" bIns="140589" rtlCol="0">
              <a:spAutoFit/>
            </a:bodyPr>
            <a:lstStyle/>
            <a:p>
              <a:pPr algn="ctr" defTabSz="896067">
                <a:lnSpc>
                  <a:spcPct val="90000"/>
                </a:lnSpc>
                <a:defRPr/>
              </a:pPr>
              <a:r>
                <a:rPr lang="en-US" sz="1057" kern="0" dirty="0" smtClean="0">
                  <a:solidFill>
                    <a:srgbClr val="FFFFFF"/>
                  </a:solidFill>
                </a:rPr>
                <a:t>Kindle</a:t>
              </a:r>
              <a:endParaRPr lang="en-US" sz="1057" kern="0" dirty="0">
                <a:solidFill>
                  <a:srgbClr val="FFFFFF"/>
                </a:solidFill>
              </a:endParaRPr>
            </a:p>
          </p:txBody>
        </p:sp>
      </p:grpSp>
      <p:grpSp>
        <p:nvGrpSpPr>
          <p:cNvPr id="89" name="Group 88"/>
          <p:cNvGrpSpPr/>
          <p:nvPr/>
        </p:nvGrpSpPr>
        <p:grpSpPr bwMode="gray">
          <a:xfrm>
            <a:off x="7420521" y="3908148"/>
            <a:ext cx="650475" cy="433958"/>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p>
              <a:pPr defTabSz="711706"/>
              <a:endParaRPr lang="en-US" sz="865" spc="-118" dirty="0">
                <a:solidFill>
                  <a:srgbClr val="505050">
                    <a:lumMod val="50000"/>
                  </a:srgbClr>
                </a:solidFill>
                <a:latin typeface="Segoe Light" pitchFamily="34" charset="0"/>
              </a:endParaRPr>
            </a:p>
          </p:txBody>
        </p:sp>
      </p:grpSp>
      <p:sp>
        <p:nvSpPr>
          <p:cNvPr id="15" name="TextBox 14"/>
          <p:cNvSpPr txBox="1"/>
          <p:nvPr/>
        </p:nvSpPr>
        <p:spPr>
          <a:xfrm>
            <a:off x="639628" y="3170157"/>
            <a:ext cx="196255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rgbClr val="FFFFFF"/>
                    </a:gs>
                    <a:gs pos="30000">
                      <a:srgbClr val="FFFFFF"/>
                    </a:gs>
                  </a:gsLst>
                  <a:lin ang="5400000" scaled="0"/>
                </a:gradFill>
              </a:rPr>
              <a:t>Mobile SDKs</a:t>
            </a:r>
          </a:p>
        </p:txBody>
      </p:sp>
      <p:sp>
        <p:nvSpPr>
          <p:cNvPr id="125" name="TextBox 124"/>
          <p:cNvSpPr txBox="1"/>
          <p:nvPr/>
        </p:nvSpPr>
        <p:spPr>
          <a:xfrm>
            <a:off x="4904809" y="1531408"/>
            <a:ext cx="1993388" cy="159022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96214">
              <a:tabLst>
                <a:tab pos="878559" algn="l"/>
              </a:tabLst>
              <a:defRPr/>
            </a:pPr>
            <a:endParaRPr lang="en-US" sz="2307" b="0" dirty="0"/>
          </a:p>
        </p:txBody>
      </p:sp>
      <p:grpSp>
        <p:nvGrpSpPr>
          <p:cNvPr id="66" name="Group 65"/>
          <p:cNvGrpSpPr/>
          <p:nvPr/>
        </p:nvGrpSpPr>
        <p:grpSpPr>
          <a:xfrm>
            <a:off x="10450940" y="1692039"/>
            <a:ext cx="1577996" cy="4439275"/>
            <a:chOff x="10450940" y="1692039"/>
            <a:chExt cx="1577996" cy="4439275"/>
          </a:xfrm>
        </p:grpSpPr>
        <p:sp>
          <p:nvSpPr>
            <p:cNvPr id="9" name="TextBox 8"/>
            <p:cNvSpPr txBox="1"/>
            <p:nvPr/>
          </p:nvSpPr>
          <p:spPr>
            <a:xfrm>
              <a:off x="10450940" y="1692039"/>
              <a:ext cx="15779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solidFill>
                    <a:srgbClr val="FFFFFF"/>
                  </a:solidFill>
                  <a:latin typeface="Segoe UI Light"/>
                </a:rPr>
                <a:t>Backend code</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947861" y="2204292"/>
            <a:ext cx="702936" cy="911970"/>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5736" tIns="140589" rIns="175736" bIns="140589" rtlCol="0">
              <a:spAutoFit/>
            </a:bodyPr>
            <a:lstStyle/>
            <a:p>
              <a:pPr algn="ctr" defTabSz="896067">
                <a:lnSpc>
                  <a:spcPct val="90000"/>
                </a:lnSpc>
                <a:defRPr/>
              </a:pPr>
              <a:r>
                <a:rPr lang="en-US" sz="1000" kern="0" dirty="0">
                  <a:solidFill>
                    <a:srgbClr val="FFFFFF"/>
                  </a:solidFill>
                </a:rPr>
                <a:t>SQL</a:t>
              </a:r>
            </a:p>
          </p:txBody>
        </p:sp>
      </p:grpSp>
      <p:grpSp>
        <p:nvGrpSpPr>
          <p:cNvPr id="63" name="Group 62"/>
          <p:cNvGrpSpPr/>
          <p:nvPr/>
        </p:nvGrpSpPr>
        <p:grpSpPr>
          <a:xfrm>
            <a:off x="8083863" y="2173750"/>
            <a:ext cx="1029974" cy="939791"/>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Mongo</a:t>
              </a:r>
              <a:endParaRPr lang="en-US" sz="1000" kern="0" dirty="0">
                <a:solidFill>
                  <a:srgbClr val="FFFFFF"/>
                </a:solidFill>
              </a:endParaRPr>
            </a:p>
          </p:txBody>
        </p:sp>
      </p:grpSp>
      <p:grpSp>
        <p:nvGrpSpPr>
          <p:cNvPr id="62" name="Group 61"/>
          <p:cNvGrpSpPr/>
          <p:nvPr/>
        </p:nvGrpSpPr>
        <p:grpSpPr>
          <a:xfrm>
            <a:off x="7518889" y="2209482"/>
            <a:ext cx="878668" cy="904437"/>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Tables</a:t>
              </a:r>
              <a:endParaRPr lang="en-US" sz="1000" kern="0" dirty="0">
                <a:solidFill>
                  <a:srgbClr val="FFFFFF"/>
                </a:solidFill>
              </a:endParaRP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677800" y="2133171"/>
            <a:ext cx="1029974" cy="980369"/>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O365</a:t>
              </a:r>
              <a:endParaRPr lang="en-US" sz="1000" kern="0" dirty="0">
                <a:solidFill>
                  <a:srgbClr val="FFFFFF"/>
                </a:solidFill>
              </a:endParaRPr>
            </a:p>
          </p:txBody>
        </p:sp>
      </p:grpSp>
      <p:grpSp>
        <p:nvGrpSpPr>
          <p:cNvPr id="65" name="Group 64"/>
          <p:cNvGrpSpPr/>
          <p:nvPr/>
        </p:nvGrpSpPr>
        <p:grpSpPr>
          <a:xfrm>
            <a:off x="9407441" y="2197313"/>
            <a:ext cx="1029974" cy="916226"/>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5736" tIns="140589" rIns="175736" bIns="140589" rtlCol="0">
              <a:spAutoFit/>
            </a:bodyPr>
            <a:lstStyle/>
            <a:p>
              <a:pPr algn="ctr" defTabSz="896067">
                <a:lnSpc>
                  <a:spcPct val="90000"/>
                </a:lnSpc>
                <a:defRPr/>
              </a:pPr>
              <a:r>
                <a:rPr lang="en-US" sz="1000" kern="0" dirty="0" smtClean="0">
                  <a:solidFill>
                    <a:srgbClr val="FFFFFF"/>
                  </a:solidFill>
                </a:rPr>
                <a:t>API Apps</a:t>
              </a:r>
              <a:endParaRPr lang="en-US" sz="1000" kern="0" dirty="0">
                <a:solidFill>
                  <a:srgbClr val="FFFFFF"/>
                </a:solidFill>
              </a:endParaRPr>
            </a:p>
          </p:txBody>
        </p:sp>
      </p:grpSp>
      <p:grpSp>
        <p:nvGrpSpPr>
          <p:cNvPr id="70" name="Group 69"/>
          <p:cNvGrpSpPr/>
          <p:nvPr/>
        </p:nvGrpSpPr>
        <p:grpSpPr>
          <a:xfrm>
            <a:off x="4928600" y="1501167"/>
            <a:ext cx="1896994" cy="1258812"/>
            <a:chOff x="4928600" y="1501167"/>
            <a:chExt cx="1896994" cy="1258812"/>
          </a:xfrm>
        </p:grpSpPr>
        <p:sp>
          <p:nvSpPr>
            <p:cNvPr id="126" name="Right Arrow 125"/>
            <p:cNvSpPr/>
            <p:nvPr/>
          </p:nvSpPr>
          <p:spPr bwMode="auto">
            <a:xfrm>
              <a:off x="5582252" y="2138160"/>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82880" tIns="146304" rIns="182880" bIns="146304" rtlCol="0">
              <a:spAutoFit/>
            </a:bodyPr>
            <a:lstStyle/>
            <a:p>
              <a:pPr defTabSz="914164">
                <a:tabLst>
                  <a:tab pos="896155" algn="l"/>
                </a:tabLst>
                <a:defRPr/>
              </a:pPr>
              <a:r>
                <a:rPr lang="en-US" sz="2400" dirty="0">
                  <a:solidFill>
                    <a:srgbClr val="FFFFFF"/>
                  </a:solidFill>
                  <a:latin typeface="Segoe UI Light"/>
                </a:rPr>
                <a:t>Offline </a:t>
              </a:r>
              <a:r>
                <a:rPr lang="en-US" sz="2400" dirty="0" smtClean="0">
                  <a:solidFill>
                    <a:srgbClr val="FFFFFF"/>
                  </a:solidFill>
                  <a:latin typeface="Segoe UI Light"/>
                </a:rPr>
                <a:t>Sync</a:t>
              </a:r>
              <a:endParaRPr lang="en-US" sz="2400" dirty="0">
                <a:solidFill>
                  <a:srgbClr val="FFFFFF"/>
                </a:solidFill>
                <a:latin typeface="Segoe UI Light"/>
              </a:endParaRPr>
            </a:p>
          </p:txBody>
        </p:sp>
      </p:grpSp>
    </p:spTree>
    <p:extLst>
      <p:ext uri="{BB962C8B-B14F-4D97-AF65-F5344CB8AC3E}">
        <p14:creationId xmlns:p14="http://schemas.microsoft.com/office/powerpoint/2010/main" val="9928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988784"/>
          </a:xfrm>
        </p:spPr>
        <p:txBody>
          <a:bodyPr/>
          <a:lstStyle/>
          <a:p>
            <a:r>
              <a:rPr lang="en-US" dirty="0" smtClean="0"/>
              <a:t>Website</a:t>
            </a:r>
          </a:p>
          <a:p>
            <a:pPr lvl="1"/>
            <a:r>
              <a:rPr lang="en-US" dirty="0" smtClean="0"/>
              <a:t>http://azure.microsoft.com/mobile</a:t>
            </a:r>
          </a:p>
          <a:p>
            <a:r>
              <a:rPr lang="en-US" dirty="0" smtClean="0"/>
              <a:t>Blog</a:t>
            </a:r>
          </a:p>
          <a:p>
            <a:pPr lvl="1"/>
            <a:r>
              <a:rPr lang="en-US" dirty="0"/>
              <a:t>http://</a:t>
            </a:r>
            <a:r>
              <a:rPr lang="en-US" dirty="0" smtClean="0"/>
              <a:t>azure.microsoft.com/blog/topics/mobile</a:t>
            </a:r>
          </a:p>
          <a:p>
            <a:r>
              <a:rPr lang="en-US" dirty="0" smtClean="0"/>
              <a:t>Try it out today for free</a:t>
            </a:r>
          </a:p>
          <a:p>
            <a:pPr lvl="1"/>
            <a:r>
              <a:rPr lang="en-US" dirty="0"/>
              <a:t>https://</a:t>
            </a:r>
            <a:r>
              <a:rPr lang="en-US" dirty="0" smtClean="0"/>
              <a:t>tryappservice.azure.com </a:t>
            </a:r>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39439852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Hint</a:t>
            </a:r>
            <a:endParaRPr lang="en-US" dirty="0"/>
          </a:p>
        </p:txBody>
      </p:sp>
      <p:sp>
        <p:nvSpPr>
          <p:cNvPr id="3" name="Text Placeholder 2"/>
          <p:cNvSpPr>
            <a:spLocks noGrp="1"/>
          </p:cNvSpPr>
          <p:nvPr>
            <p:ph type="body" sz="quarter" idx="10"/>
          </p:nvPr>
        </p:nvSpPr>
        <p:spPr>
          <a:xfrm>
            <a:off x="274638" y="1212850"/>
            <a:ext cx="11887200" cy="738664"/>
          </a:xfrm>
        </p:spPr>
        <p:txBody>
          <a:bodyPr/>
          <a:lstStyle/>
          <a:p>
            <a:r>
              <a:rPr lang="en-US" dirty="0" err="1" smtClean="0"/>
              <a:t>MSSQLLocalDB</a:t>
            </a:r>
            <a:endParaRPr lang="en-US" dirty="0"/>
          </a:p>
        </p:txBody>
      </p:sp>
    </p:spTree>
    <p:extLst>
      <p:ext uri="{BB962C8B-B14F-4D97-AF65-F5344CB8AC3E}">
        <p14:creationId xmlns:p14="http://schemas.microsoft.com/office/powerpoint/2010/main" val="4568667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425 </a:t>
            </a:r>
            <a:r>
              <a:rPr lang="en-US" sz="2000" dirty="0" smtClean="0"/>
              <a:t>presentations online</a:t>
            </a:r>
          </a:p>
          <a:p>
            <a:pPr algn="ctr"/>
            <a:r>
              <a:rPr lang="en-US" sz="2000" b="1" dirty="0" smtClean="0"/>
              <a:t>That is over 100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smtClean="0"/>
              <a:t>Overview of Mobile Services</a:t>
            </a:r>
          </a:p>
          <a:p>
            <a:r>
              <a:rPr lang="en-US" dirty="0" smtClean="0"/>
              <a:t>Demo</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6113739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46638" y="1623747"/>
            <a:ext cx="7087559" cy="3025007"/>
            <a:chOff x="5172237" y="1668462"/>
            <a:chExt cx="7087559" cy="3025007"/>
          </a:xfrm>
        </p:grpSpPr>
        <p:sp>
          <p:nvSpPr>
            <p:cNvPr id="3" name="Title 1"/>
            <p:cNvSpPr txBox="1">
              <a:spLocks/>
            </p:cNvSpPr>
            <p:nvPr/>
          </p:nvSpPr>
          <p:spPr>
            <a:xfrm>
              <a:off x="5172237" y="1668462"/>
              <a:ext cx="7086439" cy="1015663"/>
            </a:xfrm>
            <a:prstGeom prst="rect">
              <a:avLst/>
            </a:prstGeom>
            <a:noFill/>
          </p:spPr>
          <p:txBody>
            <a:bodyPr wrap="square" lIns="91440" tIns="91440" rIns="91440" bIns="9144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Azure App Service</a:t>
              </a:r>
            </a:p>
          </p:txBody>
        </p:sp>
        <p:sp>
          <p:nvSpPr>
            <p:cNvPr id="4" name="Text Placeholder 4"/>
            <p:cNvSpPr txBox="1">
              <a:spLocks/>
            </p:cNvSpPr>
            <p:nvPr/>
          </p:nvSpPr>
          <p:spPr>
            <a:xfrm>
              <a:off x="5172237" y="3151508"/>
              <a:ext cx="7087559" cy="1541961"/>
            </a:xfrm>
            <a:prstGeom prst="rect">
              <a:avLst/>
            </a:prstGeom>
            <a:noFill/>
          </p:spPr>
          <p:txBody>
            <a:bodyPr wrap="square" lIns="91440" tIns="146304" rIns="91440" bIns="146304">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Azure App Service provides an integrated cloud app platform for delivering modern enterprise apps across cloud and mobile devices.  Azure App Service is an integrated offering that delivers features and capabilities from a number of existing Azure services – Websites, Mobile Services, API Mgmt. and BizTalk </a:t>
              </a:r>
              <a:r>
                <a:rPr lang="en-US" sz="1800" dirty="0" smtClean="0"/>
                <a:t>Services</a:t>
              </a:r>
              <a:endParaRPr lang="en-US" sz="1800" dirty="0"/>
            </a:p>
          </p:txBody>
        </p:sp>
        <p:cxnSp>
          <p:nvCxnSpPr>
            <p:cNvPr id="5" name="Straight Connector 4"/>
            <p:cNvCxnSpPr/>
            <p:nvPr/>
          </p:nvCxnSpPr>
          <p:spPr>
            <a:xfrm>
              <a:off x="5273836" y="2880763"/>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37962" y="1708003"/>
            <a:ext cx="3810000" cy="3792646"/>
            <a:chOff x="827088" y="-3463925"/>
            <a:chExt cx="3833812" cy="3816350"/>
          </a:xfrm>
        </p:grpSpPr>
        <p:sp>
          <p:nvSpPr>
            <p:cNvPr id="7"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p:nvGrpSpPr>
        <p:grpSpPr>
          <a:xfrm>
            <a:off x="6142037" y="4580386"/>
            <a:ext cx="3806369" cy="1165022"/>
            <a:chOff x="4774068" y="4590852"/>
            <a:chExt cx="2843641" cy="909797"/>
          </a:xfrm>
        </p:grpSpPr>
        <p:sp>
          <p:nvSpPr>
            <p:cNvPr id="16" name="Oval 15"/>
            <p:cNvSpPr/>
            <p:nvPr/>
          </p:nvSpPr>
          <p:spPr bwMode="auto">
            <a:xfrm>
              <a:off x="4913902"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12"/>
            <p:cNvSpPr txBox="1">
              <a:spLocks/>
            </p:cNvSpPr>
            <p:nvPr/>
          </p:nvSpPr>
          <p:spPr>
            <a:xfrm>
              <a:off x="4774068" y="4808270"/>
              <a:ext cx="1189466" cy="447010"/>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Enterprise Grade Apps</a:t>
              </a:r>
            </a:p>
          </p:txBody>
        </p:sp>
        <p:sp>
          <p:nvSpPr>
            <p:cNvPr id="18" name="Oval 17"/>
            <p:cNvSpPr/>
            <p:nvPr/>
          </p:nvSpPr>
          <p:spPr bwMode="auto">
            <a:xfrm>
              <a:off x="5740990"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2"/>
            <p:cNvSpPr txBox="1">
              <a:spLocks/>
            </p:cNvSpPr>
            <p:nvPr/>
          </p:nvSpPr>
          <p:spPr>
            <a:xfrm>
              <a:off x="5601157"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Fully </a:t>
              </a:r>
              <a:r>
                <a:rPr lang="en-US" sz="1400" dirty="0" smtClean="0">
                  <a:gradFill>
                    <a:gsLst>
                      <a:gs pos="0">
                        <a:schemeClr val="tx1"/>
                      </a:gs>
                      <a:gs pos="100000">
                        <a:schemeClr val="tx1"/>
                      </a:gs>
                    </a:gsLst>
                    <a:lin ang="5400000" scaled="0"/>
                  </a:gradFill>
                  <a:latin typeface="+mn-lt"/>
                </a:rPr>
                <a:t/>
              </a:r>
              <a:br>
                <a:rPr lang="en-US" sz="1400" dirty="0" smtClean="0">
                  <a:gradFill>
                    <a:gsLst>
                      <a:gs pos="0">
                        <a:schemeClr val="tx1"/>
                      </a:gs>
                      <a:gs pos="100000">
                        <a:schemeClr val="tx1"/>
                      </a:gs>
                    </a:gsLst>
                    <a:lin ang="5400000" scaled="0"/>
                  </a:gradFill>
                  <a:latin typeface="+mn-lt"/>
                </a:rPr>
              </a:br>
              <a:r>
                <a:rPr lang="en-US" sz="1400" dirty="0" smtClean="0">
                  <a:gradFill>
                    <a:gsLst>
                      <a:gs pos="0">
                        <a:schemeClr val="tx1"/>
                      </a:gs>
                      <a:gs pos="100000">
                        <a:schemeClr val="tx1"/>
                      </a:gs>
                    </a:gsLst>
                    <a:lin ang="5400000" scaled="0"/>
                  </a:gradFill>
                  <a:latin typeface="+mn-lt"/>
                </a:rPr>
                <a:t>Managed </a:t>
              </a:r>
              <a:r>
                <a:rPr lang="en-US" sz="1400" dirty="0">
                  <a:gradFill>
                    <a:gsLst>
                      <a:gs pos="0">
                        <a:schemeClr val="tx1"/>
                      </a:gs>
                      <a:gs pos="100000">
                        <a:schemeClr val="tx1"/>
                      </a:gs>
                    </a:gsLst>
                    <a:lin ang="5400000" scaled="0"/>
                  </a:gradFill>
                  <a:latin typeface="+mn-lt"/>
                </a:rPr>
                <a:t>Platform </a:t>
              </a:r>
            </a:p>
          </p:txBody>
        </p:sp>
        <p:sp>
          <p:nvSpPr>
            <p:cNvPr id="20" name="Oval 19"/>
            <p:cNvSpPr/>
            <p:nvPr/>
          </p:nvSpPr>
          <p:spPr bwMode="auto">
            <a:xfrm>
              <a:off x="6568078" y="4590852"/>
              <a:ext cx="909797" cy="909797"/>
            </a:xfrm>
            <a:prstGeom prst="ellipse">
              <a:avLst/>
            </a:prstGeom>
            <a:solidFill>
              <a:schemeClr val="accent2">
                <a:lumMod val="75000"/>
                <a:alpha val="78000"/>
              </a:schemeClr>
            </a:solidFill>
            <a:ln w="2540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12"/>
            <p:cNvSpPr txBox="1">
              <a:spLocks/>
            </p:cNvSpPr>
            <p:nvPr/>
          </p:nvSpPr>
          <p:spPr>
            <a:xfrm>
              <a:off x="6428244" y="4748138"/>
              <a:ext cx="1189465" cy="598431"/>
            </a:xfrm>
            <a:prstGeom prst="rect">
              <a:avLst/>
            </a:prstGeom>
            <a:noFill/>
            <a:ln>
              <a:noFill/>
            </a:ln>
          </p:spPr>
          <p:txBody>
            <a:bodyPr vert="horz" wrap="square" lIns="146262" tIns="91413" rIns="146262" bIns="91413"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gradFill>
                    <a:gsLst>
                      <a:gs pos="0">
                        <a:schemeClr val="tx1"/>
                      </a:gs>
                      <a:gs pos="100000">
                        <a:schemeClr val="tx1"/>
                      </a:gs>
                    </a:gsLst>
                    <a:lin ang="5400000" scaled="0"/>
                  </a:gradFill>
                  <a:latin typeface="+mn-lt"/>
                </a:rPr>
                <a:t>High Productivity Development </a:t>
              </a:r>
            </a:p>
          </p:txBody>
        </p:sp>
      </p:grpSp>
    </p:spTree>
    <p:extLst>
      <p:ext uri="{BB962C8B-B14F-4D97-AF65-F5344CB8AC3E}">
        <p14:creationId xmlns:p14="http://schemas.microsoft.com/office/powerpoint/2010/main" val="39072300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Service: one </a:t>
            </a:r>
            <a:r>
              <a:rPr lang="en-US" dirty="0"/>
              <a:t>integrated </a:t>
            </a:r>
            <a:r>
              <a:rPr lang="en-US" dirty="0" smtClean="0"/>
              <a:t>offering</a:t>
            </a:r>
            <a:endParaRPr lang="en-US" dirty="0"/>
          </a:p>
        </p:txBody>
      </p:sp>
      <p:grpSp>
        <p:nvGrpSpPr>
          <p:cNvPr id="41" name="Group 40"/>
          <p:cNvGrpSpPr/>
          <p:nvPr/>
        </p:nvGrpSpPr>
        <p:grpSpPr>
          <a:xfrm>
            <a:off x="4615545" y="3649642"/>
            <a:ext cx="462576" cy="27241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641677" y="4226343"/>
            <a:ext cx="2634772" cy="1698924"/>
            <a:chOff x="8728103" y="4231511"/>
            <a:chExt cx="2635145" cy="1699165"/>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Easily build and consume APIs in the cloud</a:t>
              </a:r>
            </a:p>
          </p:txBody>
        </p:sp>
      </p:grpSp>
      <p:grpSp>
        <p:nvGrpSpPr>
          <p:cNvPr id="55" name="Group 54"/>
          <p:cNvGrpSpPr/>
          <p:nvPr/>
        </p:nvGrpSpPr>
        <p:grpSpPr>
          <a:xfrm>
            <a:off x="5467025" y="1773920"/>
            <a:ext cx="3380477" cy="1722474"/>
            <a:chOff x="5434663" y="1339128"/>
            <a:chExt cx="3380957" cy="1722718"/>
          </a:xfrm>
        </p:grpSpPr>
        <p:sp>
          <p:nvSpPr>
            <p:cNvPr id="56" name="TextBox 55"/>
            <p:cNvSpPr txBox="1"/>
            <p:nvPr/>
          </p:nvSpPr>
          <p:spPr>
            <a:xfrm>
              <a:off x="5648241" y="2147024"/>
              <a:ext cx="2929173"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486620"/>
            </a:xfrm>
            <a:prstGeom prst="rect">
              <a:avLst/>
            </a:prstGeom>
            <a:noFill/>
          </p:spPr>
          <p:txBody>
            <a:bodyPr wrap="square" lIns="186468" rIns="186468" rtlCol="0">
              <a:spAutoFit/>
            </a:bodyPr>
            <a:lstStyle/>
            <a:p>
              <a:pPr algn="ctr" defTabSz="932563">
                <a:lnSpc>
                  <a:spcPts val="1530"/>
                </a:lnSpc>
                <a:defRPr/>
              </a:pPr>
              <a:r>
                <a:rPr lang="en-US" sz="1428" kern="0" dirty="0">
                  <a:gradFill>
                    <a:gsLst>
                      <a:gs pos="0">
                        <a:srgbClr val="ECECEC">
                          <a:lumMod val="75000"/>
                        </a:srgbClr>
                      </a:gs>
                      <a:gs pos="100000">
                        <a:srgbClr val="ECECEC">
                          <a:lumMod val="75000"/>
                        </a:srgbClr>
                      </a:gs>
                    </a:gsLst>
                    <a:lin ang="5400000" scaled="0"/>
                  </a:gradFill>
                  <a:latin typeface="Segoe UI Light"/>
                </a:rPr>
                <a:t>Web apps that scale </a:t>
              </a:r>
              <a:br>
                <a:rPr lang="en-US" sz="1428" kern="0" dirty="0">
                  <a:gradFill>
                    <a:gsLst>
                      <a:gs pos="0">
                        <a:srgbClr val="ECECEC">
                          <a:lumMod val="75000"/>
                        </a:srgbClr>
                      </a:gs>
                      <a:gs pos="100000">
                        <a:srgbClr val="ECECEC">
                          <a:lumMod val="75000"/>
                        </a:srgbClr>
                      </a:gs>
                    </a:gsLst>
                    <a:lin ang="5400000" scaled="0"/>
                  </a:gradFill>
                  <a:latin typeface="Segoe UI Light"/>
                </a:rPr>
              </a:br>
              <a:r>
                <a:rPr lang="en-US" sz="1428" kern="0" dirty="0">
                  <a:gradFill>
                    <a:gsLst>
                      <a:gs pos="0">
                        <a:srgbClr val="ECECEC">
                          <a:lumMod val="75000"/>
                        </a:srgbClr>
                      </a:gs>
                      <a:gs pos="100000">
                        <a:srgbClr val="ECECEC">
                          <a:lumMod val="75000"/>
                        </a:srgbClr>
                      </a:gs>
                    </a:gsLst>
                    <a:lin ang="5400000" scaled="0"/>
                  </a:gradFill>
                  <a:latin typeface="Segoe UI Light"/>
                </a:rPr>
                <a:t>with your business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641677" y="1726096"/>
            <a:ext cx="2634773" cy="1770298"/>
            <a:chOff x="8642021" y="1291297"/>
            <a:chExt cx="2635146" cy="1770549"/>
          </a:xfrm>
        </p:grpSpPr>
        <p:sp>
          <p:nvSpPr>
            <p:cNvPr id="60" name="TextBox 59"/>
            <p:cNvSpPr txBox="1"/>
            <p:nvPr/>
          </p:nvSpPr>
          <p:spPr>
            <a:xfrm>
              <a:off x="8642022" y="21470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20"/>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Build Mobile apps </a:t>
              </a:r>
              <a:br>
                <a:rPr lang="en-US" dirty="0">
                  <a:gradFill>
                    <a:gsLst>
                      <a:gs pos="0">
                        <a:srgbClr val="ECECEC">
                          <a:lumMod val="75000"/>
                        </a:srgbClr>
                      </a:gs>
                      <a:gs pos="100000">
                        <a:srgbClr val="ECECEC">
                          <a:lumMod val="75000"/>
                        </a:srgbClr>
                      </a:gs>
                    </a:gsLst>
                    <a:lin ang="5400000" scaled="0"/>
                  </a:gradFill>
                </a:rPr>
              </a:br>
              <a:r>
                <a:rPr lang="en-US" dirty="0">
                  <a:gradFill>
                    <a:gsLst>
                      <a:gs pos="0">
                        <a:srgbClr val="ECECEC">
                          <a:lumMod val="75000"/>
                        </a:srgbClr>
                      </a:gs>
                      <a:gs pos="100000">
                        <a:srgbClr val="ECECEC">
                          <a:lumMod val="75000"/>
                        </a:srgbClr>
                      </a:gs>
                    </a:gsLst>
                    <a:lin ang="5400000" scaled="0"/>
                  </a:gradFill>
                </a:rPr>
                <a:t>for any device</a:t>
              </a: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580102" y="1769014"/>
            <a:ext cx="0" cy="4131469"/>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61103" y="3775849"/>
            <a:ext cx="551534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839879" y="4189427"/>
            <a:ext cx="2634772" cy="1711057"/>
            <a:chOff x="5839825" y="1775527"/>
            <a:chExt cx="2635145" cy="1711300"/>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82854" tIns="146283" rIns="182854" bIns="146283"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32563"/>
              <a:r>
                <a:rPr lang="en-US"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551"/>
            </a:xfrm>
            <a:prstGeom prst="rect">
              <a:avLst/>
            </a:prstGeom>
            <a:noFill/>
          </p:spPr>
          <p:txBody>
            <a:bodyPr wrap="square" lIns="186468" rIns="18646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32563"/>
              <a:r>
                <a:rPr lang="en-US" dirty="0">
                  <a:gradFill>
                    <a:gsLst>
                      <a:gs pos="0">
                        <a:srgbClr val="ECECEC">
                          <a:lumMod val="75000"/>
                        </a:srgbClr>
                      </a:gs>
                      <a:gs pos="100000">
                        <a:srgbClr val="ECECEC">
                          <a:lumMod val="75000"/>
                        </a:srgbClr>
                      </a:gs>
                    </a:gsLst>
                    <a:lin ang="5400000" scaled="0"/>
                  </a:gradFill>
                </a:rPr>
                <a:t>Automate business process across SaaS and on-premises </a:t>
              </a:r>
            </a:p>
          </p:txBody>
        </p:sp>
      </p:grpSp>
      <p:grpSp>
        <p:nvGrpSpPr>
          <p:cNvPr id="34" name="Group 33"/>
          <p:cNvGrpSpPr/>
          <p:nvPr/>
        </p:nvGrpSpPr>
        <p:grpSpPr>
          <a:xfrm>
            <a:off x="884995" y="2112171"/>
            <a:ext cx="3393163" cy="3417747"/>
            <a:chOff x="827088" y="-3463925"/>
            <a:chExt cx="3891829" cy="3920025"/>
          </a:xfrm>
        </p:grpSpPr>
        <p:sp>
          <p:nvSpPr>
            <p:cNvPr id="36" name="Freeform 5"/>
            <p:cNvSpPr>
              <a:spLocks/>
            </p:cNvSpPr>
            <p:nvPr/>
          </p:nvSpPr>
          <p:spPr bwMode="auto">
            <a:xfrm>
              <a:off x="2921867" y="-1340950"/>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3"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sp>
        <p:nvSpPr>
          <p:cNvPr id="2" name="Rectangle 1"/>
          <p:cNvSpPr/>
          <p:nvPr/>
        </p:nvSpPr>
        <p:spPr bwMode="auto">
          <a:xfrm>
            <a:off x="8694570" y="1457299"/>
            <a:ext cx="2467411" cy="220978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426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3779496"/>
          </a:xfrm>
        </p:spPr>
        <p:txBody>
          <a:bodyPr/>
          <a:lstStyle/>
          <a:p>
            <a:r>
              <a:rPr lang="en-US" sz="3200" dirty="0" smtClean="0"/>
              <a:t>Create web and mobile experiences that share </a:t>
            </a:r>
            <a:r>
              <a:rPr lang="en-US" sz="3200" dirty="0"/>
              <a:t>data access </a:t>
            </a:r>
            <a:r>
              <a:rPr lang="en-US" sz="3200" dirty="0" smtClean="0"/>
              <a:t>and business logic</a:t>
            </a:r>
          </a:p>
          <a:p>
            <a:r>
              <a:rPr lang="en-US" sz="3200" dirty="0" smtClean="0"/>
              <a:t>Automate business processes with logic apps</a:t>
            </a:r>
          </a:p>
          <a:p>
            <a:r>
              <a:rPr lang="en-US" sz="3200" dirty="0" smtClean="0"/>
              <a:t>Build custom APIs or consume connectors from Marketplace</a:t>
            </a:r>
          </a:p>
          <a:p>
            <a:r>
              <a:rPr lang="en-US" sz="3200" b="1" dirty="0" smtClean="0"/>
              <a:t>One common billing model</a:t>
            </a:r>
            <a:r>
              <a:rPr lang="en-US" sz="3200" dirty="0" smtClean="0"/>
              <a:t> for all of your App Services</a:t>
            </a:r>
          </a:p>
          <a:p>
            <a:pPr marL="0" indent="0">
              <a:buNone/>
            </a:pPr>
            <a:endParaRPr lang="en-US" sz="3200" dirty="0" smtClean="0"/>
          </a:p>
          <a:p>
            <a:r>
              <a:rPr lang="en-US" sz="3200" b="1" dirty="0" smtClean="0">
                <a:solidFill>
                  <a:schemeClr val="accent5"/>
                </a:solidFill>
              </a:rPr>
              <a:t>Use a common Gateway to authenticate</a:t>
            </a:r>
          </a:p>
        </p:txBody>
      </p:sp>
      <p:sp>
        <p:nvSpPr>
          <p:cNvPr id="4" name="Title 3"/>
          <p:cNvSpPr>
            <a:spLocks noGrp="1"/>
          </p:cNvSpPr>
          <p:nvPr>
            <p:ph type="title"/>
          </p:nvPr>
        </p:nvSpPr>
        <p:spPr/>
        <p:txBody>
          <a:bodyPr/>
          <a:lstStyle/>
          <a:p>
            <a:r>
              <a:rPr lang="en-US" dirty="0" smtClean="0"/>
              <a:t>App Service</a:t>
            </a:r>
            <a:endParaRPr lang="en-US" dirty="0"/>
          </a:p>
        </p:txBody>
      </p:sp>
    </p:spTree>
    <p:extLst>
      <p:ext uri="{BB962C8B-B14F-4D97-AF65-F5344CB8AC3E}">
        <p14:creationId xmlns:p14="http://schemas.microsoft.com/office/powerpoint/2010/main" val="2318853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6" name="Group 5"/>
          <p:cNvGrpSpPr/>
          <p:nvPr/>
        </p:nvGrpSpPr>
        <p:grpSpPr>
          <a:xfrm>
            <a:off x="8428037" y="2201862"/>
            <a:ext cx="1524000" cy="1573625"/>
            <a:chOff x="4608513" y="3354318"/>
            <a:chExt cx="1664043" cy="1680993"/>
          </a:xfrm>
        </p:grpSpPr>
        <p:pic>
          <p:nvPicPr>
            <p:cNvPr id="4" name="Picture 3"/>
            <p:cNvPicPr>
              <a:picLocks noChangeAspect="1"/>
            </p:cNvPicPr>
            <p:nvPr/>
          </p:nvPicPr>
          <p:blipFill>
            <a:blip r:embed="rId2"/>
            <a:stretch>
              <a:fillRect/>
            </a:stretch>
          </p:blipFill>
          <p:spPr>
            <a:xfrm>
              <a:off x="4999038" y="3354318"/>
              <a:ext cx="951110" cy="951110"/>
            </a:xfrm>
            <a:prstGeom prst="rect">
              <a:avLst/>
            </a:prstGeom>
          </p:spPr>
        </p:pic>
        <p:sp>
          <p:nvSpPr>
            <p:cNvPr id="5" name="TextBox 4"/>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7" name="Group 6"/>
          <p:cNvGrpSpPr/>
          <p:nvPr/>
        </p:nvGrpSpPr>
        <p:grpSpPr>
          <a:xfrm>
            <a:off x="10021330" y="2201862"/>
            <a:ext cx="1537814" cy="1573625"/>
            <a:chOff x="4608513" y="3354318"/>
            <a:chExt cx="1679127" cy="1680993"/>
          </a:xfrm>
        </p:grpSpPr>
        <p:pic>
          <p:nvPicPr>
            <p:cNvPr id="8" name="Picture 7"/>
            <p:cNvPicPr>
              <a:picLocks noChangeAspect="1"/>
            </p:cNvPicPr>
            <p:nvPr/>
          </p:nvPicPr>
          <p:blipFill>
            <a:blip r:embed="rId2"/>
            <a:stretch>
              <a:fillRect/>
            </a:stretch>
          </p:blipFill>
          <p:spPr>
            <a:xfrm>
              <a:off x="4999038" y="3354318"/>
              <a:ext cx="951110" cy="951110"/>
            </a:xfrm>
            <a:prstGeom prst="rect">
              <a:avLst/>
            </a:prstGeom>
          </p:spPr>
        </p:pic>
        <p:sp>
          <p:nvSpPr>
            <p:cNvPr id="9" name="TextBox 8"/>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10" name="Group 9"/>
          <p:cNvGrpSpPr/>
          <p:nvPr/>
        </p:nvGrpSpPr>
        <p:grpSpPr>
          <a:xfrm>
            <a:off x="6851649" y="2201862"/>
            <a:ext cx="1507095" cy="1573625"/>
            <a:chOff x="4608512" y="3354318"/>
            <a:chExt cx="1645585" cy="1680993"/>
          </a:xfrm>
        </p:grpSpPr>
        <p:pic>
          <p:nvPicPr>
            <p:cNvPr id="11" name="Picture 10"/>
            <p:cNvPicPr>
              <a:picLocks noChangeAspect="1"/>
            </p:cNvPicPr>
            <p:nvPr/>
          </p:nvPicPr>
          <p:blipFill>
            <a:blip r:embed="rId2"/>
            <a:stretch>
              <a:fillRect/>
            </a:stretch>
          </p:blipFill>
          <p:spPr>
            <a:xfrm>
              <a:off x="4999038" y="3354318"/>
              <a:ext cx="951110" cy="951110"/>
            </a:xfrm>
            <a:prstGeom prst="rect">
              <a:avLst/>
            </a:prstGeom>
          </p:spPr>
        </p:pic>
        <p:sp>
          <p:nvSpPr>
            <p:cNvPr id="12" name="TextBox 11"/>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24" name="TextBox 23"/>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smtClean="0">
                <a:gradFill>
                  <a:gsLst>
                    <a:gs pos="2917">
                      <a:schemeClr val="tx1"/>
                    </a:gs>
                    <a:gs pos="30000">
                      <a:schemeClr val="tx1"/>
                    </a:gs>
                  </a:gsLst>
                  <a:lin ang="5400000" scaled="0"/>
                </a:gradFill>
              </a:rPr>
              <a:t>Scale: number of instances </a:t>
            </a:r>
          </a:p>
        </p:txBody>
      </p:sp>
      <p:sp>
        <p:nvSpPr>
          <p:cNvPr id="25" name="Rounded Rectangle 24"/>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App Service Plan</a:t>
            </a:r>
          </a:p>
        </p:txBody>
      </p:sp>
      <p:grpSp>
        <p:nvGrpSpPr>
          <p:cNvPr id="26" name="Group 25"/>
          <p:cNvGrpSpPr/>
          <p:nvPr/>
        </p:nvGrpSpPr>
        <p:grpSpPr>
          <a:xfrm>
            <a:off x="2408237" y="2201862"/>
            <a:ext cx="1524000" cy="1573625"/>
            <a:chOff x="4608513" y="3354318"/>
            <a:chExt cx="1664043" cy="1680993"/>
          </a:xfrm>
        </p:grpSpPr>
        <p:pic>
          <p:nvPicPr>
            <p:cNvPr id="27" name="Picture 26"/>
            <p:cNvPicPr>
              <a:picLocks noChangeAspect="1"/>
            </p:cNvPicPr>
            <p:nvPr/>
          </p:nvPicPr>
          <p:blipFill>
            <a:blip r:embed="rId2"/>
            <a:stretch>
              <a:fillRect/>
            </a:stretch>
          </p:blipFill>
          <p:spPr>
            <a:xfrm>
              <a:off x="4999038" y="3354318"/>
              <a:ext cx="951110" cy="951110"/>
            </a:xfrm>
            <a:prstGeom prst="rect">
              <a:avLst/>
            </a:prstGeom>
          </p:spPr>
        </p:pic>
        <p:sp>
          <p:nvSpPr>
            <p:cNvPr id="28" name="TextBox 27"/>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29" name="Group 28"/>
          <p:cNvGrpSpPr/>
          <p:nvPr/>
        </p:nvGrpSpPr>
        <p:grpSpPr>
          <a:xfrm>
            <a:off x="4001530" y="2201862"/>
            <a:ext cx="1537814" cy="1573625"/>
            <a:chOff x="4608513" y="3354318"/>
            <a:chExt cx="1679127" cy="1680993"/>
          </a:xfrm>
        </p:grpSpPr>
        <p:pic>
          <p:nvPicPr>
            <p:cNvPr id="30" name="Picture 29"/>
            <p:cNvPicPr>
              <a:picLocks noChangeAspect="1"/>
            </p:cNvPicPr>
            <p:nvPr/>
          </p:nvPicPr>
          <p:blipFill>
            <a:blip r:embed="rId2"/>
            <a:stretch>
              <a:fillRect/>
            </a:stretch>
          </p:blipFill>
          <p:spPr>
            <a:xfrm>
              <a:off x="4999038" y="3354318"/>
              <a:ext cx="951110" cy="951110"/>
            </a:xfrm>
            <a:prstGeom prst="rect">
              <a:avLst/>
            </a:prstGeom>
          </p:spPr>
        </p:pic>
        <p:sp>
          <p:nvSpPr>
            <p:cNvPr id="31" name="TextBox 30"/>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grpSp>
        <p:nvGrpSpPr>
          <p:cNvPr id="32" name="Group 31"/>
          <p:cNvGrpSpPr/>
          <p:nvPr/>
        </p:nvGrpSpPr>
        <p:grpSpPr>
          <a:xfrm>
            <a:off x="831849" y="2201862"/>
            <a:ext cx="1507095" cy="1573625"/>
            <a:chOff x="4608512" y="3354318"/>
            <a:chExt cx="1645585" cy="1680993"/>
          </a:xfrm>
        </p:grpSpPr>
        <p:pic>
          <p:nvPicPr>
            <p:cNvPr id="33" name="Picture 32"/>
            <p:cNvPicPr>
              <a:picLocks noChangeAspect="1"/>
            </p:cNvPicPr>
            <p:nvPr/>
          </p:nvPicPr>
          <p:blipFill>
            <a:blip r:embed="rId2"/>
            <a:stretch>
              <a:fillRect/>
            </a:stretch>
          </p:blipFill>
          <p:spPr>
            <a:xfrm>
              <a:off x="4999038" y="3354318"/>
              <a:ext cx="951110" cy="951110"/>
            </a:xfrm>
            <a:prstGeom prst="rect">
              <a:avLst/>
            </a:prstGeom>
          </p:spPr>
        </p:pic>
        <p:sp>
          <p:nvSpPr>
            <p:cNvPr id="34" name="TextBox 33"/>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a:t>
              </a:r>
            </a:p>
          </p:txBody>
        </p:sp>
      </p:grpSp>
      <p:sp>
        <p:nvSpPr>
          <p:cNvPr id="35" name="TextBox 34"/>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smtClean="0">
                <a:gradFill>
                  <a:gsLst>
                    <a:gs pos="2917">
                      <a:schemeClr val="tx1"/>
                    </a:gs>
                    <a:gs pos="30000">
                      <a:schemeClr val="tx1"/>
                    </a:gs>
                  </a:gsLst>
                  <a:lin ang="5400000" scaled="0"/>
                </a:gradFill>
              </a:rPr>
              <a:t>Compute Resource:  P4 ( 8 cores, 14 GB memory)</a:t>
            </a:r>
          </a:p>
          <a:p>
            <a:pPr>
              <a:lnSpc>
                <a:spcPct val="90000"/>
              </a:lnSpc>
              <a:spcAft>
                <a:spcPts val="600"/>
              </a:spcAft>
            </a:pPr>
            <a:r>
              <a:rPr lang="en-US" sz="1200" i="1" dirty="0" smtClean="0">
                <a:gradFill>
                  <a:gsLst>
                    <a:gs pos="2917">
                      <a:schemeClr val="tx1"/>
                    </a:gs>
                    <a:gs pos="30000">
                      <a:schemeClr val="tx1"/>
                    </a:gs>
                  </a:gsLst>
                  <a:lin ang="5400000" scaled="0"/>
                </a:gradFill>
              </a:rPr>
              <a:t>Scale: 8</a:t>
            </a:r>
          </a:p>
        </p:txBody>
      </p:sp>
      <p:sp>
        <p:nvSpPr>
          <p:cNvPr id="36" name="Title 35"/>
          <p:cNvSpPr>
            <a:spLocks noGrp="1"/>
          </p:cNvSpPr>
          <p:nvPr>
            <p:ph type="title"/>
          </p:nvPr>
        </p:nvSpPr>
        <p:spPr/>
        <p:txBody>
          <a:bodyPr/>
          <a:lstStyle/>
          <a:p>
            <a:r>
              <a:rPr lang="en-US" dirty="0" smtClean="0"/>
              <a:t>Conceptual Model</a:t>
            </a:r>
            <a:endParaRPr lang="en-US" dirty="0"/>
          </a:p>
        </p:txBody>
      </p:sp>
      <p:sp>
        <p:nvSpPr>
          <p:cNvPr id="37" name="TextBox 36"/>
          <p:cNvSpPr txBox="1"/>
          <p:nvPr/>
        </p:nvSpPr>
        <p:spPr>
          <a:xfrm>
            <a:off x="553480" y="6127447"/>
            <a:ext cx="1115115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smtClean="0">
                <a:gradFill>
                  <a:gsLst>
                    <a:gs pos="2917">
                      <a:schemeClr val="tx1"/>
                    </a:gs>
                    <a:gs pos="30000">
                      <a:schemeClr val="tx1"/>
                    </a:gs>
                  </a:gsLst>
                  <a:lin ang="5400000" scaled="0"/>
                </a:gradFill>
              </a:rPr>
              <a:t>Note: For App Service Environment the SKU will always be Premium</a:t>
            </a:r>
          </a:p>
        </p:txBody>
      </p:sp>
    </p:spTree>
    <p:extLst>
      <p:ext uri="{BB962C8B-B14F-4D97-AF65-F5344CB8AC3E}">
        <p14:creationId xmlns:p14="http://schemas.microsoft.com/office/powerpoint/2010/main" val="55685302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1971</TotalTime>
  <Words>2329</Words>
  <Application>Microsoft Office PowerPoint</Application>
  <PresentationFormat>Custom</PresentationFormat>
  <Paragraphs>463</Paragraphs>
  <Slides>33</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33</vt:i4>
      </vt:variant>
    </vt:vector>
  </HeadingPairs>
  <TitlesOfParts>
    <vt:vector size="46" baseType="lpstr">
      <vt:lpstr>Arial</vt:lpstr>
      <vt:lpstr>Calibri</vt:lpstr>
      <vt:lpstr>Segoe</vt:lpstr>
      <vt:lpstr>Segoe Light</vt:lpstr>
      <vt:lpstr>Segoe Semibold</vt:lpstr>
      <vt:lpstr>Segoe UI</vt:lpstr>
      <vt:lpstr>Segoe UI Light</vt:lpstr>
      <vt:lpstr>Segoe UI Semibold</vt:lpstr>
      <vt:lpstr>Segoe UI Semilight</vt:lpstr>
      <vt:lpstr>Wingdings</vt:lpstr>
      <vt:lpstr>MSVID_DarkBlue_16x9_2013_06</vt:lpstr>
      <vt:lpstr>NWA TechFest 2010 Presentation Template</vt:lpstr>
      <vt:lpstr>1_NWA TechFest 2010 Presentation Template</vt:lpstr>
      <vt:lpstr>Azure Mobile Services: Add a cloud backend to your app in minutes</vt:lpstr>
      <vt:lpstr>Azure Mobile App: Add a cloud backend to your app in minutes</vt:lpstr>
      <vt:lpstr>About Me</vt:lpstr>
      <vt:lpstr>Watch User Group presentations  for FREE online! </vt:lpstr>
      <vt:lpstr>Agenda</vt:lpstr>
      <vt:lpstr>PowerPoint Presentation</vt:lpstr>
      <vt:lpstr>App Service: one integrated offering</vt:lpstr>
      <vt:lpstr>App Service</vt:lpstr>
      <vt:lpstr>Conceptual Model</vt:lpstr>
      <vt:lpstr>Azure Mobile Apps</vt:lpstr>
      <vt:lpstr>New hosting benefits  </vt:lpstr>
      <vt:lpstr>Azure Mobile Apps vs. Azure Mobile Services</vt:lpstr>
      <vt:lpstr>Your existing investments are safe</vt:lpstr>
      <vt:lpstr>Data</vt:lpstr>
      <vt:lpstr>Azure Mobile Apps</vt:lpstr>
      <vt:lpstr>Connect to any data source</vt:lpstr>
      <vt:lpstr>Hybrid Connections</vt:lpstr>
      <vt:lpstr>Mobile Apps offline support</vt:lpstr>
      <vt:lpstr>Why use mobile offline sync?</vt:lpstr>
      <vt:lpstr>How it works</vt:lpstr>
      <vt:lpstr>Authentication</vt:lpstr>
      <vt:lpstr>Azure Mobile Apps</vt:lpstr>
      <vt:lpstr>Enterprise single sign-on</vt:lpstr>
      <vt:lpstr>Push Notifications</vt:lpstr>
      <vt:lpstr>Azure Mobile Apps</vt:lpstr>
      <vt:lpstr>Cross-platform push notifications</vt:lpstr>
      <vt:lpstr>Push Notifications 101</vt:lpstr>
      <vt:lpstr>Azure Notification Hubs</vt:lpstr>
      <vt:lpstr>Azure Mobile Apps</vt:lpstr>
      <vt:lpstr>Resources</vt:lpstr>
      <vt:lpstr>Thank you! Your Feedback is Important</vt:lpstr>
      <vt:lpstr>PowerPoint Presentation</vt:lpstr>
      <vt:lpstr>Demo Hint</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103</cp:revision>
  <dcterms:created xsi:type="dcterms:W3CDTF">2014-05-13T14:27:20Z</dcterms:created>
  <dcterms:modified xsi:type="dcterms:W3CDTF">2015-08-02T17:28:51Z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