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59"/>
  </p:notesMasterIdLst>
  <p:handoutMasterIdLst>
    <p:handoutMasterId r:id="rId60"/>
  </p:handoutMasterIdLst>
  <p:sldIdLst>
    <p:sldId id="1166" r:id="rId7"/>
    <p:sldId id="1095" r:id="rId8"/>
    <p:sldId id="1097" r:id="rId9"/>
    <p:sldId id="1167" r:id="rId10"/>
    <p:sldId id="1168" r:id="rId11"/>
    <p:sldId id="1169" r:id="rId12"/>
    <p:sldId id="1170" r:id="rId13"/>
    <p:sldId id="1171" r:id="rId14"/>
    <p:sldId id="1172" r:id="rId15"/>
    <p:sldId id="1173" r:id="rId16"/>
    <p:sldId id="1174" r:id="rId17"/>
    <p:sldId id="1175" r:id="rId18"/>
    <p:sldId id="1176" r:id="rId19"/>
    <p:sldId id="1177" r:id="rId20"/>
    <p:sldId id="1178" r:id="rId21"/>
    <p:sldId id="1179" r:id="rId22"/>
    <p:sldId id="1180" r:id="rId23"/>
    <p:sldId id="1181" r:id="rId24"/>
    <p:sldId id="1183" r:id="rId25"/>
    <p:sldId id="1185" r:id="rId26"/>
    <p:sldId id="1184" r:id="rId27"/>
    <p:sldId id="1213" r:id="rId28"/>
    <p:sldId id="1214" r:id="rId29"/>
    <p:sldId id="1215" r:id="rId30"/>
    <p:sldId id="1199" r:id="rId31"/>
    <p:sldId id="1186" r:id="rId32"/>
    <p:sldId id="1195" r:id="rId33"/>
    <p:sldId id="1196" r:id="rId34"/>
    <p:sldId id="1197" r:id="rId35"/>
    <p:sldId id="1198" r:id="rId36"/>
    <p:sldId id="1200" r:id="rId37"/>
    <p:sldId id="1187" r:id="rId38"/>
    <p:sldId id="1201" r:id="rId39"/>
    <p:sldId id="1202" r:id="rId40"/>
    <p:sldId id="1203" r:id="rId41"/>
    <p:sldId id="1188" r:id="rId42"/>
    <p:sldId id="1204" r:id="rId43"/>
    <p:sldId id="1205" r:id="rId44"/>
    <p:sldId id="1207" r:id="rId45"/>
    <p:sldId id="1208" r:id="rId46"/>
    <p:sldId id="1206" r:id="rId47"/>
    <p:sldId id="1190" r:id="rId48"/>
    <p:sldId id="1191" r:id="rId49"/>
    <p:sldId id="1192" r:id="rId50"/>
    <p:sldId id="1209" r:id="rId51"/>
    <p:sldId id="1211" r:id="rId52"/>
    <p:sldId id="1210" r:id="rId53"/>
    <p:sldId id="1212" r:id="rId54"/>
    <p:sldId id="1193" r:id="rId55"/>
    <p:sldId id="1194" r:id="rId56"/>
    <p:sldId id="1096" r:id="rId57"/>
    <p:sldId id="1094"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2050"/>
    <a:srgbClr val="000000"/>
    <a:srgbClr val="442359"/>
    <a:srgbClr val="333333"/>
    <a:srgbClr val="FFFFFF"/>
    <a:srgbClr val="505050"/>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94" autoAdjust="0"/>
    <p:restoredTop sz="75251" autoAdjust="0"/>
  </p:normalViewPr>
  <p:slideViewPr>
    <p:cSldViewPr snapToObjects="1">
      <p:cViewPr varScale="1">
        <p:scale>
          <a:sx n="151" d="100"/>
          <a:sy n="151" d="100"/>
        </p:scale>
        <p:origin x="922" y="101"/>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8/2/2015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8/2/2015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solidFill>
                  <a:prstClr val="black"/>
                </a:solidFill>
              </a:rPr>
              <a:pPr/>
              <a:t>8/2/2015</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2338384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59896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8/2/2015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970704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39C03-E349-43E9-8322-F5531FE72EB8}" type="slidenum">
              <a:rPr lang="en-US" smtClean="0"/>
              <a:t>28</a:t>
            </a:fld>
            <a:endParaRPr lang="en-US"/>
          </a:p>
        </p:txBody>
      </p:sp>
    </p:spTree>
    <p:extLst>
      <p:ext uri="{BB962C8B-B14F-4D97-AF65-F5344CB8AC3E}">
        <p14:creationId xmlns:p14="http://schemas.microsoft.com/office/powerpoint/2010/main" val="387970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solidFill>
                  <a:prstClr val="black"/>
                </a:solidFill>
              </a:rPr>
              <a:pPr/>
              <a:t>8/2/2015</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50</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2389805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8/2/2015 10:26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hyperlink" Target="http://msdn.microsoft.com/en-us/library/azure/dn741327.aspx"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hyperlink" Target="https://msdn.microsoft.com/en-us/library/azure/dn764977.aspx" TargetMode="Externa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hyperlink" Target="https://code.msdn.microsoft.com/vstudio/Federations-Migration-ce61e9c1" TargetMode="Externa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hyperlink" Target="http://www.nuget.org/packages/Microsoft.Azure.SqlDatabase.ElasticScale.Service.SplitMerge/" TargetMode="External"/><Relationship Id="rId2" Type="http://schemas.openxmlformats.org/officeDocument/2006/relationships/hyperlink" Target="http://www.nuget.org/packages/Microsoft.Azure.SqlDatabase.ElasticScale.Client/" TargetMode="External"/><Relationship Id="rId1" Type="http://schemas.openxmlformats.org/officeDocument/2006/relationships/slideLayout" Target="../slideLayouts/slideLayout16.xml"/><Relationship Id="rId6" Type="http://schemas.openxmlformats.org/officeDocument/2006/relationships/hyperlink" Target="https://code.msdn.microsoft.com/" TargetMode="External"/><Relationship Id="rId5" Type="http://schemas.openxmlformats.org/officeDocument/2006/relationships/hyperlink" Target="http://azure.microsoft.com/en-us/documentation/articles/sql-database-elastic-scale-documentation-map/" TargetMode="External"/><Relationship Id="rId4" Type="http://schemas.openxmlformats.org/officeDocument/2006/relationships/hyperlink" Target="http://azure.microsoft.com/en-us/documentation/articles/sql-database-elastic-scale-get-start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vmlDrawing" Target="../drawings/vmlDrawing1.vml"/><Relationship Id="rId5" Type="http://schemas.openxmlformats.org/officeDocument/2006/relationships/image" Target="../media/image23.emf"/><Relationship Id="rId4" Type="http://schemas.openxmlformats.org/officeDocument/2006/relationships/package" Target="../embeddings/Microsoft_Visio_Drawing1.vsd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z="4800" dirty="0"/>
              <a:t>Azure SQL Database </a:t>
            </a:r>
            <a:r>
              <a:rPr lang="it-IT" sz="4800" dirty="0" smtClean="0"/>
              <a:t/>
            </a:r>
            <a:br>
              <a:rPr lang="it-IT" sz="4800" dirty="0" smtClean="0"/>
            </a:br>
            <a:r>
              <a:rPr lang="it-IT" sz="4800" dirty="0" smtClean="0"/>
              <a:t>Elastic </a:t>
            </a:r>
            <a:r>
              <a:rPr lang="it-IT" sz="4800" dirty="0"/>
              <a:t>Scale</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875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lnSpcReduction="10000"/>
          </a:bodyPr>
          <a:lstStyle/>
          <a:p>
            <a:pPr marL="0" indent="0">
              <a:buNone/>
            </a:pPr>
            <a:r>
              <a:rPr lang="en-US" dirty="0" smtClean="0">
                <a:solidFill>
                  <a:schemeClr val="tx1"/>
                </a:solidFill>
              </a:rPr>
              <a:t>Vertical: Scale-up vs. scale-down</a:t>
            </a:r>
          </a:p>
          <a:p>
            <a:pPr lvl="1"/>
            <a:r>
              <a:rPr lang="en-US" dirty="0" smtClean="0">
                <a:solidFill>
                  <a:schemeClr val="tx1"/>
                </a:solidFill>
              </a:rPr>
              <a:t>Change service-tiers for a given database as capacity needs fluctuate</a:t>
            </a:r>
            <a:endParaRPr lang="en-US" dirty="0">
              <a:solidFill>
                <a:schemeClr val="tx1"/>
              </a:solidFill>
            </a:endParaRPr>
          </a:p>
          <a:p>
            <a:pPr marL="0" indent="0">
              <a:buNone/>
            </a:pPr>
            <a:r>
              <a:rPr lang="en-US" dirty="0" smtClean="0">
                <a:solidFill>
                  <a:schemeClr val="tx1"/>
                </a:solidFill>
              </a:rPr>
              <a:t>Horizontal: Scale-out vs. scale-in</a:t>
            </a:r>
            <a:endParaRPr lang="en-US" dirty="0">
              <a:solidFill>
                <a:schemeClr val="tx1"/>
              </a:solidFill>
            </a:endParaRPr>
          </a:p>
          <a:p>
            <a:pPr lvl="1"/>
            <a:r>
              <a:rPr lang="en-US" dirty="0" smtClean="0">
                <a:solidFill>
                  <a:schemeClr val="tx1"/>
                </a:solidFill>
              </a:rPr>
              <a:t>Add or remove databases as more or less capacity is needed</a:t>
            </a:r>
            <a:endParaRPr lang="en-US" dirty="0">
              <a:solidFill>
                <a:schemeClr val="tx1"/>
              </a:solidFill>
            </a:endParaRPr>
          </a:p>
          <a:p>
            <a:endParaRPr lang="en-US" dirty="0">
              <a:solidFill>
                <a:schemeClr val="tx1"/>
              </a:solidFill>
            </a:endParaRPr>
          </a:p>
        </p:txBody>
      </p:sp>
      <p:sp>
        <p:nvSpPr>
          <p:cNvPr id="2" name="Title 1"/>
          <p:cNvSpPr>
            <a:spLocks noGrp="1"/>
          </p:cNvSpPr>
          <p:nvPr>
            <p:ph type="title"/>
          </p:nvPr>
        </p:nvSpPr>
        <p:spPr/>
        <p:txBody>
          <a:bodyPr/>
          <a:lstStyle/>
          <a:p>
            <a:r>
              <a:rPr lang="en-US" dirty="0" smtClean="0"/>
              <a:t>Scalability options in Azure SQL DB</a:t>
            </a:r>
            <a:endParaRPr lang="en-US" dirty="0"/>
          </a:p>
        </p:txBody>
      </p:sp>
      <p:sp>
        <p:nvSpPr>
          <p:cNvPr id="5" name="Can 4"/>
          <p:cNvSpPr/>
          <p:nvPr/>
        </p:nvSpPr>
        <p:spPr bwMode="auto">
          <a:xfrm>
            <a:off x="1577581" y="495542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6" name="Can 5"/>
          <p:cNvSpPr/>
          <p:nvPr/>
        </p:nvSpPr>
        <p:spPr bwMode="auto">
          <a:xfrm>
            <a:off x="1577581" y="4317953"/>
            <a:ext cx="999150" cy="163691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7" name="Can 6"/>
          <p:cNvSpPr/>
          <p:nvPr/>
        </p:nvSpPr>
        <p:spPr bwMode="auto">
          <a:xfrm>
            <a:off x="1577581" y="3680479"/>
            <a:ext cx="999150" cy="2274388"/>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Premium</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8" name="Can 7"/>
          <p:cNvSpPr/>
          <p:nvPr/>
        </p:nvSpPr>
        <p:spPr bwMode="auto">
          <a:xfrm>
            <a:off x="2954725" y="495401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9" name="Can 8"/>
          <p:cNvSpPr/>
          <p:nvPr/>
        </p:nvSpPr>
        <p:spPr bwMode="auto">
          <a:xfrm>
            <a:off x="4331869" y="495259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0" name="Can 9"/>
          <p:cNvSpPr/>
          <p:nvPr/>
        </p:nvSpPr>
        <p:spPr bwMode="auto">
          <a:xfrm>
            <a:off x="5709014" y="4951175"/>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1" name="Can 10"/>
          <p:cNvSpPr/>
          <p:nvPr/>
        </p:nvSpPr>
        <p:spPr bwMode="auto">
          <a:xfrm>
            <a:off x="7086158" y="494975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2" name="Can 11"/>
          <p:cNvSpPr/>
          <p:nvPr/>
        </p:nvSpPr>
        <p:spPr bwMode="auto">
          <a:xfrm>
            <a:off x="8463302" y="494834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3" name="Can 12"/>
          <p:cNvSpPr/>
          <p:nvPr/>
        </p:nvSpPr>
        <p:spPr bwMode="auto">
          <a:xfrm>
            <a:off x="9840446" y="494692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4" name="Can 13"/>
          <p:cNvSpPr/>
          <p:nvPr/>
        </p:nvSpPr>
        <p:spPr bwMode="auto">
          <a:xfrm>
            <a:off x="7086158" y="3680479"/>
            <a:ext cx="999150" cy="2274388"/>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Premium</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6" name="Can 15"/>
          <p:cNvSpPr/>
          <p:nvPr/>
        </p:nvSpPr>
        <p:spPr bwMode="auto">
          <a:xfrm>
            <a:off x="4331869" y="4310865"/>
            <a:ext cx="999150" cy="163691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cxnSp>
        <p:nvCxnSpPr>
          <p:cNvPr id="18" name="Straight Arrow Connector 17"/>
          <p:cNvCxnSpPr/>
          <p:nvPr/>
        </p:nvCxnSpPr>
        <p:spPr>
          <a:xfrm>
            <a:off x="1265237" y="3775892"/>
            <a:ext cx="0" cy="2083559"/>
          </a:xfrm>
          <a:prstGeom prst="straightConnector1">
            <a:avLst/>
          </a:prstGeom>
          <a:ln w="38100">
            <a:solidFill>
              <a:srgbClr val="FF000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4898403" y="6092200"/>
            <a:ext cx="1421068" cy="382308"/>
          </a:xfrm>
          <a:prstGeom prst="rect">
            <a:avLst/>
          </a:prstGeom>
          <a:noFill/>
        </p:spPr>
        <p:txBody>
          <a:bodyPr wrap="none" rtlCol="0">
            <a:spAutoFit/>
          </a:bodyPr>
          <a:lstStyle/>
          <a:p>
            <a:r>
              <a:rPr lang="en-US" sz="1836" i="1" dirty="0">
                <a:solidFill>
                  <a:srgbClr val="FFFFFF"/>
                </a:solidFill>
              </a:rPr>
              <a:t>Scale out/in</a:t>
            </a:r>
          </a:p>
        </p:txBody>
      </p:sp>
      <p:cxnSp>
        <p:nvCxnSpPr>
          <p:cNvPr id="20" name="Straight Arrow Connector 19"/>
          <p:cNvCxnSpPr/>
          <p:nvPr/>
        </p:nvCxnSpPr>
        <p:spPr>
          <a:xfrm flipH="1">
            <a:off x="1244320" y="6045602"/>
            <a:ext cx="9595277" cy="46598"/>
          </a:xfrm>
          <a:prstGeom prst="straightConnector1">
            <a:avLst/>
          </a:prstGeom>
          <a:ln w="38100">
            <a:solidFill>
              <a:srgbClr val="FF000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rot="16200000">
            <a:off x="203249" y="4620756"/>
            <a:ext cx="1714895" cy="382308"/>
          </a:xfrm>
          <a:prstGeom prst="rect">
            <a:avLst/>
          </a:prstGeom>
          <a:noFill/>
        </p:spPr>
        <p:txBody>
          <a:bodyPr wrap="none" rtlCol="0">
            <a:spAutoFit/>
          </a:bodyPr>
          <a:lstStyle/>
          <a:p>
            <a:r>
              <a:rPr lang="en-US" sz="1836" i="1" dirty="0">
                <a:solidFill>
                  <a:srgbClr val="FFFFFF"/>
                </a:solidFill>
              </a:rPr>
              <a:t>Scale up/down</a:t>
            </a:r>
          </a:p>
        </p:txBody>
      </p:sp>
    </p:spTree>
    <p:extLst>
      <p:ext uri="{BB962C8B-B14F-4D97-AF65-F5344CB8AC3E}">
        <p14:creationId xmlns:p14="http://schemas.microsoft.com/office/powerpoint/2010/main" val="250944572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1657" y="179152"/>
            <a:ext cx="11505379" cy="745050"/>
          </a:xfrm>
        </p:spPr>
        <p:txBody>
          <a:bodyPr>
            <a:normAutofit fontScale="90000"/>
          </a:bodyPr>
          <a:lstStyle/>
          <a:p>
            <a:r>
              <a:rPr lang="en-US" dirty="0" smtClean="0"/>
              <a:t>Capacity Planning for large OLTP workloads</a:t>
            </a:r>
            <a:endParaRPr lang="en-US" dirty="0"/>
          </a:p>
        </p:txBody>
      </p:sp>
      <p:sp>
        <p:nvSpPr>
          <p:cNvPr id="5" name="Content Placeholder 4"/>
          <p:cNvSpPr>
            <a:spLocks noGrp="1"/>
          </p:cNvSpPr>
          <p:nvPr>
            <p:ph idx="4294967295"/>
          </p:nvPr>
        </p:nvSpPr>
        <p:spPr>
          <a:xfrm>
            <a:off x="351658" y="1251243"/>
            <a:ext cx="11638638" cy="5059920"/>
          </a:xfrm>
          <a:prstGeom prst="rect">
            <a:avLst/>
          </a:prstGeom>
        </p:spPr>
        <p:txBody>
          <a:bodyPr>
            <a:normAutofit lnSpcReduction="10000"/>
          </a:bodyPr>
          <a:lstStyle/>
          <a:p>
            <a:r>
              <a:rPr lang="en-US" dirty="0"/>
              <a:t>Azure SQL DB Service </a:t>
            </a:r>
            <a:r>
              <a:rPr lang="en-US" dirty="0" smtClean="0"/>
              <a:t>Tiers</a:t>
            </a:r>
            <a:endParaRPr lang="en-US" dirty="0"/>
          </a:p>
          <a:p>
            <a:pPr lvl="1"/>
            <a:r>
              <a:rPr lang="en-US" dirty="0"/>
              <a:t>Predictable </a:t>
            </a:r>
            <a:r>
              <a:rPr lang="en-US" dirty="0" smtClean="0"/>
              <a:t>DTUs (Database Throughput Units) </a:t>
            </a:r>
            <a:r>
              <a:rPr lang="en-US" dirty="0"/>
              <a:t>for each level (up to </a:t>
            </a:r>
            <a:r>
              <a:rPr lang="en-US" dirty="0" smtClean="0"/>
              <a:t>1,000</a:t>
            </a:r>
            <a:r>
              <a:rPr lang="en-US" dirty="0"/>
              <a:t>)</a:t>
            </a:r>
          </a:p>
          <a:p>
            <a:pPr lvl="1"/>
            <a:r>
              <a:rPr lang="en-US" dirty="0"/>
              <a:t>Max DB size (up to 500GB)</a:t>
            </a:r>
          </a:p>
          <a:p>
            <a:r>
              <a:rPr lang="en-US" dirty="0" smtClean="0"/>
              <a:t>Important dimensions to consider</a:t>
            </a:r>
          </a:p>
          <a:p>
            <a:pPr lvl="1"/>
            <a:r>
              <a:rPr lang="en-US" dirty="0" smtClean="0"/>
              <a:t>Max data volume</a:t>
            </a:r>
          </a:p>
          <a:p>
            <a:pPr lvl="1"/>
            <a:r>
              <a:rPr lang="en-US" dirty="0" smtClean="0"/>
              <a:t>Percentage of “active portion” vs. entire dataset</a:t>
            </a:r>
          </a:p>
          <a:p>
            <a:pPr lvl="1"/>
            <a:r>
              <a:rPr lang="en-US" dirty="0" smtClean="0"/>
              <a:t>Transactional workload of the application</a:t>
            </a:r>
          </a:p>
          <a:p>
            <a:pPr lvl="1"/>
            <a:r>
              <a:rPr lang="en-US" dirty="0" smtClean="0"/>
              <a:t>Largest “data slice” to co-locate in the same transactional space (i.e. database)</a:t>
            </a:r>
          </a:p>
          <a:p>
            <a:r>
              <a:rPr lang="en-US" dirty="0" smtClean="0"/>
              <a:t>Example:</a:t>
            </a:r>
            <a:endParaRPr lang="en-US" dirty="0"/>
          </a:p>
          <a:p>
            <a:pPr lvl="1"/>
            <a:r>
              <a:rPr lang="en-US" dirty="0"/>
              <a:t>9TB database</a:t>
            </a:r>
          </a:p>
          <a:p>
            <a:pPr lvl="1"/>
            <a:r>
              <a:rPr lang="en-US" dirty="0"/>
              <a:t>5000 </a:t>
            </a:r>
            <a:r>
              <a:rPr lang="en-US" dirty="0" smtClean="0"/>
              <a:t>DTU </a:t>
            </a:r>
            <a:r>
              <a:rPr lang="en-US" dirty="0" err="1" smtClean="0"/>
              <a:t>tx</a:t>
            </a:r>
            <a:r>
              <a:rPr lang="en-US" dirty="0"/>
              <a:t>*/</a:t>
            </a:r>
            <a:r>
              <a:rPr lang="en-US" dirty="0" smtClean="0"/>
              <a:t>sec</a:t>
            </a:r>
            <a:endParaRPr lang="en-US" dirty="0"/>
          </a:p>
        </p:txBody>
      </p:sp>
      <p:sp>
        <p:nvSpPr>
          <p:cNvPr id="6" name="Rectangle 5"/>
          <p:cNvSpPr/>
          <p:nvPr/>
        </p:nvSpPr>
        <p:spPr>
          <a:xfrm>
            <a:off x="4369834" y="5242917"/>
            <a:ext cx="7620461" cy="670445"/>
          </a:xfrm>
          <a:prstGeom prst="rect">
            <a:avLst/>
          </a:prstGeom>
        </p:spPr>
        <p:txBody>
          <a:bodyPr wrap="square">
            <a:spAutoFit/>
          </a:bodyPr>
          <a:lstStyle/>
          <a:p>
            <a:r>
              <a:rPr lang="en-US" sz="1836" dirty="0">
                <a:solidFill>
                  <a:srgbClr val="FFFFFF"/>
                </a:solidFill>
              </a:rPr>
              <a:t>• </a:t>
            </a:r>
            <a:r>
              <a:rPr lang="en-US" sz="1836" b="1" dirty="0">
                <a:solidFill>
                  <a:srgbClr val="FFFFFF"/>
                </a:solidFill>
              </a:rPr>
              <a:t>100 S2</a:t>
            </a:r>
            <a:r>
              <a:rPr lang="en-US" sz="1836" dirty="0">
                <a:solidFill>
                  <a:srgbClr val="FFFFFF"/>
                </a:solidFill>
              </a:rPr>
              <a:t> for 5000 DTUs (max size 25TB)   -&gt; </a:t>
            </a:r>
            <a:r>
              <a:rPr lang="en-US" sz="1836" i="1" dirty="0">
                <a:solidFill>
                  <a:srgbClr val="FFFFFF"/>
                </a:solidFill>
              </a:rPr>
              <a:t>($90k / 12 months)</a:t>
            </a:r>
          </a:p>
          <a:p>
            <a:r>
              <a:rPr lang="en-US" sz="1836" dirty="0">
                <a:solidFill>
                  <a:srgbClr val="FFFFFF"/>
                </a:solidFill>
              </a:rPr>
              <a:t>• </a:t>
            </a:r>
            <a:r>
              <a:rPr lang="en-US" sz="1836" b="1" dirty="0">
                <a:solidFill>
                  <a:srgbClr val="FFFFFF"/>
                </a:solidFill>
              </a:rPr>
              <a:t>25 P2 </a:t>
            </a:r>
            <a:r>
              <a:rPr lang="en-US" sz="1836" dirty="0">
                <a:solidFill>
                  <a:srgbClr val="FFFFFF"/>
                </a:solidFill>
              </a:rPr>
              <a:t>for 5000 DTUs (max size 12.5TB)  -&gt; </a:t>
            </a:r>
            <a:r>
              <a:rPr lang="en-US" sz="1836" i="1" dirty="0">
                <a:solidFill>
                  <a:srgbClr val="FFFFFF"/>
                </a:solidFill>
              </a:rPr>
              <a:t>($279k / 12 months) **</a:t>
            </a:r>
          </a:p>
        </p:txBody>
      </p:sp>
      <p:sp>
        <p:nvSpPr>
          <p:cNvPr id="7" name="Right Arrow 6"/>
          <p:cNvSpPr/>
          <p:nvPr/>
        </p:nvSpPr>
        <p:spPr>
          <a:xfrm>
            <a:off x="3413658" y="5326062"/>
            <a:ext cx="823379" cy="352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FFFF"/>
              </a:solidFill>
            </a:endParaRPr>
          </a:p>
        </p:txBody>
      </p:sp>
      <p:sp>
        <p:nvSpPr>
          <p:cNvPr id="8" name="TextBox 7"/>
          <p:cNvSpPr txBox="1"/>
          <p:nvPr/>
        </p:nvSpPr>
        <p:spPr>
          <a:xfrm>
            <a:off x="1036637" y="6168577"/>
            <a:ext cx="5541132" cy="343492"/>
          </a:xfrm>
          <a:prstGeom prst="rect">
            <a:avLst/>
          </a:prstGeom>
          <a:noFill/>
        </p:spPr>
        <p:txBody>
          <a:bodyPr wrap="none" rtlCol="0">
            <a:spAutoFit/>
          </a:bodyPr>
          <a:lstStyle/>
          <a:p>
            <a:r>
              <a:rPr lang="en-US" sz="1632" dirty="0">
                <a:solidFill>
                  <a:srgbClr val="FFFFFF"/>
                </a:solidFill>
              </a:rPr>
              <a:t>* </a:t>
            </a:r>
            <a:r>
              <a:rPr lang="en-US" sz="1632" dirty="0" smtClean="0">
                <a:solidFill>
                  <a:srgbClr val="FFFFFF"/>
                </a:solidFill>
              </a:rPr>
              <a:t>DTU </a:t>
            </a:r>
            <a:r>
              <a:rPr lang="en-US" sz="1632" dirty="0" err="1" smtClean="0">
                <a:solidFill>
                  <a:srgbClr val="FFFFFF"/>
                </a:solidFill>
              </a:rPr>
              <a:t>tx</a:t>
            </a:r>
            <a:r>
              <a:rPr lang="en-US" sz="1632" dirty="0" smtClean="0">
                <a:solidFill>
                  <a:srgbClr val="FFFFFF"/>
                </a:solidFill>
              </a:rPr>
              <a:t> as defined in the </a:t>
            </a:r>
            <a:r>
              <a:rPr lang="en-US" sz="1632" dirty="0" smtClean="0">
                <a:solidFill>
                  <a:srgbClr val="FFFFFF"/>
                </a:solidFill>
                <a:hlinkClick r:id="rId2"/>
              </a:rPr>
              <a:t>Azure </a:t>
            </a:r>
            <a:r>
              <a:rPr lang="en-US" sz="1632" dirty="0">
                <a:solidFill>
                  <a:srgbClr val="FFFFFF"/>
                </a:solidFill>
                <a:hlinkClick r:id="rId2"/>
              </a:rPr>
              <a:t>SQL Database </a:t>
            </a:r>
            <a:r>
              <a:rPr lang="en-US" sz="1632" dirty="0" smtClean="0">
                <a:solidFill>
                  <a:srgbClr val="FFFFFF"/>
                </a:solidFill>
                <a:hlinkClick r:id="rId2"/>
              </a:rPr>
              <a:t>Benchmark</a:t>
            </a:r>
            <a:endParaRPr lang="en-US" sz="1632" dirty="0">
              <a:solidFill>
                <a:srgbClr val="FFFFFF"/>
              </a:solidFill>
            </a:endParaRPr>
          </a:p>
        </p:txBody>
      </p:sp>
      <p:sp>
        <p:nvSpPr>
          <p:cNvPr id="9" name="TextBox 8"/>
          <p:cNvSpPr txBox="1"/>
          <p:nvPr/>
        </p:nvSpPr>
        <p:spPr>
          <a:xfrm>
            <a:off x="8558776" y="6164262"/>
            <a:ext cx="3145861" cy="343492"/>
          </a:xfrm>
          <a:prstGeom prst="rect">
            <a:avLst/>
          </a:prstGeom>
          <a:noFill/>
        </p:spPr>
        <p:txBody>
          <a:bodyPr wrap="none" rtlCol="0">
            <a:spAutoFit/>
          </a:bodyPr>
          <a:lstStyle/>
          <a:p>
            <a:r>
              <a:rPr lang="en-US" sz="1632" dirty="0">
                <a:solidFill>
                  <a:srgbClr val="FFFFFF"/>
                </a:solidFill>
              </a:rPr>
              <a:t>** </a:t>
            </a:r>
            <a:r>
              <a:rPr lang="en-US" sz="1632" dirty="0" smtClean="0">
                <a:solidFill>
                  <a:srgbClr val="FFFFFF"/>
                </a:solidFill>
              </a:rPr>
              <a:t>with many additional features</a:t>
            </a:r>
            <a:endParaRPr lang="en-US" sz="1632" dirty="0">
              <a:solidFill>
                <a:srgbClr val="FFFFFF"/>
              </a:solidFill>
            </a:endParaRPr>
          </a:p>
        </p:txBody>
      </p:sp>
    </p:spTree>
    <p:extLst>
      <p:ext uri="{BB962C8B-B14F-4D97-AF65-F5344CB8AC3E}">
        <p14:creationId xmlns:p14="http://schemas.microsoft.com/office/powerpoint/2010/main" val="277328366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Patterns</a:t>
            </a:r>
            <a:endParaRPr lang="en-US" dirty="0"/>
          </a:p>
        </p:txBody>
      </p:sp>
    </p:spTree>
    <p:extLst>
      <p:ext uri="{BB962C8B-B14F-4D97-AF65-F5344CB8AC3E}">
        <p14:creationId xmlns:p14="http://schemas.microsoft.com/office/powerpoint/2010/main" val="266465157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484812"/>
          </a:xfrm>
          <a:prstGeom prst="rect">
            <a:avLst/>
          </a:prstGeom>
        </p:spPr>
        <p:txBody>
          <a:bodyPr>
            <a:normAutofit fontScale="92500"/>
          </a:bodyPr>
          <a:lstStyle/>
          <a:p>
            <a:r>
              <a:rPr lang="en-US" dirty="0" smtClean="0"/>
              <a:t>Central directory where customer profiles are stored</a:t>
            </a:r>
          </a:p>
          <a:p>
            <a:r>
              <a:rPr lang="en-US" dirty="0" smtClean="0"/>
              <a:t>One database per end customer (tenant)</a:t>
            </a:r>
          </a:p>
          <a:p>
            <a:pPr lvl="1"/>
            <a:r>
              <a:rPr lang="en-US" dirty="0" smtClean="0"/>
              <a:t>Often for security and isolation</a:t>
            </a:r>
          </a:p>
          <a:p>
            <a:pPr lvl="1"/>
            <a:r>
              <a:rPr lang="en-US" dirty="0" smtClean="0"/>
              <a:t>Some rely on schema customization</a:t>
            </a:r>
          </a:p>
          <a:p>
            <a:r>
              <a:rPr lang="en-US" dirty="0" smtClean="0"/>
              <a:t>Data dependent routing is a common data access path</a:t>
            </a:r>
          </a:p>
          <a:p>
            <a:pPr lvl="1"/>
            <a:r>
              <a:rPr lang="en-US" dirty="0" smtClean="0"/>
              <a:t>Highly selective key lookup queries, multi-table joins, etc.</a:t>
            </a:r>
          </a:p>
          <a:p>
            <a:pPr lvl="1"/>
            <a:r>
              <a:rPr lang="en-US" dirty="0" smtClean="0"/>
              <a:t>Mid to low data entry rate </a:t>
            </a:r>
          </a:p>
          <a:p>
            <a:pPr lvl="1"/>
            <a:r>
              <a:rPr lang="en-US" dirty="0" smtClean="0"/>
              <a:t>No need for cross-customers (fan-out) queries</a:t>
            </a:r>
          </a:p>
          <a:p>
            <a:r>
              <a:rPr lang="en-US" dirty="0" smtClean="0"/>
              <a:t>Some tenants small and “cold”, some may have hot spots</a:t>
            </a:r>
          </a:p>
          <a:p>
            <a:pPr lvl="1"/>
            <a:r>
              <a:rPr lang="en-US" dirty="0" smtClean="0"/>
              <a:t>Optimizing COGS by picking the right Service Tier for the customer</a:t>
            </a:r>
          </a:p>
        </p:txBody>
      </p:sp>
      <p:sp>
        <p:nvSpPr>
          <p:cNvPr id="2" name="Title 1"/>
          <p:cNvSpPr>
            <a:spLocks noGrp="1"/>
          </p:cNvSpPr>
          <p:nvPr>
            <p:ph type="title"/>
          </p:nvPr>
        </p:nvSpPr>
        <p:spPr/>
        <p:txBody>
          <a:bodyPr/>
          <a:lstStyle/>
          <a:p>
            <a:r>
              <a:rPr lang="en-US" dirty="0" smtClean="0"/>
              <a:t>Multi-Tenant Cloud ISV</a:t>
            </a:r>
            <a:endParaRPr lang="en-US" dirty="0"/>
          </a:p>
        </p:txBody>
      </p:sp>
    </p:spTree>
    <p:extLst>
      <p:ext uri="{BB962C8B-B14F-4D97-AF65-F5344CB8AC3E}">
        <p14:creationId xmlns:p14="http://schemas.microsoft.com/office/powerpoint/2010/main" val="209147633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408612"/>
          </a:xfrm>
          <a:prstGeom prst="rect">
            <a:avLst/>
          </a:prstGeom>
        </p:spPr>
        <p:txBody>
          <a:bodyPr>
            <a:normAutofit fontScale="92500"/>
          </a:bodyPr>
          <a:lstStyle/>
          <a:p>
            <a:r>
              <a:rPr lang="en-US" dirty="0" smtClean="0"/>
              <a:t>Packing multiple tenants in a single database to optimize COGS</a:t>
            </a:r>
          </a:p>
          <a:p>
            <a:r>
              <a:rPr lang="en-US" dirty="0" smtClean="0"/>
              <a:t>Some tenants are orders of magnitude larger than others</a:t>
            </a:r>
          </a:p>
          <a:p>
            <a:pPr lvl="1"/>
            <a:r>
              <a:rPr lang="en-US" dirty="0" smtClean="0"/>
              <a:t>Pinning hot tenants to dedicated databases</a:t>
            </a:r>
          </a:p>
          <a:p>
            <a:pPr lvl="1"/>
            <a:r>
              <a:rPr lang="en-US" dirty="0" smtClean="0"/>
              <a:t>Tenant movement to balance workload between databases</a:t>
            </a:r>
          </a:p>
          <a:p>
            <a:pPr lvl="1"/>
            <a:r>
              <a:rPr lang="en-US" dirty="0" smtClean="0"/>
              <a:t>Scale to the proper Service Tier (Premium) to deal with increased workload</a:t>
            </a:r>
          </a:p>
          <a:p>
            <a:r>
              <a:rPr lang="en-US" dirty="0"/>
              <a:t>Split-merge actions are required to fully exploit elasticity</a:t>
            </a:r>
          </a:p>
          <a:p>
            <a:r>
              <a:rPr lang="en-US" dirty="0" smtClean="0"/>
              <a:t>Mostly data dependent routing with key lookup queries</a:t>
            </a:r>
          </a:p>
          <a:p>
            <a:pPr lvl="1"/>
            <a:r>
              <a:rPr lang="en-US" dirty="0" smtClean="0"/>
              <a:t>Few fan-out queries are required (e.g. leaderboards, inventory management, etc.)</a:t>
            </a:r>
          </a:p>
          <a:p>
            <a:endParaRPr lang="en-US" dirty="0"/>
          </a:p>
        </p:txBody>
      </p:sp>
      <p:sp>
        <p:nvSpPr>
          <p:cNvPr id="2" name="Title 1"/>
          <p:cNvSpPr>
            <a:spLocks noGrp="1"/>
          </p:cNvSpPr>
          <p:nvPr>
            <p:ph type="title"/>
          </p:nvPr>
        </p:nvSpPr>
        <p:spPr/>
        <p:txBody>
          <a:bodyPr/>
          <a:lstStyle/>
          <a:p>
            <a:r>
              <a:rPr lang="en-US" dirty="0" smtClean="0"/>
              <a:t>Cloud SaaS Provider</a:t>
            </a:r>
            <a:endParaRPr lang="en-US" dirty="0"/>
          </a:p>
        </p:txBody>
      </p:sp>
    </p:spTree>
    <p:extLst>
      <p:ext uri="{BB962C8B-B14F-4D97-AF65-F5344CB8AC3E}">
        <p14:creationId xmlns:p14="http://schemas.microsoft.com/office/powerpoint/2010/main" val="38331174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Data Processing</a:t>
            </a:r>
            <a:endParaRPr lang="en-US" dirty="0"/>
          </a:p>
        </p:txBody>
      </p:sp>
      <p:sp>
        <p:nvSpPr>
          <p:cNvPr id="3" name="Content Placeholder 2"/>
          <p:cNvSpPr>
            <a:spLocks noGrp="1"/>
          </p:cNvSpPr>
          <p:nvPr>
            <p:ph idx="4294967295"/>
          </p:nvPr>
        </p:nvSpPr>
        <p:spPr>
          <a:xfrm>
            <a:off x="655637" y="1211262"/>
            <a:ext cx="10724938" cy="4531196"/>
          </a:xfrm>
          <a:prstGeom prst="rect">
            <a:avLst/>
          </a:prstGeom>
        </p:spPr>
        <p:txBody>
          <a:bodyPr>
            <a:normAutofit/>
          </a:bodyPr>
          <a:lstStyle/>
          <a:p>
            <a:r>
              <a:rPr lang="en-US" sz="2400" dirty="0"/>
              <a:t>Large data ingestion workloads</a:t>
            </a:r>
          </a:p>
          <a:p>
            <a:pPr lvl="1"/>
            <a:r>
              <a:rPr lang="en-US" dirty="0"/>
              <a:t>Mostly append only</a:t>
            </a:r>
          </a:p>
          <a:p>
            <a:r>
              <a:rPr lang="en-US" sz="2400" dirty="0"/>
              <a:t>Two options, depending on application query patterns</a:t>
            </a:r>
          </a:p>
          <a:p>
            <a:pPr lvl="1"/>
            <a:r>
              <a:rPr lang="en-US" dirty="0"/>
              <a:t>Querying ranges of last X days of data (e.g. trend analysis)</a:t>
            </a:r>
          </a:p>
          <a:p>
            <a:pPr lvl="1"/>
            <a:r>
              <a:rPr lang="en-US" dirty="0"/>
              <a:t>Randomly extracting data from the entire database (e.g. lookup a certain </a:t>
            </a:r>
            <a:r>
              <a:rPr lang="en-US" dirty="0">
                <a:solidFill>
                  <a:srgbClr val="00FFFF"/>
                </a:solidFill>
              </a:rPr>
              <a:t>Jan</a:t>
            </a:r>
            <a:r>
              <a:rPr lang="en-US" baseline="-25000" dirty="0">
                <a:solidFill>
                  <a:srgbClr val="00FFFF"/>
                </a:solidFill>
              </a:rPr>
              <a:t> </a:t>
            </a:r>
            <a:r>
              <a:rPr lang="en-US" dirty="0"/>
              <a:t>event)</a:t>
            </a:r>
          </a:p>
          <a:p>
            <a:r>
              <a:rPr lang="en-US" sz="2400" dirty="0"/>
              <a:t>Typically requires fan-out queries</a:t>
            </a:r>
          </a:p>
        </p:txBody>
      </p:sp>
      <p:sp>
        <p:nvSpPr>
          <p:cNvPr id="4" name="Can 3"/>
          <p:cNvSpPr/>
          <p:nvPr/>
        </p:nvSpPr>
        <p:spPr bwMode="auto">
          <a:xfrm>
            <a:off x="1296727" y="5483755"/>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Jan</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6" name="Can 5"/>
          <p:cNvSpPr/>
          <p:nvPr/>
        </p:nvSpPr>
        <p:spPr bwMode="auto">
          <a:xfrm>
            <a:off x="2910025" y="5483755"/>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Mar</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7" name="Can 6"/>
          <p:cNvSpPr/>
          <p:nvPr/>
        </p:nvSpPr>
        <p:spPr bwMode="auto">
          <a:xfrm>
            <a:off x="4302113" y="5483754"/>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Oct</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8" name="Can 7"/>
          <p:cNvSpPr/>
          <p:nvPr/>
        </p:nvSpPr>
        <p:spPr bwMode="auto">
          <a:xfrm>
            <a:off x="2100106" y="5473481"/>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Feb</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9" name="TextBox 8"/>
          <p:cNvSpPr txBox="1"/>
          <p:nvPr/>
        </p:nvSpPr>
        <p:spPr>
          <a:xfrm>
            <a:off x="3677399" y="5585111"/>
            <a:ext cx="505274" cy="382308"/>
          </a:xfrm>
          <a:prstGeom prst="rect">
            <a:avLst/>
          </a:prstGeom>
          <a:noFill/>
        </p:spPr>
        <p:txBody>
          <a:bodyPr wrap="square" rtlCol="0">
            <a:spAutoFit/>
          </a:bodyPr>
          <a:lstStyle/>
          <a:p>
            <a:r>
              <a:rPr lang="en-US" sz="1836" dirty="0">
                <a:solidFill>
                  <a:srgbClr val="FFFFFF"/>
                </a:solidFill>
              </a:rPr>
              <a:t>…..</a:t>
            </a:r>
          </a:p>
        </p:txBody>
      </p:sp>
      <p:sp>
        <p:nvSpPr>
          <p:cNvPr id="10" name="Rectangle 9"/>
          <p:cNvSpPr/>
          <p:nvPr/>
        </p:nvSpPr>
        <p:spPr>
          <a:xfrm>
            <a:off x="2261190" y="4106862"/>
            <a:ext cx="1296770" cy="490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a:t>
            </a:r>
          </a:p>
        </p:txBody>
      </p:sp>
      <p:cxnSp>
        <p:nvCxnSpPr>
          <p:cNvPr id="12" name="Straight Arrow Connector 11"/>
          <p:cNvCxnSpPr/>
          <p:nvPr/>
        </p:nvCxnSpPr>
        <p:spPr>
          <a:xfrm>
            <a:off x="3460328" y="4645521"/>
            <a:ext cx="1165753" cy="779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233591">
            <a:off x="3852687" y="4802688"/>
            <a:ext cx="505274" cy="238240"/>
          </a:xfrm>
          <a:prstGeom prst="rect">
            <a:avLst/>
          </a:prstGeom>
          <a:noFill/>
        </p:spPr>
        <p:txBody>
          <a:bodyPr wrap="square" rtlCol="0">
            <a:spAutoFit/>
          </a:bodyPr>
          <a:lstStyle/>
          <a:p>
            <a:r>
              <a:rPr lang="en-US" sz="918" dirty="0">
                <a:solidFill>
                  <a:srgbClr val="FFFFFF"/>
                </a:solidFill>
              </a:rPr>
              <a:t>writes</a:t>
            </a:r>
          </a:p>
        </p:txBody>
      </p:sp>
      <p:cxnSp>
        <p:nvCxnSpPr>
          <p:cNvPr id="14" name="Straight Arrow Connector 13"/>
          <p:cNvCxnSpPr/>
          <p:nvPr/>
        </p:nvCxnSpPr>
        <p:spPr>
          <a:xfrm>
            <a:off x="3211947" y="4655794"/>
            <a:ext cx="1165753" cy="77972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60419">
            <a:off x="3480066" y="4990414"/>
            <a:ext cx="505274" cy="238240"/>
          </a:xfrm>
          <a:prstGeom prst="rect">
            <a:avLst/>
          </a:prstGeom>
          <a:noFill/>
        </p:spPr>
        <p:txBody>
          <a:bodyPr wrap="square" rtlCol="0">
            <a:spAutoFit/>
          </a:bodyPr>
          <a:lstStyle/>
          <a:p>
            <a:r>
              <a:rPr lang="en-US" sz="918" dirty="0">
                <a:solidFill>
                  <a:srgbClr val="FFFFFF"/>
                </a:solidFill>
              </a:rPr>
              <a:t>reads</a:t>
            </a:r>
          </a:p>
        </p:txBody>
      </p:sp>
      <p:cxnSp>
        <p:nvCxnSpPr>
          <p:cNvPr id="16" name="Straight Arrow Connector 15"/>
          <p:cNvCxnSpPr/>
          <p:nvPr/>
        </p:nvCxnSpPr>
        <p:spPr>
          <a:xfrm>
            <a:off x="2888531" y="4665590"/>
            <a:ext cx="316450" cy="79532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4016914">
            <a:off x="2931942" y="4886491"/>
            <a:ext cx="505274" cy="238240"/>
          </a:xfrm>
          <a:prstGeom prst="rect">
            <a:avLst/>
          </a:prstGeom>
          <a:noFill/>
        </p:spPr>
        <p:txBody>
          <a:bodyPr wrap="square" rtlCol="0">
            <a:spAutoFit/>
          </a:bodyPr>
          <a:lstStyle/>
          <a:p>
            <a:r>
              <a:rPr lang="en-US" sz="918" dirty="0">
                <a:solidFill>
                  <a:srgbClr val="FFFFFF"/>
                </a:solidFill>
              </a:rPr>
              <a:t>reads</a:t>
            </a:r>
          </a:p>
        </p:txBody>
      </p:sp>
      <p:cxnSp>
        <p:nvCxnSpPr>
          <p:cNvPr id="19" name="Straight Arrow Connector 18"/>
          <p:cNvCxnSpPr/>
          <p:nvPr/>
        </p:nvCxnSpPr>
        <p:spPr>
          <a:xfrm flipH="1">
            <a:off x="2446572" y="4655794"/>
            <a:ext cx="255347" cy="798469"/>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7297506">
            <a:off x="2205982" y="4922950"/>
            <a:ext cx="505274" cy="238240"/>
          </a:xfrm>
          <a:prstGeom prst="rect">
            <a:avLst/>
          </a:prstGeom>
          <a:noFill/>
        </p:spPr>
        <p:txBody>
          <a:bodyPr wrap="square" rtlCol="0">
            <a:spAutoFit/>
          </a:bodyPr>
          <a:lstStyle/>
          <a:p>
            <a:r>
              <a:rPr lang="en-US" sz="918" dirty="0">
                <a:solidFill>
                  <a:srgbClr val="FFFFFF"/>
                </a:solidFill>
              </a:rPr>
              <a:t>reads</a:t>
            </a:r>
          </a:p>
        </p:txBody>
      </p:sp>
      <p:cxnSp>
        <p:nvCxnSpPr>
          <p:cNvPr id="22" name="Straight Arrow Connector 21"/>
          <p:cNvCxnSpPr/>
          <p:nvPr/>
        </p:nvCxnSpPr>
        <p:spPr>
          <a:xfrm flipH="1">
            <a:off x="1693408" y="4645520"/>
            <a:ext cx="684652" cy="809447"/>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18609501">
            <a:off x="1677789" y="4892201"/>
            <a:ext cx="505274" cy="238240"/>
          </a:xfrm>
          <a:prstGeom prst="rect">
            <a:avLst/>
          </a:prstGeom>
          <a:noFill/>
        </p:spPr>
        <p:txBody>
          <a:bodyPr wrap="square" rtlCol="0">
            <a:spAutoFit/>
          </a:bodyPr>
          <a:lstStyle/>
          <a:p>
            <a:r>
              <a:rPr lang="en-US" sz="918" dirty="0">
                <a:solidFill>
                  <a:srgbClr val="FFFFFF"/>
                </a:solidFill>
              </a:rPr>
              <a:t>reads</a:t>
            </a:r>
          </a:p>
        </p:txBody>
      </p:sp>
      <p:sp>
        <p:nvSpPr>
          <p:cNvPr id="25" name="Can 24"/>
          <p:cNvSpPr/>
          <p:nvPr/>
        </p:nvSpPr>
        <p:spPr bwMode="auto">
          <a:xfrm>
            <a:off x="5288748" y="5469288"/>
            <a:ext cx="647935" cy="680834"/>
          </a:xfrm>
          <a:prstGeom prst="can">
            <a:avLst/>
          </a:prstGeom>
          <a:noFill/>
          <a:ln w="28575">
            <a:solidFill>
              <a:srgbClr val="00B050"/>
            </a:solidFill>
            <a:prstDash val="dash"/>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Nov</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6" name="Rectangle 25"/>
          <p:cNvSpPr/>
          <p:nvPr/>
        </p:nvSpPr>
        <p:spPr>
          <a:xfrm>
            <a:off x="8197157" y="4106862"/>
            <a:ext cx="1296770" cy="490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a:t>
            </a:r>
          </a:p>
        </p:txBody>
      </p:sp>
      <p:sp>
        <p:nvSpPr>
          <p:cNvPr id="27" name="Can 26"/>
          <p:cNvSpPr/>
          <p:nvPr/>
        </p:nvSpPr>
        <p:spPr bwMode="auto">
          <a:xfrm>
            <a:off x="7207709" y="5410796"/>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#1</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8" name="Can 27"/>
          <p:cNvSpPr/>
          <p:nvPr/>
        </p:nvSpPr>
        <p:spPr bwMode="auto">
          <a:xfrm>
            <a:off x="8821007" y="5410796"/>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#3</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9" name="Can 28"/>
          <p:cNvSpPr/>
          <p:nvPr/>
        </p:nvSpPr>
        <p:spPr bwMode="auto">
          <a:xfrm>
            <a:off x="10213094" y="5410795"/>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#N</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0" name="Can 29"/>
          <p:cNvSpPr/>
          <p:nvPr/>
        </p:nvSpPr>
        <p:spPr bwMode="auto">
          <a:xfrm>
            <a:off x="8011088" y="5400522"/>
            <a:ext cx="647935" cy="68083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#2</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1" name="TextBox 30"/>
          <p:cNvSpPr txBox="1"/>
          <p:nvPr/>
        </p:nvSpPr>
        <p:spPr>
          <a:xfrm>
            <a:off x="9588381" y="5501060"/>
            <a:ext cx="505274" cy="382308"/>
          </a:xfrm>
          <a:prstGeom prst="rect">
            <a:avLst/>
          </a:prstGeom>
          <a:noFill/>
        </p:spPr>
        <p:txBody>
          <a:bodyPr wrap="square" rtlCol="0">
            <a:spAutoFit/>
          </a:bodyPr>
          <a:lstStyle/>
          <a:p>
            <a:r>
              <a:rPr lang="en-US" sz="1836" dirty="0">
                <a:solidFill>
                  <a:srgbClr val="FFFFFF"/>
                </a:solidFill>
              </a:rPr>
              <a:t>…..</a:t>
            </a:r>
          </a:p>
        </p:txBody>
      </p:sp>
      <p:cxnSp>
        <p:nvCxnSpPr>
          <p:cNvPr id="32" name="Straight Arrow Connector 31"/>
          <p:cNvCxnSpPr/>
          <p:nvPr/>
        </p:nvCxnSpPr>
        <p:spPr>
          <a:xfrm>
            <a:off x="9219422" y="4620071"/>
            <a:ext cx="1165753" cy="779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2078314">
            <a:off x="9561493" y="4926548"/>
            <a:ext cx="998889" cy="238240"/>
          </a:xfrm>
          <a:prstGeom prst="rect">
            <a:avLst/>
          </a:prstGeom>
          <a:noFill/>
        </p:spPr>
        <p:txBody>
          <a:bodyPr wrap="square" rtlCol="0">
            <a:spAutoFit/>
          </a:bodyPr>
          <a:lstStyle/>
          <a:p>
            <a:r>
              <a:rPr lang="en-US" sz="918" dirty="0">
                <a:solidFill>
                  <a:srgbClr val="FFFFFF"/>
                </a:solidFill>
              </a:rPr>
              <a:t>reads/writes</a:t>
            </a:r>
          </a:p>
        </p:txBody>
      </p:sp>
      <p:cxnSp>
        <p:nvCxnSpPr>
          <p:cNvPr id="35" name="Straight Arrow Connector 34"/>
          <p:cNvCxnSpPr/>
          <p:nvPr/>
        </p:nvCxnSpPr>
        <p:spPr>
          <a:xfrm>
            <a:off x="8923438" y="4675241"/>
            <a:ext cx="216633" cy="705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4345264">
            <a:off x="8667014" y="4989837"/>
            <a:ext cx="998889" cy="238240"/>
          </a:xfrm>
          <a:prstGeom prst="rect">
            <a:avLst/>
          </a:prstGeom>
          <a:noFill/>
        </p:spPr>
        <p:txBody>
          <a:bodyPr wrap="square" rtlCol="0">
            <a:spAutoFit/>
          </a:bodyPr>
          <a:lstStyle/>
          <a:p>
            <a:r>
              <a:rPr lang="en-US" sz="918" dirty="0">
                <a:solidFill>
                  <a:srgbClr val="FFFFFF"/>
                </a:solidFill>
              </a:rPr>
              <a:t>reads/writes</a:t>
            </a:r>
          </a:p>
        </p:txBody>
      </p:sp>
      <p:cxnSp>
        <p:nvCxnSpPr>
          <p:cNvPr id="39" name="Straight Arrow Connector 38"/>
          <p:cNvCxnSpPr/>
          <p:nvPr/>
        </p:nvCxnSpPr>
        <p:spPr>
          <a:xfrm flipH="1">
            <a:off x="8319354" y="4675240"/>
            <a:ext cx="235985" cy="679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7459611">
            <a:off x="7896427" y="4762112"/>
            <a:ext cx="998889" cy="238240"/>
          </a:xfrm>
          <a:prstGeom prst="rect">
            <a:avLst/>
          </a:prstGeom>
          <a:noFill/>
        </p:spPr>
        <p:txBody>
          <a:bodyPr wrap="square" rtlCol="0">
            <a:spAutoFit/>
          </a:bodyPr>
          <a:lstStyle/>
          <a:p>
            <a:r>
              <a:rPr lang="en-US" sz="918" dirty="0">
                <a:solidFill>
                  <a:srgbClr val="FFFFFF"/>
                </a:solidFill>
              </a:rPr>
              <a:t>reads/writes</a:t>
            </a:r>
          </a:p>
        </p:txBody>
      </p:sp>
      <p:cxnSp>
        <p:nvCxnSpPr>
          <p:cNvPr id="42" name="Straight Arrow Connector 41"/>
          <p:cNvCxnSpPr/>
          <p:nvPr/>
        </p:nvCxnSpPr>
        <p:spPr>
          <a:xfrm flipH="1">
            <a:off x="7522992" y="4675241"/>
            <a:ext cx="763417" cy="702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19040029">
            <a:off x="7332151" y="4823744"/>
            <a:ext cx="998889" cy="238240"/>
          </a:xfrm>
          <a:prstGeom prst="rect">
            <a:avLst/>
          </a:prstGeom>
          <a:noFill/>
        </p:spPr>
        <p:txBody>
          <a:bodyPr wrap="square" rtlCol="0">
            <a:spAutoFit/>
          </a:bodyPr>
          <a:lstStyle/>
          <a:p>
            <a:r>
              <a:rPr lang="en-US" sz="918" dirty="0">
                <a:solidFill>
                  <a:srgbClr val="FFFFFF"/>
                </a:solidFill>
              </a:rPr>
              <a:t>reads/writes</a:t>
            </a:r>
          </a:p>
        </p:txBody>
      </p:sp>
      <p:sp>
        <p:nvSpPr>
          <p:cNvPr id="45" name="TextBox 44"/>
          <p:cNvSpPr txBox="1"/>
          <p:nvPr/>
        </p:nvSpPr>
        <p:spPr>
          <a:xfrm>
            <a:off x="4968877" y="5585111"/>
            <a:ext cx="505274" cy="382308"/>
          </a:xfrm>
          <a:prstGeom prst="rect">
            <a:avLst/>
          </a:prstGeom>
          <a:noFill/>
        </p:spPr>
        <p:txBody>
          <a:bodyPr wrap="square" rtlCol="0">
            <a:spAutoFit/>
          </a:bodyPr>
          <a:lstStyle/>
          <a:p>
            <a:r>
              <a:rPr lang="en-US" sz="1836" dirty="0">
                <a:solidFill>
                  <a:srgbClr val="FFFFFF"/>
                </a:solidFill>
              </a:rPr>
              <a:t>..</a:t>
            </a:r>
          </a:p>
        </p:txBody>
      </p:sp>
      <p:sp>
        <p:nvSpPr>
          <p:cNvPr id="46" name="Right Arrow 45"/>
          <p:cNvSpPr/>
          <p:nvPr/>
        </p:nvSpPr>
        <p:spPr>
          <a:xfrm>
            <a:off x="1296727" y="6245161"/>
            <a:ext cx="3653321" cy="128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Time</a:t>
            </a:r>
          </a:p>
        </p:txBody>
      </p:sp>
      <p:sp>
        <p:nvSpPr>
          <p:cNvPr id="48" name="Left-Right Arrow 47"/>
          <p:cNvSpPr/>
          <p:nvPr/>
        </p:nvSpPr>
        <p:spPr>
          <a:xfrm>
            <a:off x="7207709" y="6245074"/>
            <a:ext cx="3734928" cy="1270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Scale</a:t>
            </a:r>
          </a:p>
        </p:txBody>
      </p:sp>
    </p:spTree>
    <p:extLst>
      <p:ext uri="{BB962C8B-B14F-4D97-AF65-F5344CB8AC3E}">
        <p14:creationId xmlns:p14="http://schemas.microsoft.com/office/powerpoint/2010/main" val="76839898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9" y="1135062"/>
            <a:ext cx="8747016" cy="5637212"/>
          </a:xfrm>
          <a:prstGeom prst="rect">
            <a:avLst/>
          </a:prstGeom>
        </p:spPr>
        <p:txBody>
          <a:bodyPr>
            <a:normAutofit fontScale="77500" lnSpcReduction="20000"/>
          </a:bodyPr>
          <a:lstStyle/>
          <a:p>
            <a:pPr marL="0" indent="0">
              <a:buNone/>
            </a:pPr>
            <a:r>
              <a:rPr lang="en-US" dirty="0" smtClean="0">
                <a:solidFill>
                  <a:schemeClr val="tx1"/>
                </a:solidFill>
              </a:rPr>
              <a:t>Single tenant per database</a:t>
            </a:r>
          </a:p>
          <a:p>
            <a:pPr lvl="1"/>
            <a:r>
              <a:rPr lang="en-US" dirty="0">
                <a:solidFill>
                  <a:schemeClr val="tx1"/>
                </a:solidFill>
              </a:rPr>
              <a:t>Each tenant’s data is stored in a different database</a:t>
            </a:r>
          </a:p>
          <a:p>
            <a:pPr lvl="1"/>
            <a:r>
              <a:rPr lang="en-US" dirty="0">
                <a:solidFill>
                  <a:schemeClr val="tx1"/>
                </a:solidFill>
              </a:rPr>
              <a:t>Better isolation of tenants as compared to multi-tenant model</a:t>
            </a:r>
          </a:p>
          <a:p>
            <a:pPr marL="0" indent="0">
              <a:buNone/>
            </a:pPr>
            <a:r>
              <a:rPr lang="en-US" dirty="0" smtClean="0">
                <a:solidFill>
                  <a:schemeClr val="tx1"/>
                </a:solidFill>
              </a:rPr>
              <a:t>Multiple tenants per database</a:t>
            </a:r>
            <a:endParaRPr lang="en-US" dirty="0">
              <a:solidFill>
                <a:schemeClr val="tx1"/>
              </a:solidFill>
            </a:endParaRPr>
          </a:p>
          <a:p>
            <a:pPr lvl="1"/>
            <a:r>
              <a:rPr lang="en-US" dirty="0">
                <a:solidFill>
                  <a:schemeClr val="tx1"/>
                </a:solidFill>
              </a:rPr>
              <a:t>Multiple tenants share the same database</a:t>
            </a:r>
          </a:p>
          <a:p>
            <a:pPr lvl="1"/>
            <a:r>
              <a:rPr lang="en-US" dirty="0">
                <a:solidFill>
                  <a:schemeClr val="tx1"/>
                </a:solidFill>
              </a:rPr>
              <a:t>Less isolation of tenants as compared to single tenant model</a:t>
            </a:r>
          </a:p>
          <a:p>
            <a:pPr lvl="1"/>
            <a:r>
              <a:rPr lang="en-US" dirty="0">
                <a:solidFill>
                  <a:schemeClr val="tx1"/>
                </a:solidFill>
              </a:rPr>
              <a:t>Typically more cost-effective than the single tenant model</a:t>
            </a:r>
          </a:p>
          <a:p>
            <a:pPr marL="0" indent="0">
              <a:buNone/>
            </a:pPr>
            <a:r>
              <a:rPr lang="en-US" dirty="0" smtClean="0">
                <a:solidFill>
                  <a:schemeClr val="tx1"/>
                </a:solidFill>
              </a:rPr>
              <a:t>Hybrid model</a:t>
            </a:r>
          </a:p>
          <a:p>
            <a:pPr lvl="1"/>
            <a:r>
              <a:rPr lang="en-US" dirty="0">
                <a:solidFill>
                  <a:schemeClr val="tx1"/>
                </a:solidFill>
              </a:rPr>
              <a:t>Some tenants share databases, others get their own database</a:t>
            </a:r>
          </a:p>
          <a:p>
            <a:pPr lvl="1"/>
            <a:r>
              <a:rPr lang="en-US" dirty="0">
                <a:solidFill>
                  <a:schemeClr val="tx1"/>
                </a:solidFill>
              </a:rPr>
              <a:t>E.g., premium or paying customers get their own databases, while free tier customers share </a:t>
            </a:r>
            <a:r>
              <a:rPr lang="en-US" dirty="0" smtClean="0">
                <a:solidFill>
                  <a:schemeClr val="tx1"/>
                </a:solidFill>
              </a:rPr>
              <a:t>databases</a:t>
            </a:r>
          </a:p>
          <a:p>
            <a:pPr marL="0" indent="0">
              <a:buNone/>
            </a:pPr>
            <a:r>
              <a:rPr lang="en-US" dirty="0" smtClean="0">
                <a:solidFill>
                  <a:schemeClr val="tx1"/>
                </a:solidFill>
              </a:rPr>
              <a:t>Temporal model</a:t>
            </a:r>
          </a:p>
          <a:p>
            <a:pPr lvl="1"/>
            <a:r>
              <a:rPr lang="en-US" dirty="0" smtClean="0">
                <a:solidFill>
                  <a:schemeClr val="tx1"/>
                </a:solidFill>
              </a:rPr>
              <a:t>Sharding based on date/time</a:t>
            </a:r>
          </a:p>
          <a:p>
            <a:pPr lvl="1"/>
            <a:r>
              <a:rPr lang="en-US" dirty="0" smtClean="0">
                <a:solidFill>
                  <a:schemeClr val="tx1"/>
                </a:solidFill>
              </a:rPr>
              <a:t>Most recent shard is constantly loaded with newly arriving data</a:t>
            </a:r>
            <a:endParaRPr lang="en-US" dirty="0">
              <a:solidFill>
                <a:schemeClr val="tx1"/>
              </a:solidFill>
            </a:endParaRPr>
          </a:p>
          <a:p>
            <a:pPr lvl="1"/>
            <a:r>
              <a:rPr lang="en-US" dirty="0" smtClean="0">
                <a:solidFill>
                  <a:schemeClr val="tx1"/>
                </a:solidFill>
              </a:rPr>
              <a:t>New shards added when current most recent shard nears capacity</a:t>
            </a:r>
          </a:p>
          <a:p>
            <a:r>
              <a:rPr lang="en-US" dirty="0" smtClean="0">
                <a:solidFill>
                  <a:schemeClr val="tx1"/>
                </a:solidFill>
              </a:rPr>
              <a:t>See guidance from the Azure CAT team on sharding:</a:t>
            </a:r>
          </a:p>
          <a:p>
            <a:pPr lvl="1"/>
            <a:r>
              <a:rPr lang="en-US" dirty="0">
                <a:solidFill>
                  <a:schemeClr val="tx1"/>
                </a:solidFill>
              </a:rPr>
              <a:t>MSDN: </a:t>
            </a:r>
            <a:r>
              <a:rPr lang="en-US" dirty="0">
                <a:solidFill>
                  <a:schemeClr val="tx1"/>
                </a:solidFill>
                <a:hlinkClick r:id="rId2"/>
              </a:rPr>
              <a:t>https://</a:t>
            </a:r>
            <a:r>
              <a:rPr lang="en-US" dirty="0" smtClean="0">
                <a:solidFill>
                  <a:schemeClr val="tx1"/>
                </a:solidFill>
                <a:hlinkClick r:id="rId2"/>
              </a:rPr>
              <a:t>msdn.microsoft.com/en-us/library/azure/dn764977.aspx</a:t>
            </a:r>
            <a:endParaRPr lang="en-US" dirty="0" smtClean="0">
              <a:solidFill>
                <a:srgbClr val="00B0F0"/>
              </a:solidFill>
            </a:endParaRPr>
          </a:p>
          <a:p>
            <a:pPr marL="0" indent="0">
              <a:buNone/>
            </a:pPr>
            <a:endParaRPr lang="en-US" dirty="0"/>
          </a:p>
        </p:txBody>
      </p:sp>
      <p:sp>
        <p:nvSpPr>
          <p:cNvPr id="2" name="Title 1"/>
          <p:cNvSpPr>
            <a:spLocks noGrp="1"/>
          </p:cNvSpPr>
          <p:nvPr>
            <p:ph type="title"/>
          </p:nvPr>
        </p:nvSpPr>
        <p:spPr/>
        <p:txBody>
          <a:bodyPr/>
          <a:lstStyle/>
          <a:p>
            <a:r>
              <a:rPr lang="en-US" dirty="0" smtClean="0"/>
              <a:t>Sharding and Tenancy Models</a:t>
            </a:r>
            <a:endParaRPr lang="en-US" dirty="0"/>
          </a:p>
        </p:txBody>
      </p:sp>
      <p:grpSp>
        <p:nvGrpSpPr>
          <p:cNvPr id="16" name="Group 15"/>
          <p:cNvGrpSpPr/>
          <p:nvPr/>
        </p:nvGrpSpPr>
        <p:grpSpPr>
          <a:xfrm>
            <a:off x="8885237" y="3802062"/>
            <a:ext cx="3352800" cy="2667000"/>
            <a:chOff x="8885237" y="906462"/>
            <a:chExt cx="3352800" cy="2667000"/>
          </a:xfrm>
        </p:grpSpPr>
        <p:sp>
          <p:nvSpPr>
            <p:cNvPr id="15" name="Rounded Rectangle 14"/>
            <p:cNvSpPr/>
            <p:nvPr/>
          </p:nvSpPr>
          <p:spPr bwMode="auto">
            <a:xfrm>
              <a:off x="8885237" y="906462"/>
              <a:ext cx="3352800" cy="2667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Multi-tenant per database</a:t>
              </a:r>
              <a:endParaRPr lang="en-US" sz="2000" dirty="0">
                <a:gradFill>
                  <a:gsLst>
                    <a:gs pos="0">
                      <a:srgbClr val="FFFFFF"/>
                    </a:gs>
                    <a:gs pos="100000">
                      <a:srgbClr val="FFFFFF"/>
                    </a:gs>
                  </a:gsLst>
                  <a:lin ang="5400000" scaled="0"/>
                </a:gradFill>
              </a:endParaRPr>
            </a:p>
          </p:txBody>
        </p:sp>
        <p:sp>
          <p:nvSpPr>
            <p:cNvPr id="6" name="Can 5"/>
            <p:cNvSpPr/>
            <p:nvPr/>
          </p:nvSpPr>
          <p:spPr bwMode="auto">
            <a:xfrm>
              <a:off x="917516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1</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7" name="Rounded Rectangle 6"/>
            <p:cNvSpPr/>
            <p:nvPr/>
          </p:nvSpPr>
          <p:spPr>
            <a:xfrm>
              <a:off x="9247944" y="192638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1</a:t>
              </a:r>
              <a:endParaRPr lang="en-US" sz="1100" dirty="0">
                <a:solidFill>
                  <a:srgbClr val="505050">
                    <a:lumMod val="50000"/>
                  </a:srgbClr>
                </a:solidFill>
              </a:endParaRPr>
            </a:p>
          </p:txBody>
        </p:sp>
        <p:sp>
          <p:nvSpPr>
            <p:cNvPr id="8" name="Rounded Rectangle 7"/>
            <p:cNvSpPr/>
            <p:nvPr/>
          </p:nvSpPr>
          <p:spPr>
            <a:xfrm>
              <a:off x="9246190" y="2172279"/>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2</a:t>
              </a:r>
              <a:endParaRPr lang="en-US" sz="1100" dirty="0">
                <a:solidFill>
                  <a:srgbClr val="505050">
                    <a:lumMod val="50000"/>
                  </a:srgbClr>
                </a:solidFill>
              </a:endParaRPr>
            </a:p>
          </p:txBody>
        </p:sp>
        <p:sp>
          <p:nvSpPr>
            <p:cNvPr id="9" name="Rounded Rectangle 8"/>
            <p:cNvSpPr/>
            <p:nvPr/>
          </p:nvSpPr>
          <p:spPr>
            <a:xfrm>
              <a:off x="9241568" y="242740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3</a:t>
              </a:r>
              <a:endParaRPr lang="en-US" sz="1100" dirty="0">
                <a:solidFill>
                  <a:srgbClr val="505050">
                    <a:lumMod val="50000"/>
                  </a:srgbClr>
                </a:solidFill>
              </a:endParaRPr>
            </a:p>
          </p:txBody>
        </p:sp>
        <p:sp>
          <p:nvSpPr>
            <p:cNvPr id="10" name="Can 9"/>
            <p:cNvSpPr/>
            <p:nvPr/>
          </p:nvSpPr>
          <p:spPr bwMode="auto">
            <a:xfrm>
              <a:off x="1033303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2</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11" name="Rounded Rectangle 10"/>
            <p:cNvSpPr/>
            <p:nvPr/>
          </p:nvSpPr>
          <p:spPr>
            <a:xfrm>
              <a:off x="10405814" y="192638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4</a:t>
              </a:r>
              <a:endParaRPr lang="en-US" sz="1100" dirty="0">
                <a:solidFill>
                  <a:srgbClr val="505050">
                    <a:lumMod val="50000"/>
                  </a:srgbClr>
                </a:solidFill>
              </a:endParaRPr>
            </a:p>
          </p:txBody>
        </p:sp>
        <p:sp>
          <p:nvSpPr>
            <p:cNvPr id="12" name="Rounded Rectangle 11"/>
            <p:cNvSpPr/>
            <p:nvPr/>
          </p:nvSpPr>
          <p:spPr>
            <a:xfrm>
              <a:off x="10404060" y="2172279"/>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5</a:t>
              </a:r>
              <a:endParaRPr lang="en-US" sz="1100" dirty="0">
                <a:solidFill>
                  <a:srgbClr val="505050">
                    <a:lumMod val="50000"/>
                  </a:srgbClr>
                </a:solidFill>
              </a:endParaRPr>
            </a:p>
          </p:txBody>
        </p:sp>
        <p:sp>
          <p:nvSpPr>
            <p:cNvPr id="13" name="Rounded Rectangle 12"/>
            <p:cNvSpPr/>
            <p:nvPr/>
          </p:nvSpPr>
          <p:spPr>
            <a:xfrm>
              <a:off x="10399438" y="242740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6</a:t>
              </a:r>
              <a:endParaRPr lang="en-US" sz="1100" dirty="0">
                <a:solidFill>
                  <a:srgbClr val="505050">
                    <a:lumMod val="50000"/>
                  </a:srgbClr>
                </a:solidFill>
              </a:endParaRPr>
            </a:p>
          </p:txBody>
        </p:sp>
        <p:sp>
          <p:nvSpPr>
            <p:cNvPr id="14" name="TextBox 13"/>
            <p:cNvSpPr txBox="1"/>
            <p:nvPr/>
          </p:nvSpPr>
          <p:spPr>
            <a:xfrm>
              <a:off x="11552237" y="2049462"/>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t>
              </a:r>
            </a:p>
          </p:txBody>
        </p:sp>
      </p:grpSp>
      <p:grpSp>
        <p:nvGrpSpPr>
          <p:cNvPr id="17" name="Group 16"/>
          <p:cNvGrpSpPr/>
          <p:nvPr/>
        </p:nvGrpSpPr>
        <p:grpSpPr>
          <a:xfrm>
            <a:off x="8885237" y="805652"/>
            <a:ext cx="3352800" cy="2667000"/>
            <a:chOff x="8885237" y="906462"/>
            <a:chExt cx="3352800" cy="2667000"/>
          </a:xfrm>
        </p:grpSpPr>
        <p:sp>
          <p:nvSpPr>
            <p:cNvPr id="18" name="Rounded Rectangle 17"/>
            <p:cNvSpPr/>
            <p:nvPr/>
          </p:nvSpPr>
          <p:spPr bwMode="auto">
            <a:xfrm>
              <a:off x="8885237" y="906462"/>
              <a:ext cx="3352800" cy="2667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Single-tenant per database</a:t>
              </a:r>
              <a:endParaRPr lang="en-US" sz="2000" dirty="0">
                <a:gradFill>
                  <a:gsLst>
                    <a:gs pos="0">
                      <a:srgbClr val="FFFFFF"/>
                    </a:gs>
                    <a:gs pos="100000">
                      <a:srgbClr val="FFFFFF"/>
                    </a:gs>
                  </a:gsLst>
                  <a:lin ang="5400000" scaled="0"/>
                </a:gradFill>
              </a:endParaRPr>
            </a:p>
          </p:txBody>
        </p:sp>
        <p:sp>
          <p:nvSpPr>
            <p:cNvPr id="19" name="Can 18"/>
            <p:cNvSpPr/>
            <p:nvPr/>
          </p:nvSpPr>
          <p:spPr bwMode="auto">
            <a:xfrm>
              <a:off x="917516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1</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20" name="Rounded Rectangle 19"/>
            <p:cNvSpPr/>
            <p:nvPr/>
          </p:nvSpPr>
          <p:spPr>
            <a:xfrm>
              <a:off x="9247944" y="1926386"/>
              <a:ext cx="923637" cy="750939"/>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1</a:t>
              </a:r>
              <a:endParaRPr lang="en-US" sz="1100" dirty="0">
                <a:solidFill>
                  <a:srgbClr val="505050">
                    <a:lumMod val="50000"/>
                  </a:srgbClr>
                </a:solidFill>
              </a:endParaRPr>
            </a:p>
          </p:txBody>
        </p:sp>
        <p:sp>
          <p:nvSpPr>
            <p:cNvPr id="23" name="Can 22"/>
            <p:cNvSpPr/>
            <p:nvPr/>
          </p:nvSpPr>
          <p:spPr bwMode="auto">
            <a:xfrm>
              <a:off x="1033303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2</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24" name="Rounded Rectangle 23"/>
            <p:cNvSpPr/>
            <p:nvPr/>
          </p:nvSpPr>
          <p:spPr>
            <a:xfrm>
              <a:off x="10405814" y="1926386"/>
              <a:ext cx="923637" cy="750939"/>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2</a:t>
              </a:r>
              <a:endParaRPr lang="en-US" sz="1100" dirty="0">
                <a:solidFill>
                  <a:srgbClr val="505050">
                    <a:lumMod val="50000"/>
                  </a:srgbClr>
                </a:solidFill>
              </a:endParaRPr>
            </a:p>
          </p:txBody>
        </p:sp>
        <p:sp>
          <p:nvSpPr>
            <p:cNvPr id="27" name="TextBox 26"/>
            <p:cNvSpPr txBox="1"/>
            <p:nvPr/>
          </p:nvSpPr>
          <p:spPr>
            <a:xfrm>
              <a:off x="11552237" y="2049462"/>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t>
              </a:r>
            </a:p>
          </p:txBody>
        </p:sp>
      </p:grpSp>
    </p:spTree>
    <p:extLst>
      <p:ext uri="{BB962C8B-B14F-4D97-AF65-F5344CB8AC3E}">
        <p14:creationId xmlns:p14="http://schemas.microsoft.com/office/powerpoint/2010/main" val="270884547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Introduction</a:t>
            </a:r>
            <a:endParaRPr lang="en-US" dirty="0"/>
          </a:p>
        </p:txBody>
      </p:sp>
    </p:spTree>
    <p:extLst>
      <p:ext uri="{BB962C8B-B14F-4D97-AF65-F5344CB8AC3E}">
        <p14:creationId xmlns:p14="http://schemas.microsoft.com/office/powerpoint/2010/main" val="207092343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Easily </a:t>
            </a:r>
            <a:r>
              <a:rPr lang="en-US" b="1" u="sng" dirty="0"/>
              <a:t>develop</a:t>
            </a:r>
            <a:r>
              <a:rPr lang="en-US" b="1" dirty="0"/>
              <a:t> </a:t>
            </a:r>
            <a:r>
              <a:rPr lang="en-US" dirty="0"/>
              <a:t>applications that rely on sharded data models in Azure SQL DB, using tools of choice like </a:t>
            </a:r>
            <a:r>
              <a:rPr lang="en-US" dirty="0" err="1"/>
              <a:t>ADO.Net</a:t>
            </a:r>
            <a:r>
              <a:rPr lang="en-US" dirty="0"/>
              <a:t> and Entity Framework</a:t>
            </a:r>
          </a:p>
          <a:p>
            <a:r>
              <a:rPr lang="en-US" dirty="0"/>
              <a:t>Easily </a:t>
            </a:r>
            <a:r>
              <a:rPr lang="en-US" b="1" u="sng" dirty="0"/>
              <a:t>scale (grow or shrink</a:t>
            </a:r>
            <a:r>
              <a:rPr lang="en-US" b="1" u="sng" dirty="0" smtClean="0"/>
              <a:t>)</a:t>
            </a:r>
            <a:r>
              <a:rPr lang="en-US" dirty="0" smtClean="0"/>
              <a:t> </a:t>
            </a:r>
            <a:r>
              <a:rPr lang="en-US" dirty="0"/>
              <a:t>Azure SQL DB resources when needed</a:t>
            </a:r>
          </a:p>
          <a:p>
            <a:r>
              <a:rPr lang="en-US" dirty="0"/>
              <a:t>Easily </a:t>
            </a:r>
            <a:r>
              <a:rPr lang="en-US" b="1" u="sng" dirty="0"/>
              <a:t>manage</a:t>
            </a:r>
            <a:r>
              <a:rPr lang="en-US" b="1" dirty="0"/>
              <a:t> </a:t>
            </a:r>
            <a:r>
              <a:rPr lang="en-US" dirty="0"/>
              <a:t>operations that apply to large numbers of physical Azure DB databases</a:t>
            </a:r>
            <a:r>
              <a:rPr lang="en-US" dirty="0" smtClean="0"/>
              <a:t>.</a:t>
            </a:r>
            <a:endParaRPr lang="en-US" dirty="0"/>
          </a:p>
        </p:txBody>
      </p:sp>
      <p:sp>
        <p:nvSpPr>
          <p:cNvPr id="2" name="Title 1"/>
          <p:cNvSpPr>
            <a:spLocks noGrp="1"/>
          </p:cNvSpPr>
          <p:nvPr>
            <p:ph type="title"/>
          </p:nvPr>
        </p:nvSpPr>
        <p:spPr/>
        <p:txBody>
          <a:bodyPr/>
          <a:lstStyle/>
          <a:p>
            <a:r>
              <a:rPr lang="en-US" dirty="0" smtClean="0"/>
              <a:t>Elastic Scale Goals</a:t>
            </a:r>
            <a:endParaRPr lang="en-US" dirty="0"/>
          </a:p>
        </p:txBody>
      </p:sp>
    </p:spTree>
    <p:extLst>
      <p:ext uri="{BB962C8B-B14F-4D97-AF65-F5344CB8AC3E}">
        <p14:creationId xmlns:p14="http://schemas.microsoft.com/office/powerpoint/2010/main" val="142633296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Overview </a:t>
            </a:r>
            <a:endParaRPr lang="en-US" dirty="0"/>
          </a:p>
        </p:txBody>
      </p:sp>
      <p:grpSp>
        <p:nvGrpSpPr>
          <p:cNvPr id="4" name="Group 1"/>
          <p:cNvGrpSpPr/>
          <p:nvPr/>
        </p:nvGrpSpPr>
        <p:grpSpPr>
          <a:xfrm>
            <a:off x="901575" y="1363663"/>
            <a:ext cx="10250267" cy="4436962"/>
            <a:chOff x="260110" y="2114550"/>
            <a:chExt cx="11431129" cy="4504054"/>
          </a:xfrm>
        </p:grpSpPr>
        <p:sp>
          <p:nvSpPr>
            <p:cNvPr id="5" name="Left-Right Arrow 69"/>
            <p:cNvSpPr/>
            <p:nvPr/>
          </p:nvSpPr>
          <p:spPr>
            <a:xfrm>
              <a:off x="3825729" y="5944139"/>
              <a:ext cx="4264975" cy="507440"/>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28" dirty="0">
                  <a:solidFill>
                    <a:srgbClr val="505050"/>
                  </a:solidFill>
                </a:rPr>
                <a:t>Grow/shrink capacity</a:t>
              </a:r>
            </a:p>
          </p:txBody>
        </p:sp>
        <p:sp>
          <p:nvSpPr>
            <p:cNvPr id="6" name="Rounded Rectangle 4"/>
            <p:cNvSpPr/>
            <p:nvPr/>
          </p:nvSpPr>
          <p:spPr>
            <a:xfrm>
              <a:off x="4170400" y="2114550"/>
              <a:ext cx="3695580" cy="1229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Cross-Shard Capabilities</a:t>
              </a:r>
              <a:endParaRPr lang="en-US" sz="1428" dirty="0">
                <a:solidFill>
                  <a:srgbClr val="FFFFFF"/>
                </a:solidFill>
              </a:endParaRPr>
            </a:p>
          </p:txBody>
        </p:sp>
        <p:sp>
          <p:nvSpPr>
            <p:cNvPr id="7" name="Rounded Rectangle 52"/>
            <p:cNvSpPr/>
            <p:nvPr/>
          </p:nvSpPr>
          <p:spPr>
            <a:xfrm>
              <a:off x="1362076" y="2114550"/>
              <a:ext cx="1295400" cy="3733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28" dirty="0">
                  <a:solidFill>
                    <a:srgbClr val="505050"/>
                  </a:solidFill>
                </a:rPr>
                <a:t>Elastic Scale app</a:t>
              </a:r>
            </a:p>
          </p:txBody>
        </p:sp>
        <p:sp>
          <p:nvSpPr>
            <p:cNvPr id="8" name="Can 53"/>
            <p:cNvSpPr/>
            <p:nvPr/>
          </p:nvSpPr>
          <p:spPr>
            <a:xfrm>
              <a:off x="3390899"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a:solidFill>
                    <a:srgbClr val="FFFFFF"/>
                  </a:solidFill>
                </a:rPr>
                <a:t>shard</a:t>
              </a:r>
              <a:r>
                <a:rPr lang="en-US" sz="1428" baseline="-25000" dirty="0">
                  <a:solidFill>
                    <a:srgbClr val="FFFFFF"/>
                  </a:solidFill>
                </a:rPr>
                <a:t>1</a:t>
              </a:r>
            </a:p>
          </p:txBody>
        </p:sp>
        <p:sp>
          <p:nvSpPr>
            <p:cNvPr id="9" name="Can 54"/>
            <p:cNvSpPr/>
            <p:nvPr/>
          </p:nvSpPr>
          <p:spPr>
            <a:xfrm>
              <a:off x="4800599"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i</a:t>
              </a:r>
              <a:endParaRPr lang="en-US" sz="1428" baseline="-25000" dirty="0">
                <a:solidFill>
                  <a:srgbClr val="FFFFFF"/>
                </a:solidFill>
              </a:endParaRPr>
            </a:p>
          </p:txBody>
        </p:sp>
        <p:sp>
          <p:nvSpPr>
            <p:cNvPr id="10" name="Rounded Rectangle 55"/>
            <p:cNvSpPr/>
            <p:nvPr/>
          </p:nvSpPr>
          <p:spPr>
            <a:xfrm>
              <a:off x="9415461" y="2114550"/>
              <a:ext cx="1295400" cy="3733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28" dirty="0">
                  <a:solidFill>
                    <a:srgbClr val="505050"/>
                  </a:solidFill>
                </a:rPr>
                <a:t>Elastic Scale</a:t>
              </a:r>
            </a:p>
            <a:p>
              <a:pPr algn="ctr"/>
              <a:r>
                <a:rPr lang="en-US" sz="1428" dirty="0">
                  <a:solidFill>
                    <a:srgbClr val="505050"/>
                  </a:solidFill>
                </a:rPr>
                <a:t>Manage-ability</a:t>
              </a:r>
            </a:p>
          </p:txBody>
        </p:sp>
        <p:cxnSp>
          <p:nvCxnSpPr>
            <p:cNvPr id="11" name="Elbow Connector 56"/>
            <p:cNvCxnSpPr>
              <a:stCxn id="6" idx="2"/>
              <a:endCxn id="8" idx="1"/>
            </p:cNvCxnSpPr>
            <p:nvPr/>
          </p:nvCxnSpPr>
          <p:spPr>
            <a:xfrm rot="5400000">
              <a:off x="4440494" y="2765703"/>
              <a:ext cx="999591" cy="215580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Group 57"/>
            <p:cNvGrpSpPr/>
            <p:nvPr/>
          </p:nvGrpSpPr>
          <p:grpSpPr>
            <a:xfrm>
              <a:off x="8020394" y="3430909"/>
              <a:ext cx="3670845" cy="3187695"/>
              <a:chOff x="4184942" y="4559147"/>
              <a:chExt cx="3670845" cy="3187695"/>
            </a:xfrm>
          </p:grpSpPr>
          <p:pic>
            <p:nvPicPr>
              <p:cNvPr id="3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7809" y="4559147"/>
                <a:ext cx="410219" cy="410219"/>
              </a:xfrm>
              <a:prstGeom prst="rect">
                <a:avLst/>
              </a:prstGeom>
            </p:spPr>
          </p:pic>
          <p:sp>
            <p:nvSpPr>
              <p:cNvPr id="40" name="TextBox 89"/>
              <p:cNvSpPr txBox="1"/>
              <p:nvPr/>
            </p:nvSpPr>
            <p:spPr>
              <a:xfrm>
                <a:off x="7119974" y="4927503"/>
                <a:ext cx="735813" cy="436369"/>
              </a:xfrm>
              <a:prstGeom prst="rect">
                <a:avLst/>
              </a:prstGeom>
              <a:noFill/>
            </p:spPr>
            <p:txBody>
              <a:bodyPr wrap="none" rtlCol="0">
                <a:spAutoFit/>
              </a:bodyPr>
              <a:lstStyle/>
              <a:p>
                <a:r>
                  <a:rPr lang="en-US" sz="1071" dirty="0">
                    <a:solidFill>
                      <a:srgbClr val="FFFFFF"/>
                    </a:solidFill>
                  </a:rPr>
                  <a:t>Admin/</a:t>
                </a:r>
              </a:p>
              <a:p>
                <a:r>
                  <a:rPr lang="en-US" sz="1071" dirty="0" err="1">
                    <a:solidFill>
                      <a:srgbClr val="FFFFFF"/>
                    </a:solidFill>
                  </a:rPr>
                  <a:t>DevOps</a:t>
                </a:r>
                <a:endParaRPr lang="en-US" sz="1071" dirty="0">
                  <a:solidFill>
                    <a:srgbClr val="FFFFFF"/>
                  </a:solidFill>
                </a:endParaRPr>
              </a:p>
            </p:txBody>
          </p:sp>
          <p:pic>
            <p:nvPicPr>
              <p:cNvPr id="4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2777" y="6942111"/>
                <a:ext cx="410219" cy="410219"/>
              </a:xfrm>
              <a:prstGeom prst="rect">
                <a:avLst/>
              </a:prstGeom>
            </p:spPr>
          </p:pic>
          <p:sp>
            <p:nvSpPr>
              <p:cNvPr id="42" name="TextBox 91"/>
              <p:cNvSpPr txBox="1"/>
              <p:nvPr/>
            </p:nvSpPr>
            <p:spPr>
              <a:xfrm>
                <a:off x="4184942" y="7310473"/>
                <a:ext cx="735813" cy="436369"/>
              </a:xfrm>
              <a:prstGeom prst="rect">
                <a:avLst/>
              </a:prstGeom>
              <a:noFill/>
            </p:spPr>
            <p:txBody>
              <a:bodyPr wrap="none" rtlCol="0">
                <a:spAutoFit/>
              </a:bodyPr>
              <a:lstStyle/>
              <a:p>
                <a:r>
                  <a:rPr lang="en-US" sz="1071" dirty="0">
                    <a:solidFill>
                      <a:srgbClr val="FFFFFF"/>
                    </a:solidFill>
                  </a:rPr>
                  <a:t>Admin/</a:t>
                </a:r>
              </a:p>
              <a:p>
                <a:r>
                  <a:rPr lang="en-US" sz="1071" dirty="0" err="1">
                    <a:solidFill>
                      <a:srgbClr val="FFFFFF"/>
                    </a:solidFill>
                  </a:rPr>
                  <a:t>DevOps</a:t>
                </a:r>
                <a:endParaRPr lang="en-US" sz="1071" dirty="0">
                  <a:solidFill>
                    <a:srgbClr val="FFFFFF"/>
                  </a:solidFill>
                </a:endParaRPr>
              </a:p>
            </p:txBody>
          </p:sp>
        </p:grpSp>
        <p:grpSp>
          <p:nvGrpSpPr>
            <p:cNvPr id="13" name="Group 58"/>
            <p:cNvGrpSpPr/>
            <p:nvPr/>
          </p:nvGrpSpPr>
          <p:grpSpPr>
            <a:xfrm>
              <a:off x="260110" y="3481709"/>
              <a:ext cx="1012500" cy="794935"/>
              <a:chOff x="1325520" y="1415228"/>
              <a:chExt cx="1012500" cy="794935"/>
            </a:xfrm>
          </p:grpSpPr>
          <p:pic>
            <p:nvPicPr>
              <p:cNvPr id="37" name="Pictur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8762" y="1415228"/>
                <a:ext cx="399283" cy="446697"/>
              </a:xfrm>
              <a:prstGeom prst="rect">
                <a:avLst/>
              </a:prstGeom>
            </p:spPr>
          </p:pic>
          <p:sp>
            <p:nvSpPr>
              <p:cNvPr id="38" name="TextBox 87"/>
              <p:cNvSpPr txBox="1"/>
              <p:nvPr/>
            </p:nvSpPr>
            <p:spPr>
              <a:xfrm>
                <a:off x="1325520" y="1773794"/>
                <a:ext cx="1012500" cy="436369"/>
              </a:xfrm>
              <a:prstGeom prst="rect">
                <a:avLst/>
              </a:prstGeom>
              <a:noFill/>
            </p:spPr>
            <p:txBody>
              <a:bodyPr wrap="none" rtlCol="0">
                <a:spAutoFit/>
              </a:bodyPr>
              <a:lstStyle/>
              <a:p>
                <a:r>
                  <a:rPr lang="en-US" sz="1071" dirty="0">
                    <a:solidFill>
                      <a:srgbClr val="FFFFFF"/>
                    </a:solidFill>
                  </a:rPr>
                  <a:t>Application </a:t>
                </a:r>
              </a:p>
              <a:p>
                <a:r>
                  <a:rPr lang="en-US" sz="1071" dirty="0">
                    <a:solidFill>
                      <a:srgbClr val="FFFFFF"/>
                    </a:solidFill>
                  </a:rPr>
                  <a:t>Developer</a:t>
                </a:r>
              </a:p>
            </p:txBody>
          </p:sp>
        </p:grpSp>
        <p:sp>
          <p:nvSpPr>
            <p:cNvPr id="14" name="TextBox 59"/>
            <p:cNvSpPr txBox="1"/>
            <p:nvPr/>
          </p:nvSpPr>
          <p:spPr>
            <a:xfrm>
              <a:off x="4395555" y="4911209"/>
              <a:ext cx="355589" cy="322768"/>
            </a:xfrm>
            <a:prstGeom prst="rect">
              <a:avLst/>
            </a:prstGeom>
            <a:noFill/>
          </p:spPr>
          <p:txBody>
            <a:bodyPr wrap="none" rtlCol="0">
              <a:spAutoFit/>
            </a:bodyPr>
            <a:lstStyle/>
            <a:p>
              <a:r>
                <a:rPr lang="en-US" sz="1428" dirty="0">
                  <a:solidFill>
                    <a:srgbClr val="FFFFFF"/>
                  </a:solidFill>
                </a:rPr>
                <a:t>…</a:t>
              </a:r>
            </a:p>
          </p:txBody>
        </p:sp>
        <p:sp>
          <p:nvSpPr>
            <p:cNvPr id="15" name="TextBox 60"/>
            <p:cNvSpPr txBox="1"/>
            <p:nvPr/>
          </p:nvSpPr>
          <p:spPr>
            <a:xfrm>
              <a:off x="5862405" y="4911209"/>
              <a:ext cx="355589" cy="322768"/>
            </a:xfrm>
            <a:prstGeom prst="rect">
              <a:avLst/>
            </a:prstGeom>
            <a:noFill/>
          </p:spPr>
          <p:txBody>
            <a:bodyPr wrap="none" rtlCol="0">
              <a:spAutoFit/>
            </a:bodyPr>
            <a:lstStyle/>
            <a:p>
              <a:r>
                <a:rPr lang="en-US" sz="1428" dirty="0">
                  <a:solidFill>
                    <a:srgbClr val="FFFFFF"/>
                  </a:solidFill>
                </a:rPr>
                <a:t>…</a:t>
              </a:r>
            </a:p>
          </p:txBody>
        </p:sp>
        <p:sp>
          <p:nvSpPr>
            <p:cNvPr id="16" name="Can 61"/>
            <p:cNvSpPr/>
            <p:nvPr/>
          </p:nvSpPr>
          <p:spPr>
            <a:xfrm>
              <a:off x="6300785"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j</a:t>
              </a:r>
              <a:endParaRPr lang="en-US" sz="1428" baseline="-25000" dirty="0">
                <a:solidFill>
                  <a:srgbClr val="FFFFFF"/>
                </a:solidFill>
              </a:endParaRPr>
            </a:p>
          </p:txBody>
        </p:sp>
        <p:sp>
          <p:nvSpPr>
            <p:cNvPr id="17" name="Can 62"/>
            <p:cNvSpPr/>
            <p:nvPr/>
          </p:nvSpPr>
          <p:spPr>
            <a:xfrm>
              <a:off x="7710485"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n</a:t>
              </a:r>
              <a:endParaRPr lang="en-US" sz="1428" baseline="-25000" dirty="0">
                <a:solidFill>
                  <a:srgbClr val="FFFFFF"/>
                </a:solidFill>
              </a:endParaRPr>
            </a:p>
          </p:txBody>
        </p:sp>
        <p:sp>
          <p:nvSpPr>
            <p:cNvPr id="18" name="TextBox 63"/>
            <p:cNvSpPr txBox="1"/>
            <p:nvPr/>
          </p:nvSpPr>
          <p:spPr>
            <a:xfrm>
              <a:off x="7305440" y="4911209"/>
              <a:ext cx="355589" cy="322768"/>
            </a:xfrm>
            <a:prstGeom prst="rect">
              <a:avLst/>
            </a:prstGeom>
            <a:noFill/>
          </p:spPr>
          <p:txBody>
            <a:bodyPr wrap="none" rtlCol="0">
              <a:spAutoFit/>
            </a:bodyPr>
            <a:lstStyle/>
            <a:p>
              <a:r>
                <a:rPr lang="en-US" sz="1428" dirty="0">
                  <a:solidFill>
                    <a:srgbClr val="FFFFFF"/>
                  </a:solidFill>
                </a:rPr>
                <a:t>…</a:t>
              </a:r>
            </a:p>
          </p:txBody>
        </p:sp>
        <p:cxnSp>
          <p:nvCxnSpPr>
            <p:cNvPr id="19" name="Elbow Connector 64"/>
            <p:cNvCxnSpPr>
              <a:stCxn id="6" idx="2"/>
              <a:endCxn id="9" idx="1"/>
            </p:cNvCxnSpPr>
            <p:nvPr/>
          </p:nvCxnSpPr>
          <p:spPr>
            <a:xfrm rot="5400000">
              <a:off x="5145344" y="3470552"/>
              <a:ext cx="999591" cy="74610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853" y="5359841"/>
              <a:ext cx="375869" cy="375869"/>
            </a:xfrm>
            <a:prstGeom prst="rect">
              <a:avLst/>
            </a:prstGeom>
          </p:spPr>
        </p:pic>
        <p:pic>
          <p:nvPicPr>
            <p:cNvPr id="21" name="Picture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7239" y="5373302"/>
              <a:ext cx="375869" cy="375869"/>
            </a:xfrm>
            <a:prstGeom prst="rect">
              <a:avLst/>
            </a:prstGeom>
          </p:spPr>
        </p:pic>
        <p:pic>
          <p:nvPicPr>
            <p:cNvPr id="22"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1300" y="5386763"/>
              <a:ext cx="375869" cy="375869"/>
            </a:xfrm>
            <a:prstGeom prst="rect">
              <a:avLst/>
            </a:prstGeom>
          </p:spPr>
        </p:pic>
        <p:pic>
          <p:nvPicPr>
            <p:cNvPr id="23"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0118" y="5373301"/>
              <a:ext cx="375869" cy="375869"/>
            </a:xfrm>
            <a:prstGeom prst="rect">
              <a:avLst/>
            </a:prstGeom>
          </p:spPr>
        </p:pic>
        <p:cxnSp>
          <p:nvCxnSpPr>
            <p:cNvPr id="24" name="Elbow Connector 71"/>
            <p:cNvCxnSpPr>
              <a:stCxn id="6" idx="2"/>
              <a:endCxn id="16" idx="1"/>
            </p:cNvCxnSpPr>
            <p:nvPr/>
          </p:nvCxnSpPr>
          <p:spPr>
            <a:xfrm rot="16200000" flipH="1">
              <a:off x="5895437" y="3466563"/>
              <a:ext cx="999591" cy="75408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72"/>
            <p:cNvCxnSpPr>
              <a:stCxn id="6" idx="2"/>
              <a:endCxn id="17" idx="1"/>
            </p:cNvCxnSpPr>
            <p:nvPr/>
          </p:nvCxnSpPr>
          <p:spPr>
            <a:xfrm rot="16200000" flipH="1">
              <a:off x="6600286" y="2761713"/>
              <a:ext cx="999591" cy="216378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Left-Right Arrow 74"/>
            <p:cNvSpPr/>
            <p:nvPr/>
          </p:nvSpPr>
          <p:spPr>
            <a:xfrm>
              <a:off x="8402957" y="4623309"/>
              <a:ext cx="1349103"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505050">
                    <a:lumMod val="50000"/>
                  </a:srgbClr>
                </a:solidFill>
              </a:endParaRPr>
            </a:p>
          </p:txBody>
        </p:sp>
        <p:sp>
          <p:nvSpPr>
            <p:cNvPr id="27" name="TextBox 75"/>
            <p:cNvSpPr txBox="1"/>
            <p:nvPr/>
          </p:nvSpPr>
          <p:spPr>
            <a:xfrm>
              <a:off x="8616664" y="4804818"/>
              <a:ext cx="996436" cy="452684"/>
            </a:xfrm>
            <a:prstGeom prst="rect">
              <a:avLst/>
            </a:prstGeom>
            <a:noFill/>
          </p:spPr>
          <p:txBody>
            <a:bodyPr wrap="none" rtlCol="0">
              <a:spAutoFit/>
            </a:bodyPr>
            <a:lstStyle/>
            <a:p>
              <a:r>
                <a:rPr lang="en-US" sz="1122" i="1" dirty="0">
                  <a:solidFill>
                    <a:srgbClr val="505050">
                      <a:lumMod val="50000"/>
                    </a:srgbClr>
                  </a:solidFill>
                </a:rPr>
                <a:t>Shard-local</a:t>
              </a:r>
            </a:p>
            <a:p>
              <a:r>
                <a:rPr lang="en-US" sz="1122" i="1" dirty="0">
                  <a:solidFill>
                    <a:srgbClr val="505050">
                      <a:lumMod val="50000"/>
                    </a:srgbClr>
                  </a:solidFill>
                </a:rPr>
                <a:t>operations</a:t>
              </a:r>
            </a:p>
          </p:txBody>
        </p:sp>
        <p:sp>
          <p:nvSpPr>
            <p:cNvPr id="28" name="Rounded Rectangle 79"/>
            <p:cNvSpPr/>
            <p:nvPr/>
          </p:nvSpPr>
          <p:spPr>
            <a:xfrm>
              <a:off x="1548991" y="2325636"/>
              <a:ext cx="902809" cy="723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Client library</a:t>
              </a:r>
            </a:p>
          </p:txBody>
        </p:sp>
        <p:sp>
          <p:nvSpPr>
            <p:cNvPr id="29" name="Left-Right Arrow 80"/>
            <p:cNvSpPr/>
            <p:nvPr/>
          </p:nvSpPr>
          <p:spPr>
            <a:xfrm>
              <a:off x="2439267" y="2258497"/>
              <a:ext cx="2019300"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505050">
                    <a:lumMod val="50000"/>
                  </a:srgbClr>
                </a:solidFill>
              </a:endParaRPr>
            </a:p>
          </p:txBody>
        </p:sp>
        <p:sp>
          <p:nvSpPr>
            <p:cNvPr id="30" name="Rounded Rectangle 85"/>
            <p:cNvSpPr/>
            <p:nvPr/>
          </p:nvSpPr>
          <p:spPr>
            <a:xfrm>
              <a:off x="9592907" y="2223872"/>
              <a:ext cx="902809" cy="1165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18" dirty="0">
                  <a:solidFill>
                    <a:srgbClr val="FFFFFF"/>
                  </a:solidFill>
                </a:rPr>
                <a:t>Cross-shard extensions</a:t>
              </a:r>
            </a:p>
          </p:txBody>
        </p:sp>
        <p:sp>
          <p:nvSpPr>
            <p:cNvPr id="31" name="TextBox 81"/>
            <p:cNvSpPr txBox="1"/>
            <p:nvPr/>
          </p:nvSpPr>
          <p:spPr>
            <a:xfrm>
              <a:off x="2961088" y="2457777"/>
              <a:ext cx="1023211" cy="452684"/>
            </a:xfrm>
            <a:prstGeom prst="rect">
              <a:avLst/>
            </a:prstGeom>
            <a:noFill/>
          </p:spPr>
          <p:txBody>
            <a:bodyPr wrap="none" rtlCol="0">
              <a:spAutoFit/>
            </a:bodyPr>
            <a:lstStyle/>
            <a:p>
              <a:r>
                <a:rPr lang="en-US" sz="1122" i="1" dirty="0">
                  <a:solidFill>
                    <a:srgbClr val="505050">
                      <a:lumMod val="50000"/>
                    </a:srgbClr>
                  </a:solidFill>
                </a:rPr>
                <a:t>Cross-shard</a:t>
              </a:r>
            </a:p>
            <a:p>
              <a:r>
                <a:rPr lang="en-US" sz="1122" i="1" dirty="0">
                  <a:solidFill>
                    <a:srgbClr val="505050">
                      <a:lumMod val="50000"/>
                    </a:srgbClr>
                  </a:solidFill>
                </a:rPr>
                <a:t>operations</a:t>
              </a:r>
            </a:p>
          </p:txBody>
        </p:sp>
        <p:sp>
          <p:nvSpPr>
            <p:cNvPr id="32" name="Rounded Rectangle 82"/>
            <p:cNvSpPr/>
            <p:nvPr/>
          </p:nvSpPr>
          <p:spPr>
            <a:xfrm>
              <a:off x="1573920" y="4734074"/>
              <a:ext cx="902809" cy="723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Client library</a:t>
              </a:r>
            </a:p>
          </p:txBody>
        </p:sp>
        <p:sp>
          <p:nvSpPr>
            <p:cNvPr id="33" name="Left-Right Arrow 83"/>
            <p:cNvSpPr/>
            <p:nvPr/>
          </p:nvSpPr>
          <p:spPr>
            <a:xfrm>
              <a:off x="2312484" y="4643973"/>
              <a:ext cx="1349103"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FFFFFF"/>
                </a:solidFill>
              </a:endParaRPr>
            </a:p>
          </p:txBody>
        </p:sp>
        <p:sp>
          <p:nvSpPr>
            <p:cNvPr id="34" name="TextBox 84"/>
            <p:cNvSpPr txBox="1"/>
            <p:nvPr/>
          </p:nvSpPr>
          <p:spPr>
            <a:xfrm>
              <a:off x="2526191" y="4825482"/>
              <a:ext cx="996436" cy="452684"/>
            </a:xfrm>
            <a:prstGeom prst="rect">
              <a:avLst/>
            </a:prstGeom>
            <a:noFill/>
          </p:spPr>
          <p:txBody>
            <a:bodyPr wrap="none" rtlCol="0">
              <a:spAutoFit/>
            </a:bodyPr>
            <a:lstStyle/>
            <a:p>
              <a:r>
                <a:rPr lang="en-US" sz="1122" i="1" dirty="0">
                  <a:solidFill>
                    <a:srgbClr val="505050">
                      <a:lumMod val="50000"/>
                    </a:srgbClr>
                  </a:solidFill>
                </a:rPr>
                <a:t>Shard-local</a:t>
              </a:r>
            </a:p>
            <a:p>
              <a:r>
                <a:rPr lang="en-US" sz="1122" i="1" dirty="0">
                  <a:solidFill>
                    <a:srgbClr val="505050">
                      <a:lumMod val="50000"/>
                    </a:srgbClr>
                  </a:solidFill>
                </a:rPr>
                <a:t>operations</a:t>
              </a:r>
            </a:p>
          </p:txBody>
        </p:sp>
        <p:sp>
          <p:nvSpPr>
            <p:cNvPr id="35" name="Left-Right Arrow 73"/>
            <p:cNvSpPr/>
            <p:nvPr/>
          </p:nvSpPr>
          <p:spPr>
            <a:xfrm>
              <a:off x="7648804" y="2285819"/>
              <a:ext cx="2070836"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FFFFFF"/>
                </a:solidFill>
              </a:endParaRPr>
            </a:p>
          </p:txBody>
        </p:sp>
        <p:sp>
          <p:nvSpPr>
            <p:cNvPr id="36" name="TextBox 76"/>
            <p:cNvSpPr txBox="1"/>
            <p:nvPr/>
          </p:nvSpPr>
          <p:spPr>
            <a:xfrm>
              <a:off x="8191386" y="2526537"/>
              <a:ext cx="1023211" cy="452684"/>
            </a:xfrm>
            <a:prstGeom prst="rect">
              <a:avLst/>
            </a:prstGeom>
            <a:noFill/>
          </p:spPr>
          <p:txBody>
            <a:bodyPr wrap="none" rtlCol="0">
              <a:spAutoFit/>
            </a:bodyPr>
            <a:lstStyle/>
            <a:p>
              <a:r>
                <a:rPr lang="en-US" sz="1122" i="1" dirty="0">
                  <a:solidFill>
                    <a:srgbClr val="505050">
                      <a:lumMod val="50000"/>
                    </a:srgbClr>
                  </a:solidFill>
                </a:rPr>
                <a:t>Cross-shard</a:t>
              </a:r>
            </a:p>
            <a:p>
              <a:r>
                <a:rPr lang="en-US" sz="1122" i="1" dirty="0">
                  <a:solidFill>
                    <a:srgbClr val="505050">
                      <a:lumMod val="50000"/>
                    </a:srgbClr>
                  </a:solidFill>
                </a:rPr>
                <a:t>operations</a:t>
              </a:r>
            </a:p>
          </p:txBody>
        </p:sp>
      </p:grpSp>
      <p:sp>
        <p:nvSpPr>
          <p:cNvPr id="3" name="Rectangle 2"/>
          <p:cNvSpPr/>
          <p:nvPr/>
        </p:nvSpPr>
        <p:spPr>
          <a:xfrm>
            <a:off x="878506" y="5935662"/>
            <a:ext cx="10749931" cy="646331"/>
          </a:xfrm>
          <a:prstGeom prst="rect">
            <a:avLst/>
          </a:prstGeom>
        </p:spPr>
        <p:txBody>
          <a:bodyPr wrap="none">
            <a:spAutoFit/>
          </a:bodyPr>
          <a:lstStyle/>
          <a:p>
            <a:r>
              <a:rPr lang="en-US" dirty="0" smtClean="0">
                <a:solidFill>
                  <a:srgbClr val="FFFFFF"/>
                </a:solidFill>
              </a:rPr>
              <a:t>Note that your application needs to be </a:t>
            </a:r>
            <a:r>
              <a:rPr lang="en-US" dirty="0" err="1" smtClean="0">
                <a:solidFill>
                  <a:srgbClr val="FFFFFF"/>
                </a:solidFill>
              </a:rPr>
              <a:t>shardable</a:t>
            </a:r>
            <a:r>
              <a:rPr lang="en-US" dirty="0" smtClean="0">
                <a:solidFill>
                  <a:srgbClr val="FFFFFF"/>
                </a:solidFill>
              </a:rPr>
              <a:t> to benefit from Elastic Scale. If the application</a:t>
            </a:r>
          </a:p>
          <a:p>
            <a:r>
              <a:rPr lang="en-US" dirty="0" smtClean="0">
                <a:solidFill>
                  <a:srgbClr val="FFFFFF"/>
                </a:solidFill>
              </a:rPr>
              <a:t>does not partition well, Elastic Scale (or any other sharding approach) is likely not going to be a good fit.</a:t>
            </a:r>
            <a:endParaRPr lang="en-US" dirty="0">
              <a:solidFill>
                <a:srgbClr val="FFFFFF"/>
              </a:solidFill>
            </a:endParaRPr>
          </a:p>
        </p:txBody>
      </p:sp>
    </p:spTree>
    <p:extLst>
      <p:ext uri="{BB962C8B-B14F-4D97-AF65-F5344CB8AC3E}">
        <p14:creationId xmlns:p14="http://schemas.microsoft.com/office/powerpoint/2010/main" val="80971634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en-US" dirty="0"/>
              <a:t>Founder of UserGroup.tv</a:t>
            </a:r>
          </a:p>
          <a:p>
            <a:r>
              <a:rPr lang="en-US" dirty="0" smtClean="0"/>
              <a:t>Azure Technical Evangelist at Microsoft</a:t>
            </a:r>
            <a:endParaRPr lang="en-US" dirty="0"/>
          </a:p>
          <a:p>
            <a:r>
              <a:rPr lang="en-US" dirty="0"/>
              <a:t>MCSD: Azure Solutions Architect</a:t>
            </a: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8199437" y="1771993"/>
            <a:ext cx="1752600" cy="1981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solidFill>
                  <a:srgbClr val="505050">
                    <a:lumMod val="50000"/>
                  </a:srgbClr>
                </a:solidFill>
              </a:rPr>
              <a:t>Azure SQL DB</a:t>
            </a:r>
            <a:endParaRPr lang="en-US" sz="2000" dirty="0">
              <a:solidFill>
                <a:srgbClr val="505050">
                  <a:lumMod val="50000"/>
                </a:srgbClr>
              </a:solidFill>
            </a:endParaRPr>
          </a:p>
        </p:txBody>
      </p:sp>
      <p:sp>
        <p:nvSpPr>
          <p:cNvPr id="30" name="Content Placeholder 29"/>
          <p:cNvSpPr>
            <a:spLocks noGrp="1"/>
          </p:cNvSpPr>
          <p:nvPr>
            <p:ph idx="4294967295"/>
          </p:nvPr>
        </p:nvSpPr>
        <p:spPr>
          <a:xfrm>
            <a:off x="1036637" y="1535577"/>
            <a:ext cx="5895869" cy="2625894"/>
          </a:xfrm>
          <a:prstGeom prst="rect">
            <a:avLst/>
          </a:prstGeom>
        </p:spPr>
        <p:txBody>
          <a:bodyPr>
            <a:normAutofit fontScale="92500" lnSpcReduction="20000"/>
          </a:bodyPr>
          <a:lstStyle/>
          <a:p>
            <a:r>
              <a:rPr lang="en-US" dirty="0" smtClean="0"/>
              <a:t>Two types of shard maps</a:t>
            </a:r>
          </a:p>
          <a:p>
            <a:pPr lvl="1"/>
            <a:r>
              <a:rPr lang="en-US" dirty="0" smtClean="0"/>
              <a:t>Range: contiguous values</a:t>
            </a:r>
          </a:p>
          <a:p>
            <a:pPr lvl="1"/>
            <a:r>
              <a:rPr lang="en-US" dirty="0" smtClean="0"/>
              <a:t>List: explicit values</a:t>
            </a:r>
          </a:p>
          <a:p>
            <a:r>
              <a:rPr lang="en-US" dirty="0" smtClean="0"/>
              <a:t>Four types of sharding keys</a:t>
            </a:r>
          </a:p>
          <a:p>
            <a:pPr lvl="1"/>
            <a:r>
              <a:rPr lang="en-US" dirty="0" smtClean="0"/>
              <a:t>INT, BIGINT, GUID, VARBINARY</a:t>
            </a:r>
            <a:endParaRPr lang="en-US" dirty="0"/>
          </a:p>
        </p:txBody>
      </p:sp>
      <p:sp>
        <p:nvSpPr>
          <p:cNvPr id="2" name="Title 1"/>
          <p:cNvSpPr>
            <a:spLocks noGrp="1"/>
          </p:cNvSpPr>
          <p:nvPr>
            <p:ph type="title"/>
          </p:nvPr>
        </p:nvSpPr>
        <p:spPr/>
        <p:txBody>
          <a:bodyPr/>
          <a:lstStyle/>
          <a:p>
            <a:r>
              <a:rPr lang="en-US" dirty="0" smtClean="0"/>
              <a:t>Elastic Scale Overview</a:t>
            </a:r>
            <a:endParaRPr lang="en-US" dirty="0"/>
          </a:p>
        </p:txBody>
      </p:sp>
      <p:sp>
        <p:nvSpPr>
          <p:cNvPr id="33" name="Can 32"/>
          <p:cNvSpPr/>
          <p:nvPr/>
        </p:nvSpPr>
        <p:spPr bwMode="auto">
          <a:xfrm>
            <a:off x="8441674" y="1926274"/>
            <a:ext cx="1239428" cy="1196711"/>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Shard Map Manager</a:t>
            </a:r>
          </a:p>
        </p:txBody>
      </p:sp>
      <p:sp>
        <p:nvSpPr>
          <p:cNvPr id="28" name="Left Brace 27"/>
          <p:cNvSpPr/>
          <p:nvPr/>
        </p:nvSpPr>
        <p:spPr>
          <a:xfrm rot="16200000">
            <a:off x="5901924" y="1180641"/>
            <a:ext cx="294407" cy="89430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srgbClr val="FFFFFF"/>
              </a:solidFill>
            </a:endParaRPr>
          </a:p>
        </p:txBody>
      </p:sp>
      <p:sp>
        <p:nvSpPr>
          <p:cNvPr id="29" name="TextBox 28"/>
          <p:cNvSpPr txBox="1"/>
          <p:nvPr/>
        </p:nvSpPr>
        <p:spPr>
          <a:xfrm>
            <a:off x="5540433" y="5769776"/>
            <a:ext cx="1017386" cy="318286"/>
          </a:xfrm>
          <a:prstGeom prst="rect">
            <a:avLst/>
          </a:prstGeom>
          <a:noFill/>
          <a:ln>
            <a:solidFill>
              <a:schemeClr val="tx1"/>
            </a:solidFill>
          </a:ln>
        </p:spPr>
        <p:txBody>
          <a:bodyPr wrap="square" rtlCol="0">
            <a:spAutoFit/>
          </a:bodyPr>
          <a:lstStyle/>
          <a:p>
            <a:pPr algn="ctr"/>
            <a:r>
              <a:rPr lang="en-US" sz="1428" dirty="0">
                <a:solidFill>
                  <a:srgbClr val="FFFFFF"/>
                </a:solidFill>
              </a:rPr>
              <a:t>Shard Set</a:t>
            </a:r>
          </a:p>
        </p:txBody>
      </p:sp>
      <p:sp>
        <p:nvSpPr>
          <p:cNvPr id="31" name="Can 30"/>
          <p:cNvSpPr/>
          <p:nvPr/>
        </p:nvSpPr>
        <p:spPr bwMode="auto">
          <a:xfrm>
            <a:off x="1577581" y="448786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7" name="TextBox 36"/>
          <p:cNvSpPr txBox="1"/>
          <p:nvPr/>
        </p:nvSpPr>
        <p:spPr>
          <a:xfrm>
            <a:off x="8955777" y="4799949"/>
            <a:ext cx="1334349" cy="382308"/>
          </a:xfrm>
          <a:prstGeom prst="rect">
            <a:avLst/>
          </a:prstGeom>
          <a:noFill/>
        </p:spPr>
        <p:txBody>
          <a:bodyPr wrap="square" rtlCol="0">
            <a:spAutoFit/>
          </a:bodyPr>
          <a:lstStyle/>
          <a:p>
            <a:r>
              <a:rPr lang="en-US" sz="1836" dirty="0">
                <a:solidFill>
                  <a:srgbClr val="FFFFFF"/>
                </a:solidFill>
              </a:rPr>
              <a:t>. . .</a:t>
            </a:r>
          </a:p>
        </p:txBody>
      </p:sp>
      <p:sp>
        <p:nvSpPr>
          <p:cNvPr id="39" name="Can 38"/>
          <p:cNvSpPr/>
          <p:nvPr/>
        </p:nvSpPr>
        <p:spPr bwMode="auto">
          <a:xfrm>
            <a:off x="2807280"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0" name="Can 39"/>
          <p:cNvSpPr/>
          <p:nvPr/>
        </p:nvSpPr>
        <p:spPr bwMode="auto">
          <a:xfrm>
            <a:off x="4036980"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1" name="Can 40"/>
          <p:cNvSpPr/>
          <p:nvPr/>
        </p:nvSpPr>
        <p:spPr bwMode="auto">
          <a:xfrm>
            <a:off x="5266679"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2" name="Can 41"/>
          <p:cNvSpPr/>
          <p:nvPr/>
        </p:nvSpPr>
        <p:spPr bwMode="auto">
          <a:xfrm>
            <a:off x="6496378" y="44878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3" name="Can 42"/>
          <p:cNvSpPr/>
          <p:nvPr/>
        </p:nvSpPr>
        <p:spPr bwMode="auto">
          <a:xfrm>
            <a:off x="7726077" y="44878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4" name="Can 43"/>
          <p:cNvSpPr/>
          <p:nvPr/>
        </p:nvSpPr>
        <p:spPr bwMode="auto">
          <a:xfrm>
            <a:off x="9521524" y="448786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69317454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Key Capabilities</a:t>
            </a:r>
            <a:endParaRPr lang="en-US" dirty="0"/>
          </a:p>
        </p:txBody>
      </p:sp>
      <p:sp>
        <p:nvSpPr>
          <p:cNvPr id="3" name="Content Placeholder 2"/>
          <p:cNvSpPr>
            <a:spLocks noGrp="1"/>
          </p:cNvSpPr>
          <p:nvPr>
            <p:ph idx="4294967295"/>
          </p:nvPr>
        </p:nvSpPr>
        <p:spPr>
          <a:xfrm>
            <a:off x="855768" y="1938168"/>
            <a:ext cx="5460845" cy="4759494"/>
          </a:xfrm>
          <a:prstGeom prst="rect">
            <a:avLst/>
          </a:prstGeom>
        </p:spPr>
        <p:txBody>
          <a:bodyPr vert="horz" lIns="93260" tIns="46630" rIns="93260" bIns="46630" rtlCol="0">
            <a:normAutofit/>
          </a:bodyPr>
          <a:lstStyle/>
          <a:p>
            <a:pPr marL="0" indent="0" defTabSz="914400">
              <a:spcBef>
                <a:spcPts val="1000"/>
              </a:spcBef>
              <a:buFont typeface="Arial" panose="020B0604020202020204" pitchFamily="34" charset="0"/>
              <a:buNone/>
            </a:pPr>
            <a:r>
              <a:rPr lang="en-US" sz="2652" dirty="0">
                <a:solidFill>
                  <a:schemeClr val="tx1"/>
                </a:solidFill>
                <a:latin typeface="+mn-lt"/>
              </a:rPr>
              <a:t>Shard map </a:t>
            </a:r>
            <a:r>
              <a:rPr lang="en-US" sz="2652" dirty="0" smtClean="0">
                <a:solidFill>
                  <a:schemeClr val="tx1"/>
                </a:solidFill>
                <a:latin typeface="+mn-lt"/>
              </a:rPr>
              <a:t>management</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Define groups of shards for your application</a:t>
            </a:r>
          </a:p>
          <a:p>
            <a:pPr marL="685800" lvl="1" indent="-228600" defTabSz="914400">
              <a:spcBef>
                <a:spcPts val="500"/>
              </a:spcBef>
              <a:buFont typeface="Arial" panose="020B0604020202020204" pitchFamily="34" charset="0"/>
              <a:buChar char="•"/>
            </a:pPr>
            <a:r>
              <a:rPr lang="en-US" sz="1836" dirty="0">
                <a:solidFill>
                  <a:schemeClr val="tx1"/>
                </a:solidFill>
              </a:rPr>
              <a:t>Manage mapping of routing keys to shards</a:t>
            </a:r>
          </a:p>
          <a:p>
            <a:pPr marL="0" indent="0" defTabSz="914400">
              <a:spcBef>
                <a:spcPts val="1000"/>
              </a:spcBef>
              <a:buFont typeface="Arial" panose="020B0604020202020204" pitchFamily="34" charset="0"/>
              <a:buNone/>
            </a:pPr>
            <a:r>
              <a:rPr lang="en-US" sz="2652" dirty="0">
                <a:solidFill>
                  <a:schemeClr val="tx1"/>
                </a:solidFill>
                <a:latin typeface="+mn-lt"/>
              </a:rPr>
              <a:t>Data dependent </a:t>
            </a:r>
            <a:r>
              <a:rPr lang="en-US" sz="2652" dirty="0" smtClean="0">
                <a:solidFill>
                  <a:schemeClr val="tx1"/>
                </a:solidFill>
                <a:latin typeface="+mn-lt"/>
              </a:rPr>
              <a:t>routing (DDR)</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Route incoming requests to the correct shard, e.g., given a customer ID </a:t>
            </a:r>
          </a:p>
          <a:p>
            <a:pPr marL="685800" lvl="1" indent="-228600" defTabSz="914400">
              <a:spcBef>
                <a:spcPts val="500"/>
              </a:spcBef>
              <a:buFont typeface="Arial" panose="020B0604020202020204" pitchFamily="34" charset="0"/>
              <a:buChar char="•"/>
            </a:pPr>
            <a:r>
              <a:rPr lang="en-US" sz="1836" dirty="0">
                <a:solidFill>
                  <a:schemeClr val="tx1"/>
                </a:solidFill>
              </a:rPr>
              <a:t>Ensure correct routing as tenants move </a:t>
            </a:r>
          </a:p>
          <a:p>
            <a:pPr marL="685800" lvl="1" indent="-228600" defTabSz="914400">
              <a:spcBef>
                <a:spcPts val="500"/>
              </a:spcBef>
              <a:buFont typeface="Arial" panose="020B0604020202020204" pitchFamily="34" charset="0"/>
              <a:buChar char="•"/>
            </a:pPr>
            <a:r>
              <a:rPr lang="en-US" sz="1836" dirty="0">
                <a:solidFill>
                  <a:schemeClr val="tx1"/>
                </a:solidFill>
              </a:rPr>
              <a:t>Cache routing information for efficiency</a:t>
            </a:r>
          </a:p>
          <a:p>
            <a:pPr marL="0" indent="0" defTabSz="914400">
              <a:spcBef>
                <a:spcPts val="1000"/>
              </a:spcBef>
              <a:buFont typeface="Arial" panose="020B0604020202020204" pitchFamily="34" charset="0"/>
              <a:buNone/>
            </a:pPr>
            <a:r>
              <a:rPr lang="en-US" sz="2652" dirty="0">
                <a:solidFill>
                  <a:schemeClr val="tx1"/>
                </a:solidFill>
                <a:latin typeface="+mn-lt"/>
              </a:rPr>
              <a:t>Multi-shard </a:t>
            </a:r>
            <a:r>
              <a:rPr lang="en-US" sz="2652" dirty="0" smtClean="0">
                <a:solidFill>
                  <a:schemeClr val="tx1"/>
                </a:solidFill>
                <a:latin typeface="+mn-lt"/>
              </a:rPr>
              <a:t>query (MSQ)</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Interactive processing across several shards </a:t>
            </a:r>
          </a:p>
          <a:p>
            <a:pPr marL="685800" lvl="1" indent="-228600" defTabSz="914400">
              <a:spcBef>
                <a:spcPts val="500"/>
              </a:spcBef>
              <a:buFont typeface="Arial" panose="020B0604020202020204" pitchFamily="34" charset="0"/>
              <a:buChar char="•"/>
            </a:pPr>
            <a:r>
              <a:rPr lang="en-US" sz="1836" dirty="0">
                <a:solidFill>
                  <a:schemeClr val="tx1"/>
                </a:solidFill>
              </a:rPr>
              <a:t>Same statement executed on all shards with UNION all semantics</a:t>
            </a: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p:txBody>
      </p:sp>
      <p:sp>
        <p:nvSpPr>
          <p:cNvPr id="4" name="Content Placeholder 2"/>
          <p:cNvSpPr txBox="1">
            <a:spLocks/>
          </p:cNvSpPr>
          <p:nvPr/>
        </p:nvSpPr>
        <p:spPr>
          <a:xfrm>
            <a:off x="6441551" y="1861968"/>
            <a:ext cx="5460845" cy="4759494"/>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52" dirty="0" smtClean="0">
                <a:solidFill>
                  <a:srgbClr val="FFFFFF"/>
                </a:solidFill>
              </a:rPr>
              <a:t>Split/Merge (SM)</a:t>
            </a:r>
            <a:endParaRPr lang="en-US" sz="2652" dirty="0">
              <a:solidFill>
                <a:srgbClr val="FFFFFF"/>
              </a:solidFill>
            </a:endParaRPr>
          </a:p>
          <a:p>
            <a:pPr lvl="1"/>
            <a:r>
              <a:rPr lang="en-US" sz="1836" dirty="0">
                <a:solidFill>
                  <a:srgbClr val="FFFFFF"/>
                </a:solidFill>
              </a:rPr>
              <a:t>Grow or shrink capacity by adding or removing </a:t>
            </a:r>
            <a:r>
              <a:rPr lang="en-US" sz="1836" dirty="0" smtClean="0">
                <a:solidFill>
                  <a:srgbClr val="FFFFFF"/>
                </a:solidFill>
              </a:rPr>
              <a:t>databases</a:t>
            </a:r>
            <a:endParaRPr lang="en-US" sz="1836" dirty="0">
              <a:solidFill>
                <a:srgbClr val="FFFFFF"/>
              </a:solidFill>
            </a:endParaRPr>
          </a:p>
          <a:p>
            <a:pPr lvl="1"/>
            <a:r>
              <a:rPr lang="en-US" sz="1836" dirty="0" smtClean="0">
                <a:solidFill>
                  <a:srgbClr val="FFFFFF"/>
                </a:solidFill>
              </a:rPr>
              <a:t>Re-balance data among shards</a:t>
            </a:r>
          </a:p>
          <a:p>
            <a:pPr lvl="1"/>
            <a:r>
              <a:rPr lang="en-US" sz="1836" dirty="0" smtClean="0">
                <a:solidFill>
                  <a:srgbClr val="FFFFFF"/>
                </a:solidFill>
              </a:rPr>
              <a:t>Isolate hotspots</a:t>
            </a:r>
            <a:endParaRPr lang="en-US" sz="1836" dirty="0">
              <a:solidFill>
                <a:srgbClr val="FFFFFF"/>
              </a:solidFill>
            </a:endParaRPr>
          </a:p>
          <a:p>
            <a:pPr marL="0" indent="0">
              <a:buFont typeface="Arial" panose="020B0604020202020204" pitchFamily="34" charset="0"/>
              <a:buNone/>
            </a:pPr>
            <a:r>
              <a:rPr lang="en-US" sz="2652" dirty="0">
                <a:solidFill>
                  <a:srgbClr val="FFFFFF"/>
                </a:solidFill>
              </a:rPr>
              <a:t>Shard </a:t>
            </a:r>
            <a:r>
              <a:rPr lang="en-US" sz="2652" dirty="0" smtClean="0">
                <a:solidFill>
                  <a:srgbClr val="FFFFFF"/>
                </a:solidFill>
              </a:rPr>
              <a:t>Elasticity (SE)</a:t>
            </a:r>
            <a:endParaRPr lang="en-US" sz="2652" dirty="0">
              <a:solidFill>
                <a:srgbClr val="FFFFFF"/>
              </a:solidFill>
            </a:endParaRPr>
          </a:p>
          <a:p>
            <a:pPr lvl="1"/>
            <a:r>
              <a:rPr lang="en-US" sz="1836" dirty="0">
                <a:solidFill>
                  <a:srgbClr val="FFFFFF"/>
                </a:solidFill>
              </a:rPr>
              <a:t>Dynamically adjust scale factor of </a:t>
            </a:r>
            <a:r>
              <a:rPr lang="en-US" sz="1836" dirty="0" smtClean="0">
                <a:solidFill>
                  <a:srgbClr val="FFFFFF"/>
                </a:solidFill>
              </a:rPr>
              <a:t>database</a:t>
            </a:r>
            <a:endParaRPr lang="en-US" sz="1836" dirty="0">
              <a:solidFill>
                <a:srgbClr val="FFFFFF"/>
              </a:solidFill>
            </a:endParaRPr>
          </a:p>
          <a:p>
            <a:pPr lvl="1"/>
            <a:r>
              <a:rPr lang="en-US" sz="1836" dirty="0">
                <a:solidFill>
                  <a:srgbClr val="FFFFFF"/>
                </a:solidFill>
              </a:rPr>
              <a:t>Trigger adjustment </a:t>
            </a:r>
            <a:r>
              <a:rPr lang="en-US" sz="1836" dirty="0" smtClean="0">
                <a:solidFill>
                  <a:srgbClr val="FFFFFF"/>
                </a:solidFill>
              </a:rPr>
              <a:t>through </a:t>
            </a:r>
            <a:r>
              <a:rPr lang="en-US" sz="1836" dirty="0">
                <a:solidFill>
                  <a:srgbClr val="FFFFFF"/>
                </a:solidFill>
              </a:rPr>
              <a:t>policies</a:t>
            </a:r>
            <a:endParaRPr lang="en-US" sz="2040" dirty="0">
              <a:solidFill>
                <a:srgbClr val="FFFFFF"/>
              </a:solidFill>
            </a:endParaRPr>
          </a:p>
          <a:p>
            <a:pPr marL="0" indent="0">
              <a:buFont typeface="Arial" panose="020B0604020202020204" pitchFamily="34" charset="0"/>
              <a:buNone/>
            </a:pPr>
            <a:endParaRPr lang="en-US" sz="2856" dirty="0">
              <a:solidFill>
                <a:srgbClr val="FFFFFF"/>
              </a:solidFill>
            </a:endParaRPr>
          </a:p>
          <a:p>
            <a:endParaRPr lang="en-US" sz="2856" dirty="0">
              <a:solidFill>
                <a:srgbClr val="FFFFFF"/>
              </a:solidFill>
            </a:endParaRPr>
          </a:p>
          <a:p>
            <a:pPr marL="0" indent="0">
              <a:buFont typeface="Arial" panose="020B0604020202020204" pitchFamily="34" charset="0"/>
              <a:buNone/>
            </a:pPr>
            <a:endParaRPr lang="en-US" sz="2856" dirty="0">
              <a:solidFill>
                <a:srgbClr val="FFFFFF"/>
              </a:solidFill>
            </a:endParaRPr>
          </a:p>
          <a:p>
            <a:pPr marL="0" indent="0">
              <a:buFont typeface="Arial" panose="020B0604020202020204" pitchFamily="34" charset="0"/>
              <a:buNone/>
            </a:pPr>
            <a:endParaRPr lang="en-US" sz="2856" dirty="0">
              <a:solidFill>
                <a:srgbClr val="FFFFFF"/>
              </a:solidFill>
            </a:endParaRPr>
          </a:p>
        </p:txBody>
      </p:sp>
      <p:sp>
        <p:nvSpPr>
          <p:cNvPr id="5" name="TextBox 4"/>
          <p:cNvSpPr txBox="1"/>
          <p:nvPr/>
        </p:nvSpPr>
        <p:spPr>
          <a:xfrm>
            <a:off x="957095" y="1437789"/>
            <a:ext cx="5040780" cy="478376"/>
          </a:xfrm>
          <a:prstGeom prst="rect">
            <a:avLst/>
          </a:prstGeom>
          <a:noFill/>
        </p:spPr>
        <p:txBody>
          <a:bodyPr wrap="square" rtlCol="0">
            <a:spAutoFit/>
          </a:bodyPr>
          <a:lstStyle/>
          <a:p>
            <a:r>
              <a:rPr lang="en-US" sz="2448" b="1" u="sng" dirty="0">
                <a:solidFill>
                  <a:srgbClr val="FFFFFF"/>
                </a:solidFill>
              </a:rPr>
              <a:t>Client .NET APIs</a:t>
            </a:r>
          </a:p>
        </p:txBody>
      </p:sp>
      <p:sp>
        <p:nvSpPr>
          <p:cNvPr id="6" name="TextBox 5"/>
          <p:cNvSpPr txBox="1"/>
          <p:nvPr/>
        </p:nvSpPr>
        <p:spPr>
          <a:xfrm>
            <a:off x="6441551" y="1447705"/>
            <a:ext cx="5460845" cy="478376"/>
          </a:xfrm>
          <a:prstGeom prst="rect">
            <a:avLst/>
          </a:prstGeom>
          <a:noFill/>
        </p:spPr>
        <p:txBody>
          <a:bodyPr wrap="square" rtlCol="0">
            <a:spAutoFit/>
          </a:bodyPr>
          <a:lstStyle/>
          <a:p>
            <a:r>
              <a:rPr lang="en-US" sz="2448" b="1" u="sng" dirty="0">
                <a:solidFill>
                  <a:srgbClr val="FFFFFF"/>
                </a:solidFill>
              </a:rPr>
              <a:t>Management Services</a:t>
            </a:r>
          </a:p>
        </p:txBody>
      </p:sp>
    </p:spTree>
    <p:extLst>
      <p:ext uri="{BB962C8B-B14F-4D97-AF65-F5344CB8AC3E}">
        <p14:creationId xmlns:p14="http://schemas.microsoft.com/office/powerpoint/2010/main" val="311459186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smtClean="0"/>
              <a:t>Shard Map Management</a:t>
            </a:r>
            <a:endParaRPr lang="en-US" sz="6600" dirty="0"/>
          </a:p>
        </p:txBody>
      </p:sp>
    </p:spTree>
    <p:extLst>
      <p:ext uri="{BB962C8B-B14F-4D97-AF65-F5344CB8AC3E}">
        <p14:creationId xmlns:p14="http://schemas.microsoft.com/office/powerpoint/2010/main" val="288746253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8199437" y="1771993"/>
            <a:ext cx="1752600" cy="1981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solidFill>
                  <a:schemeClr val="bg1">
                    <a:lumMod val="50000"/>
                  </a:schemeClr>
                </a:solidFill>
              </a:rPr>
              <a:t>Azure SQL DB</a:t>
            </a:r>
            <a:endParaRPr lang="en-US" sz="2000" dirty="0">
              <a:solidFill>
                <a:schemeClr val="bg1">
                  <a:lumMod val="50000"/>
                </a:schemeClr>
              </a:solidFill>
            </a:endParaRPr>
          </a:p>
        </p:txBody>
      </p:sp>
      <p:sp>
        <p:nvSpPr>
          <p:cNvPr id="30" name="Content Placeholder 29"/>
          <p:cNvSpPr>
            <a:spLocks noGrp="1"/>
          </p:cNvSpPr>
          <p:nvPr>
            <p:ph idx="4294967295"/>
          </p:nvPr>
        </p:nvSpPr>
        <p:spPr>
          <a:xfrm>
            <a:off x="1036637" y="1535576"/>
            <a:ext cx="5895869" cy="3120817"/>
          </a:xfrm>
          <a:prstGeom prst="rect">
            <a:avLst/>
          </a:prstGeom>
        </p:spPr>
        <p:txBody>
          <a:bodyPr>
            <a:normAutofit fontScale="92500" lnSpcReduction="20000"/>
          </a:bodyPr>
          <a:lstStyle/>
          <a:p>
            <a:r>
              <a:rPr lang="en-US" dirty="0"/>
              <a:t>Sharding key types</a:t>
            </a:r>
          </a:p>
          <a:p>
            <a:pPr lvl="1"/>
            <a:r>
              <a:rPr lang="en-US" dirty="0"/>
              <a:t>INT, BIGINT, GUID, VARBINARY</a:t>
            </a:r>
          </a:p>
          <a:p>
            <a:r>
              <a:rPr lang="en-US" dirty="0" smtClean="0"/>
              <a:t>Shard maps</a:t>
            </a:r>
          </a:p>
          <a:p>
            <a:pPr lvl="1"/>
            <a:r>
              <a:rPr lang="en-US" dirty="0" smtClean="0"/>
              <a:t>Range: contiguous values</a:t>
            </a:r>
          </a:p>
          <a:p>
            <a:pPr lvl="1"/>
            <a:r>
              <a:rPr lang="en-US" dirty="0" smtClean="0"/>
              <a:t>List: explicit values</a:t>
            </a:r>
          </a:p>
          <a:p>
            <a:r>
              <a:rPr lang="en-US" dirty="0" smtClean="0"/>
              <a:t>Shards (databases)</a:t>
            </a:r>
          </a:p>
          <a:p>
            <a:r>
              <a:rPr lang="en-US" dirty="0" smtClean="0"/>
              <a:t>Mappings</a:t>
            </a:r>
            <a:endParaRPr lang="en-US" dirty="0"/>
          </a:p>
        </p:txBody>
      </p:sp>
      <p:sp>
        <p:nvSpPr>
          <p:cNvPr id="2" name="Title 1"/>
          <p:cNvSpPr>
            <a:spLocks noGrp="1"/>
          </p:cNvSpPr>
          <p:nvPr>
            <p:ph type="title"/>
          </p:nvPr>
        </p:nvSpPr>
        <p:spPr/>
        <p:txBody>
          <a:bodyPr/>
          <a:lstStyle/>
          <a:p>
            <a:r>
              <a:rPr lang="en-US" dirty="0" smtClean="0"/>
              <a:t>Shard </a:t>
            </a:r>
            <a:r>
              <a:rPr lang="en-US" smtClean="0"/>
              <a:t>Map Management</a:t>
            </a:r>
            <a:endParaRPr lang="en-US" dirty="0"/>
          </a:p>
        </p:txBody>
      </p:sp>
      <p:sp>
        <p:nvSpPr>
          <p:cNvPr id="33" name="Can 32"/>
          <p:cNvSpPr/>
          <p:nvPr/>
        </p:nvSpPr>
        <p:spPr bwMode="auto">
          <a:xfrm>
            <a:off x="8441674" y="1926274"/>
            <a:ext cx="1239428" cy="1196711"/>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Shard Map Manager</a:t>
            </a:r>
          </a:p>
        </p:txBody>
      </p:sp>
      <p:sp>
        <p:nvSpPr>
          <p:cNvPr id="31" name="Can 30"/>
          <p:cNvSpPr/>
          <p:nvPr/>
        </p:nvSpPr>
        <p:spPr bwMode="auto">
          <a:xfrm>
            <a:off x="1577581" y="494506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7" name="TextBox 36"/>
          <p:cNvSpPr txBox="1"/>
          <p:nvPr/>
        </p:nvSpPr>
        <p:spPr>
          <a:xfrm>
            <a:off x="8955777" y="5257149"/>
            <a:ext cx="1334349" cy="382308"/>
          </a:xfrm>
          <a:prstGeom prst="rect">
            <a:avLst/>
          </a:prstGeom>
          <a:noFill/>
        </p:spPr>
        <p:txBody>
          <a:bodyPr wrap="square" rtlCol="0">
            <a:spAutoFit/>
          </a:bodyPr>
          <a:lstStyle/>
          <a:p>
            <a:r>
              <a:rPr lang="en-US" sz="1836" dirty="0"/>
              <a:t>. . .</a:t>
            </a:r>
          </a:p>
        </p:txBody>
      </p:sp>
      <p:sp>
        <p:nvSpPr>
          <p:cNvPr id="39" name="Can 38"/>
          <p:cNvSpPr/>
          <p:nvPr/>
        </p:nvSpPr>
        <p:spPr bwMode="auto">
          <a:xfrm>
            <a:off x="2807280" y="49450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0" name="Can 39"/>
          <p:cNvSpPr/>
          <p:nvPr/>
        </p:nvSpPr>
        <p:spPr bwMode="auto">
          <a:xfrm>
            <a:off x="4036980" y="49450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1" name="Can 40"/>
          <p:cNvSpPr/>
          <p:nvPr/>
        </p:nvSpPr>
        <p:spPr bwMode="auto">
          <a:xfrm>
            <a:off x="5266679" y="49450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2" name="Can 41"/>
          <p:cNvSpPr/>
          <p:nvPr/>
        </p:nvSpPr>
        <p:spPr bwMode="auto">
          <a:xfrm>
            <a:off x="6496378" y="49450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3" name="Can 42"/>
          <p:cNvSpPr/>
          <p:nvPr/>
        </p:nvSpPr>
        <p:spPr bwMode="auto">
          <a:xfrm>
            <a:off x="7726077" y="49450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4" name="Can 43"/>
          <p:cNvSpPr/>
          <p:nvPr/>
        </p:nvSpPr>
        <p:spPr bwMode="auto">
          <a:xfrm>
            <a:off x="9521524" y="494506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355027769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484812"/>
          </a:xfrm>
        </p:spPr>
        <p:txBody>
          <a:bodyPr>
            <a:normAutofit fontScale="77500" lnSpcReduction="20000"/>
          </a:bodyPr>
          <a:lstStyle/>
          <a:p>
            <a:r>
              <a:rPr lang="en-US" dirty="0" smtClean="0"/>
              <a:t>Shard map is persisted in Shard Map Manager database</a:t>
            </a:r>
          </a:p>
          <a:p>
            <a:pPr lvl="1"/>
            <a:r>
              <a:rPr lang="en-US" dirty="0" smtClean="0"/>
              <a:t>No need to recreate from scratch on every run</a:t>
            </a:r>
          </a:p>
          <a:p>
            <a:r>
              <a:rPr lang="en-US" dirty="0" smtClean="0"/>
              <a:t>Shards are normal Azure SQL DB databases</a:t>
            </a:r>
          </a:p>
          <a:p>
            <a:r>
              <a:rPr lang="en-US" dirty="0" smtClean="0"/>
              <a:t>Shard maps can span logical servers, data centers and continents</a:t>
            </a:r>
          </a:p>
          <a:p>
            <a:pPr lvl="1"/>
            <a:r>
              <a:rPr lang="en-US" dirty="0" smtClean="0"/>
              <a:t>Helps satisfy legal constraints when data needs to stay local</a:t>
            </a:r>
          </a:p>
          <a:p>
            <a:pPr lvl="1"/>
            <a:r>
              <a:rPr lang="en-US" dirty="0" smtClean="0"/>
              <a:t>Consider separate app stacks for different geographies as well to reduce latency</a:t>
            </a:r>
          </a:p>
          <a:p>
            <a:pPr lvl="1"/>
            <a:r>
              <a:rPr lang="en-US" dirty="0" smtClean="0"/>
              <a:t>Avoid &lt;username&gt;@&lt;</a:t>
            </a:r>
            <a:r>
              <a:rPr lang="en-US" dirty="0" err="1" smtClean="0"/>
              <a:t>servername</a:t>
            </a:r>
            <a:r>
              <a:rPr lang="en-US" dirty="0" smtClean="0"/>
              <a:t>&gt; credentials – just use &lt;username&gt; instead</a:t>
            </a:r>
          </a:p>
          <a:p>
            <a:r>
              <a:rPr lang="en-US" dirty="0" smtClean="0"/>
              <a:t>Consider using a golden copy database to bootstrap new shards</a:t>
            </a:r>
          </a:p>
          <a:p>
            <a:pPr lvl="2"/>
            <a:r>
              <a:rPr lang="en-US" dirty="0" smtClean="0"/>
              <a:t>Golden copy contains the schema, but no data (all tables, stored </a:t>
            </a:r>
            <a:r>
              <a:rPr lang="en-US" dirty="0" err="1" smtClean="0"/>
              <a:t>procs</a:t>
            </a:r>
            <a:r>
              <a:rPr lang="en-US" dirty="0" smtClean="0"/>
              <a:t>, even reference data)</a:t>
            </a:r>
            <a:endParaRPr lang="en-US" dirty="0"/>
          </a:p>
          <a:p>
            <a:pPr lvl="2"/>
            <a:r>
              <a:rPr lang="en-US" dirty="0" smtClean="0"/>
              <a:t>Serves as the seed for new shards </a:t>
            </a:r>
          </a:p>
          <a:p>
            <a:pPr lvl="2"/>
            <a:r>
              <a:rPr lang="en-US" dirty="0" smtClean="0"/>
              <a:t>Use CREATE DATABASE AS COPY to easily deploy a new database for a new shard</a:t>
            </a:r>
          </a:p>
          <a:p>
            <a:r>
              <a:rPr lang="en-US" dirty="0" smtClean="0"/>
              <a:t>What about SQL Server on premise, or hybrid?</a:t>
            </a:r>
          </a:p>
          <a:p>
            <a:pPr lvl="1"/>
            <a:r>
              <a:rPr lang="en-US" dirty="0" smtClean="0"/>
              <a:t>Shard map design accommodates on premise scenarios</a:t>
            </a:r>
          </a:p>
          <a:p>
            <a:pPr lvl="1"/>
            <a:r>
              <a:rPr lang="en-US" dirty="0" smtClean="0"/>
              <a:t>Shard map only relies on the SQL connection string </a:t>
            </a:r>
          </a:p>
          <a:p>
            <a:pPr lvl="1"/>
            <a:r>
              <a:rPr lang="en-US" dirty="0" smtClean="0"/>
              <a:t>Production use only supported in Azure; use for development and test on premise possible (and encouraged if needed </a:t>
            </a:r>
            <a:r>
              <a:rPr lang="en-US" dirty="0" smtClean="0">
                <a:sym typeface="Wingdings" panose="05000000000000000000" pitchFamily="2" charset="2"/>
              </a:rPr>
              <a:t>)</a:t>
            </a:r>
            <a:endParaRPr lang="en-US" dirty="0" smtClean="0"/>
          </a:p>
          <a:p>
            <a:pPr lvl="1"/>
            <a:r>
              <a:rPr lang="en-US" dirty="0" smtClean="0"/>
              <a:t>Additional capabilities such as Split/Merge only work in Azure </a:t>
            </a:r>
            <a:endParaRPr lang="en-US" dirty="0"/>
          </a:p>
        </p:txBody>
      </p:sp>
      <p:sp>
        <p:nvSpPr>
          <p:cNvPr id="3" name="Title 2"/>
          <p:cNvSpPr>
            <a:spLocks noGrp="1"/>
          </p:cNvSpPr>
          <p:nvPr>
            <p:ph type="title"/>
          </p:nvPr>
        </p:nvSpPr>
        <p:spPr/>
        <p:txBody>
          <a:bodyPr/>
          <a:lstStyle/>
          <a:p>
            <a:r>
              <a:rPr lang="en-US" dirty="0" smtClean="0"/>
              <a:t>Shard Map Management: Details</a:t>
            </a:r>
            <a:endParaRPr lang="en-US" dirty="0"/>
          </a:p>
        </p:txBody>
      </p:sp>
    </p:spTree>
    <p:extLst>
      <p:ext uri="{BB962C8B-B14F-4D97-AF65-F5344CB8AC3E}">
        <p14:creationId xmlns:p14="http://schemas.microsoft.com/office/powerpoint/2010/main" val="141419702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a:t>Data Dependent Routing (DDR)</a:t>
            </a:r>
          </a:p>
        </p:txBody>
      </p:sp>
    </p:spTree>
    <p:extLst>
      <p:ext uri="{BB962C8B-B14F-4D97-AF65-F5344CB8AC3E}">
        <p14:creationId xmlns:p14="http://schemas.microsoft.com/office/powerpoint/2010/main" val="93364782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Dependent Routing (DDR)</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09" y="2903599"/>
            <a:ext cx="489900" cy="590106"/>
          </a:xfrm>
          <a:prstGeom prst="rect">
            <a:avLst/>
          </a:prstGeom>
        </p:spPr>
      </p:pic>
      <p:sp>
        <p:nvSpPr>
          <p:cNvPr id="13" name="TextBox 12"/>
          <p:cNvSpPr txBox="1"/>
          <p:nvPr/>
        </p:nvSpPr>
        <p:spPr>
          <a:xfrm>
            <a:off x="306197" y="3419444"/>
            <a:ext cx="927324" cy="430309"/>
          </a:xfrm>
          <a:prstGeom prst="rect">
            <a:avLst/>
          </a:prstGeom>
          <a:noFill/>
        </p:spPr>
        <p:txBody>
          <a:bodyPr wrap="none" rtlCol="0">
            <a:spAutoFit/>
          </a:bodyPr>
          <a:lstStyle/>
          <a:p>
            <a:pPr algn="ctr"/>
            <a:r>
              <a:rPr lang="en-US" sz="1071" dirty="0">
                <a:solidFill>
                  <a:srgbClr val="FFFFFF"/>
                </a:solidFill>
              </a:rPr>
              <a:t>Application </a:t>
            </a:r>
          </a:p>
          <a:p>
            <a:pPr algn="ctr"/>
            <a:r>
              <a:rPr lang="en-US" sz="1071" dirty="0">
                <a:solidFill>
                  <a:srgbClr val="FFFFFF"/>
                </a:solidFill>
              </a:rPr>
              <a:t>Developer</a:t>
            </a:r>
          </a:p>
        </p:txBody>
      </p:sp>
      <p:sp>
        <p:nvSpPr>
          <p:cNvPr id="14" name="Rounded Rectangle 13"/>
          <p:cNvSpPr/>
          <p:nvPr/>
        </p:nvSpPr>
        <p:spPr bwMode="auto">
          <a:xfrm>
            <a:off x="1269462" y="3146257"/>
            <a:ext cx="1431570" cy="546375"/>
          </a:xfrm>
          <a:prstGeom prst="roundRect">
            <a:avLst/>
          </a:prstGeom>
          <a:solidFill>
            <a:schemeClr val="accent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dirty="0">
                <a:solidFill>
                  <a:srgbClr val="FFFFFF"/>
                </a:solidFill>
              </a:rPr>
              <a:t>Client App</a:t>
            </a:r>
          </a:p>
          <a:p>
            <a:pPr algn="ctr" defTabSz="951028" fontAlgn="base">
              <a:spcBef>
                <a:spcPct val="0"/>
              </a:spcBef>
              <a:spcAft>
                <a:spcPct val="0"/>
              </a:spcAft>
            </a:pPr>
            <a:r>
              <a:rPr lang="en-US" sz="1224" dirty="0">
                <a:solidFill>
                  <a:srgbClr val="FFFFFF"/>
                </a:solidFill>
              </a:rPr>
              <a:t>DDR APIs ( )</a:t>
            </a:r>
          </a:p>
        </p:txBody>
      </p:sp>
      <p:sp>
        <p:nvSpPr>
          <p:cNvPr id="23" name="Content Placeholder 2"/>
          <p:cNvSpPr>
            <a:spLocks noGrp="1"/>
          </p:cNvSpPr>
          <p:nvPr>
            <p:ph idx="4294967295"/>
          </p:nvPr>
        </p:nvSpPr>
        <p:spPr>
          <a:xfrm>
            <a:off x="855767" y="1650100"/>
            <a:ext cx="11153669" cy="4437962"/>
          </a:xfrm>
          <a:prstGeom prst="rect">
            <a:avLst/>
          </a:prstGeom>
        </p:spPr>
        <p:txBody>
          <a:bodyPr>
            <a:normAutofit/>
          </a:bodyPr>
          <a:lstStyle/>
          <a:p>
            <a:pPr marL="0" indent="0">
              <a:buNone/>
            </a:pPr>
            <a:r>
              <a:rPr lang="en-US" b="1" dirty="0" smtClean="0"/>
              <a:t>Scenario: </a:t>
            </a:r>
            <a:r>
              <a:rPr lang="en-US" dirty="0" smtClean="0"/>
              <a:t>query a shard with a specific </a:t>
            </a:r>
            <a:r>
              <a:rPr lang="en-US" dirty="0" err="1" smtClean="0"/>
              <a:t>shardlet</a:t>
            </a:r>
            <a:r>
              <a:rPr lang="en-US" dirty="0" smtClean="0"/>
              <a:t> key </a:t>
            </a:r>
            <a:endParaRPr lang="en-US" dirty="0"/>
          </a:p>
        </p:txBody>
      </p:sp>
      <p:cxnSp>
        <p:nvCxnSpPr>
          <p:cNvPr id="25" name="Straight Arrow Connector 24"/>
          <p:cNvCxnSpPr>
            <a:stCxn id="14" idx="3"/>
          </p:cNvCxnSpPr>
          <p:nvPr/>
        </p:nvCxnSpPr>
        <p:spPr>
          <a:xfrm>
            <a:off x="2701032" y="3419444"/>
            <a:ext cx="605824" cy="188104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05228" y="4012108"/>
            <a:ext cx="2363079" cy="766513"/>
          </a:xfrm>
          <a:prstGeom prst="rect">
            <a:avLst/>
          </a:prstGeom>
          <a:noFill/>
        </p:spPr>
        <p:txBody>
          <a:bodyPr wrap="square" rtlCol="0">
            <a:spAutoFit/>
          </a:bodyPr>
          <a:lstStyle/>
          <a:p>
            <a:r>
              <a:rPr lang="en-US" sz="1428" dirty="0">
                <a:solidFill>
                  <a:srgbClr val="FFFFFF"/>
                </a:solidFill>
              </a:rPr>
              <a:t>SELECT * </a:t>
            </a:r>
          </a:p>
          <a:p>
            <a:r>
              <a:rPr lang="en-US" sz="1428" dirty="0">
                <a:solidFill>
                  <a:srgbClr val="FFFFFF"/>
                </a:solidFill>
              </a:rPr>
              <a:t>FROM customers </a:t>
            </a:r>
          </a:p>
          <a:p>
            <a:r>
              <a:rPr lang="en-US" sz="1428" dirty="0">
                <a:solidFill>
                  <a:srgbClr val="FFFFFF"/>
                </a:solidFill>
              </a:rPr>
              <a:t>WHERE customer ID = 104</a:t>
            </a:r>
          </a:p>
        </p:txBody>
      </p:sp>
      <p:sp>
        <p:nvSpPr>
          <p:cNvPr id="24" name="Can 23"/>
          <p:cNvSpPr/>
          <p:nvPr/>
        </p:nvSpPr>
        <p:spPr bwMode="auto">
          <a:xfrm>
            <a:off x="4092597" y="2542438"/>
            <a:ext cx="1239428" cy="1196711"/>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rPr>
              <a:t>Shard Map Manager</a:t>
            </a:r>
          </a:p>
        </p:txBody>
      </p:sp>
      <p:cxnSp>
        <p:nvCxnSpPr>
          <p:cNvPr id="26" name="Straight Arrow Connector 25"/>
          <p:cNvCxnSpPr>
            <a:stCxn id="14" idx="3"/>
            <a:endCxn id="24" idx="2"/>
          </p:cNvCxnSpPr>
          <p:nvPr/>
        </p:nvCxnSpPr>
        <p:spPr>
          <a:xfrm flipV="1">
            <a:off x="2701031" y="3140793"/>
            <a:ext cx="1391566" cy="27865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Can 27"/>
          <p:cNvSpPr/>
          <p:nvPr/>
        </p:nvSpPr>
        <p:spPr bwMode="auto">
          <a:xfrm>
            <a:off x="1577581" y="530049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9" name="TextBox 28"/>
          <p:cNvSpPr txBox="1"/>
          <p:nvPr/>
        </p:nvSpPr>
        <p:spPr>
          <a:xfrm>
            <a:off x="8955777" y="5612573"/>
            <a:ext cx="1334349" cy="382308"/>
          </a:xfrm>
          <a:prstGeom prst="rect">
            <a:avLst/>
          </a:prstGeom>
          <a:noFill/>
        </p:spPr>
        <p:txBody>
          <a:bodyPr wrap="square" rtlCol="0">
            <a:spAutoFit/>
          </a:bodyPr>
          <a:lstStyle/>
          <a:p>
            <a:r>
              <a:rPr lang="en-US" sz="1836" dirty="0">
                <a:solidFill>
                  <a:srgbClr val="FFFFFF"/>
                </a:solidFill>
              </a:rPr>
              <a:t>. . .</a:t>
            </a:r>
          </a:p>
        </p:txBody>
      </p:sp>
      <p:sp>
        <p:nvSpPr>
          <p:cNvPr id="30" name="Can 29"/>
          <p:cNvSpPr/>
          <p:nvPr/>
        </p:nvSpPr>
        <p:spPr bwMode="auto">
          <a:xfrm>
            <a:off x="28072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1" name="Can 30"/>
          <p:cNvSpPr/>
          <p:nvPr/>
        </p:nvSpPr>
        <p:spPr bwMode="auto">
          <a:xfrm>
            <a:off x="40369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2" name="Can 31"/>
          <p:cNvSpPr/>
          <p:nvPr/>
        </p:nvSpPr>
        <p:spPr bwMode="auto">
          <a:xfrm>
            <a:off x="5266679"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3" name="Can 32"/>
          <p:cNvSpPr/>
          <p:nvPr/>
        </p:nvSpPr>
        <p:spPr bwMode="auto">
          <a:xfrm>
            <a:off x="6496378"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Can 33"/>
          <p:cNvSpPr/>
          <p:nvPr/>
        </p:nvSpPr>
        <p:spPr bwMode="auto">
          <a:xfrm>
            <a:off x="7726077"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5" name="Can 34"/>
          <p:cNvSpPr/>
          <p:nvPr/>
        </p:nvSpPr>
        <p:spPr bwMode="auto">
          <a:xfrm>
            <a:off x="9521524" y="5300486"/>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15818669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Dependent Routing (DDR)</a:t>
            </a:r>
            <a:endParaRPr lang="en-US" dirty="0"/>
          </a:p>
        </p:txBody>
      </p:sp>
      <p:sp>
        <p:nvSpPr>
          <p:cNvPr id="8" name="Text Placeholder 7"/>
          <p:cNvSpPr>
            <a:spLocks noGrp="1"/>
          </p:cNvSpPr>
          <p:nvPr>
            <p:ph type="body" sz="quarter" idx="10"/>
          </p:nvPr>
        </p:nvSpPr>
        <p:spPr>
          <a:xfrm>
            <a:off x="274638" y="1520952"/>
            <a:ext cx="11887199" cy="5176710"/>
          </a:xfrm>
        </p:spPr>
        <p:txBody>
          <a:bodyPr>
            <a:normAutofit fontScale="55000" lnSpcReduction="20000"/>
          </a:bodyPr>
          <a:lstStyle/>
          <a:p>
            <a:r>
              <a:rPr lang="en-US" sz="3600" dirty="0">
                <a:solidFill>
                  <a:srgbClr val="008000"/>
                </a:solidFill>
                <a:highlight>
                  <a:srgbClr val="FFFFFF"/>
                </a:highlight>
              </a:rPr>
              <a:t>// Get a routed connection for a given </a:t>
            </a:r>
            <a:r>
              <a:rPr lang="en-US" sz="3600" dirty="0" err="1">
                <a:solidFill>
                  <a:srgbClr val="008000"/>
                </a:solidFill>
                <a:highlight>
                  <a:srgbClr val="FFFFFF"/>
                </a:highlight>
              </a:rPr>
              <a:t>shardingKey</a:t>
            </a:r>
            <a:endParaRPr lang="en-US" sz="3600" dirty="0">
              <a:solidFill>
                <a:srgbClr val="000000"/>
              </a:solidFill>
              <a:highlight>
                <a:srgbClr val="FFFFFF"/>
              </a:highlight>
            </a:endParaRPr>
          </a:p>
          <a:p>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SqlConnection</a:t>
            </a:r>
            <a:r>
              <a:rPr lang="en-US" sz="3600" dirty="0">
                <a:solidFill>
                  <a:srgbClr val="000000"/>
                </a:solidFill>
                <a:highlight>
                  <a:srgbClr val="FFFFFF"/>
                </a:highlight>
              </a:rPr>
              <a:t> conn = </a:t>
            </a:r>
            <a:r>
              <a:rPr lang="en-US" sz="3600" dirty="0" err="1">
                <a:solidFill>
                  <a:srgbClr val="000000"/>
                </a:solidFill>
                <a:highlight>
                  <a:srgbClr val="FFFFFF"/>
                </a:highlight>
              </a:rPr>
              <a:t>ShardMap.OpenConnectionForKey</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shardingKey</a:t>
            </a:r>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connectionString</a:t>
            </a:r>
            <a:r>
              <a:rPr lang="en-US" sz="3600" dirty="0" smtClean="0">
                <a:solidFill>
                  <a:srgbClr val="000000"/>
                </a:solidFill>
                <a:highlight>
                  <a:srgbClr val="FFFFFF"/>
                </a:highlight>
              </a:rPr>
              <a:t>     </a:t>
            </a:r>
            <a:r>
              <a:rPr lang="en-US" sz="3600" dirty="0" smtClean="0">
                <a:solidFill>
                  <a:srgbClr val="008000"/>
                </a:solidFill>
                <a:highlight>
                  <a:srgbClr val="FFFFFF"/>
                </a:highlight>
              </a:rPr>
              <a:t>/* </a:t>
            </a:r>
            <a:r>
              <a:rPr lang="en-US" sz="3600" dirty="0">
                <a:solidFill>
                  <a:srgbClr val="008000"/>
                </a:solidFill>
                <a:highlight>
                  <a:srgbClr val="FFFFFF"/>
                </a:highlight>
              </a:rPr>
              <a:t>Credentials Only */</a:t>
            </a:r>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ConnectionOptions.Validate</a:t>
            </a:r>
            <a:r>
              <a:rPr lang="en-US" sz="3600" dirty="0" smtClean="0">
                <a:solidFill>
                  <a:srgbClr val="000000"/>
                </a:solidFill>
                <a:highlight>
                  <a:srgbClr val="FFFFFF"/>
                </a:highlight>
              </a:rPr>
              <a:t>   </a:t>
            </a:r>
            <a:r>
              <a:rPr lang="en-US" sz="3600" dirty="0">
                <a:solidFill>
                  <a:srgbClr val="008000"/>
                </a:solidFill>
                <a:highlight>
                  <a:srgbClr val="FFFFFF"/>
                </a:highlight>
              </a:rPr>
              <a:t>/* Validate */ </a:t>
            </a:r>
            <a:r>
              <a:rPr lang="en-US" sz="3600" dirty="0" smtClean="0">
                <a:highlight>
                  <a:srgbClr val="FFFFFF"/>
                </a:highlight>
              </a:rPr>
              <a:t>))</a:t>
            </a:r>
            <a:endParaRPr lang="en-US" sz="3600" dirty="0">
              <a:solidFill>
                <a:srgbClr val="008000"/>
              </a:solidFill>
              <a:highlight>
                <a:srgbClr val="FFFFFF"/>
              </a:highlight>
            </a:endParaRPr>
          </a:p>
          <a:p>
            <a:r>
              <a:rPr lang="en-US" sz="3600" dirty="0">
                <a:solidFill>
                  <a:srgbClr val="000000"/>
                </a:solidFill>
                <a:highlight>
                  <a:srgbClr val="FFFFFF"/>
                </a:highlight>
              </a:rPr>
              <a:t>{</a:t>
            </a:r>
          </a:p>
          <a:p>
            <a:r>
              <a:rPr lang="en-US" sz="3600" dirty="0">
                <a:solidFill>
                  <a:srgbClr val="0000FF"/>
                </a:solidFill>
                <a:highlight>
                  <a:srgbClr val="FFFFFF"/>
                </a:highlight>
              </a:rPr>
              <a:t>	using</a:t>
            </a:r>
            <a:r>
              <a:rPr lang="en-US" sz="3600" dirty="0">
                <a:solidFill>
                  <a:srgbClr val="000000"/>
                </a:solidFill>
                <a:highlight>
                  <a:srgbClr val="FFFFFF"/>
                </a:highlight>
              </a:rPr>
              <a:t> (</a:t>
            </a:r>
            <a:r>
              <a:rPr lang="en-US" sz="3600" dirty="0" err="1">
                <a:solidFill>
                  <a:srgbClr val="2B91AF"/>
                </a:solidFill>
                <a:highlight>
                  <a:srgbClr val="FFFFFF"/>
                </a:highlight>
              </a:rPr>
              <a:t>SqlCommand</a:t>
            </a:r>
            <a:r>
              <a:rPr lang="en-US" sz="3600" dirty="0">
                <a:solidFill>
                  <a:srgbClr val="000000"/>
                </a:solidFill>
                <a:highlight>
                  <a:srgbClr val="FFFFFF"/>
                </a:highlight>
              </a:rPr>
              <a:t> </a:t>
            </a:r>
            <a:r>
              <a:rPr lang="en-US" sz="3600" dirty="0" err="1">
                <a:solidFill>
                  <a:srgbClr val="000000"/>
                </a:solidFill>
                <a:highlight>
                  <a:srgbClr val="FFFFFF"/>
                </a:highlight>
              </a:rPr>
              <a:t>cmd</a:t>
            </a:r>
            <a:r>
              <a:rPr lang="en-US" sz="3600" dirty="0">
                <a:solidFill>
                  <a:srgbClr val="000000"/>
                </a:solidFill>
                <a:highlight>
                  <a:srgbClr val="FFFFFF"/>
                </a:highlight>
              </a:rPr>
              <a:t> = </a:t>
            </a:r>
            <a:r>
              <a:rPr lang="en-US" sz="3600" dirty="0">
                <a:solidFill>
                  <a:srgbClr val="2B91AF"/>
                </a:solidFill>
                <a:highlight>
                  <a:srgbClr val="FFFFFF"/>
                </a:highlight>
              </a:rPr>
              <a:t>new </a:t>
            </a:r>
            <a:r>
              <a:rPr lang="en-US" sz="3600" dirty="0" err="1">
                <a:solidFill>
                  <a:srgbClr val="2B91AF"/>
                </a:solidFill>
                <a:highlight>
                  <a:srgbClr val="FFFFFF"/>
                </a:highlight>
              </a:rPr>
              <a:t>SqlCommand</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err="1">
                <a:solidFill>
                  <a:srgbClr val="000000"/>
                </a:solidFill>
                <a:highlight>
                  <a:srgbClr val="FFFFFF"/>
                </a:highlight>
              </a:rPr>
              <a:t>cmd.Connection</a:t>
            </a:r>
            <a:r>
              <a:rPr lang="en-US" sz="3600" dirty="0">
                <a:solidFill>
                  <a:srgbClr val="000000"/>
                </a:solidFill>
                <a:highlight>
                  <a:srgbClr val="FFFFFF"/>
                </a:highlight>
              </a:rPr>
              <a:t> = conn;</a:t>
            </a:r>
          </a:p>
          <a:p>
            <a:r>
              <a:rPr lang="en-US" sz="3600" dirty="0">
                <a:solidFill>
                  <a:srgbClr val="000000"/>
                </a:solidFill>
                <a:highlight>
                  <a:srgbClr val="FFFFFF"/>
                </a:highlight>
              </a:rPr>
              <a:t>		</a:t>
            </a:r>
            <a:r>
              <a:rPr lang="en-US" sz="3600" dirty="0" err="1">
                <a:solidFill>
                  <a:srgbClr val="000000"/>
                </a:solidFill>
                <a:highlight>
                  <a:srgbClr val="FFFFFF"/>
                </a:highlight>
              </a:rPr>
              <a:t>cmd.CommandText</a:t>
            </a:r>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a:solidFill>
                  <a:srgbClr val="A31515"/>
                </a:solidFill>
                <a:highlight>
                  <a:srgbClr val="FFFFFF"/>
                </a:highlight>
              </a:rPr>
              <a:t>"SELECT </a:t>
            </a:r>
            <a:r>
              <a:rPr lang="en-US" sz="3600" dirty="0" err="1">
                <a:solidFill>
                  <a:srgbClr val="A31515"/>
                </a:solidFill>
                <a:highlight>
                  <a:srgbClr val="FFFFFF"/>
                </a:highlight>
              </a:rPr>
              <a:t>dbNameField</a:t>
            </a:r>
            <a:r>
              <a:rPr lang="en-US" sz="3600" dirty="0">
                <a:solidFill>
                  <a:srgbClr val="A31515"/>
                </a:solidFill>
                <a:highlight>
                  <a:srgbClr val="FFFFFF"/>
                </a:highlight>
              </a:rPr>
              <a:t>, </a:t>
            </a:r>
            <a:r>
              <a:rPr lang="en-US" sz="3600" dirty="0" err="1">
                <a:solidFill>
                  <a:srgbClr val="A31515"/>
                </a:solidFill>
                <a:highlight>
                  <a:srgbClr val="FFFFFF"/>
                </a:highlight>
              </a:rPr>
              <a:t>TestIntField</a:t>
            </a:r>
            <a:r>
              <a:rPr lang="en-US" sz="3600" dirty="0">
                <a:solidFill>
                  <a:srgbClr val="A31515"/>
                </a:solidFill>
                <a:highlight>
                  <a:srgbClr val="FFFFFF"/>
                </a:highlight>
              </a:rPr>
              <a:t>, </a:t>
            </a:r>
            <a:endParaRPr lang="en-US" sz="3600" dirty="0" smtClean="0">
              <a:solidFill>
                <a:srgbClr val="A31515"/>
              </a:solidFill>
              <a:highlight>
                <a:srgbClr val="FFFFFF"/>
              </a:highlight>
            </a:endParaRPr>
          </a:p>
          <a:p>
            <a:r>
              <a:rPr lang="en-US" sz="3600" dirty="0">
                <a:solidFill>
                  <a:srgbClr val="A31515"/>
                </a:solidFill>
                <a:highlight>
                  <a:srgbClr val="FFFFFF"/>
                </a:highlight>
              </a:rPr>
              <a:t>	</a:t>
            </a:r>
            <a:r>
              <a:rPr lang="en-US" sz="3600" dirty="0" smtClean="0">
                <a:solidFill>
                  <a:srgbClr val="A31515"/>
                </a:solidFill>
                <a:highlight>
                  <a:srgbClr val="FFFFFF"/>
                </a:highlight>
              </a:rPr>
              <a:t>				</a:t>
            </a:r>
            <a:r>
              <a:rPr lang="en-US" sz="3600" dirty="0" err="1" smtClean="0">
                <a:solidFill>
                  <a:srgbClr val="A31515"/>
                </a:solidFill>
                <a:highlight>
                  <a:srgbClr val="FFFFFF"/>
                </a:highlight>
              </a:rPr>
              <a:t>TestBigIntField</a:t>
            </a:r>
            <a:r>
              <a:rPr lang="en-US" sz="3600" dirty="0" smtClean="0">
                <a:solidFill>
                  <a:srgbClr val="A31515"/>
                </a:solidFill>
                <a:highlight>
                  <a:srgbClr val="FFFFFF"/>
                </a:highlight>
              </a:rPr>
              <a:t> </a:t>
            </a:r>
            <a:r>
              <a:rPr lang="en-US" sz="3600" dirty="0">
                <a:solidFill>
                  <a:srgbClr val="A31515"/>
                </a:solidFill>
                <a:highlight>
                  <a:srgbClr val="FFFFFF"/>
                </a:highlight>
              </a:rPr>
              <a:t>FROM </a:t>
            </a:r>
            <a:r>
              <a:rPr lang="en-US" sz="3600" dirty="0" err="1">
                <a:solidFill>
                  <a:srgbClr val="A31515"/>
                </a:solidFill>
                <a:highlight>
                  <a:srgbClr val="FFFFFF"/>
                </a:highlight>
              </a:rPr>
              <a:t>ShardedTable</a:t>
            </a:r>
            <a:r>
              <a:rPr lang="en-US" sz="3600" dirty="0">
                <a:solidFill>
                  <a:srgbClr val="A31515"/>
                </a:solidFill>
                <a:highlight>
                  <a:srgbClr val="FFFFFF"/>
                </a:highlight>
              </a:rPr>
              <a:t>"</a:t>
            </a:r>
            <a:r>
              <a:rPr lang="en-US" sz="3600" dirty="0">
                <a:solidFill>
                  <a:srgbClr val="000000"/>
                </a:solidFill>
                <a:highlight>
                  <a:srgbClr val="FFFFFF"/>
                </a:highlight>
              </a:rPr>
              <a:t>;</a:t>
            </a:r>
          </a:p>
          <a:p>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err="1">
                <a:solidFill>
                  <a:srgbClr val="2B91AF"/>
                </a:solidFill>
                <a:highlight>
                  <a:srgbClr val="FFFFFF"/>
                </a:highlight>
              </a:rPr>
              <a:t>SqlDataReader</a:t>
            </a:r>
            <a:r>
              <a:rPr lang="en-US" sz="3600" dirty="0">
                <a:solidFill>
                  <a:srgbClr val="000000"/>
                </a:solidFill>
                <a:highlight>
                  <a:srgbClr val="FFFFFF"/>
                </a:highlight>
              </a:rPr>
              <a:t> </a:t>
            </a:r>
            <a:r>
              <a:rPr lang="en-US" sz="3600" dirty="0" err="1">
                <a:solidFill>
                  <a:srgbClr val="000000"/>
                </a:solidFill>
                <a:highlight>
                  <a:srgbClr val="FFFFFF"/>
                </a:highlight>
              </a:rPr>
              <a:t>sdr</a:t>
            </a:r>
            <a:r>
              <a:rPr lang="en-US" sz="3600" dirty="0">
                <a:solidFill>
                  <a:srgbClr val="000000"/>
                </a:solidFill>
                <a:highlight>
                  <a:srgbClr val="FFFFFF"/>
                </a:highlight>
              </a:rPr>
              <a:t> = </a:t>
            </a:r>
            <a:r>
              <a:rPr lang="en-US" sz="3600" dirty="0" err="1">
                <a:solidFill>
                  <a:srgbClr val="000000"/>
                </a:solidFill>
                <a:highlight>
                  <a:srgbClr val="FFFFFF"/>
                </a:highlight>
              </a:rPr>
              <a:t>cmd.ExecuteReader</a:t>
            </a:r>
            <a:r>
              <a:rPr lang="en-US" sz="3600" dirty="0">
                <a:solidFill>
                  <a:srgbClr val="000000"/>
                </a:solidFill>
                <a:highlight>
                  <a:srgbClr val="FFFFFF"/>
                </a:highlight>
              </a:rPr>
              <a:t>();</a:t>
            </a:r>
          </a:p>
          <a:p>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a:solidFill>
                  <a:srgbClr val="008000"/>
                </a:solidFill>
                <a:highlight>
                  <a:srgbClr val="FFFFFF"/>
                </a:highlight>
              </a:rPr>
              <a:t>// Now consume results from the data reader…</a:t>
            </a:r>
          </a:p>
          <a:p>
            <a:r>
              <a:rPr lang="en-US" sz="3600" dirty="0">
                <a:solidFill>
                  <a:srgbClr val="000000"/>
                </a:solidFill>
                <a:highlight>
                  <a:srgbClr val="FFFFFF"/>
                </a:highlight>
              </a:rPr>
              <a:t>	}</a:t>
            </a:r>
          </a:p>
          <a:p>
            <a:r>
              <a:rPr lang="en-US" sz="3600" dirty="0" smtClean="0">
                <a:solidFill>
                  <a:srgbClr val="000000"/>
                </a:solidFill>
                <a:highlight>
                  <a:srgbClr val="FFFFFF"/>
                </a:highlight>
              </a:rPr>
              <a:t>}</a:t>
            </a:r>
            <a:endParaRPr lang="en-US" sz="3600" dirty="0">
              <a:solidFill>
                <a:srgbClr val="000000"/>
              </a:solidFill>
              <a:highlight>
                <a:srgbClr val="FFFFFF"/>
              </a:highlight>
            </a:endParaRPr>
          </a:p>
        </p:txBody>
      </p:sp>
    </p:spTree>
    <p:extLst>
      <p:ext uri="{BB962C8B-B14F-4D97-AF65-F5344CB8AC3E}">
        <p14:creationId xmlns:p14="http://schemas.microsoft.com/office/powerpoint/2010/main" val="318829798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Dependent Routing (DDR)</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087" y="4083579"/>
            <a:ext cx="489900" cy="590106"/>
          </a:xfrm>
          <a:prstGeom prst="rect">
            <a:avLst/>
          </a:prstGeom>
        </p:spPr>
      </p:pic>
      <p:sp>
        <p:nvSpPr>
          <p:cNvPr id="13" name="TextBox 12"/>
          <p:cNvSpPr txBox="1"/>
          <p:nvPr/>
        </p:nvSpPr>
        <p:spPr>
          <a:xfrm>
            <a:off x="719375" y="4599424"/>
            <a:ext cx="927324" cy="430309"/>
          </a:xfrm>
          <a:prstGeom prst="rect">
            <a:avLst/>
          </a:prstGeom>
          <a:noFill/>
        </p:spPr>
        <p:txBody>
          <a:bodyPr wrap="none" rtlCol="0">
            <a:spAutoFit/>
          </a:bodyPr>
          <a:lstStyle/>
          <a:p>
            <a:pPr algn="ctr"/>
            <a:r>
              <a:rPr lang="en-US" sz="1071" dirty="0"/>
              <a:t>Application </a:t>
            </a:r>
          </a:p>
          <a:p>
            <a:pPr algn="ctr"/>
            <a:r>
              <a:rPr lang="en-US" sz="1071" dirty="0"/>
              <a:t>Developer</a:t>
            </a:r>
          </a:p>
        </p:txBody>
      </p:sp>
      <p:sp>
        <p:nvSpPr>
          <p:cNvPr id="14" name="Rounded Rectangle 13"/>
          <p:cNvSpPr/>
          <p:nvPr/>
        </p:nvSpPr>
        <p:spPr bwMode="auto">
          <a:xfrm>
            <a:off x="1682640" y="4326237"/>
            <a:ext cx="1431570" cy="902893"/>
          </a:xfrm>
          <a:prstGeom prst="roundRect">
            <a:avLst/>
          </a:prstGeom>
          <a:solidFill>
            <a:srgbClr val="0099FF"/>
          </a:solidFill>
          <a:ln w="28575">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dirty="0">
                <a:solidFill>
                  <a:schemeClr val="tx1"/>
                </a:solidFill>
              </a:rPr>
              <a:t>Client App</a:t>
            </a:r>
          </a:p>
          <a:p>
            <a:pPr algn="ctr" defTabSz="951028" fontAlgn="base">
              <a:spcBef>
                <a:spcPct val="0"/>
              </a:spcBef>
              <a:spcAft>
                <a:spcPct val="0"/>
              </a:spcAft>
            </a:pPr>
            <a:r>
              <a:rPr lang="en-US" sz="1224" dirty="0">
                <a:solidFill>
                  <a:schemeClr val="tx1"/>
                </a:solidFill>
              </a:rPr>
              <a:t>DDR APIs ( )</a:t>
            </a:r>
          </a:p>
          <a:p>
            <a:pPr algn="ctr" defTabSz="951028" fontAlgn="base">
              <a:spcBef>
                <a:spcPct val="0"/>
              </a:spcBef>
              <a:spcAft>
                <a:spcPct val="0"/>
              </a:spcAft>
            </a:pPr>
            <a:endParaRPr lang="en-US" sz="1224" dirty="0">
              <a:solidFill>
                <a:schemeClr val="tx1"/>
              </a:solidFill>
            </a:endParaRPr>
          </a:p>
        </p:txBody>
      </p:sp>
      <p:sp>
        <p:nvSpPr>
          <p:cNvPr id="23" name="Content Placeholder 2"/>
          <p:cNvSpPr>
            <a:spLocks noGrp="1"/>
          </p:cNvSpPr>
          <p:nvPr>
            <p:ph idx="4294967295"/>
          </p:nvPr>
        </p:nvSpPr>
        <p:spPr>
          <a:xfrm>
            <a:off x="719375" y="1219640"/>
            <a:ext cx="11213862" cy="2807749"/>
          </a:xfrm>
          <a:prstGeom prst="rect">
            <a:avLst/>
          </a:prstGeom>
        </p:spPr>
        <p:txBody>
          <a:bodyPr>
            <a:normAutofit fontScale="92500" lnSpcReduction="10000"/>
          </a:bodyPr>
          <a:lstStyle/>
          <a:p>
            <a:pPr marL="0" indent="0">
              <a:buNone/>
            </a:pPr>
            <a:r>
              <a:rPr lang="en-US" b="1" dirty="0" smtClean="0"/>
              <a:t>Caching: </a:t>
            </a:r>
            <a:r>
              <a:rPr lang="en-US" dirty="0" smtClean="0"/>
              <a:t>improve performance of DDR operations </a:t>
            </a:r>
          </a:p>
          <a:p>
            <a:pPr lvl="1"/>
            <a:r>
              <a:rPr lang="en-US" dirty="0" smtClean="0"/>
              <a:t>Global Shard Map (GSM) – state of all shards in the shard map</a:t>
            </a:r>
          </a:p>
          <a:p>
            <a:pPr lvl="1"/>
            <a:r>
              <a:rPr lang="en-US" dirty="0" smtClean="0"/>
              <a:t>Local Shard Map (LSM) – state of all shards on a particular shard</a:t>
            </a:r>
          </a:p>
          <a:p>
            <a:pPr lvl="1"/>
            <a:r>
              <a:rPr lang="en-US" dirty="0" smtClean="0"/>
              <a:t>Client Cache (eager/lazy) – state of all shards in the shard map/known shards</a:t>
            </a:r>
          </a:p>
          <a:p>
            <a:pPr marL="0" indent="0">
              <a:buNone/>
            </a:pPr>
            <a:r>
              <a:rPr lang="en-US" dirty="0" smtClean="0"/>
              <a:t>Create only one Shard Map Manager instance per app domain</a:t>
            </a:r>
            <a:endParaRPr lang="en-US" dirty="0"/>
          </a:p>
        </p:txBody>
      </p:sp>
      <p:cxnSp>
        <p:nvCxnSpPr>
          <p:cNvPr id="25" name="Straight Arrow Connector 24"/>
          <p:cNvCxnSpPr>
            <a:stCxn id="14" idx="3"/>
            <a:endCxn id="28" idx="2"/>
          </p:cNvCxnSpPr>
          <p:nvPr/>
        </p:nvCxnSpPr>
        <p:spPr>
          <a:xfrm>
            <a:off x="3114210" y="4777684"/>
            <a:ext cx="1536714" cy="102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n 23"/>
          <p:cNvSpPr/>
          <p:nvPr/>
        </p:nvSpPr>
        <p:spPr bwMode="auto">
          <a:xfrm>
            <a:off x="4505775" y="3722417"/>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a:p>
            <a:pPr algn="ctr" defTabSz="951028" fontAlgn="base">
              <a:spcBef>
                <a:spcPct val="0"/>
              </a:spcBef>
              <a:spcAft>
                <a:spcPct val="0"/>
              </a:spcAft>
            </a:pPr>
            <a:endParaRPr lang="en-US" sz="1224" dirty="0">
              <a:solidFill>
                <a:srgbClr val="000000"/>
              </a:solidFill>
            </a:endParaRPr>
          </a:p>
        </p:txBody>
      </p:sp>
      <p:cxnSp>
        <p:nvCxnSpPr>
          <p:cNvPr id="26" name="Straight Arrow Connector 25"/>
          <p:cNvCxnSpPr>
            <a:stCxn id="14" idx="3"/>
            <a:endCxn id="24" idx="2"/>
          </p:cNvCxnSpPr>
          <p:nvPr/>
        </p:nvCxnSpPr>
        <p:spPr>
          <a:xfrm flipV="1">
            <a:off x="3114209" y="4320773"/>
            <a:ext cx="1391566" cy="456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n 27"/>
          <p:cNvSpPr/>
          <p:nvPr/>
        </p:nvSpPr>
        <p:spPr bwMode="auto">
          <a:xfrm>
            <a:off x="4650924" y="5229705"/>
            <a:ext cx="999150" cy="113706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6" name="Rounded Rectangle 5"/>
          <p:cNvSpPr/>
          <p:nvPr/>
        </p:nvSpPr>
        <p:spPr>
          <a:xfrm>
            <a:off x="4621842" y="4523873"/>
            <a:ext cx="1059522" cy="253811"/>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GSM</a:t>
            </a:r>
          </a:p>
        </p:txBody>
      </p:sp>
      <p:sp>
        <p:nvSpPr>
          <p:cNvPr id="36" name="Rounded Rectangle 35"/>
          <p:cNvSpPr/>
          <p:nvPr/>
        </p:nvSpPr>
        <p:spPr>
          <a:xfrm>
            <a:off x="1862931" y="4919129"/>
            <a:ext cx="1059522" cy="253811"/>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Cache</a:t>
            </a:r>
          </a:p>
        </p:txBody>
      </p:sp>
      <p:sp>
        <p:nvSpPr>
          <p:cNvPr id="37" name="Rounded Rectangle 36"/>
          <p:cNvSpPr/>
          <p:nvPr/>
        </p:nvSpPr>
        <p:spPr>
          <a:xfrm>
            <a:off x="4718602" y="6088062"/>
            <a:ext cx="863793" cy="206924"/>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LSM</a:t>
            </a:r>
          </a:p>
        </p:txBody>
      </p:sp>
    </p:spTree>
    <p:extLst>
      <p:ext uri="{BB962C8B-B14F-4D97-AF65-F5344CB8AC3E}">
        <p14:creationId xmlns:p14="http://schemas.microsoft.com/office/powerpoint/2010/main" val="125009473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sz="quarter" idx="10"/>
          </p:nvPr>
        </p:nvSpPr>
        <p:spPr>
          <a:xfrm>
            <a:off x="6523036" y="1310509"/>
            <a:ext cx="5638801" cy="5082354"/>
          </a:xfrm>
        </p:spPr>
        <p:txBody>
          <a:bodyPr>
            <a:normAutofit fontScale="92500" lnSpcReduction="20000"/>
          </a:bodyPr>
          <a:lstStyle/>
          <a:p>
            <a:r>
              <a:rPr lang="en-US" dirty="0" err="1" smtClean="0"/>
              <a:t>OpenConnectionForKey</a:t>
            </a:r>
            <a:r>
              <a:rPr lang="en-US" dirty="0" smtClean="0"/>
              <a:t> call with validation on</a:t>
            </a:r>
          </a:p>
          <a:p>
            <a:r>
              <a:rPr lang="en-US" dirty="0" smtClean="0"/>
              <a:t>Check for shardlet key in cache</a:t>
            </a:r>
          </a:p>
          <a:p>
            <a:r>
              <a:rPr lang="en-US" dirty="0" smtClean="0"/>
              <a:t>Cache miss: Fetch mapping info from GSM</a:t>
            </a:r>
          </a:p>
          <a:p>
            <a:r>
              <a:rPr lang="en-US" dirty="0" smtClean="0"/>
              <a:t>Connect to shard</a:t>
            </a:r>
          </a:p>
          <a:p>
            <a:r>
              <a:rPr lang="en-US" dirty="0" smtClean="0"/>
              <a:t>Validate on shard</a:t>
            </a:r>
          </a:p>
          <a:p>
            <a:r>
              <a:rPr lang="en-US" dirty="0" smtClean="0"/>
              <a:t>Validation fails: Go back to cache miss</a:t>
            </a:r>
            <a:endParaRPr lang="en-US" dirty="0"/>
          </a:p>
        </p:txBody>
      </p:sp>
      <p:sp>
        <p:nvSpPr>
          <p:cNvPr id="2" name="Title 1"/>
          <p:cNvSpPr>
            <a:spLocks noGrp="1"/>
          </p:cNvSpPr>
          <p:nvPr>
            <p:ph type="title"/>
          </p:nvPr>
        </p:nvSpPr>
        <p:spPr/>
        <p:txBody>
          <a:bodyPr/>
          <a:lstStyle/>
          <a:p>
            <a:r>
              <a:rPr lang="en-US" dirty="0"/>
              <a:t>Elastic Scale Connection </a:t>
            </a:r>
            <a:r>
              <a:rPr lang="en-US"/>
              <a:t>Opening </a:t>
            </a:r>
            <a:r>
              <a:rPr lang="en-US" dirty="0"/>
              <a:t>Flow</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675" y="3499574"/>
            <a:ext cx="489900" cy="590106"/>
          </a:xfrm>
          <a:prstGeom prst="rect">
            <a:avLst/>
          </a:prstGeom>
        </p:spPr>
      </p:pic>
      <p:sp>
        <p:nvSpPr>
          <p:cNvPr id="4" name="TextBox 3"/>
          <p:cNvSpPr txBox="1"/>
          <p:nvPr/>
        </p:nvSpPr>
        <p:spPr>
          <a:xfrm>
            <a:off x="422963" y="4015419"/>
            <a:ext cx="927324" cy="430309"/>
          </a:xfrm>
          <a:prstGeom prst="rect">
            <a:avLst/>
          </a:prstGeom>
          <a:noFill/>
        </p:spPr>
        <p:txBody>
          <a:bodyPr wrap="none" rtlCol="0">
            <a:spAutoFit/>
          </a:bodyPr>
          <a:lstStyle/>
          <a:p>
            <a:pPr algn="ctr"/>
            <a:r>
              <a:rPr lang="en-US" sz="1071" dirty="0"/>
              <a:t>Application </a:t>
            </a:r>
          </a:p>
          <a:p>
            <a:pPr algn="ctr"/>
            <a:r>
              <a:rPr lang="en-US" sz="1071" dirty="0"/>
              <a:t>Developer</a:t>
            </a:r>
          </a:p>
        </p:txBody>
      </p:sp>
      <p:sp>
        <p:nvSpPr>
          <p:cNvPr id="5" name="Rounded Rectangle 4"/>
          <p:cNvSpPr/>
          <p:nvPr/>
        </p:nvSpPr>
        <p:spPr bwMode="auto">
          <a:xfrm>
            <a:off x="1427668" y="3499574"/>
            <a:ext cx="1800096" cy="2268445"/>
          </a:xfrm>
          <a:prstGeom prst="roundRect">
            <a:avLst/>
          </a:prstGeom>
          <a:solidFill>
            <a:srgbClr val="0099FF"/>
          </a:solidFill>
          <a:ln w="28575">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1632" dirty="0">
                <a:solidFill>
                  <a:schemeClr val="tx1"/>
                </a:solidFill>
              </a:rPr>
              <a:t>Client App</a:t>
            </a:r>
          </a:p>
          <a:p>
            <a:pPr algn="ctr" defTabSz="951028" fontAlgn="base">
              <a:spcBef>
                <a:spcPct val="0"/>
              </a:spcBef>
              <a:spcAft>
                <a:spcPct val="0"/>
              </a:spcAft>
            </a:pPr>
            <a:r>
              <a:rPr lang="en-US" sz="1224" dirty="0">
                <a:solidFill>
                  <a:schemeClr val="tx1"/>
                </a:solidFill>
              </a:rPr>
              <a:t>DDR </a:t>
            </a:r>
            <a:r>
              <a:rPr lang="en-US" sz="1224" dirty="0" smtClean="0">
                <a:solidFill>
                  <a:schemeClr val="tx1"/>
                </a:solidFill>
              </a:rPr>
              <a:t>APIs</a:t>
            </a:r>
          </a:p>
          <a:p>
            <a:pPr algn="ctr" defTabSz="951028" fontAlgn="base">
              <a:spcBef>
                <a:spcPct val="0"/>
              </a:spcBef>
              <a:spcAft>
                <a:spcPct val="0"/>
              </a:spcAft>
            </a:pPr>
            <a:endParaRPr lang="en-US" sz="1224" dirty="0">
              <a:solidFill>
                <a:schemeClr val="tx1"/>
              </a:solidFill>
            </a:endParaRPr>
          </a:p>
          <a:p>
            <a:pPr algn="ctr" defTabSz="951028" fontAlgn="base">
              <a:spcBef>
                <a:spcPct val="0"/>
              </a:spcBef>
              <a:spcAft>
                <a:spcPct val="0"/>
              </a:spcAft>
            </a:pPr>
            <a:endParaRPr lang="en-US" sz="1224" dirty="0">
              <a:solidFill>
                <a:schemeClr val="tx1"/>
              </a:solidFill>
            </a:endParaRPr>
          </a:p>
        </p:txBody>
      </p:sp>
      <p:cxnSp>
        <p:nvCxnSpPr>
          <p:cNvPr id="6" name="Straight Arrow Connector 5"/>
          <p:cNvCxnSpPr>
            <a:stCxn id="5" idx="3"/>
            <a:endCxn id="9" idx="2"/>
          </p:cNvCxnSpPr>
          <p:nvPr/>
        </p:nvCxnSpPr>
        <p:spPr>
          <a:xfrm>
            <a:off x="3227764" y="4633797"/>
            <a:ext cx="1322927" cy="1190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n 6"/>
          <p:cNvSpPr/>
          <p:nvPr/>
        </p:nvSpPr>
        <p:spPr bwMode="auto">
          <a:xfrm>
            <a:off x="4521609" y="3352665"/>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a:p>
            <a:pPr algn="ctr" defTabSz="951028" fontAlgn="base">
              <a:spcBef>
                <a:spcPct val="0"/>
              </a:spcBef>
              <a:spcAft>
                <a:spcPct val="0"/>
              </a:spcAft>
            </a:pPr>
            <a:endParaRPr lang="en-US" sz="1224" dirty="0">
              <a:solidFill>
                <a:srgbClr val="000000"/>
              </a:solidFill>
            </a:endParaRPr>
          </a:p>
        </p:txBody>
      </p:sp>
      <p:cxnSp>
        <p:nvCxnSpPr>
          <p:cNvPr id="8" name="Straight Arrow Connector 7"/>
          <p:cNvCxnSpPr>
            <a:stCxn id="5" idx="3"/>
            <a:endCxn id="7" idx="2"/>
          </p:cNvCxnSpPr>
          <p:nvPr/>
        </p:nvCxnSpPr>
        <p:spPr>
          <a:xfrm flipV="1">
            <a:off x="3227764" y="3951021"/>
            <a:ext cx="1293845" cy="68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n 8"/>
          <p:cNvSpPr/>
          <p:nvPr/>
        </p:nvSpPr>
        <p:spPr bwMode="auto">
          <a:xfrm>
            <a:off x="4550691" y="5255800"/>
            <a:ext cx="999150" cy="113706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2</a:t>
            </a:r>
            <a:endParaRPr lang="en-US" sz="1428" b="1" baseline="-25000" dirty="0">
              <a:solidFill>
                <a:srgbClr val="000000"/>
              </a:solidFill>
            </a:endParaRPr>
          </a:p>
          <a:p>
            <a:pPr algn="ctr" defTabSz="951028" fontAlgn="base">
              <a:spcBef>
                <a:spcPct val="0"/>
              </a:spcBef>
              <a:spcAft>
                <a:spcPct val="0"/>
              </a:spcAft>
            </a:pPr>
            <a:r>
              <a:rPr lang="en-US" sz="1632" baseline="-25000" dirty="0" smtClean="0">
                <a:solidFill>
                  <a:srgbClr val="000000"/>
                </a:solidFill>
              </a:rPr>
              <a:t>[100, 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0" name="Rounded Rectangle 9"/>
          <p:cNvSpPr/>
          <p:nvPr/>
        </p:nvSpPr>
        <p:spPr>
          <a:xfrm>
            <a:off x="4626103" y="4156076"/>
            <a:ext cx="1059522" cy="253811"/>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GSM</a:t>
            </a:r>
          </a:p>
        </p:txBody>
      </p:sp>
      <p:sp>
        <p:nvSpPr>
          <p:cNvPr id="11" name="Rounded Rectangle 10"/>
          <p:cNvSpPr/>
          <p:nvPr/>
        </p:nvSpPr>
        <p:spPr>
          <a:xfrm>
            <a:off x="1583434" y="4156076"/>
            <a:ext cx="1492715" cy="1535743"/>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lstStyle/>
          <a:p>
            <a:pPr algn="ctr"/>
            <a:r>
              <a:rPr lang="en-US" sz="1428" dirty="0">
                <a:solidFill>
                  <a:schemeClr val="tx1"/>
                </a:solidFill>
              </a:rPr>
              <a:t>Cache</a:t>
            </a:r>
          </a:p>
        </p:txBody>
      </p:sp>
      <p:sp>
        <p:nvSpPr>
          <p:cNvPr id="12" name="Rounded Rectangle 11"/>
          <p:cNvSpPr/>
          <p:nvPr/>
        </p:nvSpPr>
        <p:spPr>
          <a:xfrm>
            <a:off x="4618369" y="6114157"/>
            <a:ext cx="863793" cy="206924"/>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LSM</a:t>
            </a:r>
          </a:p>
        </p:txBody>
      </p:sp>
      <p:sp>
        <p:nvSpPr>
          <p:cNvPr id="23" name="TextBox 22"/>
          <p:cNvSpPr txBox="1"/>
          <p:nvPr/>
        </p:nvSpPr>
        <p:spPr>
          <a:xfrm>
            <a:off x="319113" y="1345792"/>
            <a:ext cx="5878404" cy="1403461"/>
          </a:xfrm>
          <a:prstGeom prst="rect">
            <a:avLst/>
          </a:prstGeom>
          <a:solidFill>
            <a:schemeClr val="tx1"/>
          </a:solidFill>
        </p:spPr>
        <p:txBody>
          <a:bodyPr wrap="none" lIns="182880" tIns="146304" rIns="182880" bIns="146304" rtlCol="0">
            <a:spAutoFit/>
          </a:bodyPr>
          <a:lstStyle/>
          <a:p>
            <a:r>
              <a:rPr lang="en-US" dirty="0" err="1" smtClean="0">
                <a:solidFill>
                  <a:srgbClr val="000000"/>
                </a:solidFill>
                <a:highlight>
                  <a:srgbClr val="FFFFFF"/>
                </a:highlight>
              </a:rPr>
              <a:t>ShardMap.OpenConnectionForKey</a:t>
            </a:r>
            <a:r>
              <a:rPr lang="en-US" dirty="0">
                <a:solidFill>
                  <a:srgbClr val="000000"/>
                </a:solidFill>
                <a:highlight>
                  <a:srgbClr val="FFFFFF"/>
                </a:highlight>
              </a:rPr>
              <a:t>(</a:t>
            </a:r>
          </a:p>
          <a:p>
            <a:r>
              <a:rPr lang="en-US" dirty="0" smtClean="0">
                <a:solidFill>
                  <a:srgbClr val="000000"/>
                </a:solidFill>
                <a:highlight>
                  <a:srgbClr val="FFFFFF"/>
                </a:highlight>
              </a:rPr>
              <a:t>	104 	</a:t>
            </a:r>
            <a:r>
              <a:rPr lang="en-US" dirty="0" smtClean="0">
                <a:solidFill>
                  <a:srgbClr val="008000"/>
                </a:solidFill>
                <a:highlight>
                  <a:srgbClr val="FFFFFF"/>
                </a:highlight>
              </a:rPr>
              <a:t>/* Tenant ID */</a:t>
            </a:r>
            <a:r>
              <a:rPr lang="en-US" dirty="0" smtClean="0">
                <a:solidFill>
                  <a:srgbClr val="000000"/>
                </a:solidFill>
                <a:highlight>
                  <a:srgbClr val="FFFFFF"/>
                </a:highlight>
              </a:rPr>
              <a:t> , </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a:t>
            </a:r>
            <a:r>
              <a:rPr lang="en-US" dirty="0" smtClean="0">
                <a:solidFill>
                  <a:srgbClr val="008000"/>
                </a:solidFill>
                <a:highlight>
                  <a:srgbClr val="FFFFFF"/>
                </a:highlight>
              </a:rPr>
              <a:t>/* </a:t>
            </a:r>
            <a:r>
              <a:rPr lang="en-US" dirty="0">
                <a:solidFill>
                  <a:srgbClr val="008000"/>
                </a:solidFill>
                <a:highlight>
                  <a:srgbClr val="FFFFFF"/>
                </a:highlight>
              </a:rPr>
              <a:t>Credentials Only */</a:t>
            </a:r>
            <a:r>
              <a:rPr lang="en-US" dirty="0">
                <a:solidFill>
                  <a:srgbClr val="000000"/>
                </a:solidFill>
                <a:highlight>
                  <a:srgbClr val="FFFFFF"/>
                </a:highlight>
              </a:rPr>
              <a:t> ,</a:t>
            </a:r>
          </a:p>
          <a:p>
            <a:r>
              <a:rPr lang="en-US" dirty="0">
                <a:solidFill>
                  <a:srgbClr val="000000"/>
                </a:solidFill>
                <a:highlight>
                  <a:srgbClr val="FFFFFF"/>
                </a:highlight>
              </a:rPr>
              <a:t>	</a:t>
            </a:r>
            <a:r>
              <a:rPr lang="en-US" dirty="0" err="1" smtClean="0">
                <a:solidFill>
                  <a:srgbClr val="000000"/>
                </a:solidFill>
                <a:highlight>
                  <a:srgbClr val="FFFFFF"/>
                </a:highlight>
              </a:rPr>
              <a:t>ConnectionOptions.Validate</a:t>
            </a:r>
            <a:r>
              <a:rPr lang="en-US" dirty="0" smtClean="0">
                <a:solidFill>
                  <a:srgbClr val="000000"/>
                </a:solidFill>
                <a:highlight>
                  <a:srgbClr val="FFFFFF"/>
                </a:highlight>
              </a:rPr>
              <a:t>   </a:t>
            </a:r>
            <a:r>
              <a:rPr lang="en-US" dirty="0">
                <a:solidFill>
                  <a:srgbClr val="008000"/>
                </a:solidFill>
                <a:highlight>
                  <a:srgbClr val="FFFFFF"/>
                </a:highlight>
              </a:rPr>
              <a:t>/* Validate */ </a:t>
            </a:r>
            <a:r>
              <a:rPr lang="en-US" dirty="0" smtClean="0">
                <a:highlight>
                  <a:srgbClr val="FFFFFF"/>
                </a:highlight>
              </a:rPr>
              <a:t>));</a:t>
            </a:r>
            <a:endParaRPr lang="en-US" dirty="0">
              <a:solidFill>
                <a:srgbClr val="008000"/>
              </a:solidFill>
              <a:highlight>
                <a:srgbClr val="FFFFFF"/>
              </a:highlight>
            </a:endParaRPr>
          </a:p>
        </p:txBody>
      </p:sp>
      <p:sp>
        <p:nvSpPr>
          <p:cNvPr id="24" name="TextBox 23"/>
          <p:cNvSpPr txBox="1"/>
          <p:nvPr/>
        </p:nvSpPr>
        <p:spPr>
          <a:xfrm>
            <a:off x="1549137" y="4445728"/>
            <a:ext cx="155715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t>[100, 200</a:t>
            </a:r>
            <a:r>
              <a:rPr lang="en-US" sz="1400" dirty="0" smtClean="0"/>
              <a:t>): DB2</a:t>
            </a:r>
            <a:endParaRPr lang="en-US" sz="1400" dirty="0"/>
          </a:p>
        </p:txBody>
      </p:sp>
      <p:sp>
        <p:nvSpPr>
          <p:cNvPr id="26" name="Rectangle 25"/>
          <p:cNvSpPr/>
          <p:nvPr/>
        </p:nvSpPr>
        <p:spPr bwMode="auto">
          <a:xfrm>
            <a:off x="5456235" y="5629745"/>
            <a:ext cx="1219202" cy="38917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err="1" smtClean="0">
                <a:solidFill>
                  <a:srgbClr val="000000"/>
                </a:solidFill>
              </a:rPr>
              <a:t>spValidate</a:t>
            </a:r>
            <a:endParaRPr lang="en-US" sz="1600" dirty="0">
              <a:solidFill>
                <a:srgbClr val="000000"/>
              </a:solidFill>
            </a:endParaRPr>
          </a:p>
        </p:txBody>
      </p:sp>
    </p:spTree>
    <p:extLst>
      <p:ext uri="{BB962C8B-B14F-4D97-AF65-F5344CB8AC3E}">
        <p14:creationId xmlns:p14="http://schemas.microsoft.com/office/powerpoint/2010/main" val="22285243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332412"/>
          </a:xfrm>
        </p:spPr>
        <p:txBody>
          <a:bodyPr>
            <a:normAutofit lnSpcReduction="10000"/>
          </a:bodyPr>
          <a:lstStyle/>
          <a:p>
            <a:r>
              <a:rPr lang="en-US" dirty="0" smtClean="0"/>
              <a:t>Validation prevents retrieving intermediate states</a:t>
            </a:r>
          </a:p>
          <a:p>
            <a:r>
              <a:rPr lang="en-US" dirty="0" smtClean="0"/>
              <a:t>When can you or do you want to bypass validation?</a:t>
            </a:r>
          </a:p>
          <a:p>
            <a:pPr lvl="1"/>
            <a:r>
              <a:rPr lang="en-US" dirty="0" smtClean="0"/>
              <a:t>Validation is an extra round-trip into the shard</a:t>
            </a:r>
          </a:p>
          <a:p>
            <a:pPr lvl="1"/>
            <a:r>
              <a:rPr lang="en-US" dirty="0" smtClean="0"/>
              <a:t>Validation is an extra stored procedure call on the shard</a:t>
            </a:r>
          </a:p>
          <a:p>
            <a:pPr lvl="1"/>
            <a:r>
              <a:rPr lang="en-US" dirty="0" smtClean="0"/>
              <a:t>Validation can be turned off in </a:t>
            </a:r>
            <a:r>
              <a:rPr lang="en-US" dirty="0" err="1" smtClean="0"/>
              <a:t>OpenConnectionForKey</a:t>
            </a:r>
            <a:r>
              <a:rPr lang="en-US" dirty="0" smtClean="0"/>
              <a:t> calls</a:t>
            </a:r>
          </a:p>
          <a:p>
            <a:r>
              <a:rPr lang="en-US" dirty="0" smtClean="0"/>
              <a:t>Legitimate scenarios with validation turned off</a:t>
            </a:r>
          </a:p>
          <a:p>
            <a:pPr lvl="1"/>
            <a:r>
              <a:rPr lang="en-US" dirty="0" smtClean="0"/>
              <a:t>Split/Merge not used</a:t>
            </a:r>
          </a:p>
          <a:p>
            <a:pPr lvl="1"/>
            <a:r>
              <a:rPr lang="en-US" dirty="0" smtClean="0"/>
              <a:t>Shardlets never move</a:t>
            </a:r>
          </a:p>
          <a:p>
            <a:r>
              <a:rPr lang="en-US" dirty="0" smtClean="0"/>
              <a:t>How to orchestrate non-validation and validation</a:t>
            </a:r>
          </a:p>
          <a:p>
            <a:pPr lvl="1"/>
            <a:r>
              <a:rPr lang="en-US" dirty="0" smtClean="0"/>
              <a:t>Validation can be controlled by a setting in the app</a:t>
            </a:r>
          </a:p>
          <a:p>
            <a:pPr lvl="1"/>
            <a:r>
              <a:rPr lang="en-US" dirty="0" smtClean="0"/>
              <a:t>Use a </a:t>
            </a:r>
            <a:r>
              <a:rPr lang="en-US" dirty="0" err="1" smtClean="0"/>
              <a:t>config</a:t>
            </a:r>
            <a:r>
              <a:rPr lang="en-US" dirty="0" smtClean="0"/>
              <a:t> deployment across your app </a:t>
            </a:r>
            <a:r>
              <a:rPr lang="en-US" dirty="0"/>
              <a:t>tier to change </a:t>
            </a:r>
            <a:r>
              <a:rPr lang="en-US" dirty="0" smtClean="0"/>
              <a:t>the setting</a:t>
            </a:r>
          </a:p>
          <a:p>
            <a:pPr lvl="1"/>
            <a:endParaRPr lang="en-US" dirty="0"/>
          </a:p>
        </p:txBody>
      </p:sp>
      <p:sp>
        <p:nvSpPr>
          <p:cNvPr id="3" name="Title 2"/>
          <p:cNvSpPr>
            <a:spLocks noGrp="1"/>
          </p:cNvSpPr>
          <p:nvPr>
            <p:ph type="title"/>
          </p:nvPr>
        </p:nvSpPr>
        <p:spPr/>
        <p:txBody>
          <a:bodyPr/>
          <a:lstStyle/>
          <a:p>
            <a:r>
              <a:rPr lang="en-US" dirty="0" smtClean="0"/>
              <a:t>DDR: Performance Considerations</a:t>
            </a:r>
            <a:endParaRPr lang="en-US" dirty="0"/>
          </a:p>
        </p:txBody>
      </p:sp>
    </p:spTree>
    <p:extLst>
      <p:ext uri="{BB962C8B-B14F-4D97-AF65-F5344CB8AC3E}">
        <p14:creationId xmlns:p14="http://schemas.microsoft.com/office/powerpoint/2010/main" val="22437977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Multi-shard Query (MSQ)</a:t>
            </a:r>
          </a:p>
        </p:txBody>
      </p:sp>
    </p:spTree>
    <p:extLst>
      <p:ext uri="{BB962C8B-B14F-4D97-AF65-F5344CB8AC3E}">
        <p14:creationId xmlns:p14="http://schemas.microsoft.com/office/powerpoint/2010/main" val="259774719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Multi-shard Query (MSQ)</a:t>
            </a:r>
            <a:endParaRPr lang="en-US" dirty="0"/>
          </a:p>
        </p:txBody>
      </p:sp>
      <p:sp>
        <p:nvSpPr>
          <p:cNvPr id="23" name="Content Placeholder 2"/>
          <p:cNvSpPr>
            <a:spLocks noGrp="1"/>
          </p:cNvSpPr>
          <p:nvPr>
            <p:ph type="body" sz="quarter" idx="4294967295"/>
          </p:nvPr>
        </p:nvSpPr>
        <p:spPr>
          <a:xfrm>
            <a:off x="274639" y="1212849"/>
            <a:ext cx="11889564" cy="2059025"/>
          </a:xfrm>
          <a:prstGeom prst="rect">
            <a:avLst/>
          </a:prstGeom>
        </p:spPr>
        <p:txBody>
          <a:bodyPr>
            <a:normAutofit/>
          </a:bodyPr>
          <a:lstStyle/>
          <a:p>
            <a:pPr marL="0" indent="0">
              <a:buNone/>
            </a:pPr>
            <a:r>
              <a:rPr lang="en-US" b="1" dirty="0" smtClean="0"/>
              <a:t>Scenario: </a:t>
            </a:r>
            <a:r>
              <a:rPr lang="en-US" dirty="0" smtClean="0"/>
              <a:t>execute a query across a set of shards (returns a UNION ALL result set)</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09" y="2903599"/>
            <a:ext cx="489900" cy="590106"/>
          </a:xfrm>
          <a:prstGeom prst="rect">
            <a:avLst/>
          </a:prstGeom>
        </p:spPr>
      </p:pic>
      <p:sp>
        <p:nvSpPr>
          <p:cNvPr id="13" name="TextBox 12"/>
          <p:cNvSpPr txBox="1"/>
          <p:nvPr/>
        </p:nvSpPr>
        <p:spPr>
          <a:xfrm>
            <a:off x="306197" y="3419444"/>
            <a:ext cx="927324" cy="430309"/>
          </a:xfrm>
          <a:prstGeom prst="rect">
            <a:avLst/>
          </a:prstGeom>
          <a:noFill/>
        </p:spPr>
        <p:txBody>
          <a:bodyPr wrap="none" rtlCol="0">
            <a:spAutoFit/>
          </a:bodyPr>
          <a:lstStyle/>
          <a:p>
            <a:pPr algn="ctr"/>
            <a:r>
              <a:rPr lang="en-US" sz="1071" dirty="0">
                <a:solidFill>
                  <a:srgbClr val="FFFFFF"/>
                </a:solidFill>
              </a:rPr>
              <a:t>Application </a:t>
            </a:r>
          </a:p>
          <a:p>
            <a:pPr algn="ctr"/>
            <a:r>
              <a:rPr lang="en-US" sz="1071" dirty="0">
                <a:solidFill>
                  <a:srgbClr val="FFFFFF"/>
                </a:solidFill>
              </a:rPr>
              <a:t>Developer</a:t>
            </a:r>
          </a:p>
        </p:txBody>
      </p:sp>
      <p:sp>
        <p:nvSpPr>
          <p:cNvPr id="14" name="Rounded Rectangle 13"/>
          <p:cNvSpPr/>
          <p:nvPr/>
        </p:nvSpPr>
        <p:spPr bwMode="auto">
          <a:xfrm>
            <a:off x="1269462" y="3146257"/>
            <a:ext cx="1431570" cy="546375"/>
          </a:xfrm>
          <a:prstGeom prst="roundRect">
            <a:avLst/>
          </a:prstGeom>
          <a:solidFill>
            <a:schemeClr val="accent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836" dirty="0">
                <a:solidFill>
                  <a:srgbClr val="FFFFFF"/>
                </a:solidFill>
              </a:rPr>
              <a:t>Client App</a:t>
            </a:r>
          </a:p>
          <a:p>
            <a:pPr algn="ctr" defTabSz="951028" fontAlgn="base">
              <a:spcBef>
                <a:spcPct val="0"/>
              </a:spcBef>
              <a:spcAft>
                <a:spcPct val="0"/>
              </a:spcAft>
            </a:pPr>
            <a:r>
              <a:rPr lang="en-US" sz="1224" dirty="0">
                <a:solidFill>
                  <a:srgbClr val="FFFFFF"/>
                </a:solidFill>
              </a:rPr>
              <a:t>MSQ APIs ( )</a:t>
            </a:r>
          </a:p>
        </p:txBody>
      </p:sp>
      <p:cxnSp>
        <p:nvCxnSpPr>
          <p:cNvPr id="25" name="Straight Arrow Connector 24"/>
          <p:cNvCxnSpPr>
            <a:stCxn id="14" idx="2"/>
            <a:endCxn id="3" idx="1"/>
          </p:cNvCxnSpPr>
          <p:nvPr/>
        </p:nvCxnSpPr>
        <p:spPr>
          <a:xfrm>
            <a:off x="1985247" y="3692632"/>
            <a:ext cx="4063880" cy="11564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901925" y="524734"/>
            <a:ext cx="294407" cy="894309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srgbClr val="FFFFFF"/>
              </a:solidFill>
            </a:endParaRPr>
          </a:p>
        </p:txBody>
      </p:sp>
      <p:sp>
        <p:nvSpPr>
          <p:cNvPr id="24" name="TextBox 23"/>
          <p:cNvSpPr txBox="1"/>
          <p:nvPr/>
        </p:nvSpPr>
        <p:spPr>
          <a:xfrm>
            <a:off x="2409908" y="4240058"/>
            <a:ext cx="2724313" cy="646331"/>
          </a:xfrm>
          <a:prstGeom prst="rect">
            <a:avLst/>
          </a:prstGeom>
          <a:noFill/>
        </p:spPr>
        <p:txBody>
          <a:bodyPr wrap="square" rtlCol="0">
            <a:spAutoFit/>
          </a:bodyPr>
          <a:lstStyle/>
          <a:p>
            <a:r>
              <a:rPr lang="en-US" dirty="0">
                <a:solidFill>
                  <a:srgbClr val="FFFFFF"/>
                </a:solidFill>
              </a:rPr>
              <a:t>SELECT count(*) </a:t>
            </a:r>
          </a:p>
          <a:p>
            <a:r>
              <a:rPr lang="en-US" dirty="0">
                <a:solidFill>
                  <a:srgbClr val="FFFFFF"/>
                </a:solidFill>
              </a:rPr>
              <a:t>FROM customers </a:t>
            </a:r>
          </a:p>
        </p:txBody>
      </p:sp>
      <p:sp>
        <p:nvSpPr>
          <p:cNvPr id="26" name="TextBox 25"/>
          <p:cNvSpPr txBox="1"/>
          <p:nvPr/>
        </p:nvSpPr>
        <p:spPr>
          <a:xfrm>
            <a:off x="5266679" y="4338339"/>
            <a:ext cx="2724313" cy="369332"/>
          </a:xfrm>
          <a:prstGeom prst="rect">
            <a:avLst/>
          </a:prstGeom>
          <a:noFill/>
        </p:spPr>
        <p:txBody>
          <a:bodyPr wrap="square" rtlCol="0">
            <a:spAutoFit/>
          </a:bodyPr>
          <a:lstStyle/>
          <a:p>
            <a:r>
              <a:rPr lang="en-US" dirty="0">
                <a:solidFill>
                  <a:srgbClr val="FFFFFF"/>
                </a:solidFill>
              </a:rPr>
              <a:t>UNION ALL result set</a:t>
            </a:r>
          </a:p>
        </p:txBody>
      </p:sp>
      <p:sp>
        <p:nvSpPr>
          <p:cNvPr id="28" name="Can 27"/>
          <p:cNvSpPr/>
          <p:nvPr/>
        </p:nvSpPr>
        <p:spPr bwMode="auto">
          <a:xfrm>
            <a:off x="4092597" y="2542438"/>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p:txBody>
      </p:sp>
      <p:cxnSp>
        <p:nvCxnSpPr>
          <p:cNvPr id="29" name="Straight Arrow Connector 28"/>
          <p:cNvCxnSpPr>
            <a:endCxn id="28" idx="2"/>
          </p:cNvCxnSpPr>
          <p:nvPr/>
        </p:nvCxnSpPr>
        <p:spPr>
          <a:xfrm flipV="1">
            <a:off x="2701031" y="3140793"/>
            <a:ext cx="1391566" cy="2786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Can 26"/>
          <p:cNvSpPr/>
          <p:nvPr/>
        </p:nvSpPr>
        <p:spPr bwMode="auto">
          <a:xfrm>
            <a:off x="1577581" y="530049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0" name="TextBox 29"/>
          <p:cNvSpPr txBox="1"/>
          <p:nvPr/>
        </p:nvSpPr>
        <p:spPr>
          <a:xfrm>
            <a:off x="8955777" y="5612573"/>
            <a:ext cx="1334349" cy="382308"/>
          </a:xfrm>
          <a:prstGeom prst="rect">
            <a:avLst/>
          </a:prstGeom>
          <a:noFill/>
        </p:spPr>
        <p:txBody>
          <a:bodyPr wrap="square" rtlCol="0">
            <a:spAutoFit/>
          </a:bodyPr>
          <a:lstStyle/>
          <a:p>
            <a:r>
              <a:rPr lang="en-US" sz="1836" dirty="0">
                <a:solidFill>
                  <a:srgbClr val="FFFFFF"/>
                </a:solidFill>
              </a:rPr>
              <a:t>. . .</a:t>
            </a:r>
          </a:p>
        </p:txBody>
      </p:sp>
      <p:sp>
        <p:nvSpPr>
          <p:cNvPr id="31" name="Can 30"/>
          <p:cNvSpPr/>
          <p:nvPr/>
        </p:nvSpPr>
        <p:spPr bwMode="auto">
          <a:xfrm>
            <a:off x="28072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2" name="Can 31"/>
          <p:cNvSpPr/>
          <p:nvPr/>
        </p:nvSpPr>
        <p:spPr bwMode="auto">
          <a:xfrm>
            <a:off x="40369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3" name="Can 32"/>
          <p:cNvSpPr/>
          <p:nvPr/>
        </p:nvSpPr>
        <p:spPr bwMode="auto">
          <a:xfrm>
            <a:off x="5266679"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Can 33"/>
          <p:cNvSpPr/>
          <p:nvPr/>
        </p:nvSpPr>
        <p:spPr bwMode="auto">
          <a:xfrm>
            <a:off x="6496378"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5" name="Can 34"/>
          <p:cNvSpPr/>
          <p:nvPr/>
        </p:nvSpPr>
        <p:spPr bwMode="auto">
          <a:xfrm>
            <a:off x="7726077"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6" name="Can 35"/>
          <p:cNvSpPr/>
          <p:nvPr/>
        </p:nvSpPr>
        <p:spPr bwMode="auto">
          <a:xfrm>
            <a:off x="9521524" y="5300486"/>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16563195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smtClean="0"/>
              <a:t>Multi-Shard Query (MSQ)</a:t>
            </a:r>
            <a:endParaRPr lang="en-US" dirty="0"/>
          </a:p>
        </p:txBody>
      </p:sp>
      <p:sp>
        <p:nvSpPr>
          <p:cNvPr id="2" name="Text Placeholder 1"/>
          <p:cNvSpPr>
            <a:spLocks noGrp="1"/>
          </p:cNvSpPr>
          <p:nvPr>
            <p:ph type="body" sz="quarter" idx="10"/>
          </p:nvPr>
        </p:nvSpPr>
        <p:spPr>
          <a:xfrm>
            <a:off x="274638" y="1216153"/>
            <a:ext cx="11887199" cy="5405309"/>
          </a:xfrm>
        </p:spPr>
        <p:txBody>
          <a:bodyPr>
            <a:normAutofit fontScale="47500" lnSpcReduction="20000"/>
          </a:bodyPr>
          <a:lstStyle/>
          <a:p>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MultiShardConnection</a:t>
            </a:r>
            <a:r>
              <a:rPr lang="en-US" sz="3600" dirty="0">
                <a:solidFill>
                  <a:srgbClr val="000000"/>
                </a:solidFill>
                <a:highlight>
                  <a:srgbClr val="FFFFFF"/>
                </a:highlight>
              </a:rPr>
              <a:t> conn = </a:t>
            </a:r>
            <a:r>
              <a:rPr lang="en-US" sz="3600" dirty="0">
                <a:solidFill>
                  <a:srgbClr val="0000FF"/>
                </a:solidFill>
                <a:highlight>
                  <a:srgbClr val="FFFFFF"/>
                </a:highlight>
              </a:rPr>
              <a:t>new</a:t>
            </a:r>
            <a:r>
              <a:rPr lang="en-US" sz="3600" dirty="0">
                <a:solidFill>
                  <a:srgbClr val="000000"/>
                </a:solidFill>
                <a:highlight>
                  <a:srgbClr val="FFFFFF"/>
                </a:highlight>
              </a:rPr>
              <a:t> </a:t>
            </a:r>
            <a:r>
              <a:rPr lang="en-US" sz="3600" dirty="0" err="1">
                <a:solidFill>
                  <a:srgbClr val="2B91AF"/>
                </a:solidFill>
                <a:highlight>
                  <a:srgbClr val="FFFFFF"/>
                </a:highlight>
              </a:rPr>
              <a:t>MultiShardConnection</a:t>
            </a:r>
            <a:r>
              <a:rPr lang="en-US" sz="3600" dirty="0" smtClean="0">
                <a:solidFill>
                  <a:srgbClr val="000000"/>
                </a:solidFill>
                <a:highlight>
                  <a:srgbClr val="FFFFFF"/>
                </a:highlight>
              </a:rPr>
              <a:t>(</a:t>
            </a:r>
          </a:p>
          <a:p>
            <a:r>
              <a:rPr lang="en-US" sz="3600" dirty="0">
                <a:solidFill>
                  <a:srgbClr val="000000"/>
                </a:solidFill>
                <a:highlight>
                  <a:srgbClr val="FFFFFF"/>
                </a:highlight>
              </a:rPr>
              <a:t>	</a:t>
            </a:r>
            <a:r>
              <a:rPr lang="en-US" sz="3600" dirty="0" err="1" smtClean="0">
                <a:solidFill>
                  <a:srgbClr val="000000"/>
                </a:solidFill>
                <a:highlight>
                  <a:srgbClr val="FFFFFF"/>
                </a:highlight>
              </a:rPr>
              <a:t>m_shardMap.GetShards</a:t>
            </a:r>
            <a:r>
              <a:rPr lang="en-US" sz="3600" dirty="0" smtClean="0">
                <a:solidFill>
                  <a:srgbClr val="000000"/>
                </a:solidFill>
                <a:highlight>
                  <a:srgbClr val="FFFFFF"/>
                </a:highlight>
              </a:rPr>
              <a:t>(), </a:t>
            </a:r>
            <a:r>
              <a:rPr lang="en-US" sz="3600" dirty="0" err="1">
                <a:solidFill>
                  <a:srgbClr val="2B91AF"/>
                </a:solidFill>
                <a:highlight>
                  <a:srgbClr val="FFFFFF"/>
                </a:highlight>
              </a:rPr>
              <a:t>MultiShardTestUtils</a:t>
            </a:r>
            <a:r>
              <a:rPr lang="en-US" sz="3600" dirty="0" err="1">
                <a:solidFill>
                  <a:srgbClr val="000000"/>
                </a:solidFill>
                <a:highlight>
                  <a:srgbClr val="FFFFFF"/>
                </a:highlight>
              </a:rPr>
              <a:t>.GetTestSqlCredential</a:t>
            </a:r>
            <a:r>
              <a:rPr lang="en-US" sz="3600" dirty="0">
                <a:solidFill>
                  <a:srgbClr val="000000"/>
                </a:solidFill>
                <a:highlight>
                  <a:srgbClr val="FFFFFF"/>
                </a:highlight>
              </a:rPr>
              <a:t>()))</a:t>
            </a:r>
          </a:p>
          <a:p>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MultiShardCommand</a:t>
            </a:r>
            <a:r>
              <a:rPr lang="en-US" sz="3600" dirty="0">
                <a:solidFill>
                  <a:srgbClr val="000000"/>
                </a:solidFill>
                <a:highlight>
                  <a:srgbClr val="FFFFFF"/>
                </a:highlight>
              </a:rPr>
              <a:t> </a:t>
            </a:r>
            <a:r>
              <a:rPr lang="en-US" sz="3600" dirty="0" err="1">
                <a:solidFill>
                  <a:srgbClr val="000000"/>
                </a:solidFill>
                <a:highlight>
                  <a:srgbClr val="FFFFFF"/>
                </a:highlight>
              </a:rPr>
              <a:t>cmd</a:t>
            </a:r>
            <a:r>
              <a:rPr lang="en-US" sz="3600" dirty="0">
                <a:solidFill>
                  <a:srgbClr val="000000"/>
                </a:solidFill>
                <a:highlight>
                  <a:srgbClr val="FFFFFF"/>
                </a:highlight>
              </a:rPr>
              <a:t> = </a:t>
            </a:r>
            <a:r>
              <a:rPr lang="en-US" sz="3600" dirty="0" err="1">
                <a:solidFill>
                  <a:srgbClr val="000000"/>
                </a:solidFill>
                <a:highlight>
                  <a:srgbClr val="FFFFFF"/>
                </a:highlight>
              </a:rPr>
              <a:t>conn.CreateCommand</a:t>
            </a:r>
            <a:r>
              <a:rPr lang="en-US" sz="3600" dirty="0">
                <a:solidFill>
                  <a:srgbClr val="000000"/>
                </a:solidFill>
                <a:highlight>
                  <a:srgbClr val="FFFFFF"/>
                </a:highlight>
              </a:rPr>
              <a:t>())</a:t>
            </a: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err="1">
                <a:solidFill>
                  <a:srgbClr val="000000"/>
                </a:solidFill>
                <a:highlight>
                  <a:srgbClr val="FFFFFF"/>
                </a:highlight>
              </a:rPr>
              <a:t>cmd.CommandText</a:t>
            </a:r>
            <a:r>
              <a:rPr lang="en-US" sz="3600" dirty="0">
                <a:solidFill>
                  <a:srgbClr val="000000"/>
                </a:solidFill>
                <a:highlight>
                  <a:srgbClr val="FFFFFF"/>
                </a:highlight>
              </a:rPr>
              <a:t> = </a:t>
            </a:r>
            <a:r>
              <a:rPr lang="en-US" sz="3600" dirty="0">
                <a:solidFill>
                  <a:srgbClr val="A31515"/>
                </a:solidFill>
                <a:highlight>
                  <a:srgbClr val="FFFFFF"/>
                </a:highlight>
              </a:rPr>
              <a:t>"SELECT </a:t>
            </a:r>
            <a:r>
              <a:rPr lang="en-US" sz="3600" dirty="0" err="1">
                <a:solidFill>
                  <a:srgbClr val="A31515"/>
                </a:solidFill>
                <a:highlight>
                  <a:srgbClr val="FFFFFF"/>
                </a:highlight>
              </a:rPr>
              <a:t>dbNameField</a:t>
            </a:r>
            <a:r>
              <a:rPr lang="en-US" sz="3600" dirty="0">
                <a:solidFill>
                  <a:srgbClr val="A31515"/>
                </a:solidFill>
                <a:highlight>
                  <a:srgbClr val="FFFFFF"/>
                </a:highlight>
              </a:rPr>
              <a:t>, </a:t>
            </a:r>
            <a:r>
              <a:rPr lang="en-US" sz="3600" dirty="0" err="1">
                <a:solidFill>
                  <a:srgbClr val="A31515"/>
                </a:solidFill>
                <a:highlight>
                  <a:srgbClr val="FFFFFF"/>
                </a:highlight>
              </a:rPr>
              <a:t>TestIntField</a:t>
            </a:r>
            <a:r>
              <a:rPr lang="en-US" sz="3600" dirty="0">
                <a:solidFill>
                  <a:srgbClr val="A31515"/>
                </a:solidFill>
                <a:highlight>
                  <a:srgbClr val="FFFFFF"/>
                </a:highlight>
              </a:rPr>
              <a:t>, </a:t>
            </a:r>
            <a:r>
              <a:rPr lang="en-US" sz="3600" dirty="0" err="1">
                <a:solidFill>
                  <a:srgbClr val="A31515"/>
                </a:solidFill>
                <a:highlight>
                  <a:srgbClr val="FFFFFF"/>
                </a:highlight>
              </a:rPr>
              <a:t>TestBigIntField</a:t>
            </a:r>
            <a:r>
              <a:rPr lang="en-US" sz="3600" dirty="0">
                <a:solidFill>
                  <a:srgbClr val="A31515"/>
                </a:solidFill>
                <a:highlight>
                  <a:srgbClr val="FFFFFF"/>
                </a:highlight>
              </a:rPr>
              <a:t> FROM </a:t>
            </a:r>
            <a:r>
              <a:rPr lang="en-US" sz="3600" dirty="0" err="1">
                <a:solidFill>
                  <a:srgbClr val="A31515"/>
                </a:solidFill>
                <a:highlight>
                  <a:srgbClr val="FFFFFF"/>
                </a:highlight>
              </a:rPr>
              <a:t>ShardedTable</a:t>
            </a:r>
            <a:r>
              <a:rPr lang="en-US" sz="3600" dirty="0">
                <a:solidFill>
                  <a:srgbClr val="A31515"/>
                </a:solidFill>
                <a:highlight>
                  <a:srgbClr val="FFFFFF"/>
                </a:highlight>
              </a:rPr>
              <a:t>"</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err="1">
                <a:solidFill>
                  <a:srgbClr val="000000"/>
                </a:solidFill>
                <a:highlight>
                  <a:srgbClr val="FFFFFF"/>
                </a:highlight>
              </a:rPr>
              <a:t>cmd.CommandType</a:t>
            </a:r>
            <a:r>
              <a:rPr lang="en-US" sz="3600" dirty="0">
                <a:solidFill>
                  <a:srgbClr val="000000"/>
                </a:solidFill>
                <a:highlight>
                  <a:srgbClr val="FFFFFF"/>
                </a:highlight>
              </a:rPr>
              <a:t> = </a:t>
            </a:r>
            <a:r>
              <a:rPr lang="en-US" sz="3600" dirty="0" err="1">
                <a:solidFill>
                  <a:srgbClr val="2B91AF"/>
                </a:solidFill>
                <a:highlight>
                  <a:srgbClr val="FFFFFF"/>
                </a:highlight>
              </a:rPr>
              <a:t>CommandType</a:t>
            </a:r>
            <a:r>
              <a:rPr lang="en-US" sz="3600" dirty="0" err="1">
                <a:solidFill>
                  <a:srgbClr val="000000"/>
                </a:solidFill>
                <a:highlight>
                  <a:srgbClr val="FFFFFF"/>
                </a:highlight>
              </a:rPr>
              <a:t>.Text</a:t>
            </a:r>
            <a:r>
              <a:rPr lang="en-US" sz="3600" dirty="0">
                <a:solidFill>
                  <a:srgbClr val="000000"/>
                </a:solidFill>
                <a:highlight>
                  <a:srgbClr val="FFFFFF"/>
                </a:highlight>
              </a:rPr>
              <a:t>;</a:t>
            </a:r>
          </a:p>
          <a:p>
            <a:r>
              <a:rPr lang="en-US" sz="3600" dirty="0" smtClean="0">
                <a:solidFill>
                  <a:srgbClr val="000000"/>
                </a:solidFill>
                <a:highlight>
                  <a:srgbClr val="FFFFFF"/>
                </a:highlight>
              </a:rPr>
              <a:t>        </a:t>
            </a:r>
            <a:r>
              <a:rPr lang="en-US" sz="3600" dirty="0" err="1" smtClean="0">
                <a:solidFill>
                  <a:srgbClr val="000000"/>
                </a:solidFill>
                <a:highlight>
                  <a:srgbClr val="FFFFFF"/>
                </a:highlight>
              </a:rPr>
              <a:t>cmd.ExecutionPolicy</a:t>
            </a:r>
            <a:r>
              <a:rPr lang="en-US" sz="3600" dirty="0" smtClean="0">
                <a:solidFill>
                  <a:srgbClr val="000000"/>
                </a:solidFill>
                <a:highlight>
                  <a:srgbClr val="FFFFFF"/>
                </a:highlight>
              </a:rPr>
              <a:t> </a:t>
            </a:r>
            <a:r>
              <a:rPr lang="en-US" sz="3600" dirty="0">
                <a:solidFill>
                  <a:srgbClr val="000000"/>
                </a:solidFill>
                <a:highlight>
                  <a:srgbClr val="FFFFFF"/>
                </a:highlight>
              </a:rPr>
              <a:t>= </a:t>
            </a:r>
            <a:r>
              <a:rPr lang="en-US" sz="3600" dirty="0" err="1" smtClean="0">
                <a:solidFill>
                  <a:srgbClr val="2B91AF"/>
                </a:solidFill>
                <a:highlight>
                  <a:srgbClr val="FFFFFF"/>
                </a:highlight>
              </a:rPr>
              <a:t>MultiShardExecutionPolicy</a:t>
            </a:r>
            <a:r>
              <a:rPr lang="en-US" sz="3600" dirty="0" err="1" smtClean="0">
                <a:solidFill>
                  <a:srgbClr val="000000"/>
                </a:solidFill>
                <a:highlight>
                  <a:srgbClr val="FFFFFF"/>
                </a:highlight>
              </a:rPr>
              <a:t>.PartialResults</a:t>
            </a:r>
            <a:r>
              <a:rPr lang="en-US" sz="3600" dirty="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cmd.ExecutionOptions</a:t>
            </a:r>
            <a:r>
              <a:rPr lang="en-US" sz="3600" dirty="0" smtClean="0">
                <a:solidFill>
                  <a:srgbClr val="000000"/>
                </a:solidFill>
                <a:highlight>
                  <a:srgbClr val="FFFFFF"/>
                </a:highlight>
              </a:rPr>
              <a:t> </a:t>
            </a:r>
            <a:r>
              <a:rPr lang="en-US" sz="3600" dirty="0">
                <a:solidFill>
                  <a:srgbClr val="000000"/>
                </a:solidFill>
                <a:highlight>
                  <a:srgbClr val="FFFFFF"/>
                </a:highlight>
              </a:rPr>
              <a:t>= </a:t>
            </a:r>
            <a:r>
              <a:rPr lang="en-US" sz="3600" dirty="0" err="1">
                <a:solidFill>
                  <a:srgbClr val="2B91AF"/>
                </a:solidFill>
                <a:highlight>
                  <a:srgbClr val="FFFFFF"/>
                </a:highlight>
              </a:rPr>
              <a:t>MultiShardExecutionOptions</a:t>
            </a:r>
            <a:r>
              <a:rPr lang="en-US" sz="3600" dirty="0" err="1">
                <a:solidFill>
                  <a:srgbClr val="000000"/>
                </a:solidFill>
                <a:highlight>
                  <a:srgbClr val="FFFFFF"/>
                </a:highlight>
              </a:rPr>
              <a:t>.IncludeShardNameColumn</a:t>
            </a:r>
            <a:r>
              <a:rPr lang="en-US" sz="3600" dirty="0" smtClean="0">
                <a:solidFill>
                  <a:srgbClr val="000000"/>
                </a:solidFill>
                <a:highlight>
                  <a:srgbClr val="FFFFFF"/>
                </a:highlight>
              </a:rPr>
              <a:t>;</a:t>
            </a:r>
            <a:br>
              <a:rPr lang="en-US" sz="3600" dirty="0" smtClean="0">
                <a:solidFill>
                  <a:srgbClr val="000000"/>
                </a:solidFill>
                <a:highlight>
                  <a:srgbClr val="FFFFFF"/>
                </a:highlight>
              </a:rPr>
            </a:br>
            <a:endParaRPr lang="en-US" sz="3600" dirty="0" smtClean="0">
              <a:solidFill>
                <a:srgbClr val="000000"/>
              </a:solidFill>
              <a:highlight>
                <a:srgbClr val="FFFFFF"/>
              </a:highlight>
            </a:endParaRPr>
          </a:p>
          <a:p>
            <a:r>
              <a:rPr lang="en-US" sz="3600" dirty="0" smtClean="0">
                <a:solidFill>
                  <a:srgbClr val="0000FF"/>
                </a:solidFill>
                <a:highlight>
                  <a:srgbClr val="FFFFFF"/>
                </a:highlight>
              </a:rPr>
              <a:t>        </a:t>
            </a:r>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MultiShardDataReader</a:t>
            </a:r>
            <a:r>
              <a:rPr lang="en-US" sz="3600" dirty="0">
                <a:solidFill>
                  <a:srgbClr val="000000"/>
                </a:solidFill>
                <a:highlight>
                  <a:srgbClr val="FFFFFF"/>
                </a:highlight>
              </a:rPr>
              <a:t> </a:t>
            </a:r>
            <a:r>
              <a:rPr lang="en-US" sz="3600" dirty="0" err="1">
                <a:solidFill>
                  <a:srgbClr val="000000"/>
                </a:solidFill>
                <a:highlight>
                  <a:srgbClr val="FFFFFF"/>
                </a:highlight>
              </a:rPr>
              <a:t>sdr</a:t>
            </a:r>
            <a:r>
              <a:rPr lang="en-US" sz="3600" dirty="0">
                <a:solidFill>
                  <a:srgbClr val="000000"/>
                </a:solidFill>
                <a:highlight>
                  <a:srgbClr val="FFFFFF"/>
                </a:highlight>
              </a:rPr>
              <a:t> = </a:t>
            </a:r>
            <a:r>
              <a:rPr lang="en-US" sz="3600" dirty="0" err="1" smtClean="0">
                <a:solidFill>
                  <a:srgbClr val="000000"/>
                </a:solidFill>
                <a:highlight>
                  <a:srgbClr val="FFFFFF"/>
                </a:highlight>
              </a:rPr>
              <a:t>cmd.ExecuteReader</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a:solidFill>
                  <a:srgbClr val="0000FF"/>
                </a:solidFill>
                <a:highlight>
                  <a:srgbClr val="FFFFFF"/>
                </a:highlight>
              </a:rPr>
              <a:t>while</a:t>
            </a:r>
            <a:r>
              <a:rPr lang="en-US" sz="3600" dirty="0">
                <a:solidFill>
                  <a:srgbClr val="000000"/>
                </a:solidFill>
                <a:highlight>
                  <a:srgbClr val="FFFFFF"/>
                </a:highlight>
              </a:rPr>
              <a:t> (</a:t>
            </a:r>
            <a:r>
              <a:rPr lang="en-US" sz="3600" dirty="0" err="1">
                <a:solidFill>
                  <a:srgbClr val="000000"/>
                </a:solidFill>
                <a:highlight>
                  <a:srgbClr val="FFFFFF"/>
                </a:highlight>
              </a:rPr>
              <a:t>sdr.Read</a:t>
            </a:r>
            <a:r>
              <a:rPr lang="en-US" sz="3600" dirty="0">
                <a:solidFill>
                  <a:srgbClr val="000000"/>
                </a:solidFill>
                <a:highlight>
                  <a:srgbClr val="FFFFFF"/>
                </a:highlight>
              </a:rPr>
              <a:t>())</a:t>
            </a: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dbNameField</a:t>
            </a:r>
            <a:r>
              <a:rPr lang="en-US" sz="3600" dirty="0">
                <a:solidFill>
                  <a:srgbClr val="000000"/>
                </a:solidFill>
                <a:highlight>
                  <a:srgbClr val="FFFFFF"/>
                </a:highlight>
              </a:rPr>
              <a:t> = </a:t>
            </a:r>
            <a:r>
              <a:rPr lang="en-US" sz="3600" dirty="0" err="1">
                <a:solidFill>
                  <a:srgbClr val="000000"/>
                </a:solidFill>
                <a:highlight>
                  <a:srgbClr val="FFFFFF"/>
                </a:highlight>
              </a:rPr>
              <a:t>sdr.GetString</a:t>
            </a:r>
            <a:r>
              <a:rPr lang="en-US" sz="3600" dirty="0">
                <a:solidFill>
                  <a:srgbClr val="000000"/>
                </a:solidFill>
                <a:highlight>
                  <a:srgbClr val="FFFFFF"/>
                </a:highlight>
              </a:rPr>
              <a:t>(0);</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testIntField</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err="1">
                <a:solidFill>
                  <a:srgbClr val="0000FF"/>
                </a:solidFill>
                <a:highlight>
                  <a:srgbClr val="FFFFFF"/>
                </a:highlight>
              </a:rPr>
              <a:t>int</a:t>
            </a:r>
            <a:r>
              <a:rPr lang="en-US" sz="3600" dirty="0">
                <a:solidFill>
                  <a:srgbClr val="000000"/>
                </a:solidFill>
                <a:highlight>
                  <a:srgbClr val="FFFFFF"/>
                </a:highlight>
              </a:rPr>
              <a:t>&gt;(1);</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testBigIntField</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a:solidFill>
                  <a:srgbClr val="2B91AF"/>
                </a:solidFill>
                <a:highlight>
                  <a:srgbClr val="FFFFFF"/>
                </a:highlight>
              </a:rPr>
              <a:t>Int64</a:t>
            </a:r>
            <a:r>
              <a:rPr lang="en-US" sz="3600" dirty="0">
                <a:solidFill>
                  <a:srgbClr val="000000"/>
                </a:solidFill>
                <a:highlight>
                  <a:srgbClr val="FFFFFF"/>
                </a:highlight>
              </a:rPr>
              <a:t>&gt;(2);</a:t>
            </a:r>
          </a:p>
          <a:p>
            <a:r>
              <a:rPr lang="en-US" sz="3600" dirty="0">
                <a:solidFill>
                  <a:srgbClr val="000000"/>
                </a:solidFill>
                <a:highlight>
                  <a:srgbClr val="FFFFFF"/>
                </a:highlight>
              </a:rPr>
              <a:t>                </a:t>
            </a:r>
            <a:r>
              <a:rPr lang="en-US" sz="3600" dirty="0">
                <a:solidFill>
                  <a:srgbClr val="0000FF"/>
                </a:solidFill>
                <a:highlight>
                  <a:srgbClr val="FFFFFF"/>
                </a:highlight>
              </a:rPr>
              <a:t>string</a:t>
            </a:r>
            <a:r>
              <a:rPr lang="en-US" sz="3600" dirty="0">
                <a:solidFill>
                  <a:srgbClr val="000000"/>
                </a:solidFill>
                <a:highlight>
                  <a:srgbClr val="FFFFFF"/>
                </a:highlight>
              </a:rPr>
              <a:t> </a:t>
            </a:r>
            <a:r>
              <a:rPr lang="en-US" sz="3600" dirty="0" err="1">
                <a:solidFill>
                  <a:srgbClr val="000000"/>
                </a:solidFill>
                <a:highlight>
                  <a:srgbClr val="FFFFFF"/>
                </a:highlight>
              </a:rPr>
              <a:t>shardIdPseudoColumn</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a:solidFill>
                  <a:srgbClr val="0000FF"/>
                </a:solidFill>
                <a:highlight>
                  <a:srgbClr val="FFFFFF"/>
                </a:highlight>
              </a:rPr>
              <a:t>string</a:t>
            </a:r>
            <a:r>
              <a:rPr lang="en-US" sz="3600" dirty="0">
                <a:solidFill>
                  <a:srgbClr val="000000"/>
                </a:solidFill>
                <a:highlight>
                  <a:srgbClr val="FFFFFF"/>
                </a:highlight>
              </a:rPr>
              <a:t>&gt;(3);</a:t>
            </a:r>
          </a:p>
          <a:p>
            <a:r>
              <a:rPr lang="en-US" sz="3600" dirty="0">
                <a:solidFill>
                  <a:srgbClr val="000000"/>
                </a:solidFill>
                <a:highlight>
                  <a:srgbClr val="FFFFFF"/>
                </a:highlight>
              </a:rPr>
              <a:t>            }</a:t>
            </a:r>
          </a:p>
          <a:p>
            <a:r>
              <a:rPr lang="en-US" sz="3600" dirty="0">
                <a:solidFill>
                  <a:srgbClr val="000000"/>
                </a:solidFill>
                <a:highlight>
                  <a:srgbClr val="FFFFFF"/>
                </a:highlight>
              </a:rPr>
              <a:t>        }</a:t>
            </a:r>
          </a:p>
          <a:p>
            <a:r>
              <a:rPr lang="en-US" sz="3600" dirty="0">
                <a:solidFill>
                  <a:srgbClr val="000000"/>
                </a:solidFill>
                <a:highlight>
                  <a:srgbClr val="FFFFFF"/>
                </a:highlight>
              </a:rPr>
              <a:t>    }</a:t>
            </a:r>
          </a:p>
          <a:p>
            <a:r>
              <a:rPr lang="en-US" sz="3600" dirty="0" smtClean="0">
                <a:solidFill>
                  <a:srgbClr val="000000"/>
                </a:solidFill>
                <a:highlight>
                  <a:srgbClr val="FFFFFF"/>
                </a:highlight>
              </a:rPr>
              <a:t>}</a:t>
            </a:r>
            <a:endParaRPr lang="en-US" sz="3600" dirty="0">
              <a:solidFill>
                <a:srgbClr val="000000"/>
              </a:solidFill>
              <a:highlight>
                <a:srgbClr val="FFFFFF"/>
              </a:highlight>
            </a:endParaRPr>
          </a:p>
        </p:txBody>
      </p:sp>
      <p:sp>
        <p:nvSpPr>
          <p:cNvPr id="3" name="Rounded Rectangle 2"/>
          <p:cNvSpPr/>
          <p:nvPr/>
        </p:nvSpPr>
        <p:spPr bwMode="auto">
          <a:xfrm>
            <a:off x="808037" y="2887662"/>
            <a:ext cx="9372600" cy="533400"/>
          </a:xfrm>
          <a:prstGeom prst="roundRect">
            <a:avLst/>
          </a:prstGeom>
          <a:no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Box 7"/>
          <p:cNvSpPr txBox="1"/>
          <p:nvPr/>
        </p:nvSpPr>
        <p:spPr>
          <a:xfrm>
            <a:off x="6807778" y="2797313"/>
            <a:ext cx="2895600" cy="461665"/>
          </a:xfrm>
          <a:prstGeom prst="rect">
            <a:avLst/>
          </a:prstGeom>
          <a:noFill/>
        </p:spPr>
        <p:txBody>
          <a:bodyPr wrap="square" lIns="182880" tIns="146304" rIns="182880" bIns="146304" rtlCol="0">
            <a:spAutoFit/>
          </a:bodyPr>
          <a:lstStyle/>
          <a:p>
            <a:pPr>
              <a:lnSpc>
                <a:spcPct val="90000"/>
              </a:lnSpc>
              <a:spcAft>
                <a:spcPts val="600"/>
              </a:spcAft>
            </a:pPr>
            <a:r>
              <a:rPr lang="en-US" sz="1100" dirty="0" smtClean="0">
                <a:solidFill>
                  <a:schemeClr val="accent2">
                    <a:lumMod val="60000"/>
                    <a:lumOff val="40000"/>
                  </a:schemeClr>
                </a:solidFill>
              </a:rPr>
              <a:t>“Best Effort” (off by default)</a:t>
            </a:r>
            <a:endParaRPr lang="en-US" sz="1100" dirty="0" smtClean="0">
              <a:solidFill>
                <a:schemeClr val="accent2">
                  <a:lumMod val="60000"/>
                  <a:lumOff val="40000"/>
                </a:schemeClr>
              </a:solidFill>
            </a:endParaRPr>
          </a:p>
        </p:txBody>
      </p:sp>
      <p:sp>
        <p:nvSpPr>
          <p:cNvPr id="10" name="TextBox 9"/>
          <p:cNvSpPr txBox="1"/>
          <p:nvPr/>
        </p:nvSpPr>
        <p:spPr>
          <a:xfrm>
            <a:off x="8518774" y="3028145"/>
            <a:ext cx="2895600" cy="461665"/>
          </a:xfrm>
          <a:prstGeom prst="rect">
            <a:avLst/>
          </a:prstGeom>
          <a:noFill/>
        </p:spPr>
        <p:txBody>
          <a:bodyPr wrap="square" lIns="182880" tIns="146304" rIns="182880" bIns="146304" rtlCol="0">
            <a:spAutoFit/>
          </a:bodyPr>
          <a:lstStyle/>
          <a:p>
            <a:pPr>
              <a:lnSpc>
                <a:spcPct val="90000"/>
              </a:lnSpc>
              <a:spcAft>
                <a:spcPts val="600"/>
              </a:spcAft>
            </a:pPr>
            <a:r>
              <a:rPr lang="en-US" sz="1100" dirty="0" smtClean="0">
                <a:solidFill>
                  <a:schemeClr val="accent2">
                    <a:lumMod val="60000"/>
                    <a:lumOff val="40000"/>
                  </a:schemeClr>
                </a:solidFill>
              </a:rPr>
              <a:t>Where do I live?</a:t>
            </a:r>
            <a:endParaRPr lang="en-US" sz="1100" dirty="0" smtClean="0">
              <a:solidFill>
                <a:schemeClr val="accent2">
                  <a:lumMod val="60000"/>
                  <a:lumOff val="40000"/>
                </a:schemeClr>
              </a:solidFill>
            </a:endParaRPr>
          </a:p>
        </p:txBody>
      </p:sp>
    </p:spTree>
    <p:extLst>
      <p:ext uri="{BB962C8B-B14F-4D97-AF65-F5344CB8AC3E}">
        <p14:creationId xmlns:p14="http://schemas.microsoft.com/office/powerpoint/2010/main" val="49409968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1"/>
            <a:ext cx="11887200" cy="5484812"/>
          </a:xfrm>
        </p:spPr>
        <p:txBody>
          <a:bodyPr>
            <a:normAutofit fontScale="92500" lnSpcReduction="20000"/>
          </a:bodyPr>
          <a:lstStyle/>
          <a:p>
            <a:r>
              <a:rPr lang="en-US" dirty="0" smtClean="0"/>
              <a:t>Shard-based querying semantics</a:t>
            </a:r>
          </a:p>
          <a:p>
            <a:pPr lvl="1"/>
            <a:r>
              <a:rPr lang="en-US" dirty="0" smtClean="0"/>
              <a:t>MSQ works over collections of shards</a:t>
            </a:r>
          </a:p>
          <a:p>
            <a:pPr lvl="1"/>
            <a:r>
              <a:rPr lang="en-US" dirty="0" smtClean="0"/>
              <a:t>Shards need to be part of a shard map</a:t>
            </a:r>
          </a:p>
          <a:p>
            <a:pPr lvl="1"/>
            <a:r>
              <a:rPr lang="en-US" dirty="0" smtClean="0"/>
              <a:t>Queries are sent to shards and not shardlets</a:t>
            </a:r>
          </a:p>
          <a:p>
            <a:r>
              <a:rPr lang="en-US" dirty="0" smtClean="0"/>
              <a:t>UNION ALL semantics</a:t>
            </a:r>
          </a:p>
          <a:p>
            <a:pPr lvl="1"/>
            <a:r>
              <a:rPr lang="en-US" dirty="0" smtClean="0"/>
              <a:t>Post-processing can be done on the client/in the app, e.g., using LINQ</a:t>
            </a:r>
          </a:p>
          <a:p>
            <a:pPr lvl="1"/>
            <a:r>
              <a:rPr lang="en-US" dirty="0" smtClean="0"/>
              <a:t>Be aware of memory and CPU consumption with post-processing over large result sets</a:t>
            </a:r>
          </a:p>
          <a:p>
            <a:r>
              <a:rPr lang="en-US" dirty="0" smtClean="0"/>
              <a:t>Completeness semantics</a:t>
            </a:r>
          </a:p>
          <a:p>
            <a:pPr lvl="1"/>
            <a:r>
              <a:rPr lang="en-US" dirty="0" smtClean="0"/>
              <a:t>Complete results (default)</a:t>
            </a:r>
          </a:p>
          <a:p>
            <a:pPr lvl="1"/>
            <a:r>
              <a:rPr lang="en-US" dirty="0" smtClean="0"/>
              <a:t>Partial results (optional)</a:t>
            </a:r>
          </a:p>
          <a:p>
            <a:r>
              <a:rPr lang="en-US" dirty="0" smtClean="0"/>
              <a:t>(Non-)Consistency </a:t>
            </a:r>
          </a:p>
          <a:p>
            <a:pPr lvl="1"/>
            <a:r>
              <a:rPr lang="en-US" dirty="0" smtClean="0"/>
              <a:t>Local </a:t>
            </a:r>
            <a:r>
              <a:rPr lang="en-US" dirty="0" err="1" smtClean="0"/>
              <a:t>transactionality</a:t>
            </a:r>
            <a:r>
              <a:rPr lang="en-US" dirty="0" smtClean="0"/>
              <a:t> only: No global transaction across shards</a:t>
            </a:r>
          </a:p>
          <a:p>
            <a:pPr lvl="1"/>
            <a:r>
              <a:rPr lang="en-US" dirty="0" smtClean="0"/>
              <a:t>As opposed to DDR, there is no validation</a:t>
            </a:r>
          </a:p>
          <a:p>
            <a:pPr lvl="1"/>
            <a:r>
              <a:rPr lang="en-US" dirty="0" smtClean="0"/>
              <a:t>MSQ results may be subject to duplicate results when split/merge operations are going on</a:t>
            </a:r>
            <a:endParaRPr lang="en-US" dirty="0"/>
          </a:p>
        </p:txBody>
      </p:sp>
      <p:sp>
        <p:nvSpPr>
          <p:cNvPr id="4" name="Title 3"/>
          <p:cNvSpPr>
            <a:spLocks noGrp="1"/>
          </p:cNvSpPr>
          <p:nvPr>
            <p:ph type="title"/>
          </p:nvPr>
        </p:nvSpPr>
        <p:spPr/>
        <p:txBody>
          <a:bodyPr/>
          <a:lstStyle/>
          <a:p>
            <a:r>
              <a:rPr lang="en-US" dirty="0" smtClean="0"/>
              <a:t>Multi-Shard Querying (MSQ): Details</a:t>
            </a:r>
            <a:endParaRPr lang="en-US" dirty="0"/>
          </a:p>
        </p:txBody>
      </p:sp>
    </p:spTree>
    <p:extLst>
      <p:ext uri="{BB962C8B-B14F-4D97-AF65-F5344CB8AC3E}">
        <p14:creationId xmlns:p14="http://schemas.microsoft.com/office/powerpoint/2010/main" val="412673943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Split/Merge (SM)</a:t>
            </a:r>
          </a:p>
        </p:txBody>
      </p:sp>
    </p:spTree>
    <p:extLst>
      <p:ext uri="{BB962C8B-B14F-4D97-AF65-F5344CB8AC3E}">
        <p14:creationId xmlns:p14="http://schemas.microsoft.com/office/powerpoint/2010/main" val="107634690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Split/Merge (SM)</a:t>
            </a:r>
            <a:endParaRPr lang="en-US" dirty="0"/>
          </a:p>
        </p:txBody>
      </p:sp>
      <p:sp>
        <p:nvSpPr>
          <p:cNvPr id="23" name="Content Placeholder 2"/>
          <p:cNvSpPr>
            <a:spLocks noGrp="1"/>
          </p:cNvSpPr>
          <p:nvPr>
            <p:ph type="body" sz="quarter" idx="4294967295"/>
          </p:nvPr>
        </p:nvSpPr>
        <p:spPr>
          <a:xfrm>
            <a:off x="274639" y="1212849"/>
            <a:ext cx="11889564" cy="2059025"/>
          </a:xfrm>
          <a:prstGeom prst="rect">
            <a:avLst/>
          </a:prstGeom>
        </p:spPr>
        <p:txBody>
          <a:bodyPr>
            <a:normAutofit/>
          </a:bodyPr>
          <a:lstStyle/>
          <a:p>
            <a:pPr marL="0" indent="0">
              <a:buNone/>
            </a:pPr>
            <a:r>
              <a:rPr lang="en-US" b="1" dirty="0" smtClean="0"/>
              <a:t>Scenario: </a:t>
            </a:r>
            <a:r>
              <a:rPr lang="en-US" dirty="0" smtClean="0"/>
              <a:t>perform a split or merge action</a:t>
            </a:r>
          </a:p>
          <a:p>
            <a:pPr lvl="1"/>
            <a:r>
              <a:rPr lang="en-US" dirty="0" smtClean="0"/>
              <a:t>Split: create two distinct shards from one</a:t>
            </a:r>
          </a:p>
          <a:p>
            <a:pPr lvl="1"/>
            <a:r>
              <a:rPr lang="en-US" dirty="0" smtClean="0"/>
              <a:t>Merge: create one shard from two distinct shards</a:t>
            </a:r>
            <a:endParaRPr lang="en-US" dirty="0"/>
          </a:p>
        </p:txBody>
      </p:sp>
      <p:pic>
        <p:nvPicPr>
          <p:cNvPr id="15"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718" y="2201862"/>
            <a:ext cx="511610" cy="550845"/>
          </a:xfrm>
          <a:prstGeom prst="rect">
            <a:avLst/>
          </a:prstGeom>
        </p:spPr>
      </p:pic>
      <p:sp>
        <p:nvSpPr>
          <p:cNvPr id="16" name="TextBox 15"/>
          <p:cNvSpPr txBox="1"/>
          <p:nvPr/>
        </p:nvSpPr>
        <p:spPr>
          <a:xfrm>
            <a:off x="10953406" y="2698076"/>
            <a:ext cx="673912" cy="430309"/>
          </a:xfrm>
          <a:prstGeom prst="rect">
            <a:avLst/>
          </a:prstGeom>
          <a:noFill/>
        </p:spPr>
        <p:txBody>
          <a:bodyPr wrap="none" rtlCol="0">
            <a:spAutoFit/>
          </a:bodyPr>
          <a:lstStyle/>
          <a:p>
            <a:pPr algn="ctr"/>
            <a:r>
              <a:rPr lang="en-US" sz="1071" dirty="0">
                <a:solidFill>
                  <a:srgbClr val="FFFFFF"/>
                </a:solidFill>
              </a:rPr>
              <a:t>Admin/</a:t>
            </a:r>
          </a:p>
          <a:p>
            <a:pPr algn="ctr"/>
            <a:r>
              <a:rPr lang="en-US" sz="1071" dirty="0" err="1">
                <a:solidFill>
                  <a:srgbClr val="FFFFFF"/>
                </a:solidFill>
              </a:rPr>
              <a:t>DevOps</a:t>
            </a:r>
            <a:endParaRPr lang="en-US" sz="1071" dirty="0">
              <a:solidFill>
                <a:srgbClr val="FFFFFF"/>
              </a:solidFill>
            </a:endParaRPr>
          </a:p>
        </p:txBody>
      </p:sp>
      <p:cxnSp>
        <p:nvCxnSpPr>
          <p:cNvPr id="25" name="Straight Arrow Connector 24"/>
          <p:cNvCxnSpPr>
            <a:stCxn id="27" idx="1"/>
          </p:cNvCxnSpPr>
          <p:nvPr/>
        </p:nvCxnSpPr>
        <p:spPr>
          <a:xfrm flipH="1">
            <a:off x="6995953" y="2860566"/>
            <a:ext cx="2400737" cy="8213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auto">
          <a:xfrm>
            <a:off x="9396690" y="2424405"/>
            <a:ext cx="1248818" cy="87232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224" dirty="0" smtClean="0">
              <a:solidFill>
                <a:srgbClr val="505050">
                  <a:lumMod val="50000"/>
                </a:srgbClr>
              </a:solidFill>
            </a:endParaRPr>
          </a:p>
          <a:p>
            <a:pPr algn="ctr" defTabSz="951028" fontAlgn="base">
              <a:spcBef>
                <a:spcPct val="0"/>
              </a:spcBef>
              <a:spcAft>
                <a:spcPct val="0"/>
              </a:spcAft>
            </a:pPr>
            <a:r>
              <a:rPr lang="en-US" sz="1224" b="1" dirty="0" smtClean="0">
                <a:solidFill>
                  <a:srgbClr val="505050">
                    <a:lumMod val="50000"/>
                  </a:srgbClr>
                </a:solidFill>
              </a:rPr>
              <a:t>Split/Merge</a:t>
            </a:r>
          </a:p>
          <a:p>
            <a:pPr algn="ctr" defTabSz="951028" fontAlgn="base">
              <a:spcBef>
                <a:spcPct val="0"/>
              </a:spcBef>
              <a:spcAft>
                <a:spcPct val="0"/>
              </a:spcAft>
            </a:pPr>
            <a:r>
              <a:rPr lang="en-US" sz="1224" i="1" dirty="0" smtClean="0">
                <a:solidFill>
                  <a:srgbClr val="505050">
                    <a:lumMod val="50000"/>
                  </a:srgbClr>
                </a:solidFill>
              </a:rPr>
              <a:t>Customer Hosted</a:t>
            </a:r>
            <a:endParaRPr lang="en-US" sz="1224" i="1" dirty="0">
              <a:solidFill>
                <a:srgbClr val="505050">
                  <a:lumMod val="50000"/>
                </a:srgbClr>
              </a:solidFill>
            </a:endParaRPr>
          </a:p>
          <a:p>
            <a:pPr algn="ctr" defTabSz="951028" fontAlgn="base">
              <a:spcBef>
                <a:spcPct val="0"/>
              </a:spcBef>
              <a:spcAft>
                <a:spcPct val="0"/>
              </a:spcAft>
            </a:pPr>
            <a:endParaRPr lang="en-US" sz="1224" dirty="0">
              <a:solidFill>
                <a:srgbClr val="505050">
                  <a:lumMod val="50000"/>
                </a:srgbClr>
              </a:solidFill>
            </a:endParaRPr>
          </a:p>
        </p:txBody>
      </p:sp>
      <p:sp>
        <p:nvSpPr>
          <p:cNvPr id="29" name="TextBox 28"/>
          <p:cNvSpPr txBox="1"/>
          <p:nvPr/>
        </p:nvSpPr>
        <p:spPr>
          <a:xfrm>
            <a:off x="5993851" y="3094990"/>
            <a:ext cx="1963297" cy="350330"/>
          </a:xfrm>
          <a:prstGeom prst="rect">
            <a:avLst/>
          </a:prstGeom>
          <a:noFill/>
        </p:spPr>
        <p:txBody>
          <a:bodyPr wrap="square" rtlCol="0">
            <a:spAutoFit/>
          </a:bodyPr>
          <a:lstStyle/>
          <a:p>
            <a:pPr algn="ctr"/>
            <a:r>
              <a:rPr lang="en-US" sz="1632" dirty="0">
                <a:solidFill>
                  <a:srgbClr val="FFFFFF"/>
                </a:solidFill>
              </a:rPr>
              <a:t>Split</a:t>
            </a:r>
          </a:p>
        </p:txBody>
      </p:sp>
      <p:sp>
        <p:nvSpPr>
          <p:cNvPr id="30" name="TextBox 29"/>
          <p:cNvSpPr txBox="1"/>
          <p:nvPr/>
        </p:nvSpPr>
        <p:spPr>
          <a:xfrm>
            <a:off x="2944212" y="3181504"/>
            <a:ext cx="1963297" cy="350330"/>
          </a:xfrm>
          <a:prstGeom prst="rect">
            <a:avLst/>
          </a:prstGeom>
          <a:noFill/>
        </p:spPr>
        <p:txBody>
          <a:bodyPr wrap="square" rtlCol="0">
            <a:spAutoFit/>
          </a:bodyPr>
          <a:lstStyle/>
          <a:p>
            <a:pPr algn="ctr"/>
            <a:r>
              <a:rPr lang="en-US" sz="1632" dirty="0">
                <a:solidFill>
                  <a:srgbClr val="FFFFFF"/>
                </a:solidFill>
              </a:rPr>
              <a:t>Merge</a:t>
            </a:r>
          </a:p>
        </p:txBody>
      </p:sp>
      <p:sp>
        <p:nvSpPr>
          <p:cNvPr id="32" name="Can 31"/>
          <p:cNvSpPr/>
          <p:nvPr/>
        </p:nvSpPr>
        <p:spPr bwMode="auto">
          <a:xfrm>
            <a:off x="1577581" y="3681935"/>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TextBox 33"/>
          <p:cNvSpPr txBox="1"/>
          <p:nvPr/>
        </p:nvSpPr>
        <p:spPr>
          <a:xfrm>
            <a:off x="8955777" y="3994016"/>
            <a:ext cx="1334349" cy="382308"/>
          </a:xfrm>
          <a:prstGeom prst="rect">
            <a:avLst/>
          </a:prstGeom>
          <a:noFill/>
        </p:spPr>
        <p:txBody>
          <a:bodyPr wrap="square" rtlCol="0">
            <a:spAutoFit/>
          </a:bodyPr>
          <a:lstStyle/>
          <a:p>
            <a:r>
              <a:rPr lang="en-US" sz="1836" dirty="0">
                <a:solidFill>
                  <a:srgbClr val="FFFFFF"/>
                </a:solidFill>
              </a:rPr>
              <a:t>. . .</a:t>
            </a:r>
          </a:p>
        </p:txBody>
      </p:sp>
      <p:sp>
        <p:nvSpPr>
          <p:cNvPr id="36" name="Can 35"/>
          <p:cNvSpPr/>
          <p:nvPr/>
        </p:nvSpPr>
        <p:spPr bwMode="auto">
          <a:xfrm>
            <a:off x="2807280" y="3681932"/>
            <a:ext cx="999150" cy="1000857"/>
          </a:xfrm>
          <a:prstGeom prst="can">
            <a:avLst/>
          </a:prstGeom>
          <a:solidFill>
            <a:schemeClr val="bg1">
              <a:lumMod val="75000"/>
            </a:schemeClr>
          </a:solidFill>
          <a:ln w="28575">
            <a:solidFill>
              <a:schemeClr val="bg1">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r>
              <a:rPr lang="en-US" sz="1428" b="1" dirty="0">
                <a:solidFill>
                  <a:srgbClr val="FFFFFF"/>
                </a:solidFill>
              </a:rPr>
              <a:t>DB</a:t>
            </a:r>
            <a:r>
              <a:rPr lang="en-US" sz="1428" b="1" baseline="-25000" dirty="0">
                <a:solidFill>
                  <a:srgbClr val="FFFFFF"/>
                </a:solidFill>
              </a:rPr>
              <a:t>2</a:t>
            </a:r>
          </a:p>
          <a:p>
            <a:pPr algn="ctr" defTabSz="951028" fontAlgn="base">
              <a:spcBef>
                <a:spcPct val="0"/>
              </a:spcBef>
              <a:spcAft>
                <a:spcPct val="0"/>
              </a:spcAft>
            </a:pPr>
            <a:r>
              <a:rPr lang="en-US" sz="1632" baseline="-25000" dirty="0">
                <a:solidFill>
                  <a:srgbClr val="FFFFFF"/>
                </a:solidFill>
              </a:rPr>
              <a:t>[100-200)</a:t>
            </a: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p:txBody>
      </p:sp>
      <p:sp>
        <p:nvSpPr>
          <p:cNvPr id="37" name="Can 36"/>
          <p:cNvSpPr/>
          <p:nvPr/>
        </p:nvSpPr>
        <p:spPr bwMode="auto">
          <a:xfrm>
            <a:off x="4036980" y="3681932"/>
            <a:ext cx="999150" cy="1000857"/>
          </a:xfrm>
          <a:prstGeom prst="can">
            <a:avLst/>
          </a:prstGeom>
          <a:solidFill>
            <a:schemeClr val="bg1">
              <a:lumMod val="75000"/>
            </a:schemeClr>
          </a:solidFill>
          <a:ln w="28575">
            <a:solidFill>
              <a:schemeClr val="bg1">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r>
              <a:rPr lang="en-US" sz="1428" b="1" dirty="0">
                <a:solidFill>
                  <a:srgbClr val="FFFFFF"/>
                </a:solidFill>
              </a:rPr>
              <a:t>DB</a:t>
            </a:r>
            <a:r>
              <a:rPr lang="en-US" sz="1428" b="1" baseline="-25000" dirty="0">
                <a:solidFill>
                  <a:srgbClr val="FFFFFF"/>
                </a:solidFill>
              </a:rPr>
              <a:t>3</a:t>
            </a:r>
          </a:p>
          <a:p>
            <a:pPr algn="ctr" defTabSz="951028" fontAlgn="base">
              <a:spcBef>
                <a:spcPct val="0"/>
              </a:spcBef>
              <a:spcAft>
                <a:spcPct val="0"/>
              </a:spcAft>
            </a:pPr>
            <a:r>
              <a:rPr lang="en-US" sz="1632" baseline="-25000" dirty="0">
                <a:solidFill>
                  <a:srgbClr val="FFFFFF"/>
                </a:solidFill>
              </a:rPr>
              <a:t>[200-300)</a:t>
            </a: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p:txBody>
      </p:sp>
      <p:sp>
        <p:nvSpPr>
          <p:cNvPr id="38" name="Can 37"/>
          <p:cNvSpPr/>
          <p:nvPr/>
        </p:nvSpPr>
        <p:spPr bwMode="auto">
          <a:xfrm>
            <a:off x="5266679" y="368193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9" name="Can 38"/>
          <p:cNvSpPr/>
          <p:nvPr/>
        </p:nvSpPr>
        <p:spPr bwMode="auto">
          <a:xfrm>
            <a:off x="6496378" y="3681931"/>
            <a:ext cx="999150" cy="1000857"/>
          </a:xfrm>
          <a:prstGeom prst="can">
            <a:avLst/>
          </a:prstGeom>
          <a:solidFill>
            <a:schemeClr val="bg1">
              <a:lumMod val="75000"/>
            </a:schemeClr>
          </a:solidFill>
          <a:ln w="28575">
            <a:solidFill>
              <a:schemeClr val="bg1">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endParaRPr lang="en-US" sz="1428" dirty="0">
              <a:solidFill>
                <a:srgbClr val="FFFFFF"/>
              </a:solidFill>
            </a:endParaRPr>
          </a:p>
          <a:p>
            <a:pPr algn="ctr" defTabSz="951028" fontAlgn="base">
              <a:spcBef>
                <a:spcPct val="0"/>
              </a:spcBef>
              <a:spcAft>
                <a:spcPct val="0"/>
              </a:spcAft>
            </a:pPr>
            <a:r>
              <a:rPr lang="en-US" sz="1428" b="1" dirty="0">
                <a:solidFill>
                  <a:srgbClr val="FFFFFF"/>
                </a:solidFill>
              </a:rPr>
              <a:t>DB</a:t>
            </a:r>
            <a:r>
              <a:rPr lang="en-US" sz="1428" b="1" baseline="-25000" dirty="0">
                <a:solidFill>
                  <a:srgbClr val="FFFFFF"/>
                </a:solidFill>
              </a:rPr>
              <a:t>5</a:t>
            </a:r>
          </a:p>
          <a:p>
            <a:pPr algn="ctr" defTabSz="951028" fontAlgn="base">
              <a:spcBef>
                <a:spcPct val="0"/>
              </a:spcBef>
              <a:spcAft>
                <a:spcPct val="0"/>
              </a:spcAft>
            </a:pPr>
            <a:r>
              <a:rPr lang="en-US" sz="1632" baseline="-25000" dirty="0">
                <a:solidFill>
                  <a:srgbClr val="FFFFFF"/>
                </a:solidFill>
              </a:rPr>
              <a:t>[400-500)</a:t>
            </a: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a:p>
            <a:pPr algn="ctr" defTabSz="951028" fontAlgn="base">
              <a:spcBef>
                <a:spcPct val="0"/>
              </a:spcBef>
              <a:spcAft>
                <a:spcPct val="0"/>
              </a:spcAft>
            </a:pPr>
            <a:endParaRPr lang="en-US" sz="1428" baseline="-25000" dirty="0">
              <a:solidFill>
                <a:srgbClr val="FFFFFF"/>
              </a:solidFill>
            </a:endParaRPr>
          </a:p>
        </p:txBody>
      </p:sp>
      <p:sp>
        <p:nvSpPr>
          <p:cNvPr id="40" name="Can 39"/>
          <p:cNvSpPr/>
          <p:nvPr/>
        </p:nvSpPr>
        <p:spPr bwMode="auto">
          <a:xfrm>
            <a:off x="7726077" y="368193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1" name="Can 40"/>
          <p:cNvSpPr/>
          <p:nvPr/>
        </p:nvSpPr>
        <p:spPr bwMode="auto">
          <a:xfrm>
            <a:off x="9521524" y="368193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2" name="Can 41"/>
          <p:cNvSpPr/>
          <p:nvPr/>
        </p:nvSpPr>
        <p:spPr bwMode="auto">
          <a:xfrm>
            <a:off x="5766254" y="507813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5.1</a:t>
            </a:r>
          </a:p>
          <a:p>
            <a:pPr algn="ctr" defTabSz="951028" fontAlgn="base">
              <a:spcBef>
                <a:spcPct val="0"/>
              </a:spcBef>
              <a:spcAft>
                <a:spcPct val="0"/>
              </a:spcAft>
            </a:pPr>
            <a:r>
              <a:rPr lang="en-US" sz="1632" baseline="-25000" dirty="0">
                <a:solidFill>
                  <a:srgbClr val="000000"/>
                </a:solidFill>
              </a:rPr>
              <a:t>[400-450)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3" name="Can 42"/>
          <p:cNvSpPr/>
          <p:nvPr/>
        </p:nvSpPr>
        <p:spPr bwMode="auto">
          <a:xfrm>
            <a:off x="7096263" y="507813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5.2</a:t>
            </a:r>
          </a:p>
          <a:p>
            <a:pPr algn="ctr" defTabSz="951028" fontAlgn="base">
              <a:spcBef>
                <a:spcPct val="0"/>
              </a:spcBef>
              <a:spcAft>
                <a:spcPct val="0"/>
              </a:spcAft>
            </a:pPr>
            <a:r>
              <a:rPr lang="en-US" sz="1632" baseline="-25000" dirty="0">
                <a:solidFill>
                  <a:srgbClr val="000000"/>
                </a:solidFill>
              </a:rPr>
              <a:t>[450-500)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cxnSp>
        <p:nvCxnSpPr>
          <p:cNvPr id="44" name="Straight Arrow Connector 43"/>
          <p:cNvCxnSpPr>
            <a:stCxn id="39" idx="3"/>
            <a:endCxn id="42" idx="1"/>
          </p:cNvCxnSpPr>
          <p:nvPr/>
        </p:nvCxnSpPr>
        <p:spPr>
          <a:xfrm flipH="1">
            <a:off x="6265830" y="4682788"/>
            <a:ext cx="730124" cy="3953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3"/>
            <a:endCxn id="43" idx="1"/>
          </p:cNvCxnSpPr>
          <p:nvPr/>
        </p:nvCxnSpPr>
        <p:spPr>
          <a:xfrm>
            <a:off x="6995953" y="4682787"/>
            <a:ext cx="599885" cy="3953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Can 45"/>
          <p:cNvSpPr/>
          <p:nvPr/>
        </p:nvSpPr>
        <p:spPr bwMode="auto">
          <a:xfrm>
            <a:off x="3422130" y="507721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2.1</a:t>
            </a:r>
          </a:p>
          <a:p>
            <a:pPr algn="ctr" defTabSz="951028" fontAlgn="base">
              <a:spcBef>
                <a:spcPct val="0"/>
              </a:spcBef>
              <a:spcAft>
                <a:spcPct val="0"/>
              </a:spcAft>
            </a:pPr>
            <a:r>
              <a:rPr lang="en-US" sz="1632" baseline="-25000" dirty="0">
                <a:solidFill>
                  <a:srgbClr val="000000"/>
                </a:solidFill>
              </a:rPr>
              <a:t>[100-300)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cxnSp>
        <p:nvCxnSpPr>
          <p:cNvPr id="47" name="Straight Arrow Connector 46"/>
          <p:cNvCxnSpPr>
            <a:stCxn id="36" idx="3"/>
            <a:endCxn id="46" idx="0"/>
          </p:cNvCxnSpPr>
          <p:nvPr/>
        </p:nvCxnSpPr>
        <p:spPr>
          <a:xfrm>
            <a:off x="3306856" y="4682789"/>
            <a:ext cx="614850" cy="6442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7" idx="3"/>
            <a:endCxn id="46" idx="0"/>
          </p:cNvCxnSpPr>
          <p:nvPr/>
        </p:nvCxnSpPr>
        <p:spPr>
          <a:xfrm flipH="1">
            <a:off x="3921705" y="4682789"/>
            <a:ext cx="614849" cy="6442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50588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484812"/>
          </a:xfrm>
        </p:spPr>
        <p:txBody>
          <a:bodyPr>
            <a:normAutofit fontScale="92500" lnSpcReduction="10000"/>
          </a:bodyPr>
          <a:lstStyle/>
          <a:p>
            <a:r>
              <a:rPr lang="en-US" dirty="0" smtClean="0"/>
              <a:t>Customer hosted cloud service</a:t>
            </a:r>
          </a:p>
          <a:p>
            <a:pPr lvl="1"/>
            <a:r>
              <a:rPr lang="en-US" dirty="0" smtClean="0"/>
              <a:t>Binaries and configuration template delivered through </a:t>
            </a:r>
            <a:r>
              <a:rPr lang="en-US" dirty="0" err="1" smtClean="0"/>
              <a:t>Nuget</a:t>
            </a:r>
            <a:endParaRPr lang="en-US" dirty="0" smtClean="0"/>
          </a:p>
          <a:p>
            <a:pPr lvl="1"/>
            <a:r>
              <a:rPr lang="en-US" dirty="0" smtClean="0"/>
              <a:t>Binaries and actual configuration deployed into customer Azure subscription</a:t>
            </a:r>
          </a:p>
          <a:p>
            <a:pPr lvl="1"/>
            <a:r>
              <a:rPr lang="en-US" dirty="0" smtClean="0"/>
              <a:t>Customer monitors and scales deployment in their subscription</a:t>
            </a:r>
          </a:p>
          <a:p>
            <a:r>
              <a:rPr lang="en-US" dirty="0" err="1" smtClean="0"/>
              <a:t>Sharded</a:t>
            </a:r>
            <a:r>
              <a:rPr lang="en-US" dirty="0" smtClean="0"/>
              <a:t> </a:t>
            </a:r>
            <a:r>
              <a:rPr lang="en-US" dirty="0" smtClean="0"/>
              <a:t>tables vs. reference tables</a:t>
            </a:r>
          </a:p>
          <a:p>
            <a:pPr lvl="1"/>
            <a:r>
              <a:rPr lang="en-US" dirty="0" err="1" smtClean="0"/>
              <a:t>SchemaInfo</a:t>
            </a:r>
            <a:r>
              <a:rPr lang="en-US" dirty="0" smtClean="0"/>
              <a:t> annotations in the shard map</a:t>
            </a:r>
          </a:p>
          <a:p>
            <a:pPr lvl="1"/>
            <a:r>
              <a:rPr lang="en-US" dirty="0" smtClean="0"/>
              <a:t>Maintain </a:t>
            </a:r>
            <a:r>
              <a:rPr lang="en-US" dirty="0" err="1" smtClean="0"/>
              <a:t>SchemaInfo</a:t>
            </a:r>
            <a:r>
              <a:rPr lang="en-US" dirty="0" smtClean="0"/>
              <a:t> as you evolve your database schema</a:t>
            </a:r>
          </a:p>
          <a:p>
            <a:r>
              <a:rPr lang="en-US" dirty="0" smtClean="0"/>
              <a:t>PK/FK relationships honored</a:t>
            </a:r>
          </a:p>
          <a:p>
            <a:pPr lvl="1"/>
            <a:r>
              <a:rPr lang="en-US" dirty="0" smtClean="0"/>
              <a:t>Split/merge analyses dependencies</a:t>
            </a:r>
          </a:p>
          <a:p>
            <a:pPr lvl="1"/>
            <a:r>
              <a:rPr lang="en-US" dirty="0" smtClean="0"/>
              <a:t>Tables are worked in order of dependencies</a:t>
            </a:r>
          </a:p>
          <a:p>
            <a:r>
              <a:rPr lang="en-US" dirty="0" smtClean="0"/>
              <a:t>Requests and status are tracked in a database</a:t>
            </a:r>
          </a:p>
          <a:p>
            <a:pPr lvl="1"/>
            <a:r>
              <a:rPr lang="en-US" dirty="0" smtClean="0"/>
              <a:t>Explore </a:t>
            </a:r>
            <a:r>
              <a:rPr lang="en-US" dirty="0" err="1" smtClean="0"/>
              <a:t>RequestStatus</a:t>
            </a:r>
            <a:r>
              <a:rPr lang="en-US" dirty="0" smtClean="0"/>
              <a:t> table for persisted information on operation progress</a:t>
            </a:r>
          </a:p>
        </p:txBody>
      </p:sp>
      <p:sp>
        <p:nvSpPr>
          <p:cNvPr id="2" name="Title 1"/>
          <p:cNvSpPr>
            <a:spLocks noGrp="1"/>
          </p:cNvSpPr>
          <p:nvPr>
            <p:ph type="title"/>
          </p:nvPr>
        </p:nvSpPr>
        <p:spPr/>
        <p:txBody>
          <a:bodyPr/>
          <a:lstStyle/>
          <a:p>
            <a:r>
              <a:rPr lang="en-US" dirty="0" smtClean="0"/>
              <a:t>Split/Merge: Details</a:t>
            </a:r>
            <a:endParaRPr lang="en-US" dirty="0"/>
          </a:p>
        </p:txBody>
      </p:sp>
    </p:spTree>
    <p:extLst>
      <p:ext uri="{BB962C8B-B14F-4D97-AF65-F5344CB8AC3E}">
        <p14:creationId xmlns:p14="http://schemas.microsoft.com/office/powerpoint/2010/main" val="361384427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135062"/>
            <a:ext cx="11887200" cy="5781675"/>
          </a:xfrm>
        </p:spPr>
        <p:txBody>
          <a:bodyPr>
            <a:normAutofit fontScale="92500" lnSpcReduction="20000"/>
          </a:bodyPr>
          <a:lstStyle/>
          <a:p>
            <a:r>
              <a:rPr lang="en-US" dirty="0"/>
              <a:t>Availability approach: Mostly online/partially offline</a:t>
            </a:r>
          </a:p>
          <a:p>
            <a:r>
              <a:rPr lang="en-US" dirty="0" smtClean="0"/>
              <a:t>Automatically prevents corruption </a:t>
            </a:r>
            <a:r>
              <a:rPr lang="en-US" dirty="0"/>
              <a:t>or wrong results </a:t>
            </a:r>
            <a:r>
              <a:rPr lang="en-US" dirty="0" smtClean="0"/>
              <a:t>in DDR when </a:t>
            </a:r>
            <a:r>
              <a:rPr lang="en-US" dirty="0"/>
              <a:t>working with a shardlet that is split or </a:t>
            </a:r>
            <a:r>
              <a:rPr lang="en-US" dirty="0" smtClean="0"/>
              <a:t>merged</a:t>
            </a:r>
          </a:p>
          <a:p>
            <a:pPr lvl="1"/>
            <a:r>
              <a:rPr lang="en-US" dirty="0" smtClean="0"/>
              <a:t>Example: </a:t>
            </a:r>
            <a:r>
              <a:rPr lang="en-US" dirty="0" err="1" smtClean="0"/>
              <a:t>OpenConnectionForKey</a:t>
            </a:r>
            <a:r>
              <a:rPr lang="en-US" dirty="0" smtClean="0"/>
              <a:t> call targeting shardlet that is moved to different shard</a:t>
            </a:r>
          </a:p>
          <a:p>
            <a:pPr lvl="1"/>
            <a:r>
              <a:rPr lang="en-US" dirty="0" smtClean="0"/>
              <a:t>Note that Multi-Shard Querying is not protected</a:t>
            </a:r>
            <a:endParaRPr lang="en-US" dirty="0"/>
          </a:p>
          <a:p>
            <a:r>
              <a:rPr lang="en-US" dirty="0"/>
              <a:t>Split/Merge coordinates with Shard Map APIs and blocks access to shardlets currently being split or merged</a:t>
            </a:r>
          </a:p>
          <a:p>
            <a:pPr lvl="2" indent="-342900"/>
            <a:r>
              <a:rPr lang="en-US" dirty="0" err="1" smtClean="0"/>
              <a:t>OpenConnectionForKey</a:t>
            </a:r>
            <a:r>
              <a:rPr lang="en-US" dirty="0" smtClean="0"/>
              <a:t> connections carry a cookie that allows to identify the shardlet </a:t>
            </a:r>
          </a:p>
          <a:p>
            <a:pPr lvl="2" indent="-342900"/>
            <a:r>
              <a:rPr lang="en-US" dirty="0" smtClean="0"/>
              <a:t>Existing </a:t>
            </a:r>
            <a:r>
              <a:rPr lang="en-US" dirty="0"/>
              <a:t>connections opened with </a:t>
            </a:r>
            <a:r>
              <a:rPr lang="en-US" dirty="0" err="1"/>
              <a:t>OpenConnectionForKey</a:t>
            </a:r>
            <a:r>
              <a:rPr lang="en-US" dirty="0"/>
              <a:t> get killed</a:t>
            </a:r>
          </a:p>
          <a:p>
            <a:pPr lvl="2" indent="-342900"/>
            <a:r>
              <a:rPr lang="en-US" dirty="0" err="1"/>
              <a:t>OpenConnectionForKey</a:t>
            </a:r>
            <a:r>
              <a:rPr lang="en-US" dirty="0"/>
              <a:t> will throw an exception </a:t>
            </a:r>
            <a:r>
              <a:rPr lang="en-US" dirty="0" smtClean="0"/>
              <a:t>when targeting shardlets on the move</a:t>
            </a:r>
            <a:endParaRPr lang="en-US" dirty="0"/>
          </a:p>
          <a:p>
            <a:r>
              <a:rPr lang="en-US" dirty="0"/>
              <a:t>Shardlets are the smallest granularity of downtime currently supported</a:t>
            </a:r>
          </a:p>
          <a:p>
            <a:r>
              <a:rPr lang="en-US" dirty="0"/>
              <a:t>Batch size in number of shardlets is a parameter to split/merge </a:t>
            </a:r>
            <a:r>
              <a:rPr lang="en-US" dirty="0" smtClean="0"/>
              <a:t>operations to control downtime</a:t>
            </a:r>
          </a:p>
        </p:txBody>
      </p:sp>
      <p:sp>
        <p:nvSpPr>
          <p:cNvPr id="3" name="Title 2"/>
          <p:cNvSpPr>
            <a:spLocks noGrp="1"/>
          </p:cNvSpPr>
          <p:nvPr>
            <p:ph type="title"/>
          </p:nvPr>
        </p:nvSpPr>
        <p:spPr/>
        <p:txBody>
          <a:bodyPr/>
          <a:lstStyle/>
          <a:p>
            <a:r>
              <a:rPr lang="en-US" dirty="0" smtClean="0"/>
              <a:t>Split/Merge: Availability</a:t>
            </a:r>
            <a:endParaRPr lang="en-US" dirty="0"/>
          </a:p>
        </p:txBody>
      </p:sp>
    </p:spTree>
    <p:extLst>
      <p:ext uri="{BB962C8B-B14F-4D97-AF65-F5344CB8AC3E}">
        <p14:creationId xmlns:p14="http://schemas.microsoft.com/office/powerpoint/2010/main" val="140898760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32412"/>
          </a:xfrm>
        </p:spPr>
        <p:txBody>
          <a:bodyPr>
            <a:normAutofit fontScale="92500" lnSpcReduction="20000"/>
          </a:bodyPr>
          <a:lstStyle/>
          <a:p>
            <a:r>
              <a:rPr lang="en-US" dirty="0" smtClean="0"/>
              <a:t>Sharding key needs to be part of all sharded tables</a:t>
            </a:r>
          </a:p>
          <a:p>
            <a:r>
              <a:rPr lang="en-US" dirty="0" smtClean="0"/>
              <a:t>Sharding key should be the leading column in at least one of the indexes supporting a sharded table</a:t>
            </a:r>
          </a:p>
          <a:p>
            <a:pPr lvl="1"/>
            <a:r>
              <a:rPr lang="en-US" dirty="0" smtClean="0"/>
              <a:t>Split/merge operations are using a shard key range as a filter predicate</a:t>
            </a:r>
          </a:p>
          <a:p>
            <a:pPr lvl="1"/>
            <a:r>
              <a:rPr lang="en-US" dirty="0" smtClean="0"/>
              <a:t>Queries analyze the population of the range to implement the batch size</a:t>
            </a:r>
          </a:p>
          <a:p>
            <a:pPr lvl="1"/>
            <a:r>
              <a:rPr lang="en-US" dirty="0" smtClean="0"/>
              <a:t>Bulk copy and delete use sharding key predicates again</a:t>
            </a:r>
          </a:p>
          <a:p>
            <a:r>
              <a:rPr lang="en-US" dirty="0" smtClean="0"/>
              <a:t>Provide a unique key or index with large shardlets</a:t>
            </a:r>
          </a:p>
          <a:p>
            <a:pPr lvl="1"/>
            <a:r>
              <a:rPr lang="en-US" dirty="0" smtClean="0"/>
              <a:t>Large data sets may require multiple transactions per shardlet</a:t>
            </a:r>
          </a:p>
          <a:p>
            <a:pPr lvl="1"/>
            <a:r>
              <a:rPr lang="en-US" dirty="0" smtClean="0"/>
              <a:t>Unique key facilitates rollback and ensures </a:t>
            </a:r>
            <a:r>
              <a:rPr lang="en-US" dirty="0" err="1" smtClean="0"/>
              <a:t>idempotency</a:t>
            </a:r>
            <a:endParaRPr lang="en-US" dirty="0" smtClean="0"/>
          </a:p>
          <a:p>
            <a:r>
              <a:rPr lang="en-US" dirty="0" smtClean="0"/>
              <a:t>Split/Merge is very IO intensive</a:t>
            </a:r>
          </a:p>
          <a:p>
            <a:r>
              <a:rPr lang="en-US" dirty="0" smtClean="0"/>
              <a:t>Consider using Premium scale for the duration of a split or merge operation</a:t>
            </a:r>
            <a:endParaRPr lang="en-US" dirty="0"/>
          </a:p>
        </p:txBody>
      </p:sp>
      <p:sp>
        <p:nvSpPr>
          <p:cNvPr id="3" name="Title 2"/>
          <p:cNvSpPr>
            <a:spLocks noGrp="1"/>
          </p:cNvSpPr>
          <p:nvPr>
            <p:ph type="title"/>
          </p:nvPr>
        </p:nvSpPr>
        <p:spPr/>
        <p:txBody>
          <a:bodyPr/>
          <a:lstStyle/>
          <a:p>
            <a:r>
              <a:rPr lang="en-US" dirty="0" smtClean="0"/>
              <a:t>Split/Merge: Performance</a:t>
            </a:r>
            <a:endParaRPr lang="en-US" dirty="0"/>
          </a:p>
        </p:txBody>
      </p:sp>
    </p:spTree>
    <p:extLst>
      <p:ext uri="{BB962C8B-B14F-4D97-AF65-F5344CB8AC3E}">
        <p14:creationId xmlns:p14="http://schemas.microsoft.com/office/powerpoint/2010/main" val="33673632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Objectives and Takeaways</a:t>
            </a:r>
            <a:endParaRPr lang="en-US" dirty="0"/>
          </a:p>
        </p:txBody>
      </p:sp>
      <p:sp>
        <p:nvSpPr>
          <p:cNvPr id="5" name="Text Placeholder 4"/>
          <p:cNvSpPr>
            <a:spLocks noGrp="1"/>
          </p:cNvSpPr>
          <p:nvPr>
            <p:ph type="body" sz="quarter" idx="4294967295"/>
          </p:nvPr>
        </p:nvSpPr>
        <p:spPr>
          <a:xfrm>
            <a:off x="274639" y="1212849"/>
            <a:ext cx="11889564" cy="5232202"/>
          </a:xfrm>
          <a:prstGeom prst="rect">
            <a:avLst/>
          </a:prstGeom>
        </p:spPr>
        <p:txBody>
          <a:bodyPr/>
          <a:lstStyle/>
          <a:p>
            <a:r>
              <a:rPr lang="en-US" dirty="0" smtClean="0"/>
              <a:t>Session Objectives: </a:t>
            </a:r>
          </a:p>
          <a:p>
            <a:pPr marL="587375" lvl="2" indent="-342900"/>
            <a:r>
              <a:rPr lang="en-US" dirty="0" smtClean="0"/>
              <a:t>Identify </a:t>
            </a:r>
            <a:r>
              <a:rPr lang="en-US" dirty="0"/>
              <a:t>workloads and customers that will benefit from Elastic </a:t>
            </a:r>
            <a:r>
              <a:rPr lang="en-US" dirty="0" smtClean="0"/>
              <a:t>Scale in Azure SQL DB.</a:t>
            </a:r>
          </a:p>
          <a:p>
            <a:pPr marL="587375" lvl="2" indent="-342900"/>
            <a:r>
              <a:rPr lang="en-US" dirty="0" smtClean="0"/>
              <a:t>Help </a:t>
            </a:r>
            <a:r>
              <a:rPr lang="en-US" dirty="0"/>
              <a:t>Azure </a:t>
            </a:r>
            <a:r>
              <a:rPr lang="en-US" dirty="0" smtClean="0"/>
              <a:t>SQL DB </a:t>
            </a:r>
            <a:r>
              <a:rPr lang="en-US" dirty="0"/>
              <a:t>Federations customers migrate out off Federations</a:t>
            </a:r>
            <a:r>
              <a:rPr lang="en-US" dirty="0" smtClean="0"/>
              <a:t>.</a:t>
            </a:r>
          </a:p>
          <a:p>
            <a:pPr marL="587375" lvl="2" indent="-342900"/>
            <a:r>
              <a:rPr lang="en-US" dirty="0" smtClean="0"/>
              <a:t>Guide </a:t>
            </a:r>
            <a:r>
              <a:rPr lang="en-US" dirty="0"/>
              <a:t>customers how to apply sharding to their data </a:t>
            </a:r>
            <a:r>
              <a:rPr lang="en-US" dirty="0" smtClean="0"/>
              <a:t>tiers.</a:t>
            </a:r>
          </a:p>
          <a:p>
            <a:r>
              <a:rPr lang="en-US" dirty="0" smtClean="0"/>
              <a:t>Takeaway</a:t>
            </a:r>
          </a:p>
          <a:p>
            <a:pPr lvl="1"/>
            <a:r>
              <a:rPr lang="en-US" dirty="0" smtClean="0"/>
              <a:t>Supported </a:t>
            </a:r>
            <a:r>
              <a:rPr lang="en-US" dirty="0"/>
              <a:t>workloads can now freely scale in Azure SQL DB using Elastic </a:t>
            </a:r>
            <a:r>
              <a:rPr lang="en-US" dirty="0" smtClean="0"/>
              <a:t>Scale</a:t>
            </a:r>
            <a:endParaRPr lang="en-US" dirty="0"/>
          </a:p>
        </p:txBody>
      </p:sp>
    </p:spTree>
    <p:extLst>
      <p:ext uri="{BB962C8B-B14F-4D97-AF65-F5344CB8AC3E}">
        <p14:creationId xmlns:p14="http://schemas.microsoft.com/office/powerpoint/2010/main" val="142270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30471"/>
          </a:xfrm>
        </p:spPr>
        <p:txBody>
          <a:bodyPr/>
          <a:lstStyle/>
          <a:p>
            <a:r>
              <a:rPr lang="en-US" dirty="0" smtClean="0"/>
              <a:t>Web role: Supported security configurations</a:t>
            </a:r>
          </a:p>
          <a:p>
            <a:pPr lvl="1"/>
            <a:r>
              <a:rPr lang="en-US" dirty="0" smtClean="0"/>
              <a:t>Secure traffic through SSL using server certificate</a:t>
            </a:r>
          </a:p>
          <a:p>
            <a:pPr lvl="1"/>
            <a:r>
              <a:rPr lang="en-US" dirty="0" smtClean="0"/>
              <a:t>Authorize clients through client certificates</a:t>
            </a:r>
          </a:p>
          <a:p>
            <a:r>
              <a:rPr lang="en-US" dirty="0" smtClean="0"/>
              <a:t>Worker role:</a:t>
            </a:r>
          </a:p>
          <a:p>
            <a:pPr lvl="1"/>
            <a:r>
              <a:rPr lang="en-US" dirty="0" smtClean="0"/>
              <a:t>No public surface area for worker role needed</a:t>
            </a:r>
          </a:p>
          <a:p>
            <a:pPr lvl="1"/>
            <a:r>
              <a:rPr lang="en-US" dirty="0" smtClean="0"/>
              <a:t>Access only through your Azure subscription</a:t>
            </a:r>
          </a:p>
          <a:p>
            <a:r>
              <a:rPr lang="en-US" dirty="0" smtClean="0"/>
              <a:t>Database</a:t>
            </a:r>
          </a:p>
          <a:p>
            <a:pPr lvl="1"/>
            <a:r>
              <a:rPr lang="en-US" dirty="0" smtClean="0"/>
              <a:t>Regular Azure SQL Database security model using username and password</a:t>
            </a:r>
          </a:p>
          <a:p>
            <a:pPr lvl="1"/>
            <a:r>
              <a:rPr lang="en-US" dirty="0" smtClean="0"/>
              <a:t>Both web and worker role need access to the database</a:t>
            </a:r>
            <a:endParaRPr lang="en-US" dirty="0"/>
          </a:p>
        </p:txBody>
      </p:sp>
      <p:sp>
        <p:nvSpPr>
          <p:cNvPr id="3" name="Title 2"/>
          <p:cNvSpPr>
            <a:spLocks noGrp="1"/>
          </p:cNvSpPr>
          <p:nvPr>
            <p:ph type="title"/>
          </p:nvPr>
        </p:nvSpPr>
        <p:spPr/>
        <p:txBody>
          <a:bodyPr/>
          <a:lstStyle/>
          <a:p>
            <a:r>
              <a:rPr lang="en-US" dirty="0" smtClean="0"/>
              <a:t>Split/Merge: Security Considerations</a:t>
            </a:r>
            <a:endParaRPr lang="en-US" dirty="0"/>
          </a:p>
        </p:txBody>
      </p:sp>
    </p:spTree>
    <p:extLst>
      <p:ext uri="{BB962C8B-B14F-4D97-AF65-F5344CB8AC3E}">
        <p14:creationId xmlns:p14="http://schemas.microsoft.com/office/powerpoint/2010/main" val="107969790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Shard Elasticity (SE)</a:t>
            </a:r>
          </a:p>
        </p:txBody>
      </p:sp>
    </p:spTree>
    <p:extLst>
      <p:ext uri="{BB962C8B-B14F-4D97-AF65-F5344CB8AC3E}">
        <p14:creationId xmlns:p14="http://schemas.microsoft.com/office/powerpoint/2010/main" val="8086084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Shard Elasticity (SE)</a:t>
            </a:r>
            <a:endParaRPr lang="en-US" dirty="0"/>
          </a:p>
        </p:txBody>
      </p:sp>
      <p:sp>
        <p:nvSpPr>
          <p:cNvPr id="23" name="Content Placeholder 2"/>
          <p:cNvSpPr>
            <a:spLocks noGrp="1"/>
          </p:cNvSpPr>
          <p:nvPr>
            <p:ph type="body" sz="quarter" idx="4294967295"/>
          </p:nvPr>
        </p:nvSpPr>
        <p:spPr>
          <a:xfrm>
            <a:off x="274639" y="1212849"/>
            <a:ext cx="11889564" cy="2059025"/>
          </a:xfrm>
          <a:prstGeom prst="rect">
            <a:avLst/>
          </a:prstGeom>
        </p:spPr>
        <p:txBody>
          <a:bodyPr>
            <a:normAutofit lnSpcReduction="10000"/>
          </a:bodyPr>
          <a:lstStyle/>
          <a:p>
            <a:pPr marL="0" indent="0">
              <a:buNone/>
            </a:pPr>
            <a:r>
              <a:rPr lang="en-US" b="1" dirty="0" smtClean="0"/>
              <a:t>Scenario: </a:t>
            </a:r>
            <a:r>
              <a:rPr lang="en-US" dirty="0" smtClean="0"/>
              <a:t>automation to vertically scale a shard or horizontally scale a </a:t>
            </a:r>
            <a:r>
              <a:rPr lang="en-US" dirty="0" err="1" smtClean="0"/>
              <a:t>shardset</a:t>
            </a:r>
            <a:endParaRPr lang="en-US" dirty="0" smtClean="0"/>
          </a:p>
          <a:p>
            <a:pPr lvl="1"/>
            <a:r>
              <a:rPr lang="en-US" dirty="0" smtClean="0"/>
              <a:t>Vertical scale: increase/decrease the performance level of the shard</a:t>
            </a:r>
          </a:p>
          <a:p>
            <a:pPr lvl="1"/>
            <a:r>
              <a:rPr lang="en-US" dirty="0" smtClean="0"/>
              <a:t>Horizontal scale: add/remove a shard to the shard set</a:t>
            </a:r>
            <a:endParaRPr lang="en-US" dirty="0"/>
          </a:p>
        </p:txBody>
      </p:sp>
      <p:pic>
        <p:nvPicPr>
          <p:cNvPr id="15"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718" y="2452887"/>
            <a:ext cx="511610" cy="550845"/>
          </a:xfrm>
          <a:prstGeom prst="rect">
            <a:avLst/>
          </a:prstGeom>
        </p:spPr>
      </p:pic>
      <p:sp>
        <p:nvSpPr>
          <p:cNvPr id="16" name="TextBox 15"/>
          <p:cNvSpPr txBox="1"/>
          <p:nvPr/>
        </p:nvSpPr>
        <p:spPr>
          <a:xfrm>
            <a:off x="10953406" y="2949101"/>
            <a:ext cx="673912" cy="430309"/>
          </a:xfrm>
          <a:prstGeom prst="rect">
            <a:avLst/>
          </a:prstGeom>
          <a:noFill/>
        </p:spPr>
        <p:txBody>
          <a:bodyPr wrap="none" rtlCol="0">
            <a:spAutoFit/>
          </a:bodyPr>
          <a:lstStyle/>
          <a:p>
            <a:pPr algn="ctr"/>
            <a:r>
              <a:rPr lang="en-US" sz="1071" dirty="0">
                <a:solidFill>
                  <a:srgbClr val="FFFFFF"/>
                </a:solidFill>
              </a:rPr>
              <a:t>Admin/</a:t>
            </a:r>
          </a:p>
          <a:p>
            <a:pPr algn="ctr"/>
            <a:r>
              <a:rPr lang="en-US" sz="1071" dirty="0" err="1">
                <a:solidFill>
                  <a:srgbClr val="FFFFFF"/>
                </a:solidFill>
              </a:rPr>
              <a:t>DevOps</a:t>
            </a:r>
            <a:endParaRPr lang="en-US" sz="1071" dirty="0">
              <a:solidFill>
                <a:srgbClr val="FFFFFF"/>
              </a:solidFill>
            </a:endParaRPr>
          </a:p>
        </p:txBody>
      </p:sp>
      <p:cxnSp>
        <p:nvCxnSpPr>
          <p:cNvPr id="25" name="Straight Arrow Connector 24"/>
          <p:cNvCxnSpPr>
            <a:stCxn id="24" idx="1"/>
          </p:cNvCxnSpPr>
          <p:nvPr/>
        </p:nvCxnSpPr>
        <p:spPr>
          <a:xfrm flipH="1">
            <a:off x="8225653" y="3111591"/>
            <a:ext cx="1171037" cy="1930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bwMode="auto">
          <a:xfrm>
            <a:off x="9396690" y="2675430"/>
            <a:ext cx="1248818" cy="87232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505050">
                    <a:lumMod val="50000"/>
                  </a:srgbClr>
                </a:solidFill>
              </a:rPr>
              <a:t>Azure Automation (SE)</a:t>
            </a:r>
          </a:p>
        </p:txBody>
      </p:sp>
      <p:cxnSp>
        <p:nvCxnSpPr>
          <p:cNvPr id="35" name="Straight Arrow Connector 34"/>
          <p:cNvCxnSpPr/>
          <p:nvPr/>
        </p:nvCxnSpPr>
        <p:spPr>
          <a:xfrm flipH="1">
            <a:off x="4536555" y="3304665"/>
            <a:ext cx="3689098" cy="1232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20486470">
            <a:off x="4851404" y="3638431"/>
            <a:ext cx="2851116" cy="350330"/>
          </a:xfrm>
          <a:prstGeom prst="rect">
            <a:avLst/>
          </a:prstGeom>
          <a:noFill/>
        </p:spPr>
        <p:txBody>
          <a:bodyPr wrap="square" rtlCol="0">
            <a:spAutoFit/>
          </a:bodyPr>
          <a:lstStyle/>
          <a:p>
            <a:pPr algn="ctr"/>
            <a:r>
              <a:rPr lang="en-US" sz="1632" dirty="0">
                <a:solidFill>
                  <a:srgbClr val="FFFFFF"/>
                </a:solidFill>
              </a:rPr>
              <a:t>Vertical scaling</a:t>
            </a:r>
          </a:p>
        </p:txBody>
      </p:sp>
      <p:sp>
        <p:nvSpPr>
          <p:cNvPr id="33" name="Can 32"/>
          <p:cNvSpPr/>
          <p:nvPr/>
        </p:nvSpPr>
        <p:spPr bwMode="auto">
          <a:xfrm>
            <a:off x="1577581" y="483014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TextBox 33"/>
          <p:cNvSpPr txBox="1"/>
          <p:nvPr/>
        </p:nvSpPr>
        <p:spPr>
          <a:xfrm>
            <a:off x="8955777" y="5142230"/>
            <a:ext cx="1334349" cy="382308"/>
          </a:xfrm>
          <a:prstGeom prst="rect">
            <a:avLst/>
          </a:prstGeom>
          <a:noFill/>
        </p:spPr>
        <p:txBody>
          <a:bodyPr wrap="square" rtlCol="0">
            <a:spAutoFit/>
          </a:bodyPr>
          <a:lstStyle/>
          <a:p>
            <a:r>
              <a:rPr lang="en-US" sz="1836" dirty="0">
                <a:solidFill>
                  <a:srgbClr val="FFFFFF"/>
                </a:solidFill>
              </a:rPr>
              <a:t>. . .</a:t>
            </a:r>
          </a:p>
        </p:txBody>
      </p:sp>
      <p:sp>
        <p:nvSpPr>
          <p:cNvPr id="37" name="Can 36"/>
          <p:cNvSpPr/>
          <p:nvPr/>
        </p:nvSpPr>
        <p:spPr bwMode="auto">
          <a:xfrm>
            <a:off x="2807280" y="4830150"/>
            <a:ext cx="999150" cy="100085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9" name="Can 38"/>
          <p:cNvSpPr/>
          <p:nvPr/>
        </p:nvSpPr>
        <p:spPr bwMode="auto">
          <a:xfrm>
            <a:off x="4036980" y="4830145"/>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0" name="Can 39"/>
          <p:cNvSpPr/>
          <p:nvPr/>
        </p:nvSpPr>
        <p:spPr bwMode="auto">
          <a:xfrm>
            <a:off x="5266679" y="4369750"/>
            <a:ext cx="999150" cy="146125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2" name="Can 41"/>
          <p:cNvSpPr/>
          <p:nvPr/>
        </p:nvSpPr>
        <p:spPr bwMode="auto">
          <a:xfrm>
            <a:off x="6496378" y="3921156"/>
            <a:ext cx="999150" cy="1909845"/>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3" name="Can 42"/>
          <p:cNvSpPr/>
          <p:nvPr/>
        </p:nvSpPr>
        <p:spPr bwMode="auto">
          <a:xfrm>
            <a:off x="7726077" y="3547752"/>
            <a:ext cx="999150" cy="2283249"/>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5" name="Can 44"/>
          <p:cNvSpPr/>
          <p:nvPr/>
        </p:nvSpPr>
        <p:spPr bwMode="auto">
          <a:xfrm>
            <a:off x="9521524" y="483014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6" name="TextBox 45"/>
          <p:cNvSpPr txBox="1"/>
          <p:nvPr/>
        </p:nvSpPr>
        <p:spPr>
          <a:xfrm>
            <a:off x="7796908" y="5856968"/>
            <a:ext cx="857489" cy="382308"/>
          </a:xfrm>
          <a:prstGeom prst="rect">
            <a:avLst/>
          </a:prstGeom>
          <a:noFill/>
        </p:spPr>
        <p:txBody>
          <a:bodyPr wrap="square" rtlCol="0">
            <a:spAutoFit/>
          </a:bodyPr>
          <a:lstStyle/>
          <a:p>
            <a:pPr algn="ctr"/>
            <a:r>
              <a:rPr lang="en-US" sz="1836" dirty="0">
                <a:solidFill>
                  <a:srgbClr val="FFFFFF"/>
                </a:solidFill>
              </a:rPr>
              <a:t>P3</a:t>
            </a:r>
          </a:p>
        </p:txBody>
      </p:sp>
      <p:sp>
        <p:nvSpPr>
          <p:cNvPr id="47" name="TextBox 46"/>
          <p:cNvSpPr txBox="1"/>
          <p:nvPr/>
        </p:nvSpPr>
        <p:spPr>
          <a:xfrm>
            <a:off x="6567209" y="5856968"/>
            <a:ext cx="857489" cy="382308"/>
          </a:xfrm>
          <a:prstGeom prst="rect">
            <a:avLst/>
          </a:prstGeom>
          <a:noFill/>
        </p:spPr>
        <p:txBody>
          <a:bodyPr wrap="square" rtlCol="0">
            <a:spAutoFit/>
          </a:bodyPr>
          <a:lstStyle/>
          <a:p>
            <a:pPr algn="ctr"/>
            <a:r>
              <a:rPr lang="en-US" sz="1836" dirty="0">
                <a:solidFill>
                  <a:srgbClr val="FFFFFF"/>
                </a:solidFill>
              </a:rPr>
              <a:t>P1</a:t>
            </a:r>
          </a:p>
        </p:txBody>
      </p:sp>
      <p:sp>
        <p:nvSpPr>
          <p:cNvPr id="48" name="TextBox 47"/>
          <p:cNvSpPr txBox="1"/>
          <p:nvPr/>
        </p:nvSpPr>
        <p:spPr>
          <a:xfrm>
            <a:off x="5337509" y="5856968"/>
            <a:ext cx="857489" cy="382308"/>
          </a:xfrm>
          <a:prstGeom prst="rect">
            <a:avLst/>
          </a:prstGeom>
          <a:noFill/>
        </p:spPr>
        <p:txBody>
          <a:bodyPr wrap="square" rtlCol="0">
            <a:spAutoFit/>
          </a:bodyPr>
          <a:lstStyle/>
          <a:p>
            <a:pPr algn="ctr"/>
            <a:r>
              <a:rPr lang="en-US" sz="1836" dirty="0">
                <a:solidFill>
                  <a:srgbClr val="FFFFFF"/>
                </a:solidFill>
              </a:rPr>
              <a:t>S2</a:t>
            </a:r>
          </a:p>
        </p:txBody>
      </p:sp>
      <p:sp>
        <p:nvSpPr>
          <p:cNvPr id="49" name="TextBox 48"/>
          <p:cNvSpPr txBox="1"/>
          <p:nvPr/>
        </p:nvSpPr>
        <p:spPr>
          <a:xfrm>
            <a:off x="4107810" y="5829587"/>
            <a:ext cx="857489" cy="382308"/>
          </a:xfrm>
          <a:prstGeom prst="rect">
            <a:avLst/>
          </a:prstGeom>
          <a:noFill/>
        </p:spPr>
        <p:txBody>
          <a:bodyPr wrap="square" rtlCol="0">
            <a:spAutoFit/>
          </a:bodyPr>
          <a:lstStyle/>
          <a:p>
            <a:pPr algn="ctr"/>
            <a:r>
              <a:rPr lang="en-US" sz="1836" dirty="0" smtClean="0">
                <a:solidFill>
                  <a:srgbClr val="FFFFFF"/>
                </a:solidFill>
              </a:rPr>
              <a:t>S0</a:t>
            </a:r>
            <a:endParaRPr lang="en-US" sz="1836" dirty="0">
              <a:solidFill>
                <a:srgbClr val="FFFFFF"/>
              </a:solidFill>
            </a:endParaRPr>
          </a:p>
        </p:txBody>
      </p:sp>
      <p:sp>
        <p:nvSpPr>
          <p:cNvPr id="50" name="TextBox 49"/>
          <p:cNvSpPr txBox="1"/>
          <p:nvPr/>
        </p:nvSpPr>
        <p:spPr>
          <a:xfrm>
            <a:off x="2878111" y="5829363"/>
            <a:ext cx="857489" cy="382308"/>
          </a:xfrm>
          <a:prstGeom prst="rect">
            <a:avLst/>
          </a:prstGeom>
          <a:noFill/>
        </p:spPr>
        <p:txBody>
          <a:bodyPr wrap="square" rtlCol="0">
            <a:spAutoFit/>
          </a:bodyPr>
          <a:lstStyle/>
          <a:p>
            <a:pPr algn="ctr"/>
            <a:r>
              <a:rPr lang="en-US" sz="1836" dirty="0" smtClean="0">
                <a:solidFill>
                  <a:srgbClr val="FFFFFF"/>
                </a:solidFill>
              </a:rPr>
              <a:t>S0</a:t>
            </a:r>
            <a:endParaRPr lang="en-US" sz="1836" dirty="0">
              <a:solidFill>
                <a:srgbClr val="FFFFFF"/>
              </a:solidFill>
            </a:endParaRPr>
          </a:p>
        </p:txBody>
      </p:sp>
      <p:sp>
        <p:nvSpPr>
          <p:cNvPr id="51" name="TextBox 50"/>
          <p:cNvSpPr txBox="1"/>
          <p:nvPr/>
        </p:nvSpPr>
        <p:spPr>
          <a:xfrm>
            <a:off x="1648411" y="5829363"/>
            <a:ext cx="857489" cy="382308"/>
          </a:xfrm>
          <a:prstGeom prst="rect">
            <a:avLst/>
          </a:prstGeom>
          <a:noFill/>
        </p:spPr>
        <p:txBody>
          <a:bodyPr wrap="square" rtlCol="0">
            <a:spAutoFit/>
          </a:bodyPr>
          <a:lstStyle/>
          <a:p>
            <a:pPr algn="ctr"/>
            <a:r>
              <a:rPr lang="en-US" sz="1836" dirty="0" smtClean="0">
                <a:solidFill>
                  <a:srgbClr val="FFFFFF"/>
                </a:solidFill>
              </a:rPr>
              <a:t>S0</a:t>
            </a:r>
            <a:endParaRPr lang="en-US" sz="1836" dirty="0">
              <a:solidFill>
                <a:srgbClr val="FFFFFF"/>
              </a:solidFill>
            </a:endParaRPr>
          </a:p>
        </p:txBody>
      </p:sp>
      <p:cxnSp>
        <p:nvCxnSpPr>
          <p:cNvPr id="52" name="Straight Arrow Connector 51"/>
          <p:cNvCxnSpPr/>
          <p:nvPr/>
        </p:nvCxnSpPr>
        <p:spPr>
          <a:xfrm flipH="1">
            <a:off x="1612463" y="6259619"/>
            <a:ext cx="6847334" cy="11805"/>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436352" y="6106556"/>
            <a:ext cx="896538" cy="286306"/>
          </a:xfrm>
          <a:prstGeom prst="rect">
            <a:avLst/>
          </a:prstGeom>
          <a:noFill/>
        </p:spPr>
        <p:txBody>
          <a:bodyPr wrap="square" rtlCol="0">
            <a:spAutoFit/>
          </a:bodyPr>
          <a:lstStyle/>
          <a:p>
            <a:r>
              <a:rPr lang="en-US" sz="1224" dirty="0">
                <a:solidFill>
                  <a:srgbClr val="FFFFFF"/>
                </a:solidFill>
              </a:rPr>
              <a:t>time</a:t>
            </a:r>
          </a:p>
        </p:txBody>
      </p:sp>
      <p:cxnSp>
        <p:nvCxnSpPr>
          <p:cNvPr id="54" name="Straight Arrow Connector 53"/>
          <p:cNvCxnSpPr>
            <a:endCxn id="56" idx="0"/>
          </p:cNvCxnSpPr>
          <p:nvPr/>
        </p:nvCxnSpPr>
        <p:spPr>
          <a:xfrm>
            <a:off x="10021099" y="3547752"/>
            <a:ext cx="11503" cy="6822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9160429" y="4608792"/>
            <a:ext cx="1837340" cy="236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050953" y="4229972"/>
            <a:ext cx="1963297" cy="350330"/>
          </a:xfrm>
          <a:prstGeom prst="rect">
            <a:avLst/>
          </a:prstGeom>
          <a:noFill/>
        </p:spPr>
        <p:txBody>
          <a:bodyPr wrap="square" rtlCol="0">
            <a:spAutoFit/>
          </a:bodyPr>
          <a:lstStyle/>
          <a:p>
            <a:pPr algn="ctr"/>
            <a:r>
              <a:rPr lang="en-US" sz="1632" dirty="0">
                <a:solidFill>
                  <a:srgbClr val="FFFFFF"/>
                </a:solidFill>
              </a:rPr>
              <a:t>Horizontal scaling</a:t>
            </a:r>
          </a:p>
        </p:txBody>
      </p:sp>
    </p:spTree>
    <p:extLst>
      <p:ext uri="{BB962C8B-B14F-4D97-AF65-F5344CB8AC3E}">
        <p14:creationId xmlns:p14="http://schemas.microsoft.com/office/powerpoint/2010/main" val="383999461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Federations Migration</a:t>
            </a:r>
            <a:endParaRPr lang="en-US" dirty="0"/>
          </a:p>
        </p:txBody>
      </p:sp>
    </p:spTree>
    <p:extLst>
      <p:ext uri="{BB962C8B-B14F-4D97-AF65-F5344CB8AC3E}">
        <p14:creationId xmlns:p14="http://schemas.microsoft.com/office/powerpoint/2010/main" val="164653660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1"/>
          <p:cNvSpPr>
            <a:spLocks noGrp="1"/>
          </p:cNvSpPr>
          <p:nvPr>
            <p:ph type="body" sz="quarter" idx="10"/>
          </p:nvPr>
        </p:nvSpPr>
        <p:spPr>
          <a:prstGeom prst="rect">
            <a:avLst/>
          </a:prstGeom>
        </p:spPr>
        <p:txBody>
          <a:bodyPr>
            <a:normAutofit/>
          </a:bodyPr>
          <a:lstStyle/>
          <a:p>
            <a:pPr marL="0" indent="0">
              <a:buNone/>
            </a:pPr>
            <a:r>
              <a:rPr lang="en-US" dirty="0" smtClean="0"/>
              <a:t>Migrate an existing Federation to Elastic Scale</a:t>
            </a:r>
          </a:p>
          <a:p>
            <a:pPr marL="0" indent="0">
              <a:buNone/>
            </a:pPr>
            <a:r>
              <a:rPr lang="en-US" dirty="0" smtClean="0"/>
              <a:t>Automatic migration tools available </a:t>
            </a:r>
            <a:r>
              <a:rPr lang="en-US" dirty="0" smtClean="0">
                <a:hlinkClick r:id="rId2"/>
              </a:rPr>
              <a:t>here</a:t>
            </a:r>
            <a:endParaRPr lang="en-US" dirty="0" smtClean="0"/>
          </a:p>
        </p:txBody>
      </p:sp>
      <p:sp>
        <p:nvSpPr>
          <p:cNvPr id="16" name="Title 1"/>
          <p:cNvSpPr>
            <a:spLocks noGrp="1"/>
          </p:cNvSpPr>
          <p:nvPr>
            <p:ph type="title"/>
          </p:nvPr>
        </p:nvSpPr>
        <p:spPr/>
        <p:txBody>
          <a:bodyPr/>
          <a:lstStyle/>
          <a:p>
            <a:r>
              <a:rPr lang="en-US" dirty="0" smtClean="0"/>
              <a:t>Federation Migration</a:t>
            </a:r>
            <a:endParaRPr lang="en-US" dirty="0"/>
          </a:p>
        </p:txBody>
      </p:sp>
      <p:sp>
        <p:nvSpPr>
          <p:cNvPr id="4" name="Can 3"/>
          <p:cNvSpPr/>
          <p:nvPr/>
        </p:nvSpPr>
        <p:spPr bwMode="auto">
          <a:xfrm>
            <a:off x="6710835" y="5190381"/>
            <a:ext cx="893869" cy="105008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000" dirty="0">
                <a:solidFill>
                  <a:srgbClr val="000000"/>
                </a:solidFill>
              </a:rPr>
              <a:t>Shard1</a:t>
            </a:r>
          </a:p>
          <a:p>
            <a:pPr algn="ctr" defTabSz="951028" fontAlgn="base">
              <a:spcBef>
                <a:spcPct val="0"/>
              </a:spcBef>
              <a:spcAft>
                <a:spcPct val="0"/>
              </a:spcAft>
            </a:pPr>
            <a:r>
              <a:rPr lang="en-US" dirty="0">
                <a:solidFill>
                  <a:srgbClr val="000000"/>
                </a:solidFill>
              </a:rPr>
              <a:t>[-</a:t>
            </a:r>
            <a:r>
              <a:rPr lang="en-US" dirty="0" err="1">
                <a:solidFill>
                  <a:srgbClr val="000000"/>
                </a:solidFill>
              </a:rPr>
              <a:t>inf</a:t>
            </a:r>
            <a:r>
              <a:rPr lang="en-US" dirty="0">
                <a:solidFill>
                  <a:srgbClr val="000000"/>
                </a:solidFill>
              </a:rPr>
              <a:t>, 0)</a:t>
            </a:r>
            <a:endParaRPr lang="en-US" sz="2000" dirty="0">
              <a:solidFill>
                <a:srgbClr val="000000"/>
              </a:solidFill>
            </a:endParaRPr>
          </a:p>
        </p:txBody>
      </p:sp>
      <p:grpSp>
        <p:nvGrpSpPr>
          <p:cNvPr id="5" name="Group 4"/>
          <p:cNvGrpSpPr/>
          <p:nvPr/>
        </p:nvGrpSpPr>
        <p:grpSpPr>
          <a:xfrm>
            <a:off x="7157771" y="3262164"/>
            <a:ext cx="1206778" cy="1448747"/>
            <a:chOff x="3950565" y="4374725"/>
            <a:chExt cx="906716" cy="1032820"/>
          </a:xfrm>
        </p:grpSpPr>
        <p:sp>
          <p:nvSpPr>
            <p:cNvPr id="6" name="Can 5"/>
            <p:cNvSpPr/>
            <p:nvPr/>
          </p:nvSpPr>
          <p:spPr bwMode="auto">
            <a:xfrm>
              <a:off x="3950565" y="4374725"/>
              <a:ext cx="906716" cy="1032820"/>
            </a:xfrm>
            <a:prstGeom prst="can">
              <a:avLst/>
            </a:prstGeom>
            <a:solidFill>
              <a:srgbClr val="0099FF"/>
            </a:solidFill>
            <a:ln w="28575">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00" dirty="0" smtClean="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smtClean="0">
                <a:solidFill>
                  <a:srgbClr val="000000"/>
                </a:solidFill>
              </a:endParaRPr>
            </a:p>
            <a:p>
              <a:pPr algn="ctr" defTabSz="951028" fontAlgn="base">
                <a:spcBef>
                  <a:spcPct val="0"/>
                </a:spcBef>
                <a:spcAft>
                  <a:spcPct val="0"/>
                </a:spcAft>
              </a:pPr>
              <a:r>
                <a:rPr lang="en-US" sz="1600" dirty="0" smtClean="0">
                  <a:solidFill>
                    <a:srgbClr val="000000"/>
                  </a:solidFill>
                </a:rPr>
                <a:t>SMM</a:t>
              </a:r>
              <a:endParaRPr lang="en-US" sz="1600" dirty="0">
                <a:solidFill>
                  <a:srgbClr val="000000"/>
                </a:solidFill>
              </a:endParaRPr>
            </a:p>
            <a:p>
              <a:pPr algn="ctr" defTabSz="951028" fontAlgn="base">
                <a:spcBef>
                  <a:spcPct val="0"/>
                </a:spcBef>
                <a:spcAft>
                  <a:spcPct val="0"/>
                </a:spcAft>
              </a:pPr>
              <a:endParaRPr lang="en-US" sz="1600" dirty="0">
                <a:solidFill>
                  <a:srgbClr val="FFFFFF"/>
                </a:solidFill>
              </a:endParaRPr>
            </a:p>
            <a:p>
              <a:pPr algn="ctr" defTabSz="951028" fontAlgn="base">
                <a:spcBef>
                  <a:spcPct val="0"/>
                </a:spcBef>
                <a:spcAft>
                  <a:spcPct val="0"/>
                </a:spcAft>
              </a:pPr>
              <a:endParaRPr lang="en-US" sz="1600" dirty="0">
                <a:solidFill>
                  <a:srgbClr val="FFFFFF"/>
                </a:solidFill>
              </a:endParaRPr>
            </a:p>
            <a:p>
              <a:pPr algn="ctr" defTabSz="951028" fontAlgn="base">
                <a:spcBef>
                  <a:spcPct val="0"/>
                </a:spcBef>
                <a:spcAft>
                  <a:spcPct val="0"/>
                </a:spcAft>
              </a:pPr>
              <a:endParaRPr lang="en-US" sz="1600" dirty="0">
                <a:solidFill>
                  <a:srgbClr val="FFFFFF"/>
                </a:solidFill>
              </a:endParaRPr>
            </a:p>
            <a:p>
              <a:pPr algn="ctr" defTabSz="951028" fontAlgn="base">
                <a:spcBef>
                  <a:spcPct val="0"/>
                </a:spcBef>
                <a:spcAft>
                  <a:spcPct val="0"/>
                </a:spcAft>
              </a:pPr>
              <a:endParaRPr lang="en-US" sz="1600" dirty="0">
                <a:solidFill>
                  <a:srgbClr val="FFFFFF"/>
                </a:solidFill>
              </a:endParaRPr>
            </a:p>
            <a:p>
              <a:pPr algn="ctr" defTabSz="951028" fontAlgn="base">
                <a:spcBef>
                  <a:spcPct val="0"/>
                </a:spcBef>
                <a:spcAft>
                  <a:spcPct val="0"/>
                </a:spcAft>
              </a:pPr>
              <a:endParaRPr lang="en-US" sz="1600" dirty="0">
                <a:solidFill>
                  <a:srgbClr val="FFFFFF"/>
                </a:solidFill>
              </a:endParaRPr>
            </a:p>
          </p:txBody>
        </p:sp>
        <p:sp>
          <p:nvSpPr>
            <p:cNvPr id="7" name="Rounded Rectangle 6"/>
            <p:cNvSpPr/>
            <p:nvPr/>
          </p:nvSpPr>
          <p:spPr>
            <a:xfrm>
              <a:off x="4008664" y="4945459"/>
              <a:ext cx="794824" cy="303073"/>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rgbClr val="000000"/>
                  </a:solidFill>
                </a:rPr>
                <a:t>Shard Map</a:t>
              </a:r>
            </a:p>
          </p:txBody>
        </p:sp>
      </p:grpSp>
      <p:sp>
        <p:nvSpPr>
          <p:cNvPr id="8" name="Can 7"/>
          <p:cNvSpPr/>
          <p:nvPr/>
        </p:nvSpPr>
        <p:spPr bwMode="auto">
          <a:xfrm>
            <a:off x="7937062" y="5190381"/>
            <a:ext cx="893869" cy="105008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000" dirty="0">
                <a:solidFill>
                  <a:srgbClr val="000000"/>
                </a:solidFill>
              </a:rPr>
              <a:t>Shard2</a:t>
            </a:r>
          </a:p>
          <a:p>
            <a:pPr algn="ctr" defTabSz="951028" fontAlgn="base">
              <a:spcBef>
                <a:spcPct val="0"/>
              </a:spcBef>
              <a:spcAft>
                <a:spcPct val="0"/>
              </a:spcAft>
            </a:pPr>
            <a:r>
              <a:rPr lang="en-US" dirty="0">
                <a:solidFill>
                  <a:srgbClr val="000000"/>
                </a:solidFill>
              </a:rPr>
              <a:t>[1,6)</a:t>
            </a:r>
          </a:p>
        </p:txBody>
      </p:sp>
      <p:sp>
        <p:nvSpPr>
          <p:cNvPr id="9" name="Can 8"/>
          <p:cNvSpPr/>
          <p:nvPr/>
        </p:nvSpPr>
        <p:spPr bwMode="auto">
          <a:xfrm>
            <a:off x="1178771" y="3222304"/>
            <a:ext cx="1206778" cy="1448747"/>
          </a:xfrm>
          <a:prstGeom prst="can">
            <a:avLst/>
          </a:prstGeom>
          <a:solidFill>
            <a:srgbClr val="FFC000"/>
          </a:solidFill>
          <a:ln w="28575">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00" dirty="0" smtClean="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smtClean="0">
              <a:solidFill>
                <a:srgbClr val="000000"/>
              </a:solidFill>
            </a:endParaRPr>
          </a:p>
          <a:p>
            <a:pPr algn="ctr" defTabSz="951028" fontAlgn="base">
              <a:spcBef>
                <a:spcPct val="0"/>
              </a:spcBef>
              <a:spcAft>
                <a:spcPct val="0"/>
              </a:spcAft>
            </a:pPr>
            <a:r>
              <a:rPr lang="en-US" sz="1600" dirty="0" smtClean="0">
                <a:solidFill>
                  <a:srgbClr val="000000"/>
                </a:solidFill>
              </a:rPr>
              <a:t>Fed </a:t>
            </a:r>
            <a:r>
              <a:rPr lang="en-US" sz="1600" dirty="0">
                <a:solidFill>
                  <a:srgbClr val="000000"/>
                </a:solidFill>
              </a:rPr>
              <a:t>Root</a:t>
            </a: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a:solidFill>
                <a:srgbClr val="000000"/>
              </a:solidFill>
            </a:endParaRPr>
          </a:p>
          <a:p>
            <a:pPr algn="ctr" defTabSz="951028" fontAlgn="base">
              <a:spcBef>
                <a:spcPct val="0"/>
              </a:spcBef>
              <a:spcAft>
                <a:spcPct val="0"/>
              </a:spcAft>
            </a:pPr>
            <a:endParaRPr lang="en-US" sz="1600" dirty="0">
              <a:solidFill>
                <a:srgbClr val="000000"/>
              </a:solidFill>
            </a:endParaRPr>
          </a:p>
        </p:txBody>
      </p:sp>
      <p:sp>
        <p:nvSpPr>
          <p:cNvPr id="10" name="Rounded Rectangle 9"/>
          <p:cNvSpPr/>
          <p:nvPr/>
        </p:nvSpPr>
        <p:spPr>
          <a:xfrm>
            <a:off x="1253232" y="4061819"/>
            <a:ext cx="1057858" cy="426043"/>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rgbClr val="000000"/>
                </a:solidFill>
              </a:rPr>
              <a:t>Federation</a:t>
            </a:r>
          </a:p>
        </p:txBody>
      </p:sp>
      <p:sp>
        <p:nvSpPr>
          <p:cNvPr id="11" name="Can 10"/>
          <p:cNvSpPr/>
          <p:nvPr/>
        </p:nvSpPr>
        <p:spPr bwMode="auto">
          <a:xfrm>
            <a:off x="6710835" y="5175805"/>
            <a:ext cx="893869" cy="105008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dirty="0">
                <a:solidFill>
                  <a:srgbClr val="000000"/>
                </a:solidFill>
              </a:rPr>
              <a:t>Shard1</a:t>
            </a:r>
          </a:p>
          <a:p>
            <a:pPr algn="ctr" defTabSz="951028" fontAlgn="base">
              <a:spcBef>
                <a:spcPct val="0"/>
              </a:spcBef>
              <a:spcAft>
                <a:spcPct val="0"/>
              </a:spcAft>
            </a:pPr>
            <a:r>
              <a:rPr lang="en-US" sz="1600" dirty="0">
                <a:solidFill>
                  <a:srgbClr val="000000"/>
                </a:solidFill>
              </a:rPr>
              <a:t>[-</a:t>
            </a:r>
            <a:r>
              <a:rPr lang="en-US" sz="1600" dirty="0" err="1">
                <a:solidFill>
                  <a:srgbClr val="000000"/>
                </a:solidFill>
              </a:rPr>
              <a:t>inf</a:t>
            </a:r>
            <a:r>
              <a:rPr lang="en-US" sz="1600" dirty="0">
                <a:solidFill>
                  <a:srgbClr val="000000"/>
                </a:solidFill>
              </a:rPr>
              <a:t>, 0)</a:t>
            </a:r>
            <a:endParaRPr lang="en-US" dirty="0">
              <a:solidFill>
                <a:srgbClr val="000000"/>
              </a:solidFill>
            </a:endParaRPr>
          </a:p>
        </p:txBody>
      </p:sp>
      <p:sp>
        <p:nvSpPr>
          <p:cNvPr id="12" name="Can 11"/>
          <p:cNvSpPr/>
          <p:nvPr/>
        </p:nvSpPr>
        <p:spPr bwMode="auto">
          <a:xfrm>
            <a:off x="7937062" y="5175805"/>
            <a:ext cx="893869" cy="1050081"/>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dirty="0">
                <a:solidFill>
                  <a:srgbClr val="000000"/>
                </a:solidFill>
              </a:rPr>
              <a:t>Shard2</a:t>
            </a:r>
          </a:p>
          <a:p>
            <a:pPr algn="ctr" defTabSz="951028" fontAlgn="base">
              <a:spcBef>
                <a:spcPct val="0"/>
              </a:spcBef>
              <a:spcAft>
                <a:spcPct val="0"/>
              </a:spcAft>
            </a:pPr>
            <a:r>
              <a:rPr lang="en-US" sz="1600" dirty="0">
                <a:solidFill>
                  <a:srgbClr val="000000"/>
                </a:solidFill>
              </a:rPr>
              <a:t>[2,inf)</a:t>
            </a:r>
          </a:p>
        </p:txBody>
      </p:sp>
      <p:sp>
        <p:nvSpPr>
          <p:cNvPr id="13" name="Can 12"/>
          <p:cNvSpPr/>
          <p:nvPr/>
        </p:nvSpPr>
        <p:spPr bwMode="auto">
          <a:xfrm>
            <a:off x="731837" y="5189148"/>
            <a:ext cx="893869" cy="1050081"/>
          </a:xfrm>
          <a:prstGeom prst="can">
            <a:avLst/>
          </a:prstGeom>
          <a:solidFill>
            <a:srgbClr val="FF9999"/>
          </a:solidFill>
          <a:ln w="28575">
            <a:solidFill>
              <a:srgbClr val="FF0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00" dirty="0">
                <a:solidFill>
                  <a:srgbClr val="000000"/>
                </a:solidFill>
              </a:rPr>
              <a:t>Member1</a:t>
            </a:r>
          </a:p>
          <a:p>
            <a:pPr algn="ctr" defTabSz="951028" fontAlgn="base">
              <a:spcBef>
                <a:spcPct val="0"/>
              </a:spcBef>
              <a:spcAft>
                <a:spcPct val="0"/>
              </a:spcAft>
            </a:pPr>
            <a:r>
              <a:rPr lang="en-US" sz="1600" dirty="0">
                <a:solidFill>
                  <a:srgbClr val="000000"/>
                </a:solidFill>
              </a:rPr>
              <a:t>[-</a:t>
            </a:r>
            <a:r>
              <a:rPr lang="en-US" sz="1600" dirty="0" err="1">
                <a:solidFill>
                  <a:srgbClr val="000000"/>
                </a:solidFill>
              </a:rPr>
              <a:t>inf</a:t>
            </a:r>
            <a:r>
              <a:rPr lang="en-US" sz="1600" dirty="0">
                <a:solidFill>
                  <a:srgbClr val="000000"/>
                </a:solidFill>
              </a:rPr>
              <a:t>, 2)</a:t>
            </a:r>
          </a:p>
        </p:txBody>
      </p:sp>
      <p:sp>
        <p:nvSpPr>
          <p:cNvPr id="14" name="Can 13"/>
          <p:cNvSpPr/>
          <p:nvPr/>
        </p:nvSpPr>
        <p:spPr bwMode="auto">
          <a:xfrm>
            <a:off x="1958063" y="5189148"/>
            <a:ext cx="893869" cy="1050081"/>
          </a:xfrm>
          <a:prstGeom prst="can">
            <a:avLst/>
          </a:prstGeom>
          <a:solidFill>
            <a:srgbClr val="FF9999"/>
          </a:solidFill>
          <a:ln w="28575">
            <a:solidFill>
              <a:srgbClr val="FF0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00" dirty="0">
                <a:solidFill>
                  <a:srgbClr val="000000"/>
                </a:solidFill>
              </a:rPr>
              <a:t>Member2</a:t>
            </a:r>
          </a:p>
          <a:p>
            <a:pPr algn="ctr" defTabSz="951028" fontAlgn="base">
              <a:spcBef>
                <a:spcPct val="0"/>
              </a:spcBef>
              <a:spcAft>
                <a:spcPct val="0"/>
              </a:spcAft>
            </a:pPr>
            <a:r>
              <a:rPr lang="en-US" sz="1600" dirty="0">
                <a:solidFill>
                  <a:srgbClr val="000000"/>
                </a:solidFill>
              </a:rPr>
              <a:t>[2,inf)</a:t>
            </a:r>
          </a:p>
        </p:txBody>
      </p:sp>
      <p:cxnSp>
        <p:nvCxnSpPr>
          <p:cNvPr id="17" name="Elbow Connector 16"/>
          <p:cNvCxnSpPr>
            <a:stCxn id="9" idx="3"/>
            <a:endCxn id="13" idx="1"/>
          </p:cNvCxnSpPr>
          <p:nvPr/>
        </p:nvCxnSpPr>
        <p:spPr>
          <a:xfrm rot="5400000">
            <a:off x="1221420" y="4628404"/>
            <a:ext cx="518095" cy="60338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3"/>
            <a:endCxn id="14" idx="1"/>
          </p:cNvCxnSpPr>
          <p:nvPr/>
        </p:nvCxnSpPr>
        <p:spPr>
          <a:xfrm rot="16200000" flipH="1">
            <a:off x="1834532" y="4618681"/>
            <a:ext cx="518095" cy="62283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3"/>
            <a:endCxn id="11" idx="1"/>
          </p:cNvCxnSpPr>
          <p:nvPr/>
        </p:nvCxnSpPr>
        <p:spPr>
          <a:xfrm rot="5400000">
            <a:off x="7227020" y="4641662"/>
            <a:ext cx="464893" cy="6033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6" idx="3"/>
            <a:endCxn id="12" idx="1"/>
          </p:cNvCxnSpPr>
          <p:nvPr/>
        </p:nvCxnSpPr>
        <p:spPr>
          <a:xfrm rot="16200000" flipH="1">
            <a:off x="7840133" y="4631939"/>
            <a:ext cx="464893" cy="6228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51932" y="4061819"/>
            <a:ext cx="35322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32530" y="3585121"/>
            <a:ext cx="3351696" cy="369332"/>
          </a:xfrm>
          <a:prstGeom prst="rect">
            <a:avLst/>
          </a:prstGeom>
          <a:noFill/>
        </p:spPr>
        <p:txBody>
          <a:bodyPr wrap="square" rtlCol="0">
            <a:spAutoFit/>
          </a:bodyPr>
          <a:lstStyle/>
          <a:p>
            <a:r>
              <a:rPr lang="en-US" dirty="0">
                <a:solidFill>
                  <a:srgbClr val="FFFFFF"/>
                </a:solidFill>
              </a:rPr>
              <a:t>1) Migrate Fed Root to SMM</a:t>
            </a:r>
          </a:p>
        </p:txBody>
      </p:sp>
      <p:cxnSp>
        <p:nvCxnSpPr>
          <p:cNvPr id="23" name="Straight Arrow Connector 22"/>
          <p:cNvCxnSpPr>
            <a:stCxn id="6" idx="2"/>
            <a:endCxn id="13" idx="0"/>
          </p:cNvCxnSpPr>
          <p:nvPr/>
        </p:nvCxnSpPr>
        <p:spPr>
          <a:xfrm flipH="1">
            <a:off x="1178771" y="3986538"/>
            <a:ext cx="5978999" cy="14381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14" idx="0"/>
          </p:cNvCxnSpPr>
          <p:nvPr/>
        </p:nvCxnSpPr>
        <p:spPr>
          <a:xfrm flipH="1">
            <a:off x="2404997" y="3986538"/>
            <a:ext cx="4752774" cy="14381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969984" y="3472838"/>
            <a:ext cx="2810853" cy="923330"/>
          </a:xfrm>
          <a:prstGeom prst="rect">
            <a:avLst/>
          </a:prstGeom>
          <a:noFill/>
        </p:spPr>
        <p:txBody>
          <a:bodyPr wrap="square" rtlCol="0">
            <a:spAutoFit/>
          </a:bodyPr>
          <a:lstStyle/>
          <a:p>
            <a:r>
              <a:rPr lang="en-US" dirty="0">
                <a:solidFill>
                  <a:srgbClr val="FFFFFF"/>
                </a:solidFill>
              </a:rPr>
              <a:t>2) Develop POC against using SMM + APIs against Fed members</a:t>
            </a:r>
          </a:p>
        </p:txBody>
      </p:sp>
      <p:cxnSp>
        <p:nvCxnSpPr>
          <p:cNvPr id="26" name="Straight Arrow Connector 25"/>
          <p:cNvCxnSpPr/>
          <p:nvPr/>
        </p:nvCxnSpPr>
        <p:spPr>
          <a:xfrm>
            <a:off x="2938147" y="5730228"/>
            <a:ext cx="3532294"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22637" y="5744805"/>
            <a:ext cx="3701587" cy="369332"/>
          </a:xfrm>
          <a:prstGeom prst="rect">
            <a:avLst/>
          </a:prstGeom>
          <a:noFill/>
        </p:spPr>
        <p:txBody>
          <a:bodyPr wrap="square" rtlCol="0">
            <a:spAutoFit/>
          </a:bodyPr>
          <a:lstStyle/>
          <a:p>
            <a:r>
              <a:rPr lang="en-US" dirty="0">
                <a:solidFill>
                  <a:srgbClr val="FFFFFF"/>
                </a:solidFill>
              </a:rPr>
              <a:t>3) Drop Fed, Keep Existing</a:t>
            </a:r>
          </a:p>
        </p:txBody>
      </p:sp>
    </p:spTree>
    <p:extLst>
      <p:ext uri="{BB962C8B-B14F-4D97-AF65-F5344CB8AC3E}">
        <p14:creationId xmlns:p14="http://schemas.microsoft.com/office/powerpoint/2010/main" val="334965788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Coming Soon</a:t>
            </a:r>
            <a:endParaRPr lang="en-US" dirty="0"/>
          </a:p>
        </p:txBody>
      </p:sp>
    </p:spTree>
    <p:extLst>
      <p:ext uri="{BB962C8B-B14F-4D97-AF65-F5344CB8AC3E}">
        <p14:creationId xmlns:p14="http://schemas.microsoft.com/office/powerpoint/2010/main" val="1090183285"/>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431983"/>
          </a:xfrm>
        </p:spPr>
        <p:txBody>
          <a:bodyPr/>
          <a:lstStyle/>
          <a:p>
            <a:r>
              <a:rPr lang="en-US" dirty="0" smtClean="0"/>
              <a:t>Available </a:t>
            </a:r>
            <a:r>
              <a:rPr lang="en-US" dirty="0"/>
              <a:t>resources shared by the </a:t>
            </a:r>
            <a:r>
              <a:rPr lang="en-US" dirty="0" smtClean="0"/>
              <a:t>databases </a:t>
            </a:r>
            <a:r>
              <a:rPr lang="en-US" dirty="0"/>
              <a:t>in the </a:t>
            </a:r>
            <a:r>
              <a:rPr lang="en-US" dirty="0" smtClean="0"/>
              <a:t>pool</a:t>
            </a:r>
          </a:p>
          <a:p>
            <a:r>
              <a:rPr lang="en-US" dirty="0" smtClean="0"/>
              <a:t>Add/Remove </a:t>
            </a:r>
            <a:r>
              <a:rPr lang="en-US" dirty="0"/>
              <a:t>databases </a:t>
            </a:r>
            <a:r>
              <a:rPr lang="en-US" dirty="0" smtClean="0"/>
              <a:t>any </a:t>
            </a:r>
            <a:r>
              <a:rPr lang="en-US" dirty="0"/>
              <a:t>time. </a:t>
            </a:r>
            <a:endParaRPr lang="en-US" dirty="0" smtClean="0"/>
          </a:p>
          <a:p>
            <a:r>
              <a:rPr lang="en-US" dirty="0" smtClean="0"/>
              <a:t>Databases share resources </a:t>
            </a:r>
            <a:r>
              <a:rPr lang="en-US" dirty="0" err="1" smtClean="0"/>
              <a:t>eDTUs</a:t>
            </a:r>
            <a:r>
              <a:rPr lang="en-US" dirty="0" smtClean="0"/>
              <a:t> </a:t>
            </a:r>
            <a:r>
              <a:rPr lang="en-US" dirty="0"/>
              <a:t>and </a:t>
            </a:r>
            <a:r>
              <a:rPr lang="en-US" dirty="0" smtClean="0"/>
              <a:t>storage</a:t>
            </a:r>
          </a:p>
          <a:p>
            <a:r>
              <a:rPr lang="en-US" dirty="0" smtClean="0"/>
              <a:t>Each </a:t>
            </a:r>
            <a:r>
              <a:rPr lang="en-US" dirty="0"/>
              <a:t>database uses only the resources it needs when it needs them, leaving resources free for other databases when they need them. </a:t>
            </a:r>
          </a:p>
        </p:txBody>
      </p:sp>
      <p:sp>
        <p:nvSpPr>
          <p:cNvPr id="3" name="Title 2"/>
          <p:cNvSpPr>
            <a:spLocks noGrp="1"/>
          </p:cNvSpPr>
          <p:nvPr>
            <p:ph type="title"/>
          </p:nvPr>
        </p:nvSpPr>
        <p:spPr/>
        <p:txBody>
          <a:bodyPr/>
          <a:lstStyle/>
          <a:p>
            <a:r>
              <a:rPr lang="en-US" dirty="0" smtClean="0"/>
              <a:t>Elastic Database Pools</a:t>
            </a:r>
            <a:endParaRPr lang="en-US" dirty="0"/>
          </a:p>
        </p:txBody>
      </p:sp>
    </p:spTree>
    <p:extLst>
      <p:ext uri="{BB962C8B-B14F-4D97-AF65-F5344CB8AC3E}">
        <p14:creationId xmlns:p14="http://schemas.microsoft.com/office/powerpoint/2010/main" val="1267234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749266"/>
          </a:xfrm>
        </p:spPr>
        <p:txBody>
          <a:bodyPr/>
          <a:lstStyle/>
          <a:p>
            <a:r>
              <a:rPr lang="en-US" dirty="0" smtClean="0"/>
              <a:t>Enables </a:t>
            </a:r>
            <a:r>
              <a:rPr lang="en-US" dirty="0"/>
              <a:t>you to run T-SQL scripts (jobs) against all of the databases in an elastic database </a:t>
            </a:r>
            <a:r>
              <a:rPr lang="en-US" dirty="0" smtClean="0"/>
              <a:t>pool</a:t>
            </a:r>
          </a:p>
          <a:p>
            <a:r>
              <a:rPr lang="en-US" dirty="0"/>
              <a:t>Benefits</a:t>
            </a:r>
          </a:p>
          <a:p>
            <a:pPr lvl="1"/>
            <a:r>
              <a:rPr lang="en-US" dirty="0" smtClean="0"/>
              <a:t>Define</a:t>
            </a:r>
            <a:r>
              <a:rPr lang="en-US" dirty="0"/>
              <a:t>, maintain and persist T-SQL scripts to be executed across an elastic database pool</a:t>
            </a:r>
          </a:p>
          <a:p>
            <a:pPr lvl="1"/>
            <a:r>
              <a:rPr lang="en-US" dirty="0" smtClean="0"/>
              <a:t>Execute </a:t>
            </a:r>
            <a:r>
              <a:rPr lang="en-US" dirty="0"/>
              <a:t>T-SQL scripts reliably with automatic retry and at scale</a:t>
            </a:r>
          </a:p>
          <a:p>
            <a:pPr lvl="1"/>
            <a:r>
              <a:rPr lang="en-US" dirty="0" smtClean="0"/>
              <a:t>Track </a:t>
            </a:r>
            <a:r>
              <a:rPr lang="en-US" dirty="0"/>
              <a:t>job execution state</a:t>
            </a:r>
          </a:p>
          <a:p>
            <a:r>
              <a:rPr lang="en-US" dirty="0" smtClean="0"/>
              <a:t>Scenarios</a:t>
            </a:r>
            <a:endParaRPr lang="en-US" dirty="0"/>
          </a:p>
          <a:p>
            <a:pPr lvl="1"/>
            <a:r>
              <a:rPr lang="en-US" dirty="0" smtClean="0"/>
              <a:t>Performance </a:t>
            </a:r>
            <a:r>
              <a:rPr lang="en-US" dirty="0"/>
              <a:t>administrative task, such as deploy new schema</a:t>
            </a:r>
          </a:p>
          <a:p>
            <a:pPr lvl="1"/>
            <a:r>
              <a:rPr lang="en-US" dirty="0" smtClean="0"/>
              <a:t>Update </a:t>
            </a:r>
            <a:r>
              <a:rPr lang="en-US" dirty="0"/>
              <a:t>reference data, for example product information common across all databases</a:t>
            </a:r>
          </a:p>
          <a:p>
            <a:pPr lvl="1"/>
            <a:r>
              <a:rPr lang="en-US" dirty="0" smtClean="0"/>
              <a:t>Rebuild </a:t>
            </a:r>
            <a:r>
              <a:rPr lang="en-US" dirty="0"/>
              <a:t>indexes to improve query </a:t>
            </a:r>
            <a:r>
              <a:rPr lang="en-US" dirty="0" smtClean="0"/>
              <a:t>performance</a:t>
            </a:r>
            <a:endParaRPr lang="en-US" dirty="0"/>
          </a:p>
        </p:txBody>
      </p:sp>
      <p:sp>
        <p:nvSpPr>
          <p:cNvPr id="3" name="Title 2"/>
          <p:cNvSpPr>
            <a:spLocks noGrp="1"/>
          </p:cNvSpPr>
          <p:nvPr>
            <p:ph type="title"/>
          </p:nvPr>
        </p:nvSpPr>
        <p:spPr/>
        <p:txBody>
          <a:bodyPr/>
          <a:lstStyle/>
          <a:p>
            <a:r>
              <a:rPr lang="en-US" b="1" dirty="0"/>
              <a:t>Elastic Database J</a:t>
            </a:r>
            <a:r>
              <a:rPr lang="en-US" b="1" dirty="0" smtClean="0"/>
              <a:t>obs</a:t>
            </a:r>
            <a:endParaRPr lang="en-US" b="1" dirty="0"/>
          </a:p>
        </p:txBody>
      </p:sp>
    </p:spTree>
    <p:extLst>
      <p:ext uri="{BB962C8B-B14F-4D97-AF65-F5344CB8AC3E}">
        <p14:creationId xmlns:p14="http://schemas.microsoft.com/office/powerpoint/2010/main" val="944859505"/>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Tree>
    <p:extLst>
      <p:ext uri="{BB962C8B-B14F-4D97-AF65-F5344CB8AC3E}">
        <p14:creationId xmlns:p14="http://schemas.microsoft.com/office/powerpoint/2010/main" val="277458463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408612"/>
          </a:xfrm>
          <a:prstGeom prst="rect">
            <a:avLst/>
          </a:prstGeom>
        </p:spPr>
        <p:txBody>
          <a:bodyPr>
            <a:normAutofit fontScale="85000" lnSpcReduction="10000"/>
          </a:bodyPr>
          <a:lstStyle/>
          <a:p>
            <a:r>
              <a:rPr lang="en-US" dirty="0"/>
              <a:t>Client library and service packages are available on Nuget.org</a:t>
            </a:r>
          </a:p>
          <a:p>
            <a:pPr lvl="1"/>
            <a:r>
              <a:rPr lang="en-US" dirty="0"/>
              <a:t>Search for ‘Elastic Scale’ to find the projects on Nuget.org</a:t>
            </a:r>
          </a:p>
          <a:p>
            <a:pPr lvl="1"/>
            <a:r>
              <a:rPr lang="en-US" dirty="0"/>
              <a:t>Search for ‘Elastic Scale’ in the VS Package Manager to find the </a:t>
            </a:r>
            <a:r>
              <a:rPr lang="en-US" dirty="0" smtClean="0"/>
              <a:t>DLL</a:t>
            </a:r>
          </a:p>
          <a:p>
            <a:pPr lvl="1"/>
            <a:r>
              <a:rPr lang="en-US" dirty="0" smtClean="0"/>
              <a:t>Client </a:t>
            </a:r>
            <a:r>
              <a:rPr lang="en-US" dirty="0"/>
              <a:t>library: </a:t>
            </a:r>
            <a:r>
              <a:rPr lang="en-US" dirty="0">
                <a:hlinkClick r:id="rId2"/>
              </a:rPr>
              <a:t>http://www.nuget.org/packages/Microsoft.Azure.SqlDatabase.ElasticScale.Client</a:t>
            </a:r>
            <a:r>
              <a:rPr lang="en-US" dirty="0" smtClean="0">
                <a:hlinkClick r:id="rId2"/>
              </a:rPr>
              <a:t>/</a:t>
            </a:r>
            <a:r>
              <a:rPr lang="en-US" dirty="0" smtClean="0"/>
              <a:t> </a:t>
            </a:r>
          </a:p>
          <a:p>
            <a:pPr lvl="1"/>
            <a:r>
              <a:rPr lang="en-US" dirty="0"/>
              <a:t>Split/Merge: </a:t>
            </a:r>
            <a:r>
              <a:rPr lang="en-US" dirty="0">
                <a:hlinkClick r:id="rId3"/>
              </a:rPr>
              <a:t>http://www.nuget.org/packages/Microsoft.Azure.SqlDatabase.ElasticScale.Service.SplitMerge</a:t>
            </a:r>
            <a:r>
              <a:rPr lang="en-US" dirty="0" smtClean="0">
                <a:hlinkClick r:id="rId3"/>
              </a:rPr>
              <a:t>/</a:t>
            </a:r>
            <a:r>
              <a:rPr lang="en-US" dirty="0" smtClean="0"/>
              <a:t> </a:t>
            </a:r>
            <a:endParaRPr lang="en-US" dirty="0"/>
          </a:p>
          <a:p>
            <a:r>
              <a:rPr lang="en-US" dirty="0"/>
              <a:t>Documentation on Azure.com in the SQL Database section</a:t>
            </a:r>
          </a:p>
          <a:p>
            <a:pPr lvl="1"/>
            <a:r>
              <a:rPr lang="en-US" dirty="0"/>
              <a:t>Search for ‘</a:t>
            </a:r>
            <a:r>
              <a:rPr lang="it-IT" dirty="0"/>
              <a:t>elastic scale documentation map azure.com</a:t>
            </a:r>
            <a:r>
              <a:rPr lang="it-IT" dirty="0" smtClean="0"/>
              <a:t>’</a:t>
            </a:r>
          </a:p>
          <a:p>
            <a:pPr lvl="1"/>
            <a:r>
              <a:rPr lang="it-IT" dirty="0"/>
              <a:t>Get stared: </a:t>
            </a:r>
            <a:r>
              <a:rPr lang="it-IT" dirty="0">
                <a:hlinkClick r:id="rId4"/>
              </a:rPr>
              <a:t>http://azure.microsoft.com/en-us/documentation/articles/sql-database-elastic-scale-get-started</a:t>
            </a:r>
            <a:r>
              <a:rPr lang="it-IT" dirty="0" smtClean="0">
                <a:hlinkClick r:id="rId4"/>
              </a:rPr>
              <a:t>/</a:t>
            </a:r>
            <a:r>
              <a:rPr lang="it-IT" dirty="0" smtClean="0"/>
              <a:t> </a:t>
            </a:r>
          </a:p>
          <a:p>
            <a:pPr lvl="1"/>
            <a:r>
              <a:rPr lang="it-IT" b="1" dirty="0"/>
              <a:t>Documentation map</a:t>
            </a:r>
            <a:r>
              <a:rPr lang="it-IT" dirty="0"/>
              <a:t>: </a:t>
            </a:r>
            <a:r>
              <a:rPr lang="it-IT" dirty="0">
                <a:hlinkClick r:id="rId5"/>
              </a:rPr>
              <a:t>http://azure.microsoft.com/en-us/documentation/articles/sql-database-elastic-scale-documentation-map</a:t>
            </a:r>
            <a:r>
              <a:rPr lang="it-IT" dirty="0" smtClean="0">
                <a:hlinkClick r:id="rId5"/>
              </a:rPr>
              <a:t>/</a:t>
            </a:r>
            <a:r>
              <a:rPr lang="it-IT" dirty="0" smtClean="0"/>
              <a:t> </a:t>
            </a:r>
            <a:endParaRPr lang="en-US" dirty="0"/>
          </a:p>
          <a:p>
            <a:r>
              <a:rPr lang="en-US" dirty="0"/>
              <a:t>Samples in the VS code samples gallery</a:t>
            </a:r>
          </a:p>
          <a:p>
            <a:pPr lvl="1"/>
            <a:r>
              <a:rPr lang="en-US" dirty="0"/>
              <a:t>Search for ‘Elastic Scale’ on </a:t>
            </a:r>
            <a:r>
              <a:rPr lang="en-US" dirty="0">
                <a:hlinkClick r:id="rId6"/>
              </a:rPr>
              <a:t>https://code.msdn.microsoft.com/</a:t>
            </a:r>
            <a:r>
              <a:rPr lang="en-US" dirty="0"/>
              <a:t> </a:t>
            </a:r>
          </a:p>
          <a:p>
            <a:pPr lvl="1"/>
            <a:r>
              <a:rPr lang="en-US" dirty="0"/>
              <a:t>Search for ‘Elastic Scale’ in the Online Samples section for new VS projects</a:t>
            </a:r>
          </a:p>
          <a:p>
            <a:endParaRPr lang="en-US" dirty="0"/>
          </a:p>
        </p:txBody>
      </p:sp>
      <p:sp>
        <p:nvSpPr>
          <p:cNvPr id="2" name="Title 1"/>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7460651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Scaling</a:t>
            </a:r>
            <a:endParaRPr lang="en-US" dirty="0"/>
          </a:p>
        </p:txBody>
      </p:sp>
    </p:spTree>
    <p:extLst>
      <p:ext uri="{BB962C8B-B14F-4D97-AF65-F5344CB8AC3E}">
        <p14:creationId xmlns:p14="http://schemas.microsoft.com/office/powerpoint/2010/main" val="189144977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 Review</a:t>
            </a:r>
            <a:endParaRPr lang="en-US" dirty="0"/>
          </a:p>
        </p:txBody>
      </p:sp>
      <p:sp>
        <p:nvSpPr>
          <p:cNvPr id="5" name="Text Placeholder 4"/>
          <p:cNvSpPr>
            <a:spLocks noGrp="1"/>
          </p:cNvSpPr>
          <p:nvPr>
            <p:ph type="body" sz="quarter" idx="4294967295"/>
          </p:nvPr>
        </p:nvSpPr>
        <p:spPr>
          <a:xfrm>
            <a:off x="274639" y="1212849"/>
            <a:ext cx="11889564" cy="5232202"/>
          </a:xfrm>
          <a:prstGeom prst="rect">
            <a:avLst/>
          </a:prstGeom>
        </p:spPr>
        <p:txBody>
          <a:bodyPr/>
          <a:lstStyle/>
          <a:p>
            <a:r>
              <a:rPr lang="en-US" dirty="0" smtClean="0"/>
              <a:t>Session Objectives: </a:t>
            </a:r>
          </a:p>
          <a:p>
            <a:pPr marL="587375" lvl="2" indent="-342900"/>
            <a:r>
              <a:rPr lang="en-US" dirty="0" smtClean="0"/>
              <a:t>Identify </a:t>
            </a:r>
            <a:r>
              <a:rPr lang="en-US" dirty="0"/>
              <a:t>workloads and customers that will benefit from Elastic </a:t>
            </a:r>
            <a:r>
              <a:rPr lang="en-US" dirty="0" smtClean="0"/>
              <a:t>Scale in Azure SQL DB.</a:t>
            </a:r>
          </a:p>
          <a:p>
            <a:pPr marL="587375" lvl="2" indent="-342900"/>
            <a:r>
              <a:rPr lang="en-US" dirty="0" smtClean="0"/>
              <a:t>Help </a:t>
            </a:r>
            <a:r>
              <a:rPr lang="en-US" dirty="0"/>
              <a:t>Azure </a:t>
            </a:r>
            <a:r>
              <a:rPr lang="en-US" dirty="0" smtClean="0"/>
              <a:t>SQL DB </a:t>
            </a:r>
            <a:r>
              <a:rPr lang="en-US" dirty="0"/>
              <a:t>Federations customers migrate out off Federations</a:t>
            </a:r>
            <a:r>
              <a:rPr lang="en-US" dirty="0" smtClean="0"/>
              <a:t>.</a:t>
            </a:r>
          </a:p>
          <a:p>
            <a:pPr marL="587375" lvl="2" indent="-342900"/>
            <a:r>
              <a:rPr lang="en-US" dirty="0" smtClean="0"/>
              <a:t>Guide </a:t>
            </a:r>
            <a:r>
              <a:rPr lang="en-US" dirty="0"/>
              <a:t>customers how to apply sharding to their data </a:t>
            </a:r>
            <a:r>
              <a:rPr lang="en-US" dirty="0" smtClean="0"/>
              <a:t>tiers.</a:t>
            </a:r>
          </a:p>
          <a:p>
            <a:r>
              <a:rPr lang="en-US" dirty="0" smtClean="0"/>
              <a:t>Takeaway</a:t>
            </a:r>
          </a:p>
          <a:p>
            <a:pPr lvl="1"/>
            <a:r>
              <a:rPr lang="en-US" dirty="0" smtClean="0"/>
              <a:t>Supported </a:t>
            </a:r>
            <a:r>
              <a:rPr lang="en-US" dirty="0"/>
              <a:t>workloads can now freely scale in Azure SQL DB using Elastic </a:t>
            </a:r>
            <a:r>
              <a:rPr lang="en-US" dirty="0" smtClean="0"/>
              <a:t>Scale</a:t>
            </a:r>
            <a:endParaRPr lang="en-US" dirty="0"/>
          </a:p>
        </p:txBody>
      </p:sp>
    </p:spTree>
    <p:extLst>
      <p:ext uri="{BB962C8B-B14F-4D97-AF65-F5344CB8AC3E}">
        <p14:creationId xmlns:p14="http://schemas.microsoft.com/office/powerpoint/2010/main" val="22615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16977"/>
          </a:xfrm>
        </p:spPr>
        <p:txBody>
          <a:bodyPr/>
          <a:lstStyle/>
          <a:p>
            <a:r>
              <a:rPr lang="en-US" dirty="0"/>
              <a:t>Rate </a:t>
            </a:r>
            <a:r>
              <a:rPr lang="en-US" sz="3600" dirty="0"/>
              <a:t>My Talk &amp; Download </a:t>
            </a:r>
            <a:r>
              <a:rPr lang="en-US" sz="3600" dirty="0" smtClean="0"/>
              <a:t>Slides!</a:t>
            </a:r>
            <a:endParaRPr lang="en-US" sz="3600" dirty="0"/>
          </a:p>
          <a:p>
            <a:pPr marL="342900" lvl="1" indent="0">
              <a:buNone/>
            </a:pPr>
            <a:endParaRPr lang="en-US" sz="2000" b="1" dirty="0" smtClean="0"/>
          </a:p>
          <a:p>
            <a:pPr marL="342900" lvl="1" indent="0">
              <a:buNone/>
            </a:pPr>
            <a:r>
              <a:rPr lang="en-US" sz="6000" b="1" dirty="0" smtClean="0"/>
              <a:t>	http</a:t>
            </a:r>
            <a:r>
              <a:rPr lang="en-US" sz="6000" b="1" dirty="0"/>
              <a:t>://</a:t>
            </a:r>
            <a:r>
              <a:rPr lang="en-US" sz="6000" b="1" dirty="0" smtClean="0"/>
              <a:t>bit.ly/RateShawnsTalk</a:t>
            </a:r>
          </a:p>
          <a:p>
            <a:pPr marL="342900" lvl="1" indent="0" algn="ctr">
              <a:buNone/>
            </a:pPr>
            <a:r>
              <a:rPr lang="en-US" sz="3200" dirty="0" smtClean="0"/>
              <a:t>(case sensitive)</a:t>
            </a:r>
            <a:r>
              <a:rPr lang="en-US" sz="6000" dirty="0" smtClean="0"/>
              <a:t> </a:t>
            </a:r>
            <a:endParaRPr lang="en-US" sz="6000" dirty="0"/>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Canonical Cloud Application Architecture</a:t>
            </a:r>
            <a:endParaRPr lang="en-US" dirty="0"/>
          </a:p>
        </p:txBody>
      </p:sp>
      <p:sp>
        <p:nvSpPr>
          <p:cNvPr id="2" name="Text Placeholder 1"/>
          <p:cNvSpPr>
            <a:spLocks noGrp="1"/>
          </p:cNvSpPr>
          <p:nvPr>
            <p:ph type="body" sz="quarter" idx="4294967295"/>
          </p:nvPr>
        </p:nvSpPr>
        <p:spPr>
          <a:xfrm>
            <a:off x="6342063" y="1398588"/>
            <a:ext cx="6094412" cy="5299075"/>
          </a:xfrm>
        </p:spPr>
        <p:txBody>
          <a:bodyPr>
            <a:normAutofit fontScale="92500" lnSpcReduction="10000"/>
          </a:bodyPr>
          <a:lstStyle/>
          <a:p>
            <a:r>
              <a:rPr lang="en-US" dirty="0" smtClean="0"/>
              <a:t>Classic </a:t>
            </a:r>
            <a:r>
              <a:rPr lang="en-US" dirty="0"/>
              <a:t>3-tier enterprise </a:t>
            </a:r>
            <a:r>
              <a:rPr lang="en-US" dirty="0" smtClean="0"/>
              <a:t>architecture</a:t>
            </a:r>
          </a:p>
          <a:p>
            <a:r>
              <a:rPr lang="en-US" dirty="0" smtClean="0"/>
              <a:t>Requires to scale to 10,000s users and process TBs of relational data</a:t>
            </a:r>
          </a:p>
          <a:p>
            <a:r>
              <a:rPr lang="en-US" dirty="0" smtClean="0"/>
              <a:t>Scaling out (and in, elastically) web and worker roles is relatively easy</a:t>
            </a:r>
          </a:p>
          <a:p>
            <a:r>
              <a:rPr lang="en-US" b="1" i="1" u="sng" dirty="0" smtClean="0">
                <a:solidFill>
                  <a:schemeClr val="tx1"/>
                </a:solidFill>
              </a:rPr>
              <a:t>But, how do you scale your data tier?</a:t>
            </a:r>
          </a:p>
          <a:p>
            <a:endParaRPr lang="en-US" dirty="0"/>
          </a:p>
        </p:txBody>
      </p:sp>
      <p:graphicFrame>
        <p:nvGraphicFramePr>
          <p:cNvPr id="6" name="Object 5"/>
          <p:cNvGraphicFramePr>
            <a:graphicFrameLocks noChangeAspect="1"/>
          </p:cNvGraphicFramePr>
          <p:nvPr>
            <p:extLst/>
          </p:nvPr>
        </p:nvGraphicFramePr>
        <p:xfrm>
          <a:off x="273051" y="1176336"/>
          <a:ext cx="5970026" cy="5439660"/>
        </p:xfrm>
        <a:graphic>
          <a:graphicData uri="http://schemas.openxmlformats.org/presentationml/2006/ole">
            <mc:AlternateContent xmlns:mc="http://schemas.openxmlformats.org/markup-compatibility/2006">
              <mc:Choice xmlns:v="urn:schemas-microsoft-com:vml" Requires="v">
                <p:oleObj spid="_x0000_s1033" name="Visio" r:id="rId4" imgW="6267378" imgH="5705447" progId="Visio.Drawing.15">
                  <p:embed/>
                </p:oleObj>
              </mc:Choice>
              <mc:Fallback>
                <p:oleObj name="Visio" r:id="rId4" imgW="6267378" imgH="5705447" progId="Visio.Drawing.15">
                  <p:embed/>
                  <p:pic>
                    <p:nvPicPr>
                      <p:cNvPr id="0" name=""/>
                      <p:cNvPicPr/>
                      <p:nvPr/>
                    </p:nvPicPr>
                    <p:blipFill>
                      <a:blip r:embed="rId5"/>
                      <a:stretch>
                        <a:fillRect/>
                      </a:stretch>
                    </p:blipFill>
                    <p:spPr>
                      <a:xfrm>
                        <a:off x="273051" y="1176336"/>
                        <a:ext cx="5970026" cy="543966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2085900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25" y="314007"/>
            <a:ext cx="11458932" cy="730854"/>
          </a:xfrm>
        </p:spPr>
        <p:txBody>
          <a:bodyPr/>
          <a:lstStyle/>
          <a:p>
            <a:r>
              <a:rPr lang="en-US" sz="4352" dirty="0"/>
              <a:t>Service </a:t>
            </a:r>
            <a:r>
              <a:rPr lang="en-US" sz="4352" dirty="0" smtClean="0"/>
              <a:t>Tiers</a:t>
            </a:r>
            <a:endParaRPr lang="en-US" sz="4352" dirty="0"/>
          </a:p>
        </p:txBody>
      </p:sp>
      <p:sp>
        <p:nvSpPr>
          <p:cNvPr id="5" name="Rectangle 4"/>
          <p:cNvSpPr/>
          <p:nvPr/>
        </p:nvSpPr>
        <p:spPr>
          <a:xfrm>
            <a:off x="503237" y="6240462"/>
            <a:ext cx="10744200" cy="646331"/>
          </a:xfrm>
          <a:prstGeom prst="rect">
            <a:avLst/>
          </a:prstGeom>
        </p:spPr>
        <p:txBody>
          <a:bodyPr wrap="square">
            <a:spAutoFit/>
          </a:bodyPr>
          <a:lstStyle/>
          <a:p>
            <a:r>
              <a:rPr lang="en-US" dirty="0">
                <a:latin typeface="Segoe UI" panose="020B0502040204020203" pitchFamily="34" charset="0"/>
              </a:rPr>
              <a:t>http://azure.microsoft.com/en-us/pricing/details/sql-database</a:t>
            </a:r>
            <a:r>
              <a:rPr lang="en-US" dirty="0" smtClean="0">
                <a:latin typeface="Segoe UI" panose="020B0502040204020203" pitchFamily="34" charset="0"/>
              </a:rPr>
              <a:t>/</a:t>
            </a:r>
            <a:endParaRPr lang="en-US" dirty="0">
              <a:latin typeface="Segoe UI" panose="020B0502040204020203" pitchFamily="34" charset="0"/>
            </a:endParaRPr>
          </a:p>
          <a:p>
            <a:r>
              <a:rPr lang="en-US" dirty="0"/>
              <a:t>https://msdn.microsoft.com/en-us/library/azure/dn741336.aspx</a:t>
            </a:r>
          </a:p>
        </p:txBody>
      </p:sp>
      <p:graphicFrame>
        <p:nvGraphicFramePr>
          <p:cNvPr id="6" name="Table 5"/>
          <p:cNvGraphicFramePr>
            <a:graphicFrameLocks noGrp="1"/>
          </p:cNvGraphicFramePr>
          <p:nvPr>
            <p:extLst>
              <p:ext uri="{D42A27DB-BD31-4B8C-83A1-F6EECF244321}">
                <p14:modId xmlns:p14="http://schemas.microsoft.com/office/powerpoint/2010/main" val="972790047"/>
              </p:ext>
            </p:extLst>
          </p:nvPr>
        </p:nvGraphicFramePr>
        <p:xfrm>
          <a:off x="427036" y="1135061"/>
          <a:ext cx="11658600" cy="4677682"/>
        </p:xfrm>
        <a:graphic>
          <a:graphicData uri="http://schemas.openxmlformats.org/drawingml/2006/table">
            <a:tbl>
              <a:tblPr firstRow="1" firstCol="1" bandRow="1">
                <a:tableStyleId>{6E25E649-3F16-4E02-A733-19D2CDBF48F0}</a:tableStyleId>
              </a:tblPr>
              <a:tblGrid>
                <a:gridCol w="1295400"/>
                <a:gridCol w="1295400"/>
                <a:gridCol w="1295400"/>
                <a:gridCol w="1295400"/>
                <a:gridCol w="1295400"/>
                <a:gridCol w="1066801"/>
                <a:gridCol w="1523999"/>
                <a:gridCol w="1295400"/>
                <a:gridCol w="1295400"/>
              </a:tblGrid>
              <a:tr h="639081">
                <a:tc>
                  <a:txBody>
                    <a:bodyPr/>
                    <a:lstStyle/>
                    <a:p>
                      <a:r>
                        <a:rPr lang="en-US" sz="1400" dirty="0"/>
                        <a:t>Service </a:t>
                      </a:r>
                      <a:r>
                        <a:rPr lang="en-US" sz="1400" dirty="0" smtClean="0"/>
                        <a:t>Tier</a:t>
                      </a:r>
                      <a:endParaRPr lang="en-US" sz="1400" dirty="0"/>
                    </a:p>
                  </a:txBody>
                  <a:tcPr marL="22498" marR="22498" marT="11249" marB="11249" anchor="ctr"/>
                </a:tc>
                <a:tc>
                  <a:txBody>
                    <a:bodyPr/>
                    <a:lstStyle/>
                    <a:p>
                      <a:r>
                        <a:rPr lang="en-US" sz="1400"/>
                        <a:t>DTU </a:t>
                      </a:r>
                    </a:p>
                  </a:txBody>
                  <a:tcPr marL="22498" marR="22498" marT="11249" marB="11249" anchor="ctr"/>
                </a:tc>
                <a:tc>
                  <a:txBody>
                    <a:bodyPr/>
                    <a:lstStyle/>
                    <a:p>
                      <a:r>
                        <a:rPr lang="en-US" sz="1400"/>
                        <a:t>MAX DB Size </a:t>
                      </a:r>
                    </a:p>
                  </a:txBody>
                  <a:tcPr marL="22498" marR="22498" marT="11249" marB="11249" anchor="ctr"/>
                </a:tc>
                <a:tc>
                  <a:txBody>
                    <a:bodyPr/>
                    <a:lstStyle/>
                    <a:p>
                      <a:r>
                        <a:rPr lang="en-US" sz="1400"/>
                        <a:t>Max Concurrent Requests </a:t>
                      </a:r>
                    </a:p>
                  </a:txBody>
                  <a:tcPr marL="22498" marR="22498" marT="11249" marB="11249" anchor="ctr"/>
                </a:tc>
                <a:tc>
                  <a:txBody>
                    <a:bodyPr/>
                    <a:lstStyle/>
                    <a:p>
                      <a:r>
                        <a:rPr lang="en-US" sz="1400"/>
                        <a:t>Max Concurrent Logins </a:t>
                      </a:r>
                    </a:p>
                  </a:txBody>
                  <a:tcPr marL="22498" marR="22498" marT="11249" marB="11249" anchor="ctr"/>
                </a:tc>
                <a:tc>
                  <a:txBody>
                    <a:bodyPr/>
                    <a:lstStyle/>
                    <a:p>
                      <a:r>
                        <a:rPr lang="en-US" sz="1400" dirty="0"/>
                        <a:t>Max Sessions </a:t>
                      </a:r>
                    </a:p>
                  </a:txBody>
                  <a:tcPr marL="22498" marR="22498" marT="11249" marB="11249" anchor="ctr"/>
                </a:tc>
                <a:tc>
                  <a:txBody>
                    <a:bodyPr/>
                    <a:lstStyle/>
                    <a:p>
                      <a:r>
                        <a:rPr lang="en-US" sz="1400"/>
                        <a:t>Benchmark Transaction Rate </a:t>
                      </a:r>
                    </a:p>
                  </a:txBody>
                  <a:tcPr marL="22498" marR="22498" marT="11249" marB="11249" anchor="ctr"/>
                </a:tc>
                <a:tc>
                  <a:txBody>
                    <a:bodyPr/>
                    <a:lstStyle/>
                    <a:p>
                      <a:r>
                        <a:rPr lang="en-US" sz="1400" dirty="0"/>
                        <a:t>Predictability </a:t>
                      </a:r>
                    </a:p>
                  </a:txBody>
                  <a:tcPr marL="22498" marR="22498" marT="11249" marB="11249" anchor="ctr"/>
                </a:tc>
                <a:tc>
                  <a:txBody>
                    <a:bodyPr/>
                    <a:lstStyle/>
                    <a:p>
                      <a:r>
                        <a:rPr lang="en-US" sz="1400" dirty="0" smtClean="0"/>
                        <a:t>Est. Price per Month</a:t>
                      </a:r>
                      <a:endParaRPr lang="en-US" sz="1400" dirty="0"/>
                    </a:p>
                  </a:txBody>
                  <a:tcPr marL="22498" marR="22498" marT="11249" marB="11249" anchor="ctr"/>
                </a:tc>
              </a:tr>
              <a:tr h="480423">
                <a:tc>
                  <a:txBody>
                    <a:bodyPr/>
                    <a:lstStyle/>
                    <a:p>
                      <a:r>
                        <a:rPr lang="en-US" sz="1400"/>
                        <a:t>Basic</a:t>
                      </a:r>
                    </a:p>
                  </a:txBody>
                  <a:tcPr marL="22498" marR="22498" marT="11249" marB="11249" anchor="ctr"/>
                </a:tc>
                <a:tc>
                  <a:txBody>
                    <a:bodyPr/>
                    <a:lstStyle/>
                    <a:p>
                      <a:r>
                        <a:rPr lang="en-US" sz="1400"/>
                        <a:t>5</a:t>
                      </a:r>
                    </a:p>
                  </a:txBody>
                  <a:tcPr marL="22498" marR="22498" marT="11249" marB="11249" anchor="ctr"/>
                </a:tc>
                <a:tc>
                  <a:txBody>
                    <a:bodyPr/>
                    <a:lstStyle/>
                    <a:p>
                      <a:r>
                        <a:rPr lang="en-US" sz="1400"/>
                        <a:t>2 GB</a:t>
                      </a:r>
                    </a:p>
                  </a:txBody>
                  <a:tcPr marL="22498" marR="22498" marT="11249" marB="11249" anchor="ctr"/>
                </a:tc>
                <a:tc>
                  <a:txBody>
                    <a:bodyPr/>
                    <a:lstStyle/>
                    <a:p>
                      <a:r>
                        <a:rPr lang="en-US" sz="1400"/>
                        <a:t>30</a:t>
                      </a:r>
                    </a:p>
                  </a:txBody>
                  <a:tcPr marL="22498" marR="22498" marT="11249" marB="11249" anchor="ctr"/>
                </a:tc>
                <a:tc>
                  <a:txBody>
                    <a:bodyPr/>
                    <a:lstStyle/>
                    <a:p>
                      <a:r>
                        <a:rPr lang="en-US" sz="1400"/>
                        <a:t>30</a:t>
                      </a:r>
                    </a:p>
                  </a:txBody>
                  <a:tcPr marL="22498" marR="22498" marT="11249" marB="11249" anchor="ctr"/>
                </a:tc>
                <a:tc>
                  <a:txBody>
                    <a:bodyPr/>
                    <a:lstStyle/>
                    <a:p>
                      <a:r>
                        <a:rPr lang="en-US" sz="1400"/>
                        <a:t>300</a:t>
                      </a:r>
                    </a:p>
                  </a:txBody>
                  <a:tcPr marL="22498" marR="22498" marT="11249" marB="11249" anchor="ctr"/>
                </a:tc>
                <a:tc>
                  <a:txBody>
                    <a:bodyPr/>
                    <a:lstStyle/>
                    <a:p>
                      <a:r>
                        <a:rPr lang="en-US" sz="1400" dirty="0"/>
                        <a:t>16,600 </a:t>
                      </a:r>
                      <a:r>
                        <a:rPr lang="en-US" sz="1400" dirty="0" smtClean="0"/>
                        <a:t>t/p </a:t>
                      </a:r>
                      <a:r>
                        <a:rPr lang="en-US" sz="1400" b="1" dirty="0"/>
                        <a:t>hour</a:t>
                      </a:r>
                    </a:p>
                  </a:txBody>
                  <a:tcPr marL="22498" marR="22498" marT="11249" marB="11249" anchor="ctr"/>
                </a:tc>
                <a:tc>
                  <a:txBody>
                    <a:bodyPr/>
                    <a:lstStyle/>
                    <a:p>
                      <a:r>
                        <a:rPr lang="en-US" sz="1400"/>
                        <a:t>Good</a:t>
                      </a:r>
                    </a:p>
                  </a:txBody>
                  <a:tcPr marL="22498" marR="22498" marT="11249" marB="11249" anchor="ctr"/>
                </a:tc>
                <a:tc>
                  <a:txBody>
                    <a:bodyPr/>
                    <a:lstStyle/>
                    <a:p>
                      <a:r>
                        <a:rPr lang="en-US" sz="1400" dirty="0" smtClean="0"/>
                        <a:t>$5</a:t>
                      </a:r>
                      <a:endParaRPr lang="en-US" sz="1400" dirty="0"/>
                    </a:p>
                  </a:txBody>
                  <a:tcPr marL="22498" marR="22498" marT="11249" marB="11249" anchor="ctr"/>
                </a:tc>
              </a:tr>
              <a:tr h="457200">
                <a:tc>
                  <a:txBody>
                    <a:bodyPr/>
                    <a:lstStyle/>
                    <a:p>
                      <a:r>
                        <a:rPr lang="en-US" sz="1400"/>
                        <a:t>Standard/S0</a:t>
                      </a:r>
                    </a:p>
                  </a:txBody>
                  <a:tcPr marL="22498" marR="22498" marT="11249" marB="11249" anchor="ctr"/>
                </a:tc>
                <a:tc>
                  <a:txBody>
                    <a:bodyPr/>
                    <a:lstStyle/>
                    <a:p>
                      <a:r>
                        <a:rPr lang="en-US" sz="1400"/>
                        <a:t>10</a:t>
                      </a:r>
                    </a:p>
                  </a:txBody>
                  <a:tcPr marL="22498" marR="22498" marT="11249" marB="11249" anchor="ctr"/>
                </a:tc>
                <a:tc>
                  <a:txBody>
                    <a:bodyPr/>
                    <a:lstStyle/>
                    <a:p>
                      <a:r>
                        <a:rPr lang="en-US" sz="1400" dirty="0"/>
                        <a:t>250 GB</a:t>
                      </a:r>
                    </a:p>
                  </a:txBody>
                  <a:tcPr marL="22498" marR="22498" marT="11249" marB="11249" anchor="ctr"/>
                </a:tc>
                <a:tc>
                  <a:txBody>
                    <a:bodyPr/>
                    <a:lstStyle/>
                    <a:p>
                      <a:r>
                        <a:rPr lang="en-US" sz="1400" dirty="0"/>
                        <a:t>60</a:t>
                      </a:r>
                    </a:p>
                  </a:txBody>
                  <a:tcPr marL="22498" marR="22498" marT="11249" marB="11249" anchor="ctr"/>
                </a:tc>
                <a:tc>
                  <a:txBody>
                    <a:bodyPr/>
                    <a:lstStyle/>
                    <a:p>
                      <a:r>
                        <a:rPr lang="en-US" sz="1400"/>
                        <a:t>60</a:t>
                      </a:r>
                    </a:p>
                  </a:txBody>
                  <a:tcPr marL="22498" marR="22498" marT="11249" marB="11249" anchor="ctr"/>
                </a:tc>
                <a:tc>
                  <a:txBody>
                    <a:bodyPr/>
                    <a:lstStyle/>
                    <a:p>
                      <a:r>
                        <a:rPr lang="en-US" sz="1400"/>
                        <a:t>600</a:t>
                      </a:r>
                    </a:p>
                  </a:txBody>
                  <a:tcPr marL="22498" marR="22498" marT="11249" marB="11249" anchor="ctr"/>
                </a:tc>
                <a:tc>
                  <a:txBody>
                    <a:bodyPr/>
                    <a:lstStyle/>
                    <a:p>
                      <a:r>
                        <a:rPr lang="en-US" sz="1400" dirty="0"/>
                        <a:t>521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a:t>
                      </a:r>
                      <a:endParaRPr lang="en-US" sz="1400" dirty="0"/>
                    </a:p>
                  </a:txBody>
                  <a:tcPr marL="22498" marR="22498" marT="11249" marB="11249" anchor="ctr"/>
                </a:tc>
              </a:tr>
              <a:tr h="457200">
                <a:tc>
                  <a:txBody>
                    <a:bodyPr/>
                    <a:lstStyle/>
                    <a:p>
                      <a:r>
                        <a:rPr lang="en-US" sz="1400"/>
                        <a:t>Standard/S1</a:t>
                      </a:r>
                    </a:p>
                  </a:txBody>
                  <a:tcPr marL="22498" marR="22498" marT="11249" marB="11249" anchor="ctr"/>
                </a:tc>
                <a:tc>
                  <a:txBody>
                    <a:bodyPr/>
                    <a:lstStyle/>
                    <a:p>
                      <a:r>
                        <a:rPr lang="en-US" sz="1400"/>
                        <a:t>20</a:t>
                      </a:r>
                    </a:p>
                  </a:txBody>
                  <a:tcPr marL="22498" marR="22498" marT="11249" marB="11249" anchor="ctr"/>
                </a:tc>
                <a:tc>
                  <a:txBody>
                    <a:bodyPr/>
                    <a:lstStyle/>
                    <a:p>
                      <a:r>
                        <a:rPr lang="en-US" sz="1400"/>
                        <a:t>250 GB</a:t>
                      </a:r>
                    </a:p>
                  </a:txBody>
                  <a:tcPr marL="22498" marR="22498" marT="11249" marB="11249" anchor="ctr"/>
                </a:tc>
                <a:tc>
                  <a:txBody>
                    <a:bodyPr/>
                    <a:lstStyle/>
                    <a:p>
                      <a:r>
                        <a:rPr lang="en-US" sz="1400"/>
                        <a:t>90</a:t>
                      </a:r>
                    </a:p>
                  </a:txBody>
                  <a:tcPr marL="22498" marR="22498" marT="11249" marB="11249" anchor="ctr"/>
                </a:tc>
                <a:tc>
                  <a:txBody>
                    <a:bodyPr/>
                    <a:lstStyle/>
                    <a:p>
                      <a:r>
                        <a:rPr lang="en-US" sz="1400" dirty="0"/>
                        <a:t>90</a:t>
                      </a:r>
                    </a:p>
                  </a:txBody>
                  <a:tcPr marL="22498" marR="22498" marT="11249" marB="11249" anchor="ctr"/>
                </a:tc>
                <a:tc>
                  <a:txBody>
                    <a:bodyPr/>
                    <a:lstStyle/>
                    <a:p>
                      <a:r>
                        <a:rPr lang="en-US" sz="1400"/>
                        <a:t>900</a:t>
                      </a:r>
                    </a:p>
                  </a:txBody>
                  <a:tcPr marL="22498" marR="22498" marT="11249" marB="11249" anchor="ctr"/>
                </a:tc>
                <a:tc>
                  <a:txBody>
                    <a:bodyPr/>
                    <a:lstStyle/>
                    <a:p>
                      <a:r>
                        <a:rPr lang="en-US" sz="1400" dirty="0"/>
                        <a:t>934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$30</a:t>
                      </a:r>
                      <a:endParaRPr lang="en-US" sz="1400" dirty="0"/>
                    </a:p>
                  </a:txBody>
                  <a:tcPr marL="22498" marR="22498" marT="11249" marB="11249" anchor="ctr"/>
                </a:tc>
              </a:tr>
              <a:tr h="457200">
                <a:tc>
                  <a:txBody>
                    <a:bodyPr/>
                    <a:lstStyle/>
                    <a:p>
                      <a:r>
                        <a:rPr lang="en-US" sz="1400"/>
                        <a:t>Standard/S2</a:t>
                      </a:r>
                    </a:p>
                  </a:txBody>
                  <a:tcPr marL="22498" marR="22498" marT="11249" marB="11249" anchor="ctr"/>
                </a:tc>
                <a:tc>
                  <a:txBody>
                    <a:bodyPr/>
                    <a:lstStyle/>
                    <a:p>
                      <a:r>
                        <a:rPr lang="en-US" sz="1400"/>
                        <a:t>50</a:t>
                      </a:r>
                    </a:p>
                  </a:txBody>
                  <a:tcPr marL="22498" marR="22498" marT="11249" marB="11249" anchor="ctr"/>
                </a:tc>
                <a:tc>
                  <a:txBody>
                    <a:bodyPr/>
                    <a:lstStyle/>
                    <a:p>
                      <a:r>
                        <a:rPr lang="en-US" sz="1400"/>
                        <a:t>250 GB</a:t>
                      </a:r>
                    </a:p>
                  </a:txBody>
                  <a:tcPr marL="22498" marR="22498" marT="11249" marB="11249" anchor="ctr"/>
                </a:tc>
                <a:tc>
                  <a:txBody>
                    <a:bodyPr/>
                    <a:lstStyle/>
                    <a:p>
                      <a:r>
                        <a:rPr lang="en-US" sz="1400"/>
                        <a:t>120</a:t>
                      </a:r>
                    </a:p>
                  </a:txBody>
                  <a:tcPr marL="22498" marR="22498" marT="11249" marB="11249" anchor="ctr"/>
                </a:tc>
                <a:tc>
                  <a:txBody>
                    <a:bodyPr/>
                    <a:lstStyle/>
                    <a:p>
                      <a:r>
                        <a:rPr lang="en-US" sz="1400" dirty="0"/>
                        <a:t>120</a:t>
                      </a:r>
                    </a:p>
                  </a:txBody>
                  <a:tcPr marL="22498" marR="22498" marT="11249" marB="11249" anchor="ctr"/>
                </a:tc>
                <a:tc>
                  <a:txBody>
                    <a:bodyPr/>
                    <a:lstStyle/>
                    <a:p>
                      <a:r>
                        <a:rPr lang="en-US" sz="1400" dirty="0"/>
                        <a:t>1,200</a:t>
                      </a:r>
                    </a:p>
                  </a:txBody>
                  <a:tcPr marL="22498" marR="22498" marT="11249" marB="11249" anchor="ctr"/>
                </a:tc>
                <a:tc>
                  <a:txBody>
                    <a:bodyPr/>
                    <a:lstStyle/>
                    <a:p>
                      <a:r>
                        <a:rPr lang="en-US" sz="1400" dirty="0"/>
                        <a:t>2,570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$75</a:t>
                      </a:r>
                      <a:endParaRPr lang="en-US" sz="1400" dirty="0"/>
                    </a:p>
                  </a:txBody>
                  <a:tcPr marL="22498" marR="22498" marT="11249" marB="11249" anchor="ctr"/>
                </a:tc>
              </a:tr>
              <a:tr h="533400">
                <a:tc>
                  <a:txBody>
                    <a:bodyPr/>
                    <a:lstStyle/>
                    <a:p>
                      <a:r>
                        <a:rPr lang="en-US" sz="1400"/>
                        <a:t>Standard/S3</a:t>
                      </a:r>
                    </a:p>
                  </a:txBody>
                  <a:tcPr marL="22498" marR="22498" marT="11249" marB="11249" anchor="ctr"/>
                </a:tc>
                <a:tc>
                  <a:txBody>
                    <a:bodyPr/>
                    <a:lstStyle/>
                    <a:p>
                      <a:r>
                        <a:rPr lang="en-US" sz="1400"/>
                        <a:t>100</a:t>
                      </a:r>
                    </a:p>
                  </a:txBody>
                  <a:tcPr marL="22498" marR="22498" marT="11249" marB="11249" anchor="ctr"/>
                </a:tc>
                <a:tc>
                  <a:txBody>
                    <a:bodyPr/>
                    <a:lstStyle/>
                    <a:p>
                      <a:r>
                        <a:rPr lang="en-US" sz="1400"/>
                        <a:t>250 GB</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5,100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$150</a:t>
                      </a:r>
                      <a:endParaRPr lang="en-US" sz="1400" dirty="0"/>
                    </a:p>
                  </a:txBody>
                  <a:tcPr marL="22498" marR="22498" marT="11249" marB="11249" anchor="ctr"/>
                </a:tc>
              </a:tr>
              <a:tr h="533400">
                <a:tc>
                  <a:txBody>
                    <a:bodyPr/>
                    <a:lstStyle/>
                    <a:p>
                      <a:r>
                        <a:rPr lang="en-US" sz="1400"/>
                        <a:t>Premium/P1</a:t>
                      </a:r>
                    </a:p>
                  </a:txBody>
                  <a:tcPr marL="22498" marR="22498" marT="11249" marB="11249" anchor="ctr"/>
                </a:tc>
                <a:tc>
                  <a:txBody>
                    <a:bodyPr/>
                    <a:lstStyle/>
                    <a:p>
                      <a:r>
                        <a:rPr lang="en-US" sz="1400"/>
                        <a:t>125</a:t>
                      </a:r>
                    </a:p>
                  </a:txBody>
                  <a:tcPr marL="22498" marR="22498" marT="11249" marB="11249" anchor="ctr"/>
                </a:tc>
                <a:tc>
                  <a:txBody>
                    <a:bodyPr/>
                    <a:lstStyle/>
                    <a:p>
                      <a:r>
                        <a:rPr lang="en-US" sz="1400"/>
                        <a:t>500 GB</a:t>
                      </a:r>
                    </a:p>
                  </a:txBody>
                  <a:tcPr marL="22498" marR="22498" marT="11249" marB="11249" anchor="ctr"/>
                </a:tc>
                <a:tc>
                  <a:txBody>
                    <a:bodyPr/>
                    <a:lstStyle/>
                    <a:p>
                      <a:r>
                        <a:rPr lang="en-US" sz="1400"/>
                        <a:t>200</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105 </a:t>
                      </a:r>
                      <a:r>
                        <a:rPr lang="en-US" sz="1400" dirty="0" smtClean="0"/>
                        <a:t>t/p </a:t>
                      </a:r>
                      <a:r>
                        <a:rPr lang="en-US" sz="1400" b="1" dirty="0"/>
                        <a:t>second </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$465</a:t>
                      </a:r>
                      <a:endParaRPr lang="en-US" sz="1400" dirty="0"/>
                    </a:p>
                  </a:txBody>
                  <a:tcPr marL="22498" marR="22498" marT="11249" marB="11249" anchor="ctr"/>
                </a:tc>
              </a:tr>
              <a:tr h="457200">
                <a:tc>
                  <a:txBody>
                    <a:bodyPr/>
                    <a:lstStyle/>
                    <a:p>
                      <a:r>
                        <a:rPr lang="en-US" sz="1400"/>
                        <a:t>Premium/P2</a:t>
                      </a:r>
                    </a:p>
                  </a:txBody>
                  <a:tcPr marL="22498" marR="22498" marT="11249" marB="11249" anchor="ctr"/>
                </a:tc>
                <a:tc>
                  <a:txBody>
                    <a:bodyPr/>
                    <a:lstStyle/>
                    <a:p>
                      <a:r>
                        <a:rPr lang="en-US" sz="1400"/>
                        <a:t>250</a:t>
                      </a:r>
                    </a:p>
                  </a:txBody>
                  <a:tcPr marL="22498" marR="22498" marT="11249" marB="11249" anchor="ctr"/>
                </a:tc>
                <a:tc>
                  <a:txBody>
                    <a:bodyPr/>
                    <a:lstStyle/>
                    <a:p>
                      <a:r>
                        <a:rPr lang="en-US" sz="1400"/>
                        <a:t>500 GB</a:t>
                      </a:r>
                    </a:p>
                  </a:txBody>
                  <a:tcPr marL="22498" marR="22498" marT="11249" marB="11249" anchor="ctr"/>
                </a:tc>
                <a:tc>
                  <a:txBody>
                    <a:bodyPr/>
                    <a:lstStyle/>
                    <a:p>
                      <a:r>
                        <a:rPr lang="en-US" sz="1400"/>
                        <a:t>400</a:t>
                      </a:r>
                    </a:p>
                  </a:txBody>
                  <a:tcPr marL="22498" marR="22498" marT="11249" marB="11249" anchor="ctr"/>
                </a:tc>
                <a:tc>
                  <a:txBody>
                    <a:bodyPr/>
                    <a:lstStyle/>
                    <a:p>
                      <a:r>
                        <a:rPr lang="en-US" sz="1400"/>
                        <a:t>400</a:t>
                      </a:r>
                    </a:p>
                  </a:txBody>
                  <a:tcPr marL="22498" marR="22498" marT="11249" marB="11249" anchor="ctr"/>
                </a:tc>
                <a:tc>
                  <a:txBody>
                    <a:bodyPr/>
                    <a:lstStyle/>
                    <a:p>
                      <a:r>
                        <a:rPr lang="en-US" sz="1400"/>
                        <a:t>4,800</a:t>
                      </a:r>
                    </a:p>
                  </a:txBody>
                  <a:tcPr marL="22498" marR="22498" marT="11249" marB="11249" anchor="ctr"/>
                </a:tc>
                <a:tc>
                  <a:txBody>
                    <a:bodyPr/>
                    <a:lstStyle/>
                    <a:p>
                      <a:r>
                        <a:rPr lang="en-US" sz="1400" dirty="0"/>
                        <a:t>228 </a:t>
                      </a:r>
                      <a:r>
                        <a:rPr lang="en-US" sz="1400" dirty="0" smtClean="0"/>
                        <a:t>t/p </a:t>
                      </a:r>
                      <a:r>
                        <a:rPr lang="en-US" sz="1400" b="1" dirty="0" smtClean="0"/>
                        <a:t>second</a:t>
                      </a:r>
                      <a:endParaRPr lang="en-US" sz="1400" b="1" dirty="0"/>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$930</a:t>
                      </a:r>
                      <a:endParaRPr lang="en-US" sz="1400" dirty="0"/>
                    </a:p>
                  </a:txBody>
                  <a:tcPr marL="22498" marR="22498" marT="11249" marB="11249" anchor="ctr"/>
                </a:tc>
              </a:tr>
              <a:tr h="639081">
                <a:tc>
                  <a:txBody>
                    <a:bodyPr/>
                    <a:lstStyle/>
                    <a:p>
                      <a:r>
                        <a:rPr lang="en-US" sz="1400" dirty="0" smtClean="0"/>
                        <a:t>Premium/P6</a:t>
                      </a:r>
                    </a:p>
                    <a:p>
                      <a:r>
                        <a:rPr lang="en-US" sz="1400" dirty="0" smtClean="0"/>
                        <a:t>(</a:t>
                      </a:r>
                      <a:r>
                        <a:rPr lang="en-US" sz="1400" dirty="0"/>
                        <a:t>formerly P3)</a:t>
                      </a:r>
                    </a:p>
                  </a:txBody>
                  <a:tcPr marL="22498" marR="22498" marT="11249" marB="11249" anchor="ctr"/>
                </a:tc>
                <a:tc>
                  <a:txBody>
                    <a:bodyPr/>
                    <a:lstStyle/>
                    <a:p>
                      <a:r>
                        <a:rPr lang="en-US" sz="1400" dirty="0" smtClean="0"/>
                        <a:t>1,000</a:t>
                      </a:r>
                      <a:endParaRPr lang="en-US" sz="1400" dirty="0"/>
                    </a:p>
                  </a:txBody>
                  <a:tcPr marL="22498" marR="22498" marT="11249" marB="11249" anchor="ctr"/>
                </a:tc>
                <a:tc>
                  <a:txBody>
                    <a:bodyPr/>
                    <a:lstStyle/>
                    <a:p>
                      <a:r>
                        <a:rPr lang="en-US" sz="1400"/>
                        <a:t>500 GB</a:t>
                      </a:r>
                    </a:p>
                  </a:txBody>
                  <a:tcPr marL="22498" marR="22498" marT="11249" marB="11249" anchor="ctr"/>
                </a:tc>
                <a:tc>
                  <a:txBody>
                    <a:bodyPr/>
                    <a:lstStyle/>
                    <a:p>
                      <a:r>
                        <a:rPr lang="en-US" sz="1400"/>
                        <a:t>1,600</a:t>
                      </a:r>
                    </a:p>
                  </a:txBody>
                  <a:tcPr marL="22498" marR="22498" marT="11249" marB="11249" anchor="ctr"/>
                </a:tc>
                <a:tc>
                  <a:txBody>
                    <a:bodyPr/>
                    <a:lstStyle/>
                    <a:p>
                      <a:r>
                        <a:rPr lang="en-US" sz="1400"/>
                        <a:t>1,600</a:t>
                      </a:r>
                    </a:p>
                  </a:txBody>
                  <a:tcPr marL="22498" marR="22498" marT="11249" marB="11249" anchor="ctr"/>
                </a:tc>
                <a:tc>
                  <a:txBody>
                    <a:bodyPr/>
                    <a:lstStyle/>
                    <a:p>
                      <a:r>
                        <a:rPr lang="en-US" sz="1400"/>
                        <a:t>19,200</a:t>
                      </a:r>
                    </a:p>
                  </a:txBody>
                  <a:tcPr marL="22498" marR="22498" marT="11249" marB="11249" anchor="ctr"/>
                </a:tc>
                <a:tc>
                  <a:txBody>
                    <a:bodyPr/>
                    <a:lstStyle/>
                    <a:p>
                      <a:r>
                        <a:rPr lang="en-US" sz="1400" dirty="0"/>
                        <a:t>735 </a:t>
                      </a:r>
                      <a:r>
                        <a:rPr lang="en-US" sz="1400" dirty="0" smtClean="0"/>
                        <a:t>t/p </a:t>
                      </a:r>
                      <a:r>
                        <a:rPr lang="en-US" sz="1400" b="1" dirty="0"/>
                        <a:t>second</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$3,720</a:t>
                      </a:r>
                      <a:endParaRPr lang="en-US" sz="1400" dirty="0"/>
                    </a:p>
                  </a:txBody>
                  <a:tcPr marL="22498" marR="22498" marT="11249" marB="11249" anchor="ctr"/>
                </a:tc>
              </a:tr>
            </a:tbl>
          </a:graphicData>
        </a:graphic>
      </p:graphicFrame>
    </p:spTree>
    <p:extLst>
      <p:ext uri="{BB962C8B-B14F-4D97-AF65-F5344CB8AC3E}">
        <p14:creationId xmlns:p14="http://schemas.microsoft.com/office/powerpoint/2010/main" val="4601146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your Database in Azure DB</a:t>
            </a:r>
            <a:endParaRPr lang="en-US" dirty="0"/>
          </a:p>
        </p:txBody>
      </p:sp>
      <p:sp>
        <p:nvSpPr>
          <p:cNvPr id="4" name="Text Placeholder 3"/>
          <p:cNvSpPr>
            <a:spLocks noGrp="1"/>
          </p:cNvSpPr>
          <p:nvPr>
            <p:ph type="body" sz="quarter" idx="10"/>
          </p:nvPr>
        </p:nvSpPr>
        <p:spPr>
          <a:xfrm>
            <a:off x="6675438" y="1592262"/>
            <a:ext cx="5486399" cy="627864"/>
          </a:xfrm>
        </p:spPr>
        <p:txBody>
          <a:bodyPr/>
          <a:lstStyle/>
          <a:p>
            <a:r>
              <a:rPr lang="en-US" sz="3200" b="1" u="sng" dirty="0" smtClean="0"/>
              <a:t>Add Capacity</a:t>
            </a:r>
            <a:endParaRPr lang="en-US" sz="3200" b="1" u="sng" dirty="0"/>
          </a:p>
        </p:txBody>
      </p:sp>
      <p:sp>
        <p:nvSpPr>
          <p:cNvPr id="3" name="Content Placeholder 2"/>
          <p:cNvSpPr>
            <a:spLocks noGrp="1"/>
          </p:cNvSpPr>
          <p:nvPr>
            <p:ph sz="half" idx="4294967295"/>
          </p:nvPr>
        </p:nvSpPr>
        <p:spPr>
          <a:xfrm>
            <a:off x="6675438" y="2164726"/>
            <a:ext cx="5260975" cy="4304336"/>
          </a:xfrm>
        </p:spPr>
        <p:txBody>
          <a:bodyPr>
            <a:normAutofit fontScale="92500" lnSpcReduction="20000"/>
          </a:bodyPr>
          <a:lstStyle/>
          <a:p>
            <a:pPr lvl="0"/>
            <a:r>
              <a:rPr lang="en-US" sz="3199" dirty="0" smtClean="0"/>
              <a:t>“Easy” on premise: </a:t>
            </a:r>
          </a:p>
          <a:p>
            <a:pPr lvl="1"/>
            <a:r>
              <a:rPr lang="en-US" sz="2200" dirty="0"/>
              <a:t>Add CPUs, memory, disks to your database server</a:t>
            </a:r>
          </a:p>
          <a:p>
            <a:pPr lvl="1"/>
            <a:r>
              <a:rPr lang="en-US" sz="2200" dirty="0"/>
              <a:t>Buy a larger machine</a:t>
            </a:r>
          </a:p>
          <a:p>
            <a:r>
              <a:rPr lang="en-US" sz="3199" dirty="0" smtClean="0"/>
              <a:t>Hard in the cloud:</a:t>
            </a:r>
          </a:p>
          <a:p>
            <a:pPr lvl="1"/>
            <a:r>
              <a:rPr lang="en-US" sz="2200" dirty="0" smtClean="0"/>
              <a:t>Customer has no control over the hardware</a:t>
            </a:r>
          </a:p>
          <a:p>
            <a:pPr lvl="1"/>
            <a:r>
              <a:rPr lang="en-US" sz="2200" dirty="0" smtClean="0"/>
              <a:t>Fixed scale unit sizes with limited number of form factors in our offerings</a:t>
            </a:r>
          </a:p>
          <a:p>
            <a:r>
              <a:rPr lang="en-US" sz="3199" b="1" u="sng" dirty="0" smtClean="0"/>
              <a:t>Now, what to do in the cloud when you are running a P6 already</a:t>
            </a:r>
            <a:r>
              <a:rPr lang="en-US" sz="3199" dirty="0" smtClean="0"/>
              <a:t>?</a:t>
            </a:r>
            <a:endParaRPr lang="en-US" sz="3199" dirty="0"/>
          </a:p>
        </p:txBody>
      </p:sp>
      <p:sp>
        <p:nvSpPr>
          <p:cNvPr id="10" name="Text Placeholder 4"/>
          <p:cNvSpPr>
            <a:spLocks noGrp="1"/>
          </p:cNvSpPr>
          <p:nvPr>
            <p:ph type="body" sz="quarter" idx="11"/>
          </p:nvPr>
        </p:nvSpPr>
        <p:spPr>
          <a:xfrm>
            <a:off x="731839" y="1592262"/>
            <a:ext cx="5638798" cy="627864"/>
          </a:xfrm>
        </p:spPr>
        <p:txBody>
          <a:bodyPr/>
          <a:lstStyle/>
          <a:p>
            <a:r>
              <a:rPr lang="en-US" sz="3200" b="1" u="sng" dirty="0" smtClean="0"/>
              <a:t>Increase Efficiency</a:t>
            </a:r>
            <a:endParaRPr lang="en-US" sz="3200" b="1" u="sng" dirty="0"/>
          </a:p>
        </p:txBody>
      </p:sp>
      <p:sp>
        <p:nvSpPr>
          <p:cNvPr id="11" name="Content Placeholder 11"/>
          <p:cNvSpPr txBox="1">
            <a:spLocks/>
          </p:cNvSpPr>
          <p:nvPr/>
        </p:nvSpPr>
        <p:spPr>
          <a:xfrm>
            <a:off x="731839" y="2248338"/>
            <a:ext cx="5286375" cy="4003970"/>
          </a:xfrm>
          <a:prstGeom prst="rect">
            <a:avLst/>
          </a:prstGeom>
        </p:spPr>
        <p:txBody>
          <a:bodyPr vert="horz" wrap="square" lIns="146304" tIns="91440" rIns="146304" bIns="91440" rtlCol="0">
            <a:normAutofit fontScale="77500" lnSpcReduction="20000"/>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buClr>
                <a:srgbClr val="FFFFFF"/>
              </a:buClr>
            </a:pPr>
            <a:r>
              <a:rPr lang="en-US" sz="3199" dirty="0" smtClean="0">
                <a:gradFill>
                  <a:gsLst>
                    <a:gs pos="1250">
                      <a:srgbClr val="FFFFFF"/>
                    </a:gs>
                    <a:gs pos="100000">
                      <a:srgbClr val="FFFFFF"/>
                    </a:gs>
                  </a:gsLst>
                  <a:lin ang="5400000" scaled="0"/>
                </a:gradFill>
              </a:rPr>
              <a:t>Traditional performance tuning</a:t>
            </a:r>
          </a:p>
          <a:p>
            <a:pPr lvl="1">
              <a:lnSpc>
                <a:spcPct val="100000"/>
              </a:lnSpc>
              <a:buClr>
                <a:srgbClr val="FFFFFF"/>
              </a:buClr>
            </a:pPr>
            <a:r>
              <a:rPr lang="en-US" sz="2200" dirty="0">
                <a:gradFill>
                  <a:gsLst>
                    <a:gs pos="1250">
                      <a:srgbClr val="FFFFFF"/>
                    </a:gs>
                    <a:gs pos="100000">
                      <a:srgbClr val="FFFFFF"/>
                    </a:gs>
                  </a:gsLst>
                  <a:lin ang="5400000" scaled="0"/>
                </a:gradFill>
              </a:rPr>
              <a:t>Optimize physical design of your databases</a:t>
            </a:r>
          </a:p>
          <a:p>
            <a:pPr lvl="1">
              <a:lnSpc>
                <a:spcPct val="100000"/>
              </a:lnSpc>
              <a:buClr>
                <a:srgbClr val="FFFFFF"/>
              </a:buClr>
            </a:pPr>
            <a:r>
              <a:rPr lang="en-US" sz="2200" dirty="0">
                <a:gradFill>
                  <a:gsLst>
                    <a:gs pos="1250">
                      <a:srgbClr val="FFFFFF"/>
                    </a:gs>
                    <a:gs pos="100000">
                      <a:srgbClr val="FFFFFF"/>
                    </a:gs>
                  </a:gsLst>
                  <a:lin ang="5400000" scaled="0"/>
                </a:gradFill>
              </a:rPr>
              <a:t>Rewrite queries for better performance</a:t>
            </a:r>
          </a:p>
          <a:p>
            <a:pPr lvl="1">
              <a:lnSpc>
                <a:spcPct val="100000"/>
              </a:lnSpc>
              <a:buClr>
                <a:srgbClr val="FFFFFF"/>
              </a:buClr>
            </a:pPr>
            <a:r>
              <a:rPr lang="en-US" sz="2200" dirty="0">
                <a:gradFill>
                  <a:gsLst>
                    <a:gs pos="1250">
                      <a:srgbClr val="FFFFFF"/>
                    </a:gs>
                    <a:gs pos="100000">
                      <a:srgbClr val="FFFFFF"/>
                    </a:gs>
                  </a:gsLst>
                  <a:lin ang="5400000" scaled="0"/>
                </a:gradFill>
              </a:rPr>
              <a:t>Optimize database round-trips by leveraging batching</a:t>
            </a:r>
          </a:p>
          <a:p>
            <a:pPr lvl="1">
              <a:lnSpc>
                <a:spcPct val="100000"/>
              </a:lnSpc>
              <a:buClr>
                <a:srgbClr val="FFFFFF"/>
              </a:buClr>
            </a:pPr>
            <a:r>
              <a:rPr lang="en-US" sz="2200" dirty="0">
                <a:gradFill>
                  <a:gsLst>
                    <a:gs pos="1250">
                      <a:srgbClr val="FFFFFF"/>
                    </a:gs>
                    <a:gs pos="100000">
                      <a:srgbClr val="FFFFFF"/>
                    </a:gs>
                  </a:gsLst>
                  <a:lin ang="5400000" scaled="0"/>
                </a:gradFill>
              </a:rPr>
              <a:t>Improving network performance by using compression over the </a:t>
            </a:r>
            <a:r>
              <a:rPr lang="en-US" sz="2200" dirty="0" smtClean="0">
                <a:gradFill>
                  <a:gsLst>
                    <a:gs pos="1250">
                      <a:srgbClr val="FFFFFF"/>
                    </a:gs>
                    <a:gs pos="100000">
                      <a:srgbClr val="FFFFFF"/>
                    </a:gs>
                  </a:gsLst>
                  <a:lin ang="5400000" scaled="0"/>
                </a:gradFill>
              </a:rPr>
              <a:t>wire</a:t>
            </a:r>
          </a:p>
          <a:p>
            <a:pPr lvl="1">
              <a:lnSpc>
                <a:spcPct val="100000"/>
              </a:lnSpc>
              <a:buClr>
                <a:srgbClr val="FFFFFF"/>
              </a:buClr>
            </a:pPr>
            <a:r>
              <a:rPr lang="en-US" sz="2200" dirty="0" smtClean="0">
                <a:gradFill>
                  <a:gsLst>
                    <a:gs pos="1250">
                      <a:srgbClr val="FFFFFF"/>
                    </a:gs>
                    <a:gs pos="100000">
                      <a:srgbClr val="FFFFFF"/>
                    </a:gs>
                  </a:gsLst>
                  <a:lin ang="5400000" scaled="0"/>
                </a:gradFill>
              </a:rPr>
              <a:t>And many more…</a:t>
            </a:r>
            <a:endParaRPr lang="en-US" sz="2200" dirty="0">
              <a:gradFill>
                <a:gsLst>
                  <a:gs pos="1250">
                    <a:srgbClr val="FFFFFF"/>
                  </a:gs>
                  <a:gs pos="100000">
                    <a:srgbClr val="FFFFFF"/>
                  </a:gs>
                </a:gsLst>
                <a:lin ang="5400000" scaled="0"/>
              </a:gradFill>
            </a:endParaRPr>
          </a:p>
          <a:p>
            <a:pPr>
              <a:lnSpc>
                <a:spcPct val="110000"/>
              </a:lnSpc>
              <a:buClr>
                <a:srgbClr val="FFFFFF"/>
              </a:buClr>
            </a:pPr>
            <a:r>
              <a:rPr lang="en-US" sz="3199" dirty="0" smtClean="0">
                <a:gradFill>
                  <a:gsLst>
                    <a:gs pos="1250">
                      <a:srgbClr val="FFFFFF"/>
                    </a:gs>
                    <a:gs pos="100000">
                      <a:srgbClr val="FFFFFF"/>
                    </a:gs>
                  </a:gsLst>
                  <a:lin ang="5400000" scaled="0"/>
                </a:gradFill>
              </a:rPr>
              <a:t>This only works up to a point, though</a:t>
            </a:r>
          </a:p>
          <a:p>
            <a:pPr lvl="1">
              <a:lnSpc>
                <a:spcPct val="100000"/>
              </a:lnSpc>
              <a:buClr>
                <a:srgbClr val="FFFFFF"/>
              </a:buClr>
            </a:pPr>
            <a:r>
              <a:rPr lang="en-US" sz="2200" dirty="0" smtClean="0">
                <a:gradFill>
                  <a:gsLst>
                    <a:gs pos="1250">
                      <a:srgbClr val="FFFFFF"/>
                    </a:gs>
                    <a:gs pos="100000">
                      <a:srgbClr val="FFFFFF"/>
                    </a:gs>
                  </a:gsLst>
                  <a:lin ang="5400000" scaled="0"/>
                </a:gradFill>
              </a:rPr>
              <a:t>Cloud apps can go viral and face unprecedented </a:t>
            </a:r>
            <a:r>
              <a:rPr lang="en-US" sz="2200" dirty="0">
                <a:gradFill>
                  <a:gsLst>
                    <a:gs pos="1250">
                      <a:srgbClr val="FFFFFF"/>
                    </a:gs>
                    <a:gs pos="100000">
                      <a:srgbClr val="FFFFFF"/>
                    </a:gs>
                  </a:gsLst>
                  <a:lin ang="5400000" scaled="0"/>
                </a:gradFill>
              </a:rPr>
              <a:t>scale </a:t>
            </a:r>
            <a:r>
              <a:rPr lang="en-US" sz="2200" dirty="0" smtClean="0">
                <a:gradFill>
                  <a:gsLst>
                    <a:gs pos="1250">
                      <a:srgbClr val="FFFFFF"/>
                    </a:gs>
                    <a:gs pos="100000">
                      <a:srgbClr val="FFFFFF"/>
                    </a:gs>
                  </a:gsLst>
                  <a:lin ang="5400000" scaled="0"/>
                </a:gradFill>
              </a:rPr>
              <a:t>needs</a:t>
            </a:r>
            <a:endParaRPr lang="en-US" sz="2200" dirty="0">
              <a:gradFill>
                <a:gsLst>
                  <a:gs pos="1250">
                    <a:srgbClr val="FFFFFF"/>
                  </a:gs>
                  <a:gs pos="100000">
                    <a:srgbClr val="FFFFFF"/>
                  </a:gs>
                </a:gsLst>
                <a:lin ang="5400000" scaled="0"/>
              </a:gradFill>
            </a:endParaRPr>
          </a:p>
          <a:p>
            <a:pPr lvl="1">
              <a:lnSpc>
                <a:spcPct val="100000"/>
              </a:lnSpc>
              <a:buClr>
                <a:srgbClr val="FFFFFF"/>
              </a:buClr>
            </a:pPr>
            <a:r>
              <a:rPr lang="en-US" sz="2200" dirty="0">
                <a:gradFill>
                  <a:gsLst>
                    <a:gs pos="1250">
                      <a:srgbClr val="FFFFFF"/>
                    </a:gs>
                    <a:gs pos="100000">
                      <a:srgbClr val="FFFFFF"/>
                    </a:gs>
                  </a:gsLst>
                  <a:lin ang="5400000" scaled="0"/>
                </a:gradFill>
              </a:rPr>
              <a:t>Multi-tenant ISVs and SaaS providers rely on unlimited elastic capacity in the </a:t>
            </a:r>
            <a:r>
              <a:rPr lang="en-US" sz="2200" dirty="0" smtClean="0">
                <a:gradFill>
                  <a:gsLst>
                    <a:gs pos="1250">
                      <a:srgbClr val="FFFFFF"/>
                    </a:gs>
                    <a:gs pos="100000">
                      <a:srgbClr val="FFFFFF"/>
                    </a:gs>
                  </a:gsLst>
                  <a:lin ang="5400000" scaled="0"/>
                </a:gradFill>
              </a:rPr>
              <a:t>cloud</a:t>
            </a:r>
            <a:endParaRPr lang="en-US" sz="220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76988653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7788" y="1823026"/>
            <a:ext cx="5213148" cy="640233"/>
          </a:xfrm>
        </p:spPr>
        <p:txBody>
          <a:bodyPr vert="horz" wrap="square" lIns="146283" tIns="91428" rIns="146283" bIns="91428" rtlCol="0">
            <a:spAutoFit/>
          </a:bodyPr>
          <a:lstStyle/>
          <a:p>
            <a:pPr>
              <a:buSzPct val="100000"/>
              <a:buFontTx/>
              <a:buBlip>
                <a:blip r:embed="rId3"/>
              </a:buBlip>
            </a:pPr>
            <a:r>
              <a:rPr lang="en-US" sz="3199" dirty="0"/>
              <a:t>Single large database</a:t>
            </a:r>
          </a:p>
        </p:txBody>
      </p:sp>
      <p:sp>
        <p:nvSpPr>
          <p:cNvPr id="3" name="Title 2"/>
          <p:cNvSpPr>
            <a:spLocks noGrp="1"/>
          </p:cNvSpPr>
          <p:nvPr>
            <p:ph type="title"/>
          </p:nvPr>
        </p:nvSpPr>
        <p:spPr>
          <a:xfrm>
            <a:off x="498270" y="372394"/>
            <a:ext cx="11082436" cy="839991"/>
          </a:xfrm>
        </p:spPr>
        <p:txBody>
          <a:bodyPr/>
          <a:lstStyle/>
          <a:p>
            <a:r>
              <a:rPr lang="en-US" dirty="0" smtClean="0"/>
              <a:t>Common database scalability patterns</a:t>
            </a:r>
            <a:endParaRPr lang="en-US" dirty="0"/>
          </a:p>
        </p:txBody>
      </p:sp>
      <p:sp>
        <p:nvSpPr>
          <p:cNvPr id="12" name="Can 11"/>
          <p:cNvSpPr/>
          <p:nvPr/>
        </p:nvSpPr>
        <p:spPr>
          <a:xfrm>
            <a:off x="10272338" y="4174138"/>
            <a:ext cx="1378481" cy="7962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err="1">
                <a:solidFill>
                  <a:srgbClr val="FFFFFF"/>
                </a:solidFill>
              </a:rPr>
              <a:t>Cust</a:t>
            </a:r>
            <a:r>
              <a:rPr lang="en-US" sz="1836" dirty="0">
                <a:solidFill>
                  <a:srgbClr val="FFFFFF"/>
                </a:solidFill>
              </a:rPr>
              <a:t>. #n</a:t>
            </a:r>
          </a:p>
        </p:txBody>
      </p:sp>
      <p:grpSp>
        <p:nvGrpSpPr>
          <p:cNvPr id="15" name="Group 14"/>
          <p:cNvGrpSpPr/>
          <p:nvPr/>
        </p:nvGrpSpPr>
        <p:grpSpPr>
          <a:xfrm>
            <a:off x="8739560" y="5327338"/>
            <a:ext cx="2911262" cy="812390"/>
            <a:chOff x="8739914" y="5727788"/>
            <a:chExt cx="2911675" cy="812505"/>
          </a:xfrm>
        </p:grpSpPr>
        <p:sp>
          <p:nvSpPr>
            <p:cNvPr id="18" name="Can 17"/>
            <p:cNvSpPr/>
            <p:nvPr/>
          </p:nvSpPr>
          <p:spPr>
            <a:xfrm>
              <a:off x="8739914" y="5743913"/>
              <a:ext cx="1378677" cy="7963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Shard #2</a:t>
              </a:r>
            </a:p>
          </p:txBody>
        </p:sp>
        <p:sp>
          <p:nvSpPr>
            <p:cNvPr id="19" name="Can 18"/>
            <p:cNvSpPr/>
            <p:nvPr/>
          </p:nvSpPr>
          <p:spPr>
            <a:xfrm>
              <a:off x="10272912" y="5727788"/>
              <a:ext cx="1378677" cy="7963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Shard #n</a:t>
              </a:r>
            </a:p>
          </p:txBody>
        </p:sp>
      </p:grpSp>
      <p:sp>
        <p:nvSpPr>
          <p:cNvPr id="20" name="Text Placeholder 3"/>
          <p:cNvSpPr txBox="1">
            <a:spLocks/>
          </p:cNvSpPr>
          <p:nvPr/>
        </p:nvSpPr>
        <p:spPr>
          <a:xfrm>
            <a:off x="287788" y="3073900"/>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a:gradFill>
                  <a:gsLst>
                    <a:gs pos="1250">
                      <a:srgbClr val="FFFFFF"/>
                    </a:gs>
                    <a:gs pos="100000">
                      <a:srgbClr val="FFFFFF"/>
                    </a:gs>
                  </a:gsLst>
                  <a:lin ang="5400000" scaled="0"/>
                </a:gradFill>
              </a:rPr>
              <a:t>Vertically partitioned</a:t>
            </a:r>
          </a:p>
        </p:txBody>
      </p:sp>
      <p:sp>
        <p:nvSpPr>
          <p:cNvPr id="21" name="Text Placeholder 3"/>
          <p:cNvSpPr txBox="1">
            <a:spLocks/>
          </p:cNvSpPr>
          <p:nvPr/>
        </p:nvSpPr>
        <p:spPr>
          <a:xfrm>
            <a:off x="287788" y="4241753"/>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a:gradFill>
                  <a:gsLst>
                    <a:gs pos="1250">
                      <a:srgbClr val="FFFFFF"/>
                    </a:gs>
                    <a:gs pos="100000">
                      <a:srgbClr val="FFFFFF"/>
                    </a:gs>
                  </a:gsLst>
                  <a:lin ang="5400000" scaled="0"/>
                </a:gradFill>
              </a:rPr>
              <a:t>Single tenant/DB (ISVs/CSVs)</a:t>
            </a:r>
          </a:p>
        </p:txBody>
      </p:sp>
      <p:sp>
        <p:nvSpPr>
          <p:cNvPr id="23" name="Text Placeholder 3"/>
          <p:cNvSpPr txBox="1">
            <a:spLocks/>
          </p:cNvSpPr>
          <p:nvPr/>
        </p:nvSpPr>
        <p:spPr>
          <a:xfrm>
            <a:off x="275484" y="5427708"/>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smtClean="0">
                <a:gradFill>
                  <a:gsLst>
                    <a:gs pos="1250">
                      <a:srgbClr val="FFFFFF"/>
                    </a:gs>
                    <a:gs pos="100000">
                      <a:srgbClr val="FFFFFF"/>
                    </a:gs>
                  </a:gsLst>
                  <a:lin ang="5400000" scaled="0"/>
                </a:gradFill>
              </a:rPr>
              <a:t>Multiple tenants/DB</a:t>
            </a:r>
            <a:endParaRPr lang="en-US" sz="3199" dirty="0">
              <a:gradFill>
                <a:gsLst>
                  <a:gs pos="1250">
                    <a:srgbClr val="FFFFFF"/>
                  </a:gs>
                  <a:gs pos="100000">
                    <a:srgbClr val="FFFFFF"/>
                  </a:gs>
                </a:gsLst>
                <a:lin ang="5400000" scaled="0"/>
              </a:gradFill>
            </a:endParaRPr>
          </a:p>
        </p:txBody>
      </p:sp>
      <p:sp>
        <p:nvSpPr>
          <p:cNvPr id="24" name="Can 23"/>
          <p:cNvSpPr/>
          <p:nvPr/>
        </p:nvSpPr>
        <p:spPr>
          <a:xfrm>
            <a:off x="7206777" y="4391007"/>
            <a:ext cx="1378482" cy="579398"/>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err="1" smtClean="0">
                <a:solidFill>
                  <a:srgbClr val="505050"/>
                </a:solidFill>
              </a:rPr>
              <a:t>Cust</a:t>
            </a:r>
            <a:r>
              <a:rPr lang="en-US" sz="1836" dirty="0">
                <a:solidFill>
                  <a:srgbClr val="505050"/>
                </a:solidFill>
              </a:rPr>
              <a:t>. #1</a:t>
            </a:r>
          </a:p>
        </p:txBody>
      </p:sp>
      <p:sp>
        <p:nvSpPr>
          <p:cNvPr id="25" name="Can 24"/>
          <p:cNvSpPr/>
          <p:nvPr/>
        </p:nvSpPr>
        <p:spPr>
          <a:xfrm>
            <a:off x="8739558" y="3994651"/>
            <a:ext cx="1378482" cy="99187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err="1">
                <a:solidFill>
                  <a:srgbClr val="505050"/>
                </a:solidFill>
              </a:rPr>
              <a:t>Cust</a:t>
            </a:r>
            <a:r>
              <a:rPr lang="en-US" sz="1836" dirty="0">
                <a:solidFill>
                  <a:srgbClr val="505050"/>
                </a:solidFill>
              </a:rPr>
              <a:t>. #2</a:t>
            </a:r>
          </a:p>
        </p:txBody>
      </p:sp>
      <p:sp>
        <p:nvSpPr>
          <p:cNvPr id="26" name="Can 25"/>
          <p:cNvSpPr/>
          <p:nvPr/>
        </p:nvSpPr>
        <p:spPr>
          <a:xfrm>
            <a:off x="5674957" y="3917578"/>
            <a:ext cx="1378482" cy="1047636"/>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Root</a:t>
            </a:r>
          </a:p>
        </p:txBody>
      </p:sp>
      <p:sp>
        <p:nvSpPr>
          <p:cNvPr id="27" name="Can 26"/>
          <p:cNvSpPr/>
          <p:nvPr/>
        </p:nvSpPr>
        <p:spPr>
          <a:xfrm>
            <a:off x="5684913" y="1468849"/>
            <a:ext cx="1378482" cy="120432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err="1">
                <a:solidFill>
                  <a:srgbClr val="505050"/>
                </a:solidFill>
              </a:rPr>
              <a:t>Fabrikam</a:t>
            </a:r>
            <a:endParaRPr lang="en-US" sz="1836" dirty="0">
              <a:solidFill>
                <a:srgbClr val="505050"/>
              </a:solidFill>
            </a:endParaRPr>
          </a:p>
        </p:txBody>
      </p:sp>
      <p:sp>
        <p:nvSpPr>
          <p:cNvPr id="28" name="Can 27"/>
          <p:cNvSpPr/>
          <p:nvPr/>
        </p:nvSpPr>
        <p:spPr>
          <a:xfrm>
            <a:off x="5674956" y="3014919"/>
            <a:ext cx="1378482" cy="796267"/>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Invoice</a:t>
            </a:r>
          </a:p>
        </p:txBody>
      </p:sp>
      <p:sp>
        <p:nvSpPr>
          <p:cNvPr id="29" name="Can 28"/>
          <p:cNvSpPr/>
          <p:nvPr/>
        </p:nvSpPr>
        <p:spPr>
          <a:xfrm>
            <a:off x="7205816" y="2596392"/>
            <a:ext cx="1378482" cy="1220814"/>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Order</a:t>
            </a:r>
          </a:p>
        </p:txBody>
      </p:sp>
      <p:sp>
        <p:nvSpPr>
          <p:cNvPr id="30" name="Can 29"/>
          <p:cNvSpPr/>
          <p:nvPr/>
        </p:nvSpPr>
        <p:spPr>
          <a:xfrm>
            <a:off x="8742439" y="2214932"/>
            <a:ext cx="1378482" cy="1618396"/>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Inventory</a:t>
            </a:r>
          </a:p>
        </p:txBody>
      </p:sp>
      <p:sp>
        <p:nvSpPr>
          <p:cNvPr id="31" name="Can 30"/>
          <p:cNvSpPr/>
          <p:nvPr/>
        </p:nvSpPr>
        <p:spPr>
          <a:xfrm>
            <a:off x="7204856" y="5334512"/>
            <a:ext cx="1378482" cy="79626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36" dirty="0" err="1" smtClean="0">
                <a:solidFill>
                  <a:srgbClr val="505050"/>
                </a:solidFill>
              </a:rPr>
              <a:t>Cust</a:t>
            </a:r>
            <a:r>
              <a:rPr lang="en-US" sz="1836" dirty="0">
                <a:solidFill>
                  <a:srgbClr val="505050"/>
                </a:solidFill>
              </a:rPr>
              <a:t> </a:t>
            </a:r>
            <a:endParaRPr lang="en-US" sz="1836" dirty="0" smtClean="0">
              <a:solidFill>
                <a:srgbClr val="505050"/>
              </a:solidFill>
            </a:endParaRPr>
          </a:p>
          <a:p>
            <a:pPr algn="ctr"/>
            <a:r>
              <a:rPr lang="en-US" sz="1836" dirty="0" smtClean="0">
                <a:solidFill>
                  <a:srgbClr val="505050"/>
                </a:solidFill>
              </a:rPr>
              <a:t>[1,10]</a:t>
            </a:r>
            <a:endParaRPr lang="en-US" sz="1836" dirty="0">
              <a:solidFill>
                <a:srgbClr val="505050"/>
              </a:solidFill>
            </a:endParaRPr>
          </a:p>
        </p:txBody>
      </p:sp>
      <p:sp>
        <p:nvSpPr>
          <p:cNvPr id="32" name="Can 31"/>
          <p:cNvSpPr/>
          <p:nvPr/>
        </p:nvSpPr>
        <p:spPr>
          <a:xfrm>
            <a:off x="8737637" y="5338604"/>
            <a:ext cx="1378482" cy="796267"/>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err="1" smtClean="0">
                <a:solidFill>
                  <a:srgbClr val="505050"/>
                </a:solidFill>
              </a:rPr>
              <a:t>Cust</a:t>
            </a:r>
            <a:r>
              <a:rPr lang="en-US" sz="1836" dirty="0" smtClean="0">
                <a:solidFill>
                  <a:srgbClr val="505050"/>
                </a:solidFill>
              </a:rPr>
              <a:t> [11,20]</a:t>
            </a:r>
            <a:endParaRPr lang="en-US" sz="1836" dirty="0">
              <a:solidFill>
                <a:srgbClr val="505050"/>
              </a:solidFill>
            </a:endParaRPr>
          </a:p>
        </p:txBody>
      </p:sp>
      <p:sp>
        <p:nvSpPr>
          <p:cNvPr id="33" name="Can 32"/>
          <p:cNvSpPr/>
          <p:nvPr/>
        </p:nvSpPr>
        <p:spPr>
          <a:xfrm>
            <a:off x="5673036" y="5329319"/>
            <a:ext cx="1378482" cy="796267"/>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smtClean="0">
                <a:solidFill>
                  <a:srgbClr val="505050"/>
                </a:solidFill>
              </a:rPr>
              <a:t>Root</a:t>
            </a:r>
            <a:endParaRPr lang="en-US" sz="1836" dirty="0">
              <a:solidFill>
                <a:srgbClr val="505050"/>
              </a:solidFill>
            </a:endParaRPr>
          </a:p>
        </p:txBody>
      </p:sp>
    </p:spTree>
    <p:extLst>
      <p:ext uri="{BB962C8B-B14F-4D97-AF65-F5344CB8AC3E}">
        <p14:creationId xmlns:p14="http://schemas.microsoft.com/office/powerpoint/2010/main" val="299877358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2192</TotalTime>
  <Words>3879</Words>
  <Application>Microsoft Office PowerPoint</Application>
  <PresentationFormat>Custom</PresentationFormat>
  <Paragraphs>996</Paragraphs>
  <Slides>52</Slides>
  <Notes>6</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52</vt:i4>
      </vt:variant>
    </vt:vector>
  </HeadingPairs>
  <TitlesOfParts>
    <vt:vector size="62" baseType="lpstr">
      <vt:lpstr>Arial</vt:lpstr>
      <vt:lpstr>Calibri</vt:lpstr>
      <vt:lpstr>Segoe Semibold</vt:lpstr>
      <vt:lpstr>Segoe UI</vt:lpstr>
      <vt:lpstr>Segoe UI Light</vt:lpstr>
      <vt:lpstr>Wingdings</vt:lpstr>
      <vt:lpstr>MSVID_DarkBlue_16x9_2013_06</vt:lpstr>
      <vt:lpstr>NWA TechFest 2010 Presentation Template</vt:lpstr>
      <vt:lpstr>1_NWA TechFest 2010 Presentation Template</vt:lpstr>
      <vt:lpstr>Visio</vt:lpstr>
      <vt:lpstr>Azure SQL Database  Elastic Scale</vt:lpstr>
      <vt:lpstr>About Me</vt:lpstr>
      <vt:lpstr>Watch User Group presentations  for FREE online! </vt:lpstr>
      <vt:lpstr>Session Objectives and Takeaways</vt:lpstr>
      <vt:lpstr>Database Scaling</vt:lpstr>
      <vt:lpstr>Canonical Cloud Application Architecture</vt:lpstr>
      <vt:lpstr>Service Tiers</vt:lpstr>
      <vt:lpstr>Scaling your Database in Azure DB</vt:lpstr>
      <vt:lpstr>Common database scalability patterns</vt:lpstr>
      <vt:lpstr>Scalability options in Azure SQL DB</vt:lpstr>
      <vt:lpstr>Capacity Planning for large OLTP workloads</vt:lpstr>
      <vt:lpstr>Workload Patterns</vt:lpstr>
      <vt:lpstr>Multi-Tenant Cloud ISV</vt:lpstr>
      <vt:lpstr>Cloud SaaS Provider</vt:lpstr>
      <vt:lpstr>Sensor Data Processing</vt:lpstr>
      <vt:lpstr>Sharding and Tenancy Models</vt:lpstr>
      <vt:lpstr>Elastic Scale Introduction</vt:lpstr>
      <vt:lpstr>Elastic Scale Goals</vt:lpstr>
      <vt:lpstr>Elastic Scale: Overview </vt:lpstr>
      <vt:lpstr>Elastic Scale Overview</vt:lpstr>
      <vt:lpstr>Elastic Scale: Key Capabilities</vt:lpstr>
      <vt:lpstr>Shard Map Management</vt:lpstr>
      <vt:lpstr>Shard Map Management</vt:lpstr>
      <vt:lpstr>Shard Map Management: Details</vt:lpstr>
      <vt:lpstr>Data Dependent Routing (DDR)</vt:lpstr>
      <vt:lpstr>Data Dependent Routing (DDR)</vt:lpstr>
      <vt:lpstr>Data Dependent Routing (DDR)</vt:lpstr>
      <vt:lpstr>Data Dependent Routing (DDR)</vt:lpstr>
      <vt:lpstr>Elastic Scale Connection Opening Flow</vt:lpstr>
      <vt:lpstr>DDR: Performance Considerations</vt:lpstr>
      <vt:lpstr>Multi-shard Query (MSQ)</vt:lpstr>
      <vt:lpstr>Multi-shard Query (MSQ)</vt:lpstr>
      <vt:lpstr>Multi-Shard Query (MSQ)</vt:lpstr>
      <vt:lpstr>Multi-Shard Querying (MSQ): Details</vt:lpstr>
      <vt:lpstr>Split/Merge (SM)</vt:lpstr>
      <vt:lpstr>Split/Merge (SM)</vt:lpstr>
      <vt:lpstr>Split/Merge: Details</vt:lpstr>
      <vt:lpstr>Split/Merge: Availability</vt:lpstr>
      <vt:lpstr>Split/Merge: Performance</vt:lpstr>
      <vt:lpstr>Split/Merge: Security Considerations</vt:lpstr>
      <vt:lpstr>Shard Elasticity (SE)</vt:lpstr>
      <vt:lpstr>Shard Elasticity (SE)</vt:lpstr>
      <vt:lpstr>Federations Migration</vt:lpstr>
      <vt:lpstr>Federation Migration</vt:lpstr>
      <vt:lpstr>Coming Soon</vt:lpstr>
      <vt:lpstr>Elastic Database Pools</vt:lpstr>
      <vt:lpstr>Elastic Database Jobs</vt:lpstr>
      <vt:lpstr>Wrap up</vt:lpstr>
      <vt:lpstr>References</vt:lpstr>
      <vt:lpstr>In Review</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117</cp:revision>
  <dcterms:created xsi:type="dcterms:W3CDTF">2014-05-13T14:27:20Z</dcterms:created>
  <dcterms:modified xsi:type="dcterms:W3CDTF">2015-08-02T16:12:05Z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