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78"/>
  </p:notesMasterIdLst>
  <p:handoutMasterIdLst>
    <p:handoutMasterId r:id="rId79"/>
  </p:handoutMasterIdLst>
  <p:sldIdLst>
    <p:sldId id="1166" r:id="rId7"/>
    <p:sldId id="1095" r:id="rId8"/>
    <p:sldId id="1097" r:id="rId9"/>
    <p:sldId id="1216" r:id="rId10"/>
    <p:sldId id="1217" r:id="rId11"/>
    <p:sldId id="1218" r:id="rId12"/>
    <p:sldId id="1219" r:id="rId13"/>
    <p:sldId id="1220" r:id="rId14"/>
    <p:sldId id="1221" r:id="rId15"/>
    <p:sldId id="1222" r:id="rId16"/>
    <p:sldId id="1223" r:id="rId17"/>
    <p:sldId id="1224" r:id="rId18"/>
    <p:sldId id="1225" r:id="rId19"/>
    <p:sldId id="1226" r:id="rId20"/>
    <p:sldId id="1227" r:id="rId21"/>
    <p:sldId id="1228" r:id="rId22"/>
    <p:sldId id="1234" r:id="rId23"/>
    <p:sldId id="1229" r:id="rId24"/>
    <p:sldId id="1230" r:id="rId25"/>
    <p:sldId id="1231" r:id="rId26"/>
    <p:sldId id="1232" r:id="rId27"/>
    <p:sldId id="1233" r:id="rId28"/>
    <p:sldId id="1167" r:id="rId29"/>
    <p:sldId id="1168" r:id="rId30"/>
    <p:sldId id="1169" r:id="rId31"/>
    <p:sldId id="1170" r:id="rId32"/>
    <p:sldId id="1171" r:id="rId33"/>
    <p:sldId id="1172" r:id="rId34"/>
    <p:sldId id="1173" r:id="rId35"/>
    <p:sldId id="1174" r:id="rId36"/>
    <p:sldId id="1175" r:id="rId37"/>
    <p:sldId id="1176" r:id="rId38"/>
    <p:sldId id="1177" r:id="rId39"/>
    <p:sldId id="1178" r:id="rId40"/>
    <p:sldId id="1179" r:id="rId41"/>
    <p:sldId id="1180" r:id="rId42"/>
    <p:sldId id="1181" r:id="rId43"/>
    <p:sldId id="1183" r:id="rId44"/>
    <p:sldId id="1185" r:id="rId45"/>
    <p:sldId id="1184" r:id="rId46"/>
    <p:sldId id="1213" r:id="rId47"/>
    <p:sldId id="1214" r:id="rId48"/>
    <p:sldId id="1215" r:id="rId49"/>
    <p:sldId id="1199" r:id="rId50"/>
    <p:sldId id="1186" r:id="rId51"/>
    <p:sldId id="1195" r:id="rId52"/>
    <p:sldId id="1196" r:id="rId53"/>
    <p:sldId id="1197" r:id="rId54"/>
    <p:sldId id="1198" r:id="rId55"/>
    <p:sldId id="1200" r:id="rId56"/>
    <p:sldId id="1187" r:id="rId57"/>
    <p:sldId id="1201" r:id="rId58"/>
    <p:sldId id="1202" r:id="rId59"/>
    <p:sldId id="1203" r:id="rId60"/>
    <p:sldId id="1188" r:id="rId61"/>
    <p:sldId id="1204" r:id="rId62"/>
    <p:sldId id="1205" r:id="rId63"/>
    <p:sldId id="1207" r:id="rId64"/>
    <p:sldId id="1208" r:id="rId65"/>
    <p:sldId id="1206" r:id="rId66"/>
    <p:sldId id="1190" r:id="rId67"/>
    <p:sldId id="1191" r:id="rId68"/>
    <p:sldId id="1192" r:id="rId69"/>
    <p:sldId id="1209" r:id="rId70"/>
    <p:sldId id="1211" r:id="rId71"/>
    <p:sldId id="1210" r:id="rId72"/>
    <p:sldId id="1212" r:id="rId73"/>
    <p:sldId id="1193" r:id="rId74"/>
    <p:sldId id="1194" r:id="rId75"/>
    <p:sldId id="1096" r:id="rId76"/>
    <p:sldId id="1094" r:id="rId7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2050"/>
    <a:srgbClr val="000000"/>
    <a:srgbClr val="442359"/>
    <a:srgbClr val="333333"/>
    <a:srgbClr val="FFFFFF"/>
    <a:srgbClr val="505050"/>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94" autoAdjust="0"/>
    <p:restoredTop sz="75251" autoAdjust="0"/>
  </p:normalViewPr>
  <p:slideViewPr>
    <p:cSldViewPr snapToObjects="1">
      <p:cViewPr varScale="1">
        <p:scale>
          <a:sx n="93" d="100"/>
          <a:sy n="93" d="100"/>
        </p:scale>
        <p:origin x="326" y="77"/>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8/28/2015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8/28/2015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8/28/2015 4:29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43610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fld id="{F22B3E36-5CE0-4CB7-82DE-38A88C71BFA8}" type="datetime1">
              <a:rPr lang="en-US" smtClean="0">
                <a:solidFill>
                  <a:prstClr val="black"/>
                </a:solidFill>
              </a:rPr>
              <a:pPr/>
              <a:t>8/28/2015</a:t>
            </a:fld>
            <a:endParaRPr lang="en-US" dirty="0">
              <a:solidFill>
                <a:prstClr val="black"/>
              </a:solidFill>
            </a:endParaRPr>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23</a:t>
            </a:fld>
            <a:endParaRPr lang="en-US" dirty="0">
              <a:solidFill>
                <a:prstClr val="black"/>
              </a:solidFill>
            </a:endParaRPr>
          </a:p>
        </p:txBody>
      </p:sp>
      <p:sp>
        <p:nvSpPr>
          <p:cNvPr id="8" name="Header Placeholder 7"/>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2338384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59896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8/28/2015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97070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39C03-E349-43E9-8322-F5531FE72EB8}" type="slidenum">
              <a:rPr lang="en-US" smtClean="0"/>
              <a:t>47</a:t>
            </a:fld>
            <a:endParaRPr lang="en-US"/>
          </a:p>
        </p:txBody>
      </p:sp>
    </p:spTree>
    <p:extLst>
      <p:ext uri="{BB962C8B-B14F-4D97-AF65-F5344CB8AC3E}">
        <p14:creationId xmlns:p14="http://schemas.microsoft.com/office/powerpoint/2010/main" val="3879701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fld id="{F22B3E36-5CE0-4CB7-82DE-38A88C71BFA8}" type="datetime1">
              <a:rPr lang="en-US" smtClean="0">
                <a:solidFill>
                  <a:prstClr val="black"/>
                </a:solidFill>
              </a:rPr>
              <a:pPr/>
              <a:t>8/28/2015</a:t>
            </a:fld>
            <a:endParaRPr lang="en-US" dirty="0">
              <a:solidFill>
                <a:prstClr val="black"/>
              </a:solidFill>
            </a:endParaRPr>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69</a:t>
            </a:fld>
            <a:endParaRPr lang="en-US" dirty="0">
              <a:solidFill>
                <a:prstClr val="black"/>
              </a:solidFill>
            </a:endParaRPr>
          </a:p>
        </p:txBody>
      </p:sp>
      <p:sp>
        <p:nvSpPr>
          <p:cNvPr id="8" name="Header Placeholder 7"/>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238980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8/28/2015 4:29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71</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2.xml"/><Relationship Id="rId1" Type="http://schemas.openxmlformats.org/officeDocument/2006/relationships/vmlDrawing" Target="../drawings/vmlDrawing1.vml"/><Relationship Id="rId6" Type="http://schemas.openxmlformats.org/officeDocument/2006/relationships/image" Target="../media/image29.emf"/><Relationship Id="rId5" Type="http://schemas.openxmlformats.org/officeDocument/2006/relationships/oleObject" Target="../embeddings/oleObject2.bin"/><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vmlDrawing" Target="../drawings/vmlDrawing2.vml"/><Relationship Id="rId5" Type="http://schemas.openxmlformats.org/officeDocument/2006/relationships/image" Target="../media/image30.emf"/><Relationship Id="rId4" Type="http://schemas.openxmlformats.org/officeDocument/2006/relationships/package" Target="../embeddings/Microsoft_Visio_Drawing1.vsdx"/></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hyperlink" Target="http://msdn.microsoft.com/en-us/library/azure/dn741327.aspx" TargetMode="Externa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hyperlink" Target="https://msdn.microsoft.com/en-us/library/azure/dn764977.aspx" TargetMode="Externa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6.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hyperlink" Target="https://code.msdn.microsoft.com/vstudio/Federations-Migration-ce61e9c1" TargetMode="Externa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3" Type="http://schemas.openxmlformats.org/officeDocument/2006/relationships/hyperlink" Target="http://www.nuget.org/packages/Microsoft.Azure.SqlDatabase.ElasticScale.Service.SplitMerge/" TargetMode="External"/><Relationship Id="rId2" Type="http://schemas.openxmlformats.org/officeDocument/2006/relationships/hyperlink" Target="http://www.nuget.org/packages/Microsoft.Azure.SqlDatabase.ElasticScale.Client/" TargetMode="External"/><Relationship Id="rId1" Type="http://schemas.openxmlformats.org/officeDocument/2006/relationships/slideLayout" Target="../slideLayouts/slideLayout16.xml"/><Relationship Id="rId6" Type="http://schemas.openxmlformats.org/officeDocument/2006/relationships/hyperlink" Target="https://code.msdn.microsoft.com/" TargetMode="External"/><Relationship Id="rId5" Type="http://schemas.openxmlformats.org/officeDocument/2006/relationships/hyperlink" Target="http://azure.microsoft.com/en-us/documentation/articles/sql-database-elastic-scale-documentation-map/" TargetMode="External"/><Relationship Id="rId4" Type="http://schemas.openxmlformats.org/officeDocument/2006/relationships/hyperlink" Target="http://azure.microsoft.com/en-us/documentation/articles/sql-database-elastic-scale-get-started/"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z="4800" dirty="0"/>
              <a:t>Azure SQL Database </a:t>
            </a:r>
            <a:r>
              <a:rPr lang="it-IT" sz="4800" dirty="0" smtClean="0"/>
              <a:t/>
            </a:r>
            <a:br>
              <a:rPr lang="it-IT" sz="4800" dirty="0" smtClean="0"/>
            </a:br>
            <a:r>
              <a:rPr lang="it-IT" sz="4800" dirty="0" smtClean="0"/>
              <a:t>Elastic </a:t>
            </a:r>
            <a:r>
              <a:rPr lang="it-IT" sz="4800" dirty="0"/>
              <a:t>Scale</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87588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IaaS</a:t>
            </a:r>
          </a:p>
        </p:txBody>
      </p:sp>
    </p:spTree>
    <p:extLst>
      <p:ext uri="{BB962C8B-B14F-4D97-AF65-F5344CB8AC3E}">
        <p14:creationId xmlns:p14="http://schemas.microsoft.com/office/powerpoint/2010/main" val="8864119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17941"/>
          </a:xfrm>
        </p:spPr>
        <p:txBody>
          <a:bodyPr/>
          <a:lstStyle/>
          <a:p>
            <a:r>
              <a:rPr lang="en-US" dirty="0" smtClean="0"/>
              <a:t>BYOL</a:t>
            </a:r>
          </a:p>
          <a:p>
            <a:pPr lvl="1"/>
            <a:r>
              <a:rPr lang="en-US" dirty="0" smtClean="0"/>
              <a:t>Create a vanilla Windows VM install SQL Server just like you do today. </a:t>
            </a:r>
          </a:p>
          <a:p>
            <a:pPr lvl="1"/>
            <a:r>
              <a:rPr lang="en-US" dirty="0" smtClean="0"/>
              <a:t>Reuse already purchased SQL SA licenses</a:t>
            </a:r>
          </a:p>
          <a:p>
            <a:r>
              <a:rPr lang="en-US" dirty="0" smtClean="0"/>
              <a:t>Pay </a:t>
            </a:r>
            <a:r>
              <a:rPr lang="en-US" dirty="0"/>
              <a:t>by the </a:t>
            </a:r>
            <a:r>
              <a:rPr lang="en-US" dirty="0" smtClean="0"/>
              <a:t>Minute</a:t>
            </a:r>
          </a:p>
          <a:p>
            <a:pPr lvl="1"/>
            <a:r>
              <a:rPr lang="en-US" dirty="0" smtClean="0"/>
              <a:t>Use preconfigured SQL Windows VM, no need to install</a:t>
            </a:r>
          </a:p>
          <a:p>
            <a:pPr lvl="1"/>
            <a:r>
              <a:rPr lang="en-US" dirty="0" smtClean="0"/>
              <a:t>Pay for what you use, add/remove capacity without long term commitments</a:t>
            </a:r>
          </a:p>
          <a:p>
            <a:r>
              <a:rPr lang="en-US" dirty="0" smtClean="0"/>
              <a:t>You can mix and match</a:t>
            </a:r>
            <a:endParaRPr lang="en-US" dirty="0"/>
          </a:p>
        </p:txBody>
      </p:sp>
      <p:sp>
        <p:nvSpPr>
          <p:cNvPr id="3" name="Title 2"/>
          <p:cNvSpPr>
            <a:spLocks noGrp="1"/>
          </p:cNvSpPr>
          <p:nvPr>
            <p:ph type="title"/>
          </p:nvPr>
        </p:nvSpPr>
        <p:spPr/>
        <p:txBody>
          <a:bodyPr/>
          <a:lstStyle/>
          <a:p>
            <a:r>
              <a:rPr lang="en-US" dirty="0"/>
              <a:t>Licensing </a:t>
            </a:r>
            <a:r>
              <a:rPr lang="en-US" dirty="0" smtClean="0"/>
              <a:t>Models</a:t>
            </a:r>
            <a:endParaRPr lang="en-US" dirty="0"/>
          </a:p>
        </p:txBody>
      </p:sp>
    </p:spTree>
    <p:extLst>
      <p:ext uri="{BB962C8B-B14F-4D97-AF65-F5344CB8AC3E}">
        <p14:creationId xmlns:p14="http://schemas.microsoft.com/office/powerpoint/2010/main" val="39271192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2734" y="1097095"/>
            <a:ext cx="11887200" cy="2973122"/>
          </a:xfrm>
        </p:spPr>
        <p:txBody>
          <a:bodyPr/>
          <a:lstStyle/>
          <a:p>
            <a:r>
              <a:rPr lang="en-US" dirty="0" smtClean="0"/>
              <a:t>How much RAM/CPU do you need?</a:t>
            </a:r>
          </a:p>
          <a:p>
            <a:r>
              <a:rPr lang="en-US" dirty="0" smtClean="0"/>
              <a:t>How much IOPS do you need?</a:t>
            </a:r>
          </a:p>
          <a:p>
            <a:pPr lvl="1"/>
            <a:r>
              <a:rPr lang="en-US" dirty="0" smtClean="0"/>
              <a:t>Standard storage up to 500 IOPS per disk </a:t>
            </a:r>
          </a:p>
          <a:p>
            <a:pPr lvl="2"/>
            <a:r>
              <a:rPr lang="en-US" dirty="0" smtClean="0"/>
              <a:t>i.e. D14 w/ 32 disks striped -&gt; up to 16,000 IOPS </a:t>
            </a:r>
          </a:p>
          <a:p>
            <a:pPr lvl="1"/>
            <a:r>
              <a:rPr lang="en-US" dirty="0" smtClean="0"/>
              <a:t>Premium storage up to 5,000 IOPS per disk (requires DS Series VMs)</a:t>
            </a:r>
          </a:p>
          <a:p>
            <a:pPr lvl="1"/>
            <a:r>
              <a:rPr lang="en-US" dirty="0" smtClean="0"/>
              <a:t>Shard workload to reduce demands on a single server (more info soon)</a:t>
            </a:r>
          </a:p>
        </p:txBody>
      </p:sp>
      <p:sp>
        <p:nvSpPr>
          <p:cNvPr id="3" name="Title 2"/>
          <p:cNvSpPr>
            <a:spLocks noGrp="1"/>
          </p:cNvSpPr>
          <p:nvPr>
            <p:ph type="title"/>
          </p:nvPr>
        </p:nvSpPr>
        <p:spPr/>
        <p:txBody>
          <a:bodyPr/>
          <a:lstStyle/>
          <a:p>
            <a:r>
              <a:rPr lang="en-US" dirty="0" smtClean="0"/>
              <a:t>Picking the right VM</a:t>
            </a:r>
            <a:endParaRPr lang="en-US" dirty="0"/>
          </a:p>
        </p:txBody>
      </p:sp>
      <p:pic>
        <p:nvPicPr>
          <p:cNvPr id="4" name="Picture 3"/>
          <p:cNvPicPr>
            <a:picLocks noChangeAspect="1"/>
          </p:cNvPicPr>
          <p:nvPr/>
        </p:nvPicPr>
        <p:blipFill>
          <a:blip r:embed="rId2"/>
          <a:stretch>
            <a:fillRect/>
          </a:stretch>
        </p:blipFill>
        <p:spPr>
          <a:xfrm>
            <a:off x="808037" y="4070217"/>
            <a:ext cx="9982200" cy="2333168"/>
          </a:xfrm>
          <a:prstGeom prst="rect">
            <a:avLst/>
          </a:prstGeom>
        </p:spPr>
      </p:pic>
      <p:sp>
        <p:nvSpPr>
          <p:cNvPr id="5" name="Rectangle 4"/>
          <p:cNvSpPr/>
          <p:nvPr/>
        </p:nvSpPr>
        <p:spPr>
          <a:xfrm>
            <a:off x="312739" y="6472296"/>
            <a:ext cx="11810998" cy="369332"/>
          </a:xfrm>
          <a:prstGeom prst="rect">
            <a:avLst/>
          </a:prstGeom>
        </p:spPr>
        <p:txBody>
          <a:bodyPr wrap="square">
            <a:spAutoFit/>
          </a:bodyPr>
          <a:lstStyle/>
          <a:p>
            <a:r>
              <a:rPr lang="en-US" dirty="0" smtClean="0">
                <a:solidFill>
                  <a:srgbClr val="FFFFFF"/>
                </a:solidFill>
                <a:latin typeface="Segoe UI" panose="020B0502040204020203" pitchFamily="34" charset="0"/>
              </a:rPr>
              <a:t>Details @ https</a:t>
            </a:r>
            <a:r>
              <a:rPr lang="en-US" dirty="0">
                <a:solidFill>
                  <a:srgbClr val="FFFFFF"/>
                </a:solidFill>
                <a:latin typeface="Segoe UI" panose="020B0502040204020203" pitchFamily="34" charset="0"/>
              </a:rPr>
              <a:t>://azure.microsoft.com/en-us/documentation/articles/virtual-machines-size-specs/</a:t>
            </a:r>
            <a:endParaRPr lang="en-US" dirty="0">
              <a:solidFill>
                <a:srgbClr val="FFFFFF"/>
              </a:solidFill>
            </a:endParaRPr>
          </a:p>
        </p:txBody>
      </p:sp>
    </p:spTree>
    <p:extLst>
      <p:ext uri="{BB962C8B-B14F-4D97-AF65-F5344CB8AC3E}">
        <p14:creationId xmlns:p14="http://schemas.microsoft.com/office/powerpoint/2010/main" val="30235996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PaaS</a:t>
            </a:r>
          </a:p>
        </p:txBody>
      </p:sp>
    </p:spTree>
    <p:extLst>
      <p:ext uri="{BB962C8B-B14F-4D97-AF65-F5344CB8AC3E}">
        <p14:creationId xmlns:p14="http://schemas.microsoft.com/office/powerpoint/2010/main" val="271923042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5"/>
            <a:ext cx="11889564" cy="824573"/>
          </a:xfrm>
        </p:spPr>
        <p:txBody>
          <a:bodyPr/>
          <a:lstStyle/>
          <a:p>
            <a:pPr>
              <a:spcBef>
                <a:spcPts val="2400"/>
              </a:spcBef>
            </a:pPr>
            <a:r>
              <a:rPr lang="en-US" dirty="0"/>
              <a:t>Azure SQL </a:t>
            </a:r>
            <a:r>
              <a:rPr lang="en-US" dirty="0" smtClean="0"/>
              <a:t>Database</a:t>
            </a:r>
            <a:endParaRPr lang="en-US" dirty="0"/>
          </a:p>
        </p:txBody>
      </p:sp>
      <p:sp>
        <p:nvSpPr>
          <p:cNvPr id="7" name="Text Placeholder 6"/>
          <p:cNvSpPr>
            <a:spLocks noGrp="1"/>
          </p:cNvSpPr>
          <p:nvPr>
            <p:ph type="body" sz="quarter" idx="10"/>
          </p:nvPr>
        </p:nvSpPr>
        <p:spPr>
          <a:xfrm>
            <a:off x="3566506" y="2765750"/>
            <a:ext cx="8321013" cy="3434786"/>
          </a:xfrm>
        </p:spPr>
        <p:txBody>
          <a:bodyPr/>
          <a:lstStyle/>
          <a:p>
            <a:pPr marL="571500" indent="-571500">
              <a:spcBef>
                <a:spcPts val="1200"/>
              </a:spcBef>
              <a:buFont typeface="Arial" panose="020B0604020202020204" pitchFamily="34" charset="0"/>
              <a:buChar char="•"/>
            </a:pPr>
            <a:r>
              <a:rPr lang="en-US" sz="2400" dirty="0">
                <a:solidFill>
                  <a:srgbClr val="FFFFFF"/>
                </a:solidFill>
              </a:rPr>
              <a:t>Built for SaaS and Enterprise applications</a:t>
            </a:r>
          </a:p>
          <a:p>
            <a:pPr marL="571500" indent="-571500">
              <a:spcBef>
                <a:spcPts val="1200"/>
              </a:spcBef>
              <a:buFont typeface="Arial" panose="020B0604020202020204" pitchFamily="34" charset="0"/>
              <a:buChar char="•"/>
            </a:pPr>
            <a:r>
              <a:rPr lang="en-US" sz="2400" dirty="0">
                <a:solidFill>
                  <a:srgbClr val="FFFFFF"/>
                </a:solidFill>
              </a:rPr>
              <a:t>Predictable performance &amp; Pricing </a:t>
            </a:r>
          </a:p>
          <a:p>
            <a:pPr marL="571500" indent="-571500">
              <a:spcBef>
                <a:spcPts val="1200"/>
              </a:spcBef>
              <a:buFont typeface="Arial" panose="020B0604020202020204" pitchFamily="34" charset="0"/>
              <a:buChar char="•"/>
            </a:pPr>
            <a:r>
              <a:rPr lang="en-US" sz="2400" dirty="0">
                <a:solidFill>
                  <a:srgbClr val="FFFFFF"/>
                </a:solidFill>
              </a:rPr>
              <a:t>Elastic database pool for unpredictable SaaS workloads</a:t>
            </a:r>
          </a:p>
          <a:p>
            <a:pPr marL="571500" indent="-571500">
              <a:spcBef>
                <a:spcPts val="1200"/>
              </a:spcBef>
              <a:buFont typeface="Arial" panose="020B0604020202020204" pitchFamily="34" charset="0"/>
              <a:buChar char="•"/>
            </a:pPr>
            <a:r>
              <a:rPr lang="en-US" sz="2400" dirty="0">
                <a:solidFill>
                  <a:srgbClr val="FFFFFF"/>
                </a:solidFill>
              </a:rPr>
              <a:t>99.99% availability built-in</a:t>
            </a:r>
          </a:p>
          <a:p>
            <a:pPr marL="571500" indent="-571500">
              <a:spcBef>
                <a:spcPts val="1200"/>
              </a:spcBef>
              <a:buFont typeface="Arial" panose="020B0604020202020204" pitchFamily="34" charset="0"/>
              <a:buChar char="•"/>
            </a:pPr>
            <a:r>
              <a:rPr lang="en-US" sz="2400" dirty="0">
                <a:solidFill>
                  <a:srgbClr val="FFFFFF"/>
                </a:solidFill>
              </a:rPr>
              <a:t>Geo-replication and restore services for data protection</a:t>
            </a:r>
          </a:p>
          <a:p>
            <a:pPr marL="571500" indent="-571500">
              <a:spcBef>
                <a:spcPts val="1200"/>
              </a:spcBef>
              <a:buFont typeface="Arial" panose="020B0604020202020204" pitchFamily="34" charset="0"/>
              <a:buChar char="•"/>
            </a:pPr>
            <a:r>
              <a:rPr lang="en-US" sz="2400" dirty="0">
                <a:solidFill>
                  <a:srgbClr val="FFFFFF"/>
                </a:solidFill>
              </a:rPr>
              <a:t>Secure and compliant for your sensitive data</a:t>
            </a:r>
          </a:p>
          <a:p>
            <a:pPr marL="571500" indent="-571500">
              <a:spcBef>
                <a:spcPts val="1200"/>
              </a:spcBef>
              <a:buFont typeface="Arial" panose="020B0604020202020204" pitchFamily="34" charset="0"/>
              <a:buChar char="•"/>
            </a:pPr>
            <a:r>
              <a:rPr lang="en-US" sz="2400" dirty="0">
                <a:solidFill>
                  <a:srgbClr val="FFFFFF"/>
                </a:solidFill>
              </a:rPr>
              <a:t>Fully compatible with SQL Server 2014 </a:t>
            </a:r>
            <a:r>
              <a:rPr lang="en-US" sz="2400" dirty="0" smtClean="0">
                <a:solidFill>
                  <a:srgbClr val="FFFFFF"/>
                </a:solidFill>
              </a:rPr>
              <a:t>databases</a:t>
            </a:r>
            <a:endParaRPr lang="en-US" sz="2400" dirty="0">
              <a:solidFill>
                <a:srgbClr val="FFFFFF"/>
              </a:solidFill>
            </a:endParaRPr>
          </a:p>
        </p:txBody>
      </p:sp>
      <p:pic>
        <p:nvPicPr>
          <p:cNvPr id="8" name="Picture 7"/>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66141" y="2808153"/>
            <a:ext cx="2743200" cy="2743200"/>
          </a:xfrm>
          <a:prstGeom prst="rect">
            <a:avLst/>
          </a:prstGeom>
        </p:spPr>
      </p:pic>
      <p:sp>
        <p:nvSpPr>
          <p:cNvPr id="9" name="TextBox 8"/>
          <p:cNvSpPr txBox="1"/>
          <p:nvPr/>
        </p:nvSpPr>
        <p:spPr>
          <a:xfrm>
            <a:off x="640458" y="1238334"/>
            <a:ext cx="11247061" cy="683264"/>
          </a:xfrm>
          <a:prstGeom prst="rect">
            <a:avLst/>
          </a:prstGeom>
          <a:noFill/>
        </p:spPr>
        <p:txBody>
          <a:bodyPr wrap="square" lIns="182880" tIns="146304" rIns="182880" bIns="146304" rtlCol="0">
            <a:spAutoFit/>
          </a:bodyPr>
          <a:lstStyle/>
          <a:p>
            <a:pPr>
              <a:lnSpc>
                <a:spcPct val="90000"/>
              </a:lnSpc>
              <a:spcAft>
                <a:spcPts val="600"/>
              </a:spcAft>
            </a:pPr>
            <a:r>
              <a:rPr lang="en-US" sz="2800" i="1" dirty="0">
                <a:solidFill>
                  <a:srgbClr val="47D8FF"/>
                </a:solidFill>
                <a:latin typeface="Segoe UI Light" panose="020B0502040204020203" pitchFamily="34" charset="0"/>
                <a:cs typeface="Segoe UI Light" panose="020B0502040204020203" pitchFamily="34" charset="0"/>
              </a:rPr>
              <a:t>Fully managed SQL database service so you can focus on your </a:t>
            </a:r>
            <a:r>
              <a:rPr lang="en-US" sz="2800" i="1" dirty="0" smtClean="0">
                <a:solidFill>
                  <a:srgbClr val="47D8FF"/>
                </a:solidFill>
                <a:latin typeface="Segoe UI Light" panose="020B0502040204020203" pitchFamily="34" charset="0"/>
                <a:cs typeface="Segoe UI Light" panose="020B0502040204020203" pitchFamily="34" charset="0"/>
              </a:rPr>
              <a:t>business</a:t>
            </a:r>
            <a:endParaRPr lang="en-US" sz="3200" i="1" dirty="0">
              <a:solidFill>
                <a:srgbClr val="47D8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182789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146079" y="497"/>
            <a:ext cx="0" cy="6993533"/>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882" y="0"/>
            <a:ext cx="4145197" cy="3512003"/>
          </a:xfrm>
          <a:prstGeom prst="rect">
            <a:avLst/>
          </a:prstGeom>
          <a:solidFill>
            <a:srgbClr val="FFB9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7" name="TextBox 6"/>
          <p:cNvSpPr txBox="1"/>
          <p:nvPr/>
        </p:nvSpPr>
        <p:spPr>
          <a:xfrm>
            <a:off x="987547" y="1412626"/>
            <a:ext cx="2965798" cy="958518"/>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60k</a:t>
            </a:r>
            <a:r>
              <a:rPr lang="en-US" sz="1836" dirty="0">
                <a:solidFill>
                  <a:prstClr val="white"/>
                </a:solidFill>
                <a:cs typeface="Segoe UI" panose="020B0502040204020203" pitchFamily="34" charset="0"/>
              </a:rPr>
              <a:t> / every week</a:t>
            </a:r>
          </a:p>
        </p:txBody>
      </p:sp>
      <p:sp>
        <p:nvSpPr>
          <p:cNvPr id="8" name="TextBox 7"/>
          <p:cNvSpPr txBox="1"/>
          <p:nvPr/>
        </p:nvSpPr>
        <p:spPr>
          <a:xfrm>
            <a:off x="1014728" y="898110"/>
            <a:ext cx="2170348" cy="670445"/>
          </a:xfrm>
          <a:prstGeom prst="rect">
            <a:avLst/>
          </a:prstGeom>
          <a:noFill/>
        </p:spPr>
        <p:txBody>
          <a:bodyPr wrap="square" rtlCol="0">
            <a:spAutoFit/>
          </a:bodyPr>
          <a:lstStyle/>
          <a:p>
            <a:r>
              <a:rPr lang="en-US" sz="1836" dirty="0">
                <a:solidFill>
                  <a:prstClr val="white"/>
                </a:solidFill>
                <a:cs typeface="Segoe UI" panose="020B0502040204020203" pitchFamily="34" charset="0"/>
              </a:rPr>
              <a:t>A single customer creates DBs</a:t>
            </a:r>
            <a:endParaRPr lang="en-US" sz="1836" dirty="0">
              <a:solidFill>
                <a:prstClr val="white"/>
              </a:solidFill>
            </a:endParaRPr>
          </a:p>
        </p:txBody>
      </p:sp>
      <p:sp>
        <p:nvSpPr>
          <p:cNvPr id="14" name="Rectangle 13"/>
          <p:cNvSpPr/>
          <p:nvPr/>
        </p:nvSpPr>
        <p:spPr bwMode="auto">
          <a:xfrm>
            <a:off x="882" y="3512003"/>
            <a:ext cx="4145196" cy="3482026"/>
          </a:xfrm>
          <a:prstGeom prst="rect">
            <a:avLst/>
          </a:prstGeom>
          <a:solidFill>
            <a:srgbClr val="0072C6">
              <a:lumMod val="60000"/>
              <a:lumOff val="40000"/>
            </a:srgbClr>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 name="TextBox 14"/>
          <p:cNvSpPr txBox="1"/>
          <p:nvPr/>
        </p:nvSpPr>
        <p:spPr>
          <a:xfrm>
            <a:off x="709985" y="4954050"/>
            <a:ext cx="3198949" cy="939809"/>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350 M</a:t>
            </a:r>
            <a:r>
              <a:rPr lang="en-US" sz="1836" dirty="0">
                <a:solidFill>
                  <a:prstClr val="white"/>
                </a:solidFill>
                <a:cs typeface="Segoe UI" panose="020B0502040204020203" pitchFamily="34" charset="0"/>
              </a:rPr>
              <a:t> / everyday</a:t>
            </a:r>
          </a:p>
        </p:txBody>
      </p:sp>
      <p:sp>
        <p:nvSpPr>
          <p:cNvPr id="16" name="TextBox 15"/>
          <p:cNvSpPr txBox="1"/>
          <p:nvPr/>
        </p:nvSpPr>
        <p:spPr>
          <a:xfrm>
            <a:off x="737165" y="4721297"/>
            <a:ext cx="878276" cy="382308"/>
          </a:xfrm>
          <a:prstGeom prst="rect">
            <a:avLst/>
          </a:prstGeom>
          <a:noFill/>
        </p:spPr>
        <p:txBody>
          <a:bodyPr wrap="none" rtlCol="0">
            <a:spAutoFit/>
          </a:bodyPr>
          <a:lstStyle/>
          <a:p>
            <a:r>
              <a:rPr lang="en-US" sz="1836" dirty="0">
                <a:solidFill>
                  <a:prstClr val="white"/>
                </a:solidFill>
                <a:cs typeface="Segoe UI" panose="020B0502040204020203" pitchFamily="34" charset="0"/>
              </a:rPr>
              <a:t>Logins</a:t>
            </a:r>
            <a:endParaRPr lang="en-US" sz="1836" dirty="0">
              <a:solidFill>
                <a:prstClr val="white"/>
              </a:solidFill>
            </a:endParaRPr>
          </a:p>
        </p:txBody>
      </p:sp>
      <p:sp>
        <p:nvSpPr>
          <p:cNvPr id="17" name="Rectangle 16"/>
          <p:cNvSpPr/>
          <p:nvPr/>
        </p:nvSpPr>
        <p:spPr bwMode="auto">
          <a:xfrm>
            <a:off x="4146077" y="3512002"/>
            <a:ext cx="4113233" cy="3482027"/>
          </a:xfrm>
          <a:prstGeom prst="rect">
            <a:avLst/>
          </a:prstGeom>
          <a:solidFill>
            <a:srgbClr val="5C2D91"/>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9" name="TextBox 18"/>
          <p:cNvSpPr txBox="1"/>
          <p:nvPr/>
        </p:nvSpPr>
        <p:spPr>
          <a:xfrm>
            <a:off x="4714242" y="4954050"/>
            <a:ext cx="3085438" cy="939809"/>
          </a:xfrm>
          <a:prstGeom prst="rect">
            <a:avLst/>
          </a:prstGeom>
          <a:noFill/>
        </p:spPr>
        <p:txBody>
          <a:bodyPr wrap="square" rtlCol="0">
            <a:spAutoFit/>
          </a:bodyPr>
          <a:lstStyle/>
          <a:p>
            <a:r>
              <a:rPr lang="en-US" sz="5507" dirty="0" smtClean="0">
                <a:solidFill>
                  <a:prstClr val="white"/>
                </a:solidFill>
                <a:latin typeface="Segoe UI Light" panose="020B0502040204020203" pitchFamily="34" charset="0"/>
                <a:cs typeface="Segoe UI Light" panose="020B0502040204020203" pitchFamily="34" charset="0"/>
              </a:rPr>
              <a:t>1.4 </a:t>
            </a:r>
            <a:r>
              <a:rPr lang="en-US" sz="5507" dirty="0">
                <a:solidFill>
                  <a:prstClr val="white"/>
                </a:solidFill>
                <a:latin typeface="Segoe UI Light" panose="020B0502040204020203" pitchFamily="34" charset="0"/>
                <a:cs typeface="Segoe UI Light" panose="020B0502040204020203" pitchFamily="34" charset="0"/>
              </a:rPr>
              <a:t>M</a:t>
            </a:r>
            <a:r>
              <a:rPr lang="en-US" sz="1836" dirty="0">
                <a:solidFill>
                  <a:prstClr val="white"/>
                </a:solidFill>
                <a:cs typeface="Segoe UI" panose="020B0502040204020203" pitchFamily="34" charset="0"/>
              </a:rPr>
              <a:t> / as of today</a:t>
            </a:r>
          </a:p>
        </p:txBody>
      </p:sp>
      <p:sp>
        <p:nvSpPr>
          <p:cNvPr id="20" name="TextBox 19"/>
          <p:cNvSpPr txBox="1"/>
          <p:nvPr/>
        </p:nvSpPr>
        <p:spPr>
          <a:xfrm>
            <a:off x="4849959" y="4721297"/>
            <a:ext cx="1859355" cy="382308"/>
          </a:xfrm>
          <a:prstGeom prst="rect">
            <a:avLst/>
          </a:prstGeom>
          <a:noFill/>
        </p:spPr>
        <p:txBody>
          <a:bodyPr wrap="none" rtlCol="0">
            <a:spAutoFit/>
          </a:bodyPr>
          <a:lstStyle/>
          <a:p>
            <a:r>
              <a:rPr lang="en-US" sz="1836" dirty="0">
                <a:solidFill>
                  <a:prstClr val="white"/>
                </a:solidFill>
                <a:cs typeface="Segoe UI" panose="020B0502040204020203" pitchFamily="34" charset="0"/>
              </a:rPr>
              <a:t>Database in use</a:t>
            </a:r>
            <a:endParaRPr lang="en-US" sz="1836" dirty="0">
              <a:solidFill>
                <a:prstClr val="white"/>
              </a:solidFill>
            </a:endParaRPr>
          </a:p>
        </p:txBody>
      </p:sp>
      <p:sp>
        <p:nvSpPr>
          <p:cNvPr id="21" name="Rectangle 20"/>
          <p:cNvSpPr/>
          <p:nvPr/>
        </p:nvSpPr>
        <p:spPr bwMode="auto">
          <a:xfrm>
            <a:off x="8259306" y="3512001"/>
            <a:ext cx="4176286" cy="3482028"/>
          </a:xfrm>
          <a:prstGeom prst="rect">
            <a:avLst/>
          </a:prstGeom>
          <a:solidFill>
            <a:srgbClr val="00205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22" name="TextBox 21"/>
          <p:cNvSpPr txBox="1"/>
          <p:nvPr/>
        </p:nvSpPr>
        <p:spPr>
          <a:xfrm>
            <a:off x="8827473" y="4954050"/>
            <a:ext cx="3319456" cy="958518"/>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20 M</a:t>
            </a:r>
            <a:r>
              <a:rPr lang="en-US" sz="1836" dirty="0">
                <a:solidFill>
                  <a:prstClr val="white"/>
                </a:solidFill>
                <a:cs typeface="Segoe UI" panose="020B0502040204020203" pitchFamily="34" charset="0"/>
              </a:rPr>
              <a:t> / per day</a:t>
            </a:r>
          </a:p>
        </p:txBody>
      </p:sp>
      <p:sp>
        <p:nvSpPr>
          <p:cNvPr id="23" name="TextBox 22"/>
          <p:cNvSpPr txBox="1"/>
          <p:nvPr/>
        </p:nvSpPr>
        <p:spPr>
          <a:xfrm>
            <a:off x="8854654" y="4721297"/>
            <a:ext cx="1834833" cy="382308"/>
          </a:xfrm>
          <a:prstGeom prst="rect">
            <a:avLst/>
          </a:prstGeom>
          <a:noFill/>
        </p:spPr>
        <p:txBody>
          <a:bodyPr wrap="none" rtlCol="0">
            <a:spAutoFit/>
          </a:bodyPr>
          <a:lstStyle/>
          <a:p>
            <a:r>
              <a:rPr lang="en-US" sz="1836" dirty="0">
                <a:solidFill>
                  <a:prstClr val="white"/>
                </a:solidFill>
                <a:cs typeface="Segoe UI" panose="020B0502040204020203" pitchFamily="34" charset="0"/>
              </a:rPr>
              <a:t>Database hours</a:t>
            </a:r>
            <a:endParaRPr lang="en-US" sz="1836" dirty="0">
              <a:solidFill>
                <a:prstClr val="white"/>
              </a:solidFill>
            </a:endParaRPr>
          </a:p>
        </p:txBody>
      </p:sp>
      <p:sp>
        <p:nvSpPr>
          <p:cNvPr id="24" name="Rectangle 23"/>
          <p:cNvSpPr/>
          <p:nvPr/>
        </p:nvSpPr>
        <p:spPr bwMode="auto">
          <a:xfrm>
            <a:off x="8259309" y="0"/>
            <a:ext cx="4176283" cy="3512001"/>
          </a:xfrm>
          <a:prstGeom prst="rect">
            <a:avLst/>
          </a:prstGeom>
          <a:solidFill>
            <a:srgbClr val="BAD80A"/>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27" name="Rectangle 26"/>
          <p:cNvSpPr/>
          <p:nvPr/>
        </p:nvSpPr>
        <p:spPr bwMode="auto">
          <a:xfrm>
            <a:off x="4146077" y="-1"/>
            <a:ext cx="4113230" cy="3512002"/>
          </a:xfrm>
          <a:prstGeom prst="rect">
            <a:avLst/>
          </a:prstGeom>
          <a:solidFill>
            <a:srgbClr val="DC3C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grpSp>
        <p:nvGrpSpPr>
          <p:cNvPr id="28" name="Group 27"/>
          <p:cNvGrpSpPr/>
          <p:nvPr/>
        </p:nvGrpSpPr>
        <p:grpSpPr>
          <a:xfrm>
            <a:off x="-136475" y="1545453"/>
            <a:ext cx="1665740" cy="2154473"/>
            <a:chOff x="2095500" y="3173413"/>
            <a:chExt cx="1828800" cy="2365375"/>
          </a:xfrm>
        </p:grpSpPr>
        <p:sp>
          <p:nvSpPr>
            <p:cNvPr id="29" name="AutoShape 58"/>
            <p:cNvSpPr>
              <a:spLocks noChangeAspect="1" noChangeArrowheads="1" noTextEdit="1"/>
            </p:cNvSpPr>
            <p:nvPr/>
          </p:nvSpPr>
          <p:spPr bwMode="auto">
            <a:xfrm>
              <a:off x="2095500" y="3173413"/>
              <a:ext cx="18288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0" name="Rectangle 61"/>
            <p:cNvSpPr>
              <a:spLocks noChangeArrowheads="1"/>
            </p:cNvSpPr>
            <p:nvPr/>
          </p:nvSpPr>
          <p:spPr bwMode="auto">
            <a:xfrm>
              <a:off x="2095500" y="3173413"/>
              <a:ext cx="18288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1" name="Freeform 62"/>
            <p:cNvSpPr>
              <a:spLocks/>
            </p:cNvSpPr>
            <p:nvPr/>
          </p:nvSpPr>
          <p:spPr bwMode="auto">
            <a:xfrm>
              <a:off x="2428875" y="5135563"/>
              <a:ext cx="1063625" cy="76200"/>
            </a:xfrm>
            <a:custGeom>
              <a:avLst/>
              <a:gdLst>
                <a:gd name="T0" fmla="*/ 1382 w 1425"/>
                <a:gd name="T1" fmla="*/ 0 h 103"/>
                <a:gd name="T2" fmla="*/ 1377 w 1425"/>
                <a:gd name="T3" fmla="*/ 1 h 103"/>
                <a:gd name="T4" fmla="*/ 1377 w 1425"/>
                <a:gd name="T5" fmla="*/ 0 h 103"/>
                <a:gd name="T6" fmla="*/ 1299 w 1425"/>
                <a:gd name="T7" fmla="*/ 0 h 103"/>
                <a:gd name="T8" fmla="*/ 1299 w 1425"/>
                <a:gd name="T9" fmla="*/ 81 h 103"/>
                <a:gd name="T10" fmla="*/ 1230 w 1425"/>
                <a:gd name="T11" fmla="*/ 81 h 103"/>
                <a:gd name="T12" fmla="*/ 1230 w 1425"/>
                <a:gd name="T13" fmla="*/ 0 h 103"/>
                <a:gd name="T14" fmla="*/ 955 w 1425"/>
                <a:gd name="T15" fmla="*/ 0 h 103"/>
                <a:gd name="T16" fmla="*/ 955 w 1425"/>
                <a:gd name="T17" fmla="*/ 81 h 103"/>
                <a:gd name="T18" fmla="*/ 886 w 1425"/>
                <a:gd name="T19" fmla="*/ 81 h 103"/>
                <a:gd name="T20" fmla="*/ 886 w 1425"/>
                <a:gd name="T21" fmla="*/ 0 h 103"/>
                <a:gd name="T22" fmla="*/ 775 w 1425"/>
                <a:gd name="T23" fmla="*/ 0 h 103"/>
                <a:gd name="T24" fmla="*/ 836 w 1425"/>
                <a:gd name="T25" fmla="*/ 60 h 103"/>
                <a:gd name="T26" fmla="*/ 836 w 1425"/>
                <a:gd name="T27" fmla="*/ 83 h 103"/>
                <a:gd name="T28" fmla="*/ 665 w 1425"/>
                <a:gd name="T29" fmla="*/ 83 h 103"/>
                <a:gd name="T30" fmla="*/ 659 w 1425"/>
                <a:gd name="T31" fmla="*/ 83 h 103"/>
                <a:gd name="T32" fmla="*/ 659 w 1425"/>
                <a:gd name="T33" fmla="*/ 0 h 103"/>
                <a:gd name="T34" fmla="*/ 574 w 1425"/>
                <a:gd name="T35" fmla="*/ 0 h 103"/>
                <a:gd name="T36" fmla="*/ 574 w 1425"/>
                <a:gd name="T37" fmla="*/ 19 h 103"/>
                <a:gd name="T38" fmla="*/ 615 w 1425"/>
                <a:gd name="T39" fmla="*/ 60 h 103"/>
                <a:gd name="T40" fmla="*/ 615 w 1425"/>
                <a:gd name="T41" fmla="*/ 83 h 103"/>
                <a:gd name="T42" fmla="*/ 444 w 1425"/>
                <a:gd name="T43" fmla="*/ 83 h 103"/>
                <a:gd name="T44" fmla="*/ 444 w 1425"/>
                <a:gd name="T45" fmla="*/ 0 h 103"/>
                <a:gd name="T46" fmla="*/ 405 w 1425"/>
                <a:gd name="T47" fmla="*/ 0 h 103"/>
                <a:gd name="T48" fmla="*/ 405 w 1425"/>
                <a:gd name="T49" fmla="*/ 83 h 103"/>
                <a:gd name="T50" fmla="*/ 337 w 1425"/>
                <a:gd name="T51" fmla="*/ 83 h 103"/>
                <a:gd name="T52" fmla="*/ 337 w 1425"/>
                <a:gd name="T53" fmla="*/ 0 h 103"/>
                <a:gd name="T54" fmla="*/ 251 w 1425"/>
                <a:gd name="T55" fmla="*/ 0 h 103"/>
                <a:gd name="T56" fmla="*/ 251 w 1425"/>
                <a:gd name="T57" fmla="*/ 83 h 103"/>
                <a:gd name="T58" fmla="*/ 183 w 1425"/>
                <a:gd name="T59" fmla="*/ 83 h 103"/>
                <a:gd name="T60" fmla="*/ 183 w 1425"/>
                <a:gd name="T61" fmla="*/ 0 h 103"/>
                <a:gd name="T62" fmla="*/ 39 w 1425"/>
                <a:gd name="T63" fmla="*/ 0 h 103"/>
                <a:gd name="T64" fmla="*/ 39 w 1425"/>
                <a:gd name="T65" fmla="*/ 1 h 103"/>
                <a:gd name="T66" fmla="*/ 0 w 1425"/>
                <a:gd name="T67" fmla="*/ 51 h 103"/>
                <a:gd name="T68" fmla="*/ 44 w 1425"/>
                <a:gd name="T69" fmla="*/ 103 h 103"/>
                <a:gd name="T70" fmla="*/ 1382 w 1425"/>
                <a:gd name="T71" fmla="*/ 103 h 103"/>
                <a:gd name="T72" fmla="*/ 1425 w 1425"/>
                <a:gd name="T73" fmla="*/ 51 h 103"/>
                <a:gd name="T74" fmla="*/ 1382 w 1425"/>
                <a:gd name="T7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3">
                  <a:moveTo>
                    <a:pt x="1382" y="0"/>
                  </a:moveTo>
                  <a:cubicBezTo>
                    <a:pt x="1380" y="0"/>
                    <a:pt x="1378" y="1"/>
                    <a:pt x="1377" y="1"/>
                  </a:cubicBezTo>
                  <a:cubicBezTo>
                    <a:pt x="1377" y="0"/>
                    <a:pt x="1377" y="0"/>
                    <a:pt x="1377" y="0"/>
                  </a:cubicBezTo>
                  <a:cubicBezTo>
                    <a:pt x="1299" y="0"/>
                    <a:pt x="1299" y="0"/>
                    <a:pt x="1299" y="0"/>
                  </a:cubicBezTo>
                  <a:cubicBezTo>
                    <a:pt x="1299" y="81"/>
                    <a:pt x="1299" y="81"/>
                    <a:pt x="1299" y="81"/>
                  </a:cubicBezTo>
                  <a:cubicBezTo>
                    <a:pt x="1230" y="81"/>
                    <a:pt x="1230" y="81"/>
                    <a:pt x="1230" y="81"/>
                  </a:cubicBezTo>
                  <a:cubicBezTo>
                    <a:pt x="1230" y="0"/>
                    <a:pt x="1230" y="0"/>
                    <a:pt x="1230" y="0"/>
                  </a:cubicBezTo>
                  <a:cubicBezTo>
                    <a:pt x="955" y="0"/>
                    <a:pt x="955" y="0"/>
                    <a:pt x="955" y="0"/>
                  </a:cubicBezTo>
                  <a:cubicBezTo>
                    <a:pt x="955" y="81"/>
                    <a:pt x="955" y="81"/>
                    <a:pt x="955" y="81"/>
                  </a:cubicBezTo>
                  <a:cubicBezTo>
                    <a:pt x="886" y="81"/>
                    <a:pt x="886" y="81"/>
                    <a:pt x="886" y="81"/>
                  </a:cubicBezTo>
                  <a:cubicBezTo>
                    <a:pt x="886" y="0"/>
                    <a:pt x="886" y="0"/>
                    <a:pt x="886" y="0"/>
                  </a:cubicBezTo>
                  <a:cubicBezTo>
                    <a:pt x="775" y="0"/>
                    <a:pt x="775" y="0"/>
                    <a:pt x="775" y="0"/>
                  </a:cubicBezTo>
                  <a:cubicBezTo>
                    <a:pt x="836" y="60"/>
                    <a:pt x="836" y="60"/>
                    <a:pt x="836" y="60"/>
                  </a:cubicBezTo>
                  <a:cubicBezTo>
                    <a:pt x="836" y="83"/>
                    <a:pt x="836" y="83"/>
                    <a:pt x="836" y="83"/>
                  </a:cubicBezTo>
                  <a:cubicBezTo>
                    <a:pt x="665" y="83"/>
                    <a:pt x="665" y="83"/>
                    <a:pt x="665" y="83"/>
                  </a:cubicBezTo>
                  <a:cubicBezTo>
                    <a:pt x="659" y="83"/>
                    <a:pt x="659" y="83"/>
                    <a:pt x="659" y="83"/>
                  </a:cubicBezTo>
                  <a:cubicBezTo>
                    <a:pt x="659" y="0"/>
                    <a:pt x="659" y="0"/>
                    <a:pt x="659" y="0"/>
                  </a:cubicBezTo>
                  <a:cubicBezTo>
                    <a:pt x="574" y="0"/>
                    <a:pt x="574" y="0"/>
                    <a:pt x="574" y="0"/>
                  </a:cubicBezTo>
                  <a:cubicBezTo>
                    <a:pt x="574" y="19"/>
                    <a:pt x="574" y="19"/>
                    <a:pt x="574" y="19"/>
                  </a:cubicBezTo>
                  <a:cubicBezTo>
                    <a:pt x="615" y="60"/>
                    <a:pt x="615" y="60"/>
                    <a:pt x="615" y="60"/>
                  </a:cubicBezTo>
                  <a:cubicBezTo>
                    <a:pt x="615" y="83"/>
                    <a:pt x="615" y="83"/>
                    <a:pt x="615" y="83"/>
                  </a:cubicBezTo>
                  <a:cubicBezTo>
                    <a:pt x="444" y="83"/>
                    <a:pt x="444" y="83"/>
                    <a:pt x="444" y="83"/>
                  </a:cubicBezTo>
                  <a:cubicBezTo>
                    <a:pt x="444" y="0"/>
                    <a:pt x="444" y="0"/>
                    <a:pt x="444" y="0"/>
                  </a:cubicBezTo>
                  <a:cubicBezTo>
                    <a:pt x="405" y="0"/>
                    <a:pt x="405" y="0"/>
                    <a:pt x="405" y="0"/>
                  </a:cubicBezTo>
                  <a:cubicBezTo>
                    <a:pt x="405" y="83"/>
                    <a:pt x="405" y="83"/>
                    <a:pt x="405" y="83"/>
                  </a:cubicBezTo>
                  <a:cubicBezTo>
                    <a:pt x="337" y="83"/>
                    <a:pt x="337" y="83"/>
                    <a:pt x="337" y="83"/>
                  </a:cubicBezTo>
                  <a:cubicBezTo>
                    <a:pt x="337" y="0"/>
                    <a:pt x="337" y="0"/>
                    <a:pt x="337" y="0"/>
                  </a:cubicBezTo>
                  <a:cubicBezTo>
                    <a:pt x="251" y="0"/>
                    <a:pt x="251" y="0"/>
                    <a:pt x="251" y="0"/>
                  </a:cubicBezTo>
                  <a:cubicBezTo>
                    <a:pt x="251" y="83"/>
                    <a:pt x="251" y="83"/>
                    <a:pt x="251" y="83"/>
                  </a:cubicBezTo>
                  <a:cubicBezTo>
                    <a:pt x="183" y="83"/>
                    <a:pt x="183" y="83"/>
                    <a:pt x="183" y="83"/>
                  </a:cubicBezTo>
                  <a:cubicBezTo>
                    <a:pt x="183" y="0"/>
                    <a:pt x="183" y="0"/>
                    <a:pt x="183" y="0"/>
                  </a:cubicBezTo>
                  <a:cubicBezTo>
                    <a:pt x="39" y="0"/>
                    <a:pt x="39" y="0"/>
                    <a:pt x="39" y="0"/>
                  </a:cubicBezTo>
                  <a:cubicBezTo>
                    <a:pt x="39" y="1"/>
                    <a:pt x="39" y="1"/>
                    <a:pt x="39" y="1"/>
                  </a:cubicBezTo>
                  <a:cubicBezTo>
                    <a:pt x="17" y="4"/>
                    <a:pt x="0" y="25"/>
                    <a:pt x="0" y="51"/>
                  </a:cubicBezTo>
                  <a:cubicBezTo>
                    <a:pt x="0" y="80"/>
                    <a:pt x="20" y="103"/>
                    <a:pt x="44" y="103"/>
                  </a:cubicBezTo>
                  <a:cubicBezTo>
                    <a:pt x="47" y="103"/>
                    <a:pt x="1379" y="103"/>
                    <a:pt x="1382" y="103"/>
                  </a:cubicBezTo>
                  <a:cubicBezTo>
                    <a:pt x="1406" y="103"/>
                    <a:pt x="1425" y="80"/>
                    <a:pt x="1425" y="51"/>
                  </a:cubicBezTo>
                  <a:cubicBezTo>
                    <a:pt x="1425" y="23"/>
                    <a:pt x="1406" y="0"/>
                    <a:pt x="1382" y="0"/>
                  </a:cubicBezTo>
                </a:path>
              </a:pathLst>
            </a:custGeom>
            <a:solidFill>
              <a:srgbClr val="E5D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2" name="Freeform 63"/>
            <p:cNvSpPr>
              <a:spLocks/>
            </p:cNvSpPr>
            <p:nvPr/>
          </p:nvSpPr>
          <p:spPr bwMode="auto">
            <a:xfrm>
              <a:off x="2638425" y="4725988"/>
              <a:ext cx="760413" cy="469900"/>
            </a:xfrm>
            <a:custGeom>
              <a:avLst/>
              <a:gdLst>
                <a:gd name="T0" fmla="*/ 0 w 479"/>
                <a:gd name="T1" fmla="*/ 0 h 296"/>
                <a:gd name="T2" fmla="*/ 0 w 479"/>
                <a:gd name="T3" fmla="*/ 37 h 296"/>
                <a:gd name="T4" fmla="*/ 285 w 479"/>
                <a:gd name="T5" fmla="*/ 37 h 296"/>
                <a:gd name="T6" fmla="*/ 285 w 479"/>
                <a:gd name="T7" fmla="*/ 296 h 296"/>
                <a:gd name="T8" fmla="*/ 317 w 479"/>
                <a:gd name="T9" fmla="*/ 296 h 296"/>
                <a:gd name="T10" fmla="*/ 317 w 479"/>
                <a:gd name="T11" fmla="*/ 37 h 296"/>
                <a:gd name="T12" fmla="*/ 447 w 479"/>
                <a:gd name="T13" fmla="*/ 37 h 296"/>
                <a:gd name="T14" fmla="*/ 447 w 479"/>
                <a:gd name="T15" fmla="*/ 296 h 296"/>
                <a:gd name="T16" fmla="*/ 479 w 479"/>
                <a:gd name="T17" fmla="*/ 296 h 296"/>
                <a:gd name="T18" fmla="*/ 479 w 479"/>
                <a:gd name="T19" fmla="*/ 37 h 296"/>
                <a:gd name="T20" fmla="*/ 479 w 479"/>
                <a:gd name="T21" fmla="*/ 34 h 296"/>
                <a:gd name="T22" fmla="*/ 479 w 479"/>
                <a:gd name="T23" fmla="*/ 0 h 296"/>
                <a:gd name="T24" fmla="*/ 0 w 479"/>
                <a:gd name="T2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9" h="296">
                  <a:moveTo>
                    <a:pt x="0" y="0"/>
                  </a:moveTo>
                  <a:lnTo>
                    <a:pt x="0" y="37"/>
                  </a:lnTo>
                  <a:lnTo>
                    <a:pt x="285" y="37"/>
                  </a:lnTo>
                  <a:lnTo>
                    <a:pt x="285" y="296"/>
                  </a:lnTo>
                  <a:lnTo>
                    <a:pt x="317" y="296"/>
                  </a:lnTo>
                  <a:lnTo>
                    <a:pt x="317" y="37"/>
                  </a:lnTo>
                  <a:lnTo>
                    <a:pt x="447" y="37"/>
                  </a:lnTo>
                  <a:lnTo>
                    <a:pt x="447" y="296"/>
                  </a:lnTo>
                  <a:lnTo>
                    <a:pt x="479" y="296"/>
                  </a:lnTo>
                  <a:lnTo>
                    <a:pt x="479" y="37"/>
                  </a:lnTo>
                  <a:lnTo>
                    <a:pt x="479" y="34"/>
                  </a:lnTo>
                  <a:lnTo>
                    <a:pt x="479"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3" name="Freeform 64"/>
            <p:cNvSpPr>
              <a:spLocks/>
            </p:cNvSpPr>
            <p:nvPr/>
          </p:nvSpPr>
          <p:spPr bwMode="auto">
            <a:xfrm>
              <a:off x="2638425" y="4725988"/>
              <a:ext cx="760413" cy="469900"/>
            </a:xfrm>
            <a:custGeom>
              <a:avLst/>
              <a:gdLst>
                <a:gd name="T0" fmla="*/ 0 w 479"/>
                <a:gd name="T1" fmla="*/ 0 h 296"/>
                <a:gd name="T2" fmla="*/ 0 w 479"/>
                <a:gd name="T3" fmla="*/ 37 h 296"/>
                <a:gd name="T4" fmla="*/ 285 w 479"/>
                <a:gd name="T5" fmla="*/ 37 h 296"/>
                <a:gd name="T6" fmla="*/ 285 w 479"/>
                <a:gd name="T7" fmla="*/ 296 h 296"/>
                <a:gd name="T8" fmla="*/ 317 w 479"/>
                <a:gd name="T9" fmla="*/ 296 h 296"/>
                <a:gd name="T10" fmla="*/ 317 w 479"/>
                <a:gd name="T11" fmla="*/ 37 h 296"/>
                <a:gd name="T12" fmla="*/ 447 w 479"/>
                <a:gd name="T13" fmla="*/ 37 h 296"/>
                <a:gd name="T14" fmla="*/ 447 w 479"/>
                <a:gd name="T15" fmla="*/ 296 h 296"/>
                <a:gd name="T16" fmla="*/ 479 w 479"/>
                <a:gd name="T17" fmla="*/ 296 h 296"/>
                <a:gd name="T18" fmla="*/ 479 w 479"/>
                <a:gd name="T19" fmla="*/ 37 h 296"/>
                <a:gd name="T20" fmla="*/ 479 w 479"/>
                <a:gd name="T21" fmla="*/ 34 h 296"/>
                <a:gd name="T22" fmla="*/ 479 w 479"/>
                <a:gd name="T23" fmla="*/ 0 h 296"/>
                <a:gd name="T24" fmla="*/ 0 w 479"/>
                <a:gd name="T2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9" h="296">
                  <a:moveTo>
                    <a:pt x="0" y="0"/>
                  </a:moveTo>
                  <a:lnTo>
                    <a:pt x="0" y="37"/>
                  </a:lnTo>
                  <a:lnTo>
                    <a:pt x="285" y="37"/>
                  </a:lnTo>
                  <a:lnTo>
                    <a:pt x="285" y="296"/>
                  </a:lnTo>
                  <a:lnTo>
                    <a:pt x="317" y="296"/>
                  </a:lnTo>
                  <a:lnTo>
                    <a:pt x="317" y="37"/>
                  </a:lnTo>
                  <a:lnTo>
                    <a:pt x="447" y="37"/>
                  </a:lnTo>
                  <a:lnTo>
                    <a:pt x="447" y="296"/>
                  </a:lnTo>
                  <a:lnTo>
                    <a:pt x="479" y="296"/>
                  </a:lnTo>
                  <a:lnTo>
                    <a:pt x="479" y="37"/>
                  </a:lnTo>
                  <a:lnTo>
                    <a:pt x="479" y="34"/>
                  </a:lnTo>
                  <a:lnTo>
                    <a:pt x="47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4" name="Freeform 65"/>
            <p:cNvSpPr>
              <a:spLocks/>
            </p:cNvSpPr>
            <p:nvPr/>
          </p:nvSpPr>
          <p:spPr bwMode="auto">
            <a:xfrm>
              <a:off x="3116263" y="4725988"/>
              <a:ext cx="282575" cy="469900"/>
            </a:xfrm>
            <a:custGeom>
              <a:avLst/>
              <a:gdLst>
                <a:gd name="T0" fmla="*/ 178 w 178"/>
                <a:gd name="T1" fmla="*/ 0 h 296"/>
                <a:gd name="T2" fmla="*/ 0 w 178"/>
                <a:gd name="T3" fmla="*/ 0 h 296"/>
                <a:gd name="T4" fmla="*/ 0 w 178"/>
                <a:gd name="T5" fmla="*/ 34 h 296"/>
                <a:gd name="T6" fmla="*/ 0 w 178"/>
                <a:gd name="T7" fmla="*/ 37 h 296"/>
                <a:gd name="T8" fmla="*/ 0 w 178"/>
                <a:gd name="T9" fmla="*/ 296 h 296"/>
                <a:gd name="T10" fmla="*/ 16 w 178"/>
                <a:gd name="T11" fmla="*/ 296 h 296"/>
                <a:gd name="T12" fmla="*/ 16 w 178"/>
                <a:gd name="T13" fmla="*/ 258 h 296"/>
                <a:gd name="T14" fmla="*/ 16 w 178"/>
                <a:gd name="T15" fmla="*/ 37 h 296"/>
                <a:gd name="T16" fmla="*/ 162 w 178"/>
                <a:gd name="T17" fmla="*/ 37 h 296"/>
                <a:gd name="T18" fmla="*/ 162 w 178"/>
                <a:gd name="T19" fmla="*/ 296 h 296"/>
                <a:gd name="T20" fmla="*/ 178 w 178"/>
                <a:gd name="T21" fmla="*/ 296 h 296"/>
                <a:gd name="T22" fmla="*/ 178 w 178"/>
                <a:gd name="T23" fmla="*/ 258 h 296"/>
                <a:gd name="T24" fmla="*/ 178 w 178"/>
                <a:gd name="T25" fmla="*/ 37 h 296"/>
                <a:gd name="T26" fmla="*/ 178 w 178"/>
                <a:gd name="T27" fmla="*/ 34 h 296"/>
                <a:gd name="T28" fmla="*/ 178 w 178"/>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296">
                  <a:moveTo>
                    <a:pt x="178" y="0"/>
                  </a:moveTo>
                  <a:lnTo>
                    <a:pt x="0" y="0"/>
                  </a:lnTo>
                  <a:lnTo>
                    <a:pt x="0" y="34"/>
                  </a:lnTo>
                  <a:lnTo>
                    <a:pt x="0" y="37"/>
                  </a:lnTo>
                  <a:lnTo>
                    <a:pt x="0" y="296"/>
                  </a:lnTo>
                  <a:lnTo>
                    <a:pt x="16" y="296"/>
                  </a:lnTo>
                  <a:lnTo>
                    <a:pt x="16" y="258"/>
                  </a:lnTo>
                  <a:lnTo>
                    <a:pt x="16" y="37"/>
                  </a:lnTo>
                  <a:lnTo>
                    <a:pt x="162" y="37"/>
                  </a:lnTo>
                  <a:lnTo>
                    <a:pt x="162" y="296"/>
                  </a:lnTo>
                  <a:lnTo>
                    <a:pt x="178" y="296"/>
                  </a:lnTo>
                  <a:lnTo>
                    <a:pt x="178" y="258"/>
                  </a:lnTo>
                  <a:lnTo>
                    <a:pt x="178" y="37"/>
                  </a:lnTo>
                  <a:lnTo>
                    <a:pt x="178" y="34"/>
                  </a:lnTo>
                  <a:lnTo>
                    <a:pt x="178"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5" name="Freeform 66"/>
            <p:cNvSpPr>
              <a:spLocks/>
            </p:cNvSpPr>
            <p:nvPr/>
          </p:nvSpPr>
          <p:spPr bwMode="auto">
            <a:xfrm>
              <a:off x="3116263" y="4725988"/>
              <a:ext cx="282575" cy="469900"/>
            </a:xfrm>
            <a:custGeom>
              <a:avLst/>
              <a:gdLst>
                <a:gd name="T0" fmla="*/ 178 w 178"/>
                <a:gd name="T1" fmla="*/ 0 h 296"/>
                <a:gd name="T2" fmla="*/ 0 w 178"/>
                <a:gd name="T3" fmla="*/ 0 h 296"/>
                <a:gd name="T4" fmla="*/ 0 w 178"/>
                <a:gd name="T5" fmla="*/ 34 h 296"/>
                <a:gd name="T6" fmla="*/ 0 w 178"/>
                <a:gd name="T7" fmla="*/ 37 h 296"/>
                <a:gd name="T8" fmla="*/ 0 w 178"/>
                <a:gd name="T9" fmla="*/ 296 h 296"/>
                <a:gd name="T10" fmla="*/ 16 w 178"/>
                <a:gd name="T11" fmla="*/ 296 h 296"/>
                <a:gd name="T12" fmla="*/ 16 w 178"/>
                <a:gd name="T13" fmla="*/ 258 h 296"/>
                <a:gd name="T14" fmla="*/ 16 w 178"/>
                <a:gd name="T15" fmla="*/ 37 h 296"/>
                <a:gd name="T16" fmla="*/ 162 w 178"/>
                <a:gd name="T17" fmla="*/ 37 h 296"/>
                <a:gd name="T18" fmla="*/ 162 w 178"/>
                <a:gd name="T19" fmla="*/ 296 h 296"/>
                <a:gd name="T20" fmla="*/ 178 w 178"/>
                <a:gd name="T21" fmla="*/ 296 h 296"/>
                <a:gd name="T22" fmla="*/ 178 w 178"/>
                <a:gd name="T23" fmla="*/ 258 h 296"/>
                <a:gd name="T24" fmla="*/ 178 w 178"/>
                <a:gd name="T25" fmla="*/ 37 h 296"/>
                <a:gd name="T26" fmla="*/ 178 w 178"/>
                <a:gd name="T27" fmla="*/ 34 h 296"/>
                <a:gd name="T28" fmla="*/ 178 w 178"/>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296">
                  <a:moveTo>
                    <a:pt x="178" y="0"/>
                  </a:moveTo>
                  <a:lnTo>
                    <a:pt x="0" y="0"/>
                  </a:lnTo>
                  <a:lnTo>
                    <a:pt x="0" y="34"/>
                  </a:lnTo>
                  <a:lnTo>
                    <a:pt x="0" y="37"/>
                  </a:lnTo>
                  <a:lnTo>
                    <a:pt x="0" y="296"/>
                  </a:lnTo>
                  <a:lnTo>
                    <a:pt x="16" y="296"/>
                  </a:lnTo>
                  <a:lnTo>
                    <a:pt x="16" y="258"/>
                  </a:lnTo>
                  <a:lnTo>
                    <a:pt x="16" y="37"/>
                  </a:lnTo>
                  <a:lnTo>
                    <a:pt x="162" y="37"/>
                  </a:lnTo>
                  <a:lnTo>
                    <a:pt x="162" y="296"/>
                  </a:lnTo>
                  <a:lnTo>
                    <a:pt x="178" y="296"/>
                  </a:lnTo>
                  <a:lnTo>
                    <a:pt x="178" y="258"/>
                  </a:lnTo>
                  <a:lnTo>
                    <a:pt x="178" y="37"/>
                  </a:lnTo>
                  <a:lnTo>
                    <a:pt x="178" y="34"/>
                  </a:lnTo>
                  <a:lnTo>
                    <a:pt x="1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6" name="Freeform 67"/>
            <p:cNvSpPr>
              <a:spLocks/>
            </p:cNvSpPr>
            <p:nvPr/>
          </p:nvSpPr>
          <p:spPr bwMode="auto">
            <a:xfrm>
              <a:off x="2767013" y="3362326"/>
              <a:ext cx="598488" cy="360363"/>
            </a:xfrm>
            <a:custGeom>
              <a:avLst/>
              <a:gdLst>
                <a:gd name="T0" fmla="*/ 724 w 803"/>
                <a:gd name="T1" fmla="*/ 240 h 483"/>
                <a:gd name="T2" fmla="*/ 591 w 803"/>
                <a:gd name="T3" fmla="*/ 136 h 483"/>
                <a:gd name="T4" fmla="*/ 589 w 803"/>
                <a:gd name="T5" fmla="*/ 136 h 483"/>
                <a:gd name="T6" fmla="*/ 589 w 803"/>
                <a:gd name="T7" fmla="*/ 136 h 483"/>
                <a:gd name="T8" fmla="*/ 453 w 803"/>
                <a:gd name="T9" fmla="*/ 0 h 483"/>
                <a:gd name="T10" fmla="*/ 333 w 803"/>
                <a:gd name="T11" fmla="*/ 72 h 483"/>
                <a:gd name="T12" fmla="*/ 290 w 803"/>
                <a:gd name="T13" fmla="*/ 64 h 483"/>
                <a:gd name="T14" fmla="*/ 162 w 803"/>
                <a:gd name="T15" fmla="*/ 192 h 483"/>
                <a:gd name="T16" fmla="*/ 162 w 803"/>
                <a:gd name="T17" fmla="*/ 193 h 483"/>
                <a:gd name="T18" fmla="*/ 145 w 803"/>
                <a:gd name="T19" fmla="*/ 192 h 483"/>
                <a:gd name="T20" fmla="*/ 0 w 803"/>
                <a:gd name="T21" fmla="*/ 337 h 483"/>
                <a:gd name="T22" fmla="*/ 145 w 803"/>
                <a:gd name="T23" fmla="*/ 483 h 483"/>
                <a:gd name="T24" fmla="*/ 677 w 803"/>
                <a:gd name="T25" fmla="*/ 483 h 483"/>
                <a:gd name="T26" fmla="*/ 803 w 803"/>
                <a:gd name="T27" fmla="*/ 357 h 483"/>
                <a:gd name="T28" fmla="*/ 724 w 803"/>
                <a:gd name="T29" fmla="*/ 24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3" h="483">
                  <a:moveTo>
                    <a:pt x="724" y="240"/>
                  </a:moveTo>
                  <a:cubicBezTo>
                    <a:pt x="709" y="180"/>
                    <a:pt x="655" y="136"/>
                    <a:pt x="591" y="136"/>
                  </a:cubicBezTo>
                  <a:cubicBezTo>
                    <a:pt x="590" y="136"/>
                    <a:pt x="590" y="136"/>
                    <a:pt x="589" y="136"/>
                  </a:cubicBezTo>
                  <a:cubicBezTo>
                    <a:pt x="589" y="136"/>
                    <a:pt x="589" y="136"/>
                    <a:pt x="589" y="136"/>
                  </a:cubicBezTo>
                  <a:cubicBezTo>
                    <a:pt x="589" y="61"/>
                    <a:pt x="529" y="0"/>
                    <a:pt x="453" y="0"/>
                  </a:cubicBezTo>
                  <a:cubicBezTo>
                    <a:pt x="401" y="0"/>
                    <a:pt x="356" y="29"/>
                    <a:pt x="333" y="72"/>
                  </a:cubicBezTo>
                  <a:cubicBezTo>
                    <a:pt x="320" y="67"/>
                    <a:pt x="305" y="64"/>
                    <a:pt x="290" y="64"/>
                  </a:cubicBezTo>
                  <a:cubicBezTo>
                    <a:pt x="220" y="64"/>
                    <a:pt x="162" y="122"/>
                    <a:pt x="162" y="192"/>
                  </a:cubicBezTo>
                  <a:cubicBezTo>
                    <a:pt x="162" y="193"/>
                    <a:pt x="162" y="193"/>
                    <a:pt x="162" y="193"/>
                  </a:cubicBezTo>
                  <a:cubicBezTo>
                    <a:pt x="157" y="193"/>
                    <a:pt x="151" y="192"/>
                    <a:pt x="145" y="192"/>
                  </a:cubicBezTo>
                  <a:cubicBezTo>
                    <a:pt x="65" y="192"/>
                    <a:pt x="0" y="257"/>
                    <a:pt x="0" y="337"/>
                  </a:cubicBezTo>
                  <a:cubicBezTo>
                    <a:pt x="0" y="418"/>
                    <a:pt x="65" y="483"/>
                    <a:pt x="145" y="483"/>
                  </a:cubicBezTo>
                  <a:cubicBezTo>
                    <a:pt x="677" y="483"/>
                    <a:pt x="677" y="483"/>
                    <a:pt x="677" y="483"/>
                  </a:cubicBezTo>
                  <a:cubicBezTo>
                    <a:pt x="746" y="483"/>
                    <a:pt x="803" y="426"/>
                    <a:pt x="803" y="357"/>
                  </a:cubicBezTo>
                  <a:cubicBezTo>
                    <a:pt x="803" y="304"/>
                    <a:pt x="770" y="259"/>
                    <a:pt x="724" y="240"/>
                  </a:cubicBezTo>
                </a:path>
              </a:pathLst>
            </a:custGeom>
            <a:solidFill>
              <a:srgbClr val="ABDAED"/>
            </a:solidFill>
            <a:ln>
              <a:noFill/>
            </a:ln>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7" name="Freeform 68"/>
            <p:cNvSpPr>
              <a:spLocks/>
            </p:cNvSpPr>
            <p:nvPr/>
          </p:nvSpPr>
          <p:spPr bwMode="auto">
            <a:xfrm>
              <a:off x="2836863" y="4335463"/>
              <a:ext cx="415925" cy="338138"/>
            </a:xfrm>
            <a:custGeom>
              <a:avLst/>
              <a:gdLst>
                <a:gd name="T0" fmla="*/ 0 w 556"/>
                <a:gd name="T1" fmla="*/ 29 h 453"/>
                <a:gd name="T2" fmla="*/ 0 w 556"/>
                <a:gd name="T3" fmla="*/ 425 h 453"/>
                <a:gd name="T4" fmla="*/ 28 w 556"/>
                <a:gd name="T5" fmla="*/ 453 h 453"/>
                <a:gd name="T6" fmla="*/ 528 w 556"/>
                <a:gd name="T7" fmla="*/ 453 h 453"/>
                <a:gd name="T8" fmla="*/ 556 w 556"/>
                <a:gd name="T9" fmla="*/ 425 h 453"/>
                <a:gd name="T10" fmla="*/ 556 w 556"/>
                <a:gd name="T11" fmla="*/ 29 h 453"/>
                <a:gd name="T12" fmla="*/ 528 w 556"/>
                <a:gd name="T13" fmla="*/ 0 h 453"/>
                <a:gd name="T14" fmla="*/ 28 w 556"/>
                <a:gd name="T15" fmla="*/ 0 h 453"/>
                <a:gd name="T16" fmla="*/ 0 w 556"/>
                <a:gd name="T17" fmla="*/ 2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9"/>
                  </a:moveTo>
                  <a:cubicBezTo>
                    <a:pt x="0" y="425"/>
                    <a:pt x="0" y="425"/>
                    <a:pt x="0" y="425"/>
                  </a:cubicBezTo>
                  <a:cubicBezTo>
                    <a:pt x="0" y="425"/>
                    <a:pt x="0" y="453"/>
                    <a:pt x="28" y="453"/>
                  </a:cubicBezTo>
                  <a:cubicBezTo>
                    <a:pt x="528" y="453"/>
                    <a:pt x="528" y="453"/>
                    <a:pt x="528" y="453"/>
                  </a:cubicBezTo>
                  <a:cubicBezTo>
                    <a:pt x="528" y="453"/>
                    <a:pt x="556" y="453"/>
                    <a:pt x="556" y="425"/>
                  </a:cubicBezTo>
                  <a:cubicBezTo>
                    <a:pt x="556" y="29"/>
                    <a:pt x="556" y="29"/>
                    <a:pt x="556" y="29"/>
                  </a:cubicBezTo>
                  <a:cubicBezTo>
                    <a:pt x="556" y="29"/>
                    <a:pt x="556" y="0"/>
                    <a:pt x="528" y="0"/>
                  </a:cubicBezTo>
                  <a:cubicBezTo>
                    <a:pt x="28" y="0"/>
                    <a:pt x="28" y="0"/>
                    <a:pt x="28" y="0"/>
                  </a:cubicBezTo>
                  <a:cubicBezTo>
                    <a:pt x="28" y="0"/>
                    <a:pt x="0" y="0"/>
                    <a:pt x="0" y="29"/>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8" name="Freeform 69"/>
            <p:cNvSpPr>
              <a:spLocks/>
            </p:cNvSpPr>
            <p:nvPr/>
          </p:nvSpPr>
          <p:spPr bwMode="auto">
            <a:xfrm>
              <a:off x="2808288" y="4335463"/>
              <a:ext cx="423863" cy="338138"/>
            </a:xfrm>
            <a:custGeom>
              <a:avLst/>
              <a:gdLst>
                <a:gd name="T0" fmla="*/ 0 w 566"/>
                <a:gd name="T1" fmla="*/ 29 h 453"/>
                <a:gd name="T2" fmla="*/ 0 w 566"/>
                <a:gd name="T3" fmla="*/ 425 h 453"/>
                <a:gd name="T4" fmla="*/ 28 w 566"/>
                <a:gd name="T5" fmla="*/ 453 h 453"/>
                <a:gd name="T6" fmla="*/ 537 w 566"/>
                <a:gd name="T7" fmla="*/ 453 h 453"/>
                <a:gd name="T8" fmla="*/ 566 w 566"/>
                <a:gd name="T9" fmla="*/ 425 h 453"/>
                <a:gd name="T10" fmla="*/ 566 w 566"/>
                <a:gd name="T11" fmla="*/ 29 h 453"/>
                <a:gd name="T12" fmla="*/ 537 w 566"/>
                <a:gd name="T13" fmla="*/ 0 h 453"/>
                <a:gd name="T14" fmla="*/ 28 w 566"/>
                <a:gd name="T15" fmla="*/ 0 h 453"/>
                <a:gd name="T16" fmla="*/ 0 w 566"/>
                <a:gd name="T17" fmla="*/ 2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9"/>
                  </a:moveTo>
                  <a:cubicBezTo>
                    <a:pt x="0" y="425"/>
                    <a:pt x="0" y="425"/>
                    <a:pt x="0" y="425"/>
                  </a:cubicBezTo>
                  <a:cubicBezTo>
                    <a:pt x="0" y="425"/>
                    <a:pt x="0" y="453"/>
                    <a:pt x="28" y="453"/>
                  </a:cubicBezTo>
                  <a:cubicBezTo>
                    <a:pt x="537" y="453"/>
                    <a:pt x="537" y="453"/>
                    <a:pt x="537" y="453"/>
                  </a:cubicBezTo>
                  <a:cubicBezTo>
                    <a:pt x="537" y="453"/>
                    <a:pt x="566" y="453"/>
                    <a:pt x="566" y="425"/>
                  </a:cubicBezTo>
                  <a:cubicBezTo>
                    <a:pt x="566" y="29"/>
                    <a:pt x="566" y="29"/>
                    <a:pt x="566" y="29"/>
                  </a:cubicBezTo>
                  <a:cubicBezTo>
                    <a:pt x="566" y="29"/>
                    <a:pt x="566" y="0"/>
                    <a:pt x="537" y="0"/>
                  </a:cubicBezTo>
                  <a:cubicBezTo>
                    <a:pt x="28" y="0"/>
                    <a:pt x="28" y="0"/>
                    <a:pt x="28" y="0"/>
                  </a:cubicBezTo>
                  <a:cubicBezTo>
                    <a:pt x="28" y="0"/>
                    <a:pt x="0" y="0"/>
                    <a:pt x="0" y="29"/>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9" name="Rectangle 70"/>
            <p:cNvSpPr>
              <a:spLocks noChangeArrowheads="1"/>
            </p:cNvSpPr>
            <p:nvPr/>
          </p:nvSpPr>
          <p:spPr bwMode="auto">
            <a:xfrm>
              <a:off x="2830513" y="4357688"/>
              <a:ext cx="379413" cy="252413"/>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0" name="Rectangle 71"/>
            <p:cNvSpPr>
              <a:spLocks noChangeArrowheads="1"/>
            </p:cNvSpPr>
            <p:nvPr/>
          </p:nvSpPr>
          <p:spPr bwMode="auto">
            <a:xfrm>
              <a:off x="2830513" y="4357688"/>
              <a:ext cx="37941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1" name="Freeform 72"/>
            <p:cNvSpPr>
              <a:spLocks noEditPoints="1"/>
            </p:cNvSpPr>
            <p:nvPr/>
          </p:nvSpPr>
          <p:spPr bwMode="auto">
            <a:xfrm>
              <a:off x="2808288" y="4378326"/>
              <a:ext cx="423863" cy="295275"/>
            </a:xfrm>
            <a:custGeom>
              <a:avLst/>
              <a:gdLst>
                <a:gd name="T0" fmla="*/ 104 w 566"/>
                <a:gd name="T1" fmla="*/ 382 h 396"/>
                <a:gd name="T2" fmla="*/ 104 w 566"/>
                <a:gd name="T3" fmla="*/ 396 h 396"/>
                <a:gd name="T4" fmla="*/ 130 w 566"/>
                <a:gd name="T5" fmla="*/ 396 h 396"/>
                <a:gd name="T6" fmla="*/ 104 w 566"/>
                <a:gd name="T7" fmla="*/ 382 h 396"/>
                <a:gd name="T8" fmla="*/ 518 w 566"/>
                <a:gd name="T9" fmla="*/ 311 h 396"/>
                <a:gd name="T10" fmla="*/ 109 w 566"/>
                <a:gd name="T11" fmla="*/ 311 h 396"/>
                <a:gd name="T12" fmla="*/ 165 w 566"/>
                <a:gd name="T13" fmla="*/ 342 h 396"/>
                <a:gd name="T14" fmla="*/ 135 w 566"/>
                <a:gd name="T15" fmla="*/ 396 h 396"/>
                <a:gd name="T16" fmla="*/ 537 w 566"/>
                <a:gd name="T17" fmla="*/ 396 h 396"/>
                <a:gd name="T18" fmla="*/ 566 w 566"/>
                <a:gd name="T19" fmla="*/ 368 h 396"/>
                <a:gd name="T20" fmla="*/ 566 w 566"/>
                <a:gd name="T21" fmla="*/ 340 h 396"/>
                <a:gd name="T22" fmla="*/ 518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4" y="382"/>
                  </a:moveTo>
                  <a:cubicBezTo>
                    <a:pt x="104" y="396"/>
                    <a:pt x="104" y="396"/>
                    <a:pt x="104" y="396"/>
                  </a:cubicBezTo>
                  <a:cubicBezTo>
                    <a:pt x="130" y="396"/>
                    <a:pt x="130" y="396"/>
                    <a:pt x="130" y="396"/>
                  </a:cubicBezTo>
                  <a:cubicBezTo>
                    <a:pt x="104" y="382"/>
                    <a:pt x="104" y="382"/>
                    <a:pt x="104" y="382"/>
                  </a:cubicBezTo>
                  <a:moveTo>
                    <a:pt x="518" y="311"/>
                  </a:moveTo>
                  <a:cubicBezTo>
                    <a:pt x="109" y="311"/>
                    <a:pt x="109" y="311"/>
                    <a:pt x="109" y="311"/>
                  </a:cubicBezTo>
                  <a:cubicBezTo>
                    <a:pt x="165" y="342"/>
                    <a:pt x="165" y="342"/>
                    <a:pt x="165" y="342"/>
                  </a:cubicBezTo>
                  <a:cubicBezTo>
                    <a:pt x="135" y="396"/>
                    <a:pt x="135" y="396"/>
                    <a:pt x="135" y="396"/>
                  </a:cubicBezTo>
                  <a:cubicBezTo>
                    <a:pt x="537" y="396"/>
                    <a:pt x="537" y="396"/>
                    <a:pt x="537" y="396"/>
                  </a:cubicBezTo>
                  <a:cubicBezTo>
                    <a:pt x="537" y="396"/>
                    <a:pt x="566" y="396"/>
                    <a:pt x="566" y="368"/>
                  </a:cubicBezTo>
                  <a:cubicBezTo>
                    <a:pt x="566" y="340"/>
                    <a:pt x="566" y="340"/>
                    <a:pt x="566" y="340"/>
                  </a:cubicBezTo>
                  <a:cubicBezTo>
                    <a:pt x="518" y="311"/>
                    <a:pt x="518" y="311"/>
                    <a:pt x="518"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2" name="Freeform 73"/>
            <p:cNvSpPr>
              <a:spLocks/>
            </p:cNvSpPr>
            <p:nvPr/>
          </p:nvSpPr>
          <p:spPr bwMode="auto">
            <a:xfrm>
              <a:off x="2830513" y="4391026"/>
              <a:ext cx="365125" cy="219075"/>
            </a:xfrm>
            <a:custGeom>
              <a:avLst/>
              <a:gdLst>
                <a:gd name="T0" fmla="*/ 0 w 230"/>
                <a:gd name="T1" fmla="*/ 0 h 138"/>
                <a:gd name="T2" fmla="*/ 0 w 230"/>
                <a:gd name="T3" fmla="*/ 23 h 138"/>
                <a:gd name="T4" fmla="*/ 35 w 230"/>
                <a:gd name="T5" fmla="*/ 23 h 138"/>
                <a:gd name="T6" fmla="*/ 35 w 230"/>
                <a:gd name="T7" fmla="*/ 137 h 138"/>
                <a:gd name="T8" fmla="*/ 38 w 230"/>
                <a:gd name="T9" fmla="*/ 138 h 138"/>
                <a:gd name="T10" fmla="*/ 230 w 230"/>
                <a:gd name="T11" fmla="*/ 138 h 138"/>
                <a:gd name="T12" fmla="*/ 0 w 230"/>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230" h="138">
                  <a:moveTo>
                    <a:pt x="0" y="0"/>
                  </a:moveTo>
                  <a:lnTo>
                    <a:pt x="0" y="23"/>
                  </a:lnTo>
                  <a:lnTo>
                    <a:pt x="35" y="23"/>
                  </a:lnTo>
                  <a:lnTo>
                    <a:pt x="35" y="137"/>
                  </a:lnTo>
                  <a:lnTo>
                    <a:pt x="38" y="138"/>
                  </a:lnTo>
                  <a:lnTo>
                    <a:pt x="230" y="138"/>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3" name="Freeform 74"/>
            <p:cNvSpPr>
              <a:spLocks/>
            </p:cNvSpPr>
            <p:nvPr/>
          </p:nvSpPr>
          <p:spPr bwMode="auto">
            <a:xfrm>
              <a:off x="2830513" y="4391026"/>
              <a:ext cx="365125" cy="219075"/>
            </a:xfrm>
            <a:custGeom>
              <a:avLst/>
              <a:gdLst>
                <a:gd name="T0" fmla="*/ 0 w 230"/>
                <a:gd name="T1" fmla="*/ 0 h 138"/>
                <a:gd name="T2" fmla="*/ 0 w 230"/>
                <a:gd name="T3" fmla="*/ 23 h 138"/>
                <a:gd name="T4" fmla="*/ 35 w 230"/>
                <a:gd name="T5" fmla="*/ 23 h 138"/>
                <a:gd name="T6" fmla="*/ 35 w 230"/>
                <a:gd name="T7" fmla="*/ 137 h 138"/>
                <a:gd name="T8" fmla="*/ 38 w 230"/>
                <a:gd name="T9" fmla="*/ 138 h 138"/>
                <a:gd name="T10" fmla="*/ 230 w 230"/>
                <a:gd name="T11" fmla="*/ 138 h 138"/>
                <a:gd name="T12" fmla="*/ 0 w 230"/>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230" h="138">
                  <a:moveTo>
                    <a:pt x="0" y="0"/>
                  </a:moveTo>
                  <a:lnTo>
                    <a:pt x="0" y="23"/>
                  </a:lnTo>
                  <a:lnTo>
                    <a:pt x="35" y="23"/>
                  </a:lnTo>
                  <a:lnTo>
                    <a:pt x="35" y="137"/>
                  </a:lnTo>
                  <a:lnTo>
                    <a:pt x="38" y="138"/>
                  </a:lnTo>
                  <a:lnTo>
                    <a:pt x="230" y="13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4" name="Freeform 75"/>
            <p:cNvSpPr>
              <a:spLocks/>
            </p:cNvSpPr>
            <p:nvPr/>
          </p:nvSpPr>
          <p:spPr bwMode="auto">
            <a:xfrm>
              <a:off x="2860675" y="4606926"/>
              <a:ext cx="71438" cy="68263"/>
            </a:xfrm>
            <a:custGeom>
              <a:avLst/>
              <a:gdLst>
                <a:gd name="T0" fmla="*/ 30 w 45"/>
                <a:gd name="T1" fmla="*/ 43 h 43"/>
                <a:gd name="T2" fmla="*/ 0 w 45"/>
                <a:gd name="T3" fmla="*/ 27 h 43"/>
                <a:gd name="T4" fmla="*/ 15 w 45"/>
                <a:gd name="T5" fmla="*/ 0 h 43"/>
                <a:gd name="T6" fmla="*/ 45 w 45"/>
                <a:gd name="T7" fmla="*/ 17 h 43"/>
                <a:gd name="T8" fmla="*/ 30 w 45"/>
                <a:gd name="T9" fmla="*/ 43 h 43"/>
              </a:gdLst>
              <a:ahLst/>
              <a:cxnLst>
                <a:cxn ang="0">
                  <a:pos x="T0" y="T1"/>
                </a:cxn>
                <a:cxn ang="0">
                  <a:pos x="T2" y="T3"/>
                </a:cxn>
                <a:cxn ang="0">
                  <a:pos x="T4" y="T5"/>
                </a:cxn>
                <a:cxn ang="0">
                  <a:pos x="T6" y="T7"/>
                </a:cxn>
                <a:cxn ang="0">
                  <a:pos x="T8" y="T9"/>
                </a:cxn>
              </a:cxnLst>
              <a:rect l="0" t="0" r="r" b="b"/>
              <a:pathLst>
                <a:path w="45" h="43">
                  <a:moveTo>
                    <a:pt x="30" y="43"/>
                  </a:moveTo>
                  <a:lnTo>
                    <a:pt x="0" y="27"/>
                  </a:lnTo>
                  <a:lnTo>
                    <a:pt x="15" y="0"/>
                  </a:lnTo>
                  <a:lnTo>
                    <a:pt x="45" y="17"/>
                  </a:lnTo>
                  <a:lnTo>
                    <a:pt x="30" y="43"/>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5" name="Freeform 76"/>
            <p:cNvSpPr>
              <a:spLocks/>
            </p:cNvSpPr>
            <p:nvPr/>
          </p:nvSpPr>
          <p:spPr bwMode="auto">
            <a:xfrm>
              <a:off x="2860675" y="4606926"/>
              <a:ext cx="71438" cy="68263"/>
            </a:xfrm>
            <a:custGeom>
              <a:avLst/>
              <a:gdLst>
                <a:gd name="T0" fmla="*/ 30 w 45"/>
                <a:gd name="T1" fmla="*/ 43 h 43"/>
                <a:gd name="T2" fmla="*/ 0 w 45"/>
                <a:gd name="T3" fmla="*/ 27 h 43"/>
                <a:gd name="T4" fmla="*/ 15 w 45"/>
                <a:gd name="T5" fmla="*/ 0 h 43"/>
                <a:gd name="T6" fmla="*/ 45 w 45"/>
                <a:gd name="T7" fmla="*/ 17 h 43"/>
                <a:gd name="T8" fmla="*/ 30 w 45"/>
                <a:gd name="T9" fmla="*/ 43 h 43"/>
              </a:gdLst>
              <a:ahLst/>
              <a:cxnLst>
                <a:cxn ang="0">
                  <a:pos x="T0" y="T1"/>
                </a:cxn>
                <a:cxn ang="0">
                  <a:pos x="T2" y="T3"/>
                </a:cxn>
                <a:cxn ang="0">
                  <a:pos x="T4" y="T5"/>
                </a:cxn>
                <a:cxn ang="0">
                  <a:pos x="T6" y="T7"/>
                </a:cxn>
                <a:cxn ang="0">
                  <a:pos x="T8" y="T9"/>
                </a:cxn>
              </a:cxnLst>
              <a:rect l="0" t="0" r="r" b="b"/>
              <a:pathLst>
                <a:path w="45" h="43">
                  <a:moveTo>
                    <a:pt x="30" y="43"/>
                  </a:moveTo>
                  <a:lnTo>
                    <a:pt x="0" y="27"/>
                  </a:lnTo>
                  <a:lnTo>
                    <a:pt x="15" y="0"/>
                  </a:lnTo>
                  <a:lnTo>
                    <a:pt x="45" y="17"/>
                  </a:lnTo>
                  <a:lnTo>
                    <a:pt x="30" y="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6" name="Freeform 77"/>
            <p:cNvSpPr>
              <a:spLocks/>
            </p:cNvSpPr>
            <p:nvPr/>
          </p:nvSpPr>
          <p:spPr bwMode="auto">
            <a:xfrm>
              <a:off x="2886075" y="4608513"/>
              <a:ext cx="46038" cy="66675"/>
            </a:xfrm>
            <a:custGeom>
              <a:avLst/>
              <a:gdLst>
                <a:gd name="T0" fmla="*/ 0 w 29"/>
                <a:gd name="T1" fmla="*/ 0 h 42"/>
                <a:gd name="T2" fmla="*/ 0 w 29"/>
                <a:gd name="T3" fmla="*/ 35 h 42"/>
                <a:gd name="T4" fmla="*/ 14 w 29"/>
                <a:gd name="T5" fmla="*/ 42 h 42"/>
                <a:gd name="T6" fmla="*/ 29 w 29"/>
                <a:gd name="T7" fmla="*/ 16 h 42"/>
                <a:gd name="T8" fmla="*/ 0 w 29"/>
                <a:gd name="T9" fmla="*/ 0 h 42"/>
              </a:gdLst>
              <a:ahLst/>
              <a:cxnLst>
                <a:cxn ang="0">
                  <a:pos x="T0" y="T1"/>
                </a:cxn>
                <a:cxn ang="0">
                  <a:pos x="T2" y="T3"/>
                </a:cxn>
                <a:cxn ang="0">
                  <a:pos x="T4" y="T5"/>
                </a:cxn>
                <a:cxn ang="0">
                  <a:pos x="T6" y="T7"/>
                </a:cxn>
                <a:cxn ang="0">
                  <a:pos x="T8" y="T9"/>
                </a:cxn>
              </a:cxnLst>
              <a:rect l="0" t="0" r="r" b="b"/>
              <a:pathLst>
                <a:path w="29" h="42">
                  <a:moveTo>
                    <a:pt x="0" y="0"/>
                  </a:moveTo>
                  <a:lnTo>
                    <a:pt x="0" y="35"/>
                  </a:lnTo>
                  <a:lnTo>
                    <a:pt x="14" y="42"/>
                  </a:lnTo>
                  <a:lnTo>
                    <a:pt x="29" y="16"/>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7" name="Freeform 78"/>
            <p:cNvSpPr>
              <a:spLocks/>
            </p:cNvSpPr>
            <p:nvPr/>
          </p:nvSpPr>
          <p:spPr bwMode="auto">
            <a:xfrm>
              <a:off x="2886075" y="4608513"/>
              <a:ext cx="46038" cy="66675"/>
            </a:xfrm>
            <a:custGeom>
              <a:avLst/>
              <a:gdLst>
                <a:gd name="T0" fmla="*/ 0 w 29"/>
                <a:gd name="T1" fmla="*/ 0 h 42"/>
                <a:gd name="T2" fmla="*/ 0 w 29"/>
                <a:gd name="T3" fmla="*/ 35 h 42"/>
                <a:gd name="T4" fmla="*/ 14 w 29"/>
                <a:gd name="T5" fmla="*/ 42 h 42"/>
                <a:gd name="T6" fmla="*/ 29 w 29"/>
                <a:gd name="T7" fmla="*/ 16 h 42"/>
                <a:gd name="T8" fmla="*/ 0 w 29"/>
                <a:gd name="T9" fmla="*/ 0 h 42"/>
              </a:gdLst>
              <a:ahLst/>
              <a:cxnLst>
                <a:cxn ang="0">
                  <a:pos x="T0" y="T1"/>
                </a:cxn>
                <a:cxn ang="0">
                  <a:pos x="T2" y="T3"/>
                </a:cxn>
                <a:cxn ang="0">
                  <a:pos x="T4" y="T5"/>
                </a:cxn>
                <a:cxn ang="0">
                  <a:pos x="T6" y="T7"/>
                </a:cxn>
                <a:cxn ang="0">
                  <a:pos x="T8" y="T9"/>
                </a:cxn>
              </a:cxnLst>
              <a:rect l="0" t="0" r="r" b="b"/>
              <a:pathLst>
                <a:path w="29" h="42">
                  <a:moveTo>
                    <a:pt x="0" y="0"/>
                  </a:moveTo>
                  <a:lnTo>
                    <a:pt x="0" y="35"/>
                  </a:lnTo>
                  <a:lnTo>
                    <a:pt x="14" y="42"/>
                  </a:lnTo>
                  <a:lnTo>
                    <a:pt x="29"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8" name="Rectangle 79"/>
            <p:cNvSpPr>
              <a:spLocks noChangeArrowheads="1"/>
            </p:cNvSpPr>
            <p:nvPr/>
          </p:nvSpPr>
          <p:spPr bwMode="auto">
            <a:xfrm>
              <a:off x="2592388" y="4427538"/>
              <a:ext cx="293688" cy="430213"/>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9" name="Rectangle 80"/>
            <p:cNvSpPr>
              <a:spLocks noChangeArrowheads="1"/>
            </p:cNvSpPr>
            <p:nvPr/>
          </p:nvSpPr>
          <p:spPr bwMode="auto">
            <a:xfrm>
              <a:off x="2592388" y="4427538"/>
              <a:ext cx="2936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0" name="Freeform 81"/>
            <p:cNvSpPr>
              <a:spLocks noEditPoints="1"/>
            </p:cNvSpPr>
            <p:nvPr/>
          </p:nvSpPr>
          <p:spPr bwMode="auto">
            <a:xfrm>
              <a:off x="2592388" y="4462463"/>
              <a:ext cx="293688" cy="344488"/>
            </a:xfrm>
            <a:custGeom>
              <a:avLst/>
              <a:gdLst>
                <a:gd name="T0" fmla="*/ 167 w 185"/>
                <a:gd name="T1" fmla="*/ 132 h 217"/>
                <a:gd name="T2" fmla="*/ 167 w 185"/>
                <a:gd name="T3" fmla="*/ 217 h 217"/>
                <a:gd name="T4" fmla="*/ 185 w 185"/>
                <a:gd name="T5" fmla="*/ 217 h 217"/>
                <a:gd name="T6" fmla="*/ 185 w 185"/>
                <a:gd name="T7" fmla="*/ 203 h 217"/>
                <a:gd name="T8" fmla="*/ 185 w 185"/>
                <a:gd name="T9" fmla="*/ 166 h 217"/>
                <a:gd name="T10" fmla="*/ 185 w 185"/>
                <a:gd name="T11" fmla="*/ 147 h 217"/>
                <a:gd name="T12" fmla="*/ 167 w 185"/>
                <a:gd name="T13" fmla="*/ 132 h 217"/>
                <a:gd name="T14" fmla="*/ 0 w 185"/>
                <a:gd name="T15" fmla="*/ 0 h 217"/>
                <a:gd name="T16" fmla="*/ 0 w 185"/>
                <a:gd name="T17" fmla="*/ 37 h 217"/>
                <a:gd name="T18" fmla="*/ 46 w 185"/>
                <a:gd name="T19" fmla="*/ 37 h 217"/>
                <a:gd name="T20" fmla="*/ 0 w 185"/>
                <a:gd name="T2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217">
                  <a:moveTo>
                    <a:pt x="167" y="132"/>
                  </a:moveTo>
                  <a:lnTo>
                    <a:pt x="167" y="217"/>
                  </a:lnTo>
                  <a:lnTo>
                    <a:pt x="185" y="217"/>
                  </a:lnTo>
                  <a:lnTo>
                    <a:pt x="185" y="203"/>
                  </a:lnTo>
                  <a:lnTo>
                    <a:pt x="185" y="166"/>
                  </a:lnTo>
                  <a:lnTo>
                    <a:pt x="185" y="147"/>
                  </a:lnTo>
                  <a:lnTo>
                    <a:pt x="167" y="132"/>
                  </a:lnTo>
                  <a:close/>
                  <a:moveTo>
                    <a:pt x="0" y="0"/>
                  </a:moveTo>
                  <a:lnTo>
                    <a:pt x="0" y="37"/>
                  </a:lnTo>
                  <a:lnTo>
                    <a:pt x="46" y="37"/>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1" name="Freeform 82"/>
            <p:cNvSpPr>
              <a:spLocks noEditPoints="1"/>
            </p:cNvSpPr>
            <p:nvPr/>
          </p:nvSpPr>
          <p:spPr bwMode="auto">
            <a:xfrm>
              <a:off x="2592388" y="4462463"/>
              <a:ext cx="293688" cy="344488"/>
            </a:xfrm>
            <a:custGeom>
              <a:avLst/>
              <a:gdLst>
                <a:gd name="T0" fmla="*/ 167 w 185"/>
                <a:gd name="T1" fmla="*/ 132 h 217"/>
                <a:gd name="T2" fmla="*/ 167 w 185"/>
                <a:gd name="T3" fmla="*/ 217 h 217"/>
                <a:gd name="T4" fmla="*/ 185 w 185"/>
                <a:gd name="T5" fmla="*/ 217 h 217"/>
                <a:gd name="T6" fmla="*/ 185 w 185"/>
                <a:gd name="T7" fmla="*/ 203 h 217"/>
                <a:gd name="T8" fmla="*/ 185 w 185"/>
                <a:gd name="T9" fmla="*/ 166 h 217"/>
                <a:gd name="T10" fmla="*/ 185 w 185"/>
                <a:gd name="T11" fmla="*/ 147 h 217"/>
                <a:gd name="T12" fmla="*/ 167 w 185"/>
                <a:gd name="T13" fmla="*/ 132 h 217"/>
                <a:gd name="T14" fmla="*/ 0 w 185"/>
                <a:gd name="T15" fmla="*/ 0 h 217"/>
                <a:gd name="T16" fmla="*/ 0 w 185"/>
                <a:gd name="T17" fmla="*/ 37 h 217"/>
                <a:gd name="T18" fmla="*/ 46 w 185"/>
                <a:gd name="T19" fmla="*/ 37 h 217"/>
                <a:gd name="T20" fmla="*/ 0 w 185"/>
                <a:gd name="T2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217">
                  <a:moveTo>
                    <a:pt x="167" y="132"/>
                  </a:moveTo>
                  <a:lnTo>
                    <a:pt x="167" y="217"/>
                  </a:lnTo>
                  <a:lnTo>
                    <a:pt x="185" y="217"/>
                  </a:lnTo>
                  <a:lnTo>
                    <a:pt x="185" y="203"/>
                  </a:lnTo>
                  <a:lnTo>
                    <a:pt x="185" y="166"/>
                  </a:lnTo>
                  <a:lnTo>
                    <a:pt x="185" y="147"/>
                  </a:lnTo>
                  <a:lnTo>
                    <a:pt x="167" y="132"/>
                  </a:lnTo>
                  <a:moveTo>
                    <a:pt x="0" y="0"/>
                  </a:moveTo>
                  <a:lnTo>
                    <a:pt x="0" y="37"/>
                  </a:lnTo>
                  <a:lnTo>
                    <a:pt x="46" y="3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2" name="Freeform 83"/>
            <p:cNvSpPr>
              <a:spLocks/>
            </p:cNvSpPr>
            <p:nvPr/>
          </p:nvSpPr>
          <p:spPr bwMode="auto">
            <a:xfrm>
              <a:off x="2717800" y="4343401"/>
              <a:ext cx="68263" cy="84138"/>
            </a:xfrm>
            <a:custGeom>
              <a:avLst/>
              <a:gdLst>
                <a:gd name="T0" fmla="*/ 92 w 92"/>
                <a:gd name="T1" fmla="*/ 10 h 111"/>
                <a:gd name="T2" fmla="*/ 63 w 92"/>
                <a:gd name="T3" fmla="*/ 0 h 111"/>
                <a:gd name="T4" fmla="*/ 53 w 92"/>
                <a:gd name="T5" fmla="*/ 24 h 111"/>
                <a:gd name="T6" fmla="*/ 0 w 92"/>
                <a:gd name="T7" fmla="*/ 24 h 111"/>
                <a:gd name="T8" fmla="*/ 0 w 92"/>
                <a:gd name="T9" fmla="*/ 111 h 111"/>
                <a:gd name="T10" fmla="*/ 63 w 92"/>
                <a:gd name="T11" fmla="*/ 111 h 111"/>
                <a:gd name="T12" fmla="*/ 63 w 92"/>
                <a:gd name="T13" fmla="*/ 61 h 111"/>
                <a:gd name="T14" fmla="*/ 92 w 92"/>
                <a:gd name="T15" fmla="*/ 1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1">
                  <a:moveTo>
                    <a:pt x="92" y="10"/>
                  </a:moveTo>
                  <a:cubicBezTo>
                    <a:pt x="63" y="0"/>
                    <a:pt x="63" y="0"/>
                    <a:pt x="63" y="0"/>
                  </a:cubicBezTo>
                  <a:cubicBezTo>
                    <a:pt x="53" y="24"/>
                    <a:pt x="53" y="24"/>
                    <a:pt x="53" y="24"/>
                  </a:cubicBezTo>
                  <a:cubicBezTo>
                    <a:pt x="0" y="24"/>
                    <a:pt x="0" y="24"/>
                    <a:pt x="0" y="24"/>
                  </a:cubicBezTo>
                  <a:cubicBezTo>
                    <a:pt x="0" y="111"/>
                    <a:pt x="0" y="111"/>
                    <a:pt x="0" y="111"/>
                  </a:cubicBezTo>
                  <a:cubicBezTo>
                    <a:pt x="63" y="111"/>
                    <a:pt x="63" y="111"/>
                    <a:pt x="63" y="111"/>
                  </a:cubicBezTo>
                  <a:cubicBezTo>
                    <a:pt x="63" y="61"/>
                    <a:pt x="63" y="61"/>
                    <a:pt x="63" y="61"/>
                  </a:cubicBezTo>
                  <a:cubicBezTo>
                    <a:pt x="64" y="45"/>
                    <a:pt x="69" y="17"/>
                    <a:pt x="92" y="10"/>
                  </a:cubicBez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3" name="Oval 84"/>
            <p:cNvSpPr>
              <a:spLocks noChangeArrowheads="1"/>
            </p:cNvSpPr>
            <p:nvPr/>
          </p:nvSpPr>
          <p:spPr bwMode="auto">
            <a:xfrm>
              <a:off x="2716213" y="4270376"/>
              <a:ext cx="9525" cy="95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4" name="Freeform 85"/>
            <p:cNvSpPr>
              <a:spLocks/>
            </p:cNvSpPr>
            <p:nvPr/>
          </p:nvSpPr>
          <p:spPr bwMode="auto">
            <a:xfrm>
              <a:off x="2703513" y="4213226"/>
              <a:ext cx="69850" cy="47625"/>
            </a:xfrm>
            <a:custGeom>
              <a:avLst/>
              <a:gdLst>
                <a:gd name="T0" fmla="*/ 0 w 44"/>
                <a:gd name="T1" fmla="*/ 18 h 30"/>
                <a:gd name="T2" fmla="*/ 36 w 44"/>
                <a:gd name="T3" fmla="*/ 0 h 30"/>
                <a:gd name="T4" fmla="*/ 44 w 44"/>
                <a:gd name="T5" fmla="*/ 30 h 30"/>
                <a:gd name="T6" fmla="*/ 0 w 44"/>
                <a:gd name="T7" fmla="*/ 18 h 30"/>
              </a:gdLst>
              <a:ahLst/>
              <a:cxnLst>
                <a:cxn ang="0">
                  <a:pos x="T0" y="T1"/>
                </a:cxn>
                <a:cxn ang="0">
                  <a:pos x="T2" y="T3"/>
                </a:cxn>
                <a:cxn ang="0">
                  <a:pos x="T4" y="T5"/>
                </a:cxn>
                <a:cxn ang="0">
                  <a:pos x="T6" y="T7"/>
                </a:cxn>
              </a:cxnLst>
              <a:rect l="0" t="0" r="r" b="b"/>
              <a:pathLst>
                <a:path w="44" h="30">
                  <a:moveTo>
                    <a:pt x="0" y="18"/>
                  </a:moveTo>
                  <a:lnTo>
                    <a:pt x="36" y="0"/>
                  </a:lnTo>
                  <a:lnTo>
                    <a:pt x="44" y="30"/>
                  </a:lnTo>
                  <a:lnTo>
                    <a:pt x="0"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5" name="Freeform 86"/>
            <p:cNvSpPr>
              <a:spLocks/>
            </p:cNvSpPr>
            <p:nvPr/>
          </p:nvSpPr>
          <p:spPr bwMode="auto">
            <a:xfrm>
              <a:off x="2654300" y="4241801"/>
              <a:ext cx="174625" cy="125413"/>
            </a:xfrm>
            <a:custGeom>
              <a:avLst/>
              <a:gdLst>
                <a:gd name="T0" fmla="*/ 0 w 233"/>
                <a:gd name="T1" fmla="*/ 167 h 167"/>
                <a:gd name="T2" fmla="*/ 118 w 233"/>
                <a:gd name="T3" fmla="*/ 167 h 167"/>
                <a:gd name="T4" fmla="*/ 118 w 233"/>
                <a:gd name="T5" fmla="*/ 167 h 167"/>
                <a:gd name="T6" fmla="*/ 233 w 233"/>
                <a:gd name="T7" fmla="*/ 0 h 167"/>
                <a:gd name="T8" fmla="*/ 225 w 233"/>
                <a:gd name="T9" fmla="*/ 0 h 167"/>
                <a:gd name="T10" fmla="*/ 158 w 233"/>
                <a:gd name="T11" fmla="*/ 0 h 167"/>
                <a:gd name="T12" fmla="*/ 74 w 233"/>
                <a:gd name="T13" fmla="*/ 0 h 167"/>
                <a:gd name="T14" fmla="*/ 0 w 233"/>
                <a:gd name="T15" fmla="*/ 0 h 167"/>
                <a:gd name="T16" fmla="*/ 0 w 233"/>
                <a:gd name="T1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7">
                  <a:moveTo>
                    <a:pt x="0" y="167"/>
                  </a:moveTo>
                  <a:cubicBezTo>
                    <a:pt x="118" y="167"/>
                    <a:pt x="118" y="167"/>
                    <a:pt x="118" y="167"/>
                  </a:cubicBezTo>
                  <a:cubicBezTo>
                    <a:pt x="118" y="167"/>
                    <a:pt x="118" y="167"/>
                    <a:pt x="118" y="167"/>
                  </a:cubicBezTo>
                  <a:cubicBezTo>
                    <a:pt x="206" y="162"/>
                    <a:pt x="233" y="89"/>
                    <a:pt x="233" y="0"/>
                  </a:cubicBezTo>
                  <a:cubicBezTo>
                    <a:pt x="225" y="0"/>
                    <a:pt x="225" y="0"/>
                    <a:pt x="225" y="0"/>
                  </a:cubicBezTo>
                  <a:cubicBezTo>
                    <a:pt x="158" y="0"/>
                    <a:pt x="158" y="0"/>
                    <a:pt x="158" y="0"/>
                  </a:cubicBezTo>
                  <a:cubicBezTo>
                    <a:pt x="74" y="0"/>
                    <a:pt x="74" y="0"/>
                    <a:pt x="74" y="0"/>
                  </a:cubicBezTo>
                  <a:cubicBezTo>
                    <a:pt x="0" y="0"/>
                    <a:pt x="0" y="0"/>
                    <a:pt x="0" y="0"/>
                  </a:cubicBezTo>
                  <a:cubicBezTo>
                    <a:pt x="0" y="167"/>
                    <a:pt x="0" y="167"/>
                    <a:pt x="0" y="167"/>
                  </a:cubicBezTo>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6" name="Oval 87"/>
            <p:cNvSpPr>
              <a:spLocks noChangeArrowheads="1"/>
            </p:cNvSpPr>
            <p:nvPr/>
          </p:nvSpPr>
          <p:spPr bwMode="auto">
            <a:xfrm>
              <a:off x="2716213" y="4270376"/>
              <a:ext cx="9525" cy="952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7" name="Freeform 88"/>
            <p:cNvSpPr>
              <a:spLocks/>
            </p:cNvSpPr>
            <p:nvPr/>
          </p:nvSpPr>
          <p:spPr bwMode="auto">
            <a:xfrm>
              <a:off x="2767013" y="3505201"/>
              <a:ext cx="411163" cy="217488"/>
            </a:xfrm>
            <a:custGeom>
              <a:avLst/>
              <a:gdLst>
                <a:gd name="T0" fmla="*/ 145 w 551"/>
                <a:gd name="T1" fmla="*/ 0 h 291"/>
                <a:gd name="T2" fmla="*/ 0 w 551"/>
                <a:gd name="T3" fmla="*/ 145 h 291"/>
                <a:gd name="T4" fmla="*/ 145 w 551"/>
                <a:gd name="T5" fmla="*/ 291 h 291"/>
                <a:gd name="T6" fmla="*/ 551 w 551"/>
                <a:gd name="T7" fmla="*/ 291 h 291"/>
                <a:gd name="T8" fmla="*/ 162 w 551"/>
                <a:gd name="T9" fmla="*/ 1 h 291"/>
                <a:gd name="T10" fmla="*/ 162 w 551"/>
                <a:gd name="T11" fmla="*/ 1 h 291"/>
                <a:gd name="T12" fmla="*/ 162 w 551"/>
                <a:gd name="T13" fmla="*/ 1 h 291"/>
                <a:gd name="T14" fmla="*/ 145 w 551"/>
                <a:gd name="T15" fmla="*/ 0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1" h="291">
                  <a:moveTo>
                    <a:pt x="145" y="0"/>
                  </a:moveTo>
                  <a:cubicBezTo>
                    <a:pt x="65" y="0"/>
                    <a:pt x="0" y="65"/>
                    <a:pt x="0" y="145"/>
                  </a:cubicBezTo>
                  <a:cubicBezTo>
                    <a:pt x="0" y="226"/>
                    <a:pt x="65" y="291"/>
                    <a:pt x="145" y="291"/>
                  </a:cubicBezTo>
                  <a:cubicBezTo>
                    <a:pt x="551" y="291"/>
                    <a:pt x="551" y="291"/>
                    <a:pt x="551" y="291"/>
                  </a:cubicBezTo>
                  <a:cubicBezTo>
                    <a:pt x="162" y="1"/>
                    <a:pt x="162" y="1"/>
                    <a:pt x="162" y="1"/>
                  </a:cubicBezTo>
                  <a:cubicBezTo>
                    <a:pt x="162" y="1"/>
                    <a:pt x="162" y="1"/>
                    <a:pt x="162" y="1"/>
                  </a:cubicBezTo>
                  <a:cubicBezTo>
                    <a:pt x="162" y="1"/>
                    <a:pt x="162" y="1"/>
                    <a:pt x="162" y="1"/>
                  </a:cubicBezTo>
                  <a:cubicBezTo>
                    <a:pt x="157" y="1"/>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8" name="Freeform 89"/>
            <p:cNvSpPr>
              <a:spLocks/>
            </p:cNvSpPr>
            <p:nvPr/>
          </p:nvSpPr>
          <p:spPr bwMode="auto">
            <a:xfrm>
              <a:off x="2824163" y="3684588"/>
              <a:ext cx="261938" cy="801688"/>
            </a:xfrm>
            <a:custGeom>
              <a:avLst/>
              <a:gdLst>
                <a:gd name="T0" fmla="*/ 18 w 350"/>
                <a:gd name="T1" fmla="*/ 1073 h 1073"/>
                <a:gd name="T2" fmla="*/ 0 w 350"/>
                <a:gd name="T3" fmla="*/ 1072 h 1073"/>
                <a:gd name="T4" fmla="*/ 11 w 350"/>
                <a:gd name="T5" fmla="*/ 1009 h 1073"/>
                <a:gd name="T6" fmla="*/ 11 w 350"/>
                <a:gd name="T7" fmla="*/ 1009 h 1073"/>
                <a:gd name="T8" fmla="*/ 124 w 350"/>
                <a:gd name="T9" fmla="*/ 961 h 1073"/>
                <a:gd name="T10" fmla="*/ 246 w 350"/>
                <a:gd name="T11" fmla="*/ 693 h 1073"/>
                <a:gd name="T12" fmla="*/ 260 w 350"/>
                <a:gd name="T13" fmla="*/ 6 h 1073"/>
                <a:gd name="T14" fmla="*/ 323 w 350"/>
                <a:gd name="T15" fmla="*/ 0 h 1073"/>
                <a:gd name="T16" fmla="*/ 308 w 350"/>
                <a:gd name="T17" fmla="*/ 710 h 1073"/>
                <a:gd name="T18" fmla="*/ 165 w 350"/>
                <a:gd name="T19" fmla="*/ 1011 h 1073"/>
                <a:gd name="T20" fmla="*/ 18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8" y="1073"/>
                  </a:moveTo>
                  <a:cubicBezTo>
                    <a:pt x="7" y="1073"/>
                    <a:pt x="1" y="1072"/>
                    <a:pt x="0" y="1072"/>
                  </a:cubicBezTo>
                  <a:cubicBezTo>
                    <a:pt x="11" y="1009"/>
                    <a:pt x="11" y="1009"/>
                    <a:pt x="11" y="1009"/>
                  </a:cubicBezTo>
                  <a:cubicBezTo>
                    <a:pt x="11" y="1009"/>
                    <a:pt x="11" y="1009"/>
                    <a:pt x="11" y="1009"/>
                  </a:cubicBezTo>
                  <a:cubicBezTo>
                    <a:pt x="13" y="1009"/>
                    <a:pt x="66" y="1016"/>
                    <a:pt x="124" y="961"/>
                  </a:cubicBezTo>
                  <a:cubicBezTo>
                    <a:pt x="179" y="908"/>
                    <a:pt x="221" y="818"/>
                    <a:pt x="246" y="693"/>
                  </a:cubicBezTo>
                  <a:cubicBezTo>
                    <a:pt x="281" y="522"/>
                    <a:pt x="286" y="291"/>
                    <a:pt x="260" y="6"/>
                  </a:cubicBezTo>
                  <a:cubicBezTo>
                    <a:pt x="323" y="0"/>
                    <a:pt x="323" y="0"/>
                    <a:pt x="323" y="0"/>
                  </a:cubicBezTo>
                  <a:cubicBezTo>
                    <a:pt x="350" y="294"/>
                    <a:pt x="345" y="533"/>
                    <a:pt x="308" y="710"/>
                  </a:cubicBezTo>
                  <a:cubicBezTo>
                    <a:pt x="279" y="848"/>
                    <a:pt x="231" y="949"/>
                    <a:pt x="165" y="1011"/>
                  </a:cubicBezTo>
                  <a:cubicBezTo>
                    <a:pt x="105" y="1066"/>
                    <a:pt x="46" y="1073"/>
                    <a:pt x="18"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9" name="Freeform 90"/>
            <p:cNvSpPr>
              <a:spLocks/>
            </p:cNvSpPr>
            <p:nvPr/>
          </p:nvSpPr>
          <p:spPr bwMode="auto">
            <a:xfrm>
              <a:off x="3014663" y="3636963"/>
              <a:ext cx="50800" cy="52388"/>
            </a:xfrm>
            <a:custGeom>
              <a:avLst/>
              <a:gdLst>
                <a:gd name="T0" fmla="*/ 65 w 68"/>
                <a:gd name="T1" fmla="*/ 32 h 70"/>
                <a:gd name="T2" fmla="*/ 65 w 68"/>
                <a:gd name="T3" fmla="*/ 30 h 70"/>
                <a:gd name="T4" fmla="*/ 31 w 68"/>
                <a:gd name="T5" fmla="*/ 1 h 70"/>
                <a:gd name="T6" fmla="*/ 2 w 68"/>
                <a:gd name="T7" fmla="*/ 36 h 70"/>
                <a:gd name="T8" fmla="*/ 2 w 68"/>
                <a:gd name="T9" fmla="*/ 37 h 70"/>
                <a:gd name="T10" fmla="*/ 2 w 68"/>
                <a:gd name="T11" fmla="*/ 37 h 70"/>
                <a:gd name="T12" fmla="*/ 5 w 68"/>
                <a:gd name="T13" fmla="*/ 70 h 70"/>
                <a:gd name="T14" fmla="*/ 68 w 68"/>
                <a:gd name="T15" fmla="*/ 65 h 70"/>
                <a:gd name="T16" fmla="*/ 65 w 68"/>
                <a:gd name="T17"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0">
                  <a:moveTo>
                    <a:pt x="65" y="32"/>
                  </a:moveTo>
                  <a:cubicBezTo>
                    <a:pt x="65" y="31"/>
                    <a:pt x="65" y="31"/>
                    <a:pt x="65" y="30"/>
                  </a:cubicBezTo>
                  <a:cubicBezTo>
                    <a:pt x="64" y="13"/>
                    <a:pt x="48" y="0"/>
                    <a:pt x="31" y="1"/>
                  </a:cubicBezTo>
                  <a:cubicBezTo>
                    <a:pt x="13" y="3"/>
                    <a:pt x="0" y="18"/>
                    <a:pt x="2" y="36"/>
                  </a:cubicBezTo>
                  <a:cubicBezTo>
                    <a:pt x="2" y="36"/>
                    <a:pt x="2" y="37"/>
                    <a:pt x="2" y="37"/>
                  </a:cubicBezTo>
                  <a:cubicBezTo>
                    <a:pt x="2" y="37"/>
                    <a:pt x="2" y="37"/>
                    <a:pt x="2" y="37"/>
                  </a:cubicBezTo>
                  <a:cubicBezTo>
                    <a:pt x="5" y="70"/>
                    <a:pt x="5" y="70"/>
                    <a:pt x="5" y="70"/>
                  </a:cubicBezTo>
                  <a:cubicBezTo>
                    <a:pt x="68" y="65"/>
                    <a:pt x="68" y="65"/>
                    <a:pt x="68" y="65"/>
                  </a:cubicBezTo>
                  <a:cubicBezTo>
                    <a:pt x="65" y="32"/>
                    <a:pt x="65" y="32"/>
                    <a:pt x="65" y="32"/>
                  </a:cubicBezTo>
                  <a:close/>
                </a:path>
              </a:pathLst>
            </a:custGeom>
            <a:solidFill>
              <a:srgbClr val="FDB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0" name="Freeform 91"/>
            <p:cNvSpPr>
              <a:spLocks/>
            </p:cNvSpPr>
            <p:nvPr/>
          </p:nvSpPr>
          <p:spPr bwMode="auto">
            <a:xfrm>
              <a:off x="2760663" y="5124451"/>
              <a:ext cx="127000" cy="73025"/>
            </a:xfrm>
            <a:custGeom>
              <a:avLst/>
              <a:gdLst>
                <a:gd name="T0" fmla="*/ 80 w 80"/>
                <a:gd name="T1" fmla="*/ 35 h 46"/>
                <a:gd name="T2" fmla="*/ 46 w 80"/>
                <a:gd name="T3" fmla="*/ 0 h 46"/>
                <a:gd name="T4" fmla="*/ 0 w 80"/>
                <a:gd name="T5" fmla="*/ 0 h 46"/>
                <a:gd name="T6" fmla="*/ 0 w 80"/>
                <a:gd name="T7" fmla="*/ 46 h 46"/>
                <a:gd name="T8" fmla="*/ 80 w 80"/>
                <a:gd name="T9" fmla="*/ 46 h 46"/>
                <a:gd name="T10" fmla="*/ 80 w 80"/>
                <a:gd name="T11" fmla="*/ 35 h 46"/>
              </a:gdLst>
              <a:ahLst/>
              <a:cxnLst>
                <a:cxn ang="0">
                  <a:pos x="T0" y="T1"/>
                </a:cxn>
                <a:cxn ang="0">
                  <a:pos x="T2" y="T3"/>
                </a:cxn>
                <a:cxn ang="0">
                  <a:pos x="T4" y="T5"/>
                </a:cxn>
                <a:cxn ang="0">
                  <a:pos x="T6" y="T7"/>
                </a:cxn>
                <a:cxn ang="0">
                  <a:pos x="T8" y="T9"/>
                </a:cxn>
                <a:cxn ang="0">
                  <a:pos x="T10" y="T11"/>
                </a:cxn>
              </a:cxnLst>
              <a:rect l="0" t="0" r="r" b="b"/>
              <a:pathLst>
                <a:path w="80" h="46">
                  <a:moveTo>
                    <a:pt x="80" y="35"/>
                  </a:moveTo>
                  <a:lnTo>
                    <a:pt x="46" y="0"/>
                  </a:lnTo>
                  <a:lnTo>
                    <a:pt x="0" y="0"/>
                  </a:lnTo>
                  <a:lnTo>
                    <a:pt x="0" y="46"/>
                  </a:lnTo>
                  <a:lnTo>
                    <a:pt x="80" y="46"/>
                  </a:lnTo>
                  <a:lnTo>
                    <a:pt x="80" y="3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1" name="Freeform 92"/>
            <p:cNvSpPr>
              <a:spLocks/>
            </p:cNvSpPr>
            <p:nvPr/>
          </p:nvSpPr>
          <p:spPr bwMode="auto">
            <a:xfrm>
              <a:off x="2760663" y="5124451"/>
              <a:ext cx="127000" cy="73025"/>
            </a:xfrm>
            <a:custGeom>
              <a:avLst/>
              <a:gdLst>
                <a:gd name="T0" fmla="*/ 80 w 80"/>
                <a:gd name="T1" fmla="*/ 35 h 46"/>
                <a:gd name="T2" fmla="*/ 46 w 80"/>
                <a:gd name="T3" fmla="*/ 0 h 46"/>
                <a:gd name="T4" fmla="*/ 0 w 80"/>
                <a:gd name="T5" fmla="*/ 0 h 46"/>
                <a:gd name="T6" fmla="*/ 0 w 80"/>
                <a:gd name="T7" fmla="*/ 46 h 46"/>
                <a:gd name="T8" fmla="*/ 80 w 80"/>
                <a:gd name="T9" fmla="*/ 46 h 46"/>
                <a:gd name="T10" fmla="*/ 80 w 80"/>
                <a:gd name="T11" fmla="*/ 35 h 46"/>
              </a:gdLst>
              <a:ahLst/>
              <a:cxnLst>
                <a:cxn ang="0">
                  <a:pos x="T0" y="T1"/>
                </a:cxn>
                <a:cxn ang="0">
                  <a:pos x="T2" y="T3"/>
                </a:cxn>
                <a:cxn ang="0">
                  <a:pos x="T4" y="T5"/>
                </a:cxn>
                <a:cxn ang="0">
                  <a:pos x="T6" y="T7"/>
                </a:cxn>
                <a:cxn ang="0">
                  <a:pos x="T8" y="T9"/>
                </a:cxn>
                <a:cxn ang="0">
                  <a:pos x="T10" y="T11"/>
                </a:cxn>
              </a:cxnLst>
              <a:rect l="0" t="0" r="r" b="b"/>
              <a:pathLst>
                <a:path w="80" h="46">
                  <a:moveTo>
                    <a:pt x="80" y="35"/>
                  </a:moveTo>
                  <a:lnTo>
                    <a:pt x="46" y="0"/>
                  </a:lnTo>
                  <a:lnTo>
                    <a:pt x="0" y="0"/>
                  </a:lnTo>
                  <a:lnTo>
                    <a:pt x="0" y="46"/>
                  </a:lnTo>
                  <a:lnTo>
                    <a:pt x="80" y="46"/>
                  </a:lnTo>
                  <a:lnTo>
                    <a:pt x="80"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2" name="Rectangle 93"/>
            <p:cNvSpPr>
              <a:spLocks noChangeArrowheads="1"/>
            </p:cNvSpPr>
            <p:nvPr/>
          </p:nvSpPr>
          <p:spPr bwMode="auto">
            <a:xfrm>
              <a:off x="2925763" y="4819651"/>
              <a:ext cx="71438" cy="3048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3" name="Rectangle 94"/>
            <p:cNvSpPr>
              <a:spLocks noChangeArrowheads="1"/>
            </p:cNvSpPr>
            <p:nvPr/>
          </p:nvSpPr>
          <p:spPr bwMode="auto">
            <a:xfrm>
              <a:off x="2925763" y="4819651"/>
              <a:ext cx="71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4" name="Rectangle 95"/>
            <p:cNvSpPr>
              <a:spLocks noChangeArrowheads="1"/>
            </p:cNvSpPr>
            <p:nvPr/>
          </p:nvSpPr>
          <p:spPr bwMode="auto">
            <a:xfrm>
              <a:off x="2760663" y="4806951"/>
              <a:ext cx="71438" cy="3175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5" name="Rectangle 96"/>
            <p:cNvSpPr>
              <a:spLocks noChangeArrowheads="1"/>
            </p:cNvSpPr>
            <p:nvPr/>
          </p:nvSpPr>
          <p:spPr bwMode="auto">
            <a:xfrm>
              <a:off x="2760663" y="4806951"/>
              <a:ext cx="714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6" name="Rectangle 97"/>
            <p:cNvSpPr>
              <a:spLocks noChangeArrowheads="1"/>
            </p:cNvSpPr>
            <p:nvPr/>
          </p:nvSpPr>
          <p:spPr bwMode="auto">
            <a:xfrm>
              <a:off x="2684463" y="4806951"/>
              <a:ext cx="312738" cy="714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7" name="Rectangle 98"/>
            <p:cNvSpPr>
              <a:spLocks noChangeArrowheads="1"/>
            </p:cNvSpPr>
            <p:nvPr/>
          </p:nvSpPr>
          <p:spPr bwMode="auto">
            <a:xfrm>
              <a:off x="2684463" y="4806951"/>
              <a:ext cx="3127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8" name="Freeform 101"/>
            <p:cNvSpPr>
              <a:spLocks/>
            </p:cNvSpPr>
            <p:nvPr/>
          </p:nvSpPr>
          <p:spPr bwMode="auto">
            <a:xfrm>
              <a:off x="2908300" y="4633913"/>
              <a:ext cx="61913" cy="61913"/>
            </a:xfrm>
            <a:custGeom>
              <a:avLst/>
              <a:gdLst>
                <a:gd name="T0" fmla="*/ 28 w 83"/>
                <a:gd name="T1" fmla="*/ 71 h 81"/>
                <a:gd name="T2" fmla="*/ 29 w 83"/>
                <a:gd name="T3" fmla="*/ 72 h 81"/>
                <a:gd name="T4" fmla="*/ 74 w 83"/>
                <a:gd name="T5" fmla="*/ 61 h 81"/>
                <a:gd name="T6" fmla="*/ 62 w 83"/>
                <a:gd name="T7" fmla="*/ 17 h 81"/>
                <a:gd name="T8" fmla="*/ 61 w 83"/>
                <a:gd name="T9" fmla="*/ 17 h 81"/>
                <a:gd name="T10" fmla="*/ 61 w 83"/>
                <a:gd name="T11" fmla="*/ 17 h 81"/>
                <a:gd name="T12" fmla="*/ 32 w 83"/>
                <a:gd name="T13" fmla="*/ 0 h 81"/>
                <a:gd name="T14" fmla="*/ 0 w 83"/>
                <a:gd name="T15" fmla="*/ 55 h 81"/>
                <a:gd name="T16" fmla="*/ 28 w 83"/>
                <a:gd name="T17" fmla="*/ 72 h 81"/>
                <a:gd name="T18" fmla="*/ 28 w 83"/>
                <a:gd name="T19" fmla="*/ 7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1">
                  <a:moveTo>
                    <a:pt x="28" y="71"/>
                  </a:moveTo>
                  <a:cubicBezTo>
                    <a:pt x="29" y="72"/>
                    <a:pt x="29" y="72"/>
                    <a:pt x="29" y="72"/>
                  </a:cubicBezTo>
                  <a:cubicBezTo>
                    <a:pt x="45" y="81"/>
                    <a:pt x="65" y="76"/>
                    <a:pt x="74" y="61"/>
                  </a:cubicBezTo>
                  <a:cubicBezTo>
                    <a:pt x="83" y="46"/>
                    <a:pt x="77" y="26"/>
                    <a:pt x="62" y="17"/>
                  </a:cubicBezTo>
                  <a:cubicBezTo>
                    <a:pt x="62" y="17"/>
                    <a:pt x="61" y="17"/>
                    <a:pt x="61" y="17"/>
                  </a:cubicBezTo>
                  <a:cubicBezTo>
                    <a:pt x="61" y="17"/>
                    <a:pt x="61" y="17"/>
                    <a:pt x="61" y="17"/>
                  </a:cubicBezTo>
                  <a:cubicBezTo>
                    <a:pt x="32" y="0"/>
                    <a:pt x="32" y="0"/>
                    <a:pt x="32" y="0"/>
                  </a:cubicBezTo>
                  <a:cubicBezTo>
                    <a:pt x="0" y="55"/>
                    <a:pt x="0" y="55"/>
                    <a:pt x="0" y="55"/>
                  </a:cubicBezTo>
                  <a:cubicBezTo>
                    <a:pt x="28" y="72"/>
                    <a:pt x="28" y="72"/>
                    <a:pt x="28" y="72"/>
                  </a:cubicBezTo>
                  <a:lnTo>
                    <a:pt x="28" y="7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9" name="Rectangle 102"/>
            <p:cNvSpPr>
              <a:spLocks noChangeArrowheads="1"/>
            </p:cNvSpPr>
            <p:nvPr/>
          </p:nvSpPr>
          <p:spPr bwMode="auto">
            <a:xfrm>
              <a:off x="2565400" y="4521201"/>
              <a:ext cx="292100" cy="4032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0" name="Rectangle 103"/>
            <p:cNvSpPr>
              <a:spLocks noChangeArrowheads="1"/>
            </p:cNvSpPr>
            <p:nvPr/>
          </p:nvSpPr>
          <p:spPr bwMode="auto">
            <a:xfrm>
              <a:off x="2565400" y="4521201"/>
              <a:ext cx="292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1" name="Rectangle 104"/>
            <p:cNvSpPr>
              <a:spLocks noChangeArrowheads="1"/>
            </p:cNvSpPr>
            <p:nvPr/>
          </p:nvSpPr>
          <p:spPr bwMode="auto">
            <a:xfrm>
              <a:off x="2565400" y="4883151"/>
              <a:ext cx="50800" cy="3143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2" name="Rectangle 105"/>
            <p:cNvSpPr>
              <a:spLocks noChangeArrowheads="1"/>
            </p:cNvSpPr>
            <p:nvPr/>
          </p:nvSpPr>
          <p:spPr bwMode="auto">
            <a:xfrm>
              <a:off x="2565400" y="4883151"/>
              <a:ext cx="50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3" name="Freeform 106"/>
            <p:cNvSpPr>
              <a:spLocks/>
            </p:cNvSpPr>
            <p:nvPr/>
          </p:nvSpPr>
          <p:spPr bwMode="auto">
            <a:xfrm>
              <a:off x="2925763" y="5124451"/>
              <a:ext cx="127000" cy="73025"/>
            </a:xfrm>
            <a:custGeom>
              <a:avLst/>
              <a:gdLst>
                <a:gd name="T0" fmla="*/ 80 w 80"/>
                <a:gd name="T1" fmla="*/ 35 h 46"/>
                <a:gd name="T2" fmla="*/ 45 w 80"/>
                <a:gd name="T3" fmla="*/ 0 h 46"/>
                <a:gd name="T4" fmla="*/ 0 w 80"/>
                <a:gd name="T5" fmla="*/ 0 h 46"/>
                <a:gd name="T6" fmla="*/ 0 w 80"/>
                <a:gd name="T7" fmla="*/ 46 h 46"/>
                <a:gd name="T8" fmla="*/ 80 w 80"/>
                <a:gd name="T9" fmla="*/ 46 h 46"/>
                <a:gd name="T10" fmla="*/ 80 w 80"/>
                <a:gd name="T11" fmla="*/ 35 h 46"/>
              </a:gdLst>
              <a:ahLst/>
              <a:cxnLst>
                <a:cxn ang="0">
                  <a:pos x="T0" y="T1"/>
                </a:cxn>
                <a:cxn ang="0">
                  <a:pos x="T2" y="T3"/>
                </a:cxn>
                <a:cxn ang="0">
                  <a:pos x="T4" y="T5"/>
                </a:cxn>
                <a:cxn ang="0">
                  <a:pos x="T6" y="T7"/>
                </a:cxn>
                <a:cxn ang="0">
                  <a:pos x="T8" y="T9"/>
                </a:cxn>
                <a:cxn ang="0">
                  <a:pos x="T10" y="T11"/>
                </a:cxn>
              </a:cxnLst>
              <a:rect l="0" t="0" r="r" b="b"/>
              <a:pathLst>
                <a:path w="80" h="46">
                  <a:moveTo>
                    <a:pt x="80" y="35"/>
                  </a:moveTo>
                  <a:lnTo>
                    <a:pt x="45" y="0"/>
                  </a:lnTo>
                  <a:lnTo>
                    <a:pt x="0" y="0"/>
                  </a:lnTo>
                  <a:lnTo>
                    <a:pt x="0" y="46"/>
                  </a:lnTo>
                  <a:lnTo>
                    <a:pt x="80" y="46"/>
                  </a:lnTo>
                  <a:lnTo>
                    <a:pt x="80" y="3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4" name="Freeform 107"/>
            <p:cNvSpPr>
              <a:spLocks/>
            </p:cNvSpPr>
            <p:nvPr/>
          </p:nvSpPr>
          <p:spPr bwMode="auto">
            <a:xfrm>
              <a:off x="2925763" y="5124451"/>
              <a:ext cx="127000" cy="73025"/>
            </a:xfrm>
            <a:custGeom>
              <a:avLst/>
              <a:gdLst>
                <a:gd name="T0" fmla="*/ 80 w 80"/>
                <a:gd name="T1" fmla="*/ 35 h 46"/>
                <a:gd name="T2" fmla="*/ 45 w 80"/>
                <a:gd name="T3" fmla="*/ 0 h 46"/>
                <a:gd name="T4" fmla="*/ 0 w 80"/>
                <a:gd name="T5" fmla="*/ 0 h 46"/>
                <a:gd name="T6" fmla="*/ 0 w 80"/>
                <a:gd name="T7" fmla="*/ 46 h 46"/>
                <a:gd name="T8" fmla="*/ 80 w 80"/>
                <a:gd name="T9" fmla="*/ 46 h 46"/>
                <a:gd name="T10" fmla="*/ 80 w 80"/>
                <a:gd name="T11" fmla="*/ 35 h 46"/>
              </a:gdLst>
              <a:ahLst/>
              <a:cxnLst>
                <a:cxn ang="0">
                  <a:pos x="T0" y="T1"/>
                </a:cxn>
                <a:cxn ang="0">
                  <a:pos x="T2" y="T3"/>
                </a:cxn>
                <a:cxn ang="0">
                  <a:pos x="T4" y="T5"/>
                </a:cxn>
                <a:cxn ang="0">
                  <a:pos x="T6" y="T7"/>
                </a:cxn>
                <a:cxn ang="0">
                  <a:pos x="T8" y="T9"/>
                </a:cxn>
                <a:cxn ang="0">
                  <a:pos x="T10" y="T11"/>
                </a:cxn>
              </a:cxnLst>
              <a:rect l="0" t="0" r="r" b="b"/>
              <a:pathLst>
                <a:path w="80" h="46">
                  <a:moveTo>
                    <a:pt x="80" y="35"/>
                  </a:moveTo>
                  <a:lnTo>
                    <a:pt x="45" y="0"/>
                  </a:lnTo>
                  <a:lnTo>
                    <a:pt x="0" y="0"/>
                  </a:lnTo>
                  <a:lnTo>
                    <a:pt x="0" y="46"/>
                  </a:lnTo>
                  <a:lnTo>
                    <a:pt x="80" y="46"/>
                  </a:lnTo>
                  <a:lnTo>
                    <a:pt x="80"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5" name="Rectangle 108"/>
            <p:cNvSpPr>
              <a:spLocks noChangeArrowheads="1"/>
            </p:cNvSpPr>
            <p:nvPr/>
          </p:nvSpPr>
          <p:spPr bwMode="auto">
            <a:xfrm>
              <a:off x="2805113" y="4883151"/>
              <a:ext cx="52388" cy="3143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6" name="Rectangle 109"/>
            <p:cNvSpPr>
              <a:spLocks noChangeArrowheads="1"/>
            </p:cNvSpPr>
            <p:nvPr/>
          </p:nvSpPr>
          <p:spPr bwMode="auto">
            <a:xfrm>
              <a:off x="2805113" y="4883151"/>
              <a:ext cx="523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7" name="Rectangle 110"/>
            <p:cNvSpPr>
              <a:spLocks noChangeArrowheads="1"/>
            </p:cNvSpPr>
            <p:nvPr/>
          </p:nvSpPr>
          <p:spPr bwMode="auto">
            <a:xfrm>
              <a:off x="2679700" y="4883151"/>
              <a:ext cx="50800" cy="3143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8" name="Rectangle 111"/>
            <p:cNvSpPr>
              <a:spLocks noChangeArrowheads="1"/>
            </p:cNvSpPr>
            <p:nvPr/>
          </p:nvSpPr>
          <p:spPr bwMode="auto">
            <a:xfrm>
              <a:off x="2679700" y="4883151"/>
              <a:ext cx="50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9" name="Rectangle 112"/>
            <p:cNvSpPr>
              <a:spLocks noChangeArrowheads="1"/>
            </p:cNvSpPr>
            <p:nvPr/>
          </p:nvSpPr>
          <p:spPr bwMode="auto">
            <a:xfrm>
              <a:off x="2921000" y="4883151"/>
              <a:ext cx="50800" cy="3143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0" name="Rectangle 113"/>
            <p:cNvSpPr>
              <a:spLocks noChangeArrowheads="1"/>
            </p:cNvSpPr>
            <p:nvPr/>
          </p:nvSpPr>
          <p:spPr bwMode="auto">
            <a:xfrm>
              <a:off x="2921000" y="4883151"/>
              <a:ext cx="50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1" name="Rectangle 114"/>
            <p:cNvSpPr>
              <a:spLocks noChangeArrowheads="1"/>
            </p:cNvSpPr>
            <p:nvPr/>
          </p:nvSpPr>
          <p:spPr bwMode="auto">
            <a:xfrm>
              <a:off x="2773363" y="4876801"/>
              <a:ext cx="198438" cy="476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2" name="Rectangle 115"/>
            <p:cNvSpPr>
              <a:spLocks noChangeArrowheads="1"/>
            </p:cNvSpPr>
            <p:nvPr/>
          </p:nvSpPr>
          <p:spPr bwMode="auto">
            <a:xfrm>
              <a:off x="2773363" y="4876801"/>
              <a:ext cx="198438"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3" name="Freeform 116"/>
            <p:cNvSpPr>
              <a:spLocks/>
            </p:cNvSpPr>
            <p:nvPr/>
          </p:nvSpPr>
          <p:spPr bwMode="auto">
            <a:xfrm>
              <a:off x="2830513" y="4521201"/>
              <a:ext cx="26988" cy="355600"/>
            </a:xfrm>
            <a:custGeom>
              <a:avLst/>
              <a:gdLst>
                <a:gd name="T0" fmla="*/ 17 w 17"/>
                <a:gd name="T1" fmla="*/ 0 h 224"/>
                <a:gd name="T2" fmla="*/ 0 w 17"/>
                <a:gd name="T3" fmla="*/ 0 h 224"/>
                <a:gd name="T4" fmla="*/ 0 w 17"/>
                <a:gd name="T5" fmla="*/ 180 h 224"/>
                <a:gd name="T6" fmla="*/ 0 w 17"/>
                <a:gd name="T7" fmla="*/ 224 h 224"/>
                <a:gd name="T8" fmla="*/ 17 w 17"/>
                <a:gd name="T9" fmla="*/ 224 h 224"/>
                <a:gd name="T10" fmla="*/ 17 w 17"/>
                <a:gd name="T11" fmla="*/ 180 h 224"/>
                <a:gd name="T12" fmla="*/ 17 w 17"/>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7" h="224">
                  <a:moveTo>
                    <a:pt x="17" y="0"/>
                  </a:moveTo>
                  <a:lnTo>
                    <a:pt x="0" y="0"/>
                  </a:lnTo>
                  <a:lnTo>
                    <a:pt x="0" y="180"/>
                  </a:lnTo>
                  <a:lnTo>
                    <a:pt x="0" y="224"/>
                  </a:lnTo>
                  <a:lnTo>
                    <a:pt x="17" y="224"/>
                  </a:lnTo>
                  <a:lnTo>
                    <a:pt x="17" y="180"/>
                  </a:lnTo>
                  <a:lnTo>
                    <a:pt x="17"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4" name="Freeform 117"/>
            <p:cNvSpPr>
              <a:spLocks/>
            </p:cNvSpPr>
            <p:nvPr/>
          </p:nvSpPr>
          <p:spPr bwMode="auto">
            <a:xfrm>
              <a:off x="2830513" y="4521201"/>
              <a:ext cx="26988" cy="355600"/>
            </a:xfrm>
            <a:custGeom>
              <a:avLst/>
              <a:gdLst>
                <a:gd name="T0" fmla="*/ 17 w 17"/>
                <a:gd name="T1" fmla="*/ 0 h 224"/>
                <a:gd name="T2" fmla="*/ 0 w 17"/>
                <a:gd name="T3" fmla="*/ 0 h 224"/>
                <a:gd name="T4" fmla="*/ 0 w 17"/>
                <a:gd name="T5" fmla="*/ 180 h 224"/>
                <a:gd name="T6" fmla="*/ 0 w 17"/>
                <a:gd name="T7" fmla="*/ 224 h 224"/>
                <a:gd name="T8" fmla="*/ 17 w 17"/>
                <a:gd name="T9" fmla="*/ 224 h 224"/>
                <a:gd name="T10" fmla="*/ 17 w 17"/>
                <a:gd name="T11" fmla="*/ 180 h 224"/>
                <a:gd name="T12" fmla="*/ 17 w 17"/>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7" h="224">
                  <a:moveTo>
                    <a:pt x="17" y="0"/>
                  </a:moveTo>
                  <a:lnTo>
                    <a:pt x="0" y="0"/>
                  </a:lnTo>
                  <a:lnTo>
                    <a:pt x="0" y="180"/>
                  </a:lnTo>
                  <a:lnTo>
                    <a:pt x="0" y="224"/>
                  </a:lnTo>
                  <a:lnTo>
                    <a:pt x="17" y="224"/>
                  </a:lnTo>
                  <a:lnTo>
                    <a:pt x="17" y="180"/>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5" name="Freeform 118"/>
            <p:cNvSpPr>
              <a:spLocks/>
            </p:cNvSpPr>
            <p:nvPr/>
          </p:nvSpPr>
          <p:spPr bwMode="auto">
            <a:xfrm>
              <a:off x="2830513" y="4924426"/>
              <a:ext cx="26988" cy="273050"/>
            </a:xfrm>
            <a:custGeom>
              <a:avLst/>
              <a:gdLst>
                <a:gd name="T0" fmla="*/ 17 w 17"/>
                <a:gd name="T1" fmla="*/ 0 h 172"/>
                <a:gd name="T2" fmla="*/ 0 w 17"/>
                <a:gd name="T3" fmla="*/ 0 h 172"/>
                <a:gd name="T4" fmla="*/ 0 w 17"/>
                <a:gd name="T5" fmla="*/ 172 h 172"/>
                <a:gd name="T6" fmla="*/ 17 w 17"/>
                <a:gd name="T7" fmla="*/ 172 h 172"/>
                <a:gd name="T8" fmla="*/ 17 w 17"/>
                <a:gd name="T9" fmla="*/ 141 h 172"/>
                <a:gd name="T10" fmla="*/ 17 w 17"/>
                <a:gd name="T11" fmla="*/ 133 h 172"/>
                <a:gd name="T12" fmla="*/ 17 w 17"/>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 h="172">
                  <a:moveTo>
                    <a:pt x="17" y="0"/>
                  </a:moveTo>
                  <a:lnTo>
                    <a:pt x="0" y="0"/>
                  </a:lnTo>
                  <a:lnTo>
                    <a:pt x="0" y="172"/>
                  </a:lnTo>
                  <a:lnTo>
                    <a:pt x="17" y="172"/>
                  </a:lnTo>
                  <a:lnTo>
                    <a:pt x="17" y="141"/>
                  </a:lnTo>
                  <a:lnTo>
                    <a:pt x="17" y="133"/>
                  </a:lnTo>
                  <a:lnTo>
                    <a:pt x="17"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6" name="Freeform 119"/>
            <p:cNvSpPr>
              <a:spLocks/>
            </p:cNvSpPr>
            <p:nvPr/>
          </p:nvSpPr>
          <p:spPr bwMode="auto">
            <a:xfrm>
              <a:off x="2830513" y="4924426"/>
              <a:ext cx="26988" cy="273050"/>
            </a:xfrm>
            <a:custGeom>
              <a:avLst/>
              <a:gdLst>
                <a:gd name="T0" fmla="*/ 17 w 17"/>
                <a:gd name="T1" fmla="*/ 0 h 172"/>
                <a:gd name="T2" fmla="*/ 0 w 17"/>
                <a:gd name="T3" fmla="*/ 0 h 172"/>
                <a:gd name="T4" fmla="*/ 0 w 17"/>
                <a:gd name="T5" fmla="*/ 172 h 172"/>
                <a:gd name="T6" fmla="*/ 17 w 17"/>
                <a:gd name="T7" fmla="*/ 172 h 172"/>
                <a:gd name="T8" fmla="*/ 17 w 17"/>
                <a:gd name="T9" fmla="*/ 141 h 172"/>
                <a:gd name="T10" fmla="*/ 17 w 17"/>
                <a:gd name="T11" fmla="*/ 133 h 172"/>
                <a:gd name="T12" fmla="*/ 17 w 17"/>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 h="172">
                  <a:moveTo>
                    <a:pt x="17" y="0"/>
                  </a:moveTo>
                  <a:lnTo>
                    <a:pt x="0" y="0"/>
                  </a:lnTo>
                  <a:lnTo>
                    <a:pt x="0" y="172"/>
                  </a:lnTo>
                  <a:lnTo>
                    <a:pt x="17" y="172"/>
                  </a:lnTo>
                  <a:lnTo>
                    <a:pt x="17" y="141"/>
                  </a:lnTo>
                  <a:lnTo>
                    <a:pt x="17" y="133"/>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7" name="Freeform 120"/>
            <p:cNvSpPr>
              <a:spLocks/>
            </p:cNvSpPr>
            <p:nvPr/>
          </p:nvSpPr>
          <p:spPr bwMode="auto">
            <a:xfrm>
              <a:off x="2830513" y="4876801"/>
              <a:ext cx="26988" cy="47625"/>
            </a:xfrm>
            <a:custGeom>
              <a:avLst/>
              <a:gdLst>
                <a:gd name="T0" fmla="*/ 17 w 17"/>
                <a:gd name="T1" fmla="*/ 0 h 30"/>
                <a:gd name="T2" fmla="*/ 17 w 17"/>
                <a:gd name="T3" fmla="*/ 0 h 30"/>
                <a:gd name="T4" fmla="*/ 0 w 17"/>
                <a:gd name="T5" fmla="*/ 0 h 30"/>
                <a:gd name="T6" fmla="*/ 0 w 17"/>
                <a:gd name="T7" fmla="*/ 30 h 30"/>
                <a:gd name="T8" fmla="*/ 17 w 17"/>
                <a:gd name="T9" fmla="*/ 30 h 30"/>
                <a:gd name="T10" fmla="*/ 17 w 17"/>
                <a:gd name="T11" fmla="*/ 0 h 30"/>
              </a:gdLst>
              <a:ahLst/>
              <a:cxnLst>
                <a:cxn ang="0">
                  <a:pos x="T0" y="T1"/>
                </a:cxn>
                <a:cxn ang="0">
                  <a:pos x="T2" y="T3"/>
                </a:cxn>
                <a:cxn ang="0">
                  <a:pos x="T4" y="T5"/>
                </a:cxn>
                <a:cxn ang="0">
                  <a:pos x="T6" y="T7"/>
                </a:cxn>
                <a:cxn ang="0">
                  <a:pos x="T8" y="T9"/>
                </a:cxn>
                <a:cxn ang="0">
                  <a:pos x="T10" y="T11"/>
                </a:cxn>
              </a:cxnLst>
              <a:rect l="0" t="0" r="r" b="b"/>
              <a:pathLst>
                <a:path w="17" h="30">
                  <a:moveTo>
                    <a:pt x="17" y="0"/>
                  </a:moveTo>
                  <a:lnTo>
                    <a:pt x="17" y="0"/>
                  </a:lnTo>
                  <a:lnTo>
                    <a:pt x="0" y="0"/>
                  </a:lnTo>
                  <a:lnTo>
                    <a:pt x="0" y="30"/>
                  </a:lnTo>
                  <a:lnTo>
                    <a:pt x="17" y="30"/>
                  </a:lnTo>
                  <a:lnTo>
                    <a:pt x="17"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8" name="Freeform 121"/>
            <p:cNvSpPr>
              <a:spLocks/>
            </p:cNvSpPr>
            <p:nvPr/>
          </p:nvSpPr>
          <p:spPr bwMode="auto">
            <a:xfrm>
              <a:off x="2830513" y="4876801"/>
              <a:ext cx="26988" cy="47625"/>
            </a:xfrm>
            <a:custGeom>
              <a:avLst/>
              <a:gdLst>
                <a:gd name="T0" fmla="*/ 17 w 17"/>
                <a:gd name="T1" fmla="*/ 0 h 30"/>
                <a:gd name="T2" fmla="*/ 17 w 17"/>
                <a:gd name="T3" fmla="*/ 0 h 30"/>
                <a:gd name="T4" fmla="*/ 0 w 17"/>
                <a:gd name="T5" fmla="*/ 0 h 30"/>
                <a:gd name="T6" fmla="*/ 0 w 17"/>
                <a:gd name="T7" fmla="*/ 30 h 30"/>
                <a:gd name="T8" fmla="*/ 17 w 17"/>
                <a:gd name="T9" fmla="*/ 30 h 30"/>
                <a:gd name="T10" fmla="*/ 17 w 17"/>
                <a:gd name="T11" fmla="*/ 0 h 30"/>
              </a:gdLst>
              <a:ahLst/>
              <a:cxnLst>
                <a:cxn ang="0">
                  <a:pos x="T0" y="T1"/>
                </a:cxn>
                <a:cxn ang="0">
                  <a:pos x="T2" y="T3"/>
                </a:cxn>
                <a:cxn ang="0">
                  <a:pos x="T4" y="T5"/>
                </a:cxn>
                <a:cxn ang="0">
                  <a:pos x="T6" y="T7"/>
                </a:cxn>
                <a:cxn ang="0">
                  <a:pos x="T8" y="T9"/>
                </a:cxn>
                <a:cxn ang="0">
                  <a:pos x="T10" y="T11"/>
                </a:cxn>
              </a:cxnLst>
              <a:rect l="0" t="0" r="r" b="b"/>
              <a:pathLst>
                <a:path w="17" h="30">
                  <a:moveTo>
                    <a:pt x="17" y="0"/>
                  </a:moveTo>
                  <a:lnTo>
                    <a:pt x="17" y="0"/>
                  </a:lnTo>
                  <a:lnTo>
                    <a:pt x="0" y="0"/>
                  </a:lnTo>
                  <a:lnTo>
                    <a:pt x="0" y="30"/>
                  </a:lnTo>
                  <a:lnTo>
                    <a:pt x="17" y="30"/>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9" name="Rectangle 122"/>
            <p:cNvSpPr>
              <a:spLocks noChangeArrowheads="1"/>
            </p:cNvSpPr>
            <p:nvPr/>
          </p:nvSpPr>
          <p:spPr bwMode="auto">
            <a:xfrm>
              <a:off x="2921000" y="4924426"/>
              <a:ext cx="25400" cy="273050"/>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0" name="Rectangle 123"/>
            <p:cNvSpPr>
              <a:spLocks noChangeArrowheads="1"/>
            </p:cNvSpPr>
            <p:nvPr/>
          </p:nvSpPr>
          <p:spPr bwMode="auto">
            <a:xfrm>
              <a:off x="2921000" y="4924426"/>
              <a:ext cx="25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1" name="Rectangle 124"/>
            <p:cNvSpPr>
              <a:spLocks noChangeArrowheads="1"/>
            </p:cNvSpPr>
            <p:nvPr/>
          </p:nvSpPr>
          <p:spPr bwMode="auto">
            <a:xfrm>
              <a:off x="2886075" y="4692651"/>
              <a:ext cx="292100" cy="333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2" name="Rectangle 125"/>
            <p:cNvSpPr>
              <a:spLocks noChangeArrowheads="1"/>
            </p:cNvSpPr>
            <p:nvPr/>
          </p:nvSpPr>
          <p:spPr bwMode="auto">
            <a:xfrm>
              <a:off x="2886075" y="4692651"/>
              <a:ext cx="292100" cy="3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3" name="Rectangle 126"/>
            <p:cNvSpPr>
              <a:spLocks noChangeArrowheads="1"/>
            </p:cNvSpPr>
            <p:nvPr/>
          </p:nvSpPr>
          <p:spPr bwMode="auto">
            <a:xfrm>
              <a:off x="3054350" y="4692651"/>
              <a:ext cx="123825" cy="33338"/>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4" name="Rectangle 127"/>
            <p:cNvSpPr>
              <a:spLocks noChangeArrowheads="1"/>
            </p:cNvSpPr>
            <p:nvPr/>
          </p:nvSpPr>
          <p:spPr bwMode="auto">
            <a:xfrm>
              <a:off x="3054350" y="4692651"/>
              <a:ext cx="123825" cy="3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5" name="Freeform 128"/>
            <p:cNvSpPr>
              <a:spLocks/>
            </p:cNvSpPr>
            <p:nvPr/>
          </p:nvSpPr>
          <p:spPr bwMode="auto">
            <a:xfrm>
              <a:off x="2565400" y="4633913"/>
              <a:ext cx="265113" cy="290513"/>
            </a:xfrm>
            <a:custGeom>
              <a:avLst/>
              <a:gdLst>
                <a:gd name="T0" fmla="*/ 0 w 167"/>
                <a:gd name="T1" fmla="*/ 0 h 183"/>
                <a:gd name="T2" fmla="*/ 0 w 167"/>
                <a:gd name="T3" fmla="*/ 157 h 183"/>
                <a:gd name="T4" fmla="*/ 32 w 167"/>
                <a:gd name="T5" fmla="*/ 157 h 183"/>
                <a:gd name="T6" fmla="*/ 32 w 167"/>
                <a:gd name="T7" fmla="*/ 183 h 183"/>
                <a:gd name="T8" fmla="*/ 72 w 167"/>
                <a:gd name="T9" fmla="*/ 183 h 183"/>
                <a:gd name="T10" fmla="*/ 72 w 167"/>
                <a:gd name="T11" fmla="*/ 157 h 183"/>
                <a:gd name="T12" fmla="*/ 104 w 167"/>
                <a:gd name="T13" fmla="*/ 157 h 183"/>
                <a:gd name="T14" fmla="*/ 104 w 167"/>
                <a:gd name="T15" fmla="*/ 183 h 183"/>
                <a:gd name="T16" fmla="*/ 131 w 167"/>
                <a:gd name="T17" fmla="*/ 183 h 183"/>
                <a:gd name="T18" fmla="*/ 131 w 167"/>
                <a:gd name="T19" fmla="*/ 153 h 183"/>
                <a:gd name="T20" fmla="*/ 167 w 167"/>
                <a:gd name="T21" fmla="*/ 153 h 183"/>
                <a:gd name="T22" fmla="*/ 167 w 167"/>
                <a:gd name="T23" fmla="*/ 109 h 183"/>
                <a:gd name="T24" fmla="*/ 0 w 167"/>
                <a:gd name="T2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7" h="183">
                  <a:moveTo>
                    <a:pt x="0" y="0"/>
                  </a:moveTo>
                  <a:lnTo>
                    <a:pt x="0" y="157"/>
                  </a:lnTo>
                  <a:lnTo>
                    <a:pt x="32" y="157"/>
                  </a:lnTo>
                  <a:lnTo>
                    <a:pt x="32" y="183"/>
                  </a:lnTo>
                  <a:lnTo>
                    <a:pt x="72" y="183"/>
                  </a:lnTo>
                  <a:lnTo>
                    <a:pt x="72" y="157"/>
                  </a:lnTo>
                  <a:lnTo>
                    <a:pt x="104" y="157"/>
                  </a:lnTo>
                  <a:lnTo>
                    <a:pt x="104" y="183"/>
                  </a:lnTo>
                  <a:lnTo>
                    <a:pt x="131" y="183"/>
                  </a:lnTo>
                  <a:lnTo>
                    <a:pt x="131" y="153"/>
                  </a:lnTo>
                  <a:lnTo>
                    <a:pt x="167" y="153"/>
                  </a:lnTo>
                  <a:lnTo>
                    <a:pt x="167" y="109"/>
                  </a:lnTo>
                  <a:lnTo>
                    <a:pt x="0"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6" name="Freeform 129"/>
            <p:cNvSpPr>
              <a:spLocks/>
            </p:cNvSpPr>
            <p:nvPr/>
          </p:nvSpPr>
          <p:spPr bwMode="auto">
            <a:xfrm>
              <a:off x="2565400" y="4633913"/>
              <a:ext cx="265113" cy="290513"/>
            </a:xfrm>
            <a:custGeom>
              <a:avLst/>
              <a:gdLst>
                <a:gd name="T0" fmla="*/ 0 w 167"/>
                <a:gd name="T1" fmla="*/ 0 h 183"/>
                <a:gd name="T2" fmla="*/ 0 w 167"/>
                <a:gd name="T3" fmla="*/ 157 h 183"/>
                <a:gd name="T4" fmla="*/ 32 w 167"/>
                <a:gd name="T5" fmla="*/ 157 h 183"/>
                <a:gd name="T6" fmla="*/ 32 w 167"/>
                <a:gd name="T7" fmla="*/ 183 h 183"/>
                <a:gd name="T8" fmla="*/ 72 w 167"/>
                <a:gd name="T9" fmla="*/ 183 h 183"/>
                <a:gd name="T10" fmla="*/ 72 w 167"/>
                <a:gd name="T11" fmla="*/ 157 h 183"/>
                <a:gd name="T12" fmla="*/ 104 w 167"/>
                <a:gd name="T13" fmla="*/ 157 h 183"/>
                <a:gd name="T14" fmla="*/ 104 w 167"/>
                <a:gd name="T15" fmla="*/ 183 h 183"/>
                <a:gd name="T16" fmla="*/ 131 w 167"/>
                <a:gd name="T17" fmla="*/ 183 h 183"/>
                <a:gd name="T18" fmla="*/ 131 w 167"/>
                <a:gd name="T19" fmla="*/ 153 h 183"/>
                <a:gd name="T20" fmla="*/ 167 w 167"/>
                <a:gd name="T21" fmla="*/ 153 h 183"/>
                <a:gd name="T22" fmla="*/ 167 w 167"/>
                <a:gd name="T23" fmla="*/ 109 h 183"/>
                <a:gd name="T24" fmla="*/ 0 w 167"/>
                <a:gd name="T2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7" h="183">
                  <a:moveTo>
                    <a:pt x="0" y="0"/>
                  </a:moveTo>
                  <a:lnTo>
                    <a:pt x="0" y="157"/>
                  </a:lnTo>
                  <a:lnTo>
                    <a:pt x="32" y="157"/>
                  </a:lnTo>
                  <a:lnTo>
                    <a:pt x="32" y="183"/>
                  </a:lnTo>
                  <a:lnTo>
                    <a:pt x="72" y="183"/>
                  </a:lnTo>
                  <a:lnTo>
                    <a:pt x="72" y="157"/>
                  </a:lnTo>
                  <a:lnTo>
                    <a:pt x="104" y="157"/>
                  </a:lnTo>
                  <a:lnTo>
                    <a:pt x="104" y="183"/>
                  </a:lnTo>
                  <a:lnTo>
                    <a:pt x="131" y="183"/>
                  </a:lnTo>
                  <a:lnTo>
                    <a:pt x="131" y="153"/>
                  </a:lnTo>
                  <a:lnTo>
                    <a:pt x="167" y="153"/>
                  </a:lnTo>
                  <a:lnTo>
                    <a:pt x="167" y="10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7" name="Freeform 130"/>
            <p:cNvSpPr>
              <a:spLocks/>
            </p:cNvSpPr>
            <p:nvPr/>
          </p:nvSpPr>
          <p:spPr bwMode="auto">
            <a:xfrm>
              <a:off x="2565400" y="4883151"/>
              <a:ext cx="50800" cy="314325"/>
            </a:xfrm>
            <a:custGeom>
              <a:avLst/>
              <a:gdLst>
                <a:gd name="T0" fmla="*/ 32 w 32"/>
                <a:gd name="T1" fmla="*/ 0 h 198"/>
                <a:gd name="T2" fmla="*/ 0 w 32"/>
                <a:gd name="T3" fmla="*/ 0 h 198"/>
                <a:gd name="T4" fmla="*/ 0 w 32"/>
                <a:gd name="T5" fmla="*/ 26 h 198"/>
                <a:gd name="T6" fmla="*/ 16 w 32"/>
                <a:gd name="T7" fmla="*/ 26 h 198"/>
                <a:gd name="T8" fmla="*/ 16 w 32"/>
                <a:gd name="T9" fmla="*/ 198 h 198"/>
                <a:gd name="T10" fmla="*/ 32 w 32"/>
                <a:gd name="T11" fmla="*/ 198 h 198"/>
                <a:gd name="T12" fmla="*/ 32 w 32"/>
                <a:gd name="T13" fmla="*/ 159 h 198"/>
                <a:gd name="T14" fmla="*/ 32 w 32"/>
                <a:gd name="T15" fmla="*/ 26 h 198"/>
                <a:gd name="T16" fmla="*/ 32 w 32"/>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8">
                  <a:moveTo>
                    <a:pt x="32" y="0"/>
                  </a:moveTo>
                  <a:lnTo>
                    <a:pt x="0" y="0"/>
                  </a:lnTo>
                  <a:lnTo>
                    <a:pt x="0" y="26"/>
                  </a:lnTo>
                  <a:lnTo>
                    <a:pt x="16" y="26"/>
                  </a:lnTo>
                  <a:lnTo>
                    <a:pt x="16" y="198"/>
                  </a:lnTo>
                  <a:lnTo>
                    <a:pt x="32" y="198"/>
                  </a:lnTo>
                  <a:lnTo>
                    <a:pt x="32" y="159"/>
                  </a:lnTo>
                  <a:lnTo>
                    <a:pt x="32" y="26"/>
                  </a:lnTo>
                  <a:lnTo>
                    <a:pt x="32"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8" name="Freeform 131"/>
            <p:cNvSpPr>
              <a:spLocks/>
            </p:cNvSpPr>
            <p:nvPr/>
          </p:nvSpPr>
          <p:spPr bwMode="auto">
            <a:xfrm>
              <a:off x="2565400" y="4883151"/>
              <a:ext cx="50800" cy="314325"/>
            </a:xfrm>
            <a:custGeom>
              <a:avLst/>
              <a:gdLst>
                <a:gd name="T0" fmla="*/ 32 w 32"/>
                <a:gd name="T1" fmla="*/ 0 h 198"/>
                <a:gd name="T2" fmla="*/ 0 w 32"/>
                <a:gd name="T3" fmla="*/ 0 h 198"/>
                <a:gd name="T4" fmla="*/ 0 w 32"/>
                <a:gd name="T5" fmla="*/ 26 h 198"/>
                <a:gd name="T6" fmla="*/ 16 w 32"/>
                <a:gd name="T7" fmla="*/ 26 h 198"/>
                <a:gd name="T8" fmla="*/ 16 w 32"/>
                <a:gd name="T9" fmla="*/ 198 h 198"/>
                <a:gd name="T10" fmla="*/ 32 w 32"/>
                <a:gd name="T11" fmla="*/ 198 h 198"/>
                <a:gd name="T12" fmla="*/ 32 w 32"/>
                <a:gd name="T13" fmla="*/ 159 h 198"/>
                <a:gd name="T14" fmla="*/ 32 w 32"/>
                <a:gd name="T15" fmla="*/ 26 h 198"/>
                <a:gd name="T16" fmla="*/ 32 w 32"/>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8">
                  <a:moveTo>
                    <a:pt x="32" y="0"/>
                  </a:moveTo>
                  <a:lnTo>
                    <a:pt x="0" y="0"/>
                  </a:lnTo>
                  <a:lnTo>
                    <a:pt x="0" y="26"/>
                  </a:lnTo>
                  <a:lnTo>
                    <a:pt x="16" y="26"/>
                  </a:lnTo>
                  <a:lnTo>
                    <a:pt x="16" y="198"/>
                  </a:lnTo>
                  <a:lnTo>
                    <a:pt x="32" y="198"/>
                  </a:lnTo>
                  <a:lnTo>
                    <a:pt x="32" y="159"/>
                  </a:lnTo>
                  <a:lnTo>
                    <a:pt x="32" y="26"/>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9" name="Freeform 132"/>
            <p:cNvSpPr>
              <a:spLocks/>
            </p:cNvSpPr>
            <p:nvPr/>
          </p:nvSpPr>
          <p:spPr bwMode="auto">
            <a:xfrm>
              <a:off x="2679700" y="4883151"/>
              <a:ext cx="50800" cy="314325"/>
            </a:xfrm>
            <a:custGeom>
              <a:avLst/>
              <a:gdLst>
                <a:gd name="T0" fmla="*/ 32 w 32"/>
                <a:gd name="T1" fmla="*/ 0 h 198"/>
                <a:gd name="T2" fmla="*/ 0 w 32"/>
                <a:gd name="T3" fmla="*/ 0 h 198"/>
                <a:gd name="T4" fmla="*/ 0 w 32"/>
                <a:gd name="T5" fmla="*/ 26 h 198"/>
                <a:gd name="T6" fmla="*/ 0 w 32"/>
                <a:gd name="T7" fmla="*/ 198 h 198"/>
                <a:gd name="T8" fmla="*/ 16 w 32"/>
                <a:gd name="T9" fmla="*/ 198 h 198"/>
                <a:gd name="T10" fmla="*/ 16 w 32"/>
                <a:gd name="T11" fmla="*/ 26 h 198"/>
                <a:gd name="T12" fmla="*/ 32 w 32"/>
                <a:gd name="T13" fmla="*/ 26 h 198"/>
                <a:gd name="T14" fmla="*/ 32 w 32"/>
                <a:gd name="T15" fmla="*/ 0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98">
                  <a:moveTo>
                    <a:pt x="32" y="0"/>
                  </a:moveTo>
                  <a:lnTo>
                    <a:pt x="0" y="0"/>
                  </a:lnTo>
                  <a:lnTo>
                    <a:pt x="0" y="26"/>
                  </a:lnTo>
                  <a:lnTo>
                    <a:pt x="0" y="198"/>
                  </a:lnTo>
                  <a:lnTo>
                    <a:pt x="16" y="198"/>
                  </a:lnTo>
                  <a:lnTo>
                    <a:pt x="16" y="26"/>
                  </a:lnTo>
                  <a:lnTo>
                    <a:pt x="32" y="26"/>
                  </a:lnTo>
                  <a:lnTo>
                    <a:pt x="32"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0" name="Freeform 133"/>
            <p:cNvSpPr>
              <a:spLocks/>
            </p:cNvSpPr>
            <p:nvPr/>
          </p:nvSpPr>
          <p:spPr bwMode="auto">
            <a:xfrm>
              <a:off x="2679700" y="4883151"/>
              <a:ext cx="50800" cy="314325"/>
            </a:xfrm>
            <a:custGeom>
              <a:avLst/>
              <a:gdLst>
                <a:gd name="T0" fmla="*/ 32 w 32"/>
                <a:gd name="T1" fmla="*/ 0 h 198"/>
                <a:gd name="T2" fmla="*/ 0 w 32"/>
                <a:gd name="T3" fmla="*/ 0 h 198"/>
                <a:gd name="T4" fmla="*/ 0 w 32"/>
                <a:gd name="T5" fmla="*/ 26 h 198"/>
                <a:gd name="T6" fmla="*/ 0 w 32"/>
                <a:gd name="T7" fmla="*/ 198 h 198"/>
                <a:gd name="T8" fmla="*/ 16 w 32"/>
                <a:gd name="T9" fmla="*/ 198 h 198"/>
                <a:gd name="T10" fmla="*/ 16 w 32"/>
                <a:gd name="T11" fmla="*/ 26 h 198"/>
                <a:gd name="T12" fmla="*/ 32 w 32"/>
                <a:gd name="T13" fmla="*/ 26 h 198"/>
                <a:gd name="T14" fmla="*/ 32 w 32"/>
                <a:gd name="T15" fmla="*/ 0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98">
                  <a:moveTo>
                    <a:pt x="32" y="0"/>
                  </a:moveTo>
                  <a:lnTo>
                    <a:pt x="0" y="0"/>
                  </a:lnTo>
                  <a:lnTo>
                    <a:pt x="0" y="26"/>
                  </a:lnTo>
                  <a:lnTo>
                    <a:pt x="0" y="198"/>
                  </a:lnTo>
                  <a:lnTo>
                    <a:pt x="16" y="198"/>
                  </a:lnTo>
                  <a:lnTo>
                    <a:pt x="16" y="26"/>
                  </a:lnTo>
                  <a:lnTo>
                    <a:pt x="32" y="26"/>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1" name="Rectangle 134"/>
            <p:cNvSpPr>
              <a:spLocks noChangeArrowheads="1"/>
            </p:cNvSpPr>
            <p:nvPr/>
          </p:nvSpPr>
          <p:spPr bwMode="auto">
            <a:xfrm>
              <a:off x="2773363" y="4876801"/>
              <a:ext cx="57150" cy="47625"/>
            </a:xfrm>
            <a:prstGeom prst="rect">
              <a:avLst/>
            </a:prstGeom>
            <a:solidFill>
              <a:srgbClr val="5D1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2" name="Rectangle 135"/>
            <p:cNvSpPr>
              <a:spLocks noChangeArrowheads="1"/>
            </p:cNvSpPr>
            <p:nvPr/>
          </p:nvSpPr>
          <p:spPr bwMode="auto">
            <a:xfrm>
              <a:off x="2773363" y="4876801"/>
              <a:ext cx="5715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3" name="Freeform 136"/>
            <p:cNvSpPr>
              <a:spLocks/>
            </p:cNvSpPr>
            <p:nvPr/>
          </p:nvSpPr>
          <p:spPr bwMode="auto">
            <a:xfrm>
              <a:off x="2581275" y="4222751"/>
              <a:ext cx="188913" cy="176213"/>
            </a:xfrm>
            <a:custGeom>
              <a:avLst/>
              <a:gdLst>
                <a:gd name="T0" fmla="*/ 154 w 252"/>
                <a:gd name="T1" fmla="*/ 144 h 236"/>
                <a:gd name="T2" fmla="*/ 152 w 252"/>
                <a:gd name="T3" fmla="*/ 146 h 236"/>
                <a:gd name="T4" fmla="*/ 142 w 252"/>
                <a:gd name="T5" fmla="*/ 124 h 236"/>
                <a:gd name="T6" fmla="*/ 137 w 252"/>
                <a:gd name="T7" fmla="*/ 109 h 236"/>
                <a:gd name="T8" fmla="*/ 150 w 252"/>
                <a:gd name="T9" fmla="*/ 109 h 236"/>
                <a:gd name="T10" fmla="*/ 112 w 252"/>
                <a:gd name="T11" fmla="*/ 59 h 236"/>
                <a:gd name="T12" fmla="*/ 132 w 252"/>
                <a:gd name="T13" fmla="*/ 64 h 236"/>
                <a:gd name="T14" fmla="*/ 102 w 252"/>
                <a:gd name="T15" fmla="*/ 24 h 236"/>
                <a:gd name="T16" fmla="*/ 110 w 252"/>
                <a:gd name="T17" fmla="*/ 9 h 236"/>
                <a:gd name="T18" fmla="*/ 81 w 252"/>
                <a:gd name="T19" fmla="*/ 22 h 236"/>
                <a:gd name="T20" fmla="*/ 67 w 252"/>
                <a:gd name="T21" fmla="*/ 0 h 236"/>
                <a:gd name="T22" fmla="*/ 42 w 252"/>
                <a:gd name="T23" fmla="*/ 64 h 236"/>
                <a:gd name="T24" fmla="*/ 14 w 252"/>
                <a:gd name="T25" fmla="*/ 44 h 236"/>
                <a:gd name="T26" fmla="*/ 44 w 252"/>
                <a:gd name="T27" fmla="*/ 124 h 236"/>
                <a:gd name="T28" fmla="*/ 6 w 252"/>
                <a:gd name="T29" fmla="*/ 110 h 236"/>
                <a:gd name="T30" fmla="*/ 79 w 252"/>
                <a:gd name="T31" fmla="*/ 191 h 236"/>
                <a:gd name="T32" fmla="*/ 79 w 252"/>
                <a:gd name="T33" fmla="*/ 193 h 236"/>
                <a:gd name="T34" fmla="*/ 252 w 252"/>
                <a:gd name="T35" fmla="*/ 187 h 236"/>
                <a:gd name="T36" fmla="*/ 154 w 252"/>
                <a:gd name="T37"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36">
                  <a:moveTo>
                    <a:pt x="154" y="144"/>
                  </a:moveTo>
                  <a:cubicBezTo>
                    <a:pt x="152" y="146"/>
                    <a:pt x="152" y="146"/>
                    <a:pt x="152" y="146"/>
                  </a:cubicBezTo>
                  <a:cubicBezTo>
                    <a:pt x="142" y="124"/>
                    <a:pt x="142" y="124"/>
                    <a:pt x="142" y="124"/>
                  </a:cubicBezTo>
                  <a:cubicBezTo>
                    <a:pt x="137" y="109"/>
                    <a:pt x="137" y="109"/>
                    <a:pt x="137" y="109"/>
                  </a:cubicBezTo>
                  <a:cubicBezTo>
                    <a:pt x="150" y="109"/>
                    <a:pt x="150" y="109"/>
                    <a:pt x="150" y="109"/>
                  </a:cubicBezTo>
                  <a:cubicBezTo>
                    <a:pt x="137" y="68"/>
                    <a:pt x="112" y="59"/>
                    <a:pt x="112" y="59"/>
                  </a:cubicBezTo>
                  <a:cubicBezTo>
                    <a:pt x="132" y="64"/>
                    <a:pt x="132" y="64"/>
                    <a:pt x="132" y="64"/>
                  </a:cubicBezTo>
                  <a:cubicBezTo>
                    <a:pt x="124" y="37"/>
                    <a:pt x="112" y="27"/>
                    <a:pt x="102" y="24"/>
                  </a:cubicBezTo>
                  <a:cubicBezTo>
                    <a:pt x="110" y="9"/>
                    <a:pt x="110" y="9"/>
                    <a:pt x="110" y="9"/>
                  </a:cubicBezTo>
                  <a:cubicBezTo>
                    <a:pt x="93" y="5"/>
                    <a:pt x="84" y="16"/>
                    <a:pt x="81" y="22"/>
                  </a:cubicBezTo>
                  <a:cubicBezTo>
                    <a:pt x="67" y="0"/>
                    <a:pt x="67" y="0"/>
                    <a:pt x="67" y="0"/>
                  </a:cubicBezTo>
                  <a:cubicBezTo>
                    <a:pt x="27" y="23"/>
                    <a:pt x="42" y="64"/>
                    <a:pt x="42" y="64"/>
                  </a:cubicBezTo>
                  <a:cubicBezTo>
                    <a:pt x="14" y="44"/>
                    <a:pt x="14" y="44"/>
                    <a:pt x="14" y="44"/>
                  </a:cubicBezTo>
                  <a:cubicBezTo>
                    <a:pt x="0" y="94"/>
                    <a:pt x="44" y="124"/>
                    <a:pt x="44" y="124"/>
                  </a:cubicBezTo>
                  <a:cubicBezTo>
                    <a:pt x="6" y="110"/>
                    <a:pt x="6" y="110"/>
                    <a:pt x="6" y="110"/>
                  </a:cubicBezTo>
                  <a:cubicBezTo>
                    <a:pt x="14" y="181"/>
                    <a:pt x="79" y="191"/>
                    <a:pt x="79" y="191"/>
                  </a:cubicBezTo>
                  <a:cubicBezTo>
                    <a:pt x="79" y="193"/>
                    <a:pt x="79" y="193"/>
                    <a:pt x="79" y="193"/>
                  </a:cubicBezTo>
                  <a:cubicBezTo>
                    <a:pt x="108" y="236"/>
                    <a:pt x="252" y="187"/>
                    <a:pt x="252" y="187"/>
                  </a:cubicBezTo>
                  <a:cubicBezTo>
                    <a:pt x="224" y="142"/>
                    <a:pt x="154" y="144"/>
                    <a:pt x="154" y="144"/>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4" name="Freeform 137"/>
            <p:cNvSpPr>
              <a:spLocks/>
            </p:cNvSpPr>
            <p:nvPr/>
          </p:nvSpPr>
          <p:spPr bwMode="auto">
            <a:xfrm>
              <a:off x="2687638" y="4314826"/>
              <a:ext cx="55563" cy="2857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7" y="38"/>
                    <a:pt x="37" y="38"/>
                  </a:cubicBezTo>
                  <a:cubicBezTo>
                    <a:pt x="58" y="38"/>
                    <a:pt x="75" y="21"/>
                    <a:pt x="75" y="0"/>
                  </a:cubicBezTo>
                  <a:cubicBezTo>
                    <a:pt x="0" y="0"/>
                    <a:pt x="0" y="0"/>
                    <a:pt x="0" y="0"/>
                  </a:cubicBezTo>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5" name="Freeform 138"/>
            <p:cNvSpPr>
              <a:spLocks/>
            </p:cNvSpPr>
            <p:nvPr/>
          </p:nvSpPr>
          <p:spPr bwMode="auto">
            <a:xfrm>
              <a:off x="2701925" y="4314826"/>
              <a:ext cx="26988" cy="14288"/>
            </a:xfrm>
            <a:custGeom>
              <a:avLst/>
              <a:gdLst>
                <a:gd name="T0" fmla="*/ 37 w 37"/>
                <a:gd name="T1" fmla="*/ 0 h 19"/>
                <a:gd name="T2" fmla="*/ 0 w 37"/>
                <a:gd name="T3" fmla="*/ 0 h 19"/>
                <a:gd name="T4" fmla="*/ 18 w 37"/>
                <a:gd name="T5" fmla="*/ 19 h 19"/>
                <a:gd name="T6" fmla="*/ 18 w 37"/>
                <a:gd name="T7" fmla="*/ 19 h 19"/>
                <a:gd name="T8" fmla="*/ 37 w 37"/>
                <a:gd name="T9" fmla="*/ 0 h 19"/>
              </a:gdLst>
              <a:ahLst/>
              <a:cxnLst>
                <a:cxn ang="0">
                  <a:pos x="T0" y="T1"/>
                </a:cxn>
                <a:cxn ang="0">
                  <a:pos x="T2" y="T3"/>
                </a:cxn>
                <a:cxn ang="0">
                  <a:pos x="T4" y="T5"/>
                </a:cxn>
                <a:cxn ang="0">
                  <a:pos x="T6" y="T7"/>
                </a:cxn>
                <a:cxn ang="0">
                  <a:pos x="T8" y="T9"/>
                </a:cxn>
              </a:cxnLst>
              <a:rect l="0" t="0" r="r" b="b"/>
              <a:pathLst>
                <a:path w="37" h="19">
                  <a:moveTo>
                    <a:pt x="37" y="0"/>
                  </a:moveTo>
                  <a:cubicBezTo>
                    <a:pt x="0" y="0"/>
                    <a:pt x="0" y="0"/>
                    <a:pt x="0" y="0"/>
                  </a:cubicBezTo>
                  <a:cubicBezTo>
                    <a:pt x="0" y="11"/>
                    <a:pt x="8" y="19"/>
                    <a:pt x="18" y="19"/>
                  </a:cubicBezTo>
                  <a:cubicBezTo>
                    <a:pt x="18" y="19"/>
                    <a:pt x="18" y="19"/>
                    <a:pt x="18" y="19"/>
                  </a:cubicBezTo>
                  <a:cubicBezTo>
                    <a:pt x="29" y="19"/>
                    <a:pt x="37" y="11"/>
                    <a:pt x="37" y="0"/>
                  </a:cubicBezTo>
                </a:path>
              </a:pathLst>
            </a:custGeom>
            <a:solidFill>
              <a:srgbClr val="D9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grpSp>
        <p:nvGrpSpPr>
          <p:cNvPr id="106" name="Group 105"/>
          <p:cNvGrpSpPr/>
          <p:nvPr/>
        </p:nvGrpSpPr>
        <p:grpSpPr>
          <a:xfrm>
            <a:off x="4519314" y="3716142"/>
            <a:ext cx="3366754" cy="344992"/>
            <a:chOff x="-127253" y="0"/>
            <a:chExt cx="12258757" cy="1256157"/>
          </a:xfrm>
        </p:grpSpPr>
        <p:grpSp>
          <p:nvGrpSpPr>
            <p:cNvPr id="107" name="Group 106"/>
            <p:cNvGrpSpPr/>
            <p:nvPr/>
          </p:nvGrpSpPr>
          <p:grpSpPr>
            <a:xfrm>
              <a:off x="5563848" y="0"/>
              <a:ext cx="843302" cy="1256157"/>
              <a:chOff x="2922631" y="1179023"/>
              <a:chExt cx="508663" cy="757689"/>
            </a:xfrm>
          </p:grpSpPr>
          <p:sp>
            <p:nvSpPr>
              <p:cNvPr id="168" name="Oval 16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9" name="Rectangle 16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70" name="Oval 16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71" name="Oval 17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08" name="Group 107"/>
            <p:cNvGrpSpPr/>
            <p:nvPr/>
          </p:nvGrpSpPr>
          <p:grpSpPr>
            <a:xfrm>
              <a:off x="6508728" y="0"/>
              <a:ext cx="843302" cy="1256157"/>
              <a:chOff x="2922631" y="1179023"/>
              <a:chExt cx="508663" cy="757689"/>
            </a:xfrm>
          </p:grpSpPr>
          <p:sp>
            <p:nvSpPr>
              <p:cNvPr id="164" name="Oval 16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5" name="Rectangle 16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6" name="Oval 16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7" name="Oval 16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09" name="Group 108"/>
            <p:cNvGrpSpPr/>
            <p:nvPr/>
          </p:nvGrpSpPr>
          <p:grpSpPr>
            <a:xfrm>
              <a:off x="7453355" y="0"/>
              <a:ext cx="843302" cy="1256157"/>
              <a:chOff x="2922631" y="1179023"/>
              <a:chExt cx="508663" cy="757689"/>
            </a:xfrm>
          </p:grpSpPr>
          <p:sp>
            <p:nvSpPr>
              <p:cNvPr id="160" name="Oval 15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1" name="Rectangle 16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2" name="Oval 16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3" name="Oval 16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0" name="Group 109"/>
            <p:cNvGrpSpPr/>
            <p:nvPr/>
          </p:nvGrpSpPr>
          <p:grpSpPr>
            <a:xfrm>
              <a:off x="8403337" y="0"/>
              <a:ext cx="843302" cy="1256157"/>
              <a:chOff x="2922631" y="1179023"/>
              <a:chExt cx="508663" cy="757689"/>
            </a:xfrm>
          </p:grpSpPr>
          <p:sp>
            <p:nvSpPr>
              <p:cNvPr id="156" name="Oval 15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 name="Rectangle 15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 name="Oval 15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9" name="Oval 15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1" name="Group 110"/>
            <p:cNvGrpSpPr/>
            <p:nvPr/>
          </p:nvGrpSpPr>
          <p:grpSpPr>
            <a:xfrm>
              <a:off x="4616197" y="0"/>
              <a:ext cx="843302" cy="1256157"/>
              <a:chOff x="2922631" y="1179023"/>
              <a:chExt cx="508663" cy="757689"/>
            </a:xfrm>
          </p:grpSpPr>
          <p:sp>
            <p:nvSpPr>
              <p:cNvPr id="152" name="Oval 151"/>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3" name="Rectangle 152"/>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4" name="Oval 153"/>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 name="Oval 154"/>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2" name="Group 111"/>
            <p:cNvGrpSpPr/>
            <p:nvPr/>
          </p:nvGrpSpPr>
          <p:grpSpPr>
            <a:xfrm>
              <a:off x="9358355" y="0"/>
              <a:ext cx="843302" cy="1256157"/>
              <a:chOff x="2922631" y="1179023"/>
              <a:chExt cx="508663" cy="757689"/>
            </a:xfrm>
          </p:grpSpPr>
          <p:sp>
            <p:nvSpPr>
              <p:cNvPr id="148" name="Oval 14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 name="Rectangle 14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0" name="Oval 14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1" name="Oval 15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3" name="Group 112"/>
            <p:cNvGrpSpPr/>
            <p:nvPr/>
          </p:nvGrpSpPr>
          <p:grpSpPr>
            <a:xfrm>
              <a:off x="10308337" y="0"/>
              <a:ext cx="843302" cy="1256157"/>
              <a:chOff x="2922631" y="1179023"/>
              <a:chExt cx="508663" cy="757689"/>
            </a:xfrm>
          </p:grpSpPr>
          <p:sp>
            <p:nvSpPr>
              <p:cNvPr id="144" name="Oval 14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5" name="Rectangle 14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6" name="Oval 14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7" name="Oval 14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4" name="Group 113"/>
            <p:cNvGrpSpPr/>
            <p:nvPr/>
          </p:nvGrpSpPr>
          <p:grpSpPr>
            <a:xfrm>
              <a:off x="11288202" y="0"/>
              <a:ext cx="843302" cy="1256157"/>
              <a:chOff x="2922631" y="1179023"/>
              <a:chExt cx="508663" cy="757689"/>
            </a:xfrm>
          </p:grpSpPr>
          <p:sp>
            <p:nvSpPr>
              <p:cNvPr id="140" name="Oval 13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1" name="Rectangle 14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2" name="Oval 14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3" name="Oval 14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5" name="Group 114"/>
            <p:cNvGrpSpPr/>
            <p:nvPr/>
          </p:nvGrpSpPr>
          <p:grpSpPr>
            <a:xfrm>
              <a:off x="1782423" y="0"/>
              <a:ext cx="843302" cy="1256157"/>
              <a:chOff x="2922631" y="1179023"/>
              <a:chExt cx="508663" cy="757689"/>
            </a:xfrm>
          </p:grpSpPr>
          <p:sp>
            <p:nvSpPr>
              <p:cNvPr id="136" name="Oval 13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7" name="Rectangle 13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8" name="Oval 13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9" name="Oval 13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6" name="Group 115"/>
            <p:cNvGrpSpPr/>
            <p:nvPr/>
          </p:nvGrpSpPr>
          <p:grpSpPr>
            <a:xfrm>
              <a:off x="2727303" y="0"/>
              <a:ext cx="843302" cy="1256157"/>
              <a:chOff x="2922631" y="1179023"/>
              <a:chExt cx="508663" cy="757689"/>
            </a:xfrm>
          </p:grpSpPr>
          <p:sp>
            <p:nvSpPr>
              <p:cNvPr id="132" name="Oval 131"/>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3" name="Rectangle 132"/>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4" name="Oval 133"/>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5" name="Oval 134"/>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7" name="Group 116"/>
            <p:cNvGrpSpPr/>
            <p:nvPr/>
          </p:nvGrpSpPr>
          <p:grpSpPr>
            <a:xfrm>
              <a:off x="3671930" y="0"/>
              <a:ext cx="843302" cy="1256157"/>
              <a:chOff x="2922631" y="1179023"/>
              <a:chExt cx="508663" cy="757689"/>
            </a:xfrm>
          </p:grpSpPr>
          <p:sp>
            <p:nvSpPr>
              <p:cNvPr id="128" name="Oval 12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9" name="Rectangle 12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0" name="Oval 12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1" name="Oval 13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8" name="Group 117"/>
            <p:cNvGrpSpPr/>
            <p:nvPr/>
          </p:nvGrpSpPr>
          <p:grpSpPr>
            <a:xfrm>
              <a:off x="834772" y="0"/>
              <a:ext cx="843302" cy="1256157"/>
              <a:chOff x="2922631" y="1179023"/>
              <a:chExt cx="508663" cy="757689"/>
            </a:xfrm>
          </p:grpSpPr>
          <p:sp>
            <p:nvSpPr>
              <p:cNvPr id="124" name="Oval 12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5" name="Rectangle 12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6" name="Oval 12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7" name="Oval 12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9" name="Group 118"/>
            <p:cNvGrpSpPr/>
            <p:nvPr/>
          </p:nvGrpSpPr>
          <p:grpSpPr>
            <a:xfrm>
              <a:off x="-127253" y="0"/>
              <a:ext cx="843302" cy="1256157"/>
              <a:chOff x="2922631" y="1179023"/>
              <a:chExt cx="508663" cy="757689"/>
            </a:xfrm>
          </p:grpSpPr>
          <p:sp>
            <p:nvSpPr>
              <p:cNvPr id="120" name="Oval 11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1" name="Rectangle 12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2" name="Oval 12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3" name="Oval 12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grpSp>
        <p:nvGrpSpPr>
          <p:cNvPr id="172" name="Group 171"/>
          <p:cNvGrpSpPr/>
          <p:nvPr/>
        </p:nvGrpSpPr>
        <p:grpSpPr>
          <a:xfrm>
            <a:off x="4519314" y="6367533"/>
            <a:ext cx="3366754" cy="344992"/>
            <a:chOff x="-127253" y="0"/>
            <a:chExt cx="12258757" cy="1256157"/>
          </a:xfrm>
        </p:grpSpPr>
        <p:grpSp>
          <p:nvGrpSpPr>
            <p:cNvPr id="173" name="Group 172"/>
            <p:cNvGrpSpPr/>
            <p:nvPr/>
          </p:nvGrpSpPr>
          <p:grpSpPr>
            <a:xfrm>
              <a:off x="5563848" y="0"/>
              <a:ext cx="843302" cy="1256157"/>
              <a:chOff x="2922631" y="1179023"/>
              <a:chExt cx="508663" cy="757689"/>
            </a:xfrm>
          </p:grpSpPr>
          <p:sp>
            <p:nvSpPr>
              <p:cNvPr id="234" name="Oval 23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5" name="Rectangle 23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6" name="Oval 23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7" name="Oval 23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4" name="Group 173"/>
            <p:cNvGrpSpPr/>
            <p:nvPr/>
          </p:nvGrpSpPr>
          <p:grpSpPr>
            <a:xfrm>
              <a:off x="6508728" y="0"/>
              <a:ext cx="843302" cy="1256157"/>
              <a:chOff x="2922631" y="1179023"/>
              <a:chExt cx="508663" cy="757689"/>
            </a:xfrm>
          </p:grpSpPr>
          <p:sp>
            <p:nvSpPr>
              <p:cNvPr id="230" name="Oval 22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1" name="Rectangle 23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2" name="Oval 23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3" name="Oval 23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5" name="Group 174"/>
            <p:cNvGrpSpPr/>
            <p:nvPr/>
          </p:nvGrpSpPr>
          <p:grpSpPr>
            <a:xfrm>
              <a:off x="7453355" y="0"/>
              <a:ext cx="843302" cy="1256157"/>
              <a:chOff x="2922631" y="1179023"/>
              <a:chExt cx="508663" cy="757689"/>
            </a:xfrm>
          </p:grpSpPr>
          <p:sp>
            <p:nvSpPr>
              <p:cNvPr id="226" name="Oval 22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7" name="Rectangle 22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8" name="Oval 22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9" name="Oval 22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6" name="Group 175"/>
            <p:cNvGrpSpPr/>
            <p:nvPr/>
          </p:nvGrpSpPr>
          <p:grpSpPr>
            <a:xfrm>
              <a:off x="8403337" y="0"/>
              <a:ext cx="843302" cy="1256157"/>
              <a:chOff x="2922631" y="1179023"/>
              <a:chExt cx="508663" cy="757689"/>
            </a:xfrm>
          </p:grpSpPr>
          <p:sp>
            <p:nvSpPr>
              <p:cNvPr id="222" name="Oval 221"/>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3" name="Rectangle 222"/>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4" name="Oval 223"/>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5" name="Oval 224"/>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7" name="Group 176"/>
            <p:cNvGrpSpPr/>
            <p:nvPr/>
          </p:nvGrpSpPr>
          <p:grpSpPr>
            <a:xfrm>
              <a:off x="4616197" y="0"/>
              <a:ext cx="843302" cy="1256157"/>
              <a:chOff x="2922631" y="1179023"/>
              <a:chExt cx="508663" cy="757689"/>
            </a:xfrm>
          </p:grpSpPr>
          <p:sp>
            <p:nvSpPr>
              <p:cNvPr id="218" name="Oval 21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9" name="Rectangle 21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0" name="Oval 21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1" name="Oval 22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8" name="Group 177"/>
            <p:cNvGrpSpPr/>
            <p:nvPr/>
          </p:nvGrpSpPr>
          <p:grpSpPr>
            <a:xfrm>
              <a:off x="9358355" y="0"/>
              <a:ext cx="843302" cy="1256157"/>
              <a:chOff x="2922631" y="1179023"/>
              <a:chExt cx="508663" cy="757689"/>
            </a:xfrm>
          </p:grpSpPr>
          <p:sp>
            <p:nvSpPr>
              <p:cNvPr id="214" name="Oval 21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5" name="Rectangle 21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6" name="Oval 21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7" name="Oval 21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9" name="Group 178"/>
            <p:cNvGrpSpPr/>
            <p:nvPr/>
          </p:nvGrpSpPr>
          <p:grpSpPr>
            <a:xfrm>
              <a:off x="10308337" y="0"/>
              <a:ext cx="843302" cy="1256157"/>
              <a:chOff x="2922631" y="1179023"/>
              <a:chExt cx="508663" cy="757689"/>
            </a:xfrm>
          </p:grpSpPr>
          <p:sp>
            <p:nvSpPr>
              <p:cNvPr id="210" name="Oval 20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1" name="Rectangle 21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2" name="Oval 21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3" name="Oval 21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0" name="Group 179"/>
            <p:cNvGrpSpPr/>
            <p:nvPr/>
          </p:nvGrpSpPr>
          <p:grpSpPr>
            <a:xfrm>
              <a:off x="11288202" y="0"/>
              <a:ext cx="843302" cy="1256157"/>
              <a:chOff x="2922631" y="1179023"/>
              <a:chExt cx="508663" cy="757689"/>
            </a:xfrm>
          </p:grpSpPr>
          <p:sp>
            <p:nvSpPr>
              <p:cNvPr id="206" name="Oval 20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7" name="Rectangle 20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8" name="Oval 20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9" name="Oval 20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1" name="Group 180"/>
            <p:cNvGrpSpPr/>
            <p:nvPr/>
          </p:nvGrpSpPr>
          <p:grpSpPr>
            <a:xfrm>
              <a:off x="1782423" y="0"/>
              <a:ext cx="843302" cy="1256157"/>
              <a:chOff x="2922631" y="1179023"/>
              <a:chExt cx="508663" cy="757689"/>
            </a:xfrm>
          </p:grpSpPr>
          <p:sp>
            <p:nvSpPr>
              <p:cNvPr id="202" name="Oval 201"/>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3" name="Rectangle 202"/>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4" name="Oval 203"/>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5" name="Oval 204"/>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2" name="Group 181"/>
            <p:cNvGrpSpPr/>
            <p:nvPr/>
          </p:nvGrpSpPr>
          <p:grpSpPr>
            <a:xfrm>
              <a:off x="2727303" y="0"/>
              <a:ext cx="843302" cy="1256157"/>
              <a:chOff x="2922631" y="1179023"/>
              <a:chExt cx="508663" cy="757689"/>
            </a:xfrm>
          </p:grpSpPr>
          <p:sp>
            <p:nvSpPr>
              <p:cNvPr id="198" name="Oval 19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9" name="Rectangle 19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0" name="Oval 19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1" name="Oval 20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3" name="Group 182"/>
            <p:cNvGrpSpPr/>
            <p:nvPr/>
          </p:nvGrpSpPr>
          <p:grpSpPr>
            <a:xfrm>
              <a:off x="3671930" y="0"/>
              <a:ext cx="843302" cy="1256157"/>
              <a:chOff x="2922631" y="1179023"/>
              <a:chExt cx="508663" cy="757689"/>
            </a:xfrm>
          </p:grpSpPr>
          <p:sp>
            <p:nvSpPr>
              <p:cNvPr id="194" name="Oval 19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5" name="Rectangle 19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6" name="Oval 19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7" name="Oval 19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4" name="Group 183"/>
            <p:cNvGrpSpPr/>
            <p:nvPr/>
          </p:nvGrpSpPr>
          <p:grpSpPr>
            <a:xfrm>
              <a:off x="834772" y="0"/>
              <a:ext cx="843302" cy="1256157"/>
              <a:chOff x="2922631" y="1179023"/>
              <a:chExt cx="508663" cy="757689"/>
            </a:xfrm>
          </p:grpSpPr>
          <p:sp>
            <p:nvSpPr>
              <p:cNvPr id="190" name="Oval 18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1" name="Rectangle 19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2" name="Oval 19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3" name="Oval 19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5" name="Group 184"/>
            <p:cNvGrpSpPr/>
            <p:nvPr/>
          </p:nvGrpSpPr>
          <p:grpSpPr>
            <a:xfrm>
              <a:off x="-127253" y="0"/>
              <a:ext cx="843302" cy="1256157"/>
              <a:chOff x="2922631" y="1179023"/>
              <a:chExt cx="508663" cy="757689"/>
            </a:xfrm>
          </p:grpSpPr>
          <p:sp>
            <p:nvSpPr>
              <p:cNvPr id="186" name="Oval 18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87" name="Rectangle 18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88" name="Oval 18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89" name="Oval 18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grpSp>
        <p:nvGrpSpPr>
          <p:cNvPr id="238" name="Group 237"/>
          <p:cNvGrpSpPr/>
          <p:nvPr/>
        </p:nvGrpSpPr>
        <p:grpSpPr>
          <a:xfrm rot="5400000" flipH="1">
            <a:off x="633064" y="5867023"/>
            <a:ext cx="531531" cy="1144240"/>
            <a:chOff x="4506913" y="801688"/>
            <a:chExt cx="436563" cy="939800"/>
          </a:xfrm>
        </p:grpSpPr>
        <p:sp>
          <p:nvSpPr>
            <p:cNvPr id="239" name="Freeform 10"/>
            <p:cNvSpPr>
              <a:spLocks/>
            </p:cNvSpPr>
            <p:nvPr/>
          </p:nvSpPr>
          <p:spPr bwMode="auto">
            <a:xfrm>
              <a:off x="4657725" y="801688"/>
              <a:ext cx="133350" cy="522288"/>
            </a:xfrm>
            <a:custGeom>
              <a:avLst/>
              <a:gdLst>
                <a:gd name="T0" fmla="*/ 69 w 84"/>
                <a:gd name="T1" fmla="*/ 24 h 329"/>
                <a:gd name="T2" fmla="*/ 69 w 84"/>
                <a:gd name="T3" fmla="*/ 325 h 329"/>
                <a:gd name="T4" fmla="*/ 54 w 84"/>
                <a:gd name="T5" fmla="*/ 325 h 329"/>
                <a:gd name="T6" fmla="*/ 54 w 84"/>
                <a:gd name="T7" fmla="*/ 11 h 329"/>
                <a:gd name="T8" fmla="*/ 40 w 84"/>
                <a:gd name="T9" fmla="*/ 0 h 329"/>
                <a:gd name="T10" fmla="*/ 40 w 84"/>
                <a:gd name="T11" fmla="*/ 0 h 329"/>
                <a:gd name="T12" fmla="*/ 13 w 84"/>
                <a:gd name="T13" fmla="*/ 27 h 329"/>
                <a:gd name="T14" fmla="*/ 13 w 84"/>
                <a:gd name="T15" fmla="*/ 55 h 329"/>
                <a:gd name="T16" fmla="*/ 0 w 84"/>
                <a:gd name="T17" fmla="*/ 67 h 329"/>
                <a:gd name="T18" fmla="*/ 0 w 84"/>
                <a:gd name="T19" fmla="*/ 90 h 329"/>
                <a:gd name="T20" fmla="*/ 26 w 84"/>
                <a:gd name="T21" fmla="*/ 114 h 329"/>
                <a:gd name="T22" fmla="*/ 26 w 84"/>
                <a:gd name="T23" fmla="*/ 133 h 329"/>
                <a:gd name="T24" fmla="*/ 14 w 84"/>
                <a:gd name="T25" fmla="*/ 144 h 329"/>
                <a:gd name="T26" fmla="*/ 14 w 84"/>
                <a:gd name="T27" fmla="*/ 163 h 329"/>
                <a:gd name="T28" fmla="*/ 0 w 84"/>
                <a:gd name="T29" fmla="*/ 177 h 329"/>
                <a:gd name="T30" fmla="*/ 0 w 84"/>
                <a:gd name="T31" fmla="*/ 198 h 329"/>
                <a:gd name="T32" fmla="*/ 24 w 84"/>
                <a:gd name="T33" fmla="*/ 220 h 329"/>
                <a:gd name="T34" fmla="*/ 24 w 84"/>
                <a:gd name="T35" fmla="*/ 247 h 329"/>
                <a:gd name="T36" fmla="*/ 0 w 84"/>
                <a:gd name="T37" fmla="*/ 270 h 329"/>
                <a:gd name="T38" fmla="*/ 0 w 84"/>
                <a:gd name="T39" fmla="*/ 315 h 329"/>
                <a:gd name="T40" fmla="*/ 0 w 84"/>
                <a:gd name="T41" fmla="*/ 329 h 329"/>
                <a:gd name="T42" fmla="*/ 84 w 84"/>
                <a:gd name="T43" fmla="*/ 329 h 329"/>
                <a:gd name="T44" fmla="*/ 84 w 84"/>
                <a:gd name="T45" fmla="*/ 35 h 329"/>
                <a:gd name="T46" fmla="*/ 69 w 84"/>
                <a:gd name="T47" fmla="*/ 2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329">
                  <a:moveTo>
                    <a:pt x="69" y="24"/>
                  </a:moveTo>
                  <a:lnTo>
                    <a:pt x="69" y="325"/>
                  </a:lnTo>
                  <a:lnTo>
                    <a:pt x="54" y="325"/>
                  </a:lnTo>
                  <a:lnTo>
                    <a:pt x="54" y="11"/>
                  </a:lnTo>
                  <a:lnTo>
                    <a:pt x="40" y="0"/>
                  </a:lnTo>
                  <a:lnTo>
                    <a:pt x="40" y="0"/>
                  </a:lnTo>
                  <a:lnTo>
                    <a:pt x="13" y="27"/>
                  </a:lnTo>
                  <a:lnTo>
                    <a:pt x="13" y="55"/>
                  </a:lnTo>
                  <a:lnTo>
                    <a:pt x="0" y="67"/>
                  </a:lnTo>
                  <a:lnTo>
                    <a:pt x="0" y="90"/>
                  </a:lnTo>
                  <a:lnTo>
                    <a:pt x="26" y="114"/>
                  </a:lnTo>
                  <a:lnTo>
                    <a:pt x="26" y="133"/>
                  </a:lnTo>
                  <a:lnTo>
                    <a:pt x="14" y="144"/>
                  </a:lnTo>
                  <a:lnTo>
                    <a:pt x="14" y="163"/>
                  </a:lnTo>
                  <a:lnTo>
                    <a:pt x="0" y="177"/>
                  </a:lnTo>
                  <a:lnTo>
                    <a:pt x="0" y="198"/>
                  </a:lnTo>
                  <a:lnTo>
                    <a:pt x="24" y="220"/>
                  </a:lnTo>
                  <a:lnTo>
                    <a:pt x="24" y="247"/>
                  </a:lnTo>
                  <a:lnTo>
                    <a:pt x="0" y="270"/>
                  </a:lnTo>
                  <a:lnTo>
                    <a:pt x="0" y="315"/>
                  </a:lnTo>
                  <a:lnTo>
                    <a:pt x="0" y="329"/>
                  </a:lnTo>
                  <a:lnTo>
                    <a:pt x="84" y="329"/>
                  </a:lnTo>
                  <a:lnTo>
                    <a:pt x="84" y="35"/>
                  </a:lnTo>
                  <a:lnTo>
                    <a:pt x="69" y="24"/>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240" name="Freeform 11"/>
            <p:cNvSpPr>
              <a:spLocks/>
            </p:cNvSpPr>
            <p:nvPr/>
          </p:nvSpPr>
          <p:spPr bwMode="auto">
            <a:xfrm>
              <a:off x="4743450" y="819150"/>
              <a:ext cx="23813" cy="498475"/>
            </a:xfrm>
            <a:custGeom>
              <a:avLst/>
              <a:gdLst>
                <a:gd name="T0" fmla="*/ 15 w 15"/>
                <a:gd name="T1" fmla="*/ 314 h 314"/>
                <a:gd name="T2" fmla="*/ 15 w 15"/>
                <a:gd name="T3" fmla="*/ 13 h 314"/>
                <a:gd name="T4" fmla="*/ 0 w 15"/>
                <a:gd name="T5" fmla="*/ 0 h 314"/>
                <a:gd name="T6" fmla="*/ 0 w 15"/>
                <a:gd name="T7" fmla="*/ 314 h 314"/>
                <a:gd name="T8" fmla="*/ 15 w 15"/>
                <a:gd name="T9" fmla="*/ 314 h 314"/>
              </a:gdLst>
              <a:ahLst/>
              <a:cxnLst>
                <a:cxn ang="0">
                  <a:pos x="T0" y="T1"/>
                </a:cxn>
                <a:cxn ang="0">
                  <a:pos x="T2" y="T3"/>
                </a:cxn>
                <a:cxn ang="0">
                  <a:pos x="T4" y="T5"/>
                </a:cxn>
                <a:cxn ang="0">
                  <a:pos x="T6" y="T7"/>
                </a:cxn>
                <a:cxn ang="0">
                  <a:pos x="T8" y="T9"/>
                </a:cxn>
              </a:cxnLst>
              <a:rect l="0" t="0" r="r" b="b"/>
              <a:pathLst>
                <a:path w="15" h="314">
                  <a:moveTo>
                    <a:pt x="15" y="314"/>
                  </a:moveTo>
                  <a:lnTo>
                    <a:pt x="15" y="13"/>
                  </a:lnTo>
                  <a:lnTo>
                    <a:pt x="0" y="0"/>
                  </a:lnTo>
                  <a:lnTo>
                    <a:pt x="0" y="314"/>
                  </a:lnTo>
                  <a:lnTo>
                    <a:pt x="15" y="31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241" name="Freeform 12"/>
            <p:cNvSpPr>
              <a:spLocks noEditPoints="1"/>
            </p:cNvSpPr>
            <p:nvPr/>
          </p:nvSpPr>
          <p:spPr bwMode="auto">
            <a:xfrm>
              <a:off x="4506913" y="1304925"/>
              <a:ext cx="436563" cy="436563"/>
            </a:xfrm>
            <a:custGeom>
              <a:avLst/>
              <a:gdLst>
                <a:gd name="T0" fmla="*/ 160 w 196"/>
                <a:gd name="T1" fmla="*/ 30 h 197"/>
                <a:gd name="T2" fmla="*/ 98 w 196"/>
                <a:gd name="T3" fmla="*/ 0 h 197"/>
                <a:gd name="T4" fmla="*/ 35 w 196"/>
                <a:gd name="T5" fmla="*/ 30 h 197"/>
                <a:gd name="T6" fmla="*/ 29 w 196"/>
                <a:gd name="T7" fmla="*/ 36 h 197"/>
                <a:gd name="T8" fmla="*/ 0 w 196"/>
                <a:gd name="T9" fmla="*/ 107 h 197"/>
                <a:gd name="T10" fmla="*/ 0 w 196"/>
                <a:gd name="T11" fmla="*/ 155 h 197"/>
                <a:gd name="T12" fmla="*/ 41 w 196"/>
                <a:gd name="T13" fmla="*/ 197 h 197"/>
                <a:gd name="T14" fmla="*/ 154 w 196"/>
                <a:gd name="T15" fmla="*/ 197 h 197"/>
                <a:gd name="T16" fmla="*/ 196 w 196"/>
                <a:gd name="T17" fmla="*/ 155 h 197"/>
                <a:gd name="T18" fmla="*/ 196 w 196"/>
                <a:gd name="T19" fmla="*/ 107 h 197"/>
                <a:gd name="T20" fmla="*/ 167 w 196"/>
                <a:gd name="T21" fmla="*/ 36 h 197"/>
                <a:gd name="T22" fmla="*/ 160 w 196"/>
                <a:gd name="T23" fmla="*/ 30 h 197"/>
                <a:gd name="T24" fmla="*/ 124 w 196"/>
                <a:gd name="T25" fmla="*/ 167 h 197"/>
                <a:gd name="T26" fmla="*/ 98 w 196"/>
                <a:gd name="T27" fmla="*/ 178 h 197"/>
                <a:gd name="T28" fmla="*/ 72 w 196"/>
                <a:gd name="T29" fmla="*/ 167 h 197"/>
                <a:gd name="T30" fmla="*/ 98 w 196"/>
                <a:gd name="T31" fmla="*/ 156 h 197"/>
                <a:gd name="T32" fmla="*/ 124 w 196"/>
                <a:gd name="T33" fmla="*/ 16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 h="197">
                  <a:moveTo>
                    <a:pt x="160" y="30"/>
                  </a:moveTo>
                  <a:cubicBezTo>
                    <a:pt x="144" y="13"/>
                    <a:pt x="116" y="0"/>
                    <a:pt x="98" y="0"/>
                  </a:cubicBezTo>
                  <a:cubicBezTo>
                    <a:pt x="80" y="0"/>
                    <a:pt x="52" y="13"/>
                    <a:pt x="35" y="30"/>
                  </a:cubicBezTo>
                  <a:cubicBezTo>
                    <a:pt x="29" y="36"/>
                    <a:pt x="29" y="36"/>
                    <a:pt x="29" y="36"/>
                  </a:cubicBezTo>
                  <a:cubicBezTo>
                    <a:pt x="13" y="52"/>
                    <a:pt x="0" y="84"/>
                    <a:pt x="0" y="107"/>
                  </a:cubicBezTo>
                  <a:cubicBezTo>
                    <a:pt x="0" y="155"/>
                    <a:pt x="0" y="155"/>
                    <a:pt x="0" y="155"/>
                  </a:cubicBezTo>
                  <a:cubicBezTo>
                    <a:pt x="0" y="178"/>
                    <a:pt x="18" y="197"/>
                    <a:pt x="41" y="197"/>
                  </a:cubicBezTo>
                  <a:cubicBezTo>
                    <a:pt x="154" y="197"/>
                    <a:pt x="154" y="197"/>
                    <a:pt x="154" y="197"/>
                  </a:cubicBezTo>
                  <a:cubicBezTo>
                    <a:pt x="177" y="197"/>
                    <a:pt x="196" y="178"/>
                    <a:pt x="196" y="155"/>
                  </a:cubicBezTo>
                  <a:cubicBezTo>
                    <a:pt x="196" y="107"/>
                    <a:pt x="196" y="107"/>
                    <a:pt x="196" y="107"/>
                  </a:cubicBezTo>
                  <a:cubicBezTo>
                    <a:pt x="196" y="84"/>
                    <a:pt x="183" y="52"/>
                    <a:pt x="167" y="36"/>
                  </a:cubicBezTo>
                  <a:lnTo>
                    <a:pt x="160" y="30"/>
                  </a:lnTo>
                  <a:close/>
                  <a:moveTo>
                    <a:pt x="124" y="167"/>
                  </a:moveTo>
                  <a:cubicBezTo>
                    <a:pt x="124" y="173"/>
                    <a:pt x="112" y="178"/>
                    <a:pt x="98" y="178"/>
                  </a:cubicBezTo>
                  <a:cubicBezTo>
                    <a:pt x="83" y="178"/>
                    <a:pt x="72" y="173"/>
                    <a:pt x="72" y="167"/>
                  </a:cubicBezTo>
                  <a:cubicBezTo>
                    <a:pt x="72" y="161"/>
                    <a:pt x="83" y="156"/>
                    <a:pt x="98" y="156"/>
                  </a:cubicBezTo>
                  <a:cubicBezTo>
                    <a:pt x="112" y="156"/>
                    <a:pt x="124" y="161"/>
                    <a:pt x="124" y="16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sp>
        <p:nvSpPr>
          <p:cNvPr id="242" name="Freeform 7"/>
          <p:cNvSpPr>
            <a:spLocks/>
          </p:cNvSpPr>
          <p:nvPr/>
        </p:nvSpPr>
        <p:spPr bwMode="auto">
          <a:xfrm>
            <a:off x="2766200" y="3716143"/>
            <a:ext cx="1138797" cy="668444"/>
          </a:xfrm>
          <a:custGeom>
            <a:avLst/>
            <a:gdLst>
              <a:gd name="T0" fmla="*/ 292 w 350"/>
              <a:gd name="T1" fmla="*/ 83 h 198"/>
              <a:gd name="T2" fmla="*/ 286 w 350"/>
              <a:gd name="T3" fmla="*/ 83 h 198"/>
              <a:gd name="T4" fmla="*/ 292 w 350"/>
              <a:gd name="T5" fmla="*/ 57 h 198"/>
              <a:gd name="T6" fmla="*/ 235 w 350"/>
              <a:gd name="T7" fmla="*/ 0 h 198"/>
              <a:gd name="T8" fmla="*/ 178 w 350"/>
              <a:gd name="T9" fmla="*/ 50 h 198"/>
              <a:gd name="T10" fmla="*/ 135 w 350"/>
              <a:gd name="T11" fmla="*/ 31 h 198"/>
              <a:gd name="T12" fmla="*/ 77 w 350"/>
              <a:gd name="T13" fmla="*/ 86 h 198"/>
              <a:gd name="T14" fmla="*/ 57 w 350"/>
              <a:gd name="T15" fmla="*/ 83 h 198"/>
              <a:gd name="T16" fmla="*/ 0 w 350"/>
              <a:gd name="T17" fmla="*/ 140 h 198"/>
              <a:gd name="T18" fmla="*/ 57 w 350"/>
              <a:gd name="T19" fmla="*/ 198 h 198"/>
              <a:gd name="T20" fmla="*/ 292 w 350"/>
              <a:gd name="T21" fmla="*/ 198 h 198"/>
              <a:gd name="T22" fmla="*/ 350 w 350"/>
              <a:gd name="T23" fmla="*/ 140 h 198"/>
              <a:gd name="T24" fmla="*/ 292 w 350"/>
              <a:gd name="T25" fmla="*/ 8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0" h="198">
                <a:moveTo>
                  <a:pt x="292" y="83"/>
                </a:moveTo>
                <a:cubicBezTo>
                  <a:pt x="290" y="83"/>
                  <a:pt x="288" y="83"/>
                  <a:pt x="286" y="83"/>
                </a:cubicBezTo>
                <a:cubicBezTo>
                  <a:pt x="290" y="75"/>
                  <a:pt x="292" y="66"/>
                  <a:pt x="292" y="57"/>
                </a:cubicBezTo>
                <a:cubicBezTo>
                  <a:pt x="292" y="26"/>
                  <a:pt x="267" y="0"/>
                  <a:pt x="235" y="0"/>
                </a:cubicBezTo>
                <a:cubicBezTo>
                  <a:pt x="205" y="0"/>
                  <a:pt x="181" y="22"/>
                  <a:pt x="178" y="50"/>
                </a:cubicBezTo>
                <a:cubicBezTo>
                  <a:pt x="167" y="39"/>
                  <a:pt x="152" y="31"/>
                  <a:pt x="135" y="31"/>
                </a:cubicBezTo>
                <a:cubicBezTo>
                  <a:pt x="104" y="31"/>
                  <a:pt x="79" y="56"/>
                  <a:pt x="77" y="86"/>
                </a:cubicBezTo>
                <a:cubicBezTo>
                  <a:pt x="71" y="84"/>
                  <a:pt x="64" y="83"/>
                  <a:pt x="57" y="83"/>
                </a:cubicBezTo>
                <a:cubicBezTo>
                  <a:pt x="26" y="83"/>
                  <a:pt x="0" y="108"/>
                  <a:pt x="0" y="140"/>
                </a:cubicBezTo>
                <a:cubicBezTo>
                  <a:pt x="0" y="172"/>
                  <a:pt x="26" y="198"/>
                  <a:pt x="57" y="198"/>
                </a:cubicBezTo>
                <a:cubicBezTo>
                  <a:pt x="292" y="198"/>
                  <a:pt x="292" y="198"/>
                  <a:pt x="292" y="198"/>
                </a:cubicBezTo>
                <a:cubicBezTo>
                  <a:pt x="324" y="198"/>
                  <a:pt x="350" y="172"/>
                  <a:pt x="350" y="140"/>
                </a:cubicBezTo>
                <a:cubicBezTo>
                  <a:pt x="350" y="108"/>
                  <a:pt x="324" y="83"/>
                  <a:pt x="292" y="83"/>
                </a:cubicBezTo>
                <a:close/>
              </a:path>
            </a:pathLst>
          </a:custGeom>
          <a:solidFill>
            <a:srgbClr val="ABDAED"/>
          </a:solidFill>
          <a:ln>
            <a:noFill/>
          </a:ln>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nvGrpSpPr>
          <p:cNvPr id="243" name="Group 242"/>
          <p:cNvGrpSpPr/>
          <p:nvPr/>
        </p:nvGrpSpPr>
        <p:grpSpPr>
          <a:xfrm>
            <a:off x="8422715" y="2048193"/>
            <a:ext cx="2230868" cy="1243698"/>
            <a:chOff x="395371" y="1139688"/>
            <a:chExt cx="8399866" cy="4651514"/>
          </a:xfrm>
          <a:solidFill>
            <a:srgbClr val="00B0F0"/>
          </a:solidFill>
        </p:grpSpPr>
        <p:sp>
          <p:nvSpPr>
            <p:cNvPr id="244"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5"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6"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7"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8"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9"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0"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1"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2"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3"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4"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5"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6"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7"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8"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9"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0"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1"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2"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3"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4"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5"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6"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7"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8"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9"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0"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1"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2"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3"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4"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5"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6"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7"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8"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9"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0"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1"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2"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3"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4"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5"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6"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7"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8"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9"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0"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1"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2"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3"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4"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5"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6"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7"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8"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9"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0"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1"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2"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3"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4"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5"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6"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7"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8"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9"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0"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1"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2"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3"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4"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5"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6"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7"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8"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9"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0"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1"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2"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3"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4"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5"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6"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7"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8"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9"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0"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1"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2"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3"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4"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5"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6"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7"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8"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9"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0"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1"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2"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3"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4"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5"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6"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7"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8"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9"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0"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1"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2"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3"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4"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5"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6"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7"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8"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9"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0"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1"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2"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3"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4"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5"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6"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7"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8"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9"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0"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1"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2"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3"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4"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5"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6"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7"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8"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9"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0"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1"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2"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3"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4"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5"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6"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7"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8"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9"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0"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1"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2"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3"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4"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5"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6"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7"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8"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9"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0"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1"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2"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3"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4"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5"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6"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7"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8"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9"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0"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1"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2"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3"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4"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5"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6"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7"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8"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9"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0"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1"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2"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3"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4"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5"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6"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7"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8"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9"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0"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1"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2"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3"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4"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5"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6"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7"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8"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9"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0"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1"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2"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3"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4"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5"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6"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7"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8"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9"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0"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1"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2"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3"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4"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5"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6"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7"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8"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9"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0"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1"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2"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3"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4"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5"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6"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7"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8"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9"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0"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1"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2"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3"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4"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5"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6"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7"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8"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9"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0"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1"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2"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3"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4"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5"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6"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7"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8"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9"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0"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1"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2"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3"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4"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5"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6"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7"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8"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9"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0"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1"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2"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3"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4"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5"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6"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7"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8"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9"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0"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1"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2"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3"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4"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5"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6"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7"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8"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9"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0"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1"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2"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3"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4"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5"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6"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7"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8"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9"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0"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1"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2"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3"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4"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5"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6"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7"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8"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9"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0"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1"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2"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3"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4"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5"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6"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7"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8"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9"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0"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1"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2"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3"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4"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5"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6"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7"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8"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9"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0"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1"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2"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3"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4"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5"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6"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7"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8"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9"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0"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1"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2"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3"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4"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5"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6"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7"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8"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9"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0"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1"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2"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3"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4"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5"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6"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7"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8"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9"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0"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1"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2"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3"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4"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42752">
                <a:defRPr/>
              </a:pPr>
              <a:endParaRPr lang="en-US" sz="2447" kern="0" dirty="0">
                <a:solidFill>
                  <a:srgbClr val="292929"/>
                </a:solidFill>
              </a:endParaRPr>
            </a:p>
          </p:txBody>
        </p:sp>
        <p:sp>
          <p:nvSpPr>
            <p:cNvPr id="595"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6"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7"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8"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599"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0"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1"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2"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3"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4"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5"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6"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7"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8"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9"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0"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1"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2"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3"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4"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5"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6"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7"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8"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9"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0"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1"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2"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3"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4"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5"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6"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7"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8"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9"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0"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1"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2"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3"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4"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5"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6"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7"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8"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9"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0"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1"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2"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3"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42752">
                <a:defRPr/>
              </a:pPr>
              <a:endParaRPr lang="en-US" sz="2447" kern="0" dirty="0">
                <a:solidFill>
                  <a:srgbClr val="292929"/>
                </a:solidFill>
              </a:endParaRPr>
            </a:p>
          </p:txBody>
        </p:sp>
        <p:sp>
          <p:nvSpPr>
            <p:cNvPr id="644"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5"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6"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7"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8"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9"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0"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1"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2"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3"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4"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5"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6"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7"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8"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9"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0"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1"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2"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3"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4"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5"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6"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7"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8"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9"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0"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1"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2"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3"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4"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5"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6"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7"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8"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9"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0"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1"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2"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3"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4"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5"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6"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7"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8"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9"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0"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1"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2"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3"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4"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5"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6"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7"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8"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9"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0"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1"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2"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3"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4"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5"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6"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7"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8"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9"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0"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1"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2"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3"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4"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5"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6"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7"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8"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9"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0"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1"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2"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3"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4"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5"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6"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7"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8"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9"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0"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1"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2"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3"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4"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5"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6"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7"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8"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9"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0"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1"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2"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3"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4"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745"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6"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7"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8"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9"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0"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1"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2"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3"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4"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5"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6"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7"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8"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9"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0"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1"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2"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3"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4"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5"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6"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7"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8"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9"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0"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1"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2"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3"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4"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5"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6"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7"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8"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9"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0"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1"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2"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3"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4"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5"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6"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7"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788"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9"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0"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1"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2"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3"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4"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5"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6"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7"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8"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9"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0"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1"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2"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3"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4"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5"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6"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7"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8"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9"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0"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1"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2"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3"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4"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5"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6"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7"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8"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9"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0"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1"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2"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3"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4"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5"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6"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7"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8"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9"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0"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1"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2"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3"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4"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5"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6"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7"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8"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839"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0"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1"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2"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3"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4"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5"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6"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7"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8"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9"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0"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1"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2"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3"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4"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5"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6"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7"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8"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9"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0"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1"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2"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3"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4"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5"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866"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7"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8"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9"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0"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1"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2"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3"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4"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5"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6"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7"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8"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9"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0"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1"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2"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3"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4"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5"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6"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7"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8"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9"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0"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1"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2"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3"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4"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5"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6"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7"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8"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9"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0"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1"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2"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3"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4"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5"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6"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7"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8"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9"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0"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1"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2"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3"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4"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5"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6"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7"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8"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9"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0"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1"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2"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3"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4"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5"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6"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7"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8"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9"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0"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1"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2"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3"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4"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5"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6"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7"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8"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9"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0"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1"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2"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3"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4"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5"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6"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7"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8"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9"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0"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1"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2"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3"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4"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5"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6"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7"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8"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9"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0"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1"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2"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963"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4"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5"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6"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7"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8"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9"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0"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1"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2"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3"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4"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5"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6"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7"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8"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9"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0"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1"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982"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3"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4"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5"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6"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7"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8"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9"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0"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1"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2"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3"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4"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5"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6"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7"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8"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9"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0"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1"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2"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3"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4"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5"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6"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7"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8"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9"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0"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1"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2"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3"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4"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5"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6"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7"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8"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9"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0"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1"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2"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3"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4"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5"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6"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7"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8"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9"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0"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1"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2"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3"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4"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5"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6"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7"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8"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9"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0"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1"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2"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3"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4"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5"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6"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7"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8"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9"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0"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1"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2"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3"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4"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5"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6"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7"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8"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9"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0"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1"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2"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3"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4"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5"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6"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7"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8"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9"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0"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1"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2"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3"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4"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5"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6"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7"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8"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9"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0"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1"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2"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3"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4"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5"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6"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7"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8"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9"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0"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1"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2"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3"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4"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5"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6"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7"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8"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9"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0"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1"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2"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3"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4"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5"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6"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7"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8"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9"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0"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1"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2"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3"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4"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5"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6"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7"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8"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9"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0"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1"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2"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3"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4"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5"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6"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7"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8"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9"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0"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1"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2"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3"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4"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5"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6"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7"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8"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9"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0"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1"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2"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3"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4"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5"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6"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7"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8"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9"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0"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1"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2"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3"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4"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5"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6"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7"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8"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9"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0"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1"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2"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3"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4"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5"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6"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7"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168"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9"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0"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1"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2"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3"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4"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5"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6"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7"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8"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9"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0"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1"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2"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3"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4"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5"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6"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7"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8"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9"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0"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1"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2"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3"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4"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5"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6"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7"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8"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9"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0"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1"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2"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3"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4"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5"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6"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7"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8"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9"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0"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1"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2"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3"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4"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5"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6"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7"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8"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9"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0"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1"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2"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3"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4"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5"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6"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7"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8"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9"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0"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1"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2"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3"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4"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5"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6"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7"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8"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9"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0"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1"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2"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3"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4"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5"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6"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7"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248"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9"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0"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1"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2"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3"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4"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5"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6"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7"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8"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9"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0"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1"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2"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3"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4"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5"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6"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7"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8"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9"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0"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1"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2"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3"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4"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5"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6"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7"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8"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9"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0"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1"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2"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3"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4"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5"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6"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7"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8"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9"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0"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1"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2"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3"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4"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5"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6"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7"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8"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9"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0"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1"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2"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3"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4"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5"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6"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307"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8"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9"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0"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1"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2"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3"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4"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5"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6"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7"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8"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9"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0"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1"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2"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3"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4"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5"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6"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7"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8"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9"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0"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1"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2"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3"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4"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5"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6"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7"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8"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9"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0"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1"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2"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3"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4"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5"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6"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7"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8"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9"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0"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1"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2"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3"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4"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5"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6"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7"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8"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9"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0"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1"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2"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3"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4"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5"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6"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7"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8"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9"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0"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1"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2"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3"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4"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5"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6"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7"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8"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9"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0"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1"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2"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3"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4"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5"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6"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7"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8"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9"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0"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1"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2"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3"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4"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5"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6"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7"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8"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9"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0"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1"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2"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3"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4"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5"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6"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7"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8"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9"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0"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1"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2"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3"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4"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5"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416"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7"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8"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9"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0"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1"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2"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3"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4"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5"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6"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7"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8"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9"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0"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1"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2"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3"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4"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5"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6"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7"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8"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9"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0"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1"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2"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3"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4"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5"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6"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7"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8"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9"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0"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1"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2"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3"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4"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5"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6"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7"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8"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grpSp>
      <p:sp>
        <p:nvSpPr>
          <p:cNvPr id="25" name="TextBox 24"/>
          <p:cNvSpPr txBox="1"/>
          <p:nvPr/>
        </p:nvSpPr>
        <p:spPr>
          <a:xfrm>
            <a:off x="9043723" y="1401522"/>
            <a:ext cx="3319456" cy="958518"/>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133</a:t>
            </a:r>
            <a:r>
              <a:rPr lang="en-US" sz="1836" dirty="0">
                <a:solidFill>
                  <a:prstClr val="white"/>
                </a:solidFill>
                <a:cs typeface="Segoe UI" panose="020B0502040204020203" pitchFamily="34" charset="0"/>
              </a:rPr>
              <a:t>countries </a:t>
            </a:r>
          </a:p>
        </p:txBody>
      </p:sp>
      <p:sp>
        <p:nvSpPr>
          <p:cNvPr id="26" name="TextBox 25"/>
          <p:cNvSpPr txBox="1"/>
          <p:nvPr/>
        </p:nvSpPr>
        <p:spPr>
          <a:xfrm>
            <a:off x="9070903" y="1168769"/>
            <a:ext cx="2386388" cy="382308"/>
          </a:xfrm>
          <a:prstGeom prst="rect">
            <a:avLst/>
          </a:prstGeom>
          <a:noFill/>
        </p:spPr>
        <p:txBody>
          <a:bodyPr wrap="none" rtlCol="0">
            <a:spAutoFit/>
          </a:bodyPr>
          <a:lstStyle/>
          <a:p>
            <a:r>
              <a:rPr lang="en-US" sz="1836" dirty="0">
                <a:solidFill>
                  <a:prstClr val="white"/>
                </a:solidFill>
                <a:cs typeface="Segoe UI" panose="020B0502040204020203" pitchFamily="34" charset="0"/>
              </a:rPr>
              <a:t>Use of Azure SQL DB</a:t>
            </a:r>
            <a:endParaRPr lang="en-US" sz="1836" dirty="0">
              <a:solidFill>
                <a:prstClr val="white"/>
              </a:solidFill>
            </a:endParaRPr>
          </a:p>
        </p:txBody>
      </p:sp>
      <p:grpSp>
        <p:nvGrpSpPr>
          <p:cNvPr id="3" name="Group 2"/>
          <p:cNvGrpSpPr/>
          <p:nvPr/>
        </p:nvGrpSpPr>
        <p:grpSpPr>
          <a:xfrm>
            <a:off x="8575618" y="6017901"/>
            <a:ext cx="503711" cy="750312"/>
            <a:chOff x="3494738" y="1679403"/>
            <a:chExt cx="2174810" cy="3239533"/>
          </a:xfrm>
        </p:grpSpPr>
        <p:grpSp>
          <p:nvGrpSpPr>
            <p:cNvPr id="1459" name="Group 1458"/>
            <p:cNvGrpSpPr/>
            <p:nvPr/>
          </p:nvGrpSpPr>
          <p:grpSpPr>
            <a:xfrm>
              <a:off x="3494738" y="1679403"/>
              <a:ext cx="2174810" cy="3239533"/>
              <a:chOff x="2922631" y="1179023"/>
              <a:chExt cx="508663" cy="757689"/>
            </a:xfrm>
          </p:grpSpPr>
          <p:sp>
            <p:nvSpPr>
              <p:cNvPr id="1460" name="Oval 145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61" name="Rectangle 146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62" name="Oval 146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63" name="Oval 146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464" name="Group 1463"/>
            <p:cNvGrpSpPr/>
            <p:nvPr/>
          </p:nvGrpSpPr>
          <p:grpSpPr>
            <a:xfrm>
              <a:off x="3877355" y="2817082"/>
              <a:ext cx="1409576" cy="1409576"/>
              <a:chOff x="4749185" y="4183351"/>
              <a:chExt cx="1409576" cy="1409576"/>
            </a:xfrm>
          </p:grpSpPr>
          <p:sp>
            <p:nvSpPr>
              <p:cNvPr id="1465" name="Oval 51"/>
              <p:cNvSpPr>
                <a:spLocks noChangeArrowheads="1"/>
              </p:cNvSpPr>
              <p:nvPr/>
            </p:nvSpPr>
            <p:spPr bwMode="auto">
              <a:xfrm>
                <a:off x="4749185" y="4183351"/>
                <a:ext cx="1409576" cy="140957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66" name="Oval 52"/>
              <p:cNvSpPr>
                <a:spLocks noChangeArrowheads="1"/>
              </p:cNvSpPr>
              <p:nvPr/>
            </p:nvSpPr>
            <p:spPr bwMode="auto">
              <a:xfrm>
                <a:off x="5412515" y="4848655"/>
                <a:ext cx="71071" cy="8094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67" name="Rectangle 53"/>
              <p:cNvSpPr>
                <a:spLocks noChangeArrowheads="1"/>
              </p:cNvSpPr>
              <p:nvPr/>
            </p:nvSpPr>
            <p:spPr bwMode="auto">
              <a:xfrm>
                <a:off x="5424360" y="4207042"/>
                <a:ext cx="47381" cy="1364170"/>
              </a:xfrm>
              <a:prstGeom prst="rect">
                <a:avLst/>
              </a:prstGeom>
              <a:solidFill>
                <a:srgbClr val="1B1B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68" name="Rectangle 54"/>
              <p:cNvSpPr>
                <a:spLocks noChangeArrowheads="1"/>
              </p:cNvSpPr>
              <p:nvPr/>
            </p:nvSpPr>
            <p:spPr bwMode="auto">
              <a:xfrm>
                <a:off x="4772875" y="4860500"/>
                <a:ext cx="1362195" cy="45407"/>
              </a:xfrm>
              <a:prstGeom prst="rect">
                <a:avLst/>
              </a:prstGeom>
              <a:solidFill>
                <a:srgbClr val="1B1B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69" name="Freeform 55"/>
              <p:cNvSpPr>
                <a:spLocks/>
              </p:cNvSpPr>
              <p:nvPr/>
            </p:nvSpPr>
            <p:spPr bwMode="auto">
              <a:xfrm>
                <a:off x="4841973" y="4532783"/>
                <a:ext cx="1212156" cy="710711"/>
              </a:xfrm>
              <a:custGeom>
                <a:avLst/>
                <a:gdLst>
                  <a:gd name="T0" fmla="*/ 602 w 614"/>
                  <a:gd name="T1" fmla="*/ 360 h 360"/>
                  <a:gd name="T2" fmla="*/ 0 w 614"/>
                  <a:gd name="T3" fmla="*/ 18 h 360"/>
                  <a:gd name="T4" fmla="*/ 12 w 614"/>
                  <a:gd name="T5" fmla="*/ 0 h 360"/>
                  <a:gd name="T6" fmla="*/ 614 w 614"/>
                  <a:gd name="T7" fmla="*/ 343 h 360"/>
                  <a:gd name="T8" fmla="*/ 602 w 614"/>
                  <a:gd name="T9" fmla="*/ 360 h 360"/>
                </a:gdLst>
                <a:ahLst/>
                <a:cxnLst>
                  <a:cxn ang="0">
                    <a:pos x="T0" y="T1"/>
                  </a:cxn>
                  <a:cxn ang="0">
                    <a:pos x="T2" y="T3"/>
                  </a:cxn>
                  <a:cxn ang="0">
                    <a:pos x="T4" y="T5"/>
                  </a:cxn>
                  <a:cxn ang="0">
                    <a:pos x="T6" y="T7"/>
                  </a:cxn>
                  <a:cxn ang="0">
                    <a:pos x="T8" y="T9"/>
                  </a:cxn>
                </a:cxnLst>
                <a:rect l="0" t="0" r="r" b="b"/>
                <a:pathLst>
                  <a:path w="614" h="360">
                    <a:moveTo>
                      <a:pt x="602" y="360"/>
                    </a:moveTo>
                    <a:lnTo>
                      <a:pt x="0" y="18"/>
                    </a:lnTo>
                    <a:lnTo>
                      <a:pt x="12" y="0"/>
                    </a:lnTo>
                    <a:lnTo>
                      <a:pt x="614" y="343"/>
                    </a:lnTo>
                    <a:lnTo>
                      <a:pt x="602" y="36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0" name="Freeform 56"/>
              <p:cNvSpPr>
                <a:spLocks/>
              </p:cNvSpPr>
              <p:nvPr/>
            </p:nvSpPr>
            <p:spPr bwMode="auto">
              <a:xfrm>
                <a:off x="5086773" y="4276138"/>
                <a:ext cx="722556" cy="1212156"/>
              </a:xfrm>
              <a:custGeom>
                <a:avLst/>
                <a:gdLst>
                  <a:gd name="T0" fmla="*/ 24 w 366"/>
                  <a:gd name="T1" fmla="*/ 614 h 614"/>
                  <a:gd name="T2" fmla="*/ 0 w 366"/>
                  <a:gd name="T3" fmla="*/ 602 h 614"/>
                  <a:gd name="T4" fmla="*/ 342 w 366"/>
                  <a:gd name="T5" fmla="*/ 0 h 614"/>
                  <a:gd name="T6" fmla="*/ 366 w 366"/>
                  <a:gd name="T7" fmla="*/ 12 h 614"/>
                  <a:gd name="T8" fmla="*/ 24 w 366"/>
                  <a:gd name="T9" fmla="*/ 614 h 614"/>
                </a:gdLst>
                <a:ahLst/>
                <a:cxnLst>
                  <a:cxn ang="0">
                    <a:pos x="T0" y="T1"/>
                  </a:cxn>
                  <a:cxn ang="0">
                    <a:pos x="T2" y="T3"/>
                  </a:cxn>
                  <a:cxn ang="0">
                    <a:pos x="T4" y="T5"/>
                  </a:cxn>
                  <a:cxn ang="0">
                    <a:pos x="T6" y="T7"/>
                  </a:cxn>
                  <a:cxn ang="0">
                    <a:pos x="T8" y="T9"/>
                  </a:cxn>
                </a:cxnLst>
                <a:rect l="0" t="0" r="r" b="b"/>
                <a:pathLst>
                  <a:path w="366" h="614">
                    <a:moveTo>
                      <a:pt x="24" y="614"/>
                    </a:moveTo>
                    <a:lnTo>
                      <a:pt x="0" y="602"/>
                    </a:lnTo>
                    <a:lnTo>
                      <a:pt x="342" y="0"/>
                    </a:lnTo>
                    <a:lnTo>
                      <a:pt x="366" y="12"/>
                    </a:lnTo>
                    <a:lnTo>
                      <a:pt x="24" y="614"/>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1" name="Freeform 57"/>
              <p:cNvSpPr>
                <a:spLocks/>
              </p:cNvSpPr>
              <p:nvPr/>
            </p:nvSpPr>
            <p:spPr bwMode="auto">
              <a:xfrm>
                <a:off x="5086773" y="4287983"/>
                <a:ext cx="722556" cy="1200311"/>
              </a:xfrm>
              <a:custGeom>
                <a:avLst/>
                <a:gdLst>
                  <a:gd name="T0" fmla="*/ 348 w 366"/>
                  <a:gd name="T1" fmla="*/ 608 h 608"/>
                  <a:gd name="T2" fmla="*/ 0 w 366"/>
                  <a:gd name="T3" fmla="*/ 12 h 608"/>
                  <a:gd name="T4" fmla="*/ 24 w 366"/>
                  <a:gd name="T5" fmla="*/ 0 h 608"/>
                  <a:gd name="T6" fmla="*/ 366 w 366"/>
                  <a:gd name="T7" fmla="*/ 596 h 608"/>
                  <a:gd name="T8" fmla="*/ 348 w 366"/>
                  <a:gd name="T9" fmla="*/ 608 h 608"/>
                </a:gdLst>
                <a:ahLst/>
                <a:cxnLst>
                  <a:cxn ang="0">
                    <a:pos x="T0" y="T1"/>
                  </a:cxn>
                  <a:cxn ang="0">
                    <a:pos x="T2" y="T3"/>
                  </a:cxn>
                  <a:cxn ang="0">
                    <a:pos x="T4" y="T5"/>
                  </a:cxn>
                  <a:cxn ang="0">
                    <a:pos x="T6" y="T7"/>
                  </a:cxn>
                  <a:cxn ang="0">
                    <a:pos x="T8" y="T9"/>
                  </a:cxn>
                </a:cxnLst>
                <a:rect l="0" t="0" r="r" b="b"/>
                <a:pathLst>
                  <a:path w="366" h="608">
                    <a:moveTo>
                      <a:pt x="348" y="608"/>
                    </a:moveTo>
                    <a:lnTo>
                      <a:pt x="0" y="12"/>
                    </a:lnTo>
                    <a:lnTo>
                      <a:pt x="24" y="0"/>
                    </a:lnTo>
                    <a:lnTo>
                      <a:pt x="366" y="596"/>
                    </a:lnTo>
                    <a:lnTo>
                      <a:pt x="348" y="608"/>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2" name="Freeform 58"/>
              <p:cNvSpPr>
                <a:spLocks/>
              </p:cNvSpPr>
              <p:nvPr/>
            </p:nvSpPr>
            <p:spPr bwMode="auto">
              <a:xfrm>
                <a:off x="4841973" y="4520938"/>
                <a:ext cx="1212156" cy="722556"/>
              </a:xfrm>
              <a:custGeom>
                <a:avLst/>
                <a:gdLst>
                  <a:gd name="T0" fmla="*/ 12 w 614"/>
                  <a:gd name="T1" fmla="*/ 366 h 366"/>
                  <a:gd name="T2" fmla="*/ 0 w 614"/>
                  <a:gd name="T3" fmla="*/ 349 h 366"/>
                  <a:gd name="T4" fmla="*/ 602 w 614"/>
                  <a:gd name="T5" fmla="*/ 0 h 366"/>
                  <a:gd name="T6" fmla="*/ 614 w 614"/>
                  <a:gd name="T7" fmla="*/ 24 h 366"/>
                  <a:gd name="T8" fmla="*/ 12 w 614"/>
                  <a:gd name="T9" fmla="*/ 366 h 366"/>
                </a:gdLst>
                <a:ahLst/>
                <a:cxnLst>
                  <a:cxn ang="0">
                    <a:pos x="T0" y="T1"/>
                  </a:cxn>
                  <a:cxn ang="0">
                    <a:pos x="T2" y="T3"/>
                  </a:cxn>
                  <a:cxn ang="0">
                    <a:pos x="T4" y="T5"/>
                  </a:cxn>
                  <a:cxn ang="0">
                    <a:pos x="T6" y="T7"/>
                  </a:cxn>
                  <a:cxn ang="0">
                    <a:pos x="T8" y="T9"/>
                  </a:cxn>
                </a:cxnLst>
                <a:rect l="0" t="0" r="r" b="b"/>
                <a:pathLst>
                  <a:path w="614" h="366">
                    <a:moveTo>
                      <a:pt x="12" y="366"/>
                    </a:moveTo>
                    <a:lnTo>
                      <a:pt x="0" y="349"/>
                    </a:lnTo>
                    <a:lnTo>
                      <a:pt x="602" y="0"/>
                    </a:lnTo>
                    <a:lnTo>
                      <a:pt x="614" y="24"/>
                    </a:lnTo>
                    <a:lnTo>
                      <a:pt x="12" y="366"/>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3" name="Oval 59"/>
              <p:cNvSpPr>
                <a:spLocks noChangeArrowheads="1"/>
              </p:cNvSpPr>
              <p:nvPr/>
            </p:nvSpPr>
            <p:spPr bwMode="auto">
              <a:xfrm>
                <a:off x="4911069" y="4347209"/>
                <a:ext cx="1073963" cy="107198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4" name="Oval 60"/>
              <p:cNvSpPr>
                <a:spLocks noChangeArrowheads="1"/>
              </p:cNvSpPr>
              <p:nvPr/>
            </p:nvSpPr>
            <p:spPr bwMode="auto">
              <a:xfrm>
                <a:off x="5412515" y="4848655"/>
                <a:ext cx="71071" cy="8094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5" name="Freeform 61"/>
              <p:cNvSpPr>
                <a:spLocks/>
              </p:cNvSpPr>
              <p:nvPr/>
            </p:nvSpPr>
            <p:spPr bwMode="auto">
              <a:xfrm>
                <a:off x="5017676" y="4451842"/>
                <a:ext cx="454065" cy="454065"/>
              </a:xfrm>
              <a:custGeom>
                <a:avLst/>
                <a:gdLst>
                  <a:gd name="T0" fmla="*/ 37 w 39"/>
                  <a:gd name="T1" fmla="*/ 39 h 39"/>
                  <a:gd name="T2" fmla="*/ 36 w 39"/>
                  <a:gd name="T3" fmla="*/ 39 h 39"/>
                  <a:gd name="T4" fmla="*/ 1 w 39"/>
                  <a:gd name="T5" fmla="*/ 4 h 39"/>
                  <a:gd name="T6" fmla="*/ 1 w 39"/>
                  <a:gd name="T7" fmla="*/ 1 h 39"/>
                  <a:gd name="T8" fmla="*/ 4 w 39"/>
                  <a:gd name="T9" fmla="*/ 1 h 39"/>
                  <a:gd name="T10" fmla="*/ 38 w 39"/>
                  <a:gd name="T11" fmla="*/ 36 h 39"/>
                  <a:gd name="T12" fmla="*/ 38 w 39"/>
                  <a:gd name="T13" fmla="*/ 39 h 39"/>
                  <a:gd name="T14" fmla="*/ 37 w 39"/>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
                    <a:moveTo>
                      <a:pt x="37" y="39"/>
                    </a:moveTo>
                    <a:cubicBezTo>
                      <a:pt x="37" y="39"/>
                      <a:pt x="36" y="39"/>
                      <a:pt x="36" y="39"/>
                    </a:cubicBezTo>
                    <a:cubicBezTo>
                      <a:pt x="1" y="4"/>
                      <a:pt x="1" y="4"/>
                      <a:pt x="1" y="4"/>
                    </a:cubicBezTo>
                    <a:cubicBezTo>
                      <a:pt x="0" y="3"/>
                      <a:pt x="0" y="2"/>
                      <a:pt x="1" y="1"/>
                    </a:cubicBezTo>
                    <a:cubicBezTo>
                      <a:pt x="2" y="0"/>
                      <a:pt x="3" y="0"/>
                      <a:pt x="4" y="1"/>
                    </a:cubicBezTo>
                    <a:cubicBezTo>
                      <a:pt x="38" y="36"/>
                      <a:pt x="38" y="36"/>
                      <a:pt x="38" y="36"/>
                    </a:cubicBezTo>
                    <a:cubicBezTo>
                      <a:pt x="39" y="37"/>
                      <a:pt x="39" y="38"/>
                      <a:pt x="38" y="39"/>
                    </a:cubicBezTo>
                    <a:cubicBezTo>
                      <a:pt x="38" y="39"/>
                      <a:pt x="38" y="39"/>
                      <a:pt x="37" y="39"/>
                    </a:cubicBez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6" name="Freeform 62"/>
              <p:cNvSpPr>
                <a:spLocks/>
              </p:cNvSpPr>
              <p:nvPr/>
            </p:nvSpPr>
            <p:spPr bwMode="auto">
              <a:xfrm>
                <a:off x="5424360" y="4860500"/>
                <a:ext cx="349433" cy="45407"/>
              </a:xfrm>
              <a:custGeom>
                <a:avLst/>
                <a:gdLst>
                  <a:gd name="T0" fmla="*/ 28 w 30"/>
                  <a:gd name="T1" fmla="*/ 4 h 4"/>
                  <a:gd name="T2" fmla="*/ 2 w 30"/>
                  <a:gd name="T3" fmla="*/ 4 h 4"/>
                  <a:gd name="T4" fmla="*/ 0 w 30"/>
                  <a:gd name="T5" fmla="*/ 2 h 4"/>
                  <a:gd name="T6" fmla="*/ 2 w 30"/>
                  <a:gd name="T7" fmla="*/ 0 h 4"/>
                  <a:gd name="T8" fmla="*/ 28 w 30"/>
                  <a:gd name="T9" fmla="*/ 0 h 4"/>
                  <a:gd name="T10" fmla="*/ 30 w 30"/>
                  <a:gd name="T11" fmla="*/ 2 h 4"/>
                  <a:gd name="T12" fmla="*/ 28 w 3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0" h="4">
                    <a:moveTo>
                      <a:pt x="28" y="4"/>
                    </a:moveTo>
                    <a:cubicBezTo>
                      <a:pt x="2" y="4"/>
                      <a:pt x="2" y="4"/>
                      <a:pt x="2" y="4"/>
                    </a:cubicBezTo>
                    <a:cubicBezTo>
                      <a:pt x="1" y="4"/>
                      <a:pt x="0" y="3"/>
                      <a:pt x="0" y="2"/>
                    </a:cubicBezTo>
                    <a:cubicBezTo>
                      <a:pt x="0" y="1"/>
                      <a:pt x="1" y="0"/>
                      <a:pt x="2" y="0"/>
                    </a:cubicBezTo>
                    <a:cubicBezTo>
                      <a:pt x="28" y="0"/>
                      <a:pt x="28" y="0"/>
                      <a:pt x="28" y="0"/>
                    </a:cubicBezTo>
                    <a:cubicBezTo>
                      <a:pt x="29" y="0"/>
                      <a:pt x="30" y="1"/>
                      <a:pt x="30" y="2"/>
                    </a:cubicBezTo>
                    <a:cubicBezTo>
                      <a:pt x="30" y="3"/>
                      <a:pt x="29" y="4"/>
                      <a:pt x="28" y="4"/>
                    </a:cubicBez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7" name="Freeform 63"/>
              <p:cNvSpPr>
                <a:spLocks/>
              </p:cNvSpPr>
              <p:nvPr/>
            </p:nvSpPr>
            <p:spPr bwMode="auto">
              <a:xfrm>
                <a:off x="5017676" y="4777584"/>
                <a:ext cx="546853" cy="536981"/>
              </a:xfrm>
              <a:custGeom>
                <a:avLst/>
                <a:gdLst>
                  <a:gd name="T0" fmla="*/ 2 w 47"/>
                  <a:gd name="T1" fmla="*/ 46 h 46"/>
                  <a:gd name="T2" fmla="*/ 1 w 47"/>
                  <a:gd name="T3" fmla="*/ 45 h 46"/>
                  <a:gd name="T4" fmla="*/ 1 w 47"/>
                  <a:gd name="T5" fmla="*/ 43 h 46"/>
                  <a:gd name="T6" fmla="*/ 43 w 47"/>
                  <a:gd name="T7" fmla="*/ 0 h 46"/>
                  <a:gd name="T8" fmla="*/ 46 w 47"/>
                  <a:gd name="T9" fmla="*/ 0 h 46"/>
                  <a:gd name="T10" fmla="*/ 46 w 47"/>
                  <a:gd name="T11" fmla="*/ 3 h 46"/>
                  <a:gd name="T12" fmla="*/ 4 w 47"/>
                  <a:gd name="T13" fmla="*/ 45 h 46"/>
                  <a:gd name="T14" fmla="*/ 2 w 47"/>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46">
                    <a:moveTo>
                      <a:pt x="2" y="46"/>
                    </a:moveTo>
                    <a:cubicBezTo>
                      <a:pt x="2" y="46"/>
                      <a:pt x="1" y="46"/>
                      <a:pt x="1" y="45"/>
                    </a:cubicBezTo>
                    <a:cubicBezTo>
                      <a:pt x="0" y="45"/>
                      <a:pt x="0" y="43"/>
                      <a:pt x="1" y="43"/>
                    </a:cubicBezTo>
                    <a:cubicBezTo>
                      <a:pt x="43" y="0"/>
                      <a:pt x="43" y="0"/>
                      <a:pt x="43" y="0"/>
                    </a:cubicBezTo>
                    <a:cubicBezTo>
                      <a:pt x="44" y="0"/>
                      <a:pt x="45" y="0"/>
                      <a:pt x="46" y="0"/>
                    </a:cubicBezTo>
                    <a:cubicBezTo>
                      <a:pt x="47" y="1"/>
                      <a:pt x="47" y="2"/>
                      <a:pt x="46" y="3"/>
                    </a:cubicBezTo>
                    <a:cubicBezTo>
                      <a:pt x="4" y="45"/>
                      <a:pt x="4" y="45"/>
                      <a:pt x="4" y="45"/>
                    </a:cubicBezTo>
                    <a:cubicBezTo>
                      <a:pt x="3" y="46"/>
                      <a:pt x="3" y="46"/>
                      <a:pt x="2" y="4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grpSp>
      <p:sp>
        <p:nvSpPr>
          <p:cNvPr id="1478" name="Arc 1477"/>
          <p:cNvSpPr/>
          <p:nvPr/>
        </p:nvSpPr>
        <p:spPr>
          <a:xfrm rot="6138229">
            <a:off x="3340550" y="-2026318"/>
            <a:ext cx="6001094" cy="3989653"/>
          </a:xfrm>
          <a:prstGeom prst="arc">
            <a:avLst>
              <a:gd name="adj1" fmla="val 18673458"/>
              <a:gd name="adj2" fmla="val 21035882"/>
            </a:avLst>
          </a:prstGeom>
          <a:ln w="28575">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prstClr val="black"/>
              </a:solidFill>
            </a:endParaRPr>
          </a:p>
        </p:txBody>
      </p:sp>
      <p:grpSp>
        <p:nvGrpSpPr>
          <p:cNvPr id="1488" name="Group 1487"/>
          <p:cNvGrpSpPr/>
          <p:nvPr/>
        </p:nvGrpSpPr>
        <p:grpSpPr>
          <a:xfrm>
            <a:off x="6795415" y="2914386"/>
            <a:ext cx="231605" cy="410842"/>
            <a:chOff x="2922631" y="1179023"/>
            <a:chExt cx="508663" cy="757689"/>
          </a:xfrm>
        </p:grpSpPr>
        <p:sp>
          <p:nvSpPr>
            <p:cNvPr id="1509" name="Oval 1508"/>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10" name="Rectangle 1509"/>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11" name="Oval 1510"/>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12" name="Oval 1511"/>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491" name="Group 1490"/>
          <p:cNvGrpSpPr/>
          <p:nvPr/>
        </p:nvGrpSpPr>
        <p:grpSpPr>
          <a:xfrm>
            <a:off x="6535151" y="2980235"/>
            <a:ext cx="231605" cy="344992"/>
            <a:chOff x="2922631" y="1179023"/>
            <a:chExt cx="508663" cy="757689"/>
          </a:xfrm>
        </p:grpSpPr>
        <p:sp>
          <p:nvSpPr>
            <p:cNvPr id="1497" name="Oval 1496"/>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8" name="Rectangle 1497"/>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9" name="Oval 1498"/>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00" name="Oval 1499"/>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492" name="Group 1491"/>
          <p:cNvGrpSpPr/>
          <p:nvPr/>
        </p:nvGrpSpPr>
        <p:grpSpPr>
          <a:xfrm>
            <a:off x="6270940" y="2980235"/>
            <a:ext cx="231605" cy="344992"/>
            <a:chOff x="2922631" y="1179023"/>
            <a:chExt cx="508663" cy="757689"/>
          </a:xfrm>
        </p:grpSpPr>
        <p:sp>
          <p:nvSpPr>
            <p:cNvPr id="1493" name="Oval 1492"/>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4" name="Rectangle 1493"/>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5" name="Oval 1494"/>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6" name="Oval 1495"/>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45" name="Group 1544"/>
          <p:cNvGrpSpPr/>
          <p:nvPr/>
        </p:nvGrpSpPr>
        <p:grpSpPr>
          <a:xfrm>
            <a:off x="7349027" y="2980235"/>
            <a:ext cx="231605" cy="344992"/>
            <a:chOff x="2922631" y="1179023"/>
            <a:chExt cx="508663" cy="757689"/>
          </a:xfrm>
        </p:grpSpPr>
        <p:sp>
          <p:nvSpPr>
            <p:cNvPr id="1546" name="Oval 154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47" name="Rectangle 154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48" name="Oval 154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49" name="Oval 154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50" name="Group 1549"/>
          <p:cNvGrpSpPr/>
          <p:nvPr/>
        </p:nvGrpSpPr>
        <p:grpSpPr>
          <a:xfrm>
            <a:off x="7352727" y="2673068"/>
            <a:ext cx="231605" cy="344992"/>
            <a:chOff x="2922631" y="1179023"/>
            <a:chExt cx="508663" cy="757689"/>
          </a:xfrm>
        </p:grpSpPr>
        <p:sp>
          <p:nvSpPr>
            <p:cNvPr id="1551" name="Oval 1550"/>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2" name="Rectangle 1551"/>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3" name="Oval 1552"/>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4" name="Oval 1553"/>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55" name="Group 1554"/>
          <p:cNvGrpSpPr/>
          <p:nvPr/>
        </p:nvGrpSpPr>
        <p:grpSpPr>
          <a:xfrm>
            <a:off x="7356428" y="2369141"/>
            <a:ext cx="231605" cy="344992"/>
            <a:chOff x="2922631" y="1179023"/>
            <a:chExt cx="508663" cy="757689"/>
          </a:xfrm>
        </p:grpSpPr>
        <p:sp>
          <p:nvSpPr>
            <p:cNvPr id="1556" name="Oval 155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7" name="Rectangle 155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8" name="Oval 155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9" name="Oval 155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60" name="Group 1559"/>
          <p:cNvGrpSpPr/>
          <p:nvPr/>
        </p:nvGrpSpPr>
        <p:grpSpPr>
          <a:xfrm>
            <a:off x="7075167" y="2980235"/>
            <a:ext cx="231605" cy="344992"/>
            <a:chOff x="2922631" y="1179023"/>
            <a:chExt cx="508663" cy="757689"/>
          </a:xfrm>
        </p:grpSpPr>
        <p:sp>
          <p:nvSpPr>
            <p:cNvPr id="1561" name="Oval 1560"/>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2" name="Rectangle 1561"/>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3" name="Oval 1562"/>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4" name="Oval 1563"/>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65" name="Group 1564"/>
          <p:cNvGrpSpPr/>
          <p:nvPr/>
        </p:nvGrpSpPr>
        <p:grpSpPr>
          <a:xfrm>
            <a:off x="7078867" y="2673068"/>
            <a:ext cx="231605" cy="344992"/>
            <a:chOff x="2922631" y="1179023"/>
            <a:chExt cx="508663" cy="757689"/>
          </a:xfrm>
        </p:grpSpPr>
        <p:sp>
          <p:nvSpPr>
            <p:cNvPr id="1566" name="Oval 156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7" name="Rectangle 156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8" name="Oval 156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9" name="Oval 156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70" name="Group 1569"/>
          <p:cNvGrpSpPr/>
          <p:nvPr/>
        </p:nvGrpSpPr>
        <p:grpSpPr>
          <a:xfrm>
            <a:off x="7626586" y="2980235"/>
            <a:ext cx="231605" cy="344992"/>
            <a:chOff x="2922631" y="1179023"/>
            <a:chExt cx="508663" cy="757689"/>
          </a:xfrm>
        </p:grpSpPr>
        <p:sp>
          <p:nvSpPr>
            <p:cNvPr id="1571" name="Oval 1570"/>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2" name="Rectangle 1571"/>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3" name="Oval 1572"/>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4" name="Oval 1573"/>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75" name="Group 1574"/>
          <p:cNvGrpSpPr/>
          <p:nvPr/>
        </p:nvGrpSpPr>
        <p:grpSpPr>
          <a:xfrm>
            <a:off x="7630286" y="2673068"/>
            <a:ext cx="231605" cy="344992"/>
            <a:chOff x="2922631" y="1179023"/>
            <a:chExt cx="508663" cy="757689"/>
          </a:xfrm>
        </p:grpSpPr>
        <p:sp>
          <p:nvSpPr>
            <p:cNvPr id="1576" name="Oval 157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7" name="Rectangle 157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8" name="Oval 157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9" name="Oval 157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80" name="Group 1579"/>
          <p:cNvGrpSpPr/>
          <p:nvPr/>
        </p:nvGrpSpPr>
        <p:grpSpPr>
          <a:xfrm>
            <a:off x="7633988" y="2369141"/>
            <a:ext cx="231605" cy="344992"/>
            <a:chOff x="2922631" y="1179023"/>
            <a:chExt cx="508663" cy="757689"/>
          </a:xfrm>
        </p:grpSpPr>
        <p:sp>
          <p:nvSpPr>
            <p:cNvPr id="1581" name="Oval 1580"/>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2" name="Rectangle 1581"/>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3" name="Oval 1582"/>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4" name="Oval 1583"/>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85" name="Group 1584"/>
          <p:cNvGrpSpPr/>
          <p:nvPr/>
        </p:nvGrpSpPr>
        <p:grpSpPr>
          <a:xfrm>
            <a:off x="7633988" y="2061339"/>
            <a:ext cx="231605" cy="344992"/>
            <a:chOff x="2922631" y="1179023"/>
            <a:chExt cx="508663" cy="757689"/>
          </a:xfrm>
        </p:grpSpPr>
        <p:sp>
          <p:nvSpPr>
            <p:cNvPr id="1586" name="Oval 158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7" name="Rectangle 158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8" name="Oval 158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9" name="Oval 158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sp>
        <p:nvSpPr>
          <p:cNvPr id="1590" name="TextBox 1589"/>
          <p:cNvSpPr txBox="1"/>
          <p:nvPr/>
        </p:nvSpPr>
        <p:spPr>
          <a:xfrm>
            <a:off x="4715125" y="1389636"/>
            <a:ext cx="3198949" cy="958518"/>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114 k</a:t>
            </a:r>
            <a:endParaRPr lang="en-US" sz="1836" dirty="0">
              <a:solidFill>
                <a:prstClr val="white"/>
              </a:solidFill>
              <a:cs typeface="Segoe UI" panose="020B0502040204020203" pitchFamily="34" charset="0"/>
            </a:endParaRPr>
          </a:p>
        </p:txBody>
      </p:sp>
      <p:sp>
        <p:nvSpPr>
          <p:cNvPr id="1591" name="TextBox 1590"/>
          <p:cNvSpPr txBox="1"/>
          <p:nvPr/>
        </p:nvSpPr>
        <p:spPr>
          <a:xfrm>
            <a:off x="4742306" y="898110"/>
            <a:ext cx="2494689" cy="670445"/>
          </a:xfrm>
          <a:prstGeom prst="rect">
            <a:avLst/>
          </a:prstGeom>
          <a:noFill/>
        </p:spPr>
        <p:txBody>
          <a:bodyPr wrap="square" rtlCol="0">
            <a:spAutoFit/>
          </a:bodyPr>
          <a:lstStyle/>
          <a:p>
            <a:r>
              <a:rPr lang="en-US" sz="1836" dirty="0">
                <a:solidFill>
                  <a:prstClr val="white"/>
                </a:solidFill>
                <a:cs typeface="Segoe UI" panose="020B0502040204020203" pitchFamily="34" charset="0"/>
              </a:rPr>
              <a:t>Single customer application with DB </a:t>
            </a:r>
            <a:endParaRPr lang="en-US" sz="1836" dirty="0">
              <a:solidFill>
                <a:prstClr val="white"/>
              </a:solidFill>
            </a:endParaRPr>
          </a:p>
        </p:txBody>
      </p:sp>
    </p:spTree>
    <p:extLst>
      <p:ext uri="{BB962C8B-B14F-4D97-AF65-F5344CB8AC3E}">
        <p14:creationId xmlns:p14="http://schemas.microsoft.com/office/powerpoint/2010/main" val="2631050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Database Service </a:t>
            </a:r>
            <a:r>
              <a:rPr lang="en-US" dirty="0" smtClean="0">
                <a:solidFill>
                  <a:schemeClr val="tx1"/>
                </a:solidFill>
              </a:rPr>
              <a:t>Tiers</a:t>
            </a:r>
            <a:endParaRPr lang="en-US" dirty="0"/>
          </a:p>
        </p:txBody>
      </p:sp>
      <p:grpSp>
        <p:nvGrpSpPr>
          <p:cNvPr id="101" name="Group 100"/>
          <p:cNvGrpSpPr/>
          <p:nvPr/>
        </p:nvGrpSpPr>
        <p:grpSpPr>
          <a:xfrm>
            <a:off x="1189037" y="1973262"/>
            <a:ext cx="10039121" cy="3962400"/>
            <a:chOff x="1189037" y="2201862"/>
            <a:chExt cx="10039121" cy="3581400"/>
          </a:xfrm>
        </p:grpSpPr>
        <p:grpSp>
          <p:nvGrpSpPr>
            <p:cNvPr id="102" name="Group 101"/>
            <p:cNvGrpSpPr/>
            <p:nvPr/>
          </p:nvGrpSpPr>
          <p:grpSpPr>
            <a:xfrm>
              <a:off x="3170237" y="2201862"/>
              <a:ext cx="8057921" cy="553836"/>
              <a:chOff x="3170237" y="2201862"/>
              <a:chExt cx="8057921" cy="553836"/>
            </a:xfrm>
          </p:grpSpPr>
          <p:sp>
            <p:nvSpPr>
              <p:cNvPr id="122" name="Rectangle 121"/>
              <p:cNvSpPr/>
              <p:nvPr/>
            </p:nvSpPr>
            <p:spPr bwMode="auto">
              <a:xfrm>
                <a:off x="3170237" y="2201862"/>
                <a:ext cx="2514600" cy="55383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Basic</a:t>
                </a:r>
              </a:p>
            </p:txBody>
          </p:sp>
          <p:sp>
            <p:nvSpPr>
              <p:cNvPr id="123" name="Rectangle 122"/>
              <p:cNvSpPr/>
              <p:nvPr/>
            </p:nvSpPr>
            <p:spPr bwMode="auto">
              <a:xfrm>
                <a:off x="5722165" y="2201862"/>
                <a:ext cx="2514600" cy="553836"/>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Standard</a:t>
                </a:r>
              </a:p>
            </p:txBody>
          </p:sp>
          <p:sp>
            <p:nvSpPr>
              <p:cNvPr id="124" name="Rectangle 123"/>
              <p:cNvSpPr/>
              <p:nvPr/>
            </p:nvSpPr>
            <p:spPr bwMode="auto">
              <a:xfrm>
                <a:off x="8277676" y="2201862"/>
                <a:ext cx="2950482" cy="553836"/>
              </a:xfrm>
              <a:prstGeom prst="rect">
                <a:avLst/>
              </a:prstGeom>
              <a:solidFill>
                <a:srgbClr val="803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Premium</a:t>
                </a:r>
              </a:p>
            </p:txBody>
          </p:sp>
        </p:grpSp>
        <p:grpSp>
          <p:nvGrpSpPr>
            <p:cNvPr id="103" name="Group 102"/>
            <p:cNvGrpSpPr/>
            <p:nvPr/>
          </p:nvGrpSpPr>
          <p:grpSpPr>
            <a:xfrm>
              <a:off x="1189037" y="2807375"/>
              <a:ext cx="10039121" cy="553836"/>
              <a:chOff x="1189037" y="2650431"/>
              <a:chExt cx="10039121" cy="553836"/>
            </a:xfrm>
          </p:grpSpPr>
          <p:sp>
            <p:nvSpPr>
              <p:cNvPr id="118" name="Rectangle 117"/>
              <p:cNvSpPr/>
              <p:nvPr/>
            </p:nvSpPr>
            <p:spPr bwMode="auto">
              <a:xfrm>
                <a:off x="3170237" y="2650431"/>
                <a:ext cx="2514600"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Light transactional workloads</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5722165" y="2650431"/>
                <a:ext cx="2514600"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Go-to option for most business applications</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8277676" y="2650431"/>
                <a:ext cx="2950482"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High throughput and business-critical databases </a:t>
                </a:r>
              </a:p>
            </p:txBody>
          </p:sp>
          <p:sp>
            <p:nvSpPr>
              <p:cNvPr id="121" name="Rectangle 120"/>
              <p:cNvSpPr/>
              <p:nvPr/>
            </p:nvSpPr>
            <p:spPr bwMode="auto">
              <a:xfrm>
                <a:off x="1189037" y="2650431"/>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Intended Use</a:t>
                </a:r>
              </a:p>
            </p:txBody>
          </p:sp>
        </p:grpSp>
        <p:grpSp>
          <p:nvGrpSpPr>
            <p:cNvPr id="104" name="Group 103"/>
            <p:cNvGrpSpPr/>
            <p:nvPr/>
          </p:nvGrpSpPr>
          <p:grpSpPr>
            <a:xfrm>
              <a:off x="1189037" y="5229426"/>
              <a:ext cx="10039120" cy="553836"/>
              <a:chOff x="1189037" y="3251400"/>
              <a:chExt cx="10039120" cy="553836"/>
            </a:xfrm>
          </p:grpSpPr>
          <p:sp>
            <p:nvSpPr>
              <p:cNvPr id="116" name="Rectangle 115"/>
              <p:cNvSpPr/>
              <p:nvPr/>
            </p:nvSpPr>
            <p:spPr bwMode="auto">
              <a:xfrm>
                <a:off x="3170236" y="3251400"/>
                <a:ext cx="8057921"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latin typeface="Segoe WP Semibold" panose="020B0702040204020203" pitchFamily="34" charset="0"/>
                    <a:ea typeface="Segoe UI" pitchFamily="34" charset="0"/>
                    <a:cs typeface="Segoe WP Semibold" panose="020B0702040204020203" pitchFamily="34" charset="0"/>
                  </a:rPr>
                  <a:t>99.99%</a:t>
                </a:r>
                <a:r>
                  <a:rPr lang="en-US" sz="2000" baseline="30000" dirty="0" smtClean="0">
                    <a:gradFill>
                      <a:gsLst>
                        <a:gs pos="0">
                          <a:srgbClr val="FFFFFF"/>
                        </a:gs>
                        <a:gs pos="100000">
                          <a:srgbClr val="FFFFFF"/>
                        </a:gs>
                      </a:gsLst>
                      <a:lin ang="5400000" scaled="0"/>
                    </a:gradFill>
                    <a:ea typeface="Segoe UI" pitchFamily="34" charset="0"/>
                    <a:cs typeface="Segoe UI" pitchFamily="34" charset="0"/>
                  </a:rPr>
                  <a:t>*</a:t>
                </a:r>
                <a:endParaRPr lang="en-US" sz="2000"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1189037" y="3251400"/>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Availability</a:t>
                </a:r>
              </a:p>
            </p:txBody>
          </p:sp>
        </p:grpSp>
        <p:grpSp>
          <p:nvGrpSpPr>
            <p:cNvPr id="105" name="Group 104"/>
            <p:cNvGrpSpPr/>
            <p:nvPr/>
          </p:nvGrpSpPr>
          <p:grpSpPr>
            <a:xfrm>
              <a:off x="1189037" y="3412888"/>
              <a:ext cx="10039121" cy="553836"/>
              <a:chOff x="1189037" y="5072957"/>
              <a:chExt cx="10039121" cy="553836"/>
            </a:xfrm>
          </p:grpSpPr>
          <p:sp>
            <p:nvSpPr>
              <p:cNvPr id="112" name="Rectangle 111"/>
              <p:cNvSpPr/>
              <p:nvPr/>
            </p:nvSpPr>
            <p:spPr bwMode="auto">
              <a:xfrm>
                <a:off x="3170237" y="5072957"/>
                <a:ext cx="2514600"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200" dirty="0" smtClean="0">
                    <a:solidFill>
                      <a:srgbClr val="FFFFFF"/>
                    </a:solidFill>
                  </a:rPr>
                  <a:t>•</a:t>
                </a:r>
                <a:endParaRPr lang="en-US" sz="3200" dirty="0">
                  <a:solidFill>
                    <a:srgbClr val="FFFFFF"/>
                  </a:solidFill>
                </a:endParaRPr>
              </a:p>
            </p:txBody>
          </p:sp>
          <p:sp>
            <p:nvSpPr>
              <p:cNvPr id="113" name="Rectangle 112"/>
              <p:cNvSpPr/>
              <p:nvPr/>
            </p:nvSpPr>
            <p:spPr bwMode="auto">
              <a:xfrm>
                <a:off x="5722165" y="5072957"/>
                <a:ext cx="2514600"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200" dirty="0" smtClean="0">
                    <a:solidFill>
                      <a:srgbClr val="FFFFFF"/>
                    </a:solidFill>
                  </a:rPr>
                  <a:t>••</a:t>
                </a:r>
                <a:endParaRPr lang="en-US" sz="3200" dirty="0">
                  <a:solidFill>
                    <a:srgbClr val="FFFFFF"/>
                  </a:solidFill>
                </a:endParaRPr>
              </a:p>
            </p:txBody>
          </p:sp>
          <p:sp>
            <p:nvSpPr>
              <p:cNvPr id="114" name="Rectangle 113"/>
              <p:cNvSpPr/>
              <p:nvPr/>
            </p:nvSpPr>
            <p:spPr bwMode="auto">
              <a:xfrm>
                <a:off x="8277676" y="5072957"/>
                <a:ext cx="2950482"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200">
                    <a:solidFill>
                      <a:srgbClr val="FFFFFF"/>
                    </a:solidFill>
                  </a:rPr>
                  <a:t>•••</a:t>
                </a:r>
                <a:endParaRPr lang="en-US" sz="3200" dirty="0">
                  <a:solidFill>
                    <a:srgbClr val="FFFFFF"/>
                  </a:solidFill>
                </a:endParaRPr>
              </a:p>
            </p:txBody>
          </p:sp>
          <p:sp>
            <p:nvSpPr>
              <p:cNvPr id="115" name="Rectangle 114"/>
              <p:cNvSpPr/>
              <p:nvPr/>
            </p:nvSpPr>
            <p:spPr bwMode="auto">
              <a:xfrm>
                <a:off x="1189037" y="5072957"/>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Performance</a:t>
                </a:r>
              </a:p>
            </p:txBody>
          </p:sp>
        </p:grpSp>
        <p:grpSp>
          <p:nvGrpSpPr>
            <p:cNvPr id="106" name="Group 105"/>
            <p:cNvGrpSpPr/>
            <p:nvPr/>
          </p:nvGrpSpPr>
          <p:grpSpPr>
            <a:xfrm>
              <a:off x="1189037" y="4623914"/>
              <a:ext cx="10039120" cy="553836"/>
              <a:chOff x="1189037" y="3861812"/>
              <a:chExt cx="10039120" cy="553836"/>
            </a:xfrm>
          </p:grpSpPr>
          <p:sp>
            <p:nvSpPr>
              <p:cNvPr id="110" name="Rectangle 109"/>
              <p:cNvSpPr/>
              <p:nvPr/>
            </p:nvSpPr>
            <p:spPr bwMode="auto">
              <a:xfrm>
                <a:off x="3170236" y="3861812"/>
                <a:ext cx="8057921"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Fully compatible with SQL Server 2014 databases</a:t>
                </a:r>
                <a:endParaRPr lang="en-US" sz="2000"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1189037" y="3861812"/>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Programming</a:t>
                </a:r>
                <a:br>
                  <a:rPr lang="en-US" sz="2000" dirty="0" smtClean="0">
                    <a:gradFill>
                      <a:gsLst>
                        <a:gs pos="0">
                          <a:srgbClr val="FFFFFF"/>
                        </a:gs>
                        <a:gs pos="100000">
                          <a:srgbClr val="FFFFFF"/>
                        </a:gs>
                      </a:gsLst>
                      <a:lin ang="5400000" scaled="0"/>
                    </a:gradFill>
                    <a:ea typeface="Segoe UI" pitchFamily="34" charset="0"/>
                    <a:cs typeface="Segoe UI" pitchFamily="34" charset="0"/>
                  </a:rPr>
                </a:br>
                <a:r>
                  <a:rPr lang="en-US" sz="2000" dirty="0" smtClean="0">
                    <a:gradFill>
                      <a:gsLst>
                        <a:gs pos="0">
                          <a:srgbClr val="FFFFFF"/>
                        </a:gs>
                        <a:gs pos="100000">
                          <a:srgbClr val="FFFFFF"/>
                        </a:gs>
                      </a:gsLst>
                      <a:lin ang="5400000" scaled="0"/>
                    </a:gradFill>
                    <a:ea typeface="Segoe UI" pitchFamily="34" charset="0"/>
                    <a:cs typeface="Segoe UI" pitchFamily="34" charset="0"/>
                  </a:rPr>
                  <a:t>Surface</a:t>
                </a:r>
              </a:p>
            </p:txBody>
          </p:sp>
        </p:grpSp>
        <p:grpSp>
          <p:nvGrpSpPr>
            <p:cNvPr id="107" name="Group 106"/>
            <p:cNvGrpSpPr/>
            <p:nvPr/>
          </p:nvGrpSpPr>
          <p:grpSpPr>
            <a:xfrm>
              <a:off x="1189037" y="4018401"/>
              <a:ext cx="10039120" cy="553836"/>
              <a:chOff x="1189037" y="3861812"/>
              <a:chExt cx="10039120" cy="553836"/>
            </a:xfrm>
          </p:grpSpPr>
          <p:sp>
            <p:nvSpPr>
              <p:cNvPr id="108" name="Rectangle 107"/>
              <p:cNvSpPr/>
              <p:nvPr/>
            </p:nvSpPr>
            <p:spPr bwMode="auto">
              <a:xfrm>
                <a:off x="3170236" y="3861812"/>
                <a:ext cx="8057921"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Isolated databases and elastic database pools</a:t>
                </a:r>
                <a:endParaRPr lang="en-US" sz="2000"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189037" y="3861812"/>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Workload Elasticity</a:t>
                </a:r>
              </a:p>
            </p:txBody>
          </p:sp>
        </p:grpSp>
      </p:grpSp>
    </p:spTree>
    <p:extLst>
      <p:ext uri="{BB962C8B-B14F-4D97-AF65-F5344CB8AC3E}">
        <p14:creationId xmlns:p14="http://schemas.microsoft.com/office/powerpoint/2010/main" val="13972736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Tiers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9202884"/>
              </p:ext>
            </p:extLst>
          </p:nvPr>
        </p:nvGraphicFramePr>
        <p:xfrm>
          <a:off x="427037" y="1363662"/>
          <a:ext cx="11737168" cy="4918879"/>
        </p:xfrm>
        <a:graphic>
          <a:graphicData uri="http://schemas.openxmlformats.org/drawingml/2006/table">
            <a:tbl>
              <a:tblPr firstRow="1" bandRow="1">
                <a:tableStyleId>{5C22544A-7EE6-4342-B048-85BDC9FD1C3A}</a:tableStyleId>
              </a:tblPr>
              <a:tblGrid>
                <a:gridCol w="2934292"/>
                <a:gridCol w="2934292"/>
                <a:gridCol w="2934292"/>
                <a:gridCol w="2934292"/>
              </a:tblGrid>
              <a:tr h="415119">
                <a:tc>
                  <a:txBody>
                    <a:bodyPr/>
                    <a:lstStyle/>
                    <a:p>
                      <a:endParaRPr lang="en-US" dirty="0"/>
                    </a:p>
                  </a:txBody>
                  <a:tcPr/>
                </a:tc>
                <a:tc>
                  <a:txBody>
                    <a:bodyPr/>
                    <a:lstStyle/>
                    <a:p>
                      <a:r>
                        <a:rPr lang="en-US" dirty="0" smtClean="0"/>
                        <a:t>Basic</a:t>
                      </a:r>
                      <a:endParaRPr lang="en-US" dirty="0"/>
                    </a:p>
                  </a:txBody>
                  <a:tcPr/>
                </a:tc>
                <a:tc>
                  <a:txBody>
                    <a:bodyPr/>
                    <a:lstStyle/>
                    <a:p>
                      <a:r>
                        <a:rPr lang="en-US" dirty="0" smtClean="0"/>
                        <a:t>Standard </a:t>
                      </a:r>
                      <a:endParaRPr lang="en-US" dirty="0"/>
                    </a:p>
                  </a:txBody>
                  <a:tcPr/>
                </a:tc>
                <a:tc>
                  <a:txBody>
                    <a:bodyPr/>
                    <a:lstStyle/>
                    <a:p>
                      <a:r>
                        <a:rPr lang="en-US" dirty="0" smtClean="0"/>
                        <a:t>Premium </a:t>
                      </a:r>
                      <a:endParaRPr lang="en-US" dirty="0"/>
                    </a:p>
                  </a:txBody>
                  <a:tcPr/>
                </a:tc>
              </a:tr>
              <a:tr h="1023582">
                <a:tc>
                  <a:txBody>
                    <a:bodyPr/>
                    <a:lstStyle/>
                    <a:p>
                      <a:r>
                        <a:rPr lang="en-US" dirty="0" smtClean="0"/>
                        <a:t>Database Throughput Units (DTUs)</a:t>
                      </a:r>
                      <a:endParaRPr lang="en-US" dirty="0"/>
                    </a:p>
                  </a:txBody>
                  <a:tcPr/>
                </a:tc>
                <a:tc>
                  <a:txBody>
                    <a:bodyPr/>
                    <a:lstStyle/>
                    <a:p>
                      <a:r>
                        <a:rPr lang="en-US" dirty="0" smtClean="0"/>
                        <a:t>5</a:t>
                      </a:r>
                      <a:endParaRPr lang="en-US" dirty="0"/>
                    </a:p>
                  </a:txBody>
                  <a:tcPr/>
                </a:tc>
                <a:tc>
                  <a:txBody>
                    <a:bodyPr/>
                    <a:lstStyle/>
                    <a:p>
                      <a:r>
                        <a:rPr lang="en-US" dirty="0" smtClean="0"/>
                        <a:t>10 - 100</a:t>
                      </a:r>
                      <a:endParaRPr lang="en-US" dirty="0"/>
                    </a:p>
                  </a:txBody>
                  <a:tcPr/>
                </a:tc>
                <a:tc>
                  <a:txBody>
                    <a:bodyPr/>
                    <a:lstStyle/>
                    <a:p>
                      <a:r>
                        <a:rPr lang="en-US" dirty="0" smtClean="0"/>
                        <a:t>125</a:t>
                      </a:r>
                      <a:r>
                        <a:rPr lang="en-US" baseline="0" dirty="0" smtClean="0"/>
                        <a:t> - 1750</a:t>
                      </a:r>
                      <a:endParaRPr lang="en-US" dirty="0"/>
                    </a:p>
                  </a:txBody>
                  <a:tcPr/>
                </a:tc>
              </a:tr>
              <a:tr h="716507">
                <a:tc>
                  <a:txBody>
                    <a:bodyPr/>
                    <a:lstStyle/>
                    <a:p>
                      <a:r>
                        <a:rPr lang="en-US" dirty="0" smtClean="0"/>
                        <a:t>Maximum Database Size</a:t>
                      </a:r>
                      <a:endParaRPr lang="en-US" dirty="0"/>
                    </a:p>
                  </a:txBody>
                  <a:tcPr/>
                </a:tc>
                <a:tc>
                  <a:txBody>
                    <a:bodyPr/>
                    <a:lstStyle/>
                    <a:p>
                      <a:r>
                        <a:rPr lang="en-US" dirty="0" smtClean="0"/>
                        <a:t>2 GB</a:t>
                      </a:r>
                      <a:endParaRPr lang="en-US" dirty="0"/>
                    </a:p>
                  </a:txBody>
                  <a:tcPr/>
                </a:tc>
                <a:tc>
                  <a:txBody>
                    <a:bodyPr/>
                    <a:lstStyle/>
                    <a:p>
                      <a:r>
                        <a:rPr lang="en-US" dirty="0" smtClean="0"/>
                        <a:t>250 GB</a:t>
                      </a:r>
                      <a:endParaRPr lang="en-US" dirty="0"/>
                    </a:p>
                  </a:txBody>
                  <a:tcPr/>
                </a:tc>
                <a:tc>
                  <a:txBody>
                    <a:bodyPr/>
                    <a:lstStyle/>
                    <a:p>
                      <a:r>
                        <a:rPr lang="en-US" dirty="0" smtClean="0"/>
                        <a:t>500 GB – 1 TB</a:t>
                      </a:r>
                      <a:endParaRPr lang="en-US" dirty="0"/>
                    </a:p>
                  </a:txBody>
                  <a:tcPr/>
                </a:tc>
              </a:tr>
              <a:tr h="716507">
                <a:tc>
                  <a:txBody>
                    <a:bodyPr/>
                    <a:lstStyle/>
                    <a:p>
                      <a:r>
                        <a:rPr lang="en-US" dirty="0" smtClean="0"/>
                        <a:t>Point-in-time Restore (PITR)</a:t>
                      </a:r>
                      <a:endParaRPr lang="en-US" dirty="0"/>
                    </a:p>
                  </a:txBody>
                  <a:tcPr/>
                </a:tc>
                <a:tc>
                  <a:txBody>
                    <a:bodyPr/>
                    <a:lstStyle/>
                    <a:p>
                      <a:r>
                        <a:rPr lang="en-US" dirty="0" smtClean="0"/>
                        <a:t>Up to millisecond within last 7 days</a:t>
                      </a:r>
                      <a:endParaRPr lang="en-US" dirty="0"/>
                    </a:p>
                  </a:txBody>
                  <a:tcPr/>
                </a:tc>
                <a:tc>
                  <a:txBody>
                    <a:bodyPr/>
                    <a:lstStyle/>
                    <a:p>
                      <a:r>
                        <a:rPr lang="en-US" dirty="0" smtClean="0"/>
                        <a:t>Up to millisecond within last 14 days</a:t>
                      </a:r>
                      <a:endParaRPr lang="en-US" dirty="0"/>
                    </a:p>
                  </a:txBody>
                  <a:tcPr/>
                </a:tc>
                <a:tc>
                  <a:txBody>
                    <a:bodyPr/>
                    <a:lstStyle/>
                    <a:p>
                      <a:r>
                        <a:rPr lang="en-US" dirty="0" smtClean="0"/>
                        <a:t>Up to millisecond within last 35 days</a:t>
                      </a:r>
                      <a:endParaRPr lang="en-US" dirty="0"/>
                    </a:p>
                  </a:txBody>
                  <a:tcPr/>
                </a:tc>
              </a:tr>
              <a:tr h="1330657">
                <a:tc>
                  <a:txBody>
                    <a:bodyPr/>
                    <a:lstStyle/>
                    <a:p>
                      <a:r>
                        <a:rPr lang="en-US" dirty="0" smtClean="0"/>
                        <a:t>Disaster Recovery</a:t>
                      </a:r>
                      <a:endParaRPr lang="en-US" dirty="0"/>
                    </a:p>
                  </a:txBody>
                  <a:tcPr/>
                </a:tc>
                <a:tc>
                  <a:txBody>
                    <a:bodyPr/>
                    <a:lstStyle/>
                    <a:p>
                      <a:r>
                        <a:rPr lang="en-US" dirty="0" smtClean="0"/>
                        <a:t>Geo-Restore, restore to any Azure region</a:t>
                      </a:r>
                      <a:endParaRPr lang="en-US" dirty="0"/>
                    </a:p>
                  </a:txBody>
                  <a:tcPr/>
                </a:tc>
                <a:tc>
                  <a:txBody>
                    <a:bodyPr/>
                    <a:lstStyle/>
                    <a:p>
                      <a:r>
                        <a:rPr lang="en-US" dirty="0" smtClean="0"/>
                        <a:t>Standard geo-replication, 1 offline secondary</a:t>
                      </a:r>
                      <a:endParaRPr lang="en-US" dirty="0"/>
                    </a:p>
                  </a:txBody>
                  <a:tcPr/>
                </a:tc>
                <a:tc>
                  <a:txBody>
                    <a:bodyPr/>
                    <a:lstStyle/>
                    <a:p>
                      <a:r>
                        <a:rPr lang="en-US" dirty="0" smtClean="0"/>
                        <a:t>Active geo-replication, up to 4 online readable </a:t>
                      </a:r>
                      <a:r>
                        <a:rPr lang="en-US" dirty="0" err="1" smtClean="0"/>
                        <a:t>secondaries</a:t>
                      </a:r>
                      <a:endParaRPr lang="en-US" dirty="0"/>
                    </a:p>
                  </a:txBody>
                  <a:tcPr/>
                </a:tc>
              </a:tr>
              <a:tr h="716507">
                <a:tc>
                  <a:txBody>
                    <a:bodyPr/>
                    <a:lstStyle/>
                    <a:p>
                      <a:r>
                        <a:rPr lang="en-US" dirty="0" smtClean="0"/>
                        <a:t>Performance Objectives</a:t>
                      </a:r>
                      <a:endParaRPr lang="en-US" dirty="0"/>
                    </a:p>
                  </a:txBody>
                  <a:tcPr/>
                </a:tc>
                <a:tc>
                  <a:txBody>
                    <a:bodyPr/>
                    <a:lstStyle/>
                    <a:p>
                      <a:r>
                        <a:rPr lang="en-US" dirty="0" smtClean="0"/>
                        <a:t>Transaction rate per hour</a:t>
                      </a:r>
                      <a:endParaRPr lang="en-US" dirty="0"/>
                    </a:p>
                  </a:txBody>
                  <a:tcPr/>
                </a:tc>
                <a:tc>
                  <a:txBody>
                    <a:bodyPr/>
                    <a:lstStyle/>
                    <a:p>
                      <a:r>
                        <a:rPr lang="en-US" dirty="0" smtClean="0"/>
                        <a:t>Transaction rate per minute</a:t>
                      </a:r>
                      <a:endParaRPr lang="en-US" dirty="0"/>
                    </a:p>
                  </a:txBody>
                  <a:tcPr/>
                </a:tc>
                <a:tc>
                  <a:txBody>
                    <a:bodyPr/>
                    <a:lstStyle/>
                    <a:p>
                      <a:r>
                        <a:rPr lang="en-US" dirty="0" smtClean="0"/>
                        <a:t>Transaction rate per second</a:t>
                      </a:r>
                      <a:endParaRPr lang="en-US" dirty="0"/>
                    </a:p>
                  </a:txBody>
                  <a:tcPr/>
                </a:tc>
              </a:tr>
            </a:tbl>
          </a:graphicData>
        </a:graphic>
      </p:graphicFrame>
    </p:spTree>
    <p:extLst>
      <p:ext uri="{BB962C8B-B14F-4D97-AF65-F5344CB8AC3E}">
        <p14:creationId xmlns:p14="http://schemas.microsoft.com/office/powerpoint/2010/main" val="2224014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25" y="314007"/>
            <a:ext cx="11458932" cy="730854"/>
          </a:xfrm>
        </p:spPr>
        <p:txBody>
          <a:bodyPr/>
          <a:lstStyle/>
          <a:p>
            <a:r>
              <a:rPr lang="en-US" sz="4352" dirty="0"/>
              <a:t>Service </a:t>
            </a:r>
            <a:r>
              <a:rPr lang="en-US" sz="4352" dirty="0" smtClean="0"/>
              <a:t>Tiers</a:t>
            </a:r>
            <a:endParaRPr lang="en-US" sz="4352" dirty="0"/>
          </a:p>
        </p:txBody>
      </p:sp>
      <p:sp>
        <p:nvSpPr>
          <p:cNvPr id="5" name="Rectangle 4"/>
          <p:cNvSpPr/>
          <p:nvPr/>
        </p:nvSpPr>
        <p:spPr>
          <a:xfrm>
            <a:off x="503237" y="6240462"/>
            <a:ext cx="10744200" cy="646331"/>
          </a:xfrm>
          <a:prstGeom prst="rect">
            <a:avLst/>
          </a:prstGeom>
        </p:spPr>
        <p:txBody>
          <a:bodyPr wrap="square">
            <a:spAutoFit/>
          </a:bodyPr>
          <a:lstStyle/>
          <a:p>
            <a:r>
              <a:rPr lang="en-US" dirty="0">
                <a:latin typeface="Segoe UI" panose="020B0502040204020203" pitchFamily="34" charset="0"/>
              </a:rPr>
              <a:t>http://azure.microsoft.com/en-us/pricing/details/sql-database</a:t>
            </a:r>
            <a:r>
              <a:rPr lang="en-US" dirty="0" smtClean="0">
                <a:latin typeface="Segoe UI" panose="020B0502040204020203" pitchFamily="34" charset="0"/>
              </a:rPr>
              <a:t>/</a:t>
            </a:r>
            <a:endParaRPr lang="en-US" dirty="0">
              <a:latin typeface="Segoe UI" panose="020B0502040204020203" pitchFamily="34" charset="0"/>
            </a:endParaRPr>
          </a:p>
          <a:p>
            <a:r>
              <a:rPr lang="en-US" dirty="0"/>
              <a:t>https://msdn.microsoft.com/en-us/library/azure/dn741336.aspx</a:t>
            </a:r>
          </a:p>
        </p:txBody>
      </p:sp>
      <p:graphicFrame>
        <p:nvGraphicFramePr>
          <p:cNvPr id="6" name="Table 5"/>
          <p:cNvGraphicFramePr>
            <a:graphicFrameLocks noGrp="1"/>
          </p:cNvGraphicFramePr>
          <p:nvPr>
            <p:extLst>
              <p:ext uri="{D42A27DB-BD31-4B8C-83A1-F6EECF244321}">
                <p14:modId xmlns:p14="http://schemas.microsoft.com/office/powerpoint/2010/main" val="1806589131"/>
              </p:ext>
            </p:extLst>
          </p:nvPr>
        </p:nvGraphicFramePr>
        <p:xfrm>
          <a:off x="427036" y="1135061"/>
          <a:ext cx="11658600" cy="5316763"/>
        </p:xfrm>
        <a:graphic>
          <a:graphicData uri="http://schemas.openxmlformats.org/drawingml/2006/table">
            <a:tbl>
              <a:tblPr firstRow="1" firstCol="1" bandRow="1">
                <a:tableStyleId>{6E25E649-3F16-4E02-A733-19D2CDBF48F0}</a:tableStyleId>
              </a:tblPr>
              <a:tblGrid>
                <a:gridCol w="1295400"/>
                <a:gridCol w="1295400"/>
                <a:gridCol w="1295400"/>
                <a:gridCol w="1295400"/>
                <a:gridCol w="1295400"/>
                <a:gridCol w="1066801"/>
                <a:gridCol w="1523999"/>
                <a:gridCol w="1295400"/>
                <a:gridCol w="1295400"/>
              </a:tblGrid>
              <a:tr h="639081">
                <a:tc>
                  <a:txBody>
                    <a:bodyPr/>
                    <a:lstStyle/>
                    <a:p>
                      <a:r>
                        <a:rPr lang="en-US" sz="1400" dirty="0"/>
                        <a:t>Service </a:t>
                      </a:r>
                      <a:r>
                        <a:rPr lang="en-US" sz="1400" dirty="0" smtClean="0"/>
                        <a:t>Tier</a:t>
                      </a:r>
                      <a:endParaRPr lang="en-US" sz="1400" dirty="0"/>
                    </a:p>
                  </a:txBody>
                  <a:tcPr marL="22498" marR="22498" marT="11249" marB="11249" anchor="ctr"/>
                </a:tc>
                <a:tc>
                  <a:txBody>
                    <a:bodyPr/>
                    <a:lstStyle/>
                    <a:p>
                      <a:r>
                        <a:rPr lang="en-US" sz="1400"/>
                        <a:t>DTU </a:t>
                      </a:r>
                    </a:p>
                  </a:txBody>
                  <a:tcPr marL="22498" marR="22498" marT="11249" marB="11249" anchor="ctr"/>
                </a:tc>
                <a:tc>
                  <a:txBody>
                    <a:bodyPr/>
                    <a:lstStyle/>
                    <a:p>
                      <a:r>
                        <a:rPr lang="en-US" sz="1400"/>
                        <a:t>MAX DB Size </a:t>
                      </a:r>
                    </a:p>
                  </a:txBody>
                  <a:tcPr marL="22498" marR="22498" marT="11249" marB="11249" anchor="ctr"/>
                </a:tc>
                <a:tc>
                  <a:txBody>
                    <a:bodyPr/>
                    <a:lstStyle/>
                    <a:p>
                      <a:r>
                        <a:rPr lang="en-US" sz="1400"/>
                        <a:t>Max Concurrent Requests </a:t>
                      </a:r>
                    </a:p>
                  </a:txBody>
                  <a:tcPr marL="22498" marR="22498" marT="11249" marB="11249" anchor="ctr"/>
                </a:tc>
                <a:tc>
                  <a:txBody>
                    <a:bodyPr/>
                    <a:lstStyle/>
                    <a:p>
                      <a:r>
                        <a:rPr lang="en-US" sz="1400"/>
                        <a:t>Max Concurrent Logins </a:t>
                      </a:r>
                    </a:p>
                  </a:txBody>
                  <a:tcPr marL="22498" marR="22498" marT="11249" marB="11249" anchor="ctr"/>
                </a:tc>
                <a:tc>
                  <a:txBody>
                    <a:bodyPr/>
                    <a:lstStyle/>
                    <a:p>
                      <a:r>
                        <a:rPr lang="en-US" sz="1400" dirty="0"/>
                        <a:t>Max Sessions </a:t>
                      </a:r>
                    </a:p>
                  </a:txBody>
                  <a:tcPr marL="22498" marR="22498" marT="11249" marB="11249" anchor="ctr"/>
                </a:tc>
                <a:tc>
                  <a:txBody>
                    <a:bodyPr/>
                    <a:lstStyle/>
                    <a:p>
                      <a:r>
                        <a:rPr lang="en-US" sz="1400"/>
                        <a:t>Benchmark Transaction Rate </a:t>
                      </a:r>
                    </a:p>
                  </a:txBody>
                  <a:tcPr marL="22498" marR="22498" marT="11249" marB="11249" anchor="ctr"/>
                </a:tc>
                <a:tc>
                  <a:txBody>
                    <a:bodyPr/>
                    <a:lstStyle/>
                    <a:p>
                      <a:r>
                        <a:rPr lang="en-US" sz="1400" dirty="0"/>
                        <a:t>Predictability </a:t>
                      </a:r>
                    </a:p>
                  </a:txBody>
                  <a:tcPr marL="22498" marR="22498" marT="11249" marB="11249" anchor="ctr"/>
                </a:tc>
                <a:tc>
                  <a:txBody>
                    <a:bodyPr/>
                    <a:lstStyle/>
                    <a:p>
                      <a:r>
                        <a:rPr lang="en-US" sz="1400" dirty="0" smtClean="0"/>
                        <a:t>Est. Price per Month</a:t>
                      </a:r>
                      <a:endParaRPr lang="en-US" sz="1400" dirty="0"/>
                    </a:p>
                  </a:txBody>
                  <a:tcPr marL="22498" marR="22498" marT="11249" marB="11249" anchor="ctr"/>
                </a:tc>
              </a:tr>
              <a:tr h="480423">
                <a:tc>
                  <a:txBody>
                    <a:bodyPr/>
                    <a:lstStyle/>
                    <a:p>
                      <a:r>
                        <a:rPr lang="en-US" sz="1400"/>
                        <a:t>Basic</a:t>
                      </a:r>
                    </a:p>
                  </a:txBody>
                  <a:tcPr marL="22498" marR="22498" marT="11249" marB="11249" anchor="ctr"/>
                </a:tc>
                <a:tc>
                  <a:txBody>
                    <a:bodyPr/>
                    <a:lstStyle/>
                    <a:p>
                      <a:r>
                        <a:rPr lang="en-US" sz="1400"/>
                        <a:t>5</a:t>
                      </a:r>
                    </a:p>
                  </a:txBody>
                  <a:tcPr marL="22498" marR="22498" marT="11249" marB="11249" anchor="ctr"/>
                </a:tc>
                <a:tc>
                  <a:txBody>
                    <a:bodyPr/>
                    <a:lstStyle/>
                    <a:p>
                      <a:r>
                        <a:rPr lang="en-US" sz="1400"/>
                        <a:t>2 GB</a:t>
                      </a:r>
                    </a:p>
                  </a:txBody>
                  <a:tcPr marL="22498" marR="22498" marT="11249" marB="11249" anchor="ctr"/>
                </a:tc>
                <a:tc>
                  <a:txBody>
                    <a:bodyPr/>
                    <a:lstStyle/>
                    <a:p>
                      <a:r>
                        <a:rPr lang="en-US" sz="1400"/>
                        <a:t>30</a:t>
                      </a:r>
                    </a:p>
                  </a:txBody>
                  <a:tcPr marL="22498" marR="22498" marT="11249" marB="11249" anchor="ctr"/>
                </a:tc>
                <a:tc>
                  <a:txBody>
                    <a:bodyPr/>
                    <a:lstStyle/>
                    <a:p>
                      <a:r>
                        <a:rPr lang="en-US" sz="1400"/>
                        <a:t>30</a:t>
                      </a:r>
                    </a:p>
                  </a:txBody>
                  <a:tcPr marL="22498" marR="22498" marT="11249" marB="11249" anchor="ctr"/>
                </a:tc>
                <a:tc>
                  <a:txBody>
                    <a:bodyPr/>
                    <a:lstStyle/>
                    <a:p>
                      <a:r>
                        <a:rPr lang="en-US" sz="1400"/>
                        <a:t>300</a:t>
                      </a:r>
                    </a:p>
                  </a:txBody>
                  <a:tcPr marL="22498" marR="22498" marT="11249" marB="11249" anchor="ctr"/>
                </a:tc>
                <a:tc>
                  <a:txBody>
                    <a:bodyPr/>
                    <a:lstStyle/>
                    <a:p>
                      <a:r>
                        <a:rPr lang="en-US" sz="1400" dirty="0"/>
                        <a:t>16,600 </a:t>
                      </a:r>
                      <a:r>
                        <a:rPr lang="en-US" sz="1400" dirty="0" smtClean="0"/>
                        <a:t>t/p </a:t>
                      </a:r>
                      <a:r>
                        <a:rPr lang="en-US" sz="1400" b="1" dirty="0"/>
                        <a:t>hour</a:t>
                      </a:r>
                    </a:p>
                  </a:txBody>
                  <a:tcPr marL="22498" marR="22498" marT="11249" marB="11249" anchor="ctr"/>
                </a:tc>
                <a:tc>
                  <a:txBody>
                    <a:bodyPr/>
                    <a:lstStyle/>
                    <a:p>
                      <a:r>
                        <a:rPr lang="en-US" sz="1400"/>
                        <a:t>Good</a:t>
                      </a:r>
                    </a:p>
                  </a:txBody>
                  <a:tcPr marL="22498" marR="22498" marT="11249" marB="11249" anchor="ctr"/>
                </a:tc>
                <a:tc>
                  <a:txBody>
                    <a:bodyPr/>
                    <a:lstStyle/>
                    <a:p>
                      <a:r>
                        <a:rPr lang="en-US" sz="1400" dirty="0" smtClean="0"/>
                        <a:t>$5</a:t>
                      </a:r>
                      <a:endParaRPr lang="en-US" sz="1400" dirty="0"/>
                    </a:p>
                  </a:txBody>
                  <a:tcPr marL="22498" marR="22498" marT="11249" marB="11249" anchor="ctr"/>
                </a:tc>
              </a:tr>
              <a:tr h="457200">
                <a:tc>
                  <a:txBody>
                    <a:bodyPr/>
                    <a:lstStyle/>
                    <a:p>
                      <a:r>
                        <a:rPr lang="en-US" sz="1400"/>
                        <a:t>Standard/S0</a:t>
                      </a:r>
                    </a:p>
                  </a:txBody>
                  <a:tcPr marL="22498" marR="22498" marT="11249" marB="11249" anchor="ctr"/>
                </a:tc>
                <a:tc>
                  <a:txBody>
                    <a:bodyPr/>
                    <a:lstStyle/>
                    <a:p>
                      <a:r>
                        <a:rPr lang="en-US" sz="1400"/>
                        <a:t>10</a:t>
                      </a:r>
                    </a:p>
                  </a:txBody>
                  <a:tcPr marL="22498" marR="22498" marT="11249" marB="11249" anchor="ctr"/>
                </a:tc>
                <a:tc>
                  <a:txBody>
                    <a:bodyPr/>
                    <a:lstStyle/>
                    <a:p>
                      <a:r>
                        <a:rPr lang="en-US" sz="1400" dirty="0"/>
                        <a:t>250 GB</a:t>
                      </a:r>
                    </a:p>
                  </a:txBody>
                  <a:tcPr marL="22498" marR="22498" marT="11249" marB="11249" anchor="ctr"/>
                </a:tc>
                <a:tc>
                  <a:txBody>
                    <a:bodyPr/>
                    <a:lstStyle/>
                    <a:p>
                      <a:r>
                        <a:rPr lang="en-US" sz="1400" dirty="0"/>
                        <a:t>60</a:t>
                      </a:r>
                    </a:p>
                  </a:txBody>
                  <a:tcPr marL="22498" marR="22498" marT="11249" marB="11249" anchor="ctr"/>
                </a:tc>
                <a:tc>
                  <a:txBody>
                    <a:bodyPr/>
                    <a:lstStyle/>
                    <a:p>
                      <a:r>
                        <a:rPr lang="en-US" sz="1400"/>
                        <a:t>60</a:t>
                      </a:r>
                    </a:p>
                  </a:txBody>
                  <a:tcPr marL="22498" marR="22498" marT="11249" marB="11249" anchor="ctr"/>
                </a:tc>
                <a:tc>
                  <a:txBody>
                    <a:bodyPr/>
                    <a:lstStyle/>
                    <a:p>
                      <a:r>
                        <a:rPr lang="en-US" sz="1400"/>
                        <a:t>600</a:t>
                      </a:r>
                    </a:p>
                  </a:txBody>
                  <a:tcPr marL="22498" marR="22498" marT="11249" marB="11249" anchor="ctr"/>
                </a:tc>
                <a:tc>
                  <a:txBody>
                    <a:bodyPr/>
                    <a:lstStyle/>
                    <a:p>
                      <a:r>
                        <a:rPr lang="en-US" sz="1400" dirty="0"/>
                        <a:t>521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a:t>
                      </a:r>
                      <a:endParaRPr lang="en-US" sz="1400" dirty="0"/>
                    </a:p>
                  </a:txBody>
                  <a:tcPr marL="22498" marR="22498" marT="11249" marB="11249" anchor="ctr"/>
                </a:tc>
              </a:tr>
              <a:tr h="457200">
                <a:tc>
                  <a:txBody>
                    <a:bodyPr/>
                    <a:lstStyle/>
                    <a:p>
                      <a:r>
                        <a:rPr lang="en-US" sz="1400"/>
                        <a:t>Standard/S1</a:t>
                      </a:r>
                    </a:p>
                  </a:txBody>
                  <a:tcPr marL="22498" marR="22498" marT="11249" marB="11249" anchor="ctr"/>
                </a:tc>
                <a:tc>
                  <a:txBody>
                    <a:bodyPr/>
                    <a:lstStyle/>
                    <a:p>
                      <a:r>
                        <a:rPr lang="en-US" sz="1400"/>
                        <a:t>20</a:t>
                      </a:r>
                    </a:p>
                  </a:txBody>
                  <a:tcPr marL="22498" marR="22498" marT="11249" marB="11249" anchor="ctr"/>
                </a:tc>
                <a:tc>
                  <a:txBody>
                    <a:bodyPr/>
                    <a:lstStyle/>
                    <a:p>
                      <a:r>
                        <a:rPr lang="en-US" sz="1400"/>
                        <a:t>250 GB</a:t>
                      </a:r>
                    </a:p>
                  </a:txBody>
                  <a:tcPr marL="22498" marR="22498" marT="11249" marB="11249" anchor="ctr"/>
                </a:tc>
                <a:tc>
                  <a:txBody>
                    <a:bodyPr/>
                    <a:lstStyle/>
                    <a:p>
                      <a:r>
                        <a:rPr lang="en-US" sz="1400"/>
                        <a:t>90</a:t>
                      </a:r>
                    </a:p>
                  </a:txBody>
                  <a:tcPr marL="22498" marR="22498" marT="11249" marB="11249" anchor="ctr"/>
                </a:tc>
                <a:tc>
                  <a:txBody>
                    <a:bodyPr/>
                    <a:lstStyle/>
                    <a:p>
                      <a:r>
                        <a:rPr lang="en-US" sz="1400" dirty="0"/>
                        <a:t>90</a:t>
                      </a:r>
                    </a:p>
                  </a:txBody>
                  <a:tcPr marL="22498" marR="22498" marT="11249" marB="11249" anchor="ctr"/>
                </a:tc>
                <a:tc>
                  <a:txBody>
                    <a:bodyPr/>
                    <a:lstStyle/>
                    <a:p>
                      <a:r>
                        <a:rPr lang="en-US" sz="1400"/>
                        <a:t>900</a:t>
                      </a:r>
                    </a:p>
                  </a:txBody>
                  <a:tcPr marL="22498" marR="22498" marT="11249" marB="11249" anchor="ctr"/>
                </a:tc>
                <a:tc>
                  <a:txBody>
                    <a:bodyPr/>
                    <a:lstStyle/>
                    <a:p>
                      <a:r>
                        <a:rPr lang="en-US" sz="1400" dirty="0"/>
                        <a:t>934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$30</a:t>
                      </a:r>
                      <a:endParaRPr lang="en-US" sz="1400" dirty="0"/>
                    </a:p>
                  </a:txBody>
                  <a:tcPr marL="22498" marR="22498" marT="11249" marB="11249" anchor="ctr"/>
                </a:tc>
              </a:tr>
              <a:tr h="457200">
                <a:tc>
                  <a:txBody>
                    <a:bodyPr/>
                    <a:lstStyle/>
                    <a:p>
                      <a:r>
                        <a:rPr lang="en-US" sz="1400"/>
                        <a:t>Standard/S2</a:t>
                      </a:r>
                    </a:p>
                  </a:txBody>
                  <a:tcPr marL="22498" marR="22498" marT="11249" marB="11249" anchor="ctr"/>
                </a:tc>
                <a:tc>
                  <a:txBody>
                    <a:bodyPr/>
                    <a:lstStyle/>
                    <a:p>
                      <a:r>
                        <a:rPr lang="en-US" sz="1400"/>
                        <a:t>50</a:t>
                      </a:r>
                    </a:p>
                  </a:txBody>
                  <a:tcPr marL="22498" marR="22498" marT="11249" marB="11249" anchor="ctr"/>
                </a:tc>
                <a:tc>
                  <a:txBody>
                    <a:bodyPr/>
                    <a:lstStyle/>
                    <a:p>
                      <a:r>
                        <a:rPr lang="en-US" sz="1400"/>
                        <a:t>250 GB</a:t>
                      </a:r>
                    </a:p>
                  </a:txBody>
                  <a:tcPr marL="22498" marR="22498" marT="11249" marB="11249" anchor="ctr"/>
                </a:tc>
                <a:tc>
                  <a:txBody>
                    <a:bodyPr/>
                    <a:lstStyle/>
                    <a:p>
                      <a:r>
                        <a:rPr lang="en-US" sz="1400"/>
                        <a:t>120</a:t>
                      </a:r>
                    </a:p>
                  </a:txBody>
                  <a:tcPr marL="22498" marR="22498" marT="11249" marB="11249" anchor="ctr"/>
                </a:tc>
                <a:tc>
                  <a:txBody>
                    <a:bodyPr/>
                    <a:lstStyle/>
                    <a:p>
                      <a:r>
                        <a:rPr lang="en-US" sz="1400" dirty="0"/>
                        <a:t>120</a:t>
                      </a:r>
                    </a:p>
                  </a:txBody>
                  <a:tcPr marL="22498" marR="22498" marT="11249" marB="11249" anchor="ctr"/>
                </a:tc>
                <a:tc>
                  <a:txBody>
                    <a:bodyPr/>
                    <a:lstStyle/>
                    <a:p>
                      <a:r>
                        <a:rPr lang="en-US" sz="1400" dirty="0"/>
                        <a:t>1,200</a:t>
                      </a:r>
                    </a:p>
                  </a:txBody>
                  <a:tcPr marL="22498" marR="22498" marT="11249" marB="11249" anchor="ctr"/>
                </a:tc>
                <a:tc>
                  <a:txBody>
                    <a:bodyPr/>
                    <a:lstStyle/>
                    <a:p>
                      <a:r>
                        <a:rPr lang="en-US" sz="1400" dirty="0"/>
                        <a:t>2,570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$75</a:t>
                      </a:r>
                      <a:endParaRPr lang="en-US" sz="1400" dirty="0"/>
                    </a:p>
                  </a:txBody>
                  <a:tcPr marL="22498" marR="22498" marT="11249" marB="11249" anchor="ctr"/>
                </a:tc>
              </a:tr>
              <a:tr h="533400">
                <a:tc>
                  <a:txBody>
                    <a:bodyPr/>
                    <a:lstStyle/>
                    <a:p>
                      <a:r>
                        <a:rPr lang="en-US" sz="1400"/>
                        <a:t>Standard/S3</a:t>
                      </a:r>
                    </a:p>
                  </a:txBody>
                  <a:tcPr marL="22498" marR="22498" marT="11249" marB="11249" anchor="ctr"/>
                </a:tc>
                <a:tc>
                  <a:txBody>
                    <a:bodyPr/>
                    <a:lstStyle/>
                    <a:p>
                      <a:r>
                        <a:rPr lang="en-US" sz="1400"/>
                        <a:t>100</a:t>
                      </a:r>
                    </a:p>
                  </a:txBody>
                  <a:tcPr marL="22498" marR="22498" marT="11249" marB="11249" anchor="ctr"/>
                </a:tc>
                <a:tc>
                  <a:txBody>
                    <a:bodyPr/>
                    <a:lstStyle/>
                    <a:p>
                      <a:r>
                        <a:rPr lang="en-US" sz="1400"/>
                        <a:t>250 GB</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5,100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$150</a:t>
                      </a:r>
                      <a:endParaRPr lang="en-US" sz="1400" dirty="0"/>
                    </a:p>
                  </a:txBody>
                  <a:tcPr marL="22498" marR="22498" marT="11249" marB="11249" anchor="ctr"/>
                </a:tc>
              </a:tr>
              <a:tr h="533400">
                <a:tc>
                  <a:txBody>
                    <a:bodyPr/>
                    <a:lstStyle/>
                    <a:p>
                      <a:r>
                        <a:rPr lang="en-US" sz="1400"/>
                        <a:t>Premium/P1</a:t>
                      </a:r>
                    </a:p>
                  </a:txBody>
                  <a:tcPr marL="22498" marR="22498" marT="11249" marB="11249" anchor="ctr"/>
                </a:tc>
                <a:tc>
                  <a:txBody>
                    <a:bodyPr/>
                    <a:lstStyle/>
                    <a:p>
                      <a:r>
                        <a:rPr lang="en-US" sz="1400"/>
                        <a:t>125</a:t>
                      </a:r>
                    </a:p>
                  </a:txBody>
                  <a:tcPr marL="22498" marR="22498" marT="11249" marB="11249" anchor="ctr"/>
                </a:tc>
                <a:tc>
                  <a:txBody>
                    <a:bodyPr/>
                    <a:lstStyle/>
                    <a:p>
                      <a:r>
                        <a:rPr lang="en-US" sz="1400"/>
                        <a:t>500 GB</a:t>
                      </a:r>
                    </a:p>
                  </a:txBody>
                  <a:tcPr marL="22498" marR="22498" marT="11249" marB="11249" anchor="ctr"/>
                </a:tc>
                <a:tc>
                  <a:txBody>
                    <a:bodyPr/>
                    <a:lstStyle/>
                    <a:p>
                      <a:r>
                        <a:rPr lang="en-US" sz="1400"/>
                        <a:t>200</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105 </a:t>
                      </a:r>
                      <a:r>
                        <a:rPr lang="en-US" sz="1400" dirty="0" smtClean="0"/>
                        <a:t>t/p </a:t>
                      </a:r>
                      <a:r>
                        <a:rPr lang="en-US" sz="1400" b="1" dirty="0"/>
                        <a:t>second </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$465</a:t>
                      </a:r>
                      <a:endParaRPr lang="en-US" sz="1400" dirty="0"/>
                    </a:p>
                  </a:txBody>
                  <a:tcPr marL="22498" marR="22498" marT="11249" marB="11249" anchor="ctr"/>
                </a:tc>
              </a:tr>
              <a:tr h="457200">
                <a:tc>
                  <a:txBody>
                    <a:bodyPr/>
                    <a:lstStyle/>
                    <a:p>
                      <a:r>
                        <a:rPr lang="en-US" sz="1400"/>
                        <a:t>Premium/P2</a:t>
                      </a:r>
                    </a:p>
                  </a:txBody>
                  <a:tcPr marL="22498" marR="22498" marT="11249" marB="11249" anchor="ctr"/>
                </a:tc>
                <a:tc>
                  <a:txBody>
                    <a:bodyPr/>
                    <a:lstStyle/>
                    <a:p>
                      <a:r>
                        <a:rPr lang="en-US" sz="1400"/>
                        <a:t>250</a:t>
                      </a:r>
                    </a:p>
                  </a:txBody>
                  <a:tcPr marL="22498" marR="22498" marT="11249" marB="11249" anchor="ctr"/>
                </a:tc>
                <a:tc>
                  <a:txBody>
                    <a:bodyPr/>
                    <a:lstStyle/>
                    <a:p>
                      <a:r>
                        <a:rPr lang="en-US" sz="1400"/>
                        <a:t>500 GB</a:t>
                      </a:r>
                    </a:p>
                  </a:txBody>
                  <a:tcPr marL="22498" marR="22498" marT="11249" marB="11249" anchor="ctr"/>
                </a:tc>
                <a:tc>
                  <a:txBody>
                    <a:bodyPr/>
                    <a:lstStyle/>
                    <a:p>
                      <a:r>
                        <a:rPr lang="en-US" sz="1400"/>
                        <a:t>400</a:t>
                      </a:r>
                    </a:p>
                  </a:txBody>
                  <a:tcPr marL="22498" marR="22498" marT="11249" marB="11249" anchor="ctr"/>
                </a:tc>
                <a:tc>
                  <a:txBody>
                    <a:bodyPr/>
                    <a:lstStyle/>
                    <a:p>
                      <a:r>
                        <a:rPr lang="en-US" sz="1400"/>
                        <a:t>400</a:t>
                      </a:r>
                    </a:p>
                  </a:txBody>
                  <a:tcPr marL="22498" marR="22498" marT="11249" marB="11249" anchor="ctr"/>
                </a:tc>
                <a:tc>
                  <a:txBody>
                    <a:bodyPr/>
                    <a:lstStyle/>
                    <a:p>
                      <a:r>
                        <a:rPr lang="en-US" sz="1400"/>
                        <a:t>4,800</a:t>
                      </a:r>
                    </a:p>
                  </a:txBody>
                  <a:tcPr marL="22498" marR="22498" marT="11249" marB="11249" anchor="ctr"/>
                </a:tc>
                <a:tc>
                  <a:txBody>
                    <a:bodyPr/>
                    <a:lstStyle/>
                    <a:p>
                      <a:r>
                        <a:rPr lang="en-US" sz="1400" dirty="0"/>
                        <a:t>228 </a:t>
                      </a:r>
                      <a:r>
                        <a:rPr lang="en-US" sz="1400" dirty="0" smtClean="0"/>
                        <a:t>t/p </a:t>
                      </a:r>
                      <a:r>
                        <a:rPr lang="en-US" sz="1400" b="1" dirty="0" smtClean="0"/>
                        <a:t>second</a:t>
                      </a:r>
                      <a:endParaRPr lang="en-US" sz="1400" b="1" dirty="0"/>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$930</a:t>
                      </a:r>
                      <a:endParaRPr lang="en-US" sz="1400" dirty="0"/>
                    </a:p>
                  </a:txBody>
                  <a:tcPr marL="22498" marR="22498" marT="11249" marB="11249" anchor="ctr"/>
                </a:tc>
              </a:tr>
              <a:tr h="639081">
                <a:tc>
                  <a:txBody>
                    <a:bodyPr/>
                    <a:lstStyle/>
                    <a:p>
                      <a:r>
                        <a:rPr lang="en-US" sz="1400" dirty="0" smtClean="0"/>
                        <a:t>Premium/P6</a:t>
                      </a:r>
                    </a:p>
                    <a:p>
                      <a:r>
                        <a:rPr lang="en-US" sz="1400" dirty="0" smtClean="0"/>
                        <a:t>(</a:t>
                      </a:r>
                      <a:r>
                        <a:rPr lang="en-US" sz="1400" dirty="0"/>
                        <a:t>formerly P3)</a:t>
                      </a:r>
                    </a:p>
                  </a:txBody>
                  <a:tcPr marL="22498" marR="22498" marT="11249" marB="11249" anchor="ctr"/>
                </a:tc>
                <a:tc>
                  <a:txBody>
                    <a:bodyPr/>
                    <a:lstStyle/>
                    <a:p>
                      <a:r>
                        <a:rPr lang="en-US" sz="1400" dirty="0" smtClean="0"/>
                        <a:t>1,000</a:t>
                      </a:r>
                      <a:endParaRPr lang="en-US" sz="1400" dirty="0"/>
                    </a:p>
                  </a:txBody>
                  <a:tcPr marL="22498" marR="22498" marT="11249" marB="11249" anchor="ctr"/>
                </a:tc>
                <a:tc>
                  <a:txBody>
                    <a:bodyPr/>
                    <a:lstStyle/>
                    <a:p>
                      <a:r>
                        <a:rPr lang="en-US" sz="1400"/>
                        <a:t>500 GB</a:t>
                      </a:r>
                    </a:p>
                  </a:txBody>
                  <a:tcPr marL="22498" marR="22498" marT="11249" marB="11249" anchor="ctr"/>
                </a:tc>
                <a:tc>
                  <a:txBody>
                    <a:bodyPr/>
                    <a:lstStyle/>
                    <a:p>
                      <a:r>
                        <a:rPr lang="en-US" sz="1400"/>
                        <a:t>1,600</a:t>
                      </a:r>
                    </a:p>
                  </a:txBody>
                  <a:tcPr marL="22498" marR="22498" marT="11249" marB="11249" anchor="ctr"/>
                </a:tc>
                <a:tc>
                  <a:txBody>
                    <a:bodyPr/>
                    <a:lstStyle/>
                    <a:p>
                      <a:r>
                        <a:rPr lang="en-US" sz="1400"/>
                        <a:t>1,600</a:t>
                      </a:r>
                    </a:p>
                  </a:txBody>
                  <a:tcPr marL="22498" marR="22498" marT="11249" marB="11249" anchor="ctr"/>
                </a:tc>
                <a:tc>
                  <a:txBody>
                    <a:bodyPr/>
                    <a:lstStyle/>
                    <a:p>
                      <a:r>
                        <a:rPr lang="en-US" sz="1400"/>
                        <a:t>19,200</a:t>
                      </a:r>
                    </a:p>
                  </a:txBody>
                  <a:tcPr marL="22498" marR="22498" marT="11249" marB="11249" anchor="ctr"/>
                </a:tc>
                <a:tc>
                  <a:txBody>
                    <a:bodyPr/>
                    <a:lstStyle/>
                    <a:p>
                      <a:r>
                        <a:rPr lang="en-US" sz="1400" dirty="0"/>
                        <a:t>735 </a:t>
                      </a:r>
                      <a:r>
                        <a:rPr lang="en-US" sz="1400" dirty="0" smtClean="0"/>
                        <a:t>t/p </a:t>
                      </a:r>
                      <a:r>
                        <a:rPr lang="en-US" sz="1400" b="1" dirty="0"/>
                        <a:t>second</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$3,720</a:t>
                      </a:r>
                      <a:endParaRPr lang="en-US" sz="1400" dirty="0"/>
                    </a:p>
                  </a:txBody>
                  <a:tcPr marL="22498" marR="22498" marT="11249" marB="11249" anchor="ctr"/>
                </a:tc>
              </a:tr>
              <a:tr h="639081">
                <a:tc>
                  <a:txBody>
                    <a:bodyPr/>
                    <a:lstStyle/>
                    <a:p>
                      <a:r>
                        <a:rPr lang="en-US" sz="1400" dirty="0" smtClean="0"/>
                        <a:t>Premium/P11</a:t>
                      </a:r>
                      <a:endParaRPr lang="en-US" sz="1400" dirty="0"/>
                    </a:p>
                  </a:txBody>
                  <a:tcPr marL="22498" marR="22498" marT="11249" marB="11249" anchor="ctr"/>
                </a:tc>
                <a:tc>
                  <a:txBody>
                    <a:bodyPr/>
                    <a:lstStyle/>
                    <a:p>
                      <a:r>
                        <a:rPr lang="en-US" sz="1400" dirty="0" smtClean="0"/>
                        <a:t>1,750</a:t>
                      </a:r>
                      <a:endParaRPr lang="en-US" sz="1400" dirty="0"/>
                    </a:p>
                  </a:txBody>
                  <a:tcPr marL="22498" marR="22498" marT="11249" marB="11249" anchor="ctr"/>
                </a:tc>
                <a:tc>
                  <a:txBody>
                    <a:bodyPr/>
                    <a:lstStyle/>
                    <a:p>
                      <a:r>
                        <a:rPr lang="en-US" sz="1400" dirty="0" smtClean="0"/>
                        <a:t>1 TB</a:t>
                      </a:r>
                      <a:endParaRPr lang="en-US" sz="1400" dirty="0"/>
                    </a:p>
                  </a:txBody>
                  <a:tcPr marL="22498" marR="22498" marT="11249" marB="11249" anchor="ctr"/>
                </a:tc>
                <a:tc>
                  <a:txBody>
                    <a:bodyPr/>
                    <a:lstStyle/>
                    <a:p>
                      <a:endParaRPr lang="en-US" sz="1400"/>
                    </a:p>
                  </a:txBody>
                  <a:tcPr marL="22498" marR="22498" marT="11249" marB="11249" anchor="ctr"/>
                </a:tc>
                <a:tc>
                  <a:txBody>
                    <a:bodyPr/>
                    <a:lstStyle/>
                    <a:p>
                      <a:endParaRPr lang="en-US" sz="1400"/>
                    </a:p>
                  </a:txBody>
                  <a:tcPr marL="22498" marR="22498" marT="11249" marB="11249" anchor="ctr"/>
                </a:tc>
                <a:tc>
                  <a:txBody>
                    <a:bodyPr/>
                    <a:lstStyle/>
                    <a:p>
                      <a:endParaRPr lang="en-US" sz="1400"/>
                    </a:p>
                  </a:txBody>
                  <a:tcPr marL="22498" marR="22498" marT="11249" marB="11249" anchor="ctr"/>
                </a:tc>
                <a:tc>
                  <a:txBody>
                    <a:bodyPr/>
                    <a:lstStyle/>
                    <a:p>
                      <a:endParaRPr lang="en-US" sz="1400" b="1" dirty="0"/>
                    </a:p>
                  </a:txBody>
                  <a:tcPr marL="22498" marR="22498" marT="11249" marB="11249" anchor="ctr"/>
                </a:tc>
                <a:tc>
                  <a:txBody>
                    <a:bodyPr/>
                    <a:lstStyle/>
                    <a:p>
                      <a:r>
                        <a:rPr lang="en-US" sz="1400" dirty="0" smtClean="0"/>
                        <a:t>Best</a:t>
                      </a:r>
                      <a:endParaRPr lang="en-US" sz="1400" dirty="0"/>
                    </a:p>
                  </a:txBody>
                  <a:tcPr marL="22498" marR="22498" marT="11249" marB="11249" anchor="ctr"/>
                </a:tc>
                <a:tc>
                  <a:txBody>
                    <a:bodyPr/>
                    <a:lstStyle/>
                    <a:p>
                      <a:r>
                        <a:rPr lang="en-US" sz="1400" dirty="0" smtClean="0"/>
                        <a:t>$7,001</a:t>
                      </a:r>
                      <a:endParaRPr lang="en-US" sz="1400" dirty="0"/>
                    </a:p>
                  </a:txBody>
                  <a:tcPr marL="22498" marR="22498" marT="11249" marB="11249" anchor="ctr"/>
                </a:tc>
              </a:tr>
            </a:tbl>
          </a:graphicData>
        </a:graphic>
      </p:graphicFrame>
    </p:spTree>
    <p:extLst>
      <p:ext uri="{BB962C8B-B14F-4D97-AF65-F5344CB8AC3E}">
        <p14:creationId xmlns:p14="http://schemas.microsoft.com/office/powerpoint/2010/main" val="9318178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Performance and Throughput</a:t>
            </a:r>
            <a:endParaRPr lang="en-US" dirty="0"/>
          </a:p>
        </p:txBody>
      </p:sp>
      <p:sp>
        <p:nvSpPr>
          <p:cNvPr id="10" name="Rectangle 9"/>
          <p:cNvSpPr/>
          <p:nvPr/>
        </p:nvSpPr>
        <p:spPr>
          <a:xfrm>
            <a:off x="5075237" y="2248120"/>
            <a:ext cx="3075770" cy="3256652"/>
          </a:xfrm>
          <a:prstGeom prst="rect">
            <a:avLst/>
          </a:prstGeom>
          <a:noFill/>
          <a:ln w="57150" cap="flat" cmpd="sng" algn="ctr">
            <a:solidFill>
              <a:srgbClr val="5EDBFF"/>
            </a:solidFill>
            <a:prstDash val="solid"/>
          </a:ln>
          <a:effectLst/>
        </p:spPr>
        <p:txBody>
          <a:bodyPr rtlCol="0" anchor="ctr"/>
          <a:lstStyle/>
          <a:p>
            <a:pPr algn="ctr" defTabSz="914400">
              <a:defRPr/>
            </a:pPr>
            <a:endParaRPr lang="en-US" sz="1836" kern="0" dirty="0" smtClean="0">
              <a:solidFill>
                <a:srgbClr val="404040"/>
              </a:solidFill>
            </a:endParaRPr>
          </a:p>
        </p:txBody>
      </p:sp>
      <p:sp>
        <p:nvSpPr>
          <p:cNvPr id="11" name="TextBox 10"/>
          <p:cNvSpPr txBox="1"/>
          <p:nvPr/>
        </p:nvSpPr>
        <p:spPr>
          <a:xfrm>
            <a:off x="5858557" y="1744662"/>
            <a:ext cx="1509132" cy="461665"/>
          </a:xfrm>
          <a:prstGeom prst="rect">
            <a:avLst/>
          </a:prstGeom>
          <a:noFill/>
        </p:spPr>
        <p:txBody>
          <a:bodyPr wrap="none" rtlCol="0">
            <a:spAutoFit/>
          </a:bodyPr>
          <a:lstStyle/>
          <a:p>
            <a:pPr algn="ctr" defTabSz="914400">
              <a:defRPr/>
            </a:pPr>
            <a:r>
              <a:rPr lang="en-US" sz="2400" b="1" kern="0" dirty="0" smtClean="0">
                <a:solidFill>
                  <a:srgbClr val="00BCF2">
                    <a:lumMod val="60000"/>
                    <a:lumOff val="40000"/>
                  </a:srgbClr>
                </a:solidFill>
              </a:rPr>
              <a:t>Compute</a:t>
            </a:r>
          </a:p>
        </p:txBody>
      </p:sp>
      <p:sp>
        <p:nvSpPr>
          <p:cNvPr id="12" name="TextBox 11"/>
          <p:cNvSpPr txBox="1"/>
          <p:nvPr/>
        </p:nvSpPr>
        <p:spPr>
          <a:xfrm rot="16200000">
            <a:off x="4202895" y="3645614"/>
            <a:ext cx="1125629" cy="461665"/>
          </a:xfrm>
          <a:prstGeom prst="rect">
            <a:avLst/>
          </a:prstGeom>
          <a:noFill/>
        </p:spPr>
        <p:txBody>
          <a:bodyPr wrap="none" rtlCol="0">
            <a:spAutoFit/>
          </a:bodyPr>
          <a:lstStyle/>
          <a:p>
            <a:pPr algn="ctr" defTabSz="914400">
              <a:defRPr/>
            </a:pPr>
            <a:r>
              <a:rPr lang="en-US" sz="2400" b="1" kern="0" dirty="0" smtClean="0">
                <a:solidFill>
                  <a:srgbClr val="00BCF2">
                    <a:lumMod val="60000"/>
                    <a:lumOff val="40000"/>
                  </a:srgbClr>
                </a:solidFill>
              </a:rPr>
              <a:t>Writes</a:t>
            </a:r>
          </a:p>
        </p:txBody>
      </p:sp>
      <p:sp>
        <p:nvSpPr>
          <p:cNvPr id="13" name="TextBox 12"/>
          <p:cNvSpPr txBox="1"/>
          <p:nvPr/>
        </p:nvSpPr>
        <p:spPr>
          <a:xfrm rot="5400000">
            <a:off x="7969691" y="3645614"/>
            <a:ext cx="1034579" cy="461665"/>
          </a:xfrm>
          <a:prstGeom prst="rect">
            <a:avLst/>
          </a:prstGeom>
          <a:noFill/>
        </p:spPr>
        <p:txBody>
          <a:bodyPr wrap="none" rtlCol="0">
            <a:spAutoFit/>
          </a:bodyPr>
          <a:lstStyle/>
          <a:p>
            <a:pPr algn="ctr" defTabSz="914400">
              <a:defRPr/>
            </a:pPr>
            <a:r>
              <a:rPr lang="en-US" sz="2400" b="1" kern="0" dirty="0" smtClean="0">
                <a:solidFill>
                  <a:srgbClr val="00BCF2">
                    <a:lumMod val="60000"/>
                    <a:lumOff val="40000"/>
                  </a:srgbClr>
                </a:solidFill>
              </a:rPr>
              <a:t>Reads</a:t>
            </a:r>
          </a:p>
        </p:txBody>
      </p:sp>
      <p:sp>
        <p:nvSpPr>
          <p:cNvPr id="14" name="TextBox 13"/>
          <p:cNvSpPr txBox="1"/>
          <p:nvPr/>
        </p:nvSpPr>
        <p:spPr>
          <a:xfrm>
            <a:off x="5905493" y="5656816"/>
            <a:ext cx="1415259" cy="461665"/>
          </a:xfrm>
          <a:prstGeom prst="rect">
            <a:avLst/>
          </a:prstGeom>
          <a:noFill/>
        </p:spPr>
        <p:txBody>
          <a:bodyPr wrap="none" rtlCol="0">
            <a:spAutoFit/>
          </a:bodyPr>
          <a:lstStyle/>
          <a:p>
            <a:pPr algn="ctr" defTabSz="914400">
              <a:defRPr/>
            </a:pPr>
            <a:r>
              <a:rPr lang="en-US" sz="2400" b="1" kern="0" dirty="0" smtClean="0">
                <a:solidFill>
                  <a:srgbClr val="00BCF2">
                    <a:lumMod val="60000"/>
                    <a:lumOff val="40000"/>
                  </a:srgbClr>
                </a:solidFill>
              </a:rPr>
              <a:t>Memory</a:t>
            </a:r>
            <a:endParaRPr lang="en-US" sz="2400" b="1" i="1" kern="0" dirty="0" smtClean="0">
              <a:solidFill>
                <a:srgbClr val="00BCF2">
                  <a:lumMod val="60000"/>
                  <a:lumOff val="40000"/>
                </a:srgbClr>
              </a:solidFill>
            </a:endParaRPr>
          </a:p>
        </p:txBody>
      </p:sp>
      <p:sp>
        <p:nvSpPr>
          <p:cNvPr id="15" name="Rectangle 14"/>
          <p:cNvSpPr/>
          <p:nvPr/>
        </p:nvSpPr>
        <p:spPr bwMode="auto">
          <a:xfrm>
            <a:off x="712552" y="1994762"/>
            <a:ext cx="3749030" cy="3712300"/>
          </a:xfrm>
          <a:prstGeom prst="rect">
            <a:avLst/>
          </a:prstGeom>
          <a:solidFill>
            <a:schemeClr val="bg1">
              <a:lumMod val="65000"/>
              <a:lumOff val="35000"/>
            </a:schemeClr>
          </a:solidFill>
          <a:ln>
            <a:noFill/>
          </a:ln>
          <a:scene3d>
            <a:camera prst="perspectiveRight" fov="7200000"/>
            <a:lightRig rig="threePt" dir="t"/>
          </a:scene3d>
          <a:sp3d/>
        </p:spPr>
        <p:txBody>
          <a:bodyPr vert="horz" wrap="square" lIns="182880" tIns="146304" rIns="548640" bIns="146304" numCol="1" rtlCol="0" anchor="ctr" anchorCtr="0" compatLnSpc="1">
            <a:prstTxWarp prst="textNoShape">
              <a:avLst/>
            </a:prstTxWarp>
            <a:noAutofit/>
          </a:bodyPr>
          <a:lstStyle/>
          <a:p>
            <a:pPr algn="ctr" defTabSz="914400">
              <a:lnSpc>
                <a:spcPct val="95000"/>
              </a:lnSpc>
              <a:spcBef>
                <a:spcPct val="0"/>
              </a:spcBef>
              <a:defRPr/>
            </a:pPr>
            <a:r>
              <a:rPr lang="en-US" sz="3600" b="1" kern="0" dirty="0" smtClean="0">
                <a:solidFill>
                  <a:srgbClr val="FFFFFF"/>
                </a:solidFill>
              </a:rPr>
              <a:t>DTU</a:t>
            </a:r>
            <a:r>
              <a:rPr lang="en-US" sz="3200" kern="0" dirty="0" smtClean="0">
                <a:solidFill>
                  <a:srgbClr val="FFFFFF"/>
                </a:solidFill>
              </a:rPr>
              <a:t/>
            </a:r>
            <a:br>
              <a:rPr lang="en-US" sz="3200" kern="0" dirty="0" smtClean="0">
                <a:solidFill>
                  <a:srgbClr val="FFFFFF"/>
                </a:solidFill>
              </a:rPr>
            </a:br>
            <a:r>
              <a:rPr lang="en-US" sz="3200" kern="0" dirty="0" smtClean="0">
                <a:solidFill>
                  <a:srgbClr val="FFFFFF"/>
                </a:solidFill>
              </a:rPr>
              <a:t>database throughput unit</a:t>
            </a:r>
            <a:endParaRPr lang="en-US" sz="3200" kern="0" spc="-102" dirty="0" smtClean="0">
              <a:ln w="3175">
                <a:noFill/>
              </a:ln>
              <a:solidFill>
                <a:srgbClr val="FFFFFF"/>
              </a:solidFill>
              <a:latin typeface="Segoe UI Light"/>
              <a:cs typeface="Segoe UI" pitchFamily="34" charset="0"/>
            </a:endParaRPr>
          </a:p>
        </p:txBody>
      </p:sp>
      <p:sp>
        <p:nvSpPr>
          <p:cNvPr id="16" name="Can 15"/>
          <p:cNvSpPr/>
          <p:nvPr/>
        </p:nvSpPr>
        <p:spPr bwMode="auto">
          <a:xfrm>
            <a:off x="6006706" y="3189347"/>
            <a:ext cx="1251273" cy="1497488"/>
          </a:xfrm>
          <a:prstGeom prst="can">
            <a:avLst/>
          </a:prstGeom>
          <a:solidFill>
            <a:srgbClr val="5EDBFF"/>
          </a:solidFill>
          <a:ln w="9525" cap="flat" cmpd="sng" algn="ctr">
            <a:noFill/>
            <a:prstDash val="solid"/>
            <a:headEnd type="none" w="med" len="med"/>
            <a:tailEnd type="none" w="med" len="med"/>
          </a:ln>
          <a:effectLst/>
        </p:spPr>
        <p:txBody>
          <a:bodyPr lIns="91440" tIns="91440" rIns="34294" bIns="34294" rtlCol="0" anchor="b" anchorCtr="0"/>
          <a:lstStyle/>
          <a:p>
            <a:pPr algn="ctr" defTabSz="932406">
              <a:defRPr/>
            </a:pPr>
            <a:endParaRPr lang="en-US" sz="800" kern="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21928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750" fill="hold"/>
                                        <p:tgtEl>
                                          <p:spTgt spid="16"/>
                                        </p:tgtEl>
                                      </p:cBhvr>
                                      <p:by x="150000" y="150000"/>
                                    </p:animScale>
                                  </p:childTnLst>
                                </p:cTn>
                              </p:par>
                            </p:childTnLst>
                          </p:cTn>
                        </p:par>
                        <p:par>
                          <p:cTn id="7" fill="hold">
                            <p:stCondLst>
                              <p:cond delay="1500"/>
                            </p:stCondLst>
                            <p:childTnLst>
                              <p:par>
                                <p:cTn id="8" presetID="6" presetClass="emph" presetSubtype="0" autoRev="1" fill="hold" grpId="1" nodeType="afterEffect">
                                  <p:stCondLst>
                                    <p:cond delay="0"/>
                                  </p:stCondLst>
                                  <p:childTnLst>
                                    <p:animScale>
                                      <p:cBhvr>
                                        <p:cTn id="9" dur="750" fill="hold"/>
                                        <p:tgtEl>
                                          <p:spTgt spid="16"/>
                                        </p:tgtEl>
                                      </p:cBhvr>
                                      <p:by x="150000" y="100000"/>
                                    </p:animScale>
                                  </p:childTnLst>
                                </p:cTn>
                              </p:par>
                            </p:childTnLst>
                          </p:cTn>
                        </p:par>
                        <p:par>
                          <p:cTn id="10" fill="hold">
                            <p:stCondLst>
                              <p:cond delay="3000"/>
                            </p:stCondLst>
                            <p:childTnLst>
                              <p:par>
                                <p:cTn id="11" presetID="6" presetClass="emph" presetSubtype="0" autoRev="1" fill="remove" grpId="2" nodeType="afterEffect">
                                  <p:stCondLst>
                                    <p:cond delay="0"/>
                                  </p:stCondLst>
                                  <p:childTnLst>
                                    <p:animScale>
                                      <p:cBhvr>
                                        <p:cTn id="12" dur="750" fill="hold"/>
                                        <p:tgtEl>
                                          <p:spTgt spid="16"/>
                                        </p:tgtEl>
                                      </p:cBhvr>
                                      <p:by x="100000" y="50000"/>
                                    </p:animScale>
                                  </p:childTnLst>
                                </p:cTn>
                              </p:par>
                            </p:childTnLst>
                          </p:cTn>
                        </p:par>
                        <p:par>
                          <p:cTn id="13" fill="hold">
                            <p:stCondLst>
                              <p:cond delay="4500"/>
                            </p:stCondLst>
                            <p:childTnLst>
                              <p:par>
                                <p:cTn id="14" presetID="6" presetClass="emph" presetSubtype="0" autoRev="1" fill="hold" grpId="3" nodeType="afterEffect">
                                  <p:stCondLst>
                                    <p:cond delay="0"/>
                                  </p:stCondLst>
                                  <p:childTnLst>
                                    <p:animScale>
                                      <p:cBhvr>
                                        <p:cTn id="15" dur="1000" fill="hold"/>
                                        <p:tgtEl>
                                          <p:spTgt spid="1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6" grpId="3"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r>
              <a:rPr lang="en-US" dirty="0"/>
              <a:t>Founder of UserGroup.tv</a:t>
            </a:r>
          </a:p>
          <a:p>
            <a:r>
              <a:rPr lang="en-US" dirty="0" smtClean="0"/>
              <a:t>Azure Technical Evangelist at Microsoft</a:t>
            </a:r>
            <a:endParaRPr lang="en-US" dirty="0"/>
          </a:p>
          <a:p>
            <a:r>
              <a:rPr lang="en-US" dirty="0"/>
              <a:t>MCSD: Azure Solutions Architect</a:t>
            </a: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a:gradFill>
                  <a:gsLst>
                    <a:gs pos="1250">
                      <a:srgbClr val="FFFFFF"/>
                    </a:gs>
                    <a:gs pos="100000">
                      <a:srgbClr val="FFFFFF"/>
                    </a:gs>
                  </a:gsLst>
                  <a:lin ang="5400000" scaled="0"/>
                </a:gradFill>
              </a:rPr>
              <a:t>Predictable Performance</a:t>
            </a:r>
          </a:p>
        </p:txBody>
      </p:sp>
      <p:sp>
        <p:nvSpPr>
          <p:cNvPr id="6" name="Text Placeholder 2"/>
          <p:cNvSpPr txBox="1">
            <a:spLocks/>
          </p:cNvSpPr>
          <p:nvPr/>
        </p:nvSpPr>
        <p:spPr>
          <a:xfrm>
            <a:off x="394973" y="1439862"/>
            <a:ext cx="10852464" cy="257301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b="1" dirty="0" smtClean="0">
                <a:solidFill>
                  <a:srgbClr val="BAD80A"/>
                </a:solidFill>
              </a:rPr>
              <a:t>Basic</a:t>
            </a:r>
            <a:r>
              <a:rPr lang="en-US" sz="2800" dirty="0" smtClean="0">
                <a:gradFill>
                  <a:gsLst>
                    <a:gs pos="1250">
                      <a:srgbClr val="FFFFFF"/>
                    </a:gs>
                    <a:gs pos="100000">
                      <a:srgbClr val="FFFFFF"/>
                    </a:gs>
                  </a:gsLst>
                  <a:lin ang="5400000" scaled="0"/>
                </a:gradFill>
              </a:rPr>
              <a:t>, </a:t>
            </a:r>
            <a:r>
              <a:rPr lang="en-US" sz="2800" b="1" dirty="0" smtClean="0">
                <a:solidFill>
                  <a:srgbClr val="00B050"/>
                </a:solidFill>
              </a:rPr>
              <a:t>Standard</a:t>
            </a:r>
            <a:r>
              <a:rPr lang="en-US" sz="2800" dirty="0" smtClean="0">
                <a:gradFill>
                  <a:gsLst>
                    <a:gs pos="1250">
                      <a:srgbClr val="FFFFFF"/>
                    </a:gs>
                    <a:gs pos="100000">
                      <a:srgbClr val="FFFFFF"/>
                    </a:gs>
                  </a:gsLst>
                  <a:lin ang="5400000" scaled="0"/>
                </a:gradFill>
              </a:rPr>
              <a:t>, and </a:t>
            </a:r>
            <a:r>
              <a:rPr lang="en-US" sz="2800" b="1" dirty="0" smtClean="0">
                <a:solidFill>
                  <a:srgbClr val="00BCF2">
                    <a:lumMod val="60000"/>
                    <a:lumOff val="40000"/>
                  </a:srgbClr>
                </a:solidFill>
              </a:rPr>
              <a:t>Premium</a:t>
            </a:r>
            <a:r>
              <a:rPr lang="en-US" sz="2800" dirty="0" smtClean="0">
                <a:solidFill>
                  <a:srgbClr val="00BCF2">
                    <a:lumMod val="60000"/>
                    <a:lumOff val="40000"/>
                  </a:srgbClr>
                </a:solidFill>
              </a:rPr>
              <a:t> </a:t>
            </a:r>
            <a:r>
              <a:rPr lang="en-US" sz="2800" dirty="0" smtClean="0">
                <a:gradFill>
                  <a:gsLst>
                    <a:gs pos="1250">
                      <a:srgbClr val="FFFFFF"/>
                    </a:gs>
                    <a:gs pos="100000">
                      <a:srgbClr val="FFFFFF"/>
                    </a:gs>
                  </a:gsLst>
                  <a:lin ang="5400000" scaled="0"/>
                </a:gradFill>
              </a:rPr>
              <a:t>provide increasing performance levels</a:t>
            </a:r>
          </a:p>
          <a:p>
            <a:pPr>
              <a:lnSpc>
                <a:spcPct val="100000"/>
              </a:lnSpc>
            </a:pPr>
            <a:r>
              <a:rPr lang="en-US" sz="2800" dirty="0" smtClean="0">
                <a:gradFill>
                  <a:gsLst>
                    <a:gs pos="1250">
                      <a:srgbClr val="FFFFFF"/>
                    </a:gs>
                    <a:gs pos="100000">
                      <a:srgbClr val="FFFFFF"/>
                    </a:gs>
                  </a:gsLst>
                  <a:lin ang="5400000" scaled="0"/>
                </a:gradFill>
              </a:rPr>
              <a:t>Scale individual databases up/down via portal, PS, APIs, or T-SQL </a:t>
            </a:r>
            <a:br>
              <a:rPr lang="en-US" sz="2800" dirty="0" smtClean="0">
                <a:gradFill>
                  <a:gsLst>
                    <a:gs pos="1250">
                      <a:srgbClr val="FFFFFF"/>
                    </a:gs>
                    <a:gs pos="100000">
                      <a:srgbClr val="FFFFFF"/>
                    </a:gs>
                  </a:gsLst>
                  <a:lin ang="5400000" scaled="0"/>
                </a:gradFill>
              </a:rPr>
            </a:br>
            <a:r>
              <a:rPr lang="en-US" sz="2800" dirty="0" smtClean="0">
                <a:gradFill>
                  <a:gsLst>
                    <a:gs pos="1250">
                      <a:srgbClr val="FFFFFF"/>
                    </a:gs>
                    <a:gs pos="100000">
                      <a:srgbClr val="FFFFFF"/>
                    </a:gs>
                  </a:gsLst>
                  <a:lin ang="5400000" scaled="0"/>
                </a:gradFill>
              </a:rPr>
              <a:t>to reflect actual or anticipated demand</a:t>
            </a:r>
          </a:p>
          <a:p>
            <a:pPr>
              <a:lnSpc>
                <a:spcPct val="100000"/>
              </a:lnSpc>
            </a:pPr>
            <a:r>
              <a:rPr lang="en-US" sz="2800" dirty="0" smtClean="0">
                <a:gradFill>
                  <a:gsLst>
                    <a:gs pos="1250">
                      <a:srgbClr val="FFFFFF"/>
                    </a:gs>
                    <a:gs pos="100000">
                      <a:srgbClr val="FFFFFF"/>
                    </a:gs>
                  </a:gsLst>
                  <a:lin ang="5400000" scaled="0"/>
                </a:gradFill>
              </a:rPr>
              <a:t>Database remains online while scaling</a:t>
            </a:r>
          </a:p>
          <a:p>
            <a:pPr>
              <a:lnSpc>
                <a:spcPct val="100000"/>
              </a:lnSpc>
            </a:pPr>
            <a:r>
              <a:rPr lang="en-US" sz="2800" dirty="0" smtClean="0">
                <a:gradFill>
                  <a:gsLst>
                    <a:gs pos="1250">
                      <a:srgbClr val="FFFFFF"/>
                    </a:gs>
                    <a:gs pos="100000">
                      <a:srgbClr val="FFFFFF"/>
                    </a:gs>
                  </a:gsLst>
                  <a:lin ang="5400000" scaled="0"/>
                </a:gradFill>
              </a:rPr>
              <a:t>Hourly billing provides cost efficiency</a:t>
            </a:r>
            <a:endParaRPr lang="en-US" sz="2800" dirty="0">
              <a:gradFill>
                <a:gsLst>
                  <a:gs pos="1250">
                    <a:srgbClr val="FFFFFF"/>
                  </a:gs>
                  <a:gs pos="100000">
                    <a:srgbClr val="FFFFFF"/>
                  </a:gs>
                </a:gsLst>
                <a:lin ang="5400000" scaled="0"/>
              </a:gradFill>
            </a:endParaRPr>
          </a:p>
        </p:txBody>
      </p:sp>
      <p:grpSp>
        <p:nvGrpSpPr>
          <p:cNvPr id="38" name="Group 37"/>
          <p:cNvGrpSpPr/>
          <p:nvPr/>
        </p:nvGrpSpPr>
        <p:grpSpPr>
          <a:xfrm>
            <a:off x="2027237" y="3116262"/>
            <a:ext cx="9634402" cy="3674219"/>
            <a:chOff x="2411223" y="1817612"/>
            <a:chExt cx="9634402" cy="3674219"/>
          </a:xfrm>
        </p:grpSpPr>
        <p:sp>
          <p:nvSpPr>
            <p:cNvPr id="7" name="Rectangle 6"/>
            <p:cNvSpPr/>
            <p:nvPr/>
          </p:nvSpPr>
          <p:spPr bwMode="auto">
            <a:xfrm>
              <a:off x="4472701" y="4514954"/>
              <a:ext cx="406984" cy="381000"/>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062837" y="4343253"/>
              <a:ext cx="581826" cy="552701"/>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6681901" y="3996142"/>
              <a:ext cx="878611" cy="899812"/>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7751713" y="3609500"/>
              <a:ext cx="1418643" cy="1286454"/>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9326151" y="2258040"/>
              <a:ext cx="2719474" cy="2637914"/>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3990393" y="4657972"/>
              <a:ext cx="285578" cy="237982"/>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653967" y="4743554"/>
              <a:ext cx="182880" cy="152400"/>
            </a:xfrm>
            <a:prstGeom prst="rect">
              <a:avLst/>
            </a:prstGeom>
            <a:noFill/>
            <a:ln w="381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3482101" y="4863967"/>
              <a:ext cx="53604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5</a:t>
              </a:r>
            </a:p>
          </p:txBody>
        </p:sp>
        <p:sp>
          <p:nvSpPr>
            <p:cNvPr id="15" name="TextBox 14"/>
            <p:cNvSpPr txBox="1"/>
            <p:nvPr/>
          </p:nvSpPr>
          <p:spPr>
            <a:xfrm>
              <a:off x="3769945"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10</a:t>
              </a:r>
            </a:p>
          </p:txBody>
        </p:sp>
        <p:sp>
          <p:nvSpPr>
            <p:cNvPr id="16" name="TextBox 15"/>
            <p:cNvSpPr txBox="1"/>
            <p:nvPr/>
          </p:nvSpPr>
          <p:spPr>
            <a:xfrm>
              <a:off x="4347796"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20</a:t>
              </a:r>
            </a:p>
          </p:txBody>
        </p:sp>
        <p:sp>
          <p:nvSpPr>
            <p:cNvPr id="17" name="TextBox 16"/>
            <p:cNvSpPr txBox="1"/>
            <p:nvPr/>
          </p:nvSpPr>
          <p:spPr>
            <a:xfrm>
              <a:off x="5019645"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50</a:t>
              </a:r>
            </a:p>
          </p:txBody>
        </p:sp>
        <p:sp>
          <p:nvSpPr>
            <p:cNvPr id="18" name="TextBox 17"/>
            <p:cNvSpPr txBox="1"/>
            <p:nvPr/>
          </p:nvSpPr>
          <p:spPr>
            <a:xfrm>
              <a:off x="5720341" y="4863846"/>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100</a:t>
              </a:r>
            </a:p>
          </p:txBody>
        </p:sp>
        <p:sp>
          <p:nvSpPr>
            <p:cNvPr id="19" name="TextBox 18"/>
            <p:cNvSpPr txBox="1"/>
            <p:nvPr/>
          </p:nvSpPr>
          <p:spPr>
            <a:xfrm>
              <a:off x="8026301" y="4863967"/>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250</a:t>
              </a:r>
            </a:p>
          </p:txBody>
        </p:sp>
        <p:sp>
          <p:nvSpPr>
            <p:cNvPr id="20" name="TextBox 19"/>
            <p:cNvSpPr txBox="1"/>
            <p:nvPr/>
          </p:nvSpPr>
          <p:spPr>
            <a:xfrm>
              <a:off x="10180637" y="4863967"/>
              <a:ext cx="1036182"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1000</a:t>
              </a:r>
            </a:p>
          </p:txBody>
        </p:sp>
        <p:sp>
          <p:nvSpPr>
            <p:cNvPr id="22" name="TextBox 21"/>
            <p:cNvSpPr txBox="1"/>
            <p:nvPr/>
          </p:nvSpPr>
          <p:spPr>
            <a:xfrm>
              <a:off x="2411223" y="4860752"/>
              <a:ext cx="110089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DTUs</a:t>
              </a:r>
            </a:p>
          </p:txBody>
        </p:sp>
        <p:sp>
          <p:nvSpPr>
            <p:cNvPr id="23" name="TextBox 22"/>
            <p:cNvSpPr txBox="1"/>
            <p:nvPr/>
          </p:nvSpPr>
          <p:spPr>
            <a:xfrm>
              <a:off x="3489090" y="4281994"/>
              <a:ext cx="534442"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BAD80A"/>
                  </a:solidFill>
                </a:rPr>
                <a:t>B</a:t>
              </a:r>
            </a:p>
          </p:txBody>
        </p:sp>
        <p:sp>
          <p:nvSpPr>
            <p:cNvPr id="24" name="TextBox 23"/>
            <p:cNvSpPr txBox="1"/>
            <p:nvPr/>
          </p:nvSpPr>
          <p:spPr>
            <a:xfrm>
              <a:off x="3810224" y="4200551"/>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050"/>
                  </a:solidFill>
                </a:rPr>
                <a:t>S0</a:t>
              </a:r>
            </a:p>
          </p:txBody>
        </p:sp>
        <p:sp>
          <p:nvSpPr>
            <p:cNvPr id="25" name="TextBox 24"/>
            <p:cNvSpPr txBox="1"/>
            <p:nvPr/>
          </p:nvSpPr>
          <p:spPr>
            <a:xfrm>
              <a:off x="4374873" y="4072635"/>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050"/>
                  </a:solidFill>
                </a:rPr>
                <a:t>S1</a:t>
              </a:r>
            </a:p>
          </p:txBody>
        </p:sp>
        <p:sp>
          <p:nvSpPr>
            <p:cNvPr id="26" name="TextBox 25"/>
            <p:cNvSpPr txBox="1"/>
            <p:nvPr/>
          </p:nvSpPr>
          <p:spPr>
            <a:xfrm>
              <a:off x="5025559" y="3880290"/>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050"/>
                  </a:solidFill>
                </a:rPr>
                <a:t>S2</a:t>
              </a:r>
            </a:p>
          </p:txBody>
        </p:sp>
        <p:sp>
          <p:nvSpPr>
            <p:cNvPr id="27" name="TextBox 26"/>
            <p:cNvSpPr txBox="1"/>
            <p:nvPr/>
          </p:nvSpPr>
          <p:spPr>
            <a:xfrm>
              <a:off x="5876473" y="3689954"/>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050"/>
                  </a:solidFill>
                </a:rPr>
                <a:t>S3</a:t>
              </a:r>
            </a:p>
          </p:txBody>
        </p:sp>
        <p:sp>
          <p:nvSpPr>
            <p:cNvPr id="28" name="TextBox 27"/>
            <p:cNvSpPr txBox="1"/>
            <p:nvPr/>
          </p:nvSpPr>
          <p:spPr>
            <a:xfrm>
              <a:off x="8124082" y="3090967"/>
              <a:ext cx="673903"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CF2">
                      <a:lumMod val="60000"/>
                      <a:lumOff val="40000"/>
                    </a:srgbClr>
                  </a:solidFill>
                </a:rPr>
                <a:t>P2</a:t>
              </a:r>
            </a:p>
          </p:txBody>
        </p:sp>
        <p:sp>
          <p:nvSpPr>
            <p:cNvPr id="29" name="TextBox 28"/>
            <p:cNvSpPr txBox="1"/>
            <p:nvPr/>
          </p:nvSpPr>
          <p:spPr>
            <a:xfrm>
              <a:off x="10348936" y="1817612"/>
              <a:ext cx="673903"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CF2">
                      <a:lumMod val="60000"/>
                      <a:lumOff val="40000"/>
                    </a:srgbClr>
                  </a:solidFill>
                </a:rPr>
                <a:t>P3</a:t>
              </a:r>
            </a:p>
          </p:txBody>
        </p:sp>
        <p:sp>
          <p:nvSpPr>
            <p:cNvPr id="33" name="Rectangle 32"/>
            <p:cNvSpPr/>
            <p:nvPr/>
          </p:nvSpPr>
          <p:spPr bwMode="auto">
            <a:xfrm>
              <a:off x="5827612" y="4203620"/>
              <a:ext cx="676022" cy="692334"/>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6806972" y="3495301"/>
              <a:ext cx="673902"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CF2">
                      <a:lumMod val="60000"/>
                      <a:lumOff val="40000"/>
                    </a:srgbClr>
                  </a:solidFill>
                </a:rPr>
                <a:t>P1</a:t>
              </a:r>
            </a:p>
          </p:txBody>
        </p:sp>
        <p:sp>
          <p:nvSpPr>
            <p:cNvPr id="35" name="TextBox 34"/>
            <p:cNvSpPr txBox="1"/>
            <p:nvPr/>
          </p:nvSpPr>
          <p:spPr>
            <a:xfrm>
              <a:off x="6663033" y="4863846"/>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125</a:t>
              </a:r>
            </a:p>
          </p:txBody>
        </p:sp>
      </p:grpSp>
      <p:sp>
        <p:nvSpPr>
          <p:cNvPr id="51" name="Can 50"/>
          <p:cNvSpPr/>
          <p:nvPr/>
        </p:nvSpPr>
        <p:spPr>
          <a:xfrm>
            <a:off x="3303655" y="6071665"/>
            <a:ext cx="110298" cy="93028"/>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9" name="Can 58"/>
          <p:cNvSpPr/>
          <p:nvPr/>
        </p:nvSpPr>
        <p:spPr>
          <a:xfrm>
            <a:off x="3649963" y="5996940"/>
            <a:ext cx="193708" cy="165556"/>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 name="Can 59"/>
          <p:cNvSpPr/>
          <p:nvPr/>
        </p:nvSpPr>
        <p:spPr>
          <a:xfrm>
            <a:off x="4130508" y="5852160"/>
            <a:ext cx="315762" cy="29932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 name="Can 60"/>
          <p:cNvSpPr/>
          <p:nvPr/>
        </p:nvSpPr>
        <p:spPr>
          <a:xfrm>
            <a:off x="4720806" y="5688330"/>
            <a:ext cx="491274" cy="46315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2" name="Can 61"/>
          <p:cNvSpPr/>
          <p:nvPr/>
        </p:nvSpPr>
        <p:spPr>
          <a:xfrm>
            <a:off x="5478338" y="5543550"/>
            <a:ext cx="590992" cy="60793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 name="Can 62"/>
          <p:cNvSpPr/>
          <p:nvPr/>
        </p:nvSpPr>
        <p:spPr>
          <a:xfrm>
            <a:off x="6345820" y="5345430"/>
            <a:ext cx="775070" cy="80605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4" name="Can 63"/>
          <p:cNvSpPr/>
          <p:nvPr/>
        </p:nvSpPr>
        <p:spPr>
          <a:xfrm>
            <a:off x="7426746" y="4962081"/>
            <a:ext cx="1295982" cy="1189399"/>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5" name="Can 64"/>
          <p:cNvSpPr/>
          <p:nvPr/>
        </p:nvSpPr>
        <p:spPr>
          <a:xfrm>
            <a:off x="9000073" y="3625702"/>
            <a:ext cx="2584800" cy="2525779"/>
          </a:xfrm>
          <a:prstGeom prst="can">
            <a:avLst>
              <a:gd name="adj" fmla="val 23513"/>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Tree>
    <p:extLst>
      <p:ext uri="{BB962C8B-B14F-4D97-AF65-F5344CB8AC3E}">
        <p14:creationId xmlns:p14="http://schemas.microsoft.com/office/powerpoint/2010/main" val="10828591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6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6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06579" y="1485604"/>
            <a:ext cx="7863818" cy="4967514"/>
          </a:xfrm>
        </p:spPr>
        <p:txBody>
          <a:bodyPr/>
          <a:lstStyle/>
          <a:p>
            <a:r>
              <a:rPr lang="en-US" sz="3600" dirty="0"/>
              <a:t>Better support for large </a:t>
            </a:r>
            <a:r>
              <a:rPr lang="en-US" sz="3600" dirty="0" smtClean="0"/>
              <a:t>databases</a:t>
            </a:r>
          </a:p>
          <a:p>
            <a:pPr lvl="1"/>
            <a:r>
              <a:rPr lang="en-US" sz="2000" dirty="0"/>
              <a:t>Table partitioning + parallel queries</a:t>
            </a:r>
          </a:p>
          <a:p>
            <a:pPr lvl="1"/>
            <a:r>
              <a:rPr lang="en-US" sz="2000" dirty="0"/>
              <a:t>Online + large index </a:t>
            </a:r>
            <a:r>
              <a:rPr lang="en-US" sz="2000" dirty="0" smtClean="0"/>
              <a:t>rebuild</a:t>
            </a:r>
          </a:p>
          <a:p>
            <a:pPr lvl="1"/>
            <a:r>
              <a:rPr lang="en-US" sz="2000" dirty="0" smtClean="0"/>
              <a:t>No transaction size limit</a:t>
            </a:r>
          </a:p>
          <a:p>
            <a:pPr>
              <a:spcBef>
                <a:spcPts val="1200"/>
              </a:spcBef>
            </a:pPr>
            <a:r>
              <a:rPr lang="en-US" sz="3600" dirty="0" smtClean="0"/>
              <a:t>Expanded </a:t>
            </a:r>
            <a:r>
              <a:rPr lang="en-US" sz="3600" dirty="0"/>
              <a:t>programming surface </a:t>
            </a:r>
            <a:r>
              <a:rPr lang="en-US" sz="3600" dirty="0" smtClean="0"/>
              <a:t>area</a:t>
            </a:r>
          </a:p>
          <a:p>
            <a:pPr lvl="1"/>
            <a:r>
              <a:rPr lang="en-US" sz="2000" dirty="0" smtClean="0"/>
              <a:t>CLR, Full-Text Search, Change tracking, heaps, analytics…</a:t>
            </a:r>
            <a:endParaRPr lang="en-US" sz="2000" dirty="0"/>
          </a:p>
          <a:p>
            <a:pPr>
              <a:spcBef>
                <a:spcPts val="1200"/>
              </a:spcBef>
            </a:pPr>
            <a:r>
              <a:rPr lang="en-US" sz="3600" dirty="0"/>
              <a:t>Deeper database </a:t>
            </a:r>
            <a:r>
              <a:rPr lang="en-US" sz="3600" dirty="0" smtClean="0"/>
              <a:t>insights</a:t>
            </a:r>
          </a:p>
          <a:p>
            <a:pPr lvl="1"/>
            <a:r>
              <a:rPr lang="en-US" sz="2000" dirty="0" smtClean="0"/>
              <a:t>Full set of dynamic management views (DMV)</a:t>
            </a:r>
            <a:endParaRPr lang="en-US" sz="2000" dirty="0"/>
          </a:p>
          <a:p>
            <a:pPr>
              <a:spcBef>
                <a:spcPts val="1200"/>
              </a:spcBef>
            </a:pPr>
            <a:r>
              <a:rPr lang="en-US" sz="3600" dirty="0"/>
              <a:t>Greater </a:t>
            </a:r>
            <a:r>
              <a:rPr lang="en-US" sz="3600" dirty="0" smtClean="0"/>
              <a:t>premium performance</a:t>
            </a:r>
          </a:p>
          <a:p>
            <a:pPr lvl="1"/>
            <a:r>
              <a:rPr lang="en-US" sz="2000" dirty="0" smtClean="0"/>
              <a:t>In-memory </a:t>
            </a:r>
            <a:r>
              <a:rPr lang="en-US" sz="2000" dirty="0" err="1" smtClean="0"/>
              <a:t>Columnstore</a:t>
            </a:r>
            <a:r>
              <a:rPr lang="en-US" sz="2000" dirty="0" smtClean="0"/>
              <a:t> </a:t>
            </a:r>
          </a:p>
          <a:p>
            <a:pPr lvl="1"/>
            <a:r>
              <a:rPr lang="en-US" sz="2000" dirty="0" smtClean="0"/>
              <a:t>SSD based IO</a:t>
            </a:r>
            <a:endParaRPr lang="en-US" sz="2000" dirty="0"/>
          </a:p>
        </p:txBody>
      </p:sp>
      <p:sp>
        <p:nvSpPr>
          <p:cNvPr id="5" name="Title 4"/>
          <p:cNvSpPr>
            <a:spLocks noGrp="1"/>
          </p:cNvSpPr>
          <p:nvPr>
            <p:ph type="title"/>
          </p:nvPr>
        </p:nvSpPr>
        <p:spPr/>
        <p:txBody>
          <a:bodyPr/>
          <a:lstStyle/>
          <a:p>
            <a:r>
              <a:rPr lang="en-US" dirty="0"/>
              <a:t>Azure SQL Database V12</a:t>
            </a:r>
          </a:p>
        </p:txBody>
      </p:sp>
      <p:grpSp>
        <p:nvGrpSpPr>
          <p:cNvPr id="22" name="Group 21"/>
          <p:cNvGrpSpPr/>
          <p:nvPr/>
        </p:nvGrpSpPr>
        <p:grpSpPr>
          <a:xfrm>
            <a:off x="731897" y="2217116"/>
            <a:ext cx="2743170" cy="3017487"/>
            <a:chOff x="2922631" y="1179023"/>
            <a:chExt cx="508663" cy="757689"/>
          </a:xfrm>
        </p:grpSpPr>
        <p:sp>
          <p:nvSpPr>
            <p:cNvPr id="23" name="Oval 22"/>
            <p:cNvSpPr/>
            <p:nvPr/>
          </p:nvSpPr>
          <p:spPr>
            <a:xfrm>
              <a:off x="2922631" y="1785863"/>
              <a:ext cx="508663" cy="15084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2922631" y="1260070"/>
              <a:ext cx="508663" cy="60960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prstClr val="white"/>
                  </a:solidFill>
                </a:rPr>
                <a:t>SQL DB</a:t>
              </a:r>
            </a:p>
            <a:p>
              <a:pPr algn="ctr"/>
              <a:r>
                <a:rPr lang="en-US" sz="3600" b="1" dirty="0" smtClean="0">
                  <a:solidFill>
                    <a:prstClr val="white"/>
                  </a:solidFill>
                </a:rPr>
                <a:t>V12</a:t>
              </a:r>
              <a:endParaRPr lang="en-US" sz="3200" b="1" dirty="0">
                <a:solidFill>
                  <a:prstClr val="white"/>
                </a:solidFill>
              </a:endParaRPr>
            </a:p>
          </p:txBody>
        </p:sp>
        <p:sp>
          <p:nvSpPr>
            <p:cNvPr id="25" name="Oval 24"/>
            <p:cNvSpPr/>
            <p:nvPr/>
          </p:nvSpPr>
          <p:spPr>
            <a:xfrm>
              <a:off x="2922631" y="1179023"/>
              <a:ext cx="508663" cy="150849"/>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90284770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9" name="Object 558"/>
          <p:cNvGraphicFramePr>
            <a:graphicFrameLocks noChangeAspect="1"/>
          </p:cNvGraphicFramePr>
          <p:nvPr>
            <p:extLst/>
          </p:nvPr>
        </p:nvGraphicFramePr>
        <p:xfrm>
          <a:off x="-3748614" y="3406255"/>
          <a:ext cx="8531352" cy="4995019"/>
        </p:xfrm>
        <a:graphic>
          <a:graphicData uri="http://schemas.openxmlformats.org/presentationml/2006/ole">
            <mc:AlternateContent xmlns:mc="http://schemas.openxmlformats.org/markup-compatibility/2006">
              <mc:Choice xmlns:v="urn:schemas-microsoft-com:vml" Requires="v">
                <p:oleObj spid="_x0000_s2052" name="CorelDRAW" r:id="rId3" imgW="9999104" imgH="5854488" progId="CorelDraw.Graphic.17">
                  <p:embed/>
                </p:oleObj>
              </mc:Choice>
              <mc:Fallback>
                <p:oleObj name="CorelDRAW" r:id="rId3" imgW="9999104" imgH="5854488" progId="CorelDraw.Graphic.17">
                  <p:embed/>
                  <p:pic>
                    <p:nvPicPr>
                      <p:cNvPr id="0" name=""/>
                      <p:cNvPicPr/>
                      <p:nvPr/>
                    </p:nvPicPr>
                    <p:blipFill>
                      <a:blip r:embed="rId4"/>
                      <a:stretch>
                        <a:fillRect/>
                      </a:stretch>
                    </p:blipFill>
                    <p:spPr>
                      <a:xfrm>
                        <a:off x="-3748614" y="3406255"/>
                        <a:ext cx="8531352" cy="4995019"/>
                      </a:xfrm>
                      <a:prstGeom prst="rect">
                        <a:avLst/>
                      </a:prstGeom>
                    </p:spPr>
                  </p:pic>
                </p:oleObj>
              </mc:Fallback>
            </mc:AlternateContent>
          </a:graphicData>
        </a:graphic>
      </p:graphicFrame>
      <p:graphicFrame>
        <p:nvGraphicFramePr>
          <p:cNvPr id="561" name="Object 560"/>
          <p:cNvGraphicFramePr>
            <a:graphicFrameLocks noChangeAspect="1"/>
          </p:cNvGraphicFramePr>
          <p:nvPr>
            <p:extLst/>
          </p:nvPr>
        </p:nvGraphicFramePr>
        <p:xfrm>
          <a:off x="-2184885" y="4468700"/>
          <a:ext cx="7849337" cy="4464297"/>
        </p:xfrm>
        <a:graphic>
          <a:graphicData uri="http://schemas.openxmlformats.org/presentationml/2006/ole">
            <mc:AlternateContent xmlns:mc="http://schemas.openxmlformats.org/markup-compatibility/2006">
              <mc:Choice xmlns:v="urn:schemas-microsoft-com:vml" Requires="v">
                <p:oleObj spid="_x0000_s2053" name="CorelDRAW" r:id="rId5" imgW="9999104" imgH="5854488" progId="CorelDraw.Graphic.17">
                  <p:embed/>
                </p:oleObj>
              </mc:Choice>
              <mc:Fallback>
                <p:oleObj name="CorelDRAW" r:id="rId5" imgW="9999104" imgH="5854488" progId="CorelDraw.Graphic.17">
                  <p:embed/>
                  <p:pic>
                    <p:nvPicPr>
                      <p:cNvPr id="0" name=""/>
                      <p:cNvPicPr/>
                      <p:nvPr/>
                    </p:nvPicPr>
                    <p:blipFill>
                      <a:blip r:embed="rId6"/>
                      <a:stretch>
                        <a:fillRect/>
                      </a:stretch>
                    </p:blipFill>
                    <p:spPr>
                      <a:xfrm>
                        <a:off x="-2184885" y="4468700"/>
                        <a:ext cx="7849337" cy="4464297"/>
                      </a:xfrm>
                      <a:prstGeom prst="rect">
                        <a:avLst/>
                      </a:prstGeom>
                    </p:spPr>
                  </p:pic>
                </p:oleObj>
              </mc:Fallback>
            </mc:AlternateContent>
          </a:graphicData>
        </a:graphic>
      </p:graphicFrame>
      <p:grpSp>
        <p:nvGrpSpPr>
          <p:cNvPr id="478" name="Group 477"/>
          <p:cNvGrpSpPr/>
          <p:nvPr/>
        </p:nvGrpSpPr>
        <p:grpSpPr>
          <a:xfrm>
            <a:off x="4764383" y="814064"/>
            <a:ext cx="7651264" cy="2006071"/>
            <a:chOff x="6907213" y="5481638"/>
            <a:chExt cx="5340351" cy="1400177"/>
          </a:xfrm>
        </p:grpSpPr>
        <p:sp>
          <p:nvSpPr>
            <p:cNvPr id="395" name="Freeform 296"/>
            <p:cNvSpPr>
              <a:spLocks/>
            </p:cNvSpPr>
            <p:nvPr/>
          </p:nvSpPr>
          <p:spPr bwMode="auto">
            <a:xfrm>
              <a:off x="6907213" y="6237290"/>
              <a:ext cx="3089275" cy="644525"/>
            </a:xfrm>
            <a:custGeom>
              <a:avLst/>
              <a:gdLst>
                <a:gd name="T0" fmla="*/ 413 w 667"/>
                <a:gd name="T1" fmla="*/ 7 h 139"/>
                <a:gd name="T2" fmla="*/ 413 w 667"/>
                <a:gd name="T3" fmla="*/ 7 h 139"/>
                <a:gd name="T4" fmla="*/ 405 w 667"/>
                <a:gd name="T5" fmla="*/ 6 h 139"/>
                <a:gd name="T6" fmla="*/ 392 w 667"/>
                <a:gd name="T7" fmla="*/ 22 h 139"/>
                <a:gd name="T8" fmla="*/ 357 w 667"/>
                <a:gd name="T9" fmla="*/ 38 h 139"/>
                <a:gd name="T10" fmla="*/ 330 w 667"/>
                <a:gd name="T11" fmla="*/ 23 h 139"/>
                <a:gd name="T12" fmla="*/ 330 w 667"/>
                <a:gd name="T13" fmla="*/ 0 h 139"/>
                <a:gd name="T14" fmla="*/ 0 w 667"/>
                <a:gd name="T15" fmla="*/ 139 h 139"/>
                <a:gd name="T16" fmla="*/ 236 w 667"/>
                <a:gd name="T17" fmla="*/ 139 h 139"/>
                <a:gd name="T18" fmla="*/ 667 w 667"/>
                <a:gd name="T19" fmla="*/ 139 h 139"/>
                <a:gd name="T20" fmla="*/ 413 w 667"/>
                <a:gd name="T21" fmla="*/ 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7" h="139">
                  <a:moveTo>
                    <a:pt x="413" y="7"/>
                  </a:moveTo>
                  <a:cubicBezTo>
                    <a:pt x="413" y="7"/>
                    <a:pt x="413" y="7"/>
                    <a:pt x="413" y="7"/>
                  </a:cubicBezTo>
                  <a:cubicBezTo>
                    <a:pt x="410" y="6"/>
                    <a:pt x="408" y="6"/>
                    <a:pt x="405" y="6"/>
                  </a:cubicBezTo>
                  <a:cubicBezTo>
                    <a:pt x="401" y="12"/>
                    <a:pt x="396" y="18"/>
                    <a:pt x="392" y="22"/>
                  </a:cubicBezTo>
                  <a:cubicBezTo>
                    <a:pt x="381" y="33"/>
                    <a:pt x="371" y="38"/>
                    <a:pt x="357" y="38"/>
                  </a:cubicBezTo>
                  <a:cubicBezTo>
                    <a:pt x="344" y="38"/>
                    <a:pt x="334" y="33"/>
                    <a:pt x="330" y="23"/>
                  </a:cubicBezTo>
                  <a:cubicBezTo>
                    <a:pt x="327" y="17"/>
                    <a:pt x="327" y="9"/>
                    <a:pt x="330" y="0"/>
                  </a:cubicBezTo>
                  <a:cubicBezTo>
                    <a:pt x="210" y="1"/>
                    <a:pt x="92" y="47"/>
                    <a:pt x="0" y="139"/>
                  </a:cubicBezTo>
                  <a:cubicBezTo>
                    <a:pt x="236" y="139"/>
                    <a:pt x="236" y="139"/>
                    <a:pt x="236" y="139"/>
                  </a:cubicBezTo>
                  <a:cubicBezTo>
                    <a:pt x="667" y="139"/>
                    <a:pt x="667" y="139"/>
                    <a:pt x="667" y="139"/>
                  </a:cubicBezTo>
                  <a:cubicBezTo>
                    <a:pt x="595" y="66"/>
                    <a:pt x="506" y="23"/>
                    <a:pt x="413" y="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03" name="Freeform 304"/>
            <p:cNvSpPr>
              <a:spLocks/>
            </p:cNvSpPr>
            <p:nvPr/>
          </p:nvSpPr>
          <p:spPr bwMode="auto">
            <a:xfrm>
              <a:off x="10201276" y="6027738"/>
              <a:ext cx="2046288" cy="830263"/>
            </a:xfrm>
            <a:custGeom>
              <a:avLst/>
              <a:gdLst>
                <a:gd name="T0" fmla="*/ 0 w 442"/>
                <a:gd name="T1" fmla="*/ 179 h 179"/>
                <a:gd name="T2" fmla="*/ 0 w 442"/>
                <a:gd name="T3" fmla="*/ 179 h 179"/>
                <a:gd name="T4" fmla="*/ 290 w 442"/>
                <a:gd name="T5" fmla="*/ 179 h 179"/>
                <a:gd name="T6" fmla="*/ 442 w 442"/>
                <a:gd name="T7" fmla="*/ 179 h 179"/>
                <a:gd name="T8" fmla="*/ 442 w 442"/>
                <a:gd name="T9" fmla="*/ 9 h 179"/>
                <a:gd name="T10" fmla="*/ 0 w 442"/>
                <a:gd name="T11" fmla="*/ 179 h 179"/>
              </a:gdLst>
              <a:ahLst/>
              <a:cxnLst>
                <a:cxn ang="0">
                  <a:pos x="T0" y="T1"/>
                </a:cxn>
                <a:cxn ang="0">
                  <a:pos x="T2" y="T3"/>
                </a:cxn>
                <a:cxn ang="0">
                  <a:pos x="T4" y="T5"/>
                </a:cxn>
                <a:cxn ang="0">
                  <a:pos x="T6" y="T7"/>
                </a:cxn>
                <a:cxn ang="0">
                  <a:pos x="T8" y="T9"/>
                </a:cxn>
                <a:cxn ang="0">
                  <a:pos x="T10" y="T11"/>
                </a:cxn>
              </a:cxnLst>
              <a:rect l="0" t="0" r="r" b="b"/>
              <a:pathLst>
                <a:path w="442" h="179">
                  <a:moveTo>
                    <a:pt x="0" y="179"/>
                  </a:moveTo>
                  <a:cubicBezTo>
                    <a:pt x="0" y="179"/>
                    <a:pt x="0" y="179"/>
                    <a:pt x="0" y="179"/>
                  </a:cubicBezTo>
                  <a:cubicBezTo>
                    <a:pt x="290" y="179"/>
                    <a:pt x="290" y="179"/>
                    <a:pt x="290" y="179"/>
                  </a:cubicBezTo>
                  <a:cubicBezTo>
                    <a:pt x="442" y="179"/>
                    <a:pt x="442" y="179"/>
                    <a:pt x="442" y="179"/>
                  </a:cubicBezTo>
                  <a:cubicBezTo>
                    <a:pt x="442" y="9"/>
                    <a:pt x="442" y="9"/>
                    <a:pt x="442" y="9"/>
                  </a:cubicBezTo>
                  <a:cubicBezTo>
                    <a:pt x="283" y="0"/>
                    <a:pt x="122" y="57"/>
                    <a:pt x="0" y="17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06" name="Freeform 307"/>
            <p:cNvSpPr>
              <a:spLocks/>
            </p:cNvSpPr>
            <p:nvPr/>
          </p:nvSpPr>
          <p:spPr bwMode="auto">
            <a:xfrm>
              <a:off x="7558088" y="5481638"/>
              <a:ext cx="4689475" cy="1376363"/>
            </a:xfrm>
            <a:custGeom>
              <a:avLst/>
              <a:gdLst>
                <a:gd name="T0" fmla="*/ 0 w 1013"/>
                <a:gd name="T1" fmla="*/ 297 h 297"/>
                <a:gd name="T2" fmla="*/ 0 w 1013"/>
                <a:gd name="T3" fmla="*/ 297 h 297"/>
                <a:gd name="T4" fmla="*/ 1013 w 1013"/>
                <a:gd name="T5" fmla="*/ 297 h 297"/>
                <a:gd name="T6" fmla="*/ 1013 w 1013"/>
                <a:gd name="T7" fmla="*/ 239 h 297"/>
                <a:gd name="T8" fmla="*/ 0 w 1013"/>
                <a:gd name="T9" fmla="*/ 297 h 297"/>
              </a:gdLst>
              <a:ahLst/>
              <a:cxnLst>
                <a:cxn ang="0">
                  <a:pos x="T0" y="T1"/>
                </a:cxn>
                <a:cxn ang="0">
                  <a:pos x="T2" y="T3"/>
                </a:cxn>
                <a:cxn ang="0">
                  <a:pos x="T4" y="T5"/>
                </a:cxn>
                <a:cxn ang="0">
                  <a:pos x="T6" y="T7"/>
                </a:cxn>
                <a:cxn ang="0">
                  <a:pos x="T8" y="T9"/>
                </a:cxn>
              </a:cxnLst>
              <a:rect l="0" t="0" r="r" b="b"/>
              <a:pathLst>
                <a:path w="1013" h="297">
                  <a:moveTo>
                    <a:pt x="0" y="297"/>
                  </a:moveTo>
                  <a:cubicBezTo>
                    <a:pt x="0" y="297"/>
                    <a:pt x="0" y="297"/>
                    <a:pt x="0" y="297"/>
                  </a:cubicBezTo>
                  <a:cubicBezTo>
                    <a:pt x="1013" y="297"/>
                    <a:pt x="1013" y="297"/>
                    <a:pt x="1013" y="297"/>
                  </a:cubicBezTo>
                  <a:cubicBezTo>
                    <a:pt x="1013" y="239"/>
                    <a:pt x="1013" y="239"/>
                    <a:pt x="1013" y="239"/>
                  </a:cubicBezTo>
                  <a:cubicBezTo>
                    <a:pt x="714" y="0"/>
                    <a:pt x="277" y="19"/>
                    <a:pt x="0" y="29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17" name="Freeform 318"/>
            <p:cNvSpPr>
              <a:spLocks/>
            </p:cNvSpPr>
            <p:nvPr/>
          </p:nvSpPr>
          <p:spPr bwMode="auto">
            <a:xfrm>
              <a:off x="9345613" y="6251576"/>
              <a:ext cx="2568575" cy="606425"/>
            </a:xfrm>
            <a:custGeom>
              <a:avLst/>
              <a:gdLst>
                <a:gd name="T0" fmla="*/ 343 w 555"/>
                <a:gd name="T1" fmla="*/ 21 h 131"/>
                <a:gd name="T2" fmla="*/ 343 w 555"/>
                <a:gd name="T3" fmla="*/ 21 h 131"/>
                <a:gd name="T4" fmla="*/ 0 w 555"/>
                <a:gd name="T5" fmla="*/ 131 h 131"/>
                <a:gd name="T6" fmla="*/ 197 w 555"/>
                <a:gd name="T7" fmla="*/ 131 h 131"/>
                <a:gd name="T8" fmla="*/ 555 w 555"/>
                <a:gd name="T9" fmla="*/ 131 h 131"/>
                <a:gd name="T10" fmla="*/ 343 w 555"/>
                <a:gd name="T11" fmla="*/ 21 h 131"/>
              </a:gdLst>
              <a:ahLst/>
              <a:cxnLst>
                <a:cxn ang="0">
                  <a:pos x="T0" y="T1"/>
                </a:cxn>
                <a:cxn ang="0">
                  <a:pos x="T2" y="T3"/>
                </a:cxn>
                <a:cxn ang="0">
                  <a:pos x="T4" y="T5"/>
                </a:cxn>
                <a:cxn ang="0">
                  <a:pos x="T6" y="T7"/>
                </a:cxn>
                <a:cxn ang="0">
                  <a:pos x="T8" y="T9"/>
                </a:cxn>
                <a:cxn ang="0">
                  <a:pos x="T10" y="T11"/>
                </a:cxn>
              </a:cxnLst>
              <a:rect l="0" t="0" r="r" b="b"/>
              <a:pathLst>
                <a:path w="555" h="131">
                  <a:moveTo>
                    <a:pt x="343" y="21"/>
                  </a:moveTo>
                  <a:cubicBezTo>
                    <a:pt x="343" y="21"/>
                    <a:pt x="343" y="21"/>
                    <a:pt x="343" y="21"/>
                  </a:cubicBezTo>
                  <a:cubicBezTo>
                    <a:pt x="222" y="0"/>
                    <a:pt x="93" y="37"/>
                    <a:pt x="0" y="131"/>
                  </a:cubicBezTo>
                  <a:cubicBezTo>
                    <a:pt x="197" y="131"/>
                    <a:pt x="197" y="131"/>
                    <a:pt x="197" y="131"/>
                  </a:cubicBezTo>
                  <a:cubicBezTo>
                    <a:pt x="555" y="131"/>
                    <a:pt x="555" y="131"/>
                    <a:pt x="555" y="131"/>
                  </a:cubicBezTo>
                  <a:cubicBezTo>
                    <a:pt x="496" y="70"/>
                    <a:pt x="421" y="34"/>
                    <a:pt x="343"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grpSp>
        <p:nvGrpSpPr>
          <p:cNvPr id="479" name="Group 478"/>
          <p:cNvGrpSpPr/>
          <p:nvPr/>
        </p:nvGrpSpPr>
        <p:grpSpPr>
          <a:xfrm>
            <a:off x="6532428" y="1304152"/>
            <a:ext cx="518789" cy="772773"/>
            <a:chOff x="2922631" y="1179023"/>
            <a:chExt cx="508663" cy="757689"/>
          </a:xfrm>
        </p:grpSpPr>
        <p:sp>
          <p:nvSpPr>
            <p:cNvPr id="480" name="Oval 47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1" name="Rectangle 48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2" name="Oval 48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3" name="Oval 48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484" name="Group 483"/>
          <p:cNvGrpSpPr/>
          <p:nvPr/>
        </p:nvGrpSpPr>
        <p:grpSpPr>
          <a:xfrm>
            <a:off x="7257786" y="922430"/>
            <a:ext cx="518789" cy="772773"/>
            <a:chOff x="2922631" y="1179023"/>
            <a:chExt cx="508663" cy="757689"/>
          </a:xfrm>
        </p:grpSpPr>
        <p:sp>
          <p:nvSpPr>
            <p:cNvPr id="485" name="Oval 48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6" name="Rectangle 48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7" name="Oval 48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8" name="Oval 48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489" name="Group 488"/>
          <p:cNvGrpSpPr/>
          <p:nvPr/>
        </p:nvGrpSpPr>
        <p:grpSpPr>
          <a:xfrm>
            <a:off x="7978164" y="747782"/>
            <a:ext cx="518789" cy="772773"/>
            <a:chOff x="2922631" y="1179023"/>
            <a:chExt cx="508663" cy="757689"/>
          </a:xfrm>
        </p:grpSpPr>
        <p:sp>
          <p:nvSpPr>
            <p:cNvPr id="490" name="Oval 48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1" name="Rectangle 49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2" name="Oval 49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3" name="Oval 49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494" name="Group 493"/>
          <p:cNvGrpSpPr/>
          <p:nvPr/>
        </p:nvGrpSpPr>
        <p:grpSpPr>
          <a:xfrm>
            <a:off x="8707834" y="713721"/>
            <a:ext cx="518789" cy="772773"/>
            <a:chOff x="2922631" y="1179023"/>
            <a:chExt cx="508663" cy="757689"/>
          </a:xfrm>
        </p:grpSpPr>
        <p:sp>
          <p:nvSpPr>
            <p:cNvPr id="495" name="Oval 49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6" name="Rectangle 49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7" name="Oval 49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8" name="Oval 49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499" name="Group 498"/>
          <p:cNvGrpSpPr/>
          <p:nvPr/>
        </p:nvGrpSpPr>
        <p:grpSpPr>
          <a:xfrm>
            <a:off x="9437430" y="709280"/>
            <a:ext cx="518789" cy="772773"/>
            <a:chOff x="2922631" y="1179023"/>
            <a:chExt cx="508663" cy="757689"/>
          </a:xfrm>
        </p:grpSpPr>
        <p:sp>
          <p:nvSpPr>
            <p:cNvPr id="500" name="Oval 49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1" name="Rectangle 50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2" name="Oval 50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3" name="Oval 50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04" name="Group 503"/>
          <p:cNvGrpSpPr/>
          <p:nvPr/>
        </p:nvGrpSpPr>
        <p:grpSpPr>
          <a:xfrm>
            <a:off x="5818668" y="1654296"/>
            <a:ext cx="518789" cy="772773"/>
            <a:chOff x="2922631" y="1179023"/>
            <a:chExt cx="508663" cy="757689"/>
          </a:xfrm>
        </p:grpSpPr>
        <p:sp>
          <p:nvSpPr>
            <p:cNvPr id="505" name="Oval 50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6" name="Rectangle 50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7" name="Oval 50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8" name="Oval 50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09" name="Group 508"/>
          <p:cNvGrpSpPr/>
          <p:nvPr/>
        </p:nvGrpSpPr>
        <p:grpSpPr>
          <a:xfrm>
            <a:off x="7177923" y="1443628"/>
            <a:ext cx="518789" cy="772773"/>
            <a:chOff x="2922631" y="1179023"/>
            <a:chExt cx="508663" cy="757689"/>
          </a:xfrm>
        </p:grpSpPr>
        <p:sp>
          <p:nvSpPr>
            <p:cNvPr id="510" name="Oval 50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1" name="Rectangle 51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2" name="Oval 51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3" name="Oval 51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14" name="Group 513"/>
          <p:cNvGrpSpPr/>
          <p:nvPr/>
        </p:nvGrpSpPr>
        <p:grpSpPr>
          <a:xfrm>
            <a:off x="7825682" y="1184981"/>
            <a:ext cx="518789" cy="772773"/>
            <a:chOff x="2922631" y="1179023"/>
            <a:chExt cx="508663" cy="757689"/>
          </a:xfrm>
        </p:grpSpPr>
        <p:sp>
          <p:nvSpPr>
            <p:cNvPr id="515" name="Oval 51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6" name="Rectangle 51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7" name="Oval 51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8" name="Oval 51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19" name="Group 518"/>
          <p:cNvGrpSpPr/>
          <p:nvPr/>
        </p:nvGrpSpPr>
        <p:grpSpPr>
          <a:xfrm>
            <a:off x="8527140" y="1042554"/>
            <a:ext cx="518789" cy="772773"/>
            <a:chOff x="2922631" y="1179023"/>
            <a:chExt cx="508663" cy="757689"/>
          </a:xfrm>
        </p:grpSpPr>
        <p:sp>
          <p:nvSpPr>
            <p:cNvPr id="520" name="Oval 51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1" name="Rectangle 52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2" name="Oval 52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3" name="Oval 52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24" name="Group 523"/>
          <p:cNvGrpSpPr/>
          <p:nvPr/>
        </p:nvGrpSpPr>
        <p:grpSpPr>
          <a:xfrm>
            <a:off x="9264750" y="1014965"/>
            <a:ext cx="518789" cy="772773"/>
            <a:chOff x="2922631" y="1179023"/>
            <a:chExt cx="508663" cy="757689"/>
          </a:xfrm>
        </p:grpSpPr>
        <p:sp>
          <p:nvSpPr>
            <p:cNvPr id="525" name="Oval 52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6" name="Rectangle 52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7" name="Oval 52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8" name="Oval 52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29" name="Group 528"/>
          <p:cNvGrpSpPr/>
          <p:nvPr/>
        </p:nvGrpSpPr>
        <p:grpSpPr>
          <a:xfrm>
            <a:off x="6438252" y="1690538"/>
            <a:ext cx="518789" cy="772773"/>
            <a:chOff x="2922631" y="1179023"/>
            <a:chExt cx="508663" cy="757689"/>
          </a:xfrm>
        </p:grpSpPr>
        <p:sp>
          <p:nvSpPr>
            <p:cNvPr id="530" name="Oval 52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1" name="Rectangle 53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2" name="Oval 53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3" name="Oval 53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34" name="Group 533"/>
          <p:cNvGrpSpPr/>
          <p:nvPr/>
        </p:nvGrpSpPr>
        <p:grpSpPr>
          <a:xfrm>
            <a:off x="10245849" y="844865"/>
            <a:ext cx="518789" cy="772773"/>
            <a:chOff x="2922631" y="1179023"/>
            <a:chExt cx="508663" cy="757689"/>
          </a:xfrm>
        </p:grpSpPr>
        <p:sp>
          <p:nvSpPr>
            <p:cNvPr id="535" name="Oval 53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6" name="Rectangle 53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7" name="Oval 53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8" name="Oval 53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39" name="Group 538"/>
          <p:cNvGrpSpPr/>
          <p:nvPr/>
        </p:nvGrpSpPr>
        <p:grpSpPr>
          <a:xfrm>
            <a:off x="11455166" y="1071618"/>
            <a:ext cx="518789" cy="772773"/>
            <a:chOff x="2922631" y="1179023"/>
            <a:chExt cx="508663" cy="757689"/>
          </a:xfrm>
        </p:grpSpPr>
        <p:sp>
          <p:nvSpPr>
            <p:cNvPr id="540" name="Oval 53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1" name="Rectangle 54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2" name="Oval 54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3" name="Oval 54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44" name="Group 543"/>
          <p:cNvGrpSpPr/>
          <p:nvPr/>
        </p:nvGrpSpPr>
        <p:grpSpPr>
          <a:xfrm>
            <a:off x="10065155" y="1173698"/>
            <a:ext cx="518789" cy="772773"/>
            <a:chOff x="2922631" y="1179023"/>
            <a:chExt cx="508663" cy="757689"/>
          </a:xfrm>
        </p:grpSpPr>
        <p:sp>
          <p:nvSpPr>
            <p:cNvPr id="545" name="Oval 54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6" name="Rectangle 54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7" name="Oval 54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8" name="Oval 54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49" name="Group 548"/>
          <p:cNvGrpSpPr/>
          <p:nvPr/>
        </p:nvGrpSpPr>
        <p:grpSpPr>
          <a:xfrm>
            <a:off x="10802764" y="1146109"/>
            <a:ext cx="518789" cy="772773"/>
            <a:chOff x="2922631" y="1179023"/>
            <a:chExt cx="508663" cy="757689"/>
          </a:xfrm>
        </p:grpSpPr>
        <p:sp>
          <p:nvSpPr>
            <p:cNvPr id="550" name="Oval 54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1" name="Rectangle 55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2" name="Oval 55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3" name="Oval 55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54" name="Group 553"/>
          <p:cNvGrpSpPr/>
          <p:nvPr/>
        </p:nvGrpSpPr>
        <p:grpSpPr>
          <a:xfrm>
            <a:off x="11132733" y="1395238"/>
            <a:ext cx="518789" cy="772773"/>
            <a:chOff x="2922631" y="1179023"/>
            <a:chExt cx="508663" cy="757689"/>
          </a:xfrm>
        </p:grpSpPr>
        <p:sp>
          <p:nvSpPr>
            <p:cNvPr id="555" name="Oval 55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6" name="Rectangle 55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7" name="Oval 55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8" name="Oval 55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sp>
        <p:nvSpPr>
          <p:cNvPr id="560" name="Rectangle 559"/>
          <p:cNvSpPr/>
          <p:nvPr/>
        </p:nvSpPr>
        <p:spPr>
          <a:xfrm>
            <a:off x="3529505" y="2684622"/>
            <a:ext cx="8984997" cy="43730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63" name="Rectangle 562"/>
          <p:cNvSpPr/>
          <p:nvPr/>
        </p:nvSpPr>
        <p:spPr>
          <a:xfrm>
            <a:off x="3340937" y="2684622"/>
            <a:ext cx="188568" cy="437305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 name="Title 3"/>
          <p:cNvSpPr>
            <a:spLocks noGrp="1"/>
          </p:cNvSpPr>
          <p:nvPr>
            <p:ph type="title"/>
          </p:nvPr>
        </p:nvSpPr>
        <p:spPr>
          <a:xfrm>
            <a:off x="274639" y="295275"/>
            <a:ext cx="4846330" cy="2131794"/>
          </a:xfrm>
        </p:spPr>
        <p:txBody>
          <a:bodyPr/>
          <a:lstStyle/>
          <a:p>
            <a:r>
              <a:rPr lang="en-US" dirty="0" smtClean="0"/>
              <a:t>Data Protection</a:t>
            </a:r>
            <a:endParaRPr lang="en-US" dirty="0"/>
          </a:p>
        </p:txBody>
      </p:sp>
      <p:graphicFrame>
        <p:nvGraphicFramePr>
          <p:cNvPr id="2" name="Table 1"/>
          <p:cNvGraphicFramePr>
            <a:graphicFrameLocks noGrp="1"/>
          </p:cNvGraphicFramePr>
          <p:nvPr>
            <p:extLst/>
          </p:nvPr>
        </p:nvGraphicFramePr>
        <p:xfrm>
          <a:off x="3614708" y="2872451"/>
          <a:ext cx="8729944" cy="4008052"/>
        </p:xfrm>
        <a:graphic>
          <a:graphicData uri="http://schemas.openxmlformats.org/drawingml/2006/table">
            <a:tbl>
              <a:tblPr firstRow="1" bandRow="1">
                <a:tableStyleId>{D7AC3CCA-C797-4891-BE02-D94E43425B78}</a:tableStyleId>
              </a:tblPr>
              <a:tblGrid>
                <a:gridCol w="2182486">
                  <a:extLst>
                    <a:ext uri="{9D8B030D-6E8A-4147-A177-3AD203B41FA5}">
                      <a16:colId xmlns="" xmlns:a16="http://schemas.microsoft.com/office/drawing/2014/main" val="20000"/>
                    </a:ext>
                  </a:extLst>
                </a:gridCol>
                <a:gridCol w="2182486">
                  <a:extLst>
                    <a:ext uri="{9D8B030D-6E8A-4147-A177-3AD203B41FA5}">
                      <a16:colId xmlns="" xmlns:a16="http://schemas.microsoft.com/office/drawing/2014/main" val="20001"/>
                    </a:ext>
                  </a:extLst>
                </a:gridCol>
                <a:gridCol w="2182486">
                  <a:extLst>
                    <a:ext uri="{9D8B030D-6E8A-4147-A177-3AD203B41FA5}">
                      <a16:colId xmlns="" xmlns:a16="http://schemas.microsoft.com/office/drawing/2014/main" val="20002"/>
                    </a:ext>
                  </a:extLst>
                </a:gridCol>
                <a:gridCol w="2182486">
                  <a:extLst>
                    <a:ext uri="{9D8B030D-6E8A-4147-A177-3AD203B41FA5}">
                      <a16:colId xmlns="" xmlns:a16="http://schemas.microsoft.com/office/drawing/2014/main" val="20003"/>
                    </a:ext>
                  </a:extLst>
                </a:gridCol>
              </a:tblGrid>
              <a:tr h="503771">
                <a:tc gridSpan="4">
                  <a:txBody>
                    <a:bodyPr/>
                    <a:lstStyle/>
                    <a:p>
                      <a:r>
                        <a:rPr lang="en-US" sz="1800" b="1" dirty="0" smtClean="0">
                          <a:gradFill>
                            <a:gsLst>
                              <a:gs pos="0">
                                <a:srgbClr val="FFFFFF"/>
                              </a:gs>
                              <a:gs pos="100000">
                                <a:srgbClr val="FFFFFF"/>
                              </a:gs>
                            </a:gsLst>
                            <a:lin ang="5400000" scaled="0"/>
                          </a:gradFill>
                          <a:ea typeface="Segoe UI" pitchFamily="34" charset="0"/>
                          <a:cs typeface="Segoe UI" pitchFamily="34" charset="0"/>
                        </a:rPr>
                        <a:t>Regional Disaster Protection</a:t>
                      </a:r>
                      <a:endParaRPr lang="en-US" dirty="0"/>
                    </a:p>
                  </a:txBody>
                  <a:tcPr>
                    <a:lnL w="12700" cmpd="sng">
                      <a:noFill/>
                    </a:lnL>
                    <a:lnR w="38100" cap="flat" cmpd="sng" algn="ctr">
                      <a:solidFill>
                        <a:srgbClr val="45226D"/>
                      </a:solidFill>
                      <a:prstDash val="solid"/>
                      <a:round/>
                      <a:headEnd type="none" w="med" len="med"/>
                      <a:tailEnd type="none" w="med" len="med"/>
                    </a:lnR>
                    <a:lnT w="12700" cmpd="sng">
                      <a:noFill/>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00"/>
                  </a:ext>
                </a:extLst>
              </a:tr>
              <a:tr h="761920">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Geo-Restore</a:t>
                      </a: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rgbClr val="7FBA00"/>
                    </a:solidFill>
                  </a:tcPr>
                </a:tc>
                <a:tc>
                  <a:txBody>
                    <a:bodyPr/>
                    <a:lstStyle/>
                    <a:p>
                      <a:pPr algn="ctr"/>
                      <a:r>
                        <a:rPr lang="en-US" sz="1800" b="0" dirty="0" smtClean="0">
                          <a:solidFill>
                            <a:schemeClr val="tx1"/>
                          </a:solidFill>
                        </a:rPr>
                        <a:t>Geo-Redundant Backups</a:t>
                      </a:r>
                      <a:endParaRPr lang="en-US" sz="1800" b="0" dirty="0">
                        <a:solidFill>
                          <a:schemeClr val="tx1"/>
                        </a:solidFill>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algn="ctr" defTabSz="932667" rtl="0" eaLnBrk="1" latinLnBrk="0" hangingPunct="1"/>
                      <a:r>
                        <a:rPr lang="en-US" sz="1800" b="1" kern="1200" dirty="0" smtClean="0">
                          <a:solidFill>
                            <a:srgbClr val="FFFF00"/>
                          </a:solidFill>
                          <a:latin typeface="+mn-lt"/>
                          <a:ea typeface="+mn-ea"/>
                          <a:cs typeface="+mn-cs"/>
                        </a:rPr>
                        <a:t>RPO &lt; 1 hour</a:t>
                      </a:r>
                      <a:endParaRPr lang="en-US" sz="1800" b="1" kern="1200" dirty="0">
                        <a:solidFill>
                          <a:srgbClr val="FFFF00"/>
                        </a:solidFill>
                        <a:latin typeface="+mn-lt"/>
                        <a:ea typeface="+mn-ea"/>
                        <a:cs typeface="+mn-cs"/>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algn="ctr"/>
                      <a:r>
                        <a:rPr lang="en-US" sz="1800" dirty="0" smtClean="0">
                          <a:solidFill>
                            <a:schemeClr val="tx1"/>
                          </a:solidFill>
                        </a:rPr>
                        <a:t>Recovery Time</a:t>
                      </a:r>
                    </a:p>
                    <a:p>
                      <a:pPr algn="ctr"/>
                      <a:r>
                        <a:rPr lang="en-US" sz="1800" b="1" dirty="0" smtClean="0">
                          <a:solidFill>
                            <a:srgbClr val="FFFF00"/>
                          </a:solidFill>
                        </a:rPr>
                        <a:t>Minutes</a:t>
                      </a:r>
                      <a:r>
                        <a:rPr lang="en-US" sz="1800" b="1" baseline="0" dirty="0" smtClean="0">
                          <a:solidFill>
                            <a:srgbClr val="FFFF00"/>
                          </a:solidFill>
                        </a:rPr>
                        <a:t> to Hours</a:t>
                      </a:r>
                      <a:endParaRPr lang="en-US" sz="1800" b="1" dirty="0">
                        <a:solidFill>
                          <a:srgbClr val="FFFF00"/>
                        </a:solidFill>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 xmlns:a16="http://schemas.microsoft.com/office/drawing/2014/main" val="10001"/>
                  </a:ext>
                </a:extLst>
              </a:tr>
              <a:tr h="761920">
                <a:tc>
                  <a:txBody>
                    <a:bodyPr/>
                    <a:lstStyle/>
                    <a:p>
                      <a:pPr algn="ctr"/>
                      <a:r>
                        <a:rPr lang="en-US" sz="1800" b="0" dirty="0" smtClean="0">
                          <a:solidFill>
                            <a:schemeClr val="tx1"/>
                          </a:solidFill>
                        </a:rPr>
                        <a:t>Geo-Replication</a:t>
                      </a:r>
                      <a:endParaRPr lang="en-US" sz="1800" b="0" dirty="0">
                        <a:solidFill>
                          <a:schemeClr val="tx1"/>
                        </a:solidFill>
                      </a:endParaRP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rgbClr val="FF8C00"/>
                    </a:solidFill>
                  </a:tcPr>
                </a:tc>
                <a:tc>
                  <a:txBody>
                    <a:bodyPr/>
                    <a:lstStyle/>
                    <a:p>
                      <a:pPr algn="ctr"/>
                      <a:r>
                        <a:rPr lang="en-US" sz="1800" dirty="0" smtClean="0">
                          <a:solidFill>
                            <a:schemeClr val="tx1"/>
                          </a:solidFill>
                        </a:rPr>
                        <a:t>Asynchronous Replication</a:t>
                      </a:r>
                      <a:endParaRPr lang="en-US" sz="1800" dirty="0">
                        <a:solidFill>
                          <a:schemeClr val="tx1"/>
                        </a:solidFill>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algn="ctr" defTabSz="932667" rtl="0" eaLnBrk="1" latinLnBrk="0" hangingPunct="1"/>
                      <a:r>
                        <a:rPr lang="en-US" sz="1800" b="1" kern="1200" dirty="0" smtClean="0">
                          <a:solidFill>
                            <a:srgbClr val="FFFF00"/>
                          </a:solidFill>
                          <a:latin typeface="+mn-lt"/>
                          <a:ea typeface="+mn-ea"/>
                          <a:cs typeface="+mn-cs"/>
                        </a:rPr>
                        <a:t>RPO &lt; 5 seconds</a:t>
                      </a:r>
                      <a:endParaRPr lang="en-US" sz="1800" b="1" kern="1200" dirty="0">
                        <a:solidFill>
                          <a:srgbClr val="FFFF00"/>
                        </a:solidFill>
                        <a:latin typeface="+mn-lt"/>
                        <a:ea typeface="+mn-ea"/>
                        <a:cs typeface="+mn-cs"/>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algn="ctr"/>
                      <a:r>
                        <a:rPr lang="en-US" sz="1800" dirty="0" smtClean="0">
                          <a:solidFill>
                            <a:schemeClr val="tx1"/>
                          </a:solidFill>
                        </a:rPr>
                        <a:t>Recovery Time</a:t>
                      </a:r>
                    </a:p>
                    <a:p>
                      <a:pPr algn="ctr"/>
                      <a:r>
                        <a:rPr lang="en-US" sz="1800" b="1" kern="1200" dirty="0" smtClean="0">
                          <a:solidFill>
                            <a:srgbClr val="FFFF00"/>
                          </a:solidFill>
                          <a:latin typeface="+mn-lt"/>
                          <a:ea typeface="+mn-ea"/>
                          <a:cs typeface="+mn-cs"/>
                        </a:rPr>
                        <a:t>&lt; 30 seconds</a:t>
                      </a:r>
                      <a:endParaRPr lang="en-US" sz="1800" b="1" kern="1200" dirty="0">
                        <a:solidFill>
                          <a:srgbClr val="FFFF00"/>
                        </a:solidFill>
                        <a:latin typeface="+mn-lt"/>
                        <a:ea typeface="+mn-ea"/>
                        <a:cs typeface="+mn-cs"/>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 xmlns:a16="http://schemas.microsoft.com/office/drawing/2014/main" val="10002"/>
                  </a:ext>
                </a:extLst>
              </a:tr>
              <a:tr h="456601">
                <a:tc gridSpan="4">
                  <a:txBody>
                    <a:bodyPr/>
                    <a:lstStyle/>
                    <a:p>
                      <a:pPr marL="0" algn="l" defTabSz="932667" rtl="0" eaLnBrk="1" latinLnBrk="0" hangingPunct="1"/>
                      <a:r>
                        <a:rPr lang="en-US" sz="1800" b="1" kern="1200" dirty="0" smtClean="0">
                          <a:gradFill>
                            <a:gsLst>
                              <a:gs pos="0">
                                <a:srgbClr val="FFFFFF"/>
                              </a:gs>
                              <a:gs pos="100000">
                                <a:srgbClr val="FFFFFF"/>
                              </a:gs>
                            </a:gsLst>
                            <a:lin ang="5400000" scaled="0"/>
                          </a:gradFill>
                          <a:latin typeface="+mn-lt"/>
                          <a:ea typeface="Segoe UI" pitchFamily="34" charset="0"/>
                          <a:cs typeface="Segoe UI" pitchFamily="34" charset="0"/>
                        </a:rPr>
                        <a:t>Oops Recovery</a:t>
                      </a:r>
                      <a:endParaRPr lang="en-US" sz="1800" b="1" kern="1200" dirty="0">
                        <a:gradFill>
                          <a:gsLst>
                            <a:gs pos="0">
                              <a:srgbClr val="FFFFFF"/>
                            </a:gs>
                            <a:gs pos="100000">
                              <a:srgbClr val="FFFFFF"/>
                            </a:gs>
                          </a:gsLst>
                          <a:lin ang="5400000" scaled="0"/>
                        </a:gradFill>
                        <a:latin typeface="+mn-lt"/>
                        <a:ea typeface="Segoe UI" pitchFamily="34" charset="0"/>
                        <a:cs typeface="Segoe UI" pitchFamily="34" charset="0"/>
                      </a:endParaRP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hMerge="1">
                  <a:txBody>
                    <a:bodyPr/>
                    <a:lstStyle/>
                    <a:p>
                      <a:pPr algn="ctr"/>
                      <a:endParaRPr lang="en-US" dirty="0"/>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761920">
                <a:tc>
                  <a:txBody>
                    <a:bodyPr/>
                    <a:lstStyle/>
                    <a:p>
                      <a:pPr algn="ctr"/>
                      <a:r>
                        <a:rPr lang="en-US" sz="1800" b="0" kern="1200" dirty="0" smtClean="0">
                          <a:solidFill>
                            <a:schemeClr val="tx1"/>
                          </a:solidFill>
                          <a:latin typeface="+mn-lt"/>
                          <a:ea typeface="+mn-ea"/>
                          <a:cs typeface="+mn-cs"/>
                        </a:rPr>
                        <a:t>Point in time restore</a:t>
                      </a: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Continuous backup</a:t>
                      </a:r>
                      <a:endParaRPr lang="en-US" sz="1800" b="0" kern="1200" dirty="0">
                        <a:solidFill>
                          <a:schemeClr val="tx1"/>
                        </a:solidFill>
                        <a:latin typeface="+mn-lt"/>
                        <a:ea typeface="+mn-ea"/>
                        <a:cs typeface="+mn-cs"/>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1" kern="1200" dirty="0" smtClean="0">
                          <a:solidFill>
                            <a:srgbClr val="FFFF00"/>
                          </a:solidFill>
                          <a:latin typeface="+mn-lt"/>
                          <a:ea typeface="+mn-ea"/>
                          <a:cs typeface="+mn-cs"/>
                        </a:rPr>
                        <a:t>Restore to any-point</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Recovery Time  </a:t>
                      </a:r>
                      <a:r>
                        <a:rPr lang="en-US" sz="1800" b="1" kern="1200" dirty="0" smtClean="0">
                          <a:solidFill>
                            <a:srgbClr val="FFFF00"/>
                          </a:solidFill>
                          <a:latin typeface="+mn-lt"/>
                          <a:ea typeface="+mn-ea"/>
                          <a:cs typeface="+mn-cs"/>
                        </a:rPr>
                        <a:t>Minutes to Hours</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 xmlns:a16="http://schemas.microsoft.com/office/drawing/2014/main" val="10004"/>
                  </a:ext>
                </a:extLst>
              </a:tr>
              <a:tr h="761920">
                <a:tc>
                  <a:txBody>
                    <a:bodyPr/>
                    <a:lstStyle/>
                    <a:p>
                      <a:pPr marL="0" algn="ctr" defTabSz="932667" rtl="0" eaLnBrk="1" latinLnBrk="0" hangingPunct="1"/>
                      <a:r>
                        <a:rPr lang="en-US" sz="1800" b="0" kern="1200" dirty="0" smtClean="0">
                          <a:solidFill>
                            <a:schemeClr val="tx1"/>
                          </a:solidFill>
                          <a:latin typeface="+mn-lt"/>
                          <a:ea typeface="+mn-ea"/>
                          <a:cs typeface="+mn-cs"/>
                        </a:rPr>
                        <a:t>Accidental Database deletion</a:t>
                      </a: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Tail-end backup</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1" kern="1200" dirty="0" smtClean="0">
                          <a:solidFill>
                            <a:srgbClr val="FFFF00"/>
                          </a:solidFill>
                          <a:latin typeface="+mn-lt"/>
                          <a:ea typeface="+mn-ea"/>
                          <a:cs typeface="+mn-cs"/>
                        </a:rPr>
                        <a:t>Restore to point of deletion</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Recovery Time </a:t>
                      </a:r>
                      <a:r>
                        <a:rPr lang="en-US" sz="1800" b="1" kern="1200" dirty="0" smtClean="0">
                          <a:solidFill>
                            <a:srgbClr val="FFFF00"/>
                          </a:solidFill>
                          <a:latin typeface="+mn-lt"/>
                          <a:ea typeface="+mn-ea"/>
                          <a:cs typeface="+mn-cs"/>
                        </a:rPr>
                        <a:t>Minutes to Hours</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9576122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Objectives and Takeaways</a:t>
            </a:r>
            <a:endParaRPr lang="en-US" dirty="0"/>
          </a:p>
        </p:txBody>
      </p:sp>
      <p:sp>
        <p:nvSpPr>
          <p:cNvPr id="5" name="Text Placeholder 4"/>
          <p:cNvSpPr>
            <a:spLocks noGrp="1"/>
          </p:cNvSpPr>
          <p:nvPr>
            <p:ph type="body" sz="quarter" idx="4294967295"/>
          </p:nvPr>
        </p:nvSpPr>
        <p:spPr>
          <a:xfrm>
            <a:off x="274639" y="1212849"/>
            <a:ext cx="11889564" cy="5232202"/>
          </a:xfrm>
          <a:prstGeom prst="rect">
            <a:avLst/>
          </a:prstGeom>
        </p:spPr>
        <p:txBody>
          <a:bodyPr/>
          <a:lstStyle/>
          <a:p>
            <a:r>
              <a:rPr lang="en-US" dirty="0" smtClean="0"/>
              <a:t>Session Objectives: </a:t>
            </a:r>
          </a:p>
          <a:p>
            <a:pPr marL="587375" lvl="2" indent="-342900"/>
            <a:r>
              <a:rPr lang="en-US" dirty="0" smtClean="0"/>
              <a:t>Identify </a:t>
            </a:r>
            <a:r>
              <a:rPr lang="en-US" dirty="0"/>
              <a:t>workloads and customers that will benefit from Elastic </a:t>
            </a:r>
            <a:r>
              <a:rPr lang="en-US" dirty="0" smtClean="0"/>
              <a:t>Scale in Azure SQL DB.</a:t>
            </a:r>
          </a:p>
          <a:p>
            <a:pPr marL="587375" lvl="2" indent="-342900"/>
            <a:r>
              <a:rPr lang="en-US" dirty="0" smtClean="0"/>
              <a:t>Help </a:t>
            </a:r>
            <a:r>
              <a:rPr lang="en-US" dirty="0"/>
              <a:t>Azure </a:t>
            </a:r>
            <a:r>
              <a:rPr lang="en-US" dirty="0" smtClean="0"/>
              <a:t>SQL DB </a:t>
            </a:r>
            <a:r>
              <a:rPr lang="en-US" dirty="0"/>
              <a:t>Federations customers migrate out off Federations</a:t>
            </a:r>
            <a:r>
              <a:rPr lang="en-US" dirty="0" smtClean="0"/>
              <a:t>.</a:t>
            </a:r>
          </a:p>
          <a:p>
            <a:pPr marL="587375" lvl="2" indent="-342900"/>
            <a:r>
              <a:rPr lang="en-US" dirty="0" smtClean="0"/>
              <a:t>Guide </a:t>
            </a:r>
            <a:r>
              <a:rPr lang="en-US" dirty="0"/>
              <a:t>customers how to apply sharding to their data </a:t>
            </a:r>
            <a:r>
              <a:rPr lang="en-US" dirty="0" smtClean="0"/>
              <a:t>tiers.</a:t>
            </a:r>
          </a:p>
          <a:p>
            <a:r>
              <a:rPr lang="en-US" dirty="0" smtClean="0"/>
              <a:t>Takeaway</a:t>
            </a:r>
          </a:p>
          <a:p>
            <a:pPr lvl="1"/>
            <a:r>
              <a:rPr lang="en-US" dirty="0" smtClean="0"/>
              <a:t>Supported </a:t>
            </a:r>
            <a:r>
              <a:rPr lang="en-US" dirty="0"/>
              <a:t>workloads can now freely scale in Azure SQL DB using Elastic </a:t>
            </a:r>
            <a:r>
              <a:rPr lang="en-US" dirty="0" smtClean="0"/>
              <a:t>Scale</a:t>
            </a:r>
            <a:endParaRPr lang="en-US" dirty="0"/>
          </a:p>
        </p:txBody>
      </p:sp>
    </p:spTree>
    <p:extLst>
      <p:ext uri="{BB962C8B-B14F-4D97-AF65-F5344CB8AC3E}">
        <p14:creationId xmlns:p14="http://schemas.microsoft.com/office/powerpoint/2010/main" val="142270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Scaling</a:t>
            </a:r>
            <a:endParaRPr lang="en-US" dirty="0"/>
          </a:p>
        </p:txBody>
      </p:sp>
    </p:spTree>
    <p:extLst>
      <p:ext uri="{BB962C8B-B14F-4D97-AF65-F5344CB8AC3E}">
        <p14:creationId xmlns:p14="http://schemas.microsoft.com/office/powerpoint/2010/main" val="189144977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Canonical Cloud Application Architecture</a:t>
            </a:r>
            <a:endParaRPr lang="en-US" dirty="0"/>
          </a:p>
        </p:txBody>
      </p:sp>
      <p:sp>
        <p:nvSpPr>
          <p:cNvPr id="2" name="Text Placeholder 1"/>
          <p:cNvSpPr>
            <a:spLocks noGrp="1"/>
          </p:cNvSpPr>
          <p:nvPr>
            <p:ph type="body" sz="quarter" idx="4294967295"/>
          </p:nvPr>
        </p:nvSpPr>
        <p:spPr>
          <a:xfrm>
            <a:off x="6342063" y="1398588"/>
            <a:ext cx="6094412" cy="5299075"/>
          </a:xfrm>
        </p:spPr>
        <p:txBody>
          <a:bodyPr>
            <a:normAutofit fontScale="92500" lnSpcReduction="10000"/>
          </a:bodyPr>
          <a:lstStyle/>
          <a:p>
            <a:r>
              <a:rPr lang="en-US" dirty="0" smtClean="0"/>
              <a:t>Classic </a:t>
            </a:r>
            <a:r>
              <a:rPr lang="en-US" dirty="0"/>
              <a:t>3-tier enterprise </a:t>
            </a:r>
            <a:r>
              <a:rPr lang="en-US" dirty="0" smtClean="0"/>
              <a:t>architecture</a:t>
            </a:r>
          </a:p>
          <a:p>
            <a:r>
              <a:rPr lang="en-US" dirty="0" smtClean="0"/>
              <a:t>Requires to scale to 10,000s users and process TBs of relational data</a:t>
            </a:r>
          </a:p>
          <a:p>
            <a:r>
              <a:rPr lang="en-US" dirty="0" smtClean="0"/>
              <a:t>Scaling out (and in, elastically) web and worker roles is relatively easy</a:t>
            </a:r>
          </a:p>
          <a:p>
            <a:r>
              <a:rPr lang="en-US" b="1" i="1" u="sng" dirty="0" smtClean="0">
                <a:solidFill>
                  <a:schemeClr val="tx1"/>
                </a:solidFill>
              </a:rPr>
              <a:t>But, how do you scale your data tier?</a:t>
            </a:r>
          </a:p>
          <a:p>
            <a:endParaRPr lang="en-US" dirty="0"/>
          </a:p>
        </p:txBody>
      </p:sp>
      <p:graphicFrame>
        <p:nvGraphicFramePr>
          <p:cNvPr id="6" name="Object 5"/>
          <p:cNvGraphicFramePr>
            <a:graphicFrameLocks noChangeAspect="1"/>
          </p:cNvGraphicFramePr>
          <p:nvPr>
            <p:extLst/>
          </p:nvPr>
        </p:nvGraphicFramePr>
        <p:xfrm>
          <a:off x="273051" y="1176336"/>
          <a:ext cx="5970026" cy="5439660"/>
        </p:xfrm>
        <a:graphic>
          <a:graphicData uri="http://schemas.openxmlformats.org/presentationml/2006/ole">
            <mc:AlternateContent xmlns:mc="http://schemas.openxmlformats.org/markup-compatibility/2006">
              <mc:Choice xmlns:v="urn:schemas-microsoft-com:vml" Requires="v">
                <p:oleObj spid="_x0000_s1035" name="Visio" r:id="rId4" imgW="6267378" imgH="5705447" progId="Visio.Drawing.15">
                  <p:embed/>
                </p:oleObj>
              </mc:Choice>
              <mc:Fallback>
                <p:oleObj name="Visio" r:id="rId4" imgW="6267378" imgH="5705447" progId="Visio.Drawing.15">
                  <p:embed/>
                  <p:pic>
                    <p:nvPicPr>
                      <p:cNvPr id="0" name=""/>
                      <p:cNvPicPr/>
                      <p:nvPr/>
                    </p:nvPicPr>
                    <p:blipFill>
                      <a:blip r:embed="rId5"/>
                      <a:stretch>
                        <a:fillRect/>
                      </a:stretch>
                    </p:blipFill>
                    <p:spPr>
                      <a:xfrm>
                        <a:off x="273051" y="1176336"/>
                        <a:ext cx="5970026" cy="543966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20859001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25" y="314007"/>
            <a:ext cx="11458932" cy="730854"/>
          </a:xfrm>
        </p:spPr>
        <p:txBody>
          <a:bodyPr/>
          <a:lstStyle/>
          <a:p>
            <a:r>
              <a:rPr lang="en-US" sz="4352" dirty="0"/>
              <a:t>Service </a:t>
            </a:r>
            <a:r>
              <a:rPr lang="en-US" sz="4352" dirty="0" smtClean="0"/>
              <a:t>Tiers</a:t>
            </a:r>
            <a:endParaRPr lang="en-US" sz="4352" dirty="0"/>
          </a:p>
        </p:txBody>
      </p:sp>
      <p:sp>
        <p:nvSpPr>
          <p:cNvPr id="5" name="Rectangle 4"/>
          <p:cNvSpPr/>
          <p:nvPr/>
        </p:nvSpPr>
        <p:spPr>
          <a:xfrm>
            <a:off x="503237" y="6240462"/>
            <a:ext cx="10744200" cy="646331"/>
          </a:xfrm>
          <a:prstGeom prst="rect">
            <a:avLst/>
          </a:prstGeom>
        </p:spPr>
        <p:txBody>
          <a:bodyPr wrap="square">
            <a:spAutoFit/>
          </a:bodyPr>
          <a:lstStyle/>
          <a:p>
            <a:r>
              <a:rPr lang="en-US" dirty="0">
                <a:latin typeface="Segoe UI" panose="020B0502040204020203" pitchFamily="34" charset="0"/>
              </a:rPr>
              <a:t>http://azure.microsoft.com/en-us/pricing/details/sql-database</a:t>
            </a:r>
            <a:r>
              <a:rPr lang="en-US" dirty="0" smtClean="0">
                <a:latin typeface="Segoe UI" panose="020B0502040204020203" pitchFamily="34" charset="0"/>
              </a:rPr>
              <a:t>/</a:t>
            </a:r>
            <a:endParaRPr lang="en-US" dirty="0">
              <a:latin typeface="Segoe UI" panose="020B0502040204020203" pitchFamily="34" charset="0"/>
            </a:endParaRPr>
          </a:p>
          <a:p>
            <a:r>
              <a:rPr lang="en-US" dirty="0"/>
              <a:t>https://msdn.microsoft.com/en-us/library/azure/dn741336.aspx</a:t>
            </a:r>
          </a:p>
        </p:txBody>
      </p:sp>
      <p:graphicFrame>
        <p:nvGraphicFramePr>
          <p:cNvPr id="6" name="Table 5"/>
          <p:cNvGraphicFramePr>
            <a:graphicFrameLocks noGrp="1"/>
          </p:cNvGraphicFramePr>
          <p:nvPr>
            <p:extLst>
              <p:ext uri="{D42A27DB-BD31-4B8C-83A1-F6EECF244321}">
                <p14:modId xmlns:p14="http://schemas.microsoft.com/office/powerpoint/2010/main" val="972790047"/>
              </p:ext>
            </p:extLst>
          </p:nvPr>
        </p:nvGraphicFramePr>
        <p:xfrm>
          <a:off x="427036" y="1135061"/>
          <a:ext cx="11658600" cy="4677682"/>
        </p:xfrm>
        <a:graphic>
          <a:graphicData uri="http://schemas.openxmlformats.org/drawingml/2006/table">
            <a:tbl>
              <a:tblPr firstRow="1" firstCol="1" bandRow="1">
                <a:tableStyleId>{6E25E649-3F16-4E02-A733-19D2CDBF48F0}</a:tableStyleId>
              </a:tblPr>
              <a:tblGrid>
                <a:gridCol w="1295400"/>
                <a:gridCol w="1295400"/>
                <a:gridCol w="1295400"/>
                <a:gridCol w="1295400"/>
                <a:gridCol w="1295400"/>
                <a:gridCol w="1066801"/>
                <a:gridCol w="1523999"/>
                <a:gridCol w="1295400"/>
                <a:gridCol w="1295400"/>
              </a:tblGrid>
              <a:tr h="639081">
                <a:tc>
                  <a:txBody>
                    <a:bodyPr/>
                    <a:lstStyle/>
                    <a:p>
                      <a:r>
                        <a:rPr lang="en-US" sz="1400" dirty="0"/>
                        <a:t>Service </a:t>
                      </a:r>
                      <a:r>
                        <a:rPr lang="en-US" sz="1400" dirty="0" smtClean="0"/>
                        <a:t>Tier</a:t>
                      </a:r>
                      <a:endParaRPr lang="en-US" sz="1400" dirty="0"/>
                    </a:p>
                  </a:txBody>
                  <a:tcPr marL="22498" marR="22498" marT="11249" marB="11249" anchor="ctr"/>
                </a:tc>
                <a:tc>
                  <a:txBody>
                    <a:bodyPr/>
                    <a:lstStyle/>
                    <a:p>
                      <a:r>
                        <a:rPr lang="en-US" sz="1400"/>
                        <a:t>DTU </a:t>
                      </a:r>
                    </a:p>
                  </a:txBody>
                  <a:tcPr marL="22498" marR="22498" marT="11249" marB="11249" anchor="ctr"/>
                </a:tc>
                <a:tc>
                  <a:txBody>
                    <a:bodyPr/>
                    <a:lstStyle/>
                    <a:p>
                      <a:r>
                        <a:rPr lang="en-US" sz="1400"/>
                        <a:t>MAX DB Size </a:t>
                      </a:r>
                    </a:p>
                  </a:txBody>
                  <a:tcPr marL="22498" marR="22498" marT="11249" marB="11249" anchor="ctr"/>
                </a:tc>
                <a:tc>
                  <a:txBody>
                    <a:bodyPr/>
                    <a:lstStyle/>
                    <a:p>
                      <a:r>
                        <a:rPr lang="en-US" sz="1400"/>
                        <a:t>Max Concurrent Requests </a:t>
                      </a:r>
                    </a:p>
                  </a:txBody>
                  <a:tcPr marL="22498" marR="22498" marT="11249" marB="11249" anchor="ctr"/>
                </a:tc>
                <a:tc>
                  <a:txBody>
                    <a:bodyPr/>
                    <a:lstStyle/>
                    <a:p>
                      <a:r>
                        <a:rPr lang="en-US" sz="1400"/>
                        <a:t>Max Concurrent Logins </a:t>
                      </a:r>
                    </a:p>
                  </a:txBody>
                  <a:tcPr marL="22498" marR="22498" marT="11249" marB="11249" anchor="ctr"/>
                </a:tc>
                <a:tc>
                  <a:txBody>
                    <a:bodyPr/>
                    <a:lstStyle/>
                    <a:p>
                      <a:r>
                        <a:rPr lang="en-US" sz="1400" dirty="0"/>
                        <a:t>Max Sessions </a:t>
                      </a:r>
                    </a:p>
                  </a:txBody>
                  <a:tcPr marL="22498" marR="22498" marT="11249" marB="11249" anchor="ctr"/>
                </a:tc>
                <a:tc>
                  <a:txBody>
                    <a:bodyPr/>
                    <a:lstStyle/>
                    <a:p>
                      <a:r>
                        <a:rPr lang="en-US" sz="1400"/>
                        <a:t>Benchmark Transaction Rate </a:t>
                      </a:r>
                    </a:p>
                  </a:txBody>
                  <a:tcPr marL="22498" marR="22498" marT="11249" marB="11249" anchor="ctr"/>
                </a:tc>
                <a:tc>
                  <a:txBody>
                    <a:bodyPr/>
                    <a:lstStyle/>
                    <a:p>
                      <a:r>
                        <a:rPr lang="en-US" sz="1400" dirty="0"/>
                        <a:t>Predictability </a:t>
                      </a:r>
                    </a:p>
                  </a:txBody>
                  <a:tcPr marL="22498" marR="22498" marT="11249" marB="11249" anchor="ctr"/>
                </a:tc>
                <a:tc>
                  <a:txBody>
                    <a:bodyPr/>
                    <a:lstStyle/>
                    <a:p>
                      <a:r>
                        <a:rPr lang="en-US" sz="1400" dirty="0" smtClean="0"/>
                        <a:t>Est. Price per Month</a:t>
                      </a:r>
                      <a:endParaRPr lang="en-US" sz="1400" dirty="0"/>
                    </a:p>
                  </a:txBody>
                  <a:tcPr marL="22498" marR="22498" marT="11249" marB="11249" anchor="ctr"/>
                </a:tc>
              </a:tr>
              <a:tr h="480423">
                <a:tc>
                  <a:txBody>
                    <a:bodyPr/>
                    <a:lstStyle/>
                    <a:p>
                      <a:r>
                        <a:rPr lang="en-US" sz="1400"/>
                        <a:t>Basic</a:t>
                      </a:r>
                    </a:p>
                  </a:txBody>
                  <a:tcPr marL="22498" marR="22498" marT="11249" marB="11249" anchor="ctr"/>
                </a:tc>
                <a:tc>
                  <a:txBody>
                    <a:bodyPr/>
                    <a:lstStyle/>
                    <a:p>
                      <a:r>
                        <a:rPr lang="en-US" sz="1400"/>
                        <a:t>5</a:t>
                      </a:r>
                    </a:p>
                  </a:txBody>
                  <a:tcPr marL="22498" marR="22498" marT="11249" marB="11249" anchor="ctr"/>
                </a:tc>
                <a:tc>
                  <a:txBody>
                    <a:bodyPr/>
                    <a:lstStyle/>
                    <a:p>
                      <a:r>
                        <a:rPr lang="en-US" sz="1400"/>
                        <a:t>2 GB</a:t>
                      </a:r>
                    </a:p>
                  </a:txBody>
                  <a:tcPr marL="22498" marR="22498" marT="11249" marB="11249" anchor="ctr"/>
                </a:tc>
                <a:tc>
                  <a:txBody>
                    <a:bodyPr/>
                    <a:lstStyle/>
                    <a:p>
                      <a:r>
                        <a:rPr lang="en-US" sz="1400"/>
                        <a:t>30</a:t>
                      </a:r>
                    </a:p>
                  </a:txBody>
                  <a:tcPr marL="22498" marR="22498" marT="11249" marB="11249" anchor="ctr"/>
                </a:tc>
                <a:tc>
                  <a:txBody>
                    <a:bodyPr/>
                    <a:lstStyle/>
                    <a:p>
                      <a:r>
                        <a:rPr lang="en-US" sz="1400"/>
                        <a:t>30</a:t>
                      </a:r>
                    </a:p>
                  </a:txBody>
                  <a:tcPr marL="22498" marR="22498" marT="11249" marB="11249" anchor="ctr"/>
                </a:tc>
                <a:tc>
                  <a:txBody>
                    <a:bodyPr/>
                    <a:lstStyle/>
                    <a:p>
                      <a:r>
                        <a:rPr lang="en-US" sz="1400"/>
                        <a:t>300</a:t>
                      </a:r>
                    </a:p>
                  </a:txBody>
                  <a:tcPr marL="22498" marR="22498" marT="11249" marB="11249" anchor="ctr"/>
                </a:tc>
                <a:tc>
                  <a:txBody>
                    <a:bodyPr/>
                    <a:lstStyle/>
                    <a:p>
                      <a:r>
                        <a:rPr lang="en-US" sz="1400" dirty="0"/>
                        <a:t>16,600 </a:t>
                      </a:r>
                      <a:r>
                        <a:rPr lang="en-US" sz="1400" dirty="0" smtClean="0"/>
                        <a:t>t/p </a:t>
                      </a:r>
                      <a:r>
                        <a:rPr lang="en-US" sz="1400" b="1" dirty="0"/>
                        <a:t>hour</a:t>
                      </a:r>
                    </a:p>
                  </a:txBody>
                  <a:tcPr marL="22498" marR="22498" marT="11249" marB="11249" anchor="ctr"/>
                </a:tc>
                <a:tc>
                  <a:txBody>
                    <a:bodyPr/>
                    <a:lstStyle/>
                    <a:p>
                      <a:r>
                        <a:rPr lang="en-US" sz="1400"/>
                        <a:t>Good</a:t>
                      </a:r>
                    </a:p>
                  </a:txBody>
                  <a:tcPr marL="22498" marR="22498" marT="11249" marB="11249" anchor="ctr"/>
                </a:tc>
                <a:tc>
                  <a:txBody>
                    <a:bodyPr/>
                    <a:lstStyle/>
                    <a:p>
                      <a:r>
                        <a:rPr lang="en-US" sz="1400" dirty="0" smtClean="0"/>
                        <a:t>$5</a:t>
                      </a:r>
                      <a:endParaRPr lang="en-US" sz="1400" dirty="0"/>
                    </a:p>
                  </a:txBody>
                  <a:tcPr marL="22498" marR="22498" marT="11249" marB="11249" anchor="ctr"/>
                </a:tc>
              </a:tr>
              <a:tr h="457200">
                <a:tc>
                  <a:txBody>
                    <a:bodyPr/>
                    <a:lstStyle/>
                    <a:p>
                      <a:r>
                        <a:rPr lang="en-US" sz="1400"/>
                        <a:t>Standard/S0</a:t>
                      </a:r>
                    </a:p>
                  </a:txBody>
                  <a:tcPr marL="22498" marR="22498" marT="11249" marB="11249" anchor="ctr"/>
                </a:tc>
                <a:tc>
                  <a:txBody>
                    <a:bodyPr/>
                    <a:lstStyle/>
                    <a:p>
                      <a:r>
                        <a:rPr lang="en-US" sz="1400"/>
                        <a:t>10</a:t>
                      </a:r>
                    </a:p>
                  </a:txBody>
                  <a:tcPr marL="22498" marR="22498" marT="11249" marB="11249" anchor="ctr"/>
                </a:tc>
                <a:tc>
                  <a:txBody>
                    <a:bodyPr/>
                    <a:lstStyle/>
                    <a:p>
                      <a:r>
                        <a:rPr lang="en-US" sz="1400" dirty="0"/>
                        <a:t>250 GB</a:t>
                      </a:r>
                    </a:p>
                  </a:txBody>
                  <a:tcPr marL="22498" marR="22498" marT="11249" marB="11249" anchor="ctr"/>
                </a:tc>
                <a:tc>
                  <a:txBody>
                    <a:bodyPr/>
                    <a:lstStyle/>
                    <a:p>
                      <a:r>
                        <a:rPr lang="en-US" sz="1400" dirty="0"/>
                        <a:t>60</a:t>
                      </a:r>
                    </a:p>
                  </a:txBody>
                  <a:tcPr marL="22498" marR="22498" marT="11249" marB="11249" anchor="ctr"/>
                </a:tc>
                <a:tc>
                  <a:txBody>
                    <a:bodyPr/>
                    <a:lstStyle/>
                    <a:p>
                      <a:r>
                        <a:rPr lang="en-US" sz="1400"/>
                        <a:t>60</a:t>
                      </a:r>
                    </a:p>
                  </a:txBody>
                  <a:tcPr marL="22498" marR="22498" marT="11249" marB="11249" anchor="ctr"/>
                </a:tc>
                <a:tc>
                  <a:txBody>
                    <a:bodyPr/>
                    <a:lstStyle/>
                    <a:p>
                      <a:r>
                        <a:rPr lang="en-US" sz="1400"/>
                        <a:t>600</a:t>
                      </a:r>
                    </a:p>
                  </a:txBody>
                  <a:tcPr marL="22498" marR="22498" marT="11249" marB="11249" anchor="ctr"/>
                </a:tc>
                <a:tc>
                  <a:txBody>
                    <a:bodyPr/>
                    <a:lstStyle/>
                    <a:p>
                      <a:r>
                        <a:rPr lang="en-US" sz="1400" dirty="0"/>
                        <a:t>521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a:t>
                      </a:r>
                      <a:endParaRPr lang="en-US" sz="1400" dirty="0"/>
                    </a:p>
                  </a:txBody>
                  <a:tcPr marL="22498" marR="22498" marT="11249" marB="11249" anchor="ctr"/>
                </a:tc>
              </a:tr>
              <a:tr h="457200">
                <a:tc>
                  <a:txBody>
                    <a:bodyPr/>
                    <a:lstStyle/>
                    <a:p>
                      <a:r>
                        <a:rPr lang="en-US" sz="1400"/>
                        <a:t>Standard/S1</a:t>
                      </a:r>
                    </a:p>
                  </a:txBody>
                  <a:tcPr marL="22498" marR="22498" marT="11249" marB="11249" anchor="ctr"/>
                </a:tc>
                <a:tc>
                  <a:txBody>
                    <a:bodyPr/>
                    <a:lstStyle/>
                    <a:p>
                      <a:r>
                        <a:rPr lang="en-US" sz="1400"/>
                        <a:t>20</a:t>
                      </a:r>
                    </a:p>
                  </a:txBody>
                  <a:tcPr marL="22498" marR="22498" marT="11249" marB="11249" anchor="ctr"/>
                </a:tc>
                <a:tc>
                  <a:txBody>
                    <a:bodyPr/>
                    <a:lstStyle/>
                    <a:p>
                      <a:r>
                        <a:rPr lang="en-US" sz="1400"/>
                        <a:t>250 GB</a:t>
                      </a:r>
                    </a:p>
                  </a:txBody>
                  <a:tcPr marL="22498" marR="22498" marT="11249" marB="11249" anchor="ctr"/>
                </a:tc>
                <a:tc>
                  <a:txBody>
                    <a:bodyPr/>
                    <a:lstStyle/>
                    <a:p>
                      <a:r>
                        <a:rPr lang="en-US" sz="1400"/>
                        <a:t>90</a:t>
                      </a:r>
                    </a:p>
                  </a:txBody>
                  <a:tcPr marL="22498" marR="22498" marT="11249" marB="11249" anchor="ctr"/>
                </a:tc>
                <a:tc>
                  <a:txBody>
                    <a:bodyPr/>
                    <a:lstStyle/>
                    <a:p>
                      <a:r>
                        <a:rPr lang="en-US" sz="1400" dirty="0"/>
                        <a:t>90</a:t>
                      </a:r>
                    </a:p>
                  </a:txBody>
                  <a:tcPr marL="22498" marR="22498" marT="11249" marB="11249" anchor="ctr"/>
                </a:tc>
                <a:tc>
                  <a:txBody>
                    <a:bodyPr/>
                    <a:lstStyle/>
                    <a:p>
                      <a:r>
                        <a:rPr lang="en-US" sz="1400"/>
                        <a:t>900</a:t>
                      </a:r>
                    </a:p>
                  </a:txBody>
                  <a:tcPr marL="22498" marR="22498" marT="11249" marB="11249" anchor="ctr"/>
                </a:tc>
                <a:tc>
                  <a:txBody>
                    <a:bodyPr/>
                    <a:lstStyle/>
                    <a:p>
                      <a:r>
                        <a:rPr lang="en-US" sz="1400" dirty="0"/>
                        <a:t>934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$30</a:t>
                      </a:r>
                      <a:endParaRPr lang="en-US" sz="1400" dirty="0"/>
                    </a:p>
                  </a:txBody>
                  <a:tcPr marL="22498" marR="22498" marT="11249" marB="11249" anchor="ctr"/>
                </a:tc>
              </a:tr>
              <a:tr h="457200">
                <a:tc>
                  <a:txBody>
                    <a:bodyPr/>
                    <a:lstStyle/>
                    <a:p>
                      <a:r>
                        <a:rPr lang="en-US" sz="1400"/>
                        <a:t>Standard/S2</a:t>
                      </a:r>
                    </a:p>
                  </a:txBody>
                  <a:tcPr marL="22498" marR="22498" marT="11249" marB="11249" anchor="ctr"/>
                </a:tc>
                <a:tc>
                  <a:txBody>
                    <a:bodyPr/>
                    <a:lstStyle/>
                    <a:p>
                      <a:r>
                        <a:rPr lang="en-US" sz="1400"/>
                        <a:t>50</a:t>
                      </a:r>
                    </a:p>
                  </a:txBody>
                  <a:tcPr marL="22498" marR="22498" marT="11249" marB="11249" anchor="ctr"/>
                </a:tc>
                <a:tc>
                  <a:txBody>
                    <a:bodyPr/>
                    <a:lstStyle/>
                    <a:p>
                      <a:r>
                        <a:rPr lang="en-US" sz="1400"/>
                        <a:t>250 GB</a:t>
                      </a:r>
                    </a:p>
                  </a:txBody>
                  <a:tcPr marL="22498" marR="22498" marT="11249" marB="11249" anchor="ctr"/>
                </a:tc>
                <a:tc>
                  <a:txBody>
                    <a:bodyPr/>
                    <a:lstStyle/>
                    <a:p>
                      <a:r>
                        <a:rPr lang="en-US" sz="1400"/>
                        <a:t>120</a:t>
                      </a:r>
                    </a:p>
                  </a:txBody>
                  <a:tcPr marL="22498" marR="22498" marT="11249" marB="11249" anchor="ctr"/>
                </a:tc>
                <a:tc>
                  <a:txBody>
                    <a:bodyPr/>
                    <a:lstStyle/>
                    <a:p>
                      <a:r>
                        <a:rPr lang="en-US" sz="1400" dirty="0"/>
                        <a:t>120</a:t>
                      </a:r>
                    </a:p>
                  </a:txBody>
                  <a:tcPr marL="22498" marR="22498" marT="11249" marB="11249" anchor="ctr"/>
                </a:tc>
                <a:tc>
                  <a:txBody>
                    <a:bodyPr/>
                    <a:lstStyle/>
                    <a:p>
                      <a:r>
                        <a:rPr lang="en-US" sz="1400" dirty="0"/>
                        <a:t>1,200</a:t>
                      </a:r>
                    </a:p>
                  </a:txBody>
                  <a:tcPr marL="22498" marR="22498" marT="11249" marB="11249" anchor="ctr"/>
                </a:tc>
                <a:tc>
                  <a:txBody>
                    <a:bodyPr/>
                    <a:lstStyle/>
                    <a:p>
                      <a:r>
                        <a:rPr lang="en-US" sz="1400" dirty="0"/>
                        <a:t>2,570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$75</a:t>
                      </a:r>
                      <a:endParaRPr lang="en-US" sz="1400" dirty="0"/>
                    </a:p>
                  </a:txBody>
                  <a:tcPr marL="22498" marR="22498" marT="11249" marB="11249" anchor="ctr"/>
                </a:tc>
              </a:tr>
              <a:tr h="533400">
                <a:tc>
                  <a:txBody>
                    <a:bodyPr/>
                    <a:lstStyle/>
                    <a:p>
                      <a:r>
                        <a:rPr lang="en-US" sz="1400"/>
                        <a:t>Standard/S3</a:t>
                      </a:r>
                    </a:p>
                  </a:txBody>
                  <a:tcPr marL="22498" marR="22498" marT="11249" marB="11249" anchor="ctr"/>
                </a:tc>
                <a:tc>
                  <a:txBody>
                    <a:bodyPr/>
                    <a:lstStyle/>
                    <a:p>
                      <a:r>
                        <a:rPr lang="en-US" sz="1400"/>
                        <a:t>100</a:t>
                      </a:r>
                    </a:p>
                  </a:txBody>
                  <a:tcPr marL="22498" marR="22498" marT="11249" marB="11249" anchor="ctr"/>
                </a:tc>
                <a:tc>
                  <a:txBody>
                    <a:bodyPr/>
                    <a:lstStyle/>
                    <a:p>
                      <a:r>
                        <a:rPr lang="en-US" sz="1400"/>
                        <a:t>250 GB</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5,100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$150</a:t>
                      </a:r>
                      <a:endParaRPr lang="en-US" sz="1400" dirty="0"/>
                    </a:p>
                  </a:txBody>
                  <a:tcPr marL="22498" marR="22498" marT="11249" marB="11249" anchor="ctr"/>
                </a:tc>
              </a:tr>
              <a:tr h="533400">
                <a:tc>
                  <a:txBody>
                    <a:bodyPr/>
                    <a:lstStyle/>
                    <a:p>
                      <a:r>
                        <a:rPr lang="en-US" sz="1400"/>
                        <a:t>Premium/P1</a:t>
                      </a:r>
                    </a:p>
                  </a:txBody>
                  <a:tcPr marL="22498" marR="22498" marT="11249" marB="11249" anchor="ctr"/>
                </a:tc>
                <a:tc>
                  <a:txBody>
                    <a:bodyPr/>
                    <a:lstStyle/>
                    <a:p>
                      <a:r>
                        <a:rPr lang="en-US" sz="1400"/>
                        <a:t>125</a:t>
                      </a:r>
                    </a:p>
                  </a:txBody>
                  <a:tcPr marL="22498" marR="22498" marT="11249" marB="11249" anchor="ctr"/>
                </a:tc>
                <a:tc>
                  <a:txBody>
                    <a:bodyPr/>
                    <a:lstStyle/>
                    <a:p>
                      <a:r>
                        <a:rPr lang="en-US" sz="1400"/>
                        <a:t>500 GB</a:t>
                      </a:r>
                    </a:p>
                  </a:txBody>
                  <a:tcPr marL="22498" marR="22498" marT="11249" marB="11249" anchor="ctr"/>
                </a:tc>
                <a:tc>
                  <a:txBody>
                    <a:bodyPr/>
                    <a:lstStyle/>
                    <a:p>
                      <a:r>
                        <a:rPr lang="en-US" sz="1400"/>
                        <a:t>200</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105 </a:t>
                      </a:r>
                      <a:r>
                        <a:rPr lang="en-US" sz="1400" dirty="0" smtClean="0"/>
                        <a:t>t/p </a:t>
                      </a:r>
                      <a:r>
                        <a:rPr lang="en-US" sz="1400" b="1" dirty="0"/>
                        <a:t>second </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$465</a:t>
                      </a:r>
                      <a:endParaRPr lang="en-US" sz="1400" dirty="0"/>
                    </a:p>
                  </a:txBody>
                  <a:tcPr marL="22498" marR="22498" marT="11249" marB="11249" anchor="ctr"/>
                </a:tc>
              </a:tr>
              <a:tr h="457200">
                <a:tc>
                  <a:txBody>
                    <a:bodyPr/>
                    <a:lstStyle/>
                    <a:p>
                      <a:r>
                        <a:rPr lang="en-US" sz="1400"/>
                        <a:t>Premium/P2</a:t>
                      </a:r>
                    </a:p>
                  </a:txBody>
                  <a:tcPr marL="22498" marR="22498" marT="11249" marB="11249" anchor="ctr"/>
                </a:tc>
                <a:tc>
                  <a:txBody>
                    <a:bodyPr/>
                    <a:lstStyle/>
                    <a:p>
                      <a:r>
                        <a:rPr lang="en-US" sz="1400"/>
                        <a:t>250</a:t>
                      </a:r>
                    </a:p>
                  </a:txBody>
                  <a:tcPr marL="22498" marR="22498" marT="11249" marB="11249" anchor="ctr"/>
                </a:tc>
                <a:tc>
                  <a:txBody>
                    <a:bodyPr/>
                    <a:lstStyle/>
                    <a:p>
                      <a:r>
                        <a:rPr lang="en-US" sz="1400"/>
                        <a:t>500 GB</a:t>
                      </a:r>
                    </a:p>
                  </a:txBody>
                  <a:tcPr marL="22498" marR="22498" marT="11249" marB="11249" anchor="ctr"/>
                </a:tc>
                <a:tc>
                  <a:txBody>
                    <a:bodyPr/>
                    <a:lstStyle/>
                    <a:p>
                      <a:r>
                        <a:rPr lang="en-US" sz="1400"/>
                        <a:t>400</a:t>
                      </a:r>
                    </a:p>
                  </a:txBody>
                  <a:tcPr marL="22498" marR="22498" marT="11249" marB="11249" anchor="ctr"/>
                </a:tc>
                <a:tc>
                  <a:txBody>
                    <a:bodyPr/>
                    <a:lstStyle/>
                    <a:p>
                      <a:r>
                        <a:rPr lang="en-US" sz="1400"/>
                        <a:t>400</a:t>
                      </a:r>
                    </a:p>
                  </a:txBody>
                  <a:tcPr marL="22498" marR="22498" marT="11249" marB="11249" anchor="ctr"/>
                </a:tc>
                <a:tc>
                  <a:txBody>
                    <a:bodyPr/>
                    <a:lstStyle/>
                    <a:p>
                      <a:r>
                        <a:rPr lang="en-US" sz="1400"/>
                        <a:t>4,800</a:t>
                      </a:r>
                    </a:p>
                  </a:txBody>
                  <a:tcPr marL="22498" marR="22498" marT="11249" marB="11249" anchor="ctr"/>
                </a:tc>
                <a:tc>
                  <a:txBody>
                    <a:bodyPr/>
                    <a:lstStyle/>
                    <a:p>
                      <a:r>
                        <a:rPr lang="en-US" sz="1400" dirty="0"/>
                        <a:t>228 </a:t>
                      </a:r>
                      <a:r>
                        <a:rPr lang="en-US" sz="1400" dirty="0" smtClean="0"/>
                        <a:t>t/p </a:t>
                      </a:r>
                      <a:r>
                        <a:rPr lang="en-US" sz="1400" b="1" dirty="0" smtClean="0"/>
                        <a:t>second</a:t>
                      </a:r>
                      <a:endParaRPr lang="en-US" sz="1400" b="1" dirty="0"/>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$930</a:t>
                      </a:r>
                      <a:endParaRPr lang="en-US" sz="1400" dirty="0"/>
                    </a:p>
                  </a:txBody>
                  <a:tcPr marL="22498" marR="22498" marT="11249" marB="11249" anchor="ctr"/>
                </a:tc>
              </a:tr>
              <a:tr h="639081">
                <a:tc>
                  <a:txBody>
                    <a:bodyPr/>
                    <a:lstStyle/>
                    <a:p>
                      <a:r>
                        <a:rPr lang="en-US" sz="1400" dirty="0" smtClean="0"/>
                        <a:t>Premium/P6</a:t>
                      </a:r>
                    </a:p>
                    <a:p>
                      <a:r>
                        <a:rPr lang="en-US" sz="1400" dirty="0" smtClean="0"/>
                        <a:t>(</a:t>
                      </a:r>
                      <a:r>
                        <a:rPr lang="en-US" sz="1400" dirty="0"/>
                        <a:t>formerly P3)</a:t>
                      </a:r>
                    </a:p>
                  </a:txBody>
                  <a:tcPr marL="22498" marR="22498" marT="11249" marB="11249" anchor="ctr"/>
                </a:tc>
                <a:tc>
                  <a:txBody>
                    <a:bodyPr/>
                    <a:lstStyle/>
                    <a:p>
                      <a:r>
                        <a:rPr lang="en-US" sz="1400" dirty="0" smtClean="0"/>
                        <a:t>1,000</a:t>
                      </a:r>
                      <a:endParaRPr lang="en-US" sz="1400" dirty="0"/>
                    </a:p>
                  </a:txBody>
                  <a:tcPr marL="22498" marR="22498" marT="11249" marB="11249" anchor="ctr"/>
                </a:tc>
                <a:tc>
                  <a:txBody>
                    <a:bodyPr/>
                    <a:lstStyle/>
                    <a:p>
                      <a:r>
                        <a:rPr lang="en-US" sz="1400"/>
                        <a:t>500 GB</a:t>
                      </a:r>
                    </a:p>
                  </a:txBody>
                  <a:tcPr marL="22498" marR="22498" marT="11249" marB="11249" anchor="ctr"/>
                </a:tc>
                <a:tc>
                  <a:txBody>
                    <a:bodyPr/>
                    <a:lstStyle/>
                    <a:p>
                      <a:r>
                        <a:rPr lang="en-US" sz="1400"/>
                        <a:t>1,600</a:t>
                      </a:r>
                    </a:p>
                  </a:txBody>
                  <a:tcPr marL="22498" marR="22498" marT="11249" marB="11249" anchor="ctr"/>
                </a:tc>
                <a:tc>
                  <a:txBody>
                    <a:bodyPr/>
                    <a:lstStyle/>
                    <a:p>
                      <a:r>
                        <a:rPr lang="en-US" sz="1400"/>
                        <a:t>1,600</a:t>
                      </a:r>
                    </a:p>
                  </a:txBody>
                  <a:tcPr marL="22498" marR="22498" marT="11249" marB="11249" anchor="ctr"/>
                </a:tc>
                <a:tc>
                  <a:txBody>
                    <a:bodyPr/>
                    <a:lstStyle/>
                    <a:p>
                      <a:r>
                        <a:rPr lang="en-US" sz="1400"/>
                        <a:t>19,200</a:t>
                      </a:r>
                    </a:p>
                  </a:txBody>
                  <a:tcPr marL="22498" marR="22498" marT="11249" marB="11249" anchor="ctr"/>
                </a:tc>
                <a:tc>
                  <a:txBody>
                    <a:bodyPr/>
                    <a:lstStyle/>
                    <a:p>
                      <a:r>
                        <a:rPr lang="en-US" sz="1400" dirty="0"/>
                        <a:t>735 </a:t>
                      </a:r>
                      <a:r>
                        <a:rPr lang="en-US" sz="1400" dirty="0" smtClean="0"/>
                        <a:t>t/p </a:t>
                      </a:r>
                      <a:r>
                        <a:rPr lang="en-US" sz="1400" b="1" dirty="0"/>
                        <a:t>second</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$3,720</a:t>
                      </a:r>
                      <a:endParaRPr lang="en-US" sz="1400" dirty="0"/>
                    </a:p>
                  </a:txBody>
                  <a:tcPr marL="22498" marR="22498" marT="11249" marB="11249" anchor="ctr"/>
                </a:tc>
              </a:tr>
            </a:tbl>
          </a:graphicData>
        </a:graphic>
      </p:graphicFrame>
    </p:spTree>
    <p:extLst>
      <p:ext uri="{BB962C8B-B14F-4D97-AF65-F5344CB8AC3E}">
        <p14:creationId xmlns:p14="http://schemas.microsoft.com/office/powerpoint/2010/main" val="46011463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your Database in Azure DB</a:t>
            </a:r>
            <a:endParaRPr lang="en-US" dirty="0"/>
          </a:p>
        </p:txBody>
      </p:sp>
      <p:sp>
        <p:nvSpPr>
          <p:cNvPr id="4" name="Text Placeholder 3"/>
          <p:cNvSpPr>
            <a:spLocks noGrp="1"/>
          </p:cNvSpPr>
          <p:nvPr>
            <p:ph type="body" sz="quarter" idx="10"/>
          </p:nvPr>
        </p:nvSpPr>
        <p:spPr>
          <a:xfrm>
            <a:off x="6675438" y="1592262"/>
            <a:ext cx="5486399" cy="627864"/>
          </a:xfrm>
        </p:spPr>
        <p:txBody>
          <a:bodyPr/>
          <a:lstStyle/>
          <a:p>
            <a:r>
              <a:rPr lang="en-US" sz="3200" b="1" u="sng" dirty="0" smtClean="0"/>
              <a:t>Add Capacity</a:t>
            </a:r>
            <a:endParaRPr lang="en-US" sz="3200" b="1" u="sng" dirty="0"/>
          </a:p>
        </p:txBody>
      </p:sp>
      <p:sp>
        <p:nvSpPr>
          <p:cNvPr id="3" name="Content Placeholder 2"/>
          <p:cNvSpPr>
            <a:spLocks noGrp="1"/>
          </p:cNvSpPr>
          <p:nvPr>
            <p:ph sz="half" idx="4294967295"/>
          </p:nvPr>
        </p:nvSpPr>
        <p:spPr>
          <a:xfrm>
            <a:off x="6675438" y="2164726"/>
            <a:ext cx="5260975" cy="4304336"/>
          </a:xfrm>
        </p:spPr>
        <p:txBody>
          <a:bodyPr>
            <a:normAutofit fontScale="92500" lnSpcReduction="20000"/>
          </a:bodyPr>
          <a:lstStyle/>
          <a:p>
            <a:pPr lvl="0"/>
            <a:r>
              <a:rPr lang="en-US" sz="3199" dirty="0" smtClean="0"/>
              <a:t>“Easy” on premise: </a:t>
            </a:r>
          </a:p>
          <a:p>
            <a:pPr lvl="1"/>
            <a:r>
              <a:rPr lang="en-US" sz="2200" dirty="0"/>
              <a:t>Add CPUs, memory, disks to your database server</a:t>
            </a:r>
          </a:p>
          <a:p>
            <a:pPr lvl="1"/>
            <a:r>
              <a:rPr lang="en-US" sz="2200" dirty="0"/>
              <a:t>Buy a larger machine</a:t>
            </a:r>
          </a:p>
          <a:p>
            <a:r>
              <a:rPr lang="en-US" sz="3199" dirty="0" smtClean="0"/>
              <a:t>Hard in the cloud:</a:t>
            </a:r>
          </a:p>
          <a:p>
            <a:pPr lvl="1"/>
            <a:r>
              <a:rPr lang="en-US" sz="2200" dirty="0" smtClean="0"/>
              <a:t>Customer has no control over the hardware</a:t>
            </a:r>
          </a:p>
          <a:p>
            <a:pPr lvl="1"/>
            <a:r>
              <a:rPr lang="en-US" sz="2200" dirty="0" smtClean="0"/>
              <a:t>Fixed scale unit sizes with limited number of form factors in our offerings</a:t>
            </a:r>
          </a:p>
          <a:p>
            <a:r>
              <a:rPr lang="en-US" sz="3199" b="1" u="sng" dirty="0" smtClean="0"/>
              <a:t>Now, what to do in the cloud when you are running a P6 already</a:t>
            </a:r>
            <a:r>
              <a:rPr lang="en-US" sz="3199" dirty="0" smtClean="0"/>
              <a:t>?</a:t>
            </a:r>
            <a:endParaRPr lang="en-US" sz="3199" dirty="0"/>
          </a:p>
        </p:txBody>
      </p:sp>
      <p:sp>
        <p:nvSpPr>
          <p:cNvPr id="10" name="Text Placeholder 4"/>
          <p:cNvSpPr>
            <a:spLocks noGrp="1"/>
          </p:cNvSpPr>
          <p:nvPr>
            <p:ph type="body" sz="quarter" idx="11"/>
          </p:nvPr>
        </p:nvSpPr>
        <p:spPr>
          <a:xfrm>
            <a:off x="731839" y="1592262"/>
            <a:ext cx="5638798" cy="627864"/>
          </a:xfrm>
        </p:spPr>
        <p:txBody>
          <a:bodyPr/>
          <a:lstStyle/>
          <a:p>
            <a:r>
              <a:rPr lang="en-US" sz="3200" b="1" u="sng" dirty="0" smtClean="0"/>
              <a:t>Increase Efficiency</a:t>
            </a:r>
            <a:endParaRPr lang="en-US" sz="3200" b="1" u="sng" dirty="0"/>
          </a:p>
        </p:txBody>
      </p:sp>
      <p:sp>
        <p:nvSpPr>
          <p:cNvPr id="11" name="Content Placeholder 11"/>
          <p:cNvSpPr txBox="1">
            <a:spLocks/>
          </p:cNvSpPr>
          <p:nvPr/>
        </p:nvSpPr>
        <p:spPr>
          <a:xfrm>
            <a:off x="731839" y="2248338"/>
            <a:ext cx="5286375" cy="4003970"/>
          </a:xfrm>
          <a:prstGeom prst="rect">
            <a:avLst/>
          </a:prstGeom>
        </p:spPr>
        <p:txBody>
          <a:bodyPr vert="horz" wrap="square" lIns="146304" tIns="91440" rIns="146304" bIns="91440" rtlCol="0">
            <a:normAutofit fontScale="77500" lnSpcReduction="20000"/>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buClr>
                <a:srgbClr val="FFFFFF"/>
              </a:buClr>
            </a:pPr>
            <a:r>
              <a:rPr lang="en-US" sz="3199" dirty="0" smtClean="0">
                <a:gradFill>
                  <a:gsLst>
                    <a:gs pos="1250">
                      <a:srgbClr val="FFFFFF"/>
                    </a:gs>
                    <a:gs pos="100000">
                      <a:srgbClr val="FFFFFF"/>
                    </a:gs>
                  </a:gsLst>
                  <a:lin ang="5400000" scaled="0"/>
                </a:gradFill>
              </a:rPr>
              <a:t>Traditional performance tuning</a:t>
            </a:r>
          </a:p>
          <a:p>
            <a:pPr lvl="1">
              <a:lnSpc>
                <a:spcPct val="100000"/>
              </a:lnSpc>
              <a:buClr>
                <a:srgbClr val="FFFFFF"/>
              </a:buClr>
            </a:pPr>
            <a:r>
              <a:rPr lang="en-US" sz="2200" dirty="0">
                <a:gradFill>
                  <a:gsLst>
                    <a:gs pos="1250">
                      <a:srgbClr val="FFFFFF"/>
                    </a:gs>
                    <a:gs pos="100000">
                      <a:srgbClr val="FFFFFF"/>
                    </a:gs>
                  </a:gsLst>
                  <a:lin ang="5400000" scaled="0"/>
                </a:gradFill>
              </a:rPr>
              <a:t>Optimize physical design of your databases</a:t>
            </a:r>
          </a:p>
          <a:p>
            <a:pPr lvl="1">
              <a:lnSpc>
                <a:spcPct val="100000"/>
              </a:lnSpc>
              <a:buClr>
                <a:srgbClr val="FFFFFF"/>
              </a:buClr>
            </a:pPr>
            <a:r>
              <a:rPr lang="en-US" sz="2200" dirty="0">
                <a:gradFill>
                  <a:gsLst>
                    <a:gs pos="1250">
                      <a:srgbClr val="FFFFFF"/>
                    </a:gs>
                    <a:gs pos="100000">
                      <a:srgbClr val="FFFFFF"/>
                    </a:gs>
                  </a:gsLst>
                  <a:lin ang="5400000" scaled="0"/>
                </a:gradFill>
              </a:rPr>
              <a:t>Rewrite queries for better performance</a:t>
            </a:r>
          </a:p>
          <a:p>
            <a:pPr lvl="1">
              <a:lnSpc>
                <a:spcPct val="100000"/>
              </a:lnSpc>
              <a:buClr>
                <a:srgbClr val="FFFFFF"/>
              </a:buClr>
            </a:pPr>
            <a:r>
              <a:rPr lang="en-US" sz="2200" dirty="0">
                <a:gradFill>
                  <a:gsLst>
                    <a:gs pos="1250">
                      <a:srgbClr val="FFFFFF"/>
                    </a:gs>
                    <a:gs pos="100000">
                      <a:srgbClr val="FFFFFF"/>
                    </a:gs>
                  </a:gsLst>
                  <a:lin ang="5400000" scaled="0"/>
                </a:gradFill>
              </a:rPr>
              <a:t>Optimize database round-trips by leveraging batching</a:t>
            </a:r>
          </a:p>
          <a:p>
            <a:pPr lvl="1">
              <a:lnSpc>
                <a:spcPct val="100000"/>
              </a:lnSpc>
              <a:buClr>
                <a:srgbClr val="FFFFFF"/>
              </a:buClr>
            </a:pPr>
            <a:r>
              <a:rPr lang="en-US" sz="2200" dirty="0">
                <a:gradFill>
                  <a:gsLst>
                    <a:gs pos="1250">
                      <a:srgbClr val="FFFFFF"/>
                    </a:gs>
                    <a:gs pos="100000">
                      <a:srgbClr val="FFFFFF"/>
                    </a:gs>
                  </a:gsLst>
                  <a:lin ang="5400000" scaled="0"/>
                </a:gradFill>
              </a:rPr>
              <a:t>Improving network performance by using compression over the </a:t>
            </a:r>
            <a:r>
              <a:rPr lang="en-US" sz="2200" dirty="0" smtClean="0">
                <a:gradFill>
                  <a:gsLst>
                    <a:gs pos="1250">
                      <a:srgbClr val="FFFFFF"/>
                    </a:gs>
                    <a:gs pos="100000">
                      <a:srgbClr val="FFFFFF"/>
                    </a:gs>
                  </a:gsLst>
                  <a:lin ang="5400000" scaled="0"/>
                </a:gradFill>
              </a:rPr>
              <a:t>wire</a:t>
            </a:r>
          </a:p>
          <a:p>
            <a:pPr lvl="1">
              <a:lnSpc>
                <a:spcPct val="100000"/>
              </a:lnSpc>
              <a:buClr>
                <a:srgbClr val="FFFFFF"/>
              </a:buClr>
            </a:pPr>
            <a:r>
              <a:rPr lang="en-US" sz="2200" dirty="0" smtClean="0">
                <a:gradFill>
                  <a:gsLst>
                    <a:gs pos="1250">
                      <a:srgbClr val="FFFFFF"/>
                    </a:gs>
                    <a:gs pos="100000">
                      <a:srgbClr val="FFFFFF"/>
                    </a:gs>
                  </a:gsLst>
                  <a:lin ang="5400000" scaled="0"/>
                </a:gradFill>
              </a:rPr>
              <a:t>And many more…</a:t>
            </a:r>
            <a:endParaRPr lang="en-US" sz="2200" dirty="0">
              <a:gradFill>
                <a:gsLst>
                  <a:gs pos="1250">
                    <a:srgbClr val="FFFFFF"/>
                  </a:gs>
                  <a:gs pos="100000">
                    <a:srgbClr val="FFFFFF"/>
                  </a:gs>
                </a:gsLst>
                <a:lin ang="5400000" scaled="0"/>
              </a:gradFill>
            </a:endParaRPr>
          </a:p>
          <a:p>
            <a:pPr>
              <a:lnSpc>
                <a:spcPct val="110000"/>
              </a:lnSpc>
              <a:buClr>
                <a:srgbClr val="FFFFFF"/>
              </a:buClr>
            </a:pPr>
            <a:r>
              <a:rPr lang="en-US" sz="3199" dirty="0" smtClean="0">
                <a:gradFill>
                  <a:gsLst>
                    <a:gs pos="1250">
                      <a:srgbClr val="FFFFFF"/>
                    </a:gs>
                    <a:gs pos="100000">
                      <a:srgbClr val="FFFFFF"/>
                    </a:gs>
                  </a:gsLst>
                  <a:lin ang="5400000" scaled="0"/>
                </a:gradFill>
              </a:rPr>
              <a:t>This only works up to a point, though</a:t>
            </a:r>
          </a:p>
          <a:p>
            <a:pPr lvl="1">
              <a:lnSpc>
                <a:spcPct val="100000"/>
              </a:lnSpc>
              <a:buClr>
                <a:srgbClr val="FFFFFF"/>
              </a:buClr>
            </a:pPr>
            <a:r>
              <a:rPr lang="en-US" sz="2200" dirty="0" smtClean="0">
                <a:gradFill>
                  <a:gsLst>
                    <a:gs pos="1250">
                      <a:srgbClr val="FFFFFF"/>
                    </a:gs>
                    <a:gs pos="100000">
                      <a:srgbClr val="FFFFFF"/>
                    </a:gs>
                  </a:gsLst>
                  <a:lin ang="5400000" scaled="0"/>
                </a:gradFill>
              </a:rPr>
              <a:t>Cloud apps can go viral and face unprecedented </a:t>
            </a:r>
            <a:r>
              <a:rPr lang="en-US" sz="2200" dirty="0">
                <a:gradFill>
                  <a:gsLst>
                    <a:gs pos="1250">
                      <a:srgbClr val="FFFFFF"/>
                    </a:gs>
                    <a:gs pos="100000">
                      <a:srgbClr val="FFFFFF"/>
                    </a:gs>
                  </a:gsLst>
                  <a:lin ang="5400000" scaled="0"/>
                </a:gradFill>
              </a:rPr>
              <a:t>scale </a:t>
            </a:r>
            <a:r>
              <a:rPr lang="en-US" sz="2200" dirty="0" smtClean="0">
                <a:gradFill>
                  <a:gsLst>
                    <a:gs pos="1250">
                      <a:srgbClr val="FFFFFF"/>
                    </a:gs>
                    <a:gs pos="100000">
                      <a:srgbClr val="FFFFFF"/>
                    </a:gs>
                  </a:gsLst>
                  <a:lin ang="5400000" scaled="0"/>
                </a:gradFill>
              </a:rPr>
              <a:t>needs</a:t>
            </a:r>
            <a:endParaRPr lang="en-US" sz="2200" dirty="0">
              <a:gradFill>
                <a:gsLst>
                  <a:gs pos="1250">
                    <a:srgbClr val="FFFFFF"/>
                  </a:gs>
                  <a:gs pos="100000">
                    <a:srgbClr val="FFFFFF"/>
                  </a:gs>
                </a:gsLst>
                <a:lin ang="5400000" scaled="0"/>
              </a:gradFill>
            </a:endParaRPr>
          </a:p>
          <a:p>
            <a:pPr lvl="1">
              <a:lnSpc>
                <a:spcPct val="100000"/>
              </a:lnSpc>
              <a:buClr>
                <a:srgbClr val="FFFFFF"/>
              </a:buClr>
            </a:pPr>
            <a:r>
              <a:rPr lang="en-US" sz="2200" dirty="0">
                <a:gradFill>
                  <a:gsLst>
                    <a:gs pos="1250">
                      <a:srgbClr val="FFFFFF"/>
                    </a:gs>
                    <a:gs pos="100000">
                      <a:srgbClr val="FFFFFF"/>
                    </a:gs>
                  </a:gsLst>
                  <a:lin ang="5400000" scaled="0"/>
                </a:gradFill>
              </a:rPr>
              <a:t>Multi-tenant ISVs and SaaS providers rely on unlimited elastic capacity in the </a:t>
            </a:r>
            <a:r>
              <a:rPr lang="en-US" sz="2200" dirty="0" smtClean="0">
                <a:gradFill>
                  <a:gsLst>
                    <a:gs pos="1250">
                      <a:srgbClr val="FFFFFF"/>
                    </a:gs>
                    <a:gs pos="100000">
                      <a:srgbClr val="FFFFFF"/>
                    </a:gs>
                  </a:gsLst>
                  <a:lin ang="5400000" scaled="0"/>
                </a:gradFill>
              </a:rPr>
              <a:t>cloud</a:t>
            </a:r>
            <a:endParaRPr lang="en-US" sz="220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76988653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7788" y="1823026"/>
            <a:ext cx="5213148" cy="640233"/>
          </a:xfrm>
        </p:spPr>
        <p:txBody>
          <a:bodyPr vert="horz" wrap="square" lIns="146283" tIns="91428" rIns="146283" bIns="91428" rtlCol="0">
            <a:spAutoFit/>
          </a:bodyPr>
          <a:lstStyle/>
          <a:p>
            <a:pPr>
              <a:buSzPct val="100000"/>
              <a:buFontTx/>
              <a:buBlip>
                <a:blip r:embed="rId3"/>
              </a:buBlip>
            </a:pPr>
            <a:r>
              <a:rPr lang="en-US" sz="3199" dirty="0"/>
              <a:t>Single large database</a:t>
            </a:r>
          </a:p>
        </p:txBody>
      </p:sp>
      <p:sp>
        <p:nvSpPr>
          <p:cNvPr id="3" name="Title 2"/>
          <p:cNvSpPr>
            <a:spLocks noGrp="1"/>
          </p:cNvSpPr>
          <p:nvPr>
            <p:ph type="title"/>
          </p:nvPr>
        </p:nvSpPr>
        <p:spPr>
          <a:xfrm>
            <a:off x="498270" y="372394"/>
            <a:ext cx="11082436" cy="839991"/>
          </a:xfrm>
        </p:spPr>
        <p:txBody>
          <a:bodyPr/>
          <a:lstStyle/>
          <a:p>
            <a:r>
              <a:rPr lang="en-US" dirty="0" smtClean="0"/>
              <a:t>Common database scalability patterns</a:t>
            </a:r>
            <a:endParaRPr lang="en-US" dirty="0"/>
          </a:p>
        </p:txBody>
      </p:sp>
      <p:sp>
        <p:nvSpPr>
          <p:cNvPr id="12" name="Can 11"/>
          <p:cNvSpPr/>
          <p:nvPr/>
        </p:nvSpPr>
        <p:spPr>
          <a:xfrm>
            <a:off x="10272338" y="4174138"/>
            <a:ext cx="1378481" cy="79626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err="1">
                <a:solidFill>
                  <a:srgbClr val="FFFFFF"/>
                </a:solidFill>
              </a:rPr>
              <a:t>Cust</a:t>
            </a:r>
            <a:r>
              <a:rPr lang="en-US" sz="1836" dirty="0">
                <a:solidFill>
                  <a:srgbClr val="FFFFFF"/>
                </a:solidFill>
              </a:rPr>
              <a:t>. #n</a:t>
            </a:r>
          </a:p>
        </p:txBody>
      </p:sp>
      <p:grpSp>
        <p:nvGrpSpPr>
          <p:cNvPr id="15" name="Group 14"/>
          <p:cNvGrpSpPr/>
          <p:nvPr/>
        </p:nvGrpSpPr>
        <p:grpSpPr>
          <a:xfrm>
            <a:off x="8739560" y="5327338"/>
            <a:ext cx="2911262" cy="812390"/>
            <a:chOff x="8739914" y="5727788"/>
            <a:chExt cx="2911675" cy="812505"/>
          </a:xfrm>
        </p:grpSpPr>
        <p:sp>
          <p:nvSpPr>
            <p:cNvPr id="18" name="Can 17"/>
            <p:cNvSpPr/>
            <p:nvPr/>
          </p:nvSpPr>
          <p:spPr>
            <a:xfrm>
              <a:off x="8739914" y="5743913"/>
              <a:ext cx="1378677" cy="7963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Shard #2</a:t>
              </a:r>
            </a:p>
          </p:txBody>
        </p:sp>
        <p:sp>
          <p:nvSpPr>
            <p:cNvPr id="19" name="Can 18"/>
            <p:cNvSpPr/>
            <p:nvPr/>
          </p:nvSpPr>
          <p:spPr>
            <a:xfrm>
              <a:off x="10272912" y="5727788"/>
              <a:ext cx="1378677" cy="7963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Shard #n</a:t>
              </a:r>
            </a:p>
          </p:txBody>
        </p:sp>
      </p:grpSp>
      <p:sp>
        <p:nvSpPr>
          <p:cNvPr id="20" name="Text Placeholder 3"/>
          <p:cNvSpPr txBox="1">
            <a:spLocks/>
          </p:cNvSpPr>
          <p:nvPr/>
        </p:nvSpPr>
        <p:spPr>
          <a:xfrm>
            <a:off x="287788" y="3073900"/>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a:gradFill>
                  <a:gsLst>
                    <a:gs pos="1250">
                      <a:srgbClr val="FFFFFF"/>
                    </a:gs>
                    <a:gs pos="100000">
                      <a:srgbClr val="FFFFFF"/>
                    </a:gs>
                  </a:gsLst>
                  <a:lin ang="5400000" scaled="0"/>
                </a:gradFill>
              </a:rPr>
              <a:t>Vertically partitioned</a:t>
            </a:r>
          </a:p>
        </p:txBody>
      </p:sp>
      <p:sp>
        <p:nvSpPr>
          <p:cNvPr id="21" name="Text Placeholder 3"/>
          <p:cNvSpPr txBox="1">
            <a:spLocks/>
          </p:cNvSpPr>
          <p:nvPr/>
        </p:nvSpPr>
        <p:spPr>
          <a:xfrm>
            <a:off x="287788" y="4241753"/>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a:gradFill>
                  <a:gsLst>
                    <a:gs pos="1250">
                      <a:srgbClr val="FFFFFF"/>
                    </a:gs>
                    <a:gs pos="100000">
                      <a:srgbClr val="FFFFFF"/>
                    </a:gs>
                  </a:gsLst>
                  <a:lin ang="5400000" scaled="0"/>
                </a:gradFill>
              </a:rPr>
              <a:t>Single tenant/DB (ISVs/CSVs)</a:t>
            </a:r>
          </a:p>
        </p:txBody>
      </p:sp>
      <p:sp>
        <p:nvSpPr>
          <p:cNvPr id="23" name="Text Placeholder 3"/>
          <p:cNvSpPr txBox="1">
            <a:spLocks/>
          </p:cNvSpPr>
          <p:nvPr/>
        </p:nvSpPr>
        <p:spPr>
          <a:xfrm>
            <a:off x="275484" y="5427708"/>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smtClean="0">
                <a:gradFill>
                  <a:gsLst>
                    <a:gs pos="1250">
                      <a:srgbClr val="FFFFFF"/>
                    </a:gs>
                    <a:gs pos="100000">
                      <a:srgbClr val="FFFFFF"/>
                    </a:gs>
                  </a:gsLst>
                  <a:lin ang="5400000" scaled="0"/>
                </a:gradFill>
              </a:rPr>
              <a:t>Multiple tenants/DB</a:t>
            </a:r>
            <a:endParaRPr lang="en-US" sz="3199" dirty="0">
              <a:gradFill>
                <a:gsLst>
                  <a:gs pos="1250">
                    <a:srgbClr val="FFFFFF"/>
                  </a:gs>
                  <a:gs pos="100000">
                    <a:srgbClr val="FFFFFF"/>
                  </a:gs>
                </a:gsLst>
                <a:lin ang="5400000" scaled="0"/>
              </a:gradFill>
            </a:endParaRPr>
          </a:p>
        </p:txBody>
      </p:sp>
      <p:sp>
        <p:nvSpPr>
          <p:cNvPr id="24" name="Can 23"/>
          <p:cNvSpPr/>
          <p:nvPr/>
        </p:nvSpPr>
        <p:spPr>
          <a:xfrm>
            <a:off x="7206777" y="4391007"/>
            <a:ext cx="1378482" cy="579398"/>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err="1" smtClean="0">
                <a:solidFill>
                  <a:srgbClr val="505050"/>
                </a:solidFill>
              </a:rPr>
              <a:t>Cust</a:t>
            </a:r>
            <a:r>
              <a:rPr lang="en-US" sz="1836" dirty="0">
                <a:solidFill>
                  <a:srgbClr val="505050"/>
                </a:solidFill>
              </a:rPr>
              <a:t>. #1</a:t>
            </a:r>
          </a:p>
        </p:txBody>
      </p:sp>
      <p:sp>
        <p:nvSpPr>
          <p:cNvPr id="25" name="Can 24"/>
          <p:cNvSpPr/>
          <p:nvPr/>
        </p:nvSpPr>
        <p:spPr>
          <a:xfrm>
            <a:off x="8739558" y="3994651"/>
            <a:ext cx="1378482" cy="991877"/>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err="1">
                <a:solidFill>
                  <a:srgbClr val="505050"/>
                </a:solidFill>
              </a:rPr>
              <a:t>Cust</a:t>
            </a:r>
            <a:r>
              <a:rPr lang="en-US" sz="1836" dirty="0">
                <a:solidFill>
                  <a:srgbClr val="505050"/>
                </a:solidFill>
              </a:rPr>
              <a:t>. #2</a:t>
            </a:r>
          </a:p>
        </p:txBody>
      </p:sp>
      <p:sp>
        <p:nvSpPr>
          <p:cNvPr id="26" name="Can 25"/>
          <p:cNvSpPr/>
          <p:nvPr/>
        </p:nvSpPr>
        <p:spPr>
          <a:xfrm>
            <a:off x="5674957" y="3917578"/>
            <a:ext cx="1378482" cy="1047636"/>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Root</a:t>
            </a:r>
          </a:p>
        </p:txBody>
      </p:sp>
      <p:sp>
        <p:nvSpPr>
          <p:cNvPr id="27" name="Can 26"/>
          <p:cNvSpPr/>
          <p:nvPr/>
        </p:nvSpPr>
        <p:spPr>
          <a:xfrm>
            <a:off x="5684913" y="1468849"/>
            <a:ext cx="1378482" cy="120432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err="1">
                <a:solidFill>
                  <a:srgbClr val="505050"/>
                </a:solidFill>
              </a:rPr>
              <a:t>Fabrikam</a:t>
            </a:r>
            <a:endParaRPr lang="en-US" sz="1836" dirty="0">
              <a:solidFill>
                <a:srgbClr val="505050"/>
              </a:solidFill>
            </a:endParaRPr>
          </a:p>
        </p:txBody>
      </p:sp>
      <p:sp>
        <p:nvSpPr>
          <p:cNvPr id="28" name="Can 27"/>
          <p:cNvSpPr/>
          <p:nvPr/>
        </p:nvSpPr>
        <p:spPr>
          <a:xfrm>
            <a:off x="5674956" y="3014919"/>
            <a:ext cx="1378482" cy="796267"/>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Invoice</a:t>
            </a:r>
          </a:p>
        </p:txBody>
      </p:sp>
      <p:sp>
        <p:nvSpPr>
          <p:cNvPr id="29" name="Can 28"/>
          <p:cNvSpPr/>
          <p:nvPr/>
        </p:nvSpPr>
        <p:spPr>
          <a:xfrm>
            <a:off x="7205816" y="2596392"/>
            <a:ext cx="1378482" cy="1220814"/>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Order</a:t>
            </a:r>
          </a:p>
        </p:txBody>
      </p:sp>
      <p:sp>
        <p:nvSpPr>
          <p:cNvPr id="30" name="Can 29"/>
          <p:cNvSpPr/>
          <p:nvPr/>
        </p:nvSpPr>
        <p:spPr>
          <a:xfrm>
            <a:off x="8742439" y="2214932"/>
            <a:ext cx="1378482" cy="1618396"/>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Inventory</a:t>
            </a:r>
          </a:p>
        </p:txBody>
      </p:sp>
      <p:sp>
        <p:nvSpPr>
          <p:cNvPr id="31" name="Can 30"/>
          <p:cNvSpPr/>
          <p:nvPr/>
        </p:nvSpPr>
        <p:spPr>
          <a:xfrm>
            <a:off x="7204856" y="5334512"/>
            <a:ext cx="1378482" cy="796267"/>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36" dirty="0" err="1" smtClean="0">
                <a:solidFill>
                  <a:srgbClr val="505050"/>
                </a:solidFill>
              </a:rPr>
              <a:t>Cust</a:t>
            </a:r>
            <a:r>
              <a:rPr lang="en-US" sz="1836" dirty="0">
                <a:solidFill>
                  <a:srgbClr val="505050"/>
                </a:solidFill>
              </a:rPr>
              <a:t> </a:t>
            </a:r>
            <a:endParaRPr lang="en-US" sz="1836" dirty="0" smtClean="0">
              <a:solidFill>
                <a:srgbClr val="505050"/>
              </a:solidFill>
            </a:endParaRPr>
          </a:p>
          <a:p>
            <a:pPr algn="ctr"/>
            <a:r>
              <a:rPr lang="en-US" sz="1836" dirty="0" smtClean="0">
                <a:solidFill>
                  <a:srgbClr val="505050"/>
                </a:solidFill>
              </a:rPr>
              <a:t>[1,10]</a:t>
            </a:r>
            <a:endParaRPr lang="en-US" sz="1836" dirty="0">
              <a:solidFill>
                <a:srgbClr val="505050"/>
              </a:solidFill>
            </a:endParaRPr>
          </a:p>
        </p:txBody>
      </p:sp>
      <p:sp>
        <p:nvSpPr>
          <p:cNvPr id="32" name="Can 31"/>
          <p:cNvSpPr/>
          <p:nvPr/>
        </p:nvSpPr>
        <p:spPr>
          <a:xfrm>
            <a:off x="8737637" y="5338604"/>
            <a:ext cx="1378482" cy="796267"/>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err="1" smtClean="0">
                <a:solidFill>
                  <a:srgbClr val="505050"/>
                </a:solidFill>
              </a:rPr>
              <a:t>Cust</a:t>
            </a:r>
            <a:r>
              <a:rPr lang="en-US" sz="1836" dirty="0" smtClean="0">
                <a:solidFill>
                  <a:srgbClr val="505050"/>
                </a:solidFill>
              </a:rPr>
              <a:t> [11,20]</a:t>
            </a:r>
            <a:endParaRPr lang="en-US" sz="1836" dirty="0">
              <a:solidFill>
                <a:srgbClr val="505050"/>
              </a:solidFill>
            </a:endParaRPr>
          </a:p>
        </p:txBody>
      </p:sp>
      <p:sp>
        <p:nvSpPr>
          <p:cNvPr id="33" name="Can 32"/>
          <p:cNvSpPr/>
          <p:nvPr/>
        </p:nvSpPr>
        <p:spPr>
          <a:xfrm>
            <a:off x="5673036" y="5329319"/>
            <a:ext cx="1378482" cy="796267"/>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smtClean="0">
                <a:solidFill>
                  <a:srgbClr val="505050"/>
                </a:solidFill>
              </a:rPr>
              <a:t>Root</a:t>
            </a:r>
            <a:endParaRPr lang="en-US" sz="1836" dirty="0">
              <a:solidFill>
                <a:srgbClr val="505050"/>
              </a:solidFill>
            </a:endParaRPr>
          </a:p>
        </p:txBody>
      </p:sp>
    </p:spTree>
    <p:extLst>
      <p:ext uri="{BB962C8B-B14F-4D97-AF65-F5344CB8AC3E}">
        <p14:creationId xmlns:p14="http://schemas.microsoft.com/office/powerpoint/2010/main" val="299877358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lnSpcReduction="10000"/>
          </a:bodyPr>
          <a:lstStyle/>
          <a:p>
            <a:pPr marL="0" indent="0">
              <a:buNone/>
            </a:pPr>
            <a:r>
              <a:rPr lang="en-US" dirty="0" smtClean="0">
                <a:solidFill>
                  <a:schemeClr val="tx1"/>
                </a:solidFill>
              </a:rPr>
              <a:t>Vertical: Scale-up vs. scale-down</a:t>
            </a:r>
          </a:p>
          <a:p>
            <a:pPr lvl="1"/>
            <a:r>
              <a:rPr lang="en-US" dirty="0" smtClean="0">
                <a:solidFill>
                  <a:schemeClr val="tx1"/>
                </a:solidFill>
              </a:rPr>
              <a:t>Change service-tiers for a given database as capacity needs fluctuate</a:t>
            </a:r>
            <a:endParaRPr lang="en-US" dirty="0">
              <a:solidFill>
                <a:schemeClr val="tx1"/>
              </a:solidFill>
            </a:endParaRPr>
          </a:p>
          <a:p>
            <a:pPr marL="0" indent="0">
              <a:buNone/>
            </a:pPr>
            <a:r>
              <a:rPr lang="en-US" dirty="0" smtClean="0">
                <a:solidFill>
                  <a:schemeClr val="tx1"/>
                </a:solidFill>
              </a:rPr>
              <a:t>Horizontal: Scale-out vs. scale-in</a:t>
            </a:r>
            <a:endParaRPr lang="en-US" dirty="0">
              <a:solidFill>
                <a:schemeClr val="tx1"/>
              </a:solidFill>
            </a:endParaRPr>
          </a:p>
          <a:p>
            <a:pPr lvl="1"/>
            <a:r>
              <a:rPr lang="en-US" dirty="0" smtClean="0">
                <a:solidFill>
                  <a:schemeClr val="tx1"/>
                </a:solidFill>
              </a:rPr>
              <a:t>Add or remove databases as more or less capacity is needed</a:t>
            </a:r>
            <a:endParaRPr lang="en-US" dirty="0">
              <a:solidFill>
                <a:schemeClr val="tx1"/>
              </a:solidFill>
            </a:endParaRPr>
          </a:p>
          <a:p>
            <a:endParaRPr lang="en-US" dirty="0">
              <a:solidFill>
                <a:schemeClr val="tx1"/>
              </a:solidFill>
            </a:endParaRPr>
          </a:p>
        </p:txBody>
      </p:sp>
      <p:sp>
        <p:nvSpPr>
          <p:cNvPr id="2" name="Title 1"/>
          <p:cNvSpPr>
            <a:spLocks noGrp="1"/>
          </p:cNvSpPr>
          <p:nvPr>
            <p:ph type="title"/>
          </p:nvPr>
        </p:nvSpPr>
        <p:spPr/>
        <p:txBody>
          <a:bodyPr/>
          <a:lstStyle/>
          <a:p>
            <a:r>
              <a:rPr lang="en-US" dirty="0" smtClean="0"/>
              <a:t>Scalability options in Azure SQL DB</a:t>
            </a:r>
            <a:endParaRPr lang="en-US" dirty="0"/>
          </a:p>
        </p:txBody>
      </p:sp>
      <p:sp>
        <p:nvSpPr>
          <p:cNvPr id="5" name="Can 4"/>
          <p:cNvSpPr/>
          <p:nvPr/>
        </p:nvSpPr>
        <p:spPr bwMode="auto">
          <a:xfrm>
            <a:off x="1577581" y="495542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6" name="Can 5"/>
          <p:cNvSpPr/>
          <p:nvPr/>
        </p:nvSpPr>
        <p:spPr bwMode="auto">
          <a:xfrm>
            <a:off x="1577581" y="4317953"/>
            <a:ext cx="999150" cy="163691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7" name="Can 6"/>
          <p:cNvSpPr/>
          <p:nvPr/>
        </p:nvSpPr>
        <p:spPr bwMode="auto">
          <a:xfrm>
            <a:off x="1577581" y="3680479"/>
            <a:ext cx="999150" cy="2274388"/>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Premium</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8" name="Can 7"/>
          <p:cNvSpPr/>
          <p:nvPr/>
        </p:nvSpPr>
        <p:spPr bwMode="auto">
          <a:xfrm>
            <a:off x="2954725" y="4954010"/>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9" name="Can 8"/>
          <p:cNvSpPr/>
          <p:nvPr/>
        </p:nvSpPr>
        <p:spPr bwMode="auto">
          <a:xfrm>
            <a:off x="4331869" y="495259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0" name="Can 9"/>
          <p:cNvSpPr/>
          <p:nvPr/>
        </p:nvSpPr>
        <p:spPr bwMode="auto">
          <a:xfrm>
            <a:off x="5709014" y="4951175"/>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1" name="Can 10"/>
          <p:cNvSpPr/>
          <p:nvPr/>
        </p:nvSpPr>
        <p:spPr bwMode="auto">
          <a:xfrm>
            <a:off x="7086158" y="494975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2" name="Can 11"/>
          <p:cNvSpPr/>
          <p:nvPr/>
        </p:nvSpPr>
        <p:spPr bwMode="auto">
          <a:xfrm>
            <a:off x="8463302" y="4948340"/>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3" name="Can 12"/>
          <p:cNvSpPr/>
          <p:nvPr/>
        </p:nvSpPr>
        <p:spPr bwMode="auto">
          <a:xfrm>
            <a:off x="9840446" y="494692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4" name="Can 13"/>
          <p:cNvSpPr/>
          <p:nvPr/>
        </p:nvSpPr>
        <p:spPr bwMode="auto">
          <a:xfrm>
            <a:off x="7086158" y="3680479"/>
            <a:ext cx="999150" cy="2274388"/>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Premium</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6" name="Can 15"/>
          <p:cNvSpPr/>
          <p:nvPr/>
        </p:nvSpPr>
        <p:spPr bwMode="auto">
          <a:xfrm>
            <a:off x="4331869" y="4310865"/>
            <a:ext cx="999150" cy="163691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cxnSp>
        <p:nvCxnSpPr>
          <p:cNvPr id="18" name="Straight Arrow Connector 17"/>
          <p:cNvCxnSpPr/>
          <p:nvPr/>
        </p:nvCxnSpPr>
        <p:spPr>
          <a:xfrm>
            <a:off x="1265237" y="3775892"/>
            <a:ext cx="0" cy="2083559"/>
          </a:xfrm>
          <a:prstGeom prst="straightConnector1">
            <a:avLst/>
          </a:prstGeom>
          <a:ln w="38100">
            <a:solidFill>
              <a:srgbClr val="FF000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4898403" y="6092200"/>
            <a:ext cx="1421068" cy="382308"/>
          </a:xfrm>
          <a:prstGeom prst="rect">
            <a:avLst/>
          </a:prstGeom>
          <a:noFill/>
        </p:spPr>
        <p:txBody>
          <a:bodyPr wrap="none" rtlCol="0">
            <a:spAutoFit/>
          </a:bodyPr>
          <a:lstStyle/>
          <a:p>
            <a:r>
              <a:rPr lang="en-US" sz="1836" i="1" dirty="0">
                <a:solidFill>
                  <a:srgbClr val="FFFFFF"/>
                </a:solidFill>
              </a:rPr>
              <a:t>Scale out/in</a:t>
            </a:r>
          </a:p>
        </p:txBody>
      </p:sp>
      <p:cxnSp>
        <p:nvCxnSpPr>
          <p:cNvPr id="20" name="Straight Arrow Connector 19"/>
          <p:cNvCxnSpPr/>
          <p:nvPr/>
        </p:nvCxnSpPr>
        <p:spPr>
          <a:xfrm flipH="1">
            <a:off x="1244320" y="6045602"/>
            <a:ext cx="9595277" cy="46598"/>
          </a:xfrm>
          <a:prstGeom prst="straightConnector1">
            <a:avLst/>
          </a:prstGeom>
          <a:ln w="38100">
            <a:solidFill>
              <a:srgbClr val="FF000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rot="16200000">
            <a:off x="203249" y="4620756"/>
            <a:ext cx="1714895" cy="382308"/>
          </a:xfrm>
          <a:prstGeom prst="rect">
            <a:avLst/>
          </a:prstGeom>
          <a:noFill/>
        </p:spPr>
        <p:txBody>
          <a:bodyPr wrap="none" rtlCol="0">
            <a:spAutoFit/>
          </a:bodyPr>
          <a:lstStyle/>
          <a:p>
            <a:r>
              <a:rPr lang="en-US" sz="1836" i="1" dirty="0">
                <a:solidFill>
                  <a:srgbClr val="FFFFFF"/>
                </a:solidFill>
              </a:rPr>
              <a:t>Scale up/down</a:t>
            </a:r>
          </a:p>
        </p:txBody>
      </p:sp>
    </p:spTree>
    <p:extLst>
      <p:ext uri="{BB962C8B-B14F-4D97-AF65-F5344CB8AC3E}">
        <p14:creationId xmlns:p14="http://schemas.microsoft.com/office/powerpoint/2010/main" val="250944572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425 </a:t>
            </a:r>
            <a:r>
              <a:rPr lang="en-US" sz="2000" dirty="0" smtClean="0"/>
              <a:t>presentations online</a:t>
            </a:r>
          </a:p>
          <a:p>
            <a:pPr algn="ctr"/>
            <a:r>
              <a:rPr lang="en-US" sz="2000" b="1" dirty="0" smtClean="0"/>
              <a:t>That is over 100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1657" y="179152"/>
            <a:ext cx="11505379" cy="745050"/>
          </a:xfrm>
        </p:spPr>
        <p:txBody>
          <a:bodyPr>
            <a:normAutofit fontScale="90000"/>
          </a:bodyPr>
          <a:lstStyle/>
          <a:p>
            <a:r>
              <a:rPr lang="en-US" dirty="0" smtClean="0"/>
              <a:t>Capacity Planning for large OLTP workloads</a:t>
            </a:r>
            <a:endParaRPr lang="en-US" dirty="0"/>
          </a:p>
        </p:txBody>
      </p:sp>
      <p:sp>
        <p:nvSpPr>
          <p:cNvPr id="5" name="Content Placeholder 4"/>
          <p:cNvSpPr>
            <a:spLocks noGrp="1"/>
          </p:cNvSpPr>
          <p:nvPr>
            <p:ph idx="4294967295"/>
          </p:nvPr>
        </p:nvSpPr>
        <p:spPr>
          <a:xfrm>
            <a:off x="351658" y="1251243"/>
            <a:ext cx="11638638" cy="5059920"/>
          </a:xfrm>
          <a:prstGeom prst="rect">
            <a:avLst/>
          </a:prstGeom>
        </p:spPr>
        <p:txBody>
          <a:bodyPr>
            <a:normAutofit lnSpcReduction="10000"/>
          </a:bodyPr>
          <a:lstStyle/>
          <a:p>
            <a:r>
              <a:rPr lang="en-US" dirty="0"/>
              <a:t>Azure SQL DB Service </a:t>
            </a:r>
            <a:r>
              <a:rPr lang="en-US" dirty="0" smtClean="0"/>
              <a:t>Tiers</a:t>
            </a:r>
            <a:endParaRPr lang="en-US" dirty="0"/>
          </a:p>
          <a:p>
            <a:pPr lvl="1"/>
            <a:r>
              <a:rPr lang="en-US" dirty="0"/>
              <a:t>Predictable </a:t>
            </a:r>
            <a:r>
              <a:rPr lang="en-US" dirty="0" smtClean="0"/>
              <a:t>DTUs (Database Throughput Units) </a:t>
            </a:r>
            <a:r>
              <a:rPr lang="en-US" dirty="0"/>
              <a:t>for each level (up to </a:t>
            </a:r>
            <a:r>
              <a:rPr lang="en-US" dirty="0" smtClean="0"/>
              <a:t>1,000</a:t>
            </a:r>
            <a:r>
              <a:rPr lang="en-US" dirty="0"/>
              <a:t>)</a:t>
            </a:r>
          </a:p>
          <a:p>
            <a:pPr lvl="1"/>
            <a:r>
              <a:rPr lang="en-US" dirty="0"/>
              <a:t>Max DB size (up to 500GB)</a:t>
            </a:r>
          </a:p>
          <a:p>
            <a:r>
              <a:rPr lang="en-US" dirty="0" smtClean="0"/>
              <a:t>Important dimensions to consider</a:t>
            </a:r>
          </a:p>
          <a:p>
            <a:pPr lvl="1"/>
            <a:r>
              <a:rPr lang="en-US" dirty="0" smtClean="0"/>
              <a:t>Max data volume</a:t>
            </a:r>
          </a:p>
          <a:p>
            <a:pPr lvl="1"/>
            <a:r>
              <a:rPr lang="en-US" dirty="0" smtClean="0"/>
              <a:t>Percentage of “active portion” vs. entire dataset</a:t>
            </a:r>
          </a:p>
          <a:p>
            <a:pPr lvl="1"/>
            <a:r>
              <a:rPr lang="en-US" dirty="0" smtClean="0"/>
              <a:t>Transactional workload of the application</a:t>
            </a:r>
          </a:p>
          <a:p>
            <a:pPr lvl="1"/>
            <a:r>
              <a:rPr lang="en-US" dirty="0" smtClean="0"/>
              <a:t>Largest “data slice” to co-locate in the same transactional space (i.e. database)</a:t>
            </a:r>
          </a:p>
          <a:p>
            <a:r>
              <a:rPr lang="en-US" dirty="0" smtClean="0"/>
              <a:t>Example:</a:t>
            </a:r>
            <a:endParaRPr lang="en-US" dirty="0"/>
          </a:p>
          <a:p>
            <a:pPr lvl="1"/>
            <a:r>
              <a:rPr lang="en-US" dirty="0"/>
              <a:t>9TB database</a:t>
            </a:r>
          </a:p>
          <a:p>
            <a:pPr lvl="1"/>
            <a:r>
              <a:rPr lang="en-US" dirty="0"/>
              <a:t>5000 </a:t>
            </a:r>
            <a:r>
              <a:rPr lang="en-US" dirty="0" smtClean="0"/>
              <a:t>DTU </a:t>
            </a:r>
            <a:r>
              <a:rPr lang="en-US" dirty="0" err="1" smtClean="0"/>
              <a:t>tx</a:t>
            </a:r>
            <a:r>
              <a:rPr lang="en-US" dirty="0"/>
              <a:t>*/</a:t>
            </a:r>
            <a:r>
              <a:rPr lang="en-US" dirty="0" smtClean="0"/>
              <a:t>sec</a:t>
            </a:r>
            <a:endParaRPr lang="en-US" dirty="0"/>
          </a:p>
        </p:txBody>
      </p:sp>
      <p:sp>
        <p:nvSpPr>
          <p:cNvPr id="6" name="Rectangle 5"/>
          <p:cNvSpPr/>
          <p:nvPr/>
        </p:nvSpPr>
        <p:spPr>
          <a:xfrm>
            <a:off x="4369834" y="5242917"/>
            <a:ext cx="7620461" cy="670445"/>
          </a:xfrm>
          <a:prstGeom prst="rect">
            <a:avLst/>
          </a:prstGeom>
        </p:spPr>
        <p:txBody>
          <a:bodyPr wrap="square">
            <a:spAutoFit/>
          </a:bodyPr>
          <a:lstStyle/>
          <a:p>
            <a:r>
              <a:rPr lang="en-US" sz="1836" dirty="0">
                <a:solidFill>
                  <a:srgbClr val="FFFFFF"/>
                </a:solidFill>
              </a:rPr>
              <a:t>• </a:t>
            </a:r>
            <a:r>
              <a:rPr lang="en-US" sz="1836" b="1" dirty="0">
                <a:solidFill>
                  <a:srgbClr val="FFFFFF"/>
                </a:solidFill>
              </a:rPr>
              <a:t>100 S2</a:t>
            </a:r>
            <a:r>
              <a:rPr lang="en-US" sz="1836" dirty="0">
                <a:solidFill>
                  <a:srgbClr val="FFFFFF"/>
                </a:solidFill>
              </a:rPr>
              <a:t> for 5000 DTUs (max size 25TB)   -&gt; </a:t>
            </a:r>
            <a:r>
              <a:rPr lang="en-US" sz="1836" i="1" dirty="0">
                <a:solidFill>
                  <a:srgbClr val="FFFFFF"/>
                </a:solidFill>
              </a:rPr>
              <a:t>($90k / 12 months)</a:t>
            </a:r>
          </a:p>
          <a:p>
            <a:r>
              <a:rPr lang="en-US" sz="1836" dirty="0">
                <a:solidFill>
                  <a:srgbClr val="FFFFFF"/>
                </a:solidFill>
              </a:rPr>
              <a:t>• </a:t>
            </a:r>
            <a:r>
              <a:rPr lang="en-US" sz="1836" b="1" dirty="0">
                <a:solidFill>
                  <a:srgbClr val="FFFFFF"/>
                </a:solidFill>
              </a:rPr>
              <a:t>25 P2 </a:t>
            </a:r>
            <a:r>
              <a:rPr lang="en-US" sz="1836" dirty="0">
                <a:solidFill>
                  <a:srgbClr val="FFFFFF"/>
                </a:solidFill>
              </a:rPr>
              <a:t>for 5000 DTUs (max size 12.5TB)  -&gt; </a:t>
            </a:r>
            <a:r>
              <a:rPr lang="en-US" sz="1836" i="1" dirty="0">
                <a:solidFill>
                  <a:srgbClr val="FFFFFF"/>
                </a:solidFill>
              </a:rPr>
              <a:t>($279k / 12 months) **</a:t>
            </a:r>
          </a:p>
        </p:txBody>
      </p:sp>
      <p:sp>
        <p:nvSpPr>
          <p:cNvPr id="7" name="Right Arrow 6"/>
          <p:cNvSpPr/>
          <p:nvPr/>
        </p:nvSpPr>
        <p:spPr>
          <a:xfrm>
            <a:off x="3413658" y="5326062"/>
            <a:ext cx="823379" cy="352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rgbClr val="FFFFFF"/>
              </a:solidFill>
            </a:endParaRPr>
          </a:p>
        </p:txBody>
      </p:sp>
      <p:sp>
        <p:nvSpPr>
          <p:cNvPr id="8" name="TextBox 7"/>
          <p:cNvSpPr txBox="1"/>
          <p:nvPr/>
        </p:nvSpPr>
        <p:spPr>
          <a:xfrm>
            <a:off x="1036637" y="6168577"/>
            <a:ext cx="5541132" cy="343492"/>
          </a:xfrm>
          <a:prstGeom prst="rect">
            <a:avLst/>
          </a:prstGeom>
          <a:noFill/>
        </p:spPr>
        <p:txBody>
          <a:bodyPr wrap="none" rtlCol="0">
            <a:spAutoFit/>
          </a:bodyPr>
          <a:lstStyle/>
          <a:p>
            <a:r>
              <a:rPr lang="en-US" sz="1632" dirty="0">
                <a:solidFill>
                  <a:srgbClr val="FFFFFF"/>
                </a:solidFill>
              </a:rPr>
              <a:t>* </a:t>
            </a:r>
            <a:r>
              <a:rPr lang="en-US" sz="1632" dirty="0" smtClean="0">
                <a:solidFill>
                  <a:srgbClr val="FFFFFF"/>
                </a:solidFill>
              </a:rPr>
              <a:t>DTU </a:t>
            </a:r>
            <a:r>
              <a:rPr lang="en-US" sz="1632" dirty="0" err="1" smtClean="0">
                <a:solidFill>
                  <a:srgbClr val="FFFFFF"/>
                </a:solidFill>
              </a:rPr>
              <a:t>tx</a:t>
            </a:r>
            <a:r>
              <a:rPr lang="en-US" sz="1632" dirty="0" smtClean="0">
                <a:solidFill>
                  <a:srgbClr val="FFFFFF"/>
                </a:solidFill>
              </a:rPr>
              <a:t> as defined in the </a:t>
            </a:r>
            <a:r>
              <a:rPr lang="en-US" sz="1632" dirty="0" smtClean="0">
                <a:solidFill>
                  <a:srgbClr val="FFFFFF"/>
                </a:solidFill>
                <a:hlinkClick r:id="rId2"/>
              </a:rPr>
              <a:t>Azure </a:t>
            </a:r>
            <a:r>
              <a:rPr lang="en-US" sz="1632" dirty="0">
                <a:solidFill>
                  <a:srgbClr val="FFFFFF"/>
                </a:solidFill>
                <a:hlinkClick r:id="rId2"/>
              </a:rPr>
              <a:t>SQL Database </a:t>
            </a:r>
            <a:r>
              <a:rPr lang="en-US" sz="1632" dirty="0" smtClean="0">
                <a:solidFill>
                  <a:srgbClr val="FFFFFF"/>
                </a:solidFill>
                <a:hlinkClick r:id="rId2"/>
              </a:rPr>
              <a:t>Benchmark</a:t>
            </a:r>
            <a:endParaRPr lang="en-US" sz="1632" dirty="0">
              <a:solidFill>
                <a:srgbClr val="FFFFFF"/>
              </a:solidFill>
            </a:endParaRPr>
          </a:p>
        </p:txBody>
      </p:sp>
      <p:sp>
        <p:nvSpPr>
          <p:cNvPr id="9" name="TextBox 8"/>
          <p:cNvSpPr txBox="1"/>
          <p:nvPr/>
        </p:nvSpPr>
        <p:spPr>
          <a:xfrm>
            <a:off x="8558776" y="6164262"/>
            <a:ext cx="3145861" cy="343492"/>
          </a:xfrm>
          <a:prstGeom prst="rect">
            <a:avLst/>
          </a:prstGeom>
          <a:noFill/>
        </p:spPr>
        <p:txBody>
          <a:bodyPr wrap="none" rtlCol="0">
            <a:spAutoFit/>
          </a:bodyPr>
          <a:lstStyle/>
          <a:p>
            <a:r>
              <a:rPr lang="en-US" sz="1632" dirty="0">
                <a:solidFill>
                  <a:srgbClr val="FFFFFF"/>
                </a:solidFill>
              </a:rPr>
              <a:t>** </a:t>
            </a:r>
            <a:r>
              <a:rPr lang="en-US" sz="1632" dirty="0" smtClean="0">
                <a:solidFill>
                  <a:srgbClr val="FFFFFF"/>
                </a:solidFill>
              </a:rPr>
              <a:t>with many additional features</a:t>
            </a:r>
            <a:endParaRPr lang="en-US" sz="1632" dirty="0">
              <a:solidFill>
                <a:srgbClr val="FFFFFF"/>
              </a:solidFill>
            </a:endParaRPr>
          </a:p>
        </p:txBody>
      </p:sp>
    </p:spTree>
    <p:extLst>
      <p:ext uri="{BB962C8B-B14F-4D97-AF65-F5344CB8AC3E}">
        <p14:creationId xmlns:p14="http://schemas.microsoft.com/office/powerpoint/2010/main" val="277328366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Patterns</a:t>
            </a:r>
            <a:endParaRPr lang="en-US" dirty="0"/>
          </a:p>
        </p:txBody>
      </p:sp>
    </p:spTree>
    <p:extLst>
      <p:ext uri="{BB962C8B-B14F-4D97-AF65-F5344CB8AC3E}">
        <p14:creationId xmlns:p14="http://schemas.microsoft.com/office/powerpoint/2010/main" val="266465157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484812"/>
          </a:xfrm>
          <a:prstGeom prst="rect">
            <a:avLst/>
          </a:prstGeom>
        </p:spPr>
        <p:txBody>
          <a:bodyPr>
            <a:normAutofit fontScale="92500"/>
          </a:bodyPr>
          <a:lstStyle/>
          <a:p>
            <a:r>
              <a:rPr lang="en-US" dirty="0" smtClean="0"/>
              <a:t>Central directory where customer profiles are stored</a:t>
            </a:r>
          </a:p>
          <a:p>
            <a:r>
              <a:rPr lang="en-US" dirty="0" smtClean="0"/>
              <a:t>One database per end customer (tenant)</a:t>
            </a:r>
          </a:p>
          <a:p>
            <a:pPr lvl="1"/>
            <a:r>
              <a:rPr lang="en-US" dirty="0" smtClean="0"/>
              <a:t>Often for security and isolation</a:t>
            </a:r>
          </a:p>
          <a:p>
            <a:pPr lvl="1"/>
            <a:r>
              <a:rPr lang="en-US" dirty="0" smtClean="0"/>
              <a:t>Some rely on schema customization</a:t>
            </a:r>
          </a:p>
          <a:p>
            <a:r>
              <a:rPr lang="en-US" dirty="0" smtClean="0"/>
              <a:t>Data dependent routing is a common data access path</a:t>
            </a:r>
          </a:p>
          <a:p>
            <a:pPr lvl="1"/>
            <a:r>
              <a:rPr lang="en-US" dirty="0" smtClean="0"/>
              <a:t>Highly selective key lookup queries, multi-table joins, etc.</a:t>
            </a:r>
          </a:p>
          <a:p>
            <a:pPr lvl="1"/>
            <a:r>
              <a:rPr lang="en-US" dirty="0" smtClean="0"/>
              <a:t>Mid to low data entry rate </a:t>
            </a:r>
          </a:p>
          <a:p>
            <a:pPr lvl="1"/>
            <a:r>
              <a:rPr lang="en-US" dirty="0" smtClean="0"/>
              <a:t>No need for cross-customers (fan-out) queries</a:t>
            </a:r>
          </a:p>
          <a:p>
            <a:r>
              <a:rPr lang="en-US" dirty="0" smtClean="0"/>
              <a:t>Some tenants small and “cold”, some may have hot spots</a:t>
            </a:r>
          </a:p>
          <a:p>
            <a:pPr lvl="1"/>
            <a:r>
              <a:rPr lang="en-US" dirty="0" smtClean="0"/>
              <a:t>Optimizing COGS by picking the right Service Tier for the customer</a:t>
            </a:r>
          </a:p>
        </p:txBody>
      </p:sp>
      <p:sp>
        <p:nvSpPr>
          <p:cNvPr id="2" name="Title 1"/>
          <p:cNvSpPr>
            <a:spLocks noGrp="1"/>
          </p:cNvSpPr>
          <p:nvPr>
            <p:ph type="title"/>
          </p:nvPr>
        </p:nvSpPr>
        <p:spPr/>
        <p:txBody>
          <a:bodyPr/>
          <a:lstStyle/>
          <a:p>
            <a:r>
              <a:rPr lang="en-US" dirty="0" smtClean="0"/>
              <a:t>Multi-Tenant Cloud ISV</a:t>
            </a:r>
            <a:endParaRPr lang="en-US" dirty="0"/>
          </a:p>
        </p:txBody>
      </p:sp>
    </p:spTree>
    <p:extLst>
      <p:ext uri="{BB962C8B-B14F-4D97-AF65-F5344CB8AC3E}">
        <p14:creationId xmlns:p14="http://schemas.microsoft.com/office/powerpoint/2010/main" val="209147633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408612"/>
          </a:xfrm>
          <a:prstGeom prst="rect">
            <a:avLst/>
          </a:prstGeom>
        </p:spPr>
        <p:txBody>
          <a:bodyPr>
            <a:normAutofit fontScale="92500"/>
          </a:bodyPr>
          <a:lstStyle/>
          <a:p>
            <a:r>
              <a:rPr lang="en-US" dirty="0" smtClean="0"/>
              <a:t>Packing multiple tenants in a single database to optimize COGS</a:t>
            </a:r>
          </a:p>
          <a:p>
            <a:r>
              <a:rPr lang="en-US" dirty="0" smtClean="0"/>
              <a:t>Some tenants are orders of magnitude larger than others</a:t>
            </a:r>
          </a:p>
          <a:p>
            <a:pPr lvl="1"/>
            <a:r>
              <a:rPr lang="en-US" dirty="0" smtClean="0"/>
              <a:t>Pinning hot tenants to dedicated databases</a:t>
            </a:r>
          </a:p>
          <a:p>
            <a:pPr lvl="1"/>
            <a:r>
              <a:rPr lang="en-US" dirty="0" smtClean="0"/>
              <a:t>Tenant movement to balance workload between databases</a:t>
            </a:r>
          </a:p>
          <a:p>
            <a:pPr lvl="1"/>
            <a:r>
              <a:rPr lang="en-US" dirty="0" smtClean="0"/>
              <a:t>Scale to the proper Service Tier (Premium) to deal with increased workload</a:t>
            </a:r>
          </a:p>
          <a:p>
            <a:r>
              <a:rPr lang="en-US" dirty="0"/>
              <a:t>Split-merge actions are required to fully exploit elasticity</a:t>
            </a:r>
          </a:p>
          <a:p>
            <a:r>
              <a:rPr lang="en-US" dirty="0" smtClean="0"/>
              <a:t>Mostly data dependent routing with key lookup queries</a:t>
            </a:r>
          </a:p>
          <a:p>
            <a:pPr lvl="1"/>
            <a:r>
              <a:rPr lang="en-US" dirty="0" smtClean="0"/>
              <a:t>Few fan-out queries are required (e.g. leaderboards, inventory management, etc.)</a:t>
            </a:r>
          </a:p>
          <a:p>
            <a:endParaRPr lang="en-US" dirty="0"/>
          </a:p>
        </p:txBody>
      </p:sp>
      <p:sp>
        <p:nvSpPr>
          <p:cNvPr id="2" name="Title 1"/>
          <p:cNvSpPr>
            <a:spLocks noGrp="1"/>
          </p:cNvSpPr>
          <p:nvPr>
            <p:ph type="title"/>
          </p:nvPr>
        </p:nvSpPr>
        <p:spPr/>
        <p:txBody>
          <a:bodyPr/>
          <a:lstStyle/>
          <a:p>
            <a:r>
              <a:rPr lang="en-US" dirty="0" smtClean="0"/>
              <a:t>Cloud SaaS Provider</a:t>
            </a:r>
            <a:endParaRPr lang="en-US" dirty="0"/>
          </a:p>
        </p:txBody>
      </p:sp>
    </p:spTree>
    <p:extLst>
      <p:ext uri="{BB962C8B-B14F-4D97-AF65-F5344CB8AC3E}">
        <p14:creationId xmlns:p14="http://schemas.microsoft.com/office/powerpoint/2010/main" val="38331174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Data Processing</a:t>
            </a:r>
            <a:endParaRPr lang="en-US" dirty="0"/>
          </a:p>
        </p:txBody>
      </p:sp>
      <p:sp>
        <p:nvSpPr>
          <p:cNvPr id="3" name="Content Placeholder 2"/>
          <p:cNvSpPr>
            <a:spLocks noGrp="1"/>
          </p:cNvSpPr>
          <p:nvPr>
            <p:ph idx="4294967295"/>
          </p:nvPr>
        </p:nvSpPr>
        <p:spPr>
          <a:xfrm>
            <a:off x="655637" y="1211262"/>
            <a:ext cx="10724938" cy="4531196"/>
          </a:xfrm>
          <a:prstGeom prst="rect">
            <a:avLst/>
          </a:prstGeom>
        </p:spPr>
        <p:txBody>
          <a:bodyPr>
            <a:normAutofit/>
          </a:bodyPr>
          <a:lstStyle/>
          <a:p>
            <a:r>
              <a:rPr lang="en-US" sz="2400" dirty="0"/>
              <a:t>Large data ingestion workloads</a:t>
            </a:r>
          </a:p>
          <a:p>
            <a:pPr lvl="1"/>
            <a:r>
              <a:rPr lang="en-US" dirty="0"/>
              <a:t>Mostly append only</a:t>
            </a:r>
          </a:p>
          <a:p>
            <a:r>
              <a:rPr lang="en-US" sz="2400" dirty="0"/>
              <a:t>Two options, depending on application query patterns</a:t>
            </a:r>
          </a:p>
          <a:p>
            <a:pPr lvl="1"/>
            <a:r>
              <a:rPr lang="en-US" dirty="0"/>
              <a:t>Querying ranges of last X days of data (e.g. trend analysis)</a:t>
            </a:r>
          </a:p>
          <a:p>
            <a:pPr lvl="1"/>
            <a:r>
              <a:rPr lang="en-US" dirty="0"/>
              <a:t>Randomly extracting data from the entire database (e.g. lookup a certain </a:t>
            </a:r>
            <a:r>
              <a:rPr lang="en-US" dirty="0">
                <a:solidFill>
                  <a:srgbClr val="00FFFF"/>
                </a:solidFill>
              </a:rPr>
              <a:t>Jan</a:t>
            </a:r>
            <a:r>
              <a:rPr lang="en-US" baseline="-25000" dirty="0">
                <a:solidFill>
                  <a:srgbClr val="00FFFF"/>
                </a:solidFill>
              </a:rPr>
              <a:t> </a:t>
            </a:r>
            <a:r>
              <a:rPr lang="en-US" dirty="0"/>
              <a:t>event)</a:t>
            </a:r>
          </a:p>
          <a:p>
            <a:r>
              <a:rPr lang="en-US" sz="2400" dirty="0"/>
              <a:t>Typically requires fan-out queries</a:t>
            </a:r>
          </a:p>
        </p:txBody>
      </p:sp>
      <p:sp>
        <p:nvSpPr>
          <p:cNvPr id="4" name="Can 3"/>
          <p:cNvSpPr/>
          <p:nvPr/>
        </p:nvSpPr>
        <p:spPr bwMode="auto">
          <a:xfrm>
            <a:off x="1296727" y="5483755"/>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Jan</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6" name="Can 5"/>
          <p:cNvSpPr/>
          <p:nvPr/>
        </p:nvSpPr>
        <p:spPr bwMode="auto">
          <a:xfrm>
            <a:off x="2910025" y="5483755"/>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Mar</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7" name="Can 6"/>
          <p:cNvSpPr/>
          <p:nvPr/>
        </p:nvSpPr>
        <p:spPr bwMode="auto">
          <a:xfrm>
            <a:off x="4302113" y="5483754"/>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Oct</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8" name="Can 7"/>
          <p:cNvSpPr/>
          <p:nvPr/>
        </p:nvSpPr>
        <p:spPr bwMode="auto">
          <a:xfrm>
            <a:off x="2100106" y="5473481"/>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Feb</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9" name="TextBox 8"/>
          <p:cNvSpPr txBox="1"/>
          <p:nvPr/>
        </p:nvSpPr>
        <p:spPr>
          <a:xfrm>
            <a:off x="3677399" y="5585111"/>
            <a:ext cx="505274" cy="382308"/>
          </a:xfrm>
          <a:prstGeom prst="rect">
            <a:avLst/>
          </a:prstGeom>
          <a:noFill/>
        </p:spPr>
        <p:txBody>
          <a:bodyPr wrap="square" rtlCol="0">
            <a:spAutoFit/>
          </a:bodyPr>
          <a:lstStyle/>
          <a:p>
            <a:r>
              <a:rPr lang="en-US" sz="1836" dirty="0">
                <a:solidFill>
                  <a:srgbClr val="FFFFFF"/>
                </a:solidFill>
              </a:rPr>
              <a:t>…..</a:t>
            </a:r>
          </a:p>
        </p:txBody>
      </p:sp>
      <p:sp>
        <p:nvSpPr>
          <p:cNvPr id="10" name="Rectangle 9"/>
          <p:cNvSpPr/>
          <p:nvPr/>
        </p:nvSpPr>
        <p:spPr>
          <a:xfrm>
            <a:off x="2261190" y="4106862"/>
            <a:ext cx="1296770" cy="490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a:t>
            </a:r>
          </a:p>
        </p:txBody>
      </p:sp>
      <p:cxnSp>
        <p:nvCxnSpPr>
          <p:cNvPr id="12" name="Straight Arrow Connector 11"/>
          <p:cNvCxnSpPr/>
          <p:nvPr/>
        </p:nvCxnSpPr>
        <p:spPr>
          <a:xfrm>
            <a:off x="3460328" y="4645521"/>
            <a:ext cx="1165753" cy="779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233591">
            <a:off x="3852687" y="4802688"/>
            <a:ext cx="505274" cy="238240"/>
          </a:xfrm>
          <a:prstGeom prst="rect">
            <a:avLst/>
          </a:prstGeom>
          <a:noFill/>
        </p:spPr>
        <p:txBody>
          <a:bodyPr wrap="square" rtlCol="0">
            <a:spAutoFit/>
          </a:bodyPr>
          <a:lstStyle/>
          <a:p>
            <a:r>
              <a:rPr lang="en-US" sz="918" dirty="0">
                <a:solidFill>
                  <a:srgbClr val="FFFFFF"/>
                </a:solidFill>
              </a:rPr>
              <a:t>writes</a:t>
            </a:r>
          </a:p>
        </p:txBody>
      </p:sp>
      <p:cxnSp>
        <p:nvCxnSpPr>
          <p:cNvPr id="14" name="Straight Arrow Connector 13"/>
          <p:cNvCxnSpPr/>
          <p:nvPr/>
        </p:nvCxnSpPr>
        <p:spPr>
          <a:xfrm>
            <a:off x="3211947" y="4655794"/>
            <a:ext cx="1165753" cy="779722"/>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060419">
            <a:off x="3480066" y="4990414"/>
            <a:ext cx="505274" cy="238240"/>
          </a:xfrm>
          <a:prstGeom prst="rect">
            <a:avLst/>
          </a:prstGeom>
          <a:noFill/>
        </p:spPr>
        <p:txBody>
          <a:bodyPr wrap="square" rtlCol="0">
            <a:spAutoFit/>
          </a:bodyPr>
          <a:lstStyle/>
          <a:p>
            <a:r>
              <a:rPr lang="en-US" sz="918" dirty="0">
                <a:solidFill>
                  <a:srgbClr val="FFFFFF"/>
                </a:solidFill>
              </a:rPr>
              <a:t>reads</a:t>
            </a:r>
          </a:p>
        </p:txBody>
      </p:sp>
      <p:cxnSp>
        <p:nvCxnSpPr>
          <p:cNvPr id="16" name="Straight Arrow Connector 15"/>
          <p:cNvCxnSpPr/>
          <p:nvPr/>
        </p:nvCxnSpPr>
        <p:spPr>
          <a:xfrm>
            <a:off x="2888531" y="4665590"/>
            <a:ext cx="316450" cy="79532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4016914">
            <a:off x="2931942" y="4886491"/>
            <a:ext cx="505274" cy="238240"/>
          </a:xfrm>
          <a:prstGeom prst="rect">
            <a:avLst/>
          </a:prstGeom>
          <a:noFill/>
        </p:spPr>
        <p:txBody>
          <a:bodyPr wrap="square" rtlCol="0">
            <a:spAutoFit/>
          </a:bodyPr>
          <a:lstStyle/>
          <a:p>
            <a:r>
              <a:rPr lang="en-US" sz="918" dirty="0">
                <a:solidFill>
                  <a:srgbClr val="FFFFFF"/>
                </a:solidFill>
              </a:rPr>
              <a:t>reads</a:t>
            </a:r>
          </a:p>
        </p:txBody>
      </p:sp>
      <p:cxnSp>
        <p:nvCxnSpPr>
          <p:cNvPr id="19" name="Straight Arrow Connector 18"/>
          <p:cNvCxnSpPr/>
          <p:nvPr/>
        </p:nvCxnSpPr>
        <p:spPr>
          <a:xfrm flipH="1">
            <a:off x="2446572" y="4655794"/>
            <a:ext cx="255347" cy="798469"/>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7297506">
            <a:off x="2205982" y="4922950"/>
            <a:ext cx="505274" cy="238240"/>
          </a:xfrm>
          <a:prstGeom prst="rect">
            <a:avLst/>
          </a:prstGeom>
          <a:noFill/>
        </p:spPr>
        <p:txBody>
          <a:bodyPr wrap="square" rtlCol="0">
            <a:spAutoFit/>
          </a:bodyPr>
          <a:lstStyle/>
          <a:p>
            <a:r>
              <a:rPr lang="en-US" sz="918" dirty="0">
                <a:solidFill>
                  <a:srgbClr val="FFFFFF"/>
                </a:solidFill>
              </a:rPr>
              <a:t>reads</a:t>
            </a:r>
          </a:p>
        </p:txBody>
      </p:sp>
      <p:cxnSp>
        <p:nvCxnSpPr>
          <p:cNvPr id="22" name="Straight Arrow Connector 21"/>
          <p:cNvCxnSpPr/>
          <p:nvPr/>
        </p:nvCxnSpPr>
        <p:spPr>
          <a:xfrm flipH="1">
            <a:off x="1693408" y="4645520"/>
            <a:ext cx="684652" cy="809447"/>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18609501">
            <a:off x="1677789" y="4892201"/>
            <a:ext cx="505274" cy="238240"/>
          </a:xfrm>
          <a:prstGeom prst="rect">
            <a:avLst/>
          </a:prstGeom>
          <a:noFill/>
        </p:spPr>
        <p:txBody>
          <a:bodyPr wrap="square" rtlCol="0">
            <a:spAutoFit/>
          </a:bodyPr>
          <a:lstStyle/>
          <a:p>
            <a:r>
              <a:rPr lang="en-US" sz="918" dirty="0">
                <a:solidFill>
                  <a:srgbClr val="FFFFFF"/>
                </a:solidFill>
              </a:rPr>
              <a:t>reads</a:t>
            </a:r>
          </a:p>
        </p:txBody>
      </p:sp>
      <p:sp>
        <p:nvSpPr>
          <p:cNvPr id="25" name="Can 24"/>
          <p:cNvSpPr/>
          <p:nvPr/>
        </p:nvSpPr>
        <p:spPr bwMode="auto">
          <a:xfrm>
            <a:off x="5288748" y="5469288"/>
            <a:ext cx="647935" cy="680834"/>
          </a:xfrm>
          <a:prstGeom prst="can">
            <a:avLst/>
          </a:prstGeom>
          <a:noFill/>
          <a:ln w="28575">
            <a:solidFill>
              <a:srgbClr val="00B050"/>
            </a:solidFill>
            <a:prstDash val="dash"/>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Nov</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26" name="Rectangle 25"/>
          <p:cNvSpPr/>
          <p:nvPr/>
        </p:nvSpPr>
        <p:spPr>
          <a:xfrm>
            <a:off x="8197157" y="4106862"/>
            <a:ext cx="1296770" cy="490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a:t>
            </a:r>
          </a:p>
        </p:txBody>
      </p:sp>
      <p:sp>
        <p:nvSpPr>
          <p:cNvPr id="27" name="Can 26"/>
          <p:cNvSpPr/>
          <p:nvPr/>
        </p:nvSpPr>
        <p:spPr bwMode="auto">
          <a:xfrm>
            <a:off x="7207709" y="5410796"/>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#1</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28" name="Can 27"/>
          <p:cNvSpPr/>
          <p:nvPr/>
        </p:nvSpPr>
        <p:spPr bwMode="auto">
          <a:xfrm>
            <a:off x="8821007" y="5410796"/>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#3</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29" name="Can 28"/>
          <p:cNvSpPr/>
          <p:nvPr/>
        </p:nvSpPr>
        <p:spPr bwMode="auto">
          <a:xfrm>
            <a:off x="10213094" y="5410795"/>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#N</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0" name="Can 29"/>
          <p:cNvSpPr/>
          <p:nvPr/>
        </p:nvSpPr>
        <p:spPr bwMode="auto">
          <a:xfrm>
            <a:off x="8011088" y="5400522"/>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#2</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1" name="TextBox 30"/>
          <p:cNvSpPr txBox="1"/>
          <p:nvPr/>
        </p:nvSpPr>
        <p:spPr>
          <a:xfrm>
            <a:off x="9588381" y="5501060"/>
            <a:ext cx="505274" cy="382308"/>
          </a:xfrm>
          <a:prstGeom prst="rect">
            <a:avLst/>
          </a:prstGeom>
          <a:noFill/>
        </p:spPr>
        <p:txBody>
          <a:bodyPr wrap="square" rtlCol="0">
            <a:spAutoFit/>
          </a:bodyPr>
          <a:lstStyle/>
          <a:p>
            <a:r>
              <a:rPr lang="en-US" sz="1836" dirty="0">
                <a:solidFill>
                  <a:srgbClr val="FFFFFF"/>
                </a:solidFill>
              </a:rPr>
              <a:t>…..</a:t>
            </a:r>
          </a:p>
        </p:txBody>
      </p:sp>
      <p:cxnSp>
        <p:nvCxnSpPr>
          <p:cNvPr id="32" name="Straight Arrow Connector 31"/>
          <p:cNvCxnSpPr/>
          <p:nvPr/>
        </p:nvCxnSpPr>
        <p:spPr>
          <a:xfrm>
            <a:off x="9219422" y="4620071"/>
            <a:ext cx="1165753" cy="779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2078314">
            <a:off x="9561493" y="4926548"/>
            <a:ext cx="998889" cy="238240"/>
          </a:xfrm>
          <a:prstGeom prst="rect">
            <a:avLst/>
          </a:prstGeom>
          <a:noFill/>
        </p:spPr>
        <p:txBody>
          <a:bodyPr wrap="square" rtlCol="0">
            <a:spAutoFit/>
          </a:bodyPr>
          <a:lstStyle/>
          <a:p>
            <a:r>
              <a:rPr lang="en-US" sz="918" dirty="0">
                <a:solidFill>
                  <a:srgbClr val="FFFFFF"/>
                </a:solidFill>
              </a:rPr>
              <a:t>reads/writes</a:t>
            </a:r>
          </a:p>
        </p:txBody>
      </p:sp>
      <p:cxnSp>
        <p:nvCxnSpPr>
          <p:cNvPr id="35" name="Straight Arrow Connector 34"/>
          <p:cNvCxnSpPr/>
          <p:nvPr/>
        </p:nvCxnSpPr>
        <p:spPr>
          <a:xfrm>
            <a:off x="8923438" y="4675241"/>
            <a:ext cx="216633" cy="705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4345264">
            <a:off x="8667014" y="4989837"/>
            <a:ext cx="998889" cy="238240"/>
          </a:xfrm>
          <a:prstGeom prst="rect">
            <a:avLst/>
          </a:prstGeom>
          <a:noFill/>
        </p:spPr>
        <p:txBody>
          <a:bodyPr wrap="square" rtlCol="0">
            <a:spAutoFit/>
          </a:bodyPr>
          <a:lstStyle/>
          <a:p>
            <a:r>
              <a:rPr lang="en-US" sz="918" dirty="0">
                <a:solidFill>
                  <a:srgbClr val="FFFFFF"/>
                </a:solidFill>
              </a:rPr>
              <a:t>reads/writes</a:t>
            </a:r>
          </a:p>
        </p:txBody>
      </p:sp>
      <p:cxnSp>
        <p:nvCxnSpPr>
          <p:cNvPr id="39" name="Straight Arrow Connector 38"/>
          <p:cNvCxnSpPr/>
          <p:nvPr/>
        </p:nvCxnSpPr>
        <p:spPr>
          <a:xfrm flipH="1">
            <a:off x="8319354" y="4675240"/>
            <a:ext cx="235985" cy="679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17459611">
            <a:off x="7896427" y="4762112"/>
            <a:ext cx="998889" cy="238240"/>
          </a:xfrm>
          <a:prstGeom prst="rect">
            <a:avLst/>
          </a:prstGeom>
          <a:noFill/>
        </p:spPr>
        <p:txBody>
          <a:bodyPr wrap="square" rtlCol="0">
            <a:spAutoFit/>
          </a:bodyPr>
          <a:lstStyle/>
          <a:p>
            <a:r>
              <a:rPr lang="en-US" sz="918" dirty="0">
                <a:solidFill>
                  <a:srgbClr val="FFFFFF"/>
                </a:solidFill>
              </a:rPr>
              <a:t>reads/writes</a:t>
            </a:r>
          </a:p>
        </p:txBody>
      </p:sp>
      <p:cxnSp>
        <p:nvCxnSpPr>
          <p:cNvPr id="42" name="Straight Arrow Connector 41"/>
          <p:cNvCxnSpPr/>
          <p:nvPr/>
        </p:nvCxnSpPr>
        <p:spPr>
          <a:xfrm flipH="1">
            <a:off x="7522992" y="4675241"/>
            <a:ext cx="763417" cy="702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19040029">
            <a:off x="7332151" y="4823744"/>
            <a:ext cx="998889" cy="238240"/>
          </a:xfrm>
          <a:prstGeom prst="rect">
            <a:avLst/>
          </a:prstGeom>
          <a:noFill/>
        </p:spPr>
        <p:txBody>
          <a:bodyPr wrap="square" rtlCol="0">
            <a:spAutoFit/>
          </a:bodyPr>
          <a:lstStyle/>
          <a:p>
            <a:r>
              <a:rPr lang="en-US" sz="918" dirty="0">
                <a:solidFill>
                  <a:srgbClr val="FFFFFF"/>
                </a:solidFill>
              </a:rPr>
              <a:t>reads/writes</a:t>
            </a:r>
          </a:p>
        </p:txBody>
      </p:sp>
      <p:sp>
        <p:nvSpPr>
          <p:cNvPr id="45" name="TextBox 44"/>
          <p:cNvSpPr txBox="1"/>
          <p:nvPr/>
        </p:nvSpPr>
        <p:spPr>
          <a:xfrm>
            <a:off x="4968877" y="5585111"/>
            <a:ext cx="505274" cy="382308"/>
          </a:xfrm>
          <a:prstGeom prst="rect">
            <a:avLst/>
          </a:prstGeom>
          <a:noFill/>
        </p:spPr>
        <p:txBody>
          <a:bodyPr wrap="square" rtlCol="0">
            <a:spAutoFit/>
          </a:bodyPr>
          <a:lstStyle/>
          <a:p>
            <a:r>
              <a:rPr lang="en-US" sz="1836" dirty="0">
                <a:solidFill>
                  <a:srgbClr val="FFFFFF"/>
                </a:solidFill>
              </a:rPr>
              <a:t>..</a:t>
            </a:r>
          </a:p>
        </p:txBody>
      </p:sp>
      <p:sp>
        <p:nvSpPr>
          <p:cNvPr id="46" name="Right Arrow 45"/>
          <p:cNvSpPr/>
          <p:nvPr/>
        </p:nvSpPr>
        <p:spPr>
          <a:xfrm>
            <a:off x="1296727" y="6245161"/>
            <a:ext cx="3653321" cy="128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Time</a:t>
            </a:r>
          </a:p>
        </p:txBody>
      </p:sp>
      <p:sp>
        <p:nvSpPr>
          <p:cNvPr id="48" name="Left-Right Arrow 47"/>
          <p:cNvSpPr/>
          <p:nvPr/>
        </p:nvSpPr>
        <p:spPr>
          <a:xfrm>
            <a:off x="7207709" y="6245074"/>
            <a:ext cx="3734928" cy="1270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Scale</a:t>
            </a:r>
          </a:p>
        </p:txBody>
      </p:sp>
    </p:spTree>
    <p:extLst>
      <p:ext uri="{BB962C8B-B14F-4D97-AF65-F5344CB8AC3E}">
        <p14:creationId xmlns:p14="http://schemas.microsoft.com/office/powerpoint/2010/main" val="76839898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9" y="1135062"/>
            <a:ext cx="8747016" cy="5637212"/>
          </a:xfrm>
          <a:prstGeom prst="rect">
            <a:avLst/>
          </a:prstGeom>
        </p:spPr>
        <p:txBody>
          <a:bodyPr>
            <a:normAutofit fontScale="77500" lnSpcReduction="20000"/>
          </a:bodyPr>
          <a:lstStyle/>
          <a:p>
            <a:pPr marL="0" indent="0">
              <a:buNone/>
            </a:pPr>
            <a:r>
              <a:rPr lang="en-US" dirty="0" smtClean="0">
                <a:solidFill>
                  <a:schemeClr val="tx1"/>
                </a:solidFill>
              </a:rPr>
              <a:t>Single tenant per database</a:t>
            </a:r>
          </a:p>
          <a:p>
            <a:pPr lvl="1"/>
            <a:r>
              <a:rPr lang="en-US" dirty="0">
                <a:solidFill>
                  <a:schemeClr val="tx1"/>
                </a:solidFill>
              </a:rPr>
              <a:t>Each tenant’s data is stored in a different database</a:t>
            </a:r>
          </a:p>
          <a:p>
            <a:pPr lvl="1"/>
            <a:r>
              <a:rPr lang="en-US" dirty="0">
                <a:solidFill>
                  <a:schemeClr val="tx1"/>
                </a:solidFill>
              </a:rPr>
              <a:t>Better isolation of tenants as compared to multi-tenant model</a:t>
            </a:r>
          </a:p>
          <a:p>
            <a:pPr marL="0" indent="0">
              <a:buNone/>
            </a:pPr>
            <a:r>
              <a:rPr lang="en-US" dirty="0" smtClean="0">
                <a:solidFill>
                  <a:schemeClr val="tx1"/>
                </a:solidFill>
              </a:rPr>
              <a:t>Multiple tenants per database</a:t>
            </a:r>
            <a:endParaRPr lang="en-US" dirty="0">
              <a:solidFill>
                <a:schemeClr val="tx1"/>
              </a:solidFill>
            </a:endParaRPr>
          </a:p>
          <a:p>
            <a:pPr lvl="1"/>
            <a:r>
              <a:rPr lang="en-US" dirty="0">
                <a:solidFill>
                  <a:schemeClr val="tx1"/>
                </a:solidFill>
              </a:rPr>
              <a:t>Multiple tenants share the same database</a:t>
            </a:r>
          </a:p>
          <a:p>
            <a:pPr lvl="1"/>
            <a:r>
              <a:rPr lang="en-US" dirty="0">
                <a:solidFill>
                  <a:schemeClr val="tx1"/>
                </a:solidFill>
              </a:rPr>
              <a:t>Less isolation of tenants as compared to single tenant model</a:t>
            </a:r>
          </a:p>
          <a:p>
            <a:pPr lvl="1"/>
            <a:r>
              <a:rPr lang="en-US" dirty="0">
                <a:solidFill>
                  <a:schemeClr val="tx1"/>
                </a:solidFill>
              </a:rPr>
              <a:t>Typically more cost-effective than the single tenant model</a:t>
            </a:r>
          </a:p>
          <a:p>
            <a:pPr marL="0" indent="0">
              <a:buNone/>
            </a:pPr>
            <a:r>
              <a:rPr lang="en-US" dirty="0" smtClean="0">
                <a:solidFill>
                  <a:schemeClr val="tx1"/>
                </a:solidFill>
              </a:rPr>
              <a:t>Hybrid model</a:t>
            </a:r>
          </a:p>
          <a:p>
            <a:pPr lvl="1"/>
            <a:r>
              <a:rPr lang="en-US" dirty="0">
                <a:solidFill>
                  <a:schemeClr val="tx1"/>
                </a:solidFill>
              </a:rPr>
              <a:t>Some tenants share databases, others get their own database</a:t>
            </a:r>
          </a:p>
          <a:p>
            <a:pPr lvl="1"/>
            <a:r>
              <a:rPr lang="en-US" dirty="0">
                <a:solidFill>
                  <a:schemeClr val="tx1"/>
                </a:solidFill>
              </a:rPr>
              <a:t>E.g., premium or paying customers get their own databases, while free tier customers share </a:t>
            </a:r>
            <a:r>
              <a:rPr lang="en-US" dirty="0" smtClean="0">
                <a:solidFill>
                  <a:schemeClr val="tx1"/>
                </a:solidFill>
              </a:rPr>
              <a:t>databases</a:t>
            </a:r>
          </a:p>
          <a:p>
            <a:pPr marL="0" indent="0">
              <a:buNone/>
            </a:pPr>
            <a:r>
              <a:rPr lang="en-US" dirty="0" smtClean="0">
                <a:solidFill>
                  <a:schemeClr val="tx1"/>
                </a:solidFill>
              </a:rPr>
              <a:t>Temporal model</a:t>
            </a:r>
          </a:p>
          <a:p>
            <a:pPr lvl="1"/>
            <a:r>
              <a:rPr lang="en-US" dirty="0" smtClean="0">
                <a:solidFill>
                  <a:schemeClr val="tx1"/>
                </a:solidFill>
              </a:rPr>
              <a:t>Sharding based on date/time</a:t>
            </a:r>
          </a:p>
          <a:p>
            <a:pPr lvl="1"/>
            <a:r>
              <a:rPr lang="en-US" dirty="0" smtClean="0">
                <a:solidFill>
                  <a:schemeClr val="tx1"/>
                </a:solidFill>
              </a:rPr>
              <a:t>Most recent shard is constantly loaded with newly arriving data</a:t>
            </a:r>
            <a:endParaRPr lang="en-US" dirty="0">
              <a:solidFill>
                <a:schemeClr val="tx1"/>
              </a:solidFill>
            </a:endParaRPr>
          </a:p>
          <a:p>
            <a:pPr lvl="1"/>
            <a:r>
              <a:rPr lang="en-US" dirty="0" smtClean="0">
                <a:solidFill>
                  <a:schemeClr val="tx1"/>
                </a:solidFill>
              </a:rPr>
              <a:t>New shards added when current most recent shard nears capacity</a:t>
            </a:r>
          </a:p>
          <a:p>
            <a:r>
              <a:rPr lang="en-US" dirty="0" smtClean="0">
                <a:solidFill>
                  <a:schemeClr val="tx1"/>
                </a:solidFill>
              </a:rPr>
              <a:t>See guidance from the Azure CAT team on sharding:</a:t>
            </a:r>
          </a:p>
          <a:p>
            <a:pPr lvl="1"/>
            <a:r>
              <a:rPr lang="en-US" dirty="0">
                <a:solidFill>
                  <a:schemeClr val="tx1"/>
                </a:solidFill>
              </a:rPr>
              <a:t>MSDN: </a:t>
            </a:r>
            <a:r>
              <a:rPr lang="en-US" dirty="0">
                <a:solidFill>
                  <a:schemeClr val="tx1"/>
                </a:solidFill>
                <a:hlinkClick r:id="rId2"/>
              </a:rPr>
              <a:t>https://</a:t>
            </a:r>
            <a:r>
              <a:rPr lang="en-US" dirty="0" smtClean="0">
                <a:solidFill>
                  <a:schemeClr val="tx1"/>
                </a:solidFill>
                <a:hlinkClick r:id="rId2"/>
              </a:rPr>
              <a:t>msdn.microsoft.com/en-us/library/azure/dn764977.aspx</a:t>
            </a:r>
            <a:endParaRPr lang="en-US" dirty="0" smtClean="0">
              <a:solidFill>
                <a:srgbClr val="00B0F0"/>
              </a:solidFill>
            </a:endParaRPr>
          </a:p>
          <a:p>
            <a:pPr marL="0" indent="0">
              <a:buNone/>
            </a:pPr>
            <a:endParaRPr lang="en-US" dirty="0"/>
          </a:p>
        </p:txBody>
      </p:sp>
      <p:sp>
        <p:nvSpPr>
          <p:cNvPr id="2" name="Title 1"/>
          <p:cNvSpPr>
            <a:spLocks noGrp="1"/>
          </p:cNvSpPr>
          <p:nvPr>
            <p:ph type="title"/>
          </p:nvPr>
        </p:nvSpPr>
        <p:spPr/>
        <p:txBody>
          <a:bodyPr/>
          <a:lstStyle/>
          <a:p>
            <a:r>
              <a:rPr lang="en-US" dirty="0" smtClean="0"/>
              <a:t>Sharding and Tenancy Models</a:t>
            </a:r>
            <a:endParaRPr lang="en-US" dirty="0"/>
          </a:p>
        </p:txBody>
      </p:sp>
      <p:grpSp>
        <p:nvGrpSpPr>
          <p:cNvPr id="16" name="Group 15"/>
          <p:cNvGrpSpPr/>
          <p:nvPr/>
        </p:nvGrpSpPr>
        <p:grpSpPr>
          <a:xfrm>
            <a:off x="8885237" y="3802062"/>
            <a:ext cx="3352800" cy="2667000"/>
            <a:chOff x="8885237" y="906462"/>
            <a:chExt cx="3352800" cy="2667000"/>
          </a:xfrm>
        </p:grpSpPr>
        <p:sp>
          <p:nvSpPr>
            <p:cNvPr id="15" name="Rounded Rectangle 14"/>
            <p:cNvSpPr/>
            <p:nvPr/>
          </p:nvSpPr>
          <p:spPr bwMode="auto">
            <a:xfrm>
              <a:off x="8885237" y="906462"/>
              <a:ext cx="3352800" cy="2667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Multi-tenant per database</a:t>
              </a:r>
              <a:endParaRPr lang="en-US" sz="2000" dirty="0">
                <a:gradFill>
                  <a:gsLst>
                    <a:gs pos="0">
                      <a:srgbClr val="FFFFFF"/>
                    </a:gs>
                    <a:gs pos="100000">
                      <a:srgbClr val="FFFFFF"/>
                    </a:gs>
                  </a:gsLst>
                  <a:lin ang="5400000" scaled="0"/>
                </a:gradFill>
              </a:endParaRPr>
            </a:p>
          </p:txBody>
        </p:sp>
        <p:sp>
          <p:nvSpPr>
            <p:cNvPr id="6" name="Can 5"/>
            <p:cNvSpPr/>
            <p:nvPr/>
          </p:nvSpPr>
          <p:spPr bwMode="auto">
            <a:xfrm>
              <a:off x="917516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1</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7" name="Rounded Rectangle 6"/>
            <p:cNvSpPr/>
            <p:nvPr/>
          </p:nvSpPr>
          <p:spPr>
            <a:xfrm>
              <a:off x="9247944" y="192638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1</a:t>
              </a:r>
              <a:endParaRPr lang="en-US" sz="1100" dirty="0">
                <a:solidFill>
                  <a:srgbClr val="505050">
                    <a:lumMod val="50000"/>
                  </a:srgbClr>
                </a:solidFill>
              </a:endParaRPr>
            </a:p>
          </p:txBody>
        </p:sp>
        <p:sp>
          <p:nvSpPr>
            <p:cNvPr id="8" name="Rounded Rectangle 7"/>
            <p:cNvSpPr/>
            <p:nvPr/>
          </p:nvSpPr>
          <p:spPr>
            <a:xfrm>
              <a:off x="9246190" y="2172279"/>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2</a:t>
              </a:r>
              <a:endParaRPr lang="en-US" sz="1100" dirty="0">
                <a:solidFill>
                  <a:srgbClr val="505050">
                    <a:lumMod val="50000"/>
                  </a:srgbClr>
                </a:solidFill>
              </a:endParaRPr>
            </a:p>
          </p:txBody>
        </p:sp>
        <p:sp>
          <p:nvSpPr>
            <p:cNvPr id="9" name="Rounded Rectangle 8"/>
            <p:cNvSpPr/>
            <p:nvPr/>
          </p:nvSpPr>
          <p:spPr>
            <a:xfrm>
              <a:off x="9241568" y="242740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3</a:t>
              </a:r>
              <a:endParaRPr lang="en-US" sz="1100" dirty="0">
                <a:solidFill>
                  <a:srgbClr val="505050">
                    <a:lumMod val="50000"/>
                  </a:srgbClr>
                </a:solidFill>
              </a:endParaRPr>
            </a:p>
          </p:txBody>
        </p:sp>
        <p:sp>
          <p:nvSpPr>
            <p:cNvPr id="10" name="Can 9"/>
            <p:cNvSpPr/>
            <p:nvPr/>
          </p:nvSpPr>
          <p:spPr bwMode="auto">
            <a:xfrm>
              <a:off x="1033303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2</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11" name="Rounded Rectangle 10"/>
            <p:cNvSpPr/>
            <p:nvPr/>
          </p:nvSpPr>
          <p:spPr>
            <a:xfrm>
              <a:off x="10405814" y="192638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4</a:t>
              </a:r>
              <a:endParaRPr lang="en-US" sz="1100" dirty="0">
                <a:solidFill>
                  <a:srgbClr val="505050">
                    <a:lumMod val="50000"/>
                  </a:srgbClr>
                </a:solidFill>
              </a:endParaRPr>
            </a:p>
          </p:txBody>
        </p:sp>
        <p:sp>
          <p:nvSpPr>
            <p:cNvPr id="12" name="Rounded Rectangle 11"/>
            <p:cNvSpPr/>
            <p:nvPr/>
          </p:nvSpPr>
          <p:spPr>
            <a:xfrm>
              <a:off x="10404060" y="2172279"/>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5</a:t>
              </a:r>
              <a:endParaRPr lang="en-US" sz="1100" dirty="0">
                <a:solidFill>
                  <a:srgbClr val="505050">
                    <a:lumMod val="50000"/>
                  </a:srgbClr>
                </a:solidFill>
              </a:endParaRPr>
            </a:p>
          </p:txBody>
        </p:sp>
        <p:sp>
          <p:nvSpPr>
            <p:cNvPr id="13" name="Rounded Rectangle 12"/>
            <p:cNvSpPr/>
            <p:nvPr/>
          </p:nvSpPr>
          <p:spPr>
            <a:xfrm>
              <a:off x="10399438" y="242740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6</a:t>
              </a:r>
              <a:endParaRPr lang="en-US" sz="1100" dirty="0">
                <a:solidFill>
                  <a:srgbClr val="505050">
                    <a:lumMod val="50000"/>
                  </a:srgbClr>
                </a:solidFill>
              </a:endParaRPr>
            </a:p>
          </p:txBody>
        </p:sp>
        <p:sp>
          <p:nvSpPr>
            <p:cNvPr id="14" name="TextBox 13"/>
            <p:cNvSpPr txBox="1"/>
            <p:nvPr/>
          </p:nvSpPr>
          <p:spPr>
            <a:xfrm>
              <a:off x="11552237" y="2049462"/>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t>
              </a:r>
            </a:p>
          </p:txBody>
        </p:sp>
      </p:grpSp>
      <p:grpSp>
        <p:nvGrpSpPr>
          <p:cNvPr id="17" name="Group 16"/>
          <p:cNvGrpSpPr/>
          <p:nvPr/>
        </p:nvGrpSpPr>
        <p:grpSpPr>
          <a:xfrm>
            <a:off x="8885237" y="805652"/>
            <a:ext cx="3352800" cy="2667000"/>
            <a:chOff x="8885237" y="906462"/>
            <a:chExt cx="3352800" cy="2667000"/>
          </a:xfrm>
        </p:grpSpPr>
        <p:sp>
          <p:nvSpPr>
            <p:cNvPr id="18" name="Rounded Rectangle 17"/>
            <p:cNvSpPr/>
            <p:nvPr/>
          </p:nvSpPr>
          <p:spPr bwMode="auto">
            <a:xfrm>
              <a:off x="8885237" y="906462"/>
              <a:ext cx="3352800" cy="2667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Single-tenant per database</a:t>
              </a:r>
              <a:endParaRPr lang="en-US" sz="2000" dirty="0">
                <a:gradFill>
                  <a:gsLst>
                    <a:gs pos="0">
                      <a:srgbClr val="FFFFFF"/>
                    </a:gs>
                    <a:gs pos="100000">
                      <a:srgbClr val="FFFFFF"/>
                    </a:gs>
                  </a:gsLst>
                  <a:lin ang="5400000" scaled="0"/>
                </a:gradFill>
              </a:endParaRPr>
            </a:p>
          </p:txBody>
        </p:sp>
        <p:sp>
          <p:nvSpPr>
            <p:cNvPr id="19" name="Can 18"/>
            <p:cNvSpPr/>
            <p:nvPr/>
          </p:nvSpPr>
          <p:spPr bwMode="auto">
            <a:xfrm>
              <a:off x="917516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1</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20" name="Rounded Rectangle 19"/>
            <p:cNvSpPr/>
            <p:nvPr/>
          </p:nvSpPr>
          <p:spPr>
            <a:xfrm>
              <a:off x="9247944" y="1926386"/>
              <a:ext cx="923637" cy="750939"/>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1</a:t>
              </a:r>
              <a:endParaRPr lang="en-US" sz="1100" dirty="0">
                <a:solidFill>
                  <a:srgbClr val="505050">
                    <a:lumMod val="50000"/>
                  </a:srgbClr>
                </a:solidFill>
              </a:endParaRPr>
            </a:p>
          </p:txBody>
        </p:sp>
        <p:sp>
          <p:nvSpPr>
            <p:cNvPr id="23" name="Can 22"/>
            <p:cNvSpPr/>
            <p:nvPr/>
          </p:nvSpPr>
          <p:spPr bwMode="auto">
            <a:xfrm>
              <a:off x="1033303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2</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24" name="Rounded Rectangle 23"/>
            <p:cNvSpPr/>
            <p:nvPr/>
          </p:nvSpPr>
          <p:spPr>
            <a:xfrm>
              <a:off x="10405814" y="1926386"/>
              <a:ext cx="923637" cy="750939"/>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2</a:t>
              </a:r>
              <a:endParaRPr lang="en-US" sz="1100" dirty="0">
                <a:solidFill>
                  <a:srgbClr val="505050">
                    <a:lumMod val="50000"/>
                  </a:srgbClr>
                </a:solidFill>
              </a:endParaRPr>
            </a:p>
          </p:txBody>
        </p:sp>
        <p:sp>
          <p:nvSpPr>
            <p:cNvPr id="27" name="TextBox 26"/>
            <p:cNvSpPr txBox="1"/>
            <p:nvPr/>
          </p:nvSpPr>
          <p:spPr>
            <a:xfrm>
              <a:off x="11552237" y="2049462"/>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t>
              </a:r>
            </a:p>
          </p:txBody>
        </p:sp>
      </p:grpSp>
    </p:spTree>
    <p:extLst>
      <p:ext uri="{BB962C8B-B14F-4D97-AF65-F5344CB8AC3E}">
        <p14:creationId xmlns:p14="http://schemas.microsoft.com/office/powerpoint/2010/main" val="270884547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Introduction</a:t>
            </a:r>
            <a:endParaRPr lang="en-US" dirty="0"/>
          </a:p>
        </p:txBody>
      </p:sp>
    </p:spTree>
    <p:extLst>
      <p:ext uri="{BB962C8B-B14F-4D97-AF65-F5344CB8AC3E}">
        <p14:creationId xmlns:p14="http://schemas.microsoft.com/office/powerpoint/2010/main" val="2070923434"/>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Easily </a:t>
            </a:r>
            <a:r>
              <a:rPr lang="en-US" b="1" u="sng" dirty="0"/>
              <a:t>develop</a:t>
            </a:r>
            <a:r>
              <a:rPr lang="en-US" b="1" dirty="0"/>
              <a:t> </a:t>
            </a:r>
            <a:r>
              <a:rPr lang="en-US" dirty="0"/>
              <a:t>applications that rely on sharded data models in Azure SQL DB, using tools of choice like </a:t>
            </a:r>
            <a:r>
              <a:rPr lang="en-US" dirty="0" err="1"/>
              <a:t>ADO.Net</a:t>
            </a:r>
            <a:r>
              <a:rPr lang="en-US" dirty="0"/>
              <a:t> and Entity Framework</a:t>
            </a:r>
          </a:p>
          <a:p>
            <a:r>
              <a:rPr lang="en-US" dirty="0"/>
              <a:t>Easily </a:t>
            </a:r>
            <a:r>
              <a:rPr lang="en-US" b="1" u="sng" dirty="0"/>
              <a:t>scale (grow or shrink</a:t>
            </a:r>
            <a:r>
              <a:rPr lang="en-US" b="1" u="sng" dirty="0" smtClean="0"/>
              <a:t>)</a:t>
            </a:r>
            <a:r>
              <a:rPr lang="en-US" dirty="0" smtClean="0"/>
              <a:t> </a:t>
            </a:r>
            <a:r>
              <a:rPr lang="en-US" dirty="0"/>
              <a:t>Azure SQL DB resources when needed</a:t>
            </a:r>
          </a:p>
          <a:p>
            <a:r>
              <a:rPr lang="en-US" dirty="0"/>
              <a:t>Easily </a:t>
            </a:r>
            <a:r>
              <a:rPr lang="en-US" b="1" u="sng" dirty="0"/>
              <a:t>manage</a:t>
            </a:r>
            <a:r>
              <a:rPr lang="en-US" b="1" dirty="0"/>
              <a:t> </a:t>
            </a:r>
            <a:r>
              <a:rPr lang="en-US" dirty="0"/>
              <a:t>operations that apply to large numbers of physical Azure DB databases</a:t>
            </a:r>
            <a:r>
              <a:rPr lang="en-US" dirty="0" smtClean="0"/>
              <a:t>.</a:t>
            </a:r>
            <a:endParaRPr lang="en-US" dirty="0"/>
          </a:p>
        </p:txBody>
      </p:sp>
      <p:sp>
        <p:nvSpPr>
          <p:cNvPr id="2" name="Title 1"/>
          <p:cNvSpPr>
            <a:spLocks noGrp="1"/>
          </p:cNvSpPr>
          <p:nvPr>
            <p:ph type="title"/>
          </p:nvPr>
        </p:nvSpPr>
        <p:spPr/>
        <p:txBody>
          <a:bodyPr/>
          <a:lstStyle/>
          <a:p>
            <a:r>
              <a:rPr lang="en-US" dirty="0" smtClean="0"/>
              <a:t>Elastic Scale Goals</a:t>
            </a:r>
            <a:endParaRPr lang="en-US" dirty="0"/>
          </a:p>
        </p:txBody>
      </p:sp>
    </p:spTree>
    <p:extLst>
      <p:ext uri="{BB962C8B-B14F-4D97-AF65-F5344CB8AC3E}">
        <p14:creationId xmlns:p14="http://schemas.microsoft.com/office/powerpoint/2010/main" val="142633296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Overview </a:t>
            </a:r>
            <a:endParaRPr lang="en-US" dirty="0"/>
          </a:p>
        </p:txBody>
      </p:sp>
      <p:grpSp>
        <p:nvGrpSpPr>
          <p:cNvPr id="4" name="Group 1"/>
          <p:cNvGrpSpPr/>
          <p:nvPr/>
        </p:nvGrpSpPr>
        <p:grpSpPr>
          <a:xfrm>
            <a:off x="901575" y="1363663"/>
            <a:ext cx="10250267" cy="4436962"/>
            <a:chOff x="260110" y="2114550"/>
            <a:chExt cx="11431129" cy="4504054"/>
          </a:xfrm>
        </p:grpSpPr>
        <p:sp>
          <p:nvSpPr>
            <p:cNvPr id="5" name="Left-Right Arrow 69"/>
            <p:cNvSpPr/>
            <p:nvPr/>
          </p:nvSpPr>
          <p:spPr>
            <a:xfrm>
              <a:off x="3825729" y="5944139"/>
              <a:ext cx="4264975" cy="507440"/>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28" dirty="0">
                  <a:solidFill>
                    <a:srgbClr val="505050"/>
                  </a:solidFill>
                </a:rPr>
                <a:t>Grow/shrink capacity</a:t>
              </a:r>
            </a:p>
          </p:txBody>
        </p:sp>
        <p:sp>
          <p:nvSpPr>
            <p:cNvPr id="6" name="Rounded Rectangle 4"/>
            <p:cNvSpPr/>
            <p:nvPr/>
          </p:nvSpPr>
          <p:spPr>
            <a:xfrm>
              <a:off x="4170400" y="2114550"/>
              <a:ext cx="3695580" cy="1229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Cross-Shard Capabilities</a:t>
              </a:r>
              <a:endParaRPr lang="en-US" sz="1428" dirty="0">
                <a:solidFill>
                  <a:srgbClr val="FFFFFF"/>
                </a:solidFill>
              </a:endParaRPr>
            </a:p>
          </p:txBody>
        </p:sp>
        <p:sp>
          <p:nvSpPr>
            <p:cNvPr id="7" name="Rounded Rectangle 52"/>
            <p:cNvSpPr/>
            <p:nvPr/>
          </p:nvSpPr>
          <p:spPr>
            <a:xfrm>
              <a:off x="1362076" y="2114550"/>
              <a:ext cx="1295400" cy="3733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28" dirty="0">
                  <a:solidFill>
                    <a:srgbClr val="505050"/>
                  </a:solidFill>
                </a:rPr>
                <a:t>Elastic Scale app</a:t>
              </a:r>
            </a:p>
          </p:txBody>
        </p:sp>
        <p:sp>
          <p:nvSpPr>
            <p:cNvPr id="8" name="Can 53"/>
            <p:cNvSpPr/>
            <p:nvPr/>
          </p:nvSpPr>
          <p:spPr>
            <a:xfrm>
              <a:off x="3390899"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a:solidFill>
                    <a:srgbClr val="FFFFFF"/>
                  </a:solidFill>
                </a:rPr>
                <a:t>shard</a:t>
              </a:r>
              <a:r>
                <a:rPr lang="en-US" sz="1428" baseline="-25000" dirty="0">
                  <a:solidFill>
                    <a:srgbClr val="FFFFFF"/>
                  </a:solidFill>
                </a:rPr>
                <a:t>1</a:t>
              </a:r>
            </a:p>
          </p:txBody>
        </p:sp>
        <p:sp>
          <p:nvSpPr>
            <p:cNvPr id="9" name="Can 54"/>
            <p:cNvSpPr/>
            <p:nvPr/>
          </p:nvSpPr>
          <p:spPr>
            <a:xfrm>
              <a:off x="4800599"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i</a:t>
              </a:r>
              <a:endParaRPr lang="en-US" sz="1428" baseline="-25000" dirty="0">
                <a:solidFill>
                  <a:srgbClr val="FFFFFF"/>
                </a:solidFill>
              </a:endParaRPr>
            </a:p>
          </p:txBody>
        </p:sp>
        <p:sp>
          <p:nvSpPr>
            <p:cNvPr id="10" name="Rounded Rectangle 55"/>
            <p:cNvSpPr/>
            <p:nvPr/>
          </p:nvSpPr>
          <p:spPr>
            <a:xfrm>
              <a:off x="9415461" y="2114550"/>
              <a:ext cx="1295400" cy="3733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28" dirty="0">
                  <a:solidFill>
                    <a:srgbClr val="505050"/>
                  </a:solidFill>
                </a:rPr>
                <a:t>Elastic Scale</a:t>
              </a:r>
            </a:p>
            <a:p>
              <a:pPr algn="ctr"/>
              <a:r>
                <a:rPr lang="en-US" sz="1428" dirty="0">
                  <a:solidFill>
                    <a:srgbClr val="505050"/>
                  </a:solidFill>
                </a:rPr>
                <a:t>Manage-ability</a:t>
              </a:r>
            </a:p>
          </p:txBody>
        </p:sp>
        <p:cxnSp>
          <p:nvCxnSpPr>
            <p:cNvPr id="11" name="Elbow Connector 56"/>
            <p:cNvCxnSpPr>
              <a:stCxn id="6" idx="2"/>
              <a:endCxn id="8" idx="1"/>
            </p:cNvCxnSpPr>
            <p:nvPr/>
          </p:nvCxnSpPr>
          <p:spPr>
            <a:xfrm rot="5400000">
              <a:off x="4440494" y="2765703"/>
              <a:ext cx="999591" cy="215580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 name="Group 57"/>
            <p:cNvGrpSpPr/>
            <p:nvPr/>
          </p:nvGrpSpPr>
          <p:grpSpPr>
            <a:xfrm>
              <a:off x="8020394" y="3430909"/>
              <a:ext cx="3670845" cy="3187695"/>
              <a:chOff x="4184942" y="4559147"/>
              <a:chExt cx="3670845" cy="3187695"/>
            </a:xfrm>
          </p:grpSpPr>
          <p:pic>
            <p:nvPicPr>
              <p:cNvPr id="39"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7809" y="4559147"/>
                <a:ext cx="410219" cy="410219"/>
              </a:xfrm>
              <a:prstGeom prst="rect">
                <a:avLst/>
              </a:prstGeom>
            </p:spPr>
          </p:pic>
          <p:sp>
            <p:nvSpPr>
              <p:cNvPr id="40" name="TextBox 89"/>
              <p:cNvSpPr txBox="1"/>
              <p:nvPr/>
            </p:nvSpPr>
            <p:spPr>
              <a:xfrm>
                <a:off x="7119974" y="4927503"/>
                <a:ext cx="735813" cy="436369"/>
              </a:xfrm>
              <a:prstGeom prst="rect">
                <a:avLst/>
              </a:prstGeom>
              <a:noFill/>
            </p:spPr>
            <p:txBody>
              <a:bodyPr wrap="none" rtlCol="0">
                <a:spAutoFit/>
              </a:bodyPr>
              <a:lstStyle/>
              <a:p>
                <a:r>
                  <a:rPr lang="en-US" sz="1071" dirty="0">
                    <a:solidFill>
                      <a:srgbClr val="FFFFFF"/>
                    </a:solidFill>
                  </a:rPr>
                  <a:t>Admin/</a:t>
                </a:r>
              </a:p>
              <a:p>
                <a:r>
                  <a:rPr lang="en-US" sz="1071" dirty="0" err="1">
                    <a:solidFill>
                      <a:srgbClr val="FFFFFF"/>
                    </a:solidFill>
                  </a:rPr>
                  <a:t>DevOps</a:t>
                </a:r>
                <a:endParaRPr lang="en-US" sz="1071" dirty="0">
                  <a:solidFill>
                    <a:srgbClr val="FFFFFF"/>
                  </a:solidFill>
                </a:endParaRPr>
              </a:p>
            </p:txBody>
          </p:sp>
          <p:pic>
            <p:nvPicPr>
              <p:cNvPr id="4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2777" y="6942111"/>
                <a:ext cx="410219" cy="410219"/>
              </a:xfrm>
              <a:prstGeom prst="rect">
                <a:avLst/>
              </a:prstGeom>
            </p:spPr>
          </p:pic>
          <p:sp>
            <p:nvSpPr>
              <p:cNvPr id="42" name="TextBox 91"/>
              <p:cNvSpPr txBox="1"/>
              <p:nvPr/>
            </p:nvSpPr>
            <p:spPr>
              <a:xfrm>
                <a:off x="4184942" y="7310473"/>
                <a:ext cx="735813" cy="436369"/>
              </a:xfrm>
              <a:prstGeom prst="rect">
                <a:avLst/>
              </a:prstGeom>
              <a:noFill/>
            </p:spPr>
            <p:txBody>
              <a:bodyPr wrap="none" rtlCol="0">
                <a:spAutoFit/>
              </a:bodyPr>
              <a:lstStyle/>
              <a:p>
                <a:r>
                  <a:rPr lang="en-US" sz="1071" dirty="0">
                    <a:solidFill>
                      <a:srgbClr val="FFFFFF"/>
                    </a:solidFill>
                  </a:rPr>
                  <a:t>Admin/</a:t>
                </a:r>
              </a:p>
              <a:p>
                <a:r>
                  <a:rPr lang="en-US" sz="1071" dirty="0" err="1">
                    <a:solidFill>
                      <a:srgbClr val="FFFFFF"/>
                    </a:solidFill>
                  </a:rPr>
                  <a:t>DevOps</a:t>
                </a:r>
                <a:endParaRPr lang="en-US" sz="1071" dirty="0">
                  <a:solidFill>
                    <a:srgbClr val="FFFFFF"/>
                  </a:solidFill>
                </a:endParaRPr>
              </a:p>
            </p:txBody>
          </p:sp>
        </p:grpSp>
        <p:grpSp>
          <p:nvGrpSpPr>
            <p:cNvPr id="13" name="Group 58"/>
            <p:cNvGrpSpPr/>
            <p:nvPr/>
          </p:nvGrpSpPr>
          <p:grpSpPr>
            <a:xfrm>
              <a:off x="260110" y="3481709"/>
              <a:ext cx="1012500" cy="794935"/>
              <a:chOff x="1325520" y="1415228"/>
              <a:chExt cx="1012500" cy="794935"/>
            </a:xfrm>
          </p:grpSpPr>
          <p:pic>
            <p:nvPicPr>
              <p:cNvPr id="37" name="Pictur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8762" y="1415228"/>
                <a:ext cx="399283" cy="446697"/>
              </a:xfrm>
              <a:prstGeom prst="rect">
                <a:avLst/>
              </a:prstGeom>
            </p:spPr>
          </p:pic>
          <p:sp>
            <p:nvSpPr>
              <p:cNvPr id="38" name="TextBox 87"/>
              <p:cNvSpPr txBox="1"/>
              <p:nvPr/>
            </p:nvSpPr>
            <p:spPr>
              <a:xfrm>
                <a:off x="1325520" y="1773794"/>
                <a:ext cx="1012500" cy="436369"/>
              </a:xfrm>
              <a:prstGeom prst="rect">
                <a:avLst/>
              </a:prstGeom>
              <a:noFill/>
            </p:spPr>
            <p:txBody>
              <a:bodyPr wrap="none" rtlCol="0">
                <a:spAutoFit/>
              </a:bodyPr>
              <a:lstStyle/>
              <a:p>
                <a:r>
                  <a:rPr lang="en-US" sz="1071" dirty="0">
                    <a:solidFill>
                      <a:srgbClr val="FFFFFF"/>
                    </a:solidFill>
                  </a:rPr>
                  <a:t>Application </a:t>
                </a:r>
              </a:p>
              <a:p>
                <a:r>
                  <a:rPr lang="en-US" sz="1071" dirty="0">
                    <a:solidFill>
                      <a:srgbClr val="FFFFFF"/>
                    </a:solidFill>
                  </a:rPr>
                  <a:t>Developer</a:t>
                </a:r>
              </a:p>
            </p:txBody>
          </p:sp>
        </p:grpSp>
        <p:sp>
          <p:nvSpPr>
            <p:cNvPr id="14" name="TextBox 59"/>
            <p:cNvSpPr txBox="1"/>
            <p:nvPr/>
          </p:nvSpPr>
          <p:spPr>
            <a:xfrm>
              <a:off x="4395555" y="4911209"/>
              <a:ext cx="355589" cy="322768"/>
            </a:xfrm>
            <a:prstGeom prst="rect">
              <a:avLst/>
            </a:prstGeom>
            <a:noFill/>
          </p:spPr>
          <p:txBody>
            <a:bodyPr wrap="none" rtlCol="0">
              <a:spAutoFit/>
            </a:bodyPr>
            <a:lstStyle/>
            <a:p>
              <a:r>
                <a:rPr lang="en-US" sz="1428" dirty="0">
                  <a:solidFill>
                    <a:srgbClr val="FFFFFF"/>
                  </a:solidFill>
                </a:rPr>
                <a:t>…</a:t>
              </a:r>
            </a:p>
          </p:txBody>
        </p:sp>
        <p:sp>
          <p:nvSpPr>
            <p:cNvPr id="15" name="TextBox 60"/>
            <p:cNvSpPr txBox="1"/>
            <p:nvPr/>
          </p:nvSpPr>
          <p:spPr>
            <a:xfrm>
              <a:off x="5862405" y="4911209"/>
              <a:ext cx="355589" cy="322768"/>
            </a:xfrm>
            <a:prstGeom prst="rect">
              <a:avLst/>
            </a:prstGeom>
            <a:noFill/>
          </p:spPr>
          <p:txBody>
            <a:bodyPr wrap="none" rtlCol="0">
              <a:spAutoFit/>
            </a:bodyPr>
            <a:lstStyle/>
            <a:p>
              <a:r>
                <a:rPr lang="en-US" sz="1428" dirty="0">
                  <a:solidFill>
                    <a:srgbClr val="FFFFFF"/>
                  </a:solidFill>
                </a:rPr>
                <a:t>…</a:t>
              </a:r>
            </a:p>
          </p:txBody>
        </p:sp>
        <p:sp>
          <p:nvSpPr>
            <p:cNvPr id="16" name="Can 61"/>
            <p:cNvSpPr/>
            <p:nvPr/>
          </p:nvSpPr>
          <p:spPr>
            <a:xfrm>
              <a:off x="6300785"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j</a:t>
              </a:r>
              <a:endParaRPr lang="en-US" sz="1428" baseline="-25000" dirty="0">
                <a:solidFill>
                  <a:srgbClr val="FFFFFF"/>
                </a:solidFill>
              </a:endParaRPr>
            </a:p>
          </p:txBody>
        </p:sp>
        <p:sp>
          <p:nvSpPr>
            <p:cNvPr id="17" name="Can 62"/>
            <p:cNvSpPr/>
            <p:nvPr/>
          </p:nvSpPr>
          <p:spPr>
            <a:xfrm>
              <a:off x="7710485"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n</a:t>
              </a:r>
              <a:endParaRPr lang="en-US" sz="1428" baseline="-25000" dirty="0">
                <a:solidFill>
                  <a:srgbClr val="FFFFFF"/>
                </a:solidFill>
              </a:endParaRPr>
            </a:p>
          </p:txBody>
        </p:sp>
        <p:sp>
          <p:nvSpPr>
            <p:cNvPr id="18" name="TextBox 63"/>
            <p:cNvSpPr txBox="1"/>
            <p:nvPr/>
          </p:nvSpPr>
          <p:spPr>
            <a:xfrm>
              <a:off x="7305440" y="4911209"/>
              <a:ext cx="355589" cy="322768"/>
            </a:xfrm>
            <a:prstGeom prst="rect">
              <a:avLst/>
            </a:prstGeom>
            <a:noFill/>
          </p:spPr>
          <p:txBody>
            <a:bodyPr wrap="none" rtlCol="0">
              <a:spAutoFit/>
            </a:bodyPr>
            <a:lstStyle/>
            <a:p>
              <a:r>
                <a:rPr lang="en-US" sz="1428" dirty="0">
                  <a:solidFill>
                    <a:srgbClr val="FFFFFF"/>
                  </a:solidFill>
                </a:rPr>
                <a:t>…</a:t>
              </a:r>
            </a:p>
          </p:txBody>
        </p:sp>
        <p:cxnSp>
          <p:nvCxnSpPr>
            <p:cNvPr id="19" name="Elbow Connector 64"/>
            <p:cNvCxnSpPr>
              <a:stCxn id="6" idx="2"/>
              <a:endCxn id="9" idx="1"/>
            </p:cNvCxnSpPr>
            <p:nvPr/>
          </p:nvCxnSpPr>
          <p:spPr>
            <a:xfrm rot="5400000">
              <a:off x="5145344" y="3470552"/>
              <a:ext cx="999591" cy="74610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9853" y="5359841"/>
              <a:ext cx="375869" cy="375869"/>
            </a:xfrm>
            <a:prstGeom prst="rect">
              <a:avLst/>
            </a:prstGeom>
          </p:spPr>
        </p:pic>
        <p:pic>
          <p:nvPicPr>
            <p:cNvPr id="21" name="Picture 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7239" y="5373302"/>
              <a:ext cx="375869" cy="375869"/>
            </a:xfrm>
            <a:prstGeom prst="rect">
              <a:avLst/>
            </a:prstGeom>
          </p:spPr>
        </p:pic>
        <p:pic>
          <p:nvPicPr>
            <p:cNvPr id="22"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1300" y="5386763"/>
              <a:ext cx="375869" cy="375869"/>
            </a:xfrm>
            <a:prstGeom prst="rect">
              <a:avLst/>
            </a:prstGeom>
          </p:spPr>
        </p:pic>
        <p:pic>
          <p:nvPicPr>
            <p:cNvPr id="23"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0118" y="5373301"/>
              <a:ext cx="375869" cy="375869"/>
            </a:xfrm>
            <a:prstGeom prst="rect">
              <a:avLst/>
            </a:prstGeom>
          </p:spPr>
        </p:pic>
        <p:cxnSp>
          <p:nvCxnSpPr>
            <p:cNvPr id="24" name="Elbow Connector 71"/>
            <p:cNvCxnSpPr>
              <a:stCxn id="6" idx="2"/>
              <a:endCxn id="16" idx="1"/>
            </p:cNvCxnSpPr>
            <p:nvPr/>
          </p:nvCxnSpPr>
          <p:spPr>
            <a:xfrm rot="16200000" flipH="1">
              <a:off x="5895437" y="3466563"/>
              <a:ext cx="999591" cy="75408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72"/>
            <p:cNvCxnSpPr>
              <a:stCxn id="6" idx="2"/>
              <a:endCxn id="17" idx="1"/>
            </p:cNvCxnSpPr>
            <p:nvPr/>
          </p:nvCxnSpPr>
          <p:spPr>
            <a:xfrm rot="16200000" flipH="1">
              <a:off x="6600286" y="2761713"/>
              <a:ext cx="999591" cy="216378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Left-Right Arrow 74"/>
            <p:cNvSpPr/>
            <p:nvPr/>
          </p:nvSpPr>
          <p:spPr>
            <a:xfrm>
              <a:off x="8402957" y="4623309"/>
              <a:ext cx="1349103"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505050">
                    <a:lumMod val="50000"/>
                  </a:srgbClr>
                </a:solidFill>
              </a:endParaRPr>
            </a:p>
          </p:txBody>
        </p:sp>
        <p:sp>
          <p:nvSpPr>
            <p:cNvPr id="27" name="TextBox 75"/>
            <p:cNvSpPr txBox="1"/>
            <p:nvPr/>
          </p:nvSpPr>
          <p:spPr>
            <a:xfrm>
              <a:off x="8616664" y="4804818"/>
              <a:ext cx="996436" cy="452684"/>
            </a:xfrm>
            <a:prstGeom prst="rect">
              <a:avLst/>
            </a:prstGeom>
            <a:noFill/>
          </p:spPr>
          <p:txBody>
            <a:bodyPr wrap="none" rtlCol="0">
              <a:spAutoFit/>
            </a:bodyPr>
            <a:lstStyle/>
            <a:p>
              <a:r>
                <a:rPr lang="en-US" sz="1122" i="1" dirty="0">
                  <a:solidFill>
                    <a:srgbClr val="505050">
                      <a:lumMod val="50000"/>
                    </a:srgbClr>
                  </a:solidFill>
                </a:rPr>
                <a:t>Shard-local</a:t>
              </a:r>
            </a:p>
            <a:p>
              <a:r>
                <a:rPr lang="en-US" sz="1122" i="1" dirty="0">
                  <a:solidFill>
                    <a:srgbClr val="505050">
                      <a:lumMod val="50000"/>
                    </a:srgbClr>
                  </a:solidFill>
                </a:rPr>
                <a:t>operations</a:t>
              </a:r>
            </a:p>
          </p:txBody>
        </p:sp>
        <p:sp>
          <p:nvSpPr>
            <p:cNvPr id="28" name="Rounded Rectangle 79"/>
            <p:cNvSpPr/>
            <p:nvPr/>
          </p:nvSpPr>
          <p:spPr>
            <a:xfrm>
              <a:off x="1548991" y="2325636"/>
              <a:ext cx="902809" cy="723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rgbClr val="FFFFFF"/>
                  </a:solidFill>
                </a:rPr>
                <a:t>Client library</a:t>
              </a:r>
            </a:p>
          </p:txBody>
        </p:sp>
        <p:sp>
          <p:nvSpPr>
            <p:cNvPr id="29" name="Left-Right Arrow 80"/>
            <p:cNvSpPr/>
            <p:nvPr/>
          </p:nvSpPr>
          <p:spPr>
            <a:xfrm>
              <a:off x="2439267" y="2258497"/>
              <a:ext cx="2019300"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505050">
                    <a:lumMod val="50000"/>
                  </a:srgbClr>
                </a:solidFill>
              </a:endParaRPr>
            </a:p>
          </p:txBody>
        </p:sp>
        <p:sp>
          <p:nvSpPr>
            <p:cNvPr id="30" name="Rounded Rectangle 85"/>
            <p:cNvSpPr/>
            <p:nvPr/>
          </p:nvSpPr>
          <p:spPr>
            <a:xfrm>
              <a:off x="9592907" y="2223872"/>
              <a:ext cx="902809" cy="1165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18" dirty="0">
                  <a:solidFill>
                    <a:srgbClr val="FFFFFF"/>
                  </a:solidFill>
                </a:rPr>
                <a:t>Cross-shard extensions</a:t>
              </a:r>
            </a:p>
          </p:txBody>
        </p:sp>
        <p:sp>
          <p:nvSpPr>
            <p:cNvPr id="31" name="TextBox 81"/>
            <p:cNvSpPr txBox="1"/>
            <p:nvPr/>
          </p:nvSpPr>
          <p:spPr>
            <a:xfrm>
              <a:off x="2961088" y="2457777"/>
              <a:ext cx="1023211" cy="452684"/>
            </a:xfrm>
            <a:prstGeom prst="rect">
              <a:avLst/>
            </a:prstGeom>
            <a:noFill/>
          </p:spPr>
          <p:txBody>
            <a:bodyPr wrap="none" rtlCol="0">
              <a:spAutoFit/>
            </a:bodyPr>
            <a:lstStyle/>
            <a:p>
              <a:r>
                <a:rPr lang="en-US" sz="1122" i="1" dirty="0">
                  <a:solidFill>
                    <a:srgbClr val="505050">
                      <a:lumMod val="50000"/>
                    </a:srgbClr>
                  </a:solidFill>
                </a:rPr>
                <a:t>Cross-shard</a:t>
              </a:r>
            </a:p>
            <a:p>
              <a:r>
                <a:rPr lang="en-US" sz="1122" i="1" dirty="0">
                  <a:solidFill>
                    <a:srgbClr val="505050">
                      <a:lumMod val="50000"/>
                    </a:srgbClr>
                  </a:solidFill>
                </a:rPr>
                <a:t>operations</a:t>
              </a:r>
            </a:p>
          </p:txBody>
        </p:sp>
        <p:sp>
          <p:nvSpPr>
            <p:cNvPr id="32" name="Rounded Rectangle 82"/>
            <p:cNvSpPr/>
            <p:nvPr/>
          </p:nvSpPr>
          <p:spPr>
            <a:xfrm>
              <a:off x="1573920" y="4734074"/>
              <a:ext cx="902809" cy="723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rgbClr val="FFFFFF"/>
                  </a:solidFill>
                </a:rPr>
                <a:t>Client library</a:t>
              </a:r>
            </a:p>
          </p:txBody>
        </p:sp>
        <p:sp>
          <p:nvSpPr>
            <p:cNvPr id="33" name="Left-Right Arrow 83"/>
            <p:cNvSpPr/>
            <p:nvPr/>
          </p:nvSpPr>
          <p:spPr>
            <a:xfrm>
              <a:off x="2312484" y="4643973"/>
              <a:ext cx="1349103"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FFFFFF"/>
                </a:solidFill>
              </a:endParaRPr>
            </a:p>
          </p:txBody>
        </p:sp>
        <p:sp>
          <p:nvSpPr>
            <p:cNvPr id="34" name="TextBox 84"/>
            <p:cNvSpPr txBox="1"/>
            <p:nvPr/>
          </p:nvSpPr>
          <p:spPr>
            <a:xfrm>
              <a:off x="2526191" y="4825482"/>
              <a:ext cx="996436" cy="452684"/>
            </a:xfrm>
            <a:prstGeom prst="rect">
              <a:avLst/>
            </a:prstGeom>
            <a:noFill/>
          </p:spPr>
          <p:txBody>
            <a:bodyPr wrap="none" rtlCol="0">
              <a:spAutoFit/>
            </a:bodyPr>
            <a:lstStyle/>
            <a:p>
              <a:r>
                <a:rPr lang="en-US" sz="1122" i="1" dirty="0">
                  <a:solidFill>
                    <a:srgbClr val="505050">
                      <a:lumMod val="50000"/>
                    </a:srgbClr>
                  </a:solidFill>
                </a:rPr>
                <a:t>Shard-local</a:t>
              </a:r>
            </a:p>
            <a:p>
              <a:r>
                <a:rPr lang="en-US" sz="1122" i="1" dirty="0">
                  <a:solidFill>
                    <a:srgbClr val="505050">
                      <a:lumMod val="50000"/>
                    </a:srgbClr>
                  </a:solidFill>
                </a:rPr>
                <a:t>operations</a:t>
              </a:r>
            </a:p>
          </p:txBody>
        </p:sp>
        <p:sp>
          <p:nvSpPr>
            <p:cNvPr id="35" name="Left-Right Arrow 73"/>
            <p:cNvSpPr/>
            <p:nvPr/>
          </p:nvSpPr>
          <p:spPr>
            <a:xfrm>
              <a:off x="7648804" y="2285819"/>
              <a:ext cx="2070836"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FFFFFF"/>
                </a:solidFill>
              </a:endParaRPr>
            </a:p>
          </p:txBody>
        </p:sp>
        <p:sp>
          <p:nvSpPr>
            <p:cNvPr id="36" name="TextBox 76"/>
            <p:cNvSpPr txBox="1"/>
            <p:nvPr/>
          </p:nvSpPr>
          <p:spPr>
            <a:xfrm>
              <a:off x="8191386" y="2526537"/>
              <a:ext cx="1023211" cy="452684"/>
            </a:xfrm>
            <a:prstGeom prst="rect">
              <a:avLst/>
            </a:prstGeom>
            <a:noFill/>
          </p:spPr>
          <p:txBody>
            <a:bodyPr wrap="none" rtlCol="0">
              <a:spAutoFit/>
            </a:bodyPr>
            <a:lstStyle/>
            <a:p>
              <a:r>
                <a:rPr lang="en-US" sz="1122" i="1" dirty="0">
                  <a:solidFill>
                    <a:srgbClr val="505050">
                      <a:lumMod val="50000"/>
                    </a:srgbClr>
                  </a:solidFill>
                </a:rPr>
                <a:t>Cross-shard</a:t>
              </a:r>
            </a:p>
            <a:p>
              <a:r>
                <a:rPr lang="en-US" sz="1122" i="1" dirty="0">
                  <a:solidFill>
                    <a:srgbClr val="505050">
                      <a:lumMod val="50000"/>
                    </a:srgbClr>
                  </a:solidFill>
                </a:rPr>
                <a:t>operations</a:t>
              </a:r>
            </a:p>
          </p:txBody>
        </p:sp>
      </p:grpSp>
      <p:sp>
        <p:nvSpPr>
          <p:cNvPr id="3" name="Rectangle 2"/>
          <p:cNvSpPr/>
          <p:nvPr/>
        </p:nvSpPr>
        <p:spPr>
          <a:xfrm>
            <a:off x="878506" y="5935662"/>
            <a:ext cx="10749931" cy="646331"/>
          </a:xfrm>
          <a:prstGeom prst="rect">
            <a:avLst/>
          </a:prstGeom>
        </p:spPr>
        <p:txBody>
          <a:bodyPr wrap="none">
            <a:spAutoFit/>
          </a:bodyPr>
          <a:lstStyle/>
          <a:p>
            <a:r>
              <a:rPr lang="en-US" dirty="0" smtClean="0">
                <a:solidFill>
                  <a:srgbClr val="FFFFFF"/>
                </a:solidFill>
              </a:rPr>
              <a:t>Note that your application needs to be </a:t>
            </a:r>
            <a:r>
              <a:rPr lang="en-US" dirty="0" err="1" smtClean="0">
                <a:solidFill>
                  <a:srgbClr val="FFFFFF"/>
                </a:solidFill>
              </a:rPr>
              <a:t>shardable</a:t>
            </a:r>
            <a:r>
              <a:rPr lang="en-US" dirty="0" smtClean="0">
                <a:solidFill>
                  <a:srgbClr val="FFFFFF"/>
                </a:solidFill>
              </a:rPr>
              <a:t> to benefit from Elastic Scale. If the application</a:t>
            </a:r>
          </a:p>
          <a:p>
            <a:r>
              <a:rPr lang="en-US" dirty="0" smtClean="0">
                <a:solidFill>
                  <a:srgbClr val="FFFFFF"/>
                </a:solidFill>
              </a:rPr>
              <a:t>does not partition well, Elastic Scale (or any other sharding approach) is likely not going to be a good fit.</a:t>
            </a:r>
            <a:endParaRPr lang="en-US" dirty="0">
              <a:solidFill>
                <a:srgbClr val="FFFFFF"/>
              </a:solidFill>
            </a:endParaRPr>
          </a:p>
        </p:txBody>
      </p:sp>
    </p:spTree>
    <p:extLst>
      <p:ext uri="{BB962C8B-B14F-4D97-AF65-F5344CB8AC3E}">
        <p14:creationId xmlns:p14="http://schemas.microsoft.com/office/powerpoint/2010/main" val="80971634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8199437" y="1771993"/>
            <a:ext cx="1752600" cy="1981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solidFill>
                  <a:srgbClr val="505050">
                    <a:lumMod val="50000"/>
                  </a:srgbClr>
                </a:solidFill>
              </a:rPr>
              <a:t>Azure SQL DB</a:t>
            </a:r>
            <a:endParaRPr lang="en-US" sz="2000" dirty="0">
              <a:solidFill>
                <a:srgbClr val="505050">
                  <a:lumMod val="50000"/>
                </a:srgbClr>
              </a:solidFill>
            </a:endParaRPr>
          </a:p>
        </p:txBody>
      </p:sp>
      <p:sp>
        <p:nvSpPr>
          <p:cNvPr id="30" name="Content Placeholder 29"/>
          <p:cNvSpPr>
            <a:spLocks noGrp="1"/>
          </p:cNvSpPr>
          <p:nvPr>
            <p:ph idx="4294967295"/>
          </p:nvPr>
        </p:nvSpPr>
        <p:spPr>
          <a:xfrm>
            <a:off x="1036637" y="1535577"/>
            <a:ext cx="5895869" cy="2625894"/>
          </a:xfrm>
          <a:prstGeom prst="rect">
            <a:avLst/>
          </a:prstGeom>
        </p:spPr>
        <p:txBody>
          <a:bodyPr>
            <a:normAutofit fontScale="92500" lnSpcReduction="20000"/>
          </a:bodyPr>
          <a:lstStyle/>
          <a:p>
            <a:r>
              <a:rPr lang="en-US" dirty="0" smtClean="0"/>
              <a:t>Two types of shard maps</a:t>
            </a:r>
          </a:p>
          <a:p>
            <a:pPr lvl="1"/>
            <a:r>
              <a:rPr lang="en-US" dirty="0" smtClean="0"/>
              <a:t>Range: contiguous values</a:t>
            </a:r>
          </a:p>
          <a:p>
            <a:pPr lvl="1"/>
            <a:r>
              <a:rPr lang="en-US" dirty="0" smtClean="0"/>
              <a:t>List: explicit values</a:t>
            </a:r>
          </a:p>
          <a:p>
            <a:r>
              <a:rPr lang="en-US" dirty="0" smtClean="0"/>
              <a:t>Four types of sharding keys</a:t>
            </a:r>
          </a:p>
          <a:p>
            <a:pPr lvl="1"/>
            <a:r>
              <a:rPr lang="en-US" dirty="0" smtClean="0"/>
              <a:t>INT, BIGINT, GUID, VARBINARY</a:t>
            </a:r>
            <a:endParaRPr lang="en-US" dirty="0"/>
          </a:p>
        </p:txBody>
      </p:sp>
      <p:sp>
        <p:nvSpPr>
          <p:cNvPr id="2" name="Title 1"/>
          <p:cNvSpPr>
            <a:spLocks noGrp="1"/>
          </p:cNvSpPr>
          <p:nvPr>
            <p:ph type="title"/>
          </p:nvPr>
        </p:nvSpPr>
        <p:spPr/>
        <p:txBody>
          <a:bodyPr/>
          <a:lstStyle/>
          <a:p>
            <a:r>
              <a:rPr lang="en-US" dirty="0" smtClean="0"/>
              <a:t>Elastic Scale Overview</a:t>
            </a:r>
            <a:endParaRPr lang="en-US" dirty="0"/>
          </a:p>
        </p:txBody>
      </p:sp>
      <p:sp>
        <p:nvSpPr>
          <p:cNvPr id="33" name="Can 32"/>
          <p:cNvSpPr/>
          <p:nvPr/>
        </p:nvSpPr>
        <p:spPr bwMode="auto">
          <a:xfrm>
            <a:off x="8441674" y="1926274"/>
            <a:ext cx="1239428" cy="1196711"/>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Shard Map Manager</a:t>
            </a:r>
          </a:p>
        </p:txBody>
      </p:sp>
      <p:sp>
        <p:nvSpPr>
          <p:cNvPr id="28" name="Left Brace 27"/>
          <p:cNvSpPr/>
          <p:nvPr/>
        </p:nvSpPr>
        <p:spPr>
          <a:xfrm rot="16200000">
            <a:off x="5901924" y="1180641"/>
            <a:ext cx="294407" cy="89430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srgbClr val="FFFFFF"/>
              </a:solidFill>
            </a:endParaRPr>
          </a:p>
        </p:txBody>
      </p:sp>
      <p:sp>
        <p:nvSpPr>
          <p:cNvPr id="29" name="TextBox 28"/>
          <p:cNvSpPr txBox="1"/>
          <p:nvPr/>
        </p:nvSpPr>
        <p:spPr>
          <a:xfrm>
            <a:off x="5540433" y="5769776"/>
            <a:ext cx="1017386" cy="318286"/>
          </a:xfrm>
          <a:prstGeom prst="rect">
            <a:avLst/>
          </a:prstGeom>
          <a:noFill/>
          <a:ln>
            <a:solidFill>
              <a:schemeClr val="tx1"/>
            </a:solidFill>
          </a:ln>
        </p:spPr>
        <p:txBody>
          <a:bodyPr wrap="square" rtlCol="0">
            <a:spAutoFit/>
          </a:bodyPr>
          <a:lstStyle/>
          <a:p>
            <a:pPr algn="ctr"/>
            <a:r>
              <a:rPr lang="en-US" sz="1428" dirty="0">
                <a:solidFill>
                  <a:srgbClr val="FFFFFF"/>
                </a:solidFill>
              </a:rPr>
              <a:t>Shard Set</a:t>
            </a:r>
          </a:p>
        </p:txBody>
      </p:sp>
      <p:sp>
        <p:nvSpPr>
          <p:cNvPr id="31" name="Can 30"/>
          <p:cNvSpPr/>
          <p:nvPr/>
        </p:nvSpPr>
        <p:spPr bwMode="auto">
          <a:xfrm>
            <a:off x="1577581" y="448786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7" name="TextBox 36"/>
          <p:cNvSpPr txBox="1"/>
          <p:nvPr/>
        </p:nvSpPr>
        <p:spPr>
          <a:xfrm>
            <a:off x="8955777" y="4799949"/>
            <a:ext cx="1334349" cy="382308"/>
          </a:xfrm>
          <a:prstGeom prst="rect">
            <a:avLst/>
          </a:prstGeom>
          <a:noFill/>
        </p:spPr>
        <p:txBody>
          <a:bodyPr wrap="square" rtlCol="0">
            <a:spAutoFit/>
          </a:bodyPr>
          <a:lstStyle/>
          <a:p>
            <a:r>
              <a:rPr lang="en-US" sz="1836" dirty="0">
                <a:solidFill>
                  <a:srgbClr val="FFFFFF"/>
                </a:solidFill>
              </a:rPr>
              <a:t>. . .</a:t>
            </a:r>
          </a:p>
        </p:txBody>
      </p:sp>
      <p:sp>
        <p:nvSpPr>
          <p:cNvPr id="39" name="Can 38"/>
          <p:cNvSpPr/>
          <p:nvPr/>
        </p:nvSpPr>
        <p:spPr bwMode="auto">
          <a:xfrm>
            <a:off x="2807280"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0" name="Can 39"/>
          <p:cNvSpPr/>
          <p:nvPr/>
        </p:nvSpPr>
        <p:spPr bwMode="auto">
          <a:xfrm>
            <a:off x="4036980"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1" name="Can 40"/>
          <p:cNvSpPr/>
          <p:nvPr/>
        </p:nvSpPr>
        <p:spPr bwMode="auto">
          <a:xfrm>
            <a:off x="5266679"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2" name="Can 41"/>
          <p:cNvSpPr/>
          <p:nvPr/>
        </p:nvSpPr>
        <p:spPr bwMode="auto">
          <a:xfrm>
            <a:off x="6496378" y="448786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3" name="Can 42"/>
          <p:cNvSpPr/>
          <p:nvPr/>
        </p:nvSpPr>
        <p:spPr bwMode="auto">
          <a:xfrm>
            <a:off x="7726077" y="448786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4" name="Can 43"/>
          <p:cNvSpPr/>
          <p:nvPr/>
        </p:nvSpPr>
        <p:spPr bwMode="auto">
          <a:xfrm>
            <a:off x="9521524" y="448786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69317454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IaaS vs </a:t>
            </a:r>
            <a:r>
              <a:rPr lang="en-US" dirty="0" smtClean="0"/>
              <a:t>PaaS</a:t>
            </a:r>
            <a:endParaRPr lang="en-US" dirty="0"/>
          </a:p>
        </p:txBody>
      </p:sp>
    </p:spTree>
    <p:extLst>
      <p:ext uri="{BB962C8B-B14F-4D97-AF65-F5344CB8AC3E}">
        <p14:creationId xmlns:p14="http://schemas.microsoft.com/office/powerpoint/2010/main" val="417385433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Key Capabilities</a:t>
            </a:r>
            <a:endParaRPr lang="en-US" dirty="0"/>
          </a:p>
        </p:txBody>
      </p:sp>
      <p:sp>
        <p:nvSpPr>
          <p:cNvPr id="3" name="Content Placeholder 2"/>
          <p:cNvSpPr>
            <a:spLocks noGrp="1"/>
          </p:cNvSpPr>
          <p:nvPr>
            <p:ph idx="4294967295"/>
          </p:nvPr>
        </p:nvSpPr>
        <p:spPr>
          <a:xfrm>
            <a:off x="855768" y="1938168"/>
            <a:ext cx="5460845" cy="4759494"/>
          </a:xfrm>
          <a:prstGeom prst="rect">
            <a:avLst/>
          </a:prstGeom>
        </p:spPr>
        <p:txBody>
          <a:bodyPr vert="horz" lIns="93260" tIns="46630" rIns="93260" bIns="46630" rtlCol="0">
            <a:normAutofit/>
          </a:bodyPr>
          <a:lstStyle/>
          <a:p>
            <a:pPr marL="0" indent="0" defTabSz="914400">
              <a:spcBef>
                <a:spcPts val="1000"/>
              </a:spcBef>
              <a:buFont typeface="Arial" panose="020B0604020202020204" pitchFamily="34" charset="0"/>
              <a:buNone/>
            </a:pPr>
            <a:r>
              <a:rPr lang="en-US" sz="2652" dirty="0">
                <a:solidFill>
                  <a:schemeClr val="tx1"/>
                </a:solidFill>
                <a:latin typeface="+mn-lt"/>
              </a:rPr>
              <a:t>Shard map </a:t>
            </a:r>
            <a:r>
              <a:rPr lang="en-US" sz="2652" dirty="0" smtClean="0">
                <a:solidFill>
                  <a:schemeClr val="tx1"/>
                </a:solidFill>
                <a:latin typeface="+mn-lt"/>
              </a:rPr>
              <a:t>management</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Define groups of shards for your application</a:t>
            </a:r>
          </a:p>
          <a:p>
            <a:pPr marL="685800" lvl="1" indent="-228600" defTabSz="914400">
              <a:spcBef>
                <a:spcPts val="500"/>
              </a:spcBef>
              <a:buFont typeface="Arial" panose="020B0604020202020204" pitchFamily="34" charset="0"/>
              <a:buChar char="•"/>
            </a:pPr>
            <a:r>
              <a:rPr lang="en-US" sz="1836" dirty="0">
                <a:solidFill>
                  <a:schemeClr val="tx1"/>
                </a:solidFill>
              </a:rPr>
              <a:t>Manage mapping of routing keys to shards</a:t>
            </a:r>
          </a:p>
          <a:p>
            <a:pPr marL="0" indent="0" defTabSz="914400">
              <a:spcBef>
                <a:spcPts val="1000"/>
              </a:spcBef>
              <a:buFont typeface="Arial" panose="020B0604020202020204" pitchFamily="34" charset="0"/>
              <a:buNone/>
            </a:pPr>
            <a:r>
              <a:rPr lang="en-US" sz="2652" dirty="0">
                <a:solidFill>
                  <a:schemeClr val="tx1"/>
                </a:solidFill>
                <a:latin typeface="+mn-lt"/>
              </a:rPr>
              <a:t>Data dependent </a:t>
            </a:r>
            <a:r>
              <a:rPr lang="en-US" sz="2652" dirty="0" smtClean="0">
                <a:solidFill>
                  <a:schemeClr val="tx1"/>
                </a:solidFill>
                <a:latin typeface="+mn-lt"/>
              </a:rPr>
              <a:t>routing (DDR)</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Route incoming requests to the correct shard, e.g., given a customer ID </a:t>
            </a:r>
          </a:p>
          <a:p>
            <a:pPr marL="685800" lvl="1" indent="-228600" defTabSz="914400">
              <a:spcBef>
                <a:spcPts val="500"/>
              </a:spcBef>
              <a:buFont typeface="Arial" panose="020B0604020202020204" pitchFamily="34" charset="0"/>
              <a:buChar char="•"/>
            </a:pPr>
            <a:r>
              <a:rPr lang="en-US" sz="1836" dirty="0">
                <a:solidFill>
                  <a:schemeClr val="tx1"/>
                </a:solidFill>
              </a:rPr>
              <a:t>Ensure correct routing as tenants move </a:t>
            </a:r>
          </a:p>
          <a:p>
            <a:pPr marL="685800" lvl="1" indent="-228600" defTabSz="914400">
              <a:spcBef>
                <a:spcPts val="500"/>
              </a:spcBef>
              <a:buFont typeface="Arial" panose="020B0604020202020204" pitchFamily="34" charset="0"/>
              <a:buChar char="•"/>
            </a:pPr>
            <a:r>
              <a:rPr lang="en-US" sz="1836" dirty="0">
                <a:solidFill>
                  <a:schemeClr val="tx1"/>
                </a:solidFill>
              </a:rPr>
              <a:t>Cache routing information for efficiency</a:t>
            </a:r>
          </a:p>
          <a:p>
            <a:pPr marL="0" indent="0" defTabSz="914400">
              <a:spcBef>
                <a:spcPts val="1000"/>
              </a:spcBef>
              <a:buFont typeface="Arial" panose="020B0604020202020204" pitchFamily="34" charset="0"/>
              <a:buNone/>
            </a:pPr>
            <a:r>
              <a:rPr lang="en-US" sz="2652" dirty="0">
                <a:solidFill>
                  <a:schemeClr val="tx1"/>
                </a:solidFill>
                <a:latin typeface="+mn-lt"/>
              </a:rPr>
              <a:t>Multi-shard </a:t>
            </a:r>
            <a:r>
              <a:rPr lang="en-US" sz="2652" dirty="0" smtClean="0">
                <a:solidFill>
                  <a:schemeClr val="tx1"/>
                </a:solidFill>
                <a:latin typeface="+mn-lt"/>
              </a:rPr>
              <a:t>query (MSQ)</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Interactive processing across several shards </a:t>
            </a:r>
          </a:p>
          <a:p>
            <a:pPr marL="685800" lvl="1" indent="-228600" defTabSz="914400">
              <a:spcBef>
                <a:spcPts val="500"/>
              </a:spcBef>
              <a:buFont typeface="Arial" panose="020B0604020202020204" pitchFamily="34" charset="0"/>
              <a:buChar char="•"/>
            </a:pPr>
            <a:r>
              <a:rPr lang="en-US" sz="1836" dirty="0">
                <a:solidFill>
                  <a:schemeClr val="tx1"/>
                </a:solidFill>
              </a:rPr>
              <a:t>Same statement executed on all shards with UNION all semantics</a:t>
            </a: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p:txBody>
      </p:sp>
      <p:sp>
        <p:nvSpPr>
          <p:cNvPr id="4" name="Content Placeholder 2"/>
          <p:cNvSpPr txBox="1">
            <a:spLocks/>
          </p:cNvSpPr>
          <p:nvPr/>
        </p:nvSpPr>
        <p:spPr>
          <a:xfrm>
            <a:off x="6441551" y="1861968"/>
            <a:ext cx="5460845" cy="4759494"/>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52" dirty="0" smtClean="0">
                <a:solidFill>
                  <a:srgbClr val="FFFFFF"/>
                </a:solidFill>
              </a:rPr>
              <a:t>Split/Merge (SM)</a:t>
            </a:r>
            <a:endParaRPr lang="en-US" sz="2652" dirty="0">
              <a:solidFill>
                <a:srgbClr val="FFFFFF"/>
              </a:solidFill>
            </a:endParaRPr>
          </a:p>
          <a:p>
            <a:pPr lvl="1"/>
            <a:r>
              <a:rPr lang="en-US" sz="1836" dirty="0">
                <a:solidFill>
                  <a:srgbClr val="FFFFFF"/>
                </a:solidFill>
              </a:rPr>
              <a:t>Grow or shrink capacity by adding or removing </a:t>
            </a:r>
            <a:r>
              <a:rPr lang="en-US" sz="1836" dirty="0" smtClean="0">
                <a:solidFill>
                  <a:srgbClr val="FFFFFF"/>
                </a:solidFill>
              </a:rPr>
              <a:t>databases</a:t>
            </a:r>
            <a:endParaRPr lang="en-US" sz="1836" dirty="0">
              <a:solidFill>
                <a:srgbClr val="FFFFFF"/>
              </a:solidFill>
            </a:endParaRPr>
          </a:p>
          <a:p>
            <a:pPr lvl="1"/>
            <a:r>
              <a:rPr lang="en-US" sz="1836" dirty="0" smtClean="0">
                <a:solidFill>
                  <a:srgbClr val="FFFFFF"/>
                </a:solidFill>
              </a:rPr>
              <a:t>Re-balance data among shards</a:t>
            </a:r>
          </a:p>
          <a:p>
            <a:pPr lvl="1"/>
            <a:r>
              <a:rPr lang="en-US" sz="1836" dirty="0" smtClean="0">
                <a:solidFill>
                  <a:srgbClr val="FFFFFF"/>
                </a:solidFill>
              </a:rPr>
              <a:t>Isolate hotspots</a:t>
            </a:r>
            <a:endParaRPr lang="en-US" sz="1836" dirty="0">
              <a:solidFill>
                <a:srgbClr val="FFFFFF"/>
              </a:solidFill>
            </a:endParaRPr>
          </a:p>
          <a:p>
            <a:pPr marL="0" indent="0">
              <a:buFont typeface="Arial" panose="020B0604020202020204" pitchFamily="34" charset="0"/>
              <a:buNone/>
            </a:pPr>
            <a:r>
              <a:rPr lang="en-US" sz="2652" dirty="0">
                <a:solidFill>
                  <a:srgbClr val="FFFFFF"/>
                </a:solidFill>
              </a:rPr>
              <a:t>Shard </a:t>
            </a:r>
            <a:r>
              <a:rPr lang="en-US" sz="2652" dirty="0" smtClean="0">
                <a:solidFill>
                  <a:srgbClr val="FFFFFF"/>
                </a:solidFill>
              </a:rPr>
              <a:t>Elasticity (SE)</a:t>
            </a:r>
            <a:endParaRPr lang="en-US" sz="2652" dirty="0">
              <a:solidFill>
                <a:srgbClr val="FFFFFF"/>
              </a:solidFill>
            </a:endParaRPr>
          </a:p>
          <a:p>
            <a:pPr lvl="1"/>
            <a:r>
              <a:rPr lang="en-US" sz="1836" dirty="0">
                <a:solidFill>
                  <a:srgbClr val="FFFFFF"/>
                </a:solidFill>
              </a:rPr>
              <a:t>Dynamically adjust scale factor of </a:t>
            </a:r>
            <a:r>
              <a:rPr lang="en-US" sz="1836" dirty="0" smtClean="0">
                <a:solidFill>
                  <a:srgbClr val="FFFFFF"/>
                </a:solidFill>
              </a:rPr>
              <a:t>database</a:t>
            </a:r>
            <a:endParaRPr lang="en-US" sz="1836" dirty="0">
              <a:solidFill>
                <a:srgbClr val="FFFFFF"/>
              </a:solidFill>
            </a:endParaRPr>
          </a:p>
          <a:p>
            <a:pPr lvl="1"/>
            <a:r>
              <a:rPr lang="en-US" sz="1836" dirty="0">
                <a:solidFill>
                  <a:srgbClr val="FFFFFF"/>
                </a:solidFill>
              </a:rPr>
              <a:t>Trigger adjustment </a:t>
            </a:r>
            <a:r>
              <a:rPr lang="en-US" sz="1836" dirty="0" smtClean="0">
                <a:solidFill>
                  <a:srgbClr val="FFFFFF"/>
                </a:solidFill>
              </a:rPr>
              <a:t>through </a:t>
            </a:r>
            <a:r>
              <a:rPr lang="en-US" sz="1836" dirty="0">
                <a:solidFill>
                  <a:srgbClr val="FFFFFF"/>
                </a:solidFill>
              </a:rPr>
              <a:t>policies</a:t>
            </a:r>
            <a:endParaRPr lang="en-US" sz="2040" dirty="0">
              <a:solidFill>
                <a:srgbClr val="FFFFFF"/>
              </a:solidFill>
            </a:endParaRPr>
          </a:p>
          <a:p>
            <a:pPr marL="0" indent="0">
              <a:buFont typeface="Arial" panose="020B0604020202020204" pitchFamily="34" charset="0"/>
              <a:buNone/>
            </a:pPr>
            <a:endParaRPr lang="en-US" sz="2856" dirty="0">
              <a:solidFill>
                <a:srgbClr val="FFFFFF"/>
              </a:solidFill>
            </a:endParaRPr>
          </a:p>
          <a:p>
            <a:endParaRPr lang="en-US" sz="2856" dirty="0">
              <a:solidFill>
                <a:srgbClr val="FFFFFF"/>
              </a:solidFill>
            </a:endParaRPr>
          </a:p>
          <a:p>
            <a:pPr marL="0" indent="0">
              <a:buFont typeface="Arial" panose="020B0604020202020204" pitchFamily="34" charset="0"/>
              <a:buNone/>
            </a:pPr>
            <a:endParaRPr lang="en-US" sz="2856" dirty="0">
              <a:solidFill>
                <a:srgbClr val="FFFFFF"/>
              </a:solidFill>
            </a:endParaRPr>
          </a:p>
          <a:p>
            <a:pPr marL="0" indent="0">
              <a:buFont typeface="Arial" panose="020B0604020202020204" pitchFamily="34" charset="0"/>
              <a:buNone/>
            </a:pPr>
            <a:endParaRPr lang="en-US" sz="2856" dirty="0">
              <a:solidFill>
                <a:srgbClr val="FFFFFF"/>
              </a:solidFill>
            </a:endParaRPr>
          </a:p>
        </p:txBody>
      </p:sp>
      <p:sp>
        <p:nvSpPr>
          <p:cNvPr id="5" name="TextBox 4"/>
          <p:cNvSpPr txBox="1"/>
          <p:nvPr/>
        </p:nvSpPr>
        <p:spPr>
          <a:xfrm>
            <a:off x="957095" y="1437789"/>
            <a:ext cx="5040780" cy="478376"/>
          </a:xfrm>
          <a:prstGeom prst="rect">
            <a:avLst/>
          </a:prstGeom>
          <a:noFill/>
        </p:spPr>
        <p:txBody>
          <a:bodyPr wrap="square" rtlCol="0">
            <a:spAutoFit/>
          </a:bodyPr>
          <a:lstStyle/>
          <a:p>
            <a:r>
              <a:rPr lang="en-US" sz="2448" b="1" u="sng" dirty="0">
                <a:solidFill>
                  <a:srgbClr val="FFFFFF"/>
                </a:solidFill>
              </a:rPr>
              <a:t>Client .NET APIs</a:t>
            </a:r>
          </a:p>
        </p:txBody>
      </p:sp>
      <p:sp>
        <p:nvSpPr>
          <p:cNvPr id="6" name="TextBox 5"/>
          <p:cNvSpPr txBox="1"/>
          <p:nvPr/>
        </p:nvSpPr>
        <p:spPr>
          <a:xfrm>
            <a:off x="6441551" y="1447705"/>
            <a:ext cx="5460845" cy="478376"/>
          </a:xfrm>
          <a:prstGeom prst="rect">
            <a:avLst/>
          </a:prstGeom>
          <a:noFill/>
        </p:spPr>
        <p:txBody>
          <a:bodyPr wrap="square" rtlCol="0">
            <a:spAutoFit/>
          </a:bodyPr>
          <a:lstStyle/>
          <a:p>
            <a:r>
              <a:rPr lang="en-US" sz="2448" b="1" u="sng" dirty="0">
                <a:solidFill>
                  <a:srgbClr val="FFFFFF"/>
                </a:solidFill>
              </a:rPr>
              <a:t>Management Services</a:t>
            </a:r>
          </a:p>
        </p:txBody>
      </p:sp>
    </p:spTree>
    <p:extLst>
      <p:ext uri="{BB962C8B-B14F-4D97-AF65-F5344CB8AC3E}">
        <p14:creationId xmlns:p14="http://schemas.microsoft.com/office/powerpoint/2010/main" val="311459186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smtClean="0"/>
              <a:t>Shard Map Management</a:t>
            </a:r>
            <a:endParaRPr lang="en-US" sz="6600" dirty="0"/>
          </a:p>
        </p:txBody>
      </p:sp>
    </p:spTree>
    <p:extLst>
      <p:ext uri="{BB962C8B-B14F-4D97-AF65-F5344CB8AC3E}">
        <p14:creationId xmlns:p14="http://schemas.microsoft.com/office/powerpoint/2010/main" val="288746253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8199437" y="1771993"/>
            <a:ext cx="1752600" cy="1981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solidFill>
                  <a:schemeClr val="bg1">
                    <a:lumMod val="50000"/>
                  </a:schemeClr>
                </a:solidFill>
              </a:rPr>
              <a:t>Azure SQL DB</a:t>
            </a:r>
            <a:endParaRPr lang="en-US" sz="2000" dirty="0">
              <a:solidFill>
                <a:schemeClr val="bg1">
                  <a:lumMod val="50000"/>
                </a:schemeClr>
              </a:solidFill>
            </a:endParaRPr>
          </a:p>
        </p:txBody>
      </p:sp>
      <p:sp>
        <p:nvSpPr>
          <p:cNvPr id="30" name="Content Placeholder 29"/>
          <p:cNvSpPr>
            <a:spLocks noGrp="1"/>
          </p:cNvSpPr>
          <p:nvPr>
            <p:ph idx="4294967295"/>
          </p:nvPr>
        </p:nvSpPr>
        <p:spPr>
          <a:xfrm>
            <a:off x="1036637" y="1535576"/>
            <a:ext cx="5895869" cy="3120817"/>
          </a:xfrm>
          <a:prstGeom prst="rect">
            <a:avLst/>
          </a:prstGeom>
        </p:spPr>
        <p:txBody>
          <a:bodyPr>
            <a:normAutofit fontScale="92500" lnSpcReduction="20000"/>
          </a:bodyPr>
          <a:lstStyle/>
          <a:p>
            <a:r>
              <a:rPr lang="en-US" dirty="0"/>
              <a:t>Sharding key types</a:t>
            </a:r>
          </a:p>
          <a:p>
            <a:pPr lvl="1"/>
            <a:r>
              <a:rPr lang="en-US" dirty="0"/>
              <a:t>INT, BIGINT, GUID, VARBINARY</a:t>
            </a:r>
          </a:p>
          <a:p>
            <a:r>
              <a:rPr lang="en-US" dirty="0" smtClean="0"/>
              <a:t>Shard maps</a:t>
            </a:r>
          </a:p>
          <a:p>
            <a:pPr lvl="1"/>
            <a:r>
              <a:rPr lang="en-US" dirty="0" smtClean="0"/>
              <a:t>Range: contiguous values</a:t>
            </a:r>
          </a:p>
          <a:p>
            <a:pPr lvl="1"/>
            <a:r>
              <a:rPr lang="en-US" dirty="0" smtClean="0"/>
              <a:t>List: explicit values</a:t>
            </a:r>
          </a:p>
          <a:p>
            <a:r>
              <a:rPr lang="en-US" dirty="0" smtClean="0"/>
              <a:t>Shards (databases)</a:t>
            </a:r>
          </a:p>
          <a:p>
            <a:r>
              <a:rPr lang="en-US" dirty="0" smtClean="0"/>
              <a:t>Mappings</a:t>
            </a:r>
            <a:endParaRPr lang="en-US" dirty="0"/>
          </a:p>
        </p:txBody>
      </p:sp>
      <p:sp>
        <p:nvSpPr>
          <p:cNvPr id="2" name="Title 1"/>
          <p:cNvSpPr>
            <a:spLocks noGrp="1"/>
          </p:cNvSpPr>
          <p:nvPr>
            <p:ph type="title"/>
          </p:nvPr>
        </p:nvSpPr>
        <p:spPr/>
        <p:txBody>
          <a:bodyPr/>
          <a:lstStyle/>
          <a:p>
            <a:r>
              <a:rPr lang="en-US" dirty="0" smtClean="0"/>
              <a:t>Shard </a:t>
            </a:r>
            <a:r>
              <a:rPr lang="en-US" smtClean="0"/>
              <a:t>Map Management</a:t>
            </a:r>
            <a:endParaRPr lang="en-US" dirty="0"/>
          </a:p>
        </p:txBody>
      </p:sp>
      <p:sp>
        <p:nvSpPr>
          <p:cNvPr id="33" name="Can 32"/>
          <p:cNvSpPr/>
          <p:nvPr/>
        </p:nvSpPr>
        <p:spPr bwMode="auto">
          <a:xfrm>
            <a:off x="8441674" y="1926274"/>
            <a:ext cx="1239428" cy="1196711"/>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Shard Map Manager</a:t>
            </a:r>
          </a:p>
        </p:txBody>
      </p:sp>
      <p:sp>
        <p:nvSpPr>
          <p:cNvPr id="31" name="Can 30"/>
          <p:cNvSpPr/>
          <p:nvPr/>
        </p:nvSpPr>
        <p:spPr bwMode="auto">
          <a:xfrm>
            <a:off x="1577581" y="494506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7" name="TextBox 36"/>
          <p:cNvSpPr txBox="1"/>
          <p:nvPr/>
        </p:nvSpPr>
        <p:spPr>
          <a:xfrm>
            <a:off x="8955777" y="5257149"/>
            <a:ext cx="1334349" cy="382308"/>
          </a:xfrm>
          <a:prstGeom prst="rect">
            <a:avLst/>
          </a:prstGeom>
          <a:noFill/>
        </p:spPr>
        <p:txBody>
          <a:bodyPr wrap="square" rtlCol="0">
            <a:spAutoFit/>
          </a:bodyPr>
          <a:lstStyle/>
          <a:p>
            <a:r>
              <a:rPr lang="en-US" sz="1836" dirty="0"/>
              <a:t>. . .</a:t>
            </a:r>
          </a:p>
        </p:txBody>
      </p:sp>
      <p:sp>
        <p:nvSpPr>
          <p:cNvPr id="39" name="Can 38"/>
          <p:cNvSpPr/>
          <p:nvPr/>
        </p:nvSpPr>
        <p:spPr bwMode="auto">
          <a:xfrm>
            <a:off x="2807280" y="49450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0" name="Can 39"/>
          <p:cNvSpPr/>
          <p:nvPr/>
        </p:nvSpPr>
        <p:spPr bwMode="auto">
          <a:xfrm>
            <a:off x="4036980" y="49450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1" name="Can 40"/>
          <p:cNvSpPr/>
          <p:nvPr/>
        </p:nvSpPr>
        <p:spPr bwMode="auto">
          <a:xfrm>
            <a:off x="5266679" y="49450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2" name="Can 41"/>
          <p:cNvSpPr/>
          <p:nvPr/>
        </p:nvSpPr>
        <p:spPr bwMode="auto">
          <a:xfrm>
            <a:off x="6496378" y="494506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3" name="Can 42"/>
          <p:cNvSpPr/>
          <p:nvPr/>
        </p:nvSpPr>
        <p:spPr bwMode="auto">
          <a:xfrm>
            <a:off x="7726077" y="494506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4" name="Can 43"/>
          <p:cNvSpPr/>
          <p:nvPr/>
        </p:nvSpPr>
        <p:spPr bwMode="auto">
          <a:xfrm>
            <a:off x="9521524" y="494506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3550277690"/>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5484812"/>
          </a:xfrm>
        </p:spPr>
        <p:txBody>
          <a:bodyPr>
            <a:normAutofit fontScale="77500" lnSpcReduction="20000"/>
          </a:bodyPr>
          <a:lstStyle/>
          <a:p>
            <a:r>
              <a:rPr lang="en-US" dirty="0" smtClean="0"/>
              <a:t>Shard map is persisted in Shard Map Manager database</a:t>
            </a:r>
          </a:p>
          <a:p>
            <a:pPr lvl="1"/>
            <a:r>
              <a:rPr lang="en-US" dirty="0" smtClean="0"/>
              <a:t>No need to recreate from scratch on every run</a:t>
            </a:r>
          </a:p>
          <a:p>
            <a:r>
              <a:rPr lang="en-US" dirty="0" smtClean="0"/>
              <a:t>Shards are normal Azure SQL DB databases</a:t>
            </a:r>
          </a:p>
          <a:p>
            <a:r>
              <a:rPr lang="en-US" dirty="0" smtClean="0"/>
              <a:t>Shard maps can span logical servers, data centers and continents</a:t>
            </a:r>
          </a:p>
          <a:p>
            <a:pPr lvl="1"/>
            <a:r>
              <a:rPr lang="en-US" dirty="0" smtClean="0"/>
              <a:t>Helps satisfy legal constraints when data needs to stay local</a:t>
            </a:r>
          </a:p>
          <a:p>
            <a:pPr lvl="1"/>
            <a:r>
              <a:rPr lang="en-US" dirty="0" smtClean="0"/>
              <a:t>Consider separate app stacks for different geographies as well to reduce latency</a:t>
            </a:r>
          </a:p>
          <a:p>
            <a:pPr lvl="1"/>
            <a:r>
              <a:rPr lang="en-US" dirty="0" smtClean="0"/>
              <a:t>Avoid &lt;username&gt;@&lt;</a:t>
            </a:r>
            <a:r>
              <a:rPr lang="en-US" dirty="0" err="1" smtClean="0"/>
              <a:t>servername</a:t>
            </a:r>
            <a:r>
              <a:rPr lang="en-US" dirty="0" smtClean="0"/>
              <a:t>&gt; credentials – just use &lt;username&gt; instead</a:t>
            </a:r>
          </a:p>
          <a:p>
            <a:r>
              <a:rPr lang="en-US" dirty="0" smtClean="0"/>
              <a:t>Consider using a golden copy database to bootstrap new shards</a:t>
            </a:r>
          </a:p>
          <a:p>
            <a:pPr lvl="2"/>
            <a:r>
              <a:rPr lang="en-US" dirty="0" smtClean="0"/>
              <a:t>Golden copy contains the schema, but no data (all tables, stored </a:t>
            </a:r>
            <a:r>
              <a:rPr lang="en-US" dirty="0" err="1" smtClean="0"/>
              <a:t>procs</a:t>
            </a:r>
            <a:r>
              <a:rPr lang="en-US" dirty="0" smtClean="0"/>
              <a:t>, even reference data)</a:t>
            </a:r>
            <a:endParaRPr lang="en-US" dirty="0"/>
          </a:p>
          <a:p>
            <a:pPr lvl="2"/>
            <a:r>
              <a:rPr lang="en-US" dirty="0" smtClean="0"/>
              <a:t>Serves as the seed for new shards </a:t>
            </a:r>
          </a:p>
          <a:p>
            <a:pPr lvl="2"/>
            <a:r>
              <a:rPr lang="en-US" dirty="0" smtClean="0"/>
              <a:t>Use CREATE DATABASE AS COPY to easily deploy a new database for a new shard</a:t>
            </a:r>
          </a:p>
          <a:p>
            <a:r>
              <a:rPr lang="en-US" dirty="0" smtClean="0"/>
              <a:t>What about SQL Server on premise, or hybrid?</a:t>
            </a:r>
          </a:p>
          <a:p>
            <a:pPr lvl="1"/>
            <a:r>
              <a:rPr lang="en-US" dirty="0" smtClean="0"/>
              <a:t>Shard map design accommodates on premise scenarios</a:t>
            </a:r>
          </a:p>
          <a:p>
            <a:pPr lvl="1"/>
            <a:r>
              <a:rPr lang="en-US" dirty="0" smtClean="0"/>
              <a:t>Shard map only relies on the SQL connection string </a:t>
            </a:r>
          </a:p>
          <a:p>
            <a:pPr lvl="1"/>
            <a:r>
              <a:rPr lang="en-US" dirty="0" smtClean="0"/>
              <a:t>Production use only supported in Azure; use for development and test on premise possible (and encouraged if needed </a:t>
            </a:r>
            <a:r>
              <a:rPr lang="en-US" dirty="0" smtClean="0">
                <a:sym typeface="Wingdings" panose="05000000000000000000" pitchFamily="2" charset="2"/>
              </a:rPr>
              <a:t>)</a:t>
            </a:r>
            <a:endParaRPr lang="en-US" dirty="0" smtClean="0"/>
          </a:p>
          <a:p>
            <a:pPr lvl="1"/>
            <a:r>
              <a:rPr lang="en-US" dirty="0" smtClean="0"/>
              <a:t>Additional capabilities such as Split/Merge only work in Azure </a:t>
            </a:r>
            <a:endParaRPr lang="en-US" dirty="0"/>
          </a:p>
        </p:txBody>
      </p:sp>
      <p:sp>
        <p:nvSpPr>
          <p:cNvPr id="3" name="Title 2"/>
          <p:cNvSpPr>
            <a:spLocks noGrp="1"/>
          </p:cNvSpPr>
          <p:nvPr>
            <p:ph type="title"/>
          </p:nvPr>
        </p:nvSpPr>
        <p:spPr/>
        <p:txBody>
          <a:bodyPr/>
          <a:lstStyle/>
          <a:p>
            <a:r>
              <a:rPr lang="en-US" dirty="0" smtClean="0"/>
              <a:t>Shard Map Management: Details</a:t>
            </a:r>
            <a:endParaRPr lang="en-US" dirty="0"/>
          </a:p>
        </p:txBody>
      </p:sp>
    </p:spTree>
    <p:extLst>
      <p:ext uri="{BB962C8B-B14F-4D97-AF65-F5344CB8AC3E}">
        <p14:creationId xmlns:p14="http://schemas.microsoft.com/office/powerpoint/2010/main" val="141419702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a:t>Data Dependent Routing (DDR)</a:t>
            </a:r>
          </a:p>
        </p:txBody>
      </p:sp>
    </p:spTree>
    <p:extLst>
      <p:ext uri="{BB962C8B-B14F-4D97-AF65-F5344CB8AC3E}">
        <p14:creationId xmlns:p14="http://schemas.microsoft.com/office/powerpoint/2010/main" val="93364782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Dependent Routing (DDR)</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909" y="2903599"/>
            <a:ext cx="489900" cy="590106"/>
          </a:xfrm>
          <a:prstGeom prst="rect">
            <a:avLst/>
          </a:prstGeom>
        </p:spPr>
      </p:pic>
      <p:sp>
        <p:nvSpPr>
          <p:cNvPr id="13" name="TextBox 12"/>
          <p:cNvSpPr txBox="1"/>
          <p:nvPr/>
        </p:nvSpPr>
        <p:spPr>
          <a:xfrm>
            <a:off x="306197" y="3419444"/>
            <a:ext cx="927324" cy="430309"/>
          </a:xfrm>
          <a:prstGeom prst="rect">
            <a:avLst/>
          </a:prstGeom>
          <a:noFill/>
        </p:spPr>
        <p:txBody>
          <a:bodyPr wrap="none" rtlCol="0">
            <a:spAutoFit/>
          </a:bodyPr>
          <a:lstStyle/>
          <a:p>
            <a:pPr algn="ctr"/>
            <a:r>
              <a:rPr lang="en-US" sz="1071" dirty="0">
                <a:solidFill>
                  <a:srgbClr val="FFFFFF"/>
                </a:solidFill>
              </a:rPr>
              <a:t>Application </a:t>
            </a:r>
          </a:p>
          <a:p>
            <a:pPr algn="ctr"/>
            <a:r>
              <a:rPr lang="en-US" sz="1071" dirty="0">
                <a:solidFill>
                  <a:srgbClr val="FFFFFF"/>
                </a:solidFill>
              </a:rPr>
              <a:t>Developer</a:t>
            </a:r>
          </a:p>
        </p:txBody>
      </p:sp>
      <p:sp>
        <p:nvSpPr>
          <p:cNvPr id="14" name="Rounded Rectangle 13"/>
          <p:cNvSpPr/>
          <p:nvPr/>
        </p:nvSpPr>
        <p:spPr bwMode="auto">
          <a:xfrm>
            <a:off x="1269462" y="3146257"/>
            <a:ext cx="1431570" cy="546375"/>
          </a:xfrm>
          <a:prstGeom prst="roundRect">
            <a:avLst/>
          </a:prstGeom>
          <a:solidFill>
            <a:schemeClr val="accent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dirty="0">
                <a:solidFill>
                  <a:srgbClr val="FFFFFF"/>
                </a:solidFill>
              </a:rPr>
              <a:t>Client App</a:t>
            </a:r>
          </a:p>
          <a:p>
            <a:pPr algn="ctr" defTabSz="951028" fontAlgn="base">
              <a:spcBef>
                <a:spcPct val="0"/>
              </a:spcBef>
              <a:spcAft>
                <a:spcPct val="0"/>
              </a:spcAft>
            </a:pPr>
            <a:r>
              <a:rPr lang="en-US" sz="1224" dirty="0">
                <a:solidFill>
                  <a:srgbClr val="FFFFFF"/>
                </a:solidFill>
              </a:rPr>
              <a:t>DDR APIs ( )</a:t>
            </a:r>
          </a:p>
        </p:txBody>
      </p:sp>
      <p:sp>
        <p:nvSpPr>
          <p:cNvPr id="23" name="Content Placeholder 2"/>
          <p:cNvSpPr>
            <a:spLocks noGrp="1"/>
          </p:cNvSpPr>
          <p:nvPr>
            <p:ph idx="4294967295"/>
          </p:nvPr>
        </p:nvSpPr>
        <p:spPr>
          <a:xfrm>
            <a:off x="855767" y="1650100"/>
            <a:ext cx="11153669" cy="4437962"/>
          </a:xfrm>
          <a:prstGeom prst="rect">
            <a:avLst/>
          </a:prstGeom>
        </p:spPr>
        <p:txBody>
          <a:bodyPr>
            <a:normAutofit/>
          </a:bodyPr>
          <a:lstStyle/>
          <a:p>
            <a:pPr marL="0" indent="0">
              <a:buNone/>
            </a:pPr>
            <a:r>
              <a:rPr lang="en-US" b="1" dirty="0" smtClean="0"/>
              <a:t>Scenario: </a:t>
            </a:r>
            <a:r>
              <a:rPr lang="en-US" dirty="0" smtClean="0"/>
              <a:t>query a shard with a specific </a:t>
            </a:r>
            <a:r>
              <a:rPr lang="en-US" dirty="0" err="1" smtClean="0"/>
              <a:t>shardlet</a:t>
            </a:r>
            <a:r>
              <a:rPr lang="en-US" dirty="0" smtClean="0"/>
              <a:t> key </a:t>
            </a:r>
            <a:endParaRPr lang="en-US" dirty="0"/>
          </a:p>
        </p:txBody>
      </p:sp>
      <p:cxnSp>
        <p:nvCxnSpPr>
          <p:cNvPr id="25" name="Straight Arrow Connector 24"/>
          <p:cNvCxnSpPr>
            <a:stCxn id="14" idx="3"/>
          </p:cNvCxnSpPr>
          <p:nvPr/>
        </p:nvCxnSpPr>
        <p:spPr>
          <a:xfrm>
            <a:off x="2701032" y="3419444"/>
            <a:ext cx="605824" cy="1881044"/>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05228" y="4012108"/>
            <a:ext cx="2363079" cy="766513"/>
          </a:xfrm>
          <a:prstGeom prst="rect">
            <a:avLst/>
          </a:prstGeom>
          <a:noFill/>
        </p:spPr>
        <p:txBody>
          <a:bodyPr wrap="square" rtlCol="0">
            <a:spAutoFit/>
          </a:bodyPr>
          <a:lstStyle/>
          <a:p>
            <a:r>
              <a:rPr lang="en-US" sz="1428" dirty="0">
                <a:solidFill>
                  <a:srgbClr val="FFFFFF"/>
                </a:solidFill>
              </a:rPr>
              <a:t>SELECT * </a:t>
            </a:r>
          </a:p>
          <a:p>
            <a:r>
              <a:rPr lang="en-US" sz="1428" dirty="0">
                <a:solidFill>
                  <a:srgbClr val="FFFFFF"/>
                </a:solidFill>
              </a:rPr>
              <a:t>FROM customers </a:t>
            </a:r>
          </a:p>
          <a:p>
            <a:r>
              <a:rPr lang="en-US" sz="1428" dirty="0">
                <a:solidFill>
                  <a:srgbClr val="FFFFFF"/>
                </a:solidFill>
              </a:rPr>
              <a:t>WHERE customer ID = 104</a:t>
            </a:r>
          </a:p>
        </p:txBody>
      </p:sp>
      <p:sp>
        <p:nvSpPr>
          <p:cNvPr id="24" name="Can 23"/>
          <p:cNvSpPr/>
          <p:nvPr/>
        </p:nvSpPr>
        <p:spPr bwMode="auto">
          <a:xfrm>
            <a:off x="4092597" y="2542438"/>
            <a:ext cx="1239428" cy="1196711"/>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b"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rPr>
              <a:t>Shard Map Manager</a:t>
            </a:r>
          </a:p>
        </p:txBody>
      </p:sp>
      <p:cxnSp>
        <p:nvCxnSpPr>
          <p:cNvPr id="26" name="Straight Arrow Connector 25"/>
          <p:cNvCxnSpPr>
            <a:stCxn id="14" idx="3"/>
            <a:endCxn id="24" idx="2"/>
          </p:cNvCxnSpPr>
          <p:nvPr/>
        </p:nvCxnSpPr>
        <p:spPr>
          <a:xfrm flipV="1">
            <a:off x="2701031" y="3140793"/>
            <a:ext cx="1391566" cy="27865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Can 27"/>
          <p:cNvSpPr/>
          <p:nvPr/>
        </p:nvSpPr>
        <p:spPr bwMode="auto">
          <a:xfrm>
            <a:off x="1577581" y="5300491"/>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29" name="TextBox 28"/>
          <p:cNvSpPr txBox="1"/>
          <p:nvPr/>
        </p:nvSpPr>
        <p:spPr>
          <a:xfrm>
            <a:off x="8955777" y="5612573"/>
            <a:ext cx="1334349" cy="382308"/>
          </a:xfrm>
          <a:prstGeom prst="rect">
            <a:avLst/>
          </a:prstGeom>
          <a:noFill/>
        </p:spPr>
        <p:txBody>
          <a:bodyPr wrap="square" rtlCol="0">
            <a:spAutoFit/>
          </a:bodyPr>
          <a:lstStyle/>
          <a:p>
            <a:r>
              <a:rPr lang="en-US" sz="1836" dirty="0">
                <a:solidFill>
                  <a:srgbClr val="FFFFFF"/>
                </a:solidFill>
              </a:rPr>
              <a:t>. . .</a:t>
            </a:r>
          </a:p>
        </p:txBody>
      </p:sp>
      <p:sp>
        <p:nvSpPr>
          <p:cNvPr id="30" name="Can 29"/>
          <p:cNvSpPr/>
          <p:nvPr/>
        </p:nvSpPr>
        <p:spPr bwMode="auto">
          <a:xfrm>
            <a:off x="28072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1" name="Can 30"/>
          <p:cNvSpPr/>
          <p:nvPr/>
        </p:nvSpPr>
        <p:spPr bwMode="auto">
          <a:xfrm>
            <a:off x="40369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2" name="Can 31"/>
          <p:cNvSpPr/>
          <p:nvPr/>
        </p:nvSpPr>
        <p:spPr bwMode="auto">
          <a:xfrm>
            <a:off x="5266679"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3" name="Can 32"/>
          <p:cNvSpPr/>
          <p:nvPr/>
        </p:nvSpPr>
        <p:spPr bwMode="auto">
          <a:xfrm>
            <a:off x="6496378"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Can 33"/>
          <p:cNvSpPr/>
          <p:nvPr/>
        </p:nvSpPr>
        <p:spPr bwMode="auto">
          <a:xfrm>
            <a:off x="7726077"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5" name="Can 34"/>
          <p:cNvSpPr/>
          <p:nvPr/>
        </p:nvSpPr>
        <p:spPr bwMode="auto">
          <a:xfrm>
            <a:off x="9521524" y="5300486"/>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158186694"/>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Dependent Routing (DDR)</a:t>
            </a:r>
            <a:endParaRPr lang="en-US" dirty="0"/>
          </a:p>
        </p:txBody>
      </p:sp>
      <p:sp>
        <p:nvSpPr>
          <p:cNvPr id="8" name="Text Placeholder 7"/>
          <p:cNvSpPr>
            <a:spLocks noGrp="1"/>
          </p:cNvSpPr>
          <p:nvPr>
            <p:ph type="body" sz="quarter" idx="10"/>
          </p:nvPr>
        </p:nvSpPr>
        <p:spPr>
          <a:xfrm>
            <a:off x="274638" y="1520952"/>
            <a:ext cx="11887199" cy="5176710"/>
          </a:xfrm>
        </p:spPr>
        <p:txBody>
          <a:bodyPr>
            <a:normAutofit fontScale="55000" lnSpcReduction="20000"/>
          </a:bodyPr>
          <a:lstStyle/>
          <a:p>
            <a:r>
              <a:rPr lang="en-US" sz="3600" dirty="0">
                <a:solidFill>
                  <a:srgbClr val="008000"/>
                </a:solidFill>
                <a:highlight>
                  <a:srgbClr val="FFFFFF"/>
                </a:highlight>
              </a:rPr>
              <a:t>// Get a routed connection for a given </a:t>
            </a:r>
            <a:r>
              <a:rPr lang="en-US" sz="3600" dirty="0" err="1">
                <a:solidFill>
                  <a:srgbClr val="008000"/>
                </a:solidFill>
                <a:highlight>
                  <a:srgbClr val="FFFFFF"/>
                </a:highlight>
              </a:rPr>
              <a:t>shardingKey</a:t>
            </a:r>
            <a:endParaRPr lang="en-US" sz="3600" dirty="0">
              <a:solidFill>
                <a:srgbClr val="000000"/>
              </a:solidFill>
              <a:highlight>
                <a:srgbClr val="FFFFFF"/>
              </a:highlight>
            </a:endParaRPr>
          </a:p>
          <a:p>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SqlConnection</a:t>
            </a:r>
            <a:r>
              <a:rPr lang="en-US" sz="3600" dirty="0">
                <a:solidFill>
                  <a:srgbClr val="000000"/>
                </a:solidFill>
                <a:highlight>
                  <a:srgbClr val="FFFFFF"/>
                </a:highlight>
              </a:rPr>
              <a:t> conn = </a:t>
            </a:r>
            <a:r>
              <a:rPr lang="en-US" sz="3600" dirty="0" err="1">
                <a:solidFill>
                  <a:srgbClr val="000000"/>
                </a:solidFill>
                <a:highlight>
                  <a:srgbClr val="FFFFFF"/>
                </a:highlight>
              </a:rPr>
              <a:t>ShardMap.OpenConnectionForKey</a:t>
            </a:r>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shardingKey</a:t>
            </a:r>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connectionString</a:t>
            </a:r>
            <a:r>
              <a:rPr lang="en-US" sz="3600" dirty="0" smtClean="0">
                <a:solidFill>
                  <a:srgbClr val="000000"/>
                </a:solidFill>
                <a:highlight>
                  <a:srgbClr val="FFFFFF"/>
                </a:highlight>
              </a:rPr>
              <a:t>     </a:t>
            </a:r>
            <a:r>
              <a:rPr lang="en-US" sz="3600" dirty="0" smtClean="0">
                <a:solidFill>
                  <a:srgbClr val="008000"/>
                </a:solidFill>
                <a:highlight>
                  <a:srgbClr val="FFFFFF"/>
                </a:highlight>
              </a:rPr>
              <a:t>/* </a:t>
            </a:r>
            <a:r>
              <a:rPr lang="en-US" sz="3600" dirty="0">
                <a:solidFill>
                  <a:srgbClr val="008000"/>
                </a:solidFill>
                <a:highlight>
                  <a:srgbClr val="FFFFFF"/>
                </a:highlight>
              </a:rPr>
              <a:t>Credentials Only */</a:t>
            </a:r>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ConnectionOptions.Validate</a:t>
            </a:r>
            <a:r>
              <a:rPr lang="en-US" sz="3600" dirty="0" smtClean="0">
                <a:solidFill>
                  <a:srgbClr val="000000"/>
                </a:solidFill>
                <a:highlight>
                  <a:srgbClr val="FFFFFF"/>
                </a:highlight>
              </a:rPr>
              <a:t>   </a:t>
            </a:r>
            <a:r>
              <a:rPr lang="en-US" sz="3600" dirty="0">
                <a:solidFill>
                  <a:srgbClr val="008000"/>
                </a:solidFill>
                <a:highlight>
                  <a:srgbClr val="FFFFFF"/>
                </a:highlight>
              </a:rPr>
              <a:t>/* Validate */ </a:t>
            </a:r>
            <a:r>
              <a:rPr lang="en-US" sz="3600" dirty="0" smtClean="0">
                <a:highlight>
                  <a:srgbClr val="FFFFFF"/>
                </a:highlight>
              </a:rPr>
              <a:t>))</a:t>
            </a:r>
            <a:endParaRPr lang="en-US" sz="3600" dirty="0">
              <a:solidFill>
                <a:srgbClr val="008000"/>
              </a:solidFill>
              <a:highlight>
                <a:srgbClr val="FFFFFF"/>
              </a:highlight>
            </a:endParaRPr>
          </a:p>
          <a:p>
            <a:r>
              <a:rPr lang="en-US" sz="3600" dirty="0">
                <a:solidFill>
                  <a:srgbClr val="000000"/>
                </a:solidFill>
                <a:highlight>
                  <a:srgbClr val="FFFFFF"/>
                </a:highlight>
              </a:rPr>
              <a:t>{</a:t>
            </a:r>
          </a:p>
          <a:p>
            <a:r>
              <a:rPr lang="en-US" sz="3600" dirty="0">
                <a:solidFill>
                  <a:srgbClr val="0000FF"/>
                </a:solidFill>
                <a:highlight>
                  <a:srgbClr val="FFFFFF"/>
                </a:highlight>
              </a:rPr>
              <a:t>	using</a:t>
            </a:r>
            <a:r>
              <a:rPr lang="en-US" sz="3600" dirty="0">
                <a:solidFill>
                  <a:srgbClr val="000000"/>
                </a:solidFill>
                <a:highlight>
                  <a:srgbClr val="FFFFFF"/>
                </a:highlight>
              </a:rPr>
              <a:t> (</a:t>
            </a:r>
            <a:r>
              <a:rPr lang="en-US" sz="3600" dirty="0" err="1">
                <a:solidFill>
                  <a:srgbClr val="2B91AF"/>
                </a:solidFill>
                <a:highlight>
                  <a:srgbClr val="FFFFFF"/>
                </a:highlight>
              </a:rPr>
              <a:t>SqlCommand</a:t>
            </a:r>
            <a:r>
              <a:rPr lang="en-US" sz="3600" dirty="0">
                <a:solidFill>
                  <a:srgbClr val="000000"/>
                </a:solidFill>
                <a:highlight>
                  <a:srgbClr val="FFFFFF"/>
                </a:highlight>
              </a:rPr>
              <a:t> </a:t>
            </a:r>
            <a:r>
              <a:rPr lang="en-US" sz="3600" dirty="0" err="1">
                <a:solidFill>
                  <a:srgbClr val="000000"/>
                </a:solidFill>
                <a:highlight>
                  <a:srgbClr val="FFFFFF"/>
                </a:highlight>
              </a:rPr>
              <a:t>cmd</a:t>
            </a:r>
            <a:r>
              <a:rPr lang="en-US" sz="3600" dirty="0">
                <a:solidFill>
                  <a:srgbClr val="000000"/>
                </a:solidFill>
                <a:highlight>
                  <a:srgbClr val="FFFFFF"/>
                </a:highlight>
              </a:rPr>
              <a:t> = </a:t>
            </a:r>
            <a:r>
              <a:rPr lang="en-US" sz="3600" dirty="0">
                <a:solidFill>
                  <a:srgbClr val="2B91AF"/>
                </a:solidFill>
                <a:highlight>
                  <a:srgbClr val="FFFFFF"/>
                </a:highlight>
              </a:rPr>
              <a:t>new </a:t>
            </a:r>
            <a:r>
              <a:rPr lang="en-US" sz="3600" dirty="0" err="1">
                <a:solidFill>
                  <a:srgbClr val="2B91AF"/>
                </a:solidFill>
                <a:highlight>
                  <a:srgbClr val="FFFFFF"/>
                </a:highlight>
              </a:rPr>
              <a:t>SqlCommand</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err="1">
                <a:solidFill>
                  <a:srgbClr val="000000"/>
                </a:solidFill>
                <a:highlight>
                  <a:srgbClr val="FFFFFF"/>
                </a:highlight>
              </a:rPr>
              <a:t>cmd.Connection</a:t>
            </a:r>
            <a:r>
              <a:rPr lang="en-US" sz="3600" dirty="0">
                <a:solidFill>
                  <a:srgbClr val="000000"/>
                </a:solidFill>
                <a:highlight>
                  <a:srgbClr val="FFFFFF"/>
                </a:highlight>
              </a:rPr>
              <a:t> = conn;</a:t>
            </a:r>
          </a:p>
          <a:p>
            <a:r>
              <a:rPr lang="en-US" sz="3600" dirty="0">
                <a:solidFill>
                  <a:srgbClr val="000000"/>
                </a:solidFill>
                <a:highlight>
                  <a:srgbClr val="FFFFFF"/>
                </a:highlight>
              </a:rPr>
              <a:t>		</a:t>
            </a:r>
            <a:r>
              <a:rPr lang="en-US" sz="3600" dirty="0" err="1">
                <a:solidFill>
                  <a:srgbClr val="000000"/>
                </a:solidFill>
                <a:highlight>
                  <a:srgbClr val="FFFFFF"/>
                </a:highlight>
              </a:rPr>
              <a:t>cmd.CommandText</a:t>
            </a:r>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a:solidFill>
                  <a:srgbClr val="A31515"/>
                </a:solidFill>
                <a:highlight>
                  <a:srgbClr val="FFFFFF"/>
                </a:highlight>
              </a:rPr>
              <a:t>"SELECT </a:t>
            </a:r>
            <a:r>
              <a:rPr lang="en-US" sz="3600" dirty="0" err="1">
                <a:solidFill>
                  <a:srgbClr val="A31515"/>
                </a:solidFill>
                <a:highlight>
                  <a:srgbClr val="FFFFFF"/>
                </a:highlight>
              </a:rPr>
              <a:t>dbNameField</a:t>
            </a:r>
            <a:r>
              <a:rPr lang="en-US" sz="3600" dirty="0">
                <a:solidFill>
                  <a:srgbClr val="A31515"/>
                </a:solidFill>
                <a:highlight>
                  <a:srgbClr val="FFFFFF"/>
                </a:highlight>
              </a:rPr>
              <a:t>, </a:t>
            </a:r>
            <a:r>
              <a:rPr lang="en-US" sz="3600" dirty="0" err="1">
                <a:solidFill>
                  <a:srgbClr val="A31515"/>
                </a:solidFill>
                <a:highlight>
                  <a:srgbClr val="FFFFFF"/>
                </a:highlight>
              </a:rPr>
              <a:t>TestIntField</a:t>
            </a:r>
            <a:r>
              <a:rPr lang="en-US" sz="3600" dirty="0">
                <a:solidFill>
                  <a:srgbClr val="A31515"/>
                </a:solidFill>
                <a:highlight>
                  <a:srgbClr val="FFFFFF"/>
                </a:highlight>
              </a:rPr>
              <a:t>, </a:t>
            </a:r>
            <a:endParaRPr lang="en-US" sz="3600" dirty="0" smtClean="0">
              <a:solidFill>
                <a:srgbClr val="A31515"/>
              </a:solidFill>
              <a:highlight>
                <a:srgbClr val="FFFFFF"/>
              </a:highlight>
            </a:endParaRPr>
          </a:p>
          <a:p>
            <a:r>
              <a:rPr lang="en-US" sz="3600" dirty="0">
                <a:solidFill>
                  <a:srgbClr val="A31515"/>
                </a:solidFill>
                <a:highlight>
                  <a:srgbClr val="FFFFFF"/>
                </a:highlight>
              </a:rPr>
              <a:t>	</a:t>
            </a:r>
            <a:r>
              <a:rPr lang="en-US" sz="3600" dirty="0" smtClean="0">
                <a:solidFill>
                  <a:srgbClr val="A31515"/>
                </a:solidFill>
                <a:highlight>
                  <a:srgbClr val="FFFFFF"/>
                </a:highlight>
              </a:rPr>
              <a:t>				</a:t>
            </a:r>
            <a:r>
              <a:rPr lang="en-US" sz="3600" dirty="0" err="1" smtClean="0">
                <a:solidFill>
                  <a:srgbClr val="A31515"/>
                </a:solidFill>
                <a:highlight>
                  <a:srgbClr val="FFFFFF"/>
                </a:highlight>
              </a:rPr>
              <a:t>TestBigIntField</a:t>
            </a:r>
            <a:r>
              <a:rPr lang="en-US" sz="3600" dirty="0" smtClean="0">
                <a:solidFill>
                  <a:srgbClr val="A31515"/>
                </a:solidFill>
                <a:highlight>
                  <a:srgbClr val="FFFFFF"/>
                </a:highlight>
              </a:rPr>
              <a:t> </a:t>
            </a:r>
            <a:r>
              <a:rPr lang="en-US" sz="3600" dirty="0">
                <a:solidFill>
                  <a:srgbClr val="A31515"/>
                </a:solidFill>
                <a:highlight>
                  <a:srgbClr val="FFFFFF"/>
                </a:highlight>
              </a:rPr>
              <a:t>FROM </a:t>
            </a:r>
            <a:r>
              <a:rPr lang="en-US" sz="3600" dirty="0" err="1">
                <a:solidFill>
                  <a:srgbClr val="A31515"/>
                </a:solidFill>
                <a:highlight>
                  <a:srgbClr val="FFFFFF"/>
                </a:highlight>
              </a:rPr>
              <a:t>ShardedTable</a:t>
            </a:r>
            <a:r>
              <a:rPr lang="en-US" sz="3600" dirty="0">
                <a:solidFill>
                  <a:srgbClr val="A31515"/>
                </a:solidFill>
                <a:highlight>
                  <a:srgbClr val="FFFFFF"/>
                </a:highlight>
              </a:rPr>
              <a:t>"</a:t>
            </a:r>
            <a:r>
              <a:rPr lang="en-US" sz="3600" dirty="0">
                <a:solidFill>
                  <a:srgbClr val="000000"/>
                </a:solidFill>
                <a:highlight>
                  <a:srgbClr val="FFFFFF"/>
                </a:highlight>
              </a:rPr>
              <a:t>;</a:t>
            </a:r>
          </a:p>
          <a:p>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err="1">
                <a:solidFill>
                  <a:srgbClr val="2B91AF"/>
                </a:solidFill>
                <a:highlight>
                  <a:srgbClr val="FFFFFF"/>
                </a:highlight>
              </a:rPr>
              <a:t>SqlDataReader</a:t>
            </a:r>
            <a:r>
              <a:rPr lang="en-US" sz="3600" dirty="0">
                <a:solidFill>
                  <a:srgbClr val="000000"/>
                </a:solidFill>
                <a:highlight>
                  <a:srgbClr val="FFFFFF"/>
                </a:highlight>
              </a:rPr>
              <a:t> </a:t>
            </a:r>
            <a:r>
              <a:rPr lang="en-US" sz="3600" dirty="0" err="1">
                <a:solidFill>
                  <a:srgbClr val="000000"/>
                </a:solidFill>
                <a:highlight>
                  <a:srgbClr val="FFFFFF"/>
                </a:highlight>
              </a:rPr>
              <a:t>sdr</a:t>
            </a:r>
            <a:r>
              <a:rPr lang="en-US" sz="3600" dirty="0">
                <a:solidFill>
                  <a:srgbClr val="000000"/>
                </a:solidFill>
                <a:highlight>
                  <a:srgbClr val="FFFFFF"/>
                </a:highlight>
              </a:rPr>
              <a:t> = </a:t>
            </a:r>
            <a:r>
              <a:rPr lang="en-US" sz="3600" dirty="0" err="1">
                <a:solidFill>
                  <a:srgbClr val="000000"/>
                </a:solidFill>
                <a:highlight>
                  <a:srgbClr val="FFFFFF"/>
                </a:highlight>
              </a:rPr>
              <a:t>cmd.ExecuteReader</a:t>
            </a:r>
            <a:r>
              <a:rPr lang="en-US" sz="3600" dirty="0">
                <a:solidFill>
                  <a:srgbClr val="000000"/>
                </a:solidFill>
                <a:highlight>
                  <a:srgbClr val="FFFFFF"/>
                </a:highlight>
              </a:rPr>
              <a:t>();</a:t>
            </a:r>
          </a:p>
          <a:p>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a:solidFill>
                  <a:srgbClr val="008000"/>
                </a:solidFill>
                <a:highlight>
                  <a:srgbClr val="FFFFFF"/>
                </a:highlight>
              </a:rPr>
              <a:t>// Now consume results from the data reader…</a:t>
            </a:r>
          </a:p>
          <a:p>
            <a:r>
              <a:rPr lang="en-US" sz="3600" dirty="0">
                <a:solidFill>
                  <a:srgbClr val="000000"/>
                </a:solidFill>
                <a:highlight>
                  <a:srgbClr val="FFFFFF"/>
                </a:highlight>
              </a:rPr>
              <a:t>	}</a:t>
            </a:r>
          </a:p>
          <a:p>
            <a:r>
              <a:rPr lang="en-US" sz="3600" dirty="0" smtClean="0">
                <a:solidFill>
                  <a:srgbClr val="000000"/>
                </a:solidFill>
                <a:highlight>
                  <a:srgbClr val="FFFFFF"/>
                </a:highlight>
              </a:rPr>
              <a:t>}</a:t>
            </a:r>
            <a:endParaRPr lang="en-US" sz="3600" dirty="0">
              <a:solidFill>
                <a:srgbClr val="000000"/>
              </a:solidFill>
              <a:highlight>
                <a:srgbClr val="FFFFFF"/>
              </a:highlight>
            </a:endParaRPr>
          </a:p>
        </p:txBody>
      </p:sp>
    </p:spTree>
    <p:extLst>
      <p:ext uri="{BB962C8B-B14F-4D97-AF65-F5344CB8AC3E}">
        <p14:creationId xmlns:p14="http://schemas.microsoft.com/office/powerpoint/2010/main" val="3188297982"/>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Dependent Routing (DDR)</a:t>
            </a:r>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087" y="4083579"/>
            <a:ext cx="489900" cy="590106"/>
          </a:xfrm>
          <a:prstGeom prst="rect">
            <a:avLst/>
          </a:prstGeom>
        </p:spPr>
      </p:pic>
      <p:sp>
        <p:nvSpPr>
          <p:cNvPr id="13" name="TextBox 12"/>
          <p:cNvSpPr txBox="1"/>
          <p:nvPr/>
        </p:nvSpPr>
        <p:spPr>
          <a:xfrm>
            <a:off x="719375" y="4599424"/>
            <a:ext cx="927324" cy="430309"/>
          </a:xfrm>
          <a:prstGeom prst="rect">
            <a:avLst/>
          </a:prstGeom>
          <a:noFill/>
        </p:spPr>
        <p:txBody>
          <a:bodyPr wrap="none" rtlCol="0">
            <a:spAutoFit/>
          </a:bodyPr>
          <a:lstStyle/>
          <a:p>
            <a:pPr algn="ctr"/>
            <a:r>
              <a:rPr lang="en-US" sz="1071" dirty="0"/>
              <a:t>Application </a:t>
            </a:r>
          </a:p>
          <a:p>
            <a:pPr algn="ctr"/>
            <a:r>
              <a:rPr lang="en-US" sz="1071" dirty="0"/>
              <a:t>Developer</a:t>
            </a:r>
          </a:p>
        </p:txBody>
      </p:sp>
      <p:sp>
        <p:nvSpPr>
          <p:cNvPr id="14" name="Rounded Rectangle 13"/>
          <p:cNvSpPr/>
          <p:nvPr/>
        </p:nvSpPr>
        <p:spPr bwMode="auto">
          <a:xfrm>
            <a:off x="1682640" y="4326237"/>
            <a:ext cx="1431570" cy="902893"/>
          </a:xfrm>
          <a:prstGeom prst="roundRect">
            <a:avLst/>
          </a:prstGeom>
          <a:solidFill>
            <a:srgbClr val="0099FF"/>
          </a:solidFill>
          <a:ln w="28575">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dirty="0">
                <a:solidFill>
                  <a:schemeClr val="tx1"/>
                </a:solidFill>
              </a:rPr>
              <a:t>Client App</a:t>
            </a:r>
          </a:p>
          <a:p>
            <a:pPr algn="ctr" defTabSz="951028" fontAlgn="base">
              <a:spcBef>
                <a:spcPct val="0"/>
              </a:spcBef>
              <a:spcAft>
                <a:spcPct val="0"/>
              </a:spcAft>
            </a:pPr>
            <a:r>
              <a:rPr lang="en-US" sz="1224" dirty="0">
                <a:solidFill>
                  <a:schemeClr val="tx1"/>
                </a:solidFill>
              </a:rPr>
              <a:t>DDR APIs ( )</a:t>
            </a:r>
          </a:p>
          <a:p>
            <a:pPr algn="ctr" defTabSz="951028" fontAlgn="base">
              <a:spcBef>
                <a:spcPct val="0"/>
              </a:spcBef>
              <a:spcAft>
                <a:spcPct val="0"/>
              </a:spcAft>
            </a:pPr>
            <a:endParaRPr lang="en-US" sz="1224" dirty="0">
              <a:solidFill>
                <a:schemeClr val="tx1"/>
              </a:solidFill>
            </a:endParaRPr>
          </a:p>
        </p:txBody>
      </p:sp>
      <p:sp>
        <p:nvSpPr>
          <p:cNvPr id="23" name="Content Placeholder 2"/>
          <p:cNvSpPr>
            <a:spLocks noGrp="1"/>
          </p:cNvSpPr>
          <p:nvPr>
            <p:ph idx="4294967295"/>
          </p:nvPr>
        </p:nvSpPr>
        <p:spPr>
          <a:xfrm>
            <a:off x="719375" y="1219640"/>
            <a:ext cx="11213862" cy="2807749"/>
          </a:xfrm>
          <a:prstGeom prst="rect">
            <a:avLst/>
          </a:prstGeom>
        </p:spPr>
        <p:txBody>
          <a:bodyPr>
            <a:normAutofit fontScale="92500" lnSpcReduction="10000"/>
          </a:bodyPr>
          <a:lstStyle/>
          <a:p>
            <a:pPr marL="0" indent="0">
              <a:buNone/>
            </a:pPr>
            <a:r>
              <a:rPr lang="en-US" b="1" dirty="0" smtClean="0"/>
              <a:t>Caching: </a:t>
            </a:r>
            <a:r>
              <a:rPr lang="en-US" dirty="0" smtClean="0"/>
              <a:t>improve performance of DDR operations </a:t>
            </a:r>
          </a:p>
          <a:p>
            <a:pPr lvl="1"/>
            <a:r>
              <a:rPr lang="en-US" dirty="0" smtClean="0"/>
              <a:t>Global Shard Map (GSM) – state of all shards in the shard map</a:t>
            </a:r>
          </a:p>
          <a:p>
            <a:pPr lvl="1"/>
            <a:r>
              <a:rPr lang="en-US" dirty="0" smtClean="0"/>
              <a:t>Local Shard Map (LSM) – state of all shards on a particular shard</a:t>
            </a:r>
          </a:p>
          <a:p>
            <a:pPr lvl="1"/>
            <a:r>
              <a:rPr lang="en-US" dirty="0" smtClean="0"/>
              <a:t>Client Cache (eager/lazy) – state of all shards in the shard map/known shards</a:t>
            </a:r>
          </a:p>
          <a:p>
            <a:pPr marL="0" indent="0">
              <a:buNone/>
            </a:pPr>
            <a:r>
              <a:rPr lang="en-US" dirty="0" smtClean="0"/>
              <a:t>Create only one Shard Map Manager instance per app domain</a:t>
            </a:r>
            <a:endParaRPr lang="en-US" dirty="0"/>
          </a:p>
        </p:txBody>
      </p:sp>
      <p:cxnSp>
        <p:nvCxnSpPr>
          <p:cNvPr id="25" name="Straight Arrow Connector 24"/>
          <p:cNvCxnSpPr>
            <a:stCxn id="14" idx="3"/>
            <a:endCxn id="28" idx="2"/>
          </p:cNvCxnSpPr>
          <p:nvPr/>
        </p:nvCxnSpPr>
        <p:spPr>
          <a:xfrm>
            <a:off x="3114210" y="4777684"/>
            <a:ext cx="1536714" cy="1020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n 23"/>
          <p:cNvSpPr/>
          <p:nvPr/>
        </p:nvSpPr>
        <p:spPr bwMode="auto">
          <a:xfrm>
            <a:off x="4505775" y="3722417"/>
            <a:ext cx="1239428" cy="1196711"/>
          </a:xfrm>
          <a:prstGeom prst="can">
            <a:avLst/>
          </a:prstGeom>
          <a:solidFill>
            <a:schemeClr val="accent1"/>
          </a:solidFill>
          <a:ln w="28575">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000000"/>
                </a:solidFill>
              </a:rPr>
              <a:t>Shard Map Manager</a:t>
            </a:r>
          </a:p>
          <a:p>
            <a:pPr algn="ctr" defTabSz="951028" fontAlgn="base">
              <a:spcBef>
                <a:spcPct val="0"/>
              </a:spcBef>
              <a:spcAft>
                <a:spcPct val="0"/>
              </a:spcAft>
            </a:pPr>
            <a:endParaRPr lang="en-US" sz="1224" dirty="0">
              <a:solidFill>
                <a:srgbClr val="000000"/>
              </a:solidFill>
            </a:endParaRPr>
          </a:p>
        </p:txBody>
      </p:sp>
      <p:cxnSp>
        <p:nvCxnSpPr>
          <p:cNvPr id="26" name="Straight Arrow Connector 25"/>
          <p:cNvCxnSpPr>
            <a:stCxn id="14" idx="3"/>
            <a:endCxn id="24" idx="2"/>
          </p:cNvCxnSpPr>
          <p:nvPr/>
        </p:nvCxnSpPr>
        <p:spPr>
          <a:xfrm flipV="1">
            <a:off x="3114209" y="4320773"/>
            <a:ext cx="1391566" cy="456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an 27"/>
          <p:cNvSpPr/>
          <p:nvPr/>
        </p:nvSpPr>
        <p:spPr bwMode="auto">
          <a:xfrm>
            <a:off x="4650924" y="5229705"/>
            <a:ext cx="999150" cy="113706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6" name="Rounded Rectangle 5"/>
          <p:cNvSpPr/>
          <p:nvPr/>
        </p:nvSpPr>
        <p:spPr>
          <a:xfrm>
            <a:off x="4621842" y="4523873"/>
            <a:ext cx="1059522" cy="253811"/>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GSM</a:t>
            </a:r>
          </a:p>
        </p:txBody>
      </p:sp>
      <p:sp>
        <p:nvSpPr>
          <p:cNvPr id="36" name="Rounded Rectangle 35"/>
          <p:cNvSpPr/>
          <p:nvPr/>
        </p:nvSpPr>
        <p:spPr>
          <a:xfrm>
            <a:off x="1862931" y="4919129"/>
            <a:ext cx="1059522" cy="253811"/>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Cache</a:t>
            </a:r>
          </a:p>
        </p:txBody>
      </p:sp>
      <p:sp>
        <p:nvSpPr>
          <p:cNvPr id="37" name="Rounded Rectangle 36"/>
          <p:cNvSpPr/>
          <p:nvPr/>
        </p:nvSpPr>
        <p:spPr>
          <a:xfrm>
            <a:off x="4718602" y="6088062"/>
            <a:ext cx="863793" cy="206924"/>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LSM</a:t>
            </a:r>
          </a:p>
        </p:txBody>
      </p:sp>
    </p:spTree>
    <p:extLst>
      <p:ext uri="{BB962C8B-B14F-4D97-AF65-F5344CB8AC3E}">
        <p14:creationId xmlns:p14="http://schemas.microsoft.com/office/powerpoint/2010/main" val="1250094737"/>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p:cNvSpPr>
            <a:spLocks noGrp="1"/>
          </p:cNvSpPr>
          <p:nvPr>
            <p:ph type="body" sz="quarter" idx="10"/>
          </p:nvPr>
        </p:nvSpPr>
        <p:spPr>
          <a:xfrm>
            <a:off x="6523036" y="1310509"/>
            <a:ext cx="5638801" cy="5082354"/>
          </a:xfrm>
        </p:spPr>
        <p:txBody>
          <a:bodyPr>
            <a:normAutofit fontScale="92500" lnSpcReduction="20000"/>
          </a:bodyPr>
          <a:lstStyle/>
          <a:p>
            <a:r>
              <a:rPr lang="en-US" dirty="0" err="1" smtClean="0"/>
              <a:t>OpenConnectionForKey</a:t>
            </a:r>
            <a:r>
              <a:rPr lang="en-US" dirty="0" smtClean="0"/>
              <a:t> call with validation on</a:t>
            </a:r>
          </a:p>
          <a:p>
            <a:r>
              <a:rPr lang="en-US" dirty="0" smtClean="0"/>
              <a:t>Check for shardlet key in cache</a:t>
            </a:r>
          </a:p>
          <a:p>
            <a:r>
              <a:rPr lang="en-US" dirty="0" smtClean="0"/>
              <a:t>Cache miss: Fetch mapping info from GSM</a:t>
            </a:r>
          </a:p>
          <a:p>
            <a:r>
              <a:rPr lang="en-US" dirty="0" smtClean="0"/>
              <a:t>Connect to shard</a:t>
            </a:r>
          </a:p>
          <a:p>
            <a:r>
              <a:rPr lang="en-US" dirty="0" smtClean="0"/>
              <a:t>Validate on shard</a:t>
            </a:r>
          </a:p>
          <a:p>
            <a:r>
              <a:rPr lang="en-US" dirty="0" smtClean="0"/>
              <a:t>Validation fails: Go back to cache miss</a:t>
            </a:r>
            <a:endParaRPr lang="en-US" dirty="0"/>
          </a:p>
        </p:txBody>
      </p:sp>
      <p:sp>
        <p:nvSpPr>
          <p:cNvPr id="2" name="Title 1"/>
          <p:cNvSpPr>
            <a:spLocks noGrp="1"/>
          </p:cNvSpPr>
          <p:nvPr>
            <p:ph type="title"/>
          </p:nvPr>
        </p:nvSpPr>
        <p:spPr/>
        <p:txBody>
          <a:bodyPr/>
          <a:lstStyle/>
          <a:p>
            <a:r>
              <a:rPr lang="en-US" dirty="0"/>
              <a:t>Elastic Scale Connection </a:t>
            </a:r>
            <a:r>
              <a:rPr lang="en-US"/>
              <a:t>Opening </a:t>
            </a:r>
            <a:r>
              <a:rPr lang="en-US" dirty="0"/>
              <a:t>Flow</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675" y="3499574"/>
            <a:ext cx="489900" cy="590106"/>
          </a:xfrm>
          <a:prstGeom prst="rect">
            <a:avLst/>
          </a:prstGeom>
        </p:spPr>
      </p:pic>
      <p:sp>
        <p:nvSpPr>
          <p:cNvPr id="4" name="TextBox 3"/>
          <p:cNvSpPr txBox="1"/>
          <p:nvPr/>
        </p:nvSpPr>
        <p:spPr>
          <a:xfrm>
            <a:off x="422963" y="4015419"/>
            <a:ext cx="927324" cy="430309"/>
          </a:xfrm>
          <a:prstGeom prst="rect">
            <a:avLst/>
          </a:prstGeom>
          <a:noFill/>
        </p:spPr>
        <p:txBody>
          <a:bodyPr wrap="none" rtlCol="0">
            <a:spAutoFit/>
          </a:bodyPr>
          <a:lstStyle/>
          <a:p>
            <a:pPr algn="ctr"/>
            <a:r>
              <a:rPr lang="en-US" sz="1071" dirty="0"/>
              <a:t>Application </a:t>
            </a:r>
          </a:p>
          <a:p>
            <a:pPr algn="ctr"/>
            <a:r>
              <a:rPr lang="en-US" sz="1071" dirty="0"/>
              <a:t>Developer</a:t>
            </a:r>
          </a:p>
        </p:txBody>
      </p:sp>
      <p:sp>
        <p:nvSpPr>
          <p:cNvPr id="5" name="Rounded Rectangle 4"/>
          <p:cNvSpPr/>
          <p:nvPr/>
        </p:nvSpPr>
        <p:spPr bwMode="auto">
          <a:xfrm>
            <a:off x="1427668" y="3499574"/>
            <a:ext cx="1800096" cy="2268445"/>
          </a:xfrm>
          <a:prstGeom prst="roundRect">
            <a:avLst/>
          </a:prstGeom>
          <a:solidFill>
            <a:srgbClr val="0099FF"/>
          </a:solidFill>
          <a:ln w="28575">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1632" dirty="0">
                <a:solidFill>
                  <a:schemeClr val="tx1"/>
                </a:solidFill>
              </a:rPr>
              <a:t>Client App</a:t>
            </a:r>
          </a:p>
          <a:p>
            <a:pPr algn="ctr" defTabSz="951028" fontAlgn="base">
              <a:spcBef>
                <a:spcPct val="0"/>
              </a:spcBef>
              <a:spcAft>
                <a:spcPct val="0"/>
              </a:spcAft>
            </a:pPr>
            <a:r>
              <a:rPr lang="en-US" sz="1224" dirty="0">
                <a:solidFill>
                  <a:schemeClr val="tx1"/>
                </a:solidFill>
              </a:rPr>
              <a:t>DDR </a:t>
            </a:r>
            <a:r>
              <a:rPr lang="en-US" sz="1224" dirty="0" smtClean="0">
                <a:solidFill>
                  <a:schemeClr val="tx1"/>
                </a:solidFill>
              </a:rPr>
              <a:t>APIs</a:t>
            </a:r>
          </a:p>
          <a:p>
            <a:pPr algn="ctr" defTabSz="951028" fontAlgn="base">
              <a:spcBef>
                <a:spcPct val="0"/>
              </a:spcBef>
              <a:spcAft>
                <a:spcPct val="0"/>
              </a:spcAft>
            </a:pPr>
            <a:endParaRPr lang="en-US" sz="1224" dirty="0">
              <a:solidFill>
                <a:schemeClr val="tx1"/>
              </a:solidFill>
            </a:endParaRPr>
          </a:p>
          <a:p>
            <a:pPr algn="ctr" defTabSz="951028" fontAlgn="base">
              <a:spcBef>
                <a:spcPct val="0"/>
              </a:spcBef>
              <a:spcAft>
                <a:spcPct val="0"/>
              </a:spcAft>
            </a:pPr>
            <a:endParaRPr lang="en-US" sz="1224" dirty="0">
              <a:solidFill>
                <a:schemeClr val="tx1"/>
              </a:solidFill>
            </a:endParaRPr>
          </a:p>
        </p:txBody>
      </p:sp>
      <p:cxnSp>
        <p:nvCxnSpPr>
          <p:cNvPr id="6" name="Straight Arrow Connector 5"/>
          <p:cNvCxnSpPr>
            <a:stCxn id="5" idx="3"/>
            <a:endCxn id="9" idx="2"/>
          </p:cNvCxnSpPr>
          <p:nvPr/>
        </p:nvCxnSpPr>
        <p:spPr>
          <a:xfrm>
            <a:off x="3227764" y="4633797"/>
            <a:ext cx="1322927" cy="1190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n 6"/>
          <p:cNvSpPr/>
          <p:nvPr/>
        </p:nvSpPr>
        <p:spPr bwMode="auto">
          <a:xfrm>
            <a:off x="4521609" y="3352665"/>
            <a:ext cx="1239428" cy="1196711"/>
          </a:xfrm>
          <a:prstGeom prst="can">
            <a:avLst/>
          </a:prstGeom>
          <a:solidFill>
            <a:schemeClr val="accent1"/>
          </a:solidFill>
          <a:ln w="28575">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000000"/>
                </a:solidFill>
              </a:rPr>
              <a:t>Shard Map Manager</a:t>
            </a:r>
          </a:p>
          <a:p>
            <a:pPr algn="ctr" defTabSz="951028" fontAlgn="base">
              <a:spcBef>
                <a:spcPct val="0"/>
              </a:spcBef>
              <a:spcAft>
                <a:spcPct val="0"/>
              </a:spcAft>
            </a:pPr>
            <a:endParaRPr lang="en-US" sz="1224" dirty="0">
              <a:solidFill>
                <a:srgbClr val="000000"/>
              </a:solidFill>
            </a:endParaRPr>
          </a:p>
        </p:txBody>
      </p:sp>
      <p:cxnSp>
        <p:nvCxnSpPr>
          <p:cNvPr id="8" name="Straight Arrow Connector 7"/>
          <p:cNvCxnSpPr>
            <a:stCxn id="5" idx="3"/>
            <a:endCxn id="7" idx="2"/>
          </p:cNvCxnSpPr>
          <p:nvPr/>
        </p:nvCxnSpPr>
        <p:spPr>
          <a:xfrm flipV="1">
            <a:off x="3227764" y="3951021"/>
            <a:ext cx="1293845" cy="68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n 8"/>
          <p:cNvSpPr/>
          <p:nvPr/>
        </p:nvSpPr>
        <p:spPr bwMode="auto">
          <a:xfrm>
            <a:off x="4550691" y="5255800"/>
            <a:ext cx="999150" cy="113706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2</a:t>
            </a:r>
            <a:endParaRPr lang="en-US" sz="1428" b="1" baseline="-25000" dirty="0">
              <a:solidFill>
                <a:srgbClr val="000000"/>
              </a:solidFill>
            </a:endParaRPr>
          </a:p>
          <a:p>
            <a:pPr algn="ctr" defTabSz="951028" fontAlgn="base">
              <a:spcBef>
                <a:spcPct val="0"/>
              </a:spcBef>
              <a:spcAft>
                <a:spcPct val="0"/>
              </a:spcAft>
            </a:pPr>
            <a:r>
              <a:rPr lang="en-US" sz="1632" baseline="-25000" dirty="0" smtClean="0">
                <a:solidFill>
                  <a:srgbClr val="000000"/>
                </a:solidFill>
              </a:rPr>
              <a:t>[100, 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0" name="Rounded Rectangle 9"/>
          <p:cNvSpPr/>
          <p:nvPr/>
        </p:nvSpPr>
        <p:spPr>
          <a:xfrm>
            <a:off x="4626103" y="4156076"/>
            <a:ext cx="1059522" cy="253811"/>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GSM</a:t>
            </a:r>
          </a:p>
        </p:txBody>
      </p:sp>
      <p:sp>
        <p:nvSpPr>
          <p:cNvPr id="11" name="Rounded Rectangle 10"/>
          <p:cNvSpPr/>
          <p:nvPr/>
        </p:nvSpPr>
        <p:spPr>
          <a:xfrm>
            <a:off x="1583434" y="4156076"/>
            <a:ext cx="1492715" cy="1535743"/>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lstStyle/>
          <a:p>
            <a:pPr algn="ctr"/>
            <a:r>
              <a:rPr lang="en-US" sz="1428" dirty="0">
                <a:solidFill>
                  <a:schemeClr val="tx1"/>
                </a:solidFill>
              </a:rPr>
              <a:t>Cache</a:t>
            </a:r>
          </a:p>
        </p:txBody>
      </p:sp>
      <p:sp>
        <p:nvSpPr>
          <p:cNvPr id="12" name="Rounded Rectangle 11"/>
          <p:cNvSpPr/>
          <p:nvPr/>
        </p:nvSpPr>
        <p:spPr>
          <a:xfrm>
            <a:off x="4618369" y="6114157"/>
            <a:ext cx="863793" cy="206924"/>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LSM</a:t>
            </a:r>
          </a:p>
        </p:txBody>
      </p:sp>
      <p:sp>
        <p:nvSpPr>
          <p:cNvPr id="23" name="TextBox 22"/>
          <p:cNvSpPr txBox="1"/>
          <p:nvPr/>
        </p:nvSpPr>
        <p:spPr>
          <a:xfrm>
            <a:off x="319113" y="1345792"/>
            <a:ext cx="5878404" cy="1403461"/>
          </a:xfrm>
          <a:prstGeom prst="rect">
            <a:avLst/>
          </a:prstGeom>
          <a:solidFill>
            <a:schemeClr val="tx1"/>
          </a:solidFill>
        </p:spPr>
        <p:txBody>
          <a:bodyPr wrap="none" lIns="182880" tIns="146304" rIns="182880" bIns="146304" rtlCol="0">
            <a:spAutoFit/>
          </a:bodyPr>
          <a:lstStyle/>
          <a:p>
            <a:r>
              <a:rPr lang="en-US" dirty="0" err="1" smtClean="0">
                <a:solidFill>
                  <a:srgbClr val="000000"/>
                </a:solidFill>
                <a:highlight>
                  <a:srgbClr val="FFFFFF"/>
                </a:highlight>
              </a:rPr>
              <a:t>ShardMap.OpenConnectionForKey</a:t>
            </a:r>
            <a:r>
              <a:rPr lang="en-US" dirty="0">
                <a:solidFill>
                  <a:srgbClr val="000000"/>
                </a:solidFill>
                <a:highlight>
                  <a:srgbClr val="FFFFFF"/>
                </a:highlight>
              </a:rPr>
              <a:t>(</a:t>
            </a:r>
          </a:p>
          <a:p>
            <a:r>
              <a:rPr lang="en-US" dirty="0" smtClean="0">
                <a:solidFill>
                  <a:srgbClr val="000000"/>
                </a:solidFill>
                <a:highlight>
                  <a:srgbClr val="FFFFFF"/>
                </a:highlight>
              </a:rPr>
              <a:t>	104 	</a:t>
            </a:r>
            <a:r>
              <a:rPr lang="en-US" dirty="0" smtClean="0">
                <a:solidFill>
                  <a:srgbClr val="008000"/>
                </a:solidFill>
                <a:highlight>
                  <a:srgbClr val="FFFFFF"/>
                </a:highlight>
              </a:rPr>
              <a:t>/* Tenant ID */</a:t>
            </a:r>
            <a:r>
              <a:rPr lang="en-US" dirty="0" smtClean="0">
                <a:solidFill>
                  <a:srgbClr val="000000"/>
                </a:solidFill>
                <a:highlight>
                  <a:srgbClr val="FFFFFF"/>
                </a:highlight>
              </a:rPr>
              <a:t> , </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	</a:t>
            </a:r>
            <a:r>
              <a:rPr lang="en-US" dirty="0" smtClean="0">
                <a:solidFill>
                  <a:srgbClr val="008000"/>
                </a:solidFill>
                <a:highlight>
                  <a:srgbClr val="FFFFFF"/>
                </a:highlight>
              </a:rPr>
              <a:t>/* </a:t>
            </a:r>
            <a:r>
              <a:rPr lang="en-US" dirty="0">
                <a:solidFill>
                  <a:srgbClr val="008000"/>
                </a:solidFill>
                <a:highlight>
                  <a:srgbClr val="FFFFFF"/>
                </a:highlight>
              </a:rPr>
              <a:t>Credentials Only */</a:t>
            </a:r>
            <a:r>
              <a:rPr lang="en-US" dirty="0">
                <a:solidFill>
                  <a:srgbClr val="000000"/>
                </a:solidFill>
                <a:highlight>
                  <a:srgbClr val="FFFFFF"/>
                </a:highlight>
              </a:rPr>
              <a:t> ,</a:t>
            </a:r>
          </a:p>
          <a:p>
            <a:r>
              <a:rPr lang="en-US" dirty="0">
                <a:solidFill>
                  <a:srgbClr val="000000"/>
                </a:solidFill>
                <a:highlight>
                  <a:srgbClr val="FFFFFF"/>
                </a:highlight>
              </a:rPr>
              <a:t>	</a:t>
            </a:r>
            <a:r>
              <a:rPr lang="en-US" dirty="0" err="1" smtClean="0">
                <a:solidFill>
                  <a:srgbClr val="000000"/>
                </a:solidFill>
                <a:highlight>
                  <a:srgbClr val="FFFFFF"/>
                </a:highlight>
              </a:rPr>
              <a:t>ConnectionOptions.Validate</a:t>
            </a:r>
            <a:r>
              <a:rPr lang="en-US" dirty="0" smtClean="0">
                <a:solidFill>
                  <a:srgbClr val="000000"/>
                </a:solidFill>
                <a:highlight>
                  <a:srgbClr val="FFFFFF"/>
                </a:highlight>
              </a:rPr>
              <a:t>   </a:t>
            </a:r>
            <a:r>
              <a:rPr lang="en-US" dirty="0">
                <a:solidFill>
                  <a:srgbClr val="008000"/>
                </a:solidFill>
                <a:highlight>
                  <a:srgbClr val="FFFFFF"/>
                </a:highlight>
              </a:rPr>
              <a:t>/* Validate */ </a:t>
            </a:r>
            <a:r>
              <a:rPr lang="en-US" dirty="0" smtClean="0">
                <a:highlight>
                  <a:srgbClr val="FFFFFF"/>
                </a:highlight>
              </a:rPr>
              <a:t>));</a:t>
            </a:r>
            <a:endParaRPr lang="en-US" dirty="0">
              <a:solidFill>
                <a:srgbClr val="008000"/>
              </a:solidFill>
              <a:highlight>
                <a:srgbClr val="FFFFFF"/>
              </a:highlight>
            </a:endParaRPr>
          </a:p>
        </p:txBody>
      </p:sp>
      <p:sp>
        <p:nvSpPr>
          <p:cNvPr id="24" name="TextBox 23"/>
          <p:cNvSpPr txBox="1"/>
          <p:nvPr/>
        </p:nvSpPr>
        <p:spPr>
          <a:xfrm>
            <a:off x="1549137" y="4445728"/>
            <a:ext cx="155715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t>[100, 200</a:t>
            </a:r>
            <a:r>
              <a:rPr lang="en-US" sz="1400" dirty="0" smtClean="0"/>
              <a:t>): DB2</a:t>
            </a:r>
            <a:endParaRPr lang="en-US" sz="1400" dirty="0"/>
          </a:p>
        </p:txBody>
      </p:sp>
      <p:sp>
        <p:nvSpPr>
          <p:cNvPr id="26" name="Rectangle 25"/>
          <p:cNvSpPr/>
          <p:nvPr/>
        </p:nvSpPr>
        <p:spPr bwMode="auto">
          <a:xfrm>
            <a:off x="5456235" y="5629745"/>
            <a:ext cx="1219202" cy="38917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err="1" smtClean="0">
                <a:solidFill>
                  <a:srgbClr val="000000"/>
                </a:solidFill>
              </a:rPr>
              <a:t>spValidate</a:t>
            </a:r>
            <a:endParaRPr lang="en-US" sz="1600" dirty="0">
              <a:solidFill>
                <a:srgbClr val="000000"/>
              </a:solidFill>
            </a:endParaRPr>
          </a:p>
        </p:txBody>
      </p:sp>
    </p:spTree>
    <p:extLst>
      <p:ext uri="{BB962C8B-B14F-4D97-AF65-F5344CB8AC3E}">
        <p14:creationId xmlns:p14="http://schemas.microsoft.com/office/powerpoint/2010/main" val="2228524366"/>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5332412"/>
          </a:xfrm>
        </p:spPr>
        <p:txBody>
          <a:bodyPr>
            <a:normAutofit lnSpcReduction="10000"/>
          </a:bodyPr>
          <a:lstStyle/>
          <a:p>
            <a:r>
              <a:rPr lang="en-US" dirty="0" smtClean="0"/>
              <a:t>Validation prevents retrieving intermediate states</a:t>
            </a:r>
          </a:p>
          <a:p>
            <a:r>
              <a:rPr lang="en-US" dirty="0" smtClean="0"/>
              <a:t>When can you or do you want to bypass validation?</a:t>
            </a:r>
          </a:p>
          <a:p>
            <a:pPr lvl="1"/>
            <a:r>
              <a:rPr lang="en-US" dirty="0" smtClean="0"/>
              <a:t>Validation is an extra round-trip into the shard</a:t>
            </a:r>
          </a:p>
          <a:p>
            <a:pPr lvl="1"/>
            <a:r>
              <a:rPr lang="en-US" dirty="0" smtClean="0"/>
              <a:t>Validation is an extra stored procedure call on the shard</a:t>
            </a:r>
          </a:p>
          <a:p>
            <a:pPr lvl="1"/>
            <a:r>
              <a:rPr lang="en-US" dirty="0" smtClean="0"/>
              <a:t>Validation can be turned off in </a:t>
            </a:r>
            <a:r>
              <a:rPr lang="en-US" dirty="0" err="1" smtClean="0"/>
              <a:t>OpenConnectionForKey</a:t>
            </a:r>
            <a:r>
              <a:rPr lang="en-US" dirty="0" smtClean="0"/>
              <a:t> calls</a:t>
            </a:r>
          </a:p>
          <a:p>
            <a:r>
              <a:rPr lang="en-US" dirty="0" smtClean="0"/>
              <a:t>Legitimate scenarios with validation turned off</a:t>
            </a:r>
          </a:p>
          <a:p>
            <a:pPr lvl="1"/>
            <a:r>
              <a:rPr lang="en-US" dirty="0" smtClean="0"/>
              <a:t>Split/Merge not used</a:t>
            </a:r>
          </a:p>
          <a:p>
            <a:pPr lvl="1"/>
            <a:r>
              <a:rPr lang="en-US" dirty="0" smtClean="0"/>
              <a:t>Shardlets never move</a:t>
            </a:r>
          </a:p>
          <a:p>
            <a:r>
              <a:rPr lang="en-US" dirty="0" smtClean="0"/>
              <a:t>How to orchestrate non-validation and validation</a:t>
            </a:r>
          </a:p>
          <a:p>
            <a:pPr lvl="1"/>
            <a:r>
              <a:rPr lang="en-US" dirty="0" smtClean="0"/>
              <a:t>Validation can be controlled by a setting in the app</a:t>
            </a:r>
          </a:p>
          <a:p>
            <a:pPr lvl="1"/>
            <a:r>
              <a:rPr lang="en-US" dirty="0" smtClean="0"/>
              <a:t>Use a </a:t>
            </a:r>
            <a:r>
              <a:rPr lang="en-US" dirty="0" err="1" smtClean="0"/>
              <a:t>config</a:t>
            </a:r>
            <a:r>
              <a:rPr lang="en-US" dirty="0" smtClean="0"/>
              <a:t> deployment across your app </a:t>
            </a:r>
            <a:r>
              <a:rPr lang="en-US" dirty="0"/>
              <a:t>tier to change </a:t>
            </a:r>
            <a:r>
              <a:rPr lang="en-US" dirty="0" smtClean="0"/>
              <a:t>the setting</a:t>
            </a:r>
          </a:p>
          <a:p>
            <a:pPr lvl="1"/>
            <a:endParaRPr lang="en-US" dirty="0"/>
          </a:p>
        </p:txBody>
      </p:sp>
      <p:sp>
        <p:nvSpPr>
          <p:cNvPr id="3" name="Title 2"/>
          <p:cNvSpPr>
            <a:spLocks noGrp="1"/>
          </p:cNvSpPr>
          <p:nvPr>
            <p:ph type="title"/>
          </p:nvPr>
        </p:nvSpPr>
        <p:spPr/>
        <p:txBody>
          <a:bodyPr/>
          <a:lstStyle/>
          <a:p>
            <a:r>
              <a:rPr lang="en-US" dirty="0" smtClean="0"/>
              <a:t>DDR: Performance Considerations</a:t>
            </a:r>
            <a:endParaRPr lang="en-US" dirty="0"/>
          </a:p>
        </p:txBody>
      </p:sp>
    </p:spTree>
    <p:extLst>
      <p:ext uri="{BB962C8B-B14F-4D97-AF65-F5344CB8AC3E}">
        <p14:creationId xmlns:p14="http://schemas.microsoft.com/office/powerpoint/2010/main" val="22437977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Who is going to maintain it?</a:t>
            </a:r>
          </a:p>
        </p:txBody>
      </p:sp>
      <p:sp>
        <p:nvSpPr>
          <p:cNvPr id="4" name="Rectangle 3"/>
          <p:cNvSpPr/>
          <p:nvPr/>
        </p:nvSpPr>
        <p:spPr>
          <a:xfrm>
            <a:off x="1464641" y="1375380"/>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5" name="Rectangle 4"/>
          <p:cNvSpPr/>
          <p:nvPr/>
        </p:nvSpPr>
        <p:spPr bwMode="auto">
          <a:xfrm>
            <a:off x="3964035" y="1538660"/>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dirty="0">
              <a:gradFill>
                <a:gsLst>
                  <a:gs pos="0">
                    <a:srgbClr val="FFFFFF"/>
                  </a:gs>
                  <a:gs pos="100000">
                    <a:srgbClr val="FFFFFF"/>
                  </a:gs>
                </a:gsLst>
                <a:lin ang="5400000" scaled="0"/>
              </a:gradFill>
              <a:latin typeface="Segoe UI"/>
            </a:endParaRPr>
          </a:p>
        </p:txBody>
      </p:sp>
      <p:grpSp>
        <p:nvGrpSpPr>
          <p:cNvPr id="6" name="Group 5"/>
          <p:cNvGrpSpPr/>
          <p:nvPr/>
        </p:nvGrpSpPr>
        <p:grpSpPr>
          <a:xfrm>
            <a:off x="2064619" y="1690423"/>
            <a:ext cx="1912480" cy="3353301"/>
            <a:chOff x="855665" y="1583373"/>
            <a:chExt cx="2427913" cy="4790431"/>
          </a:xfrm>
        </p:grpSpPr>
        <p:sp>
          <p:nvSpPr>
            <p:cNvPr id="7" name="Rectangle 6"/>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dirty="0">
                  <a:solidFill>
                    <a:schemeClr val="tx1">
                      <a:alpha val="99000"/>
                    </a:schemeClr>
                  </a:solidFill>
                  <a:latin typeface="Segoe UI"/>
                  <a:ea typeface="Kozuka Gothic Pro R" pitchFamily="34" charset="-128"/>
                </a:rPr>
                <a:t>Packaged Software</a:t>
              </a:r>
            </a:p>
          </p:txBody>
        </p:sp>
        <p:sp>
          <p:nvSpPr>
            <p:cNvPr id="8" name="Rectangle 7"/>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Storage</a:t>
              </a:r>
            </a:p>
          </p:txBody>
        </p:sp>
        <p:sp>
          <p:nvSpPr>
            <p:cNvPr id="9" name="Rectangle 8"/>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Servers</a:t>
              </a:r>
            </a:p>
          </p:txBody>
        </p:sp>
        <p:sp>
          <p:nvSpPr>
            <p:cNvPr id="10" name="Rectangle 9"/>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Networking</a:t>
              </a:r>
            </a:p>
          </p:txBody>
        </p:sp>
        <p:sp>
          <p:nvSpPr>
            <p:cNvPr id="11" name="Rectangle 10"/>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O/S</a:t>
              </a:r>
            </a:p>
          </p:txBody>
        </p:sp>
        <p:sp>
          <p:nvSpPr>
            <p:cNvPr id="12" name="Rectangle 11"/>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Middleware</a:t>
              </a:r>
            </a:p>
          </p:txBody>
        </p:sp>
        <p:sp>
          <p:nvSpPr>
            <p:cNvPr id="13" name="Rectangle 12"/>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Virtualization</a:t>
              </a:r>
            </a:p>
          </p:txBody>
        </p:sp>
        <p:sp>
          <p:nvSpPr>
            <p:cNvPr id="14" name="Rectangle 13"/>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Data</a:t>
              </a:r>
            </a:p>
          </p:txBody>
        </p:sp>
        <p:sp>
          <p:nvSpPr>
            <p:cNvPr id="15" name="Rectangle 14"/>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Applications</a:t>
              </a:r>
            </a:p>
          </p:txBody>
        </p:sp>
        <p:sp>
          <p:nvSpPr>
            <p:cNvPr id="16" name="Rectangle 15"/>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Runtime</a:t>
              </a:r>
            </a:p>
          </p:txBody>
        </p:sp>
        <p:sp>
          <p:nvSpPr>
            <p:cNvPr id="17" name="Left Brace 16"/>
            <p:cNvSpPr/>
            <p:nvPr/>
          </p:nvSpPr>
          <p:spPr>
            <a:xfrm>
              <a:off x="1249156" y="2354254"/>
              <a:ext cx="137875" cy="4019550"/>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dirty="0">
                <a:solidFill>
                  <a:srgbClr val="FFFFFF"/>
                </a:solidFill>
                <a:latin typeface="Segoe UI"/>
                <a:ea typeface="Segoe UI" pitchFamily="34" charset="0"/>
                <a:cs typeface="Segoe UI" pitchFamily="34" charset="0"/>
              </a:endParaRPr>
            </a:p>
          </p:txBody>
        </p:sp>
        <p:sp>
          <p:nvSpPr>
            <p:cNvPr id="18" name="TextBox 52"/>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chemeClr val="tx1">
                      <a:alpha val="99000"/>
                    </a:schemeClr>
                  </a:solidFill>
                  <a:latin typeface="Segoe UI"/>
                  <a:ea typeface="Kozuka Gothic Pro R" pitchFamily="34" charset="-128"/>
                </a:rPr>
                <a:t>You manage</a:t>
              </a:r>
            </a:p>
          </p:txBody>
        </p:sp>
      </p:grpSp>
      <p:sp>
        <p:nvSpPr>
          <p:cNvPr id="19" name="Rectangle 18"/>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sz="1300" dirty="0">
                <a:solidFill>
                  <a:srgbClr val="595959">
                    <a:alpha val="99000"/>
                  </a:srgbClr>
                </a:solidFill>
                <a:ea typeface="Kozuka Gothic Pro R" pitchFamily="34" charset="-128"/>
              </a:rPr>
              <a:t>Infrastructure</a:t>
            </a:r>
          </a:p>
          <a:p>
            <a:pPr defTabSz="982985"/>
            <a:r>
              <a:rPr lang="en-US" sz="1600" dirty="0">
                <a:solidFill>
                  <a:srgbClr val="595959">
                    <a:alpha val="99000"/>
                  </a:srgbClr>
                </a:solidFill>
                <a:ea typeface="Kozuka Gothic Pro R" pitchFamily="34" charset="-128"/>
              </a:rPr>
              <a:t>(as a Service)</a:t>
            </a:r>
          </a:p>
        </p:txBody>
      </p:sp>
      <p:sp>
        <p:nvSpPr>
          <p:cNvPr id="20" name="Rectangle 19"/>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Storage</a:t>
            </a:r>
          </a:p>
        </p:txBody>
      </p:sp>
      <p:sp>
        <p:nvSpPr>
          <p:cNvPr id="21" name="Rectangle 20"/>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Servers</a:t>
            </a:r>
          </a:p>
        </p:txBody>
      </p:sp>
      <p:sp>
        <p:nvSpPr>
          <p:cNvPr id="22" name="Rectangle 21"/>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Networking</a:t>
            </a:r>
          </a:p>
        </p:txBody>
      </p:sp>
      <p:sp>
        <p:nvSpPr>
          <p:cNvPr id="23" name="Rectangle 22"/>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24" name="Rectangle 23"/>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25" name="Rectangle 24"/>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Virtualization</a:t>
            </a:r>
          </a:p>
        </p:txBody>
      </p:sp>
      <p:sp>
        <p:nvSpPr>
          <p:cNvPr id="26" name="Rectangle 25"/>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sp>
        <p:nvSpPr>
          <p:cNvPr id="27" name="Rectangle 26"/>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28" name="Rectangle 27"/>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29" name="Left Brace 28"/>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0" name="TextBox 56"/>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dirty="0">
                <a:solidFill>
                  <a:srgbClr val="595959">
                    <a:alpha val="99000"/>
                  </a:srgbClr>
                </a:solidFill>
                <a:ea typeface="Kozuka Gothic Pro R" pitchFamily="34" charset="-128"/>
              </a:rPr>
              <a:t>Managed by vendor</a:t>
            </a:r>
          </a:p>
        </p:txBody>
      </p:sp>
      <p:sp>
        <p:nvSpPr>
          <p:cNvPr id="31" name="Left Brace 30"/>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2" name="TextBox 58"/>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dirty="0">
                <a:solidFill>
                  <a:srgbClr val="595959">
                    <a:alpha val="99000"/>
                  </a:srgbClr>
                </a:solidFill>
                <a:ea typeface="Kozuka Gothic Pro R" pitchFamily="34" charset="-128"/>
              </a:rPr>
              <a:t>You manage</a:t>
            </a:r>
          </a:p>
        </p:txBody>
      </p:sp>
      <p:grpSp>
        <p:nvGrpSpPr>
          <p:cNvPr id="33" name="Group 32"/>
          <p:cNvGrpSpPr/>
          <p:nvPr/>
        </p:nvGrpSpPr>
        <p:grpSpPr>
          <a:xfrm>
            <a:off x="6528035" y="1690425"/>
            <a:ext cx="2131860" cy="3359095"/>
            <a:chOff x="5979422" y="1583373"/>
            <a:chExt cx="2706420" cy="4798706"/>
          </a:xfrm>
        </p:grpSpPr>
        <p:sp>
          <p:nvSpPr>
            <p:cNvPr id="34" name="Rectangle 33"/>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dirty="0">
                  <a:solidFill>
                    <a:srgbClr val="595959">
                      <a:alpha val="99000"/>
                    </a:srgbClr>
                  </a:solidFill>
                  <a:latin typeface="Segoe UI"/>
                  <a:ea typeface="Kozuka Gothic Pro R" pitchFamily="34" charset="-128"/>
                </a:rPr>
                <a:t>Platform</a:t>
              </a:r>
            </a:p>
            <a:p>
              <a:pPr defTabSz="982985">
                <a:defRPr/>
              </a:pPr>
              <a:r>
                <a:rPr lang="en-US" sz="1600" dirty="0">
                  <a:solidFill>
                    <a:srgbClr val="595959">
                      <a:alpha val="99000"/>
                    </a:srgbClr>
                  </a:solidFill>
                  <a:latin typeface="Segoe UI"/>
                  <a:ea typeface="Kozuka Gothic Pro R" pitchFamily="34" charset="-128"/>
                </a:rPr>
                <a:t>(as a Service)</a:t>
              </a:r>
            </a:p>
          </p:txBody>
        </p:sp>
        <p:sp>
          <p:nvSpPr>
            <p:cNvPr id="35" name="Left Brace 34"/>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6" name="TextBox 54"/>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Managed by vendor</a:t>
              </a:r>
            </a:p>
          </p:txBody>
        </p:sp>
        <p:sp>
          <p:nvSpPr>
            <p:cNvPr id="37" name="Left Brace 36"/>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8" name="TextBox 60"/>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You manage</a:t>
              </a:r>
            </a:p>
          </p:txBody>
        </p:sp>
        <p:sp>
          <p:nvSpPr>
            <p:cNvPr id="39" name="Rectangle 38"/>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Storage</a:t>
              </a:r>
            </a:p>
          </p:txBody>
        </p:sp>
        <p:sp>
          <p:nvSpPr>
            <p:cNvPr id="40" name="Rectangle 39"/>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Servers</a:t>
              </a:r>
            </a:p>
          </p:txBody>
        </p:sp>
        <p:sp>
          <p:nvSpPr>
            <p:cNvPr id="41" name="Rectangle 40"/>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Networking</a:t>
              </a:r>
            </a:p>
          </p:txBody>
        </p:sp>
        <p:sp>
          <p:nvSpPr>
            <p:cNvPr id="42" name="Rectangle 41"/>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43" name="Rectangle 42"/>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44" name="Rectangle 43"/>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Virtualization</a:t>
              </a:r>
            </a:p>
          </p:txBody>
        </p:sp>
        <p:sp>
          <p:nvSpPr>
            <p:cNvPr id="45" name="Rectangle 44"/>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46" name="Rectangle 45"/>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47" name="Rectangle 46"/>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grpSp>
      <p:grpSp>
        <p:nvGrpSpPr>
          <p:cNvPr id="48" name="Group 47"/>
          <p:cNvGrpSpPr/>
          <p:nvPr/>
        </p:nvGrpSpPr>
        <p:grpSpPr>
          <a:xfrm>
            <a:off x="8892259" y="1690426"/>
            <a:ext cx="1829915" cy="3359092"/>
            <a:chOff x="8980831" y="1583373"/>
            <a:chExt cx="2323096" cy="4798703"/>
          </a:xfrm>
        </p:grpSpPr>
        <p:sp>
          <p:nvSpPr>
            <p:cNvPr id="49" name="Rectangle 48"/>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dirty="0">
                  <a:solidFill>
                    <a:srgbClr val="595959">
                      <a:alpha val="99000"/>
                    </a:srgbClr>
                  </a:solidFill>
                  <a:latin typeface="Segoe UI"/>
                  <a:ea typeface="Kozuka Gothic Pro R" pitchFamily="34" charset="-128"/>
                </a:rPr>
                <a:t>Software</a:t>
              </a:r>
            </a:p>
            <a:p>
              <a:pPr defTabSz="982985">
                <a:defRPr/>
              </a:pPr>
              <a:r>
                <a:rPr lang="en-US" sz="1600" dirty="0">
                  <a:solidFill>
                    <a:srgbClr val="595959">
                      <a:alpha val="99000"/>
                    </a:srgbClr>
                  </a:solidFill>
                  <a:latin typeface="Segoe UI"/>
                  <a:ea typeface="Kozuka Gothic Pro R" pitchFamily="34" charset="-128"/>
                </a:rPr>
                <a:t>(as a Service)</a:t>
              </a:r>
            </a:p>
          </p:txBody>
        </p:sp>
        <p:sp>
          <p:nvSpPr>
            <p:cNvPr id="50" name="Left Brace 49"/>
            <p:cNvSpPr/>
            <p:nvPr/>
          </p:nvSpPr>
          <p:spPr>
            <a:xfrm flipH="1">
              <a:off x="10688405" y="2335204"/>
              <a:ext cx="200055" cy="4046872"/>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51" name="TextBox 64"/>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Managed by vendor</a:t>
              </a:r>
            </a:p>
          </p:txBody>
        </p:sp>
        <p:sp>
          <p:nvSpPr>
            <p:cNvPr id="52" name="Rectangle 51"/>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Storage</a:t>
              </a:r>
            </a:p>
          </p:txBody>
        </p:sp>
        <p:sp>
          <p:nvSpPr>
            <p:cNvPr id="53" name="Rectangle 52"/>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Servers</a:t>
              </a:r>
            </a:p>
          </p:txBody>
        </p:sp>
        <p:sp>
          <p:nvSpPr>
            <p:cNvPr id="54" name="Rectangle 53"/>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Networking</a:t>
              </a:r>
            </a:p>
          </p:txBody>
        </p:sp>
        <p:sp>
          <p:nvSpPr>
            <p:cNvPr id="55" name="Rectangle 54"/>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56" name="Rectangle 55"/>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57" name="Rectangle 56"/>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Virtualization</a:t>
              </a:r>
            </a:p>
          </p:txBody>
        </p:sp>
        <p:sp>
          <p:nvSpPr>
            <p:cNvPr id="58" name="Rectangle 57"/>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59" name="Rectangle 58"/>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60" name="Rectangle 59"/>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grpSp>
      <p:pic>
        <p:nvPicPr>
          <p:cNvPr id="61" name="Picture 11" descr="Cloud 512x512.png"/>
          <p:cNvPicPr>
            <a:picLocks noChangeAspect="1"/>
          </p:cNvPicPr>
          <p:nvPr/>
        </p:nvPicPr>
        <p:blipFill>
          <a:blip r:embed="rId2"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4026355" y="4512174"/>
            <a:ext cx="798815" cy="709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2" name="Picture 12" descr="Gift 512x512.png"/>
          <p:cNvPicPr>
            <a:picLocks noChangeAspect="1"/>
          </p:cNvPicPr>
          <p:nvPr/>
        </p:nvPicPr>
        <p:blipFill>
          <a:blip r:embed="rId3"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1730963" y="4518994"/>
            <a:ext cx="635105" cy="564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 name="Rectangle 62"/>
          <p:cNvSpPr/>
          <p:nvPr/>
        </p:nvSpPr>
        <p:spPr bwMode="auto">
          <a:xfrm flipH="1">
            <a:off x="1635979" y="1538660"/>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dirty="0">
              <a:gradFill>
                <a:gsLst>
                  <a:gs pos="0">
                    <a:srgbClr val="FFFFFF"/>
                  </a:gs>
                  <a:gs pos="100000">
                    <a:srgbClr val="FFFFFF"/>
                  </a:gs>
                </a:gsLst>
                <a:lin ang="5400000" scaled="0"/>
              </a:gradFill>
              <a:latin typeface="Segoe UI"/>
            </a:endParaRPr>
          </a:p>
        </p:txBody>
      </p:sp>
      <p:sp>
        <p:nvSpPr>
          <p:cNvPr id="2" name="TextBox 1"/>
          <p:cNvSpPr txBox="1"/>
          <p:nvPr/>
        </p:nvSpPr>
        <p:spPr>
          <a:xfrm>
            <a:off x="9089427" y="5250440"/>
            <a:ext cx="990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Taxi</a:t>
            </a:r>
          </a:p>
        </p:txBody>
      </p:sp>
      <p:sp>
        <p:nvSpPr>
          <p:cNvPr id="64" name="TextBox 63"/>
          <p:cNvSpPr txBox="1"/>
          <p:nvPr/>
        </p:nvSpPr>
        <p:spPr>
          <a:xfrm>
            <a:off x="7018756" y="5294363"/>
            <a:ext cx="1265832"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Rental Car</a:t>
            </a:r>
          </a:p>
        </p:txBody>
      </p:sp>
      <p:sp>
        <p:nvSpPr>
          <p:cNvPr id="65" name="TextBox 64"/>
          <p:cNvSpPr txBox="1"/>
          <p:nvPr/>
        </p:nvSpPr>
        <p:spPr>
          <a:xfrm>
            <a:off x="5062156" y="5294362"/>
            <a:ext cx="990600"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Your Car</a:t>
            </a:r>
          </a:p>
        </p:txBody>
      </p:sp>
    </p:spTree>
    <p:extLst>
      <p:ext uri="{BB962C8B-B14F-4D97-AF65-F5344CB8AC3E}">
        <p14:creationId xmlns:p14="http://schemas.microsoft.com/office/powerpoint/2010/main" val="1768998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250"/>
                                        <p:tgtEl>
                                          <p:spTgt spid="62"/>
                                        </p:tgtEl>
                                      </p:cBhvr>
                                    </p:animEffect>
                                  </p:childTnLst>
                                </p:cTn>
                              </p:par>
                            </p:childTnLst>
                          </p:cTn>
                        </p:par>
                        <p:par>
                          <p:cTn id="12" fill="hold">
                            <p:stCondLst>
                              <p:cond delay="750"/>
                            </p:stCondLst>
                            <p:childTnLst>
                              <p:par>
                                <p:cTn id="13" presetID="22" presetClass="entr" presetSubtype="4"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down)">
                                      <p:cBhvr>
                                        <p:cTn id="15" dur="500"/>
                                        <p:tgtEl>
                                          <p:spTgt spid="6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250"/>
                                        <p:tgtEl>
                                          <p:spTgt spid="61"/>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par>
                          <p:cTn id="29" fill="hold">
                            <p:stCondLst>
                              <p:cond delay="1250"/>
                            </p:stCondLst>
                            <p:childTnLst>
                              <p:par>
                                <p:cTn id="30" presetID="10" presetClass="entr" presetSubtype="0"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Multi-shard Query (MSQ)</a:t>
            </a:r>
          </a:p>
        </p:txBody>
      </p:sp>
    </p:spTree>
    <p:extLst>
      <p:ext uri="{BB962C8B-B14F-4D97-AF65-F5344CB8AC3E}">
        <p14:creationId xmlns:p14="http://schemas.microsoft.com/office/powerpoint/2010/main" val="2597747195"/>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Multi-shard Query (MSQ)</a:t>
            </a:r>
            <a:endParaRPr lang="en-US" dirty="0"/>
          </a:p>
        </p:txBody>
      </p:sp>
      <p:sp>
        <p:nvSpPr>
          <p:cNvPr id="23" name="Content Placeholder 2"/>
          <p:cNvSpPr>
            <a:spLocks noGrp="1"/>
          </p:cNvSpPr>
          <p:nvPr>
            <p:ph type="body" sz="quarter" idx="4294967295"/>
          </p:nvPr>
        </p:nvSpPr>
        <p:spPr>
          <a:xfrm>
            <a:off x="274639" y="1212849"/>
            <a:ext cx="11889564" cy="2059025"/>
          </a:xfrm>
          <a:prstGeom prst="rect">
            <a:avLst/>
          </a:prstGeom>
        </p:spPr>
        <p:txBody>
          <a:bodyPr>
            <a:normAutofit/>
          </a:bodyPr>
          <a:lstStyle/>
          <a:p>
            <a:pPr marL="0" indent="0">
              <a:buNone/>
            </a:pPr>
            <a:r>
              <a:rPr lang="en-US" b="1" dirty="0" smtClean="0"/>
              <a:t>Scenario: </a:t>
            </a:r>
            <a:r>
              <a:rPr lang="en-US" dirty="0" smtClean="0"/>
              <a:t>execute a query across a set of shards (returns a UNION ALL result set)</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909" y="2903599"/>
            <a:ext cx="489900" cy="590106"/>
          </a:xfrm>
          <a:prstGeom prst="rect">
            <a:avLst/>
          </a:prstGeom>
        </p:spPr>
      </p:pic>
      <p:sp>
        <p:nvSpPr>
          <p:cNvPr id="13" name="TextBox 12"/>
          <p:cNvSpPr txBox="1"/>
          <p:nvPr/>
        </p:nvSpPr>
        <p:spPr>
          <a:xfrm>
            <a:off x="306197" y="3419444"/>
            <a:ext cx="927324" cy="430309"/>
          </a:xfrm>
          <a:prstGeom prst="rect">
            <a:avLst/>
          </a:prstGeom>
          <a:noFill/>
        </p:spPr>
        <p:txBody>
          <a:bodyPr wrap="none" rtlCol="0">
            <a:spAutoFit/>
          </a:bodyPr>
          <a:lstStyle/>
          <a:p>
            <a:pPr algn="ctr"/>
            <a:r>
              <a:rPr lang="en-US" sz="1071" dirty="0">
                <a:solidFill>
                  <a:srgbClr val="FFFFFF"/>
                </a:solidFill>
              </a:rPr>
              <a:t>Application </a:t>
            </a:r>
          </a:p>
          <a:p>
            <a:pPr algn="ctr"/>
            <a:r>
              <a:rPr lang="en-US" sz="1071" dirty="0">
                <a:solidFill>
                  <a:srgbClr val="FFFFFF"/>
                </a:solidFill>
              </a:rPr>
              <a:t>Developer</a:t>
            </a:r>
          </a:p>
        </p:txBody>
      </p:sp>
      <p:sp>
        <p:nvSpPr>
          <p:cNvPr id="14" name="Rounded Rectangle 13"/>
          <p:cNvSpPr/>
          <p:nvPr/>
        </p:nvSpPr>
        <p:spPr bwMode="auto">
          <a:xfrm>
            <a:off x="1269462" y="3146257"/>
            <a:ext cx="1431570" cy="546375"/>
          </a:xfrm>
          <a:prstGeom prst="roundRect">
            <a:avLst/>
          </a:prstGeom>
          <a:solidFill>
            <a:schemeClr val="accent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836" dirty="0">
                <a:solidFill>
                  <a:srgbClr val="FFFFFF"/>
                </a:solidFill>
              </a:rPr>
              <a:t>Client App</a:t>
            </a:r>
          </a:p>
          <a:p>
            <a:pPr algn="ctr" defTabSz="951028" fontAlgn="base">
              <a:spcBef>
                <a:spcPct val="0"/>
              </a:spcBef>
              <a:spcAft>
                <a:spcPct val="0"/>
              </a:spcAft>
            </a:pPr>
            <a:r>
              <a:rPr lang="en-US" sz="1224" dirty="0">
                <a:solidFill>
                  <a:srgbClr val="FFFFFF"/>
                </a:solidFill>
              </a:rPr>
              <a:t>MSQ APIs ( )</a:t>
            </a:r>
          </a:p>
        </p:txBody>
      </p:sp>
      <p:cxnSp>
        <p:nvCxnSpPr>
          <p:cNvPr id="25" name="Straight Arrow Connector 24"/>
          <p:cNvCxnSpPr>
            <a:stCxn id="14" idx="2"/>
            <a:endCxn id="3" idx="1"/>
          </p:cNvCxnSpPr>
          <p:nvPr/>
        </p:nvCxnSpPr>
        <p:spPr>
          <a:xfrm>
            <a:off x="1985247" y="3692632"/>
            <a:ext cx="4063880" cy="11564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901925" y="524734"/>
            <a:ext cx="294407" cy="894309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srgbClr val="FFFFFF"/>
              </a:solidFill>
            </a:endParaRPr>
          </a:p>
        </p:txBody>
      </p:sp>
      <p:sp>
        <p:nvSpPr>
          <p:cNvPr id="24" name="TextBox 23"/>
          <p:cNvSpPr txBox="1"/>
          <p:nvPr/>
        </p:nvSpPr>
        <p:spPr>
          <a:xfrm>
            <a:off x="2409908" y="4240058"/>
            <a:ext cx="2724313" cy="646331"/>
          </a:xfrm>
          <a:prstGeom prst="rect">
            <a:avLst/>
          </a:prstGeom>
          <a:noFill/>
        </p:spPr>
        <p:txBody>
          <a:bodyPr wrap="square" rtlCol="0">
            <a:spAutoFit/>
          </a:bodyPr>
          <a:lstStyle/>
          <a:p>
            <a:r>
              <a:rPr lang="en-US" dirty="0">
                <a:solidFill>
                  <a:srgbClr val="FFFFFF"/>
                </a:solidFill>
              </a:rPr>
              <a:t>SELECT count(*) </a:t>
            </a:r>
          </a:p>
          <a:p>
            <a:r>
              <a:rPr lang="en-US" dirty="0">
                <a:solidFill>
                  <a:srgbClr val="FFFFFF"/>
                </a:solidFill>
              </a:rPr>
              <a:t>FROM customers </a:t>
            </a:r>
          </a:p>
        </p:txBody>
      </p:sp>
      <p:sp>
        <p:nvSpPr>
          <p:cNvPr id="26" name="TextBox 25"/>
          <p:cNvSpPr txBox="1"/>
          <p:nvPr/>
        </p:nvSpPr>
        <p:spPr>
          <a:xfrm>
            <a:off x="5266679" y="4338339"/>
            <a:ext cx="2724313" cy="369332"/>
          </a:xfrm>
          <a:prstGeom prst="rect">
            <a:avLst/>
          </a:prstGeom>
          <a:noFill/>
        </p:spPr>
        <p:txBody>
          <a:bodyPr wrap="square" rtlCol="0">
            <a:spAutoFit/>
          </a:bodyPr>
          <a:lstStyle/>
          <a:p>
            <a:r>
              <a:rPr lang="en-US" dirty="0">
                <a:solidFill>
                  <a:srgbClr val="FFFFFF"/>
                </a:solidFill>
              </a:rPr>
              <a:t>UNION ALL result set</a:t>
            </a:r>
          </a:p>
        </p:txBody>
      </p:sp>
      <p:sp>
        <p:nvSpPr>
          <p:cNvPr id="28" name="Can 27"/>
          <p:cNvSpPr/>
          <p:nvPr/>
        </p:nvSpPr>
        <p:spPr bwMode="auto">
          <a:xfrm>
            <a:off x="4092597" y="2542438"/>
            <a:ext cx="1239428" cy="1196711"/>
          </a:xfrm>
          <a:prstGeom prst="can">
            <a:avLst/>
          </a:prstGeom>
          <a:solidFill>
            <a:schemeClr val="accent1"/>
          </a:solidFill>
          <a:ln w="28575">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000000"/>
                </a:solidFill>
              </a:rPr>
              <a:t>Shard Map Manager</a:t>
            </a:r>
          </a:p>
        </p:txBody>
      </p:sp>
      <p:cxnSp>
        <p:nvCxnSpPr>
          <p:cNvPr id="29" name="Straight Arrow Connector 28"/>
          <p:cNvCxnSpPr>
            <a:endCxn id="28" idx="2"/>
          </p:cNvCxnSpPr>
          <p:nvPr/>
        </p:nvCxnSpPr>
        <p:spPr>
          <a:xfrm flipV="1">
            <a:off x="2701031" y="3140793"/>
            <a:ext cx="1391566" cy="2786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Can 26"/>
          <p:cNvSpPr/>
          <p:nvPr/>
        </p:nvSpPr>
        <p:spPr bwMode="auto">
          <a:xfrm>
            <a:off x="1577581" y="5300491"/>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0" name="TextBox 29"/>
          <p:cNvSpPr txBox="1"/>
          <p:nvPr/>
        </p:nvSpPr>
        <p:spPr>
          <a:xfrm>
            <a:off x="8955777" y="5612573"/>
            <a:ext cx="1334349" cy="382308"/>
          </a:xfrm>
          <a:prstGeom prst="rect">
            <a:avLst/>
          </a:prstGeom>
          <a:noFill/>
        </p:spPr>
        <p:txBody>
          <a:bodyPr wrap="square" rtlCol="0">
            <a:spAutoFit/>
          </a:bodyPr>
          <a:lstStyle/>
          <a:p>
            <a:r>
              <a:rPr lang="en-US" sz="1836" dirty="0">
                <a:solidFill>
                  <a:srgbClr val="FFFFFF"/>
                </a:solidFill>
              </a:rPr>
              <a:t>. . .</a:t>
            </a:r>
          </a:p>
        </p:txBody>
      </p:sp>
      <p:sp>
        <p:nvSpPr>
          <p:cNvPr id="31" name="Can 30"/>
          <p:cNvSpPr/>
          <p:nvPr/>
        </p:nvSpPr>
        <p:spPr bwMode="auto">
          <a:xfrm>
            <a:off x="28072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2" name="Can 31"/>
          <p:cNvSpPr/>
          <p:nvPr/>
        </p:nvSpPr>
        <p:spPr bwMode="auto">
          <a:xfrm>
            <a:off x="40369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3" name="Can 32"/>
          <p:cNvSpPr/>
          <p:nvPr/>
        </p:nvSpPr>
        <p:spPr bwMode="auto">
          <a:xfrm>
            <a:off x="5266679"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Can 33"/>
          <p:cNvSpPr/>
          <p:nvPr/>
        </p:nvSpPr>
        <p:spPr bwMode="auto">
          <a:xfrm>
            <a:off x="6496378"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5" name="Can 34"/>
          <p:cNvSpPr/>
          <p:nvPr/>
        </p:nvSpPr>
        <p:spPr bwMode="auto">
          <a:xfrm>
            <a:off x="7726077"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6" name="Can 35"/>
          <p:cNvSpPr/>
          <p:nvPr/>
        </p:nvSpPr>
        <p:spPr bwMode="auto">
          <a:xfrm>
            <a:off x="9521524" y="5300486"/>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165631951"/>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smtClean="0"/>
              <a:t>Multi-Shard Query (MSQ)</a:t>
            </a:r>
            <a:endParaRPr lang="en-US" dirty="0"/>
          </a:p>
        </p:txBody>
      </p:sp>
      <p:sp>
        <p:nvSpPr>
          <p:cNvPr id="2" name="Text Placeholder 1"/>
          <p:cNvSpPr>
            <a:spLocks noGrp="1"/>
          </p:cNvSpPr>
          <p:nvPr>
            <p:ph type="body" sz="quarter" idx="10"/>
          </p:nvPr>
        </p:nvSpPr>
        <p:spPr>
          <a:xfrm>
            <a:off x="274638" y="1216153"/>
            <a:ext cx="11887199" cy="5405309"/>
          </a:xfrm>
        </p:spPr>
        <p:txBody>
          <a:bodyPr>
            <a:normAutofit fontScale="47500" lnSpcReduction="20000"/>
          </a:bodyPr>
          <a:lstStyle/>
          <a:p>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MultiShardConnection</a:t>
            </a:r>
            <a:r>
              <a:rPr lang="en-US" sz="3600" dirty="0">
                <a:solidFill>
                  <a:srgbClr val="000000"/>
                </a:solidFill>
                <a:highlight>
                  <a:srgbClr val="FFFFFF"/>
                </a:highlight>
              </a:rPr>
              <a:t> conn = </a:t>
            </a:r>
            <a:r>
              <a:rPr lang="en-US" sz="3600" dirty="0">
                <a:solidFill>
                  <a:srgbClr val="0000FF"/>
                </a:solidFill>
                <a:highlight>
                  <a:srgbClr val="FFFFFF"/>
                </a:highlight>
              </a:rPr>
              <a:t>new</a:t>
            </a:r>
            <a:r>
              <a:rPr lang="en-US" sz="3600" dirty="0">
                <a:solidFill>
                  <a:srgbClr val="000000"/>
                </a:solidFill>
                <a:highlight>
                  <a:srgbClr val="FFFFFF"/>
                </a:highlight>
              </a:rPr>
              <a:t> </a:t>
            </a:r>
            <a:r>
              <a:rPr lang="en-US" sz="3600" dirty="0" err="1">
                <a:solidFill>
                  <a:srgbClr val="2B91AF"/>
                </a:solidFill>
                <a:highlight>
                  <a:srgbClr val="FFFFFF"/>
                </a:highlight>
              </a:rPr>
              <a:t>MultiShardConnection</a:t>
            </a:r>
            <a:r>
              <a:rPr lang="en-US" sz="3600" dirty="0" smtClean="0">
                <a:solidFill>
                  <a:srgbClr val="000000"/>
                </a:solidFill>
                <a:highlight>
                  <a:srgbClr val="FFFFFF"/>
                </a:highlight>
              </a:rPr>
              <a:t>(</a:t>
            </a:r>
          </a:p>
          <a:p>
            <a:r>
              <a:rPr lang="en-US" sz="3600" dirty="0">
                <a:solidFill>
                  <a:srgbClr val="000000"/>
                </a:solidFill>
                <a:highlight>
                  <a:srgbClr val="FFFFFF"/>
                </a:highlight>
              </a:rPr>
              <a:t>	</a:t>
            </a:r>
            <a:r>
              <a:rPr lang="en-US" sz="3600" dirty="0" err="1" smtClean="0">
                <a:solidFill>
                  <a:srgbClr val="000000"/>
                </a:solidFill>
                <a:highlight>
                  <a:srgbClr val="FFFFFF"/>
                </a:highlight>
              </a:rPr>
              <a:t>m_shardMap.GetShards</a:t>
            </a:r>
            <a:r>
              <a:rPr lang="en-US" sz="3600" dirty="0" smtClean="0">
                <a:solidFill>
                  <a:srgbClr val="000000"/>
                </a:solidFill>
                <a:highlight>
                  <a:srgbClr val="FFFFFF"/>
                </a:highlight>
              </a:rPr>
              <a:t>(), </a:t>
            </a:r>
            <a:r>
              <a:rPr lang="en-US" sz="3600" dirty="0" err="1">
                <a:solidFill>
                  <a:srgbClr val="2B91AF"/>
                </a:solidFill>
                <a:highlight>
                  <a:srgbClr val="FFFFFF"/>
                </a:highlight>
              </a:rPr>
              <a:t>MultiShardTestUtils</a:t>
            </a:r>
            <a:r>
              <a:rPr lang="en-US" sz="3600" dirty="0" err="1">
                <a:solidFill>
                  <a:srgbClr val="000000"/>
                </a:solidFill>
                <a:highlight>
                  <a:srgbClr val="FFFFFF"/>
                </a:highlight>
              </a:rPr>
              <a:t>.GetTestSqlCredential</a:t>
            </a:r>
            <a:r>
              <a:rPr lang="en-US" sz="3600" dirty="0">
                <a:solidFill>
                  <a:srgbClr val="000000"/>
                </a:solidFill>
                <a:highlight>
                  <a:srgbClr val="FFFFFF"/>
                </a:highlight>
              </a:rPr>
              <a:t>()))</a:t>
            </a:r>
          </a:p>
          <a:p>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MultiShardCommand</a:t>
            </a:r>
            <a:r>
              <a:rPr lang="en-US" sz="3600" dirty="0">
                <a:solidFill>
                  <a:srgbClr val="000000"/>
                </a:solidFill>
                <a:highlight>
                  <a:srgbClr val="FFFFFF"/>
                </a:highlight>
              </a:rPr>
              <a:t> </a:t>
            </a:r>
            <a:r>
              <a:rPr lang="en-US" sz="3600" dirty="0" err="1">
                <a:solidFill>
                  <a:srgbClr val="000000"/>
                </a:solidFill>
                <a:highlight>
                  <a:srgbClr val="FFFFFF"/>
                </a:highlight>
              </a:rPr>
              <a:t>cmd</a:t>
            </a:r>
            <a:r>
              <a:rPr lang="en-US" sz="3600" dirty="0">
                <a:solidFill>
                  <a:srgbClr val="000000"/>
                </a:solidFill>
                <a:highlight>
                  <a:srgbClr val="FFFFFF"/>
                </a:highlight>
              </a:rPr>
              <a:t> = </a:t>
            </a:r>
            <a:r>
              <a:rPr lang="en-US" sz="3600" dirty="0" err="1">
                <a:solidFill>
                  <a:srgbClr val="000000"/>
                </a:solidFill>
                <a:highlight>
                  <a:srgbClr val="FFFFFF"/>
                </a:highlight>
              </a:rPr>
              <a:t>conn.CreateCommand</a:t>
            </a:r>
            <a:r>
              <a:rPr lang="en-US" sz="3600" dirty="0">
                <a:solidFill>
                  <a:srgbClr val="000000"/>
                </a:solidFill>
                <a:highlight>
                  <a:srgbClr val="FFFFFF"/>
                </a:highlight>
              </a:rPr>
              <a:t>())</a:t>
            </a: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err="1">
                <a:solidFill>
                  <a:srgbClr val="000000"/>
                </a:solidFill>
                <a:highlight>
                  <a:srgbClr val="FFFFFF"/>
                </a:highlight>
              </a:rPr>
              <a:t>cmd.CommandText</a:t>
            </a:r>
            <a:r>
              <a:rPr lang="en-US" sz="3600" dirty="0">
                <a:solidFill>
                  <a:srgbClr val="000000"/>
                </a:solidFill>
                <a:highlight>
                  <a:srgbClr val="FFFFFF"/>
                </a:highlight>
              </a:rPr>
              <a:t> = </a:t>
            </a:r>
            <a:r>
              <a:rPr lang="en-US" sz="3600" dirty="0">
                <a:solidFill>
                  <a:srgbClr val="A31515"/>
                </a:solidFill>
                <a:highlight>
                  <a:srgbClr val="FFFFFF"/>
                </a:highlight>
              </a:rPr>
              <a:t>"SELECT </a:t>
            </a:r>
            <a:r>
              <a:rPr lang="en-US" sz="3600" dirty="0" err="1">
                <a:solidFill>
                  <a:srgbClr val="A31515"/>
                </a:solidFill>
                <a:highlight>
                  <a:srgbClr val="FFFFFF"/>
                </a:highlight>
              </a:rPr>
              <a:t>dbNameField</a:t>
            </a:r>
            <a:r>
              <a:rPr lang="en-US" sz="3600" dirty="0">
                <a:solidFill>
                  <a:srgbClr val="A31515"/>
                </a:solidFill>
                <a:highlight>
                  <a:srgbClr val="FFFFFF"/>
                </a:highlight>
              </a:rPr>
              <a:t>, </a:t>
            </a:r>
            <a:r>
              <a:rPr lang="en-US" sz="3600" dirty="0" err="1">
                <a:solidFill>
                  <a:srgbClr val="A31515"/>
                </a:solidFill>
                <a:highlight>
                  <a:srgbClr val="FFFFFF"/>
                </a:highlight>
              </a:rPr>
              <a:t>TestIntField</a:t>
            </a:r>
            <a:r>
              <a:rPr lang="en-US" sz="3600" dirty="0">
                <a:solidFill>
                  <a:srgbClr val="A31515"/>
                </a:solidFill>
                <a:highlight>
                  <a:srgbClr val="FFFFFF"/>
                </a:highlight>
              </a:rPr>
              <a:t>, </a:t>
            </a:r>
            <a:r>
              <a:rPr lang="en-US" sz="3600" dirty="0" err="1">
                <a:solidFill>
                  <a:srgbClr val="A31515"/>
                </a:solidFill>
                <a:highlight>
                  <a:srgbClr val="FFFFFF"/>
                </a:highlight>
              </a:rPr>
              <a:t>TestBigIntField</a:t>
            </a:r>
            <a:r>
              <a:rPr lang="en-US" sz="3600" dirty="0">
                <a:solidFill>
                  <a:srgbClr val="A31515"/>
                </a:solidFill>
                <a:highlight>
                  <a:srgbClr val="FFFFFF"/>
                </a:highlight>
              </a:rPr>
              <a:t> FROM </a:t>
            </a:r>
            <a:r>
              <a:rPr lang="en-US" sz="3600" dirty="0" err="1">
                <a:solidFill>
                  <a:srgbClr val="A31515"/>
                </a:solidFill>
                <a:highlight>
                  <a:srgbClr val="FFFFFF"/>
                </a:highlight>
              </a:rPr>
              <a:t>ShardedTable</a:t>
            </a:r>
            <a:r>
              <a:rPr lang="en-US" sz="3600" dirty="0">
                <a:solidFill>
                  <a:srgbClr val="A31515"/>
                </a:solidFill>
                <a:highlight>
                  <a:srgbClr val="FFFFFF"/>
                </a:highlight>
              </a:rPr>
              <a:t>"</a:t>
            </a:r>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err="1">
                <a:solidFill>
                  <a:srgbClr val="000000"/>
                </a:solidFill>
                <a:highlight>
                  <a:srgbClr val="FFFFFF"/>
                </a:highlight>
              </a:rPr>
              <a:t>cmd.CommandType</a:t>
            </a:r>
            <a:r>
              <a:rPr lang="en-US" sz="3600" dirty="0">
                <a:solidFill>
                  <a:srgbClr val="000000"/>
                </a:solidFill>
                <a:highlight>
                  <a:srgbClr val="FFFFFF"/>
                </a:highlight>
              </a:rPr>
              <a:t> = </a:t>
            </a:r>
            <a:r>
              <a:rPr lang="en-US" sz="3600" dirty="0" err="1">
                <a:solidFill>
                  <a:srgbClr val="2B91AF"/>
                </a:solidFill>
                <a:highlight>
                  <a:srgbClr val="FFFFFF"/>
                </a:highlight>
              </a:rPr>
              <a:t>CommandType</a:t>
            </a:r>
            <a:r>
              <a:rPr lang="en-US" sz="3600" dirty="0" err="1">
                <a:solidFill>
                  <a:srgbClr val="000000"/>
                </a:solidFill>
                <a:highlight>
                  <a:srgbClr val="FFFFFF"/>
                </a:highlight>
              </a:rPr>
              <a:t>.Text</a:t>
            </a:r>
            <a:r>
              <a:rPr lang="en-US" sz="3600" dirty="0">
                <a:solidFill>
                  <a:srgbClr val="000000"/>
                </a:solidFill>
                <a:highlight>
                  <a:srgbClr val="FFFFFF"/>
                </a:highlight>
              </a:rPr>
              <a:t>;</a:t>
            </a:r>
          </a:p>
          <a:p>
            <a:r>
              <a:rPr lang="en-US" sz="3600" dirty="0" smtClean="0">
                <a:solidFill>
                  <a:srgbClr val="000000"/>
                </a:solidFill>
                <a:highlight>
                  <a:srgbClr val="FFFFFF"/>
                </a:highlight>
              </a:rPr>
              <a:t>        </a:t>
            </a:r>
            <a:r>
              <a:rPr lang="en-US" sz="3600" dirty="0" err="1" smtClean="0">
                <a:solidFill>
                  <a:srgbClr val="000000"/>
                </a:solidFill>
                <a:highlight>
                  <a:srgbClr val="FFFFFF"/>
                </a:highlight>
              </a:rPr>
              <a:t>cmd.ExecutionPolicy</a:t>
            </a:r>
            <a:r>
              <a:rPr lang="en-US" sz="3600" dirty="0" smtClean="0">
                <a:solidFill>
                  <a:srgbClr val="000000"/>
                </a:solidFill>
                <a:highlight>
                  <a:srgbClr val="FFFFFF"/>
                </a:highlight>
              </a:rPr>
              <a:t> </a:t>
            </a:r>
            <a:r>
              <a:rPr lang="en-US" sz="3600" dirty="0">
                <a:solidFill>
                  <a:srgbClr val="000000"/>
                </a:solidFill>
                <a:highlight>
                  <a:srgbClr val="FFFFFF"/>
                </a:highlight>
              </a:rPr>
              <a:t>= </a:t>
            </a:r>
            <a:r>
              <a:rPr lang="en-US" sz="3600" dirty="0" err="1" smtClean="0">
                <a:solidFill>
                  <a:srgbClr val="2B91AF"/>
                </a:solidFill>
                <a:highlight>
                  <a:srgbClr val="FFFFFF"/>
                </a:highlight>
              </a:rPr>
              <a:t>MultiShardExecutionPolicy</a:t>
            </a:r>
            <a:r>
              <a:rPr lang="en-US" sz="3600" dirty="0" err="1" smtClean="0">
                <a:solidFill>
                  <a:srgbClr val="000000"/>
                </a:solidFill>
                <a:highlight>
                  <a:srgbClr val="FFFFFF"/>
                </a:highlight>
              </a:rPr>
              <a:t>.PartialResults</a:t>
            </a:r>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cmd.ExecutionOptions</a:t>
            </a:r>
            <a:r>
              <a:rPr lang="en-US" sz="3600" dirty="0" smtClean="0">
                <a:solidFill>
                  <a:srgbClr val="000000"/>
                </a:solidFill>
                <a:highlight>
                  <a:srgbClr val="FFFFFF"/>
                </a:highlight>
              </a:rPr>
              <a:t> </a:t>
            </a:r>
            <a:r>
              <a:rPr lang="en-US" sz="3600" dirty="0">
                <a:solidFill>
                  <a:srgbClr val="000000"/>
                </a:solidFill>
                <a:highlight>
                  <a:srgbClr val="FFFFFF"/>
                </a:highlight>
              </a:rPr>
              <a:t>= </a:t>
            </a:r>
            <a:r>
              <a:rPr lang="en-US" sz="3600" dirty="0" err="1">
                <a:solidFill>
                  <a:srgbClr val="2B91AF"/>
                </a:solidFill>
                <a:highlight>
                  <a:srgbClr val="FFFFFF"/>
                </a:highlight>
              </a:rPr>
              <a:t>MultiShardExecutionOptions</a:t>
            </a:r>
            <a:r>
              <a:rPr lang="en-US" sz="3600" dirty="0" err="1">
                <a:solidFill>
                  <a:srgbClr val="000000"/>
                </a:solidFill>
                <a:highlight>
                  <a:srgbClr val="FFFFFF"/>
                </a:highlight>
              </a:rPr>
              <a:t>.IncludeShardNameColumn</a:t>
            </a:r>
            <a:r>
              <a:rPr lang="en-US" sz="3600" dirty="0" smtClean="0">
                <a:solidFill>
                  <a:srgbClr val="000000"/>
                </a:solidFill>
                <a:highlight>
                  <a:srgbClr val="FFFFFF"/>
                </a:highlight>
              </a:rPr>
              <a:t>;</a:t>
            </a:r>
            <a:br>
              <a:rPr lang="en-US" sz="3600" dirty="0" smtClean="0">
                <a:solidFill>
                  <a:srgbClr val="000000"/>
                </a:solidFill>
                <a:highlight>
                  <a:srgbClr val="FFFFFF"/>
                </a:highlight>
              </a:rPr>
            </a:br>
            <a:endParaRPr lang="en-US" sz="3600" dirty="0" smtClean="0">
              <a:solidFill>
                <a:srgbClr val="000000"/>
              </a:solidFill>
              <a:highlight>
                <a:srgbClr val="FFFFFF"/>
              </a:highlight>
            </a:endParaRPr>
          </a:p>
          <a:p>
            <a:r>
              <a:rPr lang="en-US" sz="3600" dirty="0" smtClean="0">
                <a:solidFill>
                  <a:srgbClr val="0000FF"/>
                </a:solidFill>
                <a:highlight>
                  <a:srgbClr val="FFFFFF"/>
                </a:highlight>
              </a:rPr>
              <a:t>        </a:t>
            </a:r>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MultiShardDataReader</a:t>
            </a:r>
            <a:r>
              <a:rPr lang="en-US" sz="3600" dirty="0">
                <a:solidFill>
                  <a:srgbClr val="000000"/>
                </a:solidFill>
                <a:highlight>
                  <a:srgbClr val="FFFFFF"/>
                </a:highlight>
              </a:rPr>
              <a:t> </a:t>
            </a:r>
            <a:r>
              <a:rPr lang="en-US" sz="3600" dirty="0" err="1">
                <a:solidFill>
                  <a:srgbClr val="000000"/>
                </a:solidFill>
                <a:highlight>
                  <a:srgbClr val="FFFFFF"/>
                </a:highlight>
              </a:rPr>
              <a:t>sdr</a:t>
            </a:r>
            <a:r>
              <a:rPr lang="en-US" sz="3600" dirty="0">
                <a:solidFill>
                  <a:srgbClr val="000000"/>
                </a:solidFill>
                <a:highlight>
                  <a:srgbClr val="FFFFFF"/>
                </a:highlight>
              </a:rPr>
              <a:t> = </a:t>
            </a:r>
            <a:r>
              <a:rPr lang="en-US" sz="3600" dirty="0" err="1" smtClean="0">
                <a:solidFill>
                  <a:srgbClr val="000000"/>
                </a:solidFill>
                <a:highlight>
                  <a:srgbClr val="FFFFFF"/>
                </a:highlight>
              </a:rPr>
              <a:t>cmd.ExecuteReader</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a:solidFill>
                  <a:srgbClr val="0000FF"/>
                </a:solidFill>
                <a:highlight>
                  <a:srgbClr val="FFFFFF"/>
                </a:highlight>
              </a:rPr>
              <a:t>while</a:t>
            </a:r>
            <a:r>
              <a:rPr lang="en-US" sz="3600" dirty="0">
                <a:solidFill>
                  <a:srgbClr val="000000"/>
                </a:solidFill>
                <a:highlight>
                  <a:srgbClr val="FFFFFF"/>
                </a:highlight>
              </a:rPr>
              <a:t> (</a:t>
            </a:r>
            <a:r>
              <a:rPr lang="en-US" sz="3600" dirty="0" err="1">
                <a:solidFill>
                  <a:srgbClr val="000000"/>
                </a:solidFill>
                <a:highlight>
                  <a:srgbClr val="FFFFFF"/>
                </a:highlight>
              </a:rPr>
              <a:t>sdr.Read</a:t>
            </a:r>
            <a:r>
              <a:rPr lang="en-US" sz="3600" dirty="0">
                <a:solidFill>
                  <a:srgbClr val="000000"/>
                </a:solidFill>
                <a:highlight>
                  <a:srgbClr val="FFFFFF"/>
                </a:highlight>
              </a:rPr>
              <a:t>())</a:t>
            </a: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dbNameField</a:t>
            </a:r>
            <a:r>
              <a:rPr lang="en-US" sz="3600" dirty="0">
                <a:solidFill>
                  <a:srgbClr val="000000"/>
                </a:solidFill>
                <a:highlight>
                  <a:srgbClr val="FFFFFF"/>
                </a:highlight>
              </a:rPr>
              <a:t> = </a:t>
            </a:r>
            <a:r>
              <a:rPr lang="en-US" sz="3600" dirty="0" err="1">
                <a:solidFill>
                  <a:srgbClr val="000000"/>
                </a:solidFill>
                <a:highlight>
                  <a:srgbClr val="FFFFFF"/>
                </a:highlight>
              </a:rPr>
              <a:t>sdr.GetString</a:t>
            </a:r>
            <a:r>
              <a:rPr lang="en-US" sz="3600" dirty="0">
                <a:solidFill>
                  <a:srgbClr val="000000"/>
                </a:solidFill>
                <a:highlight>
                  <a:srgbClr val="FFFFFF"/>
                </a:highlight>
              </a:rPr>
              <a:t>(0);</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testIntField</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err="1">
                <a:solidFill>
                  <a:srgbClr val="0000FF"/>
                </a:solidFill>
                <a:highlight>
                  <a:srgbClr val="FFFFFF"/>
                </a:highlight>
              </a:rPr>
              <a:t>int</a:t>
            </a:r>
            <a:r>
              <a:rPr lang="en-US" sz="3600" dirty="0">
                <a:solidFill>
                  <a:srgbClr val="000000"/>
                </a:solidFill>
                <a:highlight>
                  <a:srgbClr val="FFFFFF"/>
                </a:highlight>
              </a:rPr>
              <a:t>&gt;(1);</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testBigIntField</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a:solidFill>
                  <a:srgbClr val="2B91AF"/>
                </a:solidFill>
                <a:highlight>
                  <a:srgbClr val="FFFFFF"/>
                </a:highlight>
              </a:rPr>
              <a:t>Int64</a:t>
            </a:r>
            <a:r>
              <a:rPr lang="en-US" sz="3600" dirty="0">
                <a:solidFill>
                  <a:srgbClr val="000000"/>
                </a:solidFill>
                <a:highlight>
                  <a:srgbClr val="FFFFFF"/>
                </a:highlight>
              </a:rPr>
              <a:t>&gt;(2);</a:t>
            </a:r>
          </a:p>
          <a:p>
            <a:r>
              <a:rPr lang="en-US" sz="3600" dirty="0">
                <a:solidFill>
                  <a:srgbClr val="000000"/>
                </a:solidFill>
                <a:highlight>
                  <a:srgbClr val="FFFFFF"/>
                </a:highlight>
              </a:rPr>
              <a:t>                </a:t>
            </a:r>
            <a:r>
              <a:rPr lang="en-US" sz="3600" dirty="0">
                <a:solidFill>
                  <a:srgbClr val="0000FF"/>
                </a:solidFill>
                <a:highlight>
                  <a:srgbClr val="FFFFFF"/>
                </a:highlight>
              </a:rPr>
              <a:t>string</a:t>
            </a:r>
            <a:r>
              <a:rPr lang="en-US" sz="3600" dirty="0">
                <a:solidFill>
                  <a:srgbClr val="000000"/>
                </a:solidFill>
                <a:highlight>
                  <a:srgbClr val="FFFFFF"/>
                </a:highlight>
              </a:rPr>
              <a:t> </a:t>
            </a:r>
            <a:r>
              <a:rPr lang="en-US" sz="3600" dirty="0" err="1">
                <a:solidFill>
                  <a:srgbClr val="000000"/>
                </a:solidFill>
                <a:highlight>
                  <a:srgbClr val="FFFFFF"/>
                </a:highlight>
              </a:rPr>
              <a:t>shardIdPseudoColumn</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a:solidFill>
                  <a:srgbClr val="0000FF"/>
                </a:solidFill>
                <a:highlight>
                  <a:srgbClr val="FFFFFF"/>
                </a:highlight>
              </a:rPr>
              <a:t>string</a:t>
            </a:r>
            <a:r>
              <a:rPr lang="en-US" sz="3600" dirty="0">
                <a:solidFill>
                  <a:srgbClr val="000000"/>
                </a:solidFill>
                <a:highlight>
                  <a:srgbClr val="FFFFFF"/>
                </a:highlight>
              </a:rPr>
              <a:t>&gt;(3);</a:t>
            </a:r>
          </a:p>
          <a:p>
            <a:r>
              <a:rPr lang="en-US" sz="3600" dirty="0">
                <a:solidFill>
                  <a:srgbClr val="000000"/>
                </a:solidFill>
                <a:highlight>
                  <a:srgbClr val="FFFFFF"/>
                </a:highlight>
              </a:rPr>
              <a:t>            }</a:t>
            </a:r>
          </a:p>
          <a:p>
            <a:r>
              <a:rPr lang="en-US" sz="3600" dirty="0">
                <a:solidFill>
                  <a:srgbClr val="000000"/>
                </a:solidFill>
                <a:highlight>
                  <a:srgbClr val="FFFFFF"/>
                </a:highlight>
              </a:rPr>
              <a:t>        }</a:t>
            </a:r>
          </a:p>
          <a:p>
            <a:r>
              <a:rPr lang="en-US" sz="3600" dirty="0">
                <a:solidFill>
                  <a:srgbClr val="000000"/>
                </a:solidFill>
                <a:highlight>
                  <a:srgbClr val="FFFFFF"/>
                </a:highlight>
              </a:rPr>
              <a:t>    }</a:t>
            </a:r>
          </a:p>
          <a:p>
            <a:r>
              <a:rPr lang="en-US" sz="3600" dirty="0" smtClean="0">
                <a:solidFill>
                  <a:srgbClr val="000000"/>
                </a:solidFill>
                <a:highlight>
                  <a:srgbClr val="FFFFFF"/>
                </a:highlight>
              </a:rPr>
              <a:t>}</a:t>
            </a:r>
            <a:endParaRPr lang="en-US" sz="3600" dirty="0">
              <a:solidFill>
                <a:srgbClr val="000000"/>
              </a:solidFill>
              <a:highlight>
                <a:srgbClr val="FFFFFF"/>
              </a:highlight>
            </a:endParaRPr>
          </a:p>
        </p:txBody>
      </p:sp>
      <p:sp>
        <p:nvSpPr>
          <p:cNvPr id="3" name="Rounded Rectangle 2"/>
          <p:cNvSpPr/>
          <p:nvPr/>
        </p:nvSpPr>
        <p:spPr bwMode="auto">
          <a:xfrm>
            <a:off x="808037" y="2887662"/>
            <a:ext cx="9372600" cy="533400"/>
          </a:xfrm>
          <a:prstGeom prst="roundRect">
            <a:avLst/>
          </a:prstGeom>
          <a:no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Box 7"/>
          <p:cNvSpPr txBox="1"/>
          <p:nvPr/>
        </p:nvSpPr>
        <p:spPr>
          <a:xfrm>
            <a:off x="6807778" y="2797313"/>
            <a:ext cx="2895600" cy="461665"/>
          </a:xfrm>
          <a:prstGeom prst="rect">
            <a:avLst/>
          </a:prstGeom>
          <a:noFill/>
        </p:spPr>
        <p:txBody>
          <a:bodyPr wrap="square" lIns="182880" tIns="146304" rIns="182880" bIns="146304" rtlCol="0">
            <a:spAutoFit/>
          </a:bodyPr>
          <a:lstStyle/>
          <a:p>
            <a:pPr>
              <a:lnSpc>
                <a:spcPct val="90000"/>
              </a:lnSpc>
              <a:spcAft>
                <a:spcPts val="600"/>
              </a:spcAft>
            </a:pPr>
            <a:r>
              <a:rPr lang="en-US" sz="1100" dirty="0" smtClean="0">
                <a:solidFill>
                  <a:schemeClr val="accent2">
                    <a:lumMod val="60000"/>
                    <a:lumOff val="40000"/>
                  </a:schemeClr>
                </a:solidFill>
              </a:rPr>
              <a:t>“Best Effort” (off by default)</a:t>
            </a:r>
          </a:p>
        </p:txBody>
      </p:sp>
      <p:sp>
        <p:nvSpPr>
          <p:cNvPr id="10" name="TextBox 9"/>
          <p:cNvSpPr txBox="1"/>
          <p:nvPr/>
        </p:nvSpPr>
        <p:spPr>
          <a:xfrm>
            <a:off x="8518774" y="3028145"/>
            <a:ext cx="2895600" cy="461665"/>
          </a:xfrm>
          <a:prstGeom prst="rect">
            <a:avLst/>
          </a:prstGeom>
          <a:noFill/>
        </p:spPr>
        <p:txBody>
          <a:bodyPr wrap="square" lIns="182880" tIns="146304" rIns="182880" bIns="146304" rtlCol="0">
            <a:spAutoFit/>
          </a:bodyPr>
          <a:lstStyle/>
          <a:p>
            <a:pPr>
              <a:lnSpc>
                <a:spcPct val="90000"/>
              </a:lnSpc>
              <a:spcAft>
                <a:spcPts val="600"/>
              </a:spcAft>
            </a:pPr>
            <a:r>
              <a:rPr lang="en-US" sz="1100" dirty="0" smtClean="0">
                <a:solidFill>
                  <a:schemeClr val="accent2">
                    <a:lumMod val="60000"/>
                    <a:lumOff val="40000"/>
                  </a:schemeClr>
                </a:solidFill>
              </a:rPr>
              <a:t>Where do I live?</a:t>
            </a:r>
          </a:p>
        </p:txBody>
      </p:sp>
    </p:spTree>
    <p:extLst>
      <p:ext uri="{BB962C8B-B14F-4D97-AF65-F5344CB8AC3E}">
        <p14:creationId xmlns:p14="http://schemas.microsoft.com/office/powerpoint/2010/main" val="494099683"/>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1"/>
            <a:ext cx="11887200" cy="5484812"/>
          </a:xfrm>
        </p:spPr>
        <p:txBody>
          <a:bodyPr>
            <a:normAutofit fontScale="92500" lnSpcReduction="20000"/>
          </a:bodyPr>
          <a:lstStyle/>
          <a:p>
            <a:r>
              <a:rPr lang="en-US" dirty="0" smtClean="0"/>
              <a:t>Shard-based querying semantics</a:t>
            </a:r>
          </a:p>
          <a:p>
            <a:pPr lvl="1"/>
            <a:r>
              <a:rPr lang="en-US" dirty="0" smtClean="0"/>
              <a:t>MSQ works over collections of shards</a:t>
            </a:r>
          </a:p>
          <a:p>
            <a:pPr lvl="1"/>
            <a:r>
              <a:rPr lang="en-US" dirty="0" smtClean="0"/>
              <a:t>Shards need to be part of a shard map</a:t>
            </a:r>
          </a:p>
          <a:p>
            <a:pPr lvl="1"/>
            <a:r>
              <a:rPr lang="en-US" dirty="0" smtClean="0"/>
              <a:t>Queries are sent to shards and not shardlets</a:t>
            </a:r>
          </a:p>
          <a:p>
            <a:r>
              <a:rPr lang="en-US" dirty="0" smtClean="0"/>
              <a:t>UNION ALL semantics</a:t>
            </a:r>
          </a:p>
          <a:p>
            <a:pPr lvl="1"/>
            <a:r>
              <a:rPr lang="en-US" dirty="0" smtClean="0"/>
              <a:t>Post-processing can be done on the client/in the app, e.g., using LINQ</a:t>
            </a:r>
          </a:p>
          <a:p>
            <a:pPr lvl="1"/>
            <a:r>
              <a:rPr lang="en-US" dirty="0" smtClean="0"/>
              <a:t>Be aware of memory and CPU consumption with post-processing over large result sets</a:t>
            </a:r>
          </a:p>
          <a:p>
            <a:r>
              <a:rPr lang="en-US" dirty="0" smtClean="0"/>
              <a:t>Completeness semantics</a:t>
            </a:r>
          </a:p>
          <a:p>
            <a:pPr lvl="1"/>
            <a:r>
              <a:rPr lang="en-US" dirty="0" smtClean="0"/>
              <a:t>Complete results (default)</a:t>
            </a:r>
          </a:p>
          <a:p>
            <a:pPr lvl="1"/>
            <a:r>
              <a:rPr lang="en-US" dirty="0" smtClean="0"/>
              <a:t>Partial results (optional)</a:t>
            </a:r>
          </a:p>
          <a:p>
            <a:r>
              <a:rPr lang="en-US" dirty="0" smtClean="0"/>
              <a:t>(Non-)Consistency </a:t>
            </a:r>
          </a:p>
          <a:p>
            <a:pPr lvl="1"/>
            <a:r>
              <a:rPr lang="en-US" dirty="0" smtClean="0"/>
              <a:t>Local </a:t>
            </a:r>
            <a:r>
              <a:rPr lang="en-US" dirty="0" err="1" smtClean="0"/>
              <a:t>transactionality</a:t>
            </a:r>
            <a:r>
              <a:rPr lang="en-US" dirty="0" smtClean="0"/>
              <a:t> only: No global transaction across shards</a:t>
            </a:r>
          </a:p>
          <a:p>
            <a:pPr lvl="1"/>
            <a:r>
              <a:rPr lang="en-US" dirty="0" smtClean="0"/>
              <a:t>As opposed to DDR, there is no validation</a:t>
            </a:r>
          </a:p>
          <a:p>
            <a:pPr lvl="1"/>
            <a:r>
              <a:rPr lang="en-US" dirty="0" smtClean="0"/>
              <a:t>MSQ results may be subject to duplicate results when split/merge operations are going on</a:t>
            </a:r>
            <a:endParaRPr lang="en-US" dirty="0"/>
          </a:p>
        </p:txBody>
      </p:sp>
      <p:sp>
        <p:nvSpPr>
          <p:cNvPr id="4" name="Title 3"/>
          <p:cNvSpPr>
            <a:spLocks noGrp="1"/>
          </p:cNvSpPr>
          <p:nvPr>
            <p:ph type="title"/>
          </p:nvPr>
        </p:nvSpPr>
        <p:spPr/>
        <p:txBody>
          <a:bodyPr/>
          <a:lstStyle/>
          <a:p>
            <a:r>
              <a:rPr lang="en-US" dirty="0" smtClean="0"/>
              <a:t>Multi-Shard Querying (MSQ): Details</a:t>
            </a:r>
            <a:endParaRPr lang="en-US" dirty="0"/>
          </a:p>
        </p:txBody>
      </p:sp>
    </p:spTree>
    <p:extLst>
      <p:ext uri="{BB962C8B-B14F-4D97-AF65-F5344CB8AC3E}">
        <p14:creationId xmlns:p14="http://schemas.microsoft.com/office/powerpoint/2010/main" val="4126739437"/>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Split/Merge (SM)</a:t>
            </a:r>
          </a:p>
        </p:txBody>
      </p:sp>
    </p:spTree>
    <p:extLst>
      <p:ext uri="{BB962C8B-B14F-4D97-AF65-F5344CB8AC3E}">
        <p14:creationId xmlns:p14="http://schemas.microsoft.com/office/powerpoint/2010/main" val="1076346900"/>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Split/Merge (SM)</a:t>
            </a:r>
            <a:endParaRPr lang="en-US" dirty="0"/>
          </a:p>
        </p:txBody>
      </p:sp>
      <p:sp>
        <p:nvSpPr>
          <p:cNvPr id="23" name="Content Placeholder 2"/>
          <p:cNvSpPr>
            <a:spLocks noGrp="1"/>
          </p:cNvSpPr>
          <p:nvPr>
            <p:ph type="body" sz="quarter" idx="4294967295"/>
          </p:nvPr>
        </p:nvSpPr>
        <p:spPr>
          <a:xfrm>
            <a:off x="274639" y="1212849"/>
            <a:ext cx="11889564" cy="2059025"/>
          </a:xfrm>
          <a:prstGeom prst="rect">
            <a:avLst/>
          </a:prstGeom>
        </p:spPr>
        <p:txBody>
          <a:bodyPr>
            <a:normAutofit/>
          </a:bodyPr>
          <a:lstStyle/>
          <a:p>
            <a:pPr marL="0" indent="0">
              <a:buNone/>
            </a:pPr>
            <a:r>
              <a:rPr lang="en-US" b="1" dirty="0" smtClean="0"/>
              <a:t>Scenario: </a:t>
            </a:r>
            <a:r>
              <a:rPr lang="en-US" dirty="0" smtClean="0"/>
              <a:t>perform a split or merge action</a:t>
            </a:r>
          </a:p>
          <a:p>
            <a:pPr lvl="1"/>
            <a:r>
              <a:rPr lang="en-US" dirty="0" smtClean="0"/>
              <a:t>Split: create two distinct shards from one</a:t>
            </a:r>
          </a:p>
          <a:p>
            <a:pPr lvl="1"/>
            <a:r>
              <a:rPr lang="en-US" dirty="0" smtClean="0"/>
              <a:t>Merge: create one shard from two distinct shards</a:t>
            </a:r>
            <a:endParaRPr lang="en-US" dirty="0"/>
          </a:p>
        </p:txBody>
      </p:sp>
      <p:pic>
        <p:nvPicPr>
          <p:cNvPr id="15"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718" y="2201862"/>
            <a:ext cx="511610" cy="550845"/>
          </a:xfrm>
          <a:prstGeom prst="rect">
            <a:avLst/>
          </a:prstGeom>
        </p:spPr>
      </p:pic>
      <p:sp>
        <p:nvSpPr>
          <p:cNvPr id="16" name="TextBox 15"/>
          <p:cNvSpPr txBox="1"/>
          <p:nvPr/>
        </p:nvSpPr>
        <p:spPr>
          <a:xfrm>
            <a:off x="10953406" y="2698076"/>
            <a:ext cx="673912" cy="430309"/>
          </a:xfrm>
          <a:prstGeom prst="rect">
            <a:avLst/>
          </a:prstGeom>
          <a:noFill/>
        </p:spPr>
        <p:txBody>
          <a:bodyPr wrap="none" rtlCol="0">
            <a:spAutoFit/>
          </a:bodyPr>
          <a:lstStyle/>
          <a:p>
            <a:pPr algn="ctr"/>
            <a:r>
              <a:rPr lang="en-US" sz="1071" dirty="0">
                <a:solidFill>
                  <a:srgbClr val="FFFFFF"/>
                </a:solidFill>
              </a:rPr>
              <a:t>Admin/</a:t>
            </a:r>
          </a:p>
          <a:p>
            <a:pPr algn="ctr"/>
            <a:r>
              <a:rPr lang="en-US" sz="1071" dirty="0" err="1">
                <a:solidFill>
                  <a:srgbClr val="FFFFFF"/>
                </a:solidFill>
              </a:rPr>
              <a:t>DevOps</a:t>
            </a:r>
            <a:endParaRPr lang="en-US" sz="1071" dirty="0">
              <a:solidFill>
                <a:srgbClr val="FFFFFF"/>
              </a:solidFill>
            </a:endParaRPr>
          </a:p>
        </p:txBody>
      </p:sp>
      <p:cxnSp>
        <p:nvCxnSpPr>
          <p:cNvPr id="25" name="Straight Arrow Connector 24"/>
          <p:cNvCxnSpPr>
            <a:stCxn id="27" idx="1"/>
          </p:cNvCxnSpPr>
          <p:nvPr/>
        </p:nvCxnSpPr>
        <p:spPr>
          <a:xfrm flipH="1">
            <a:off x="6995953" y="2860566"/>
            <a:ext cx="2400737" cy="8213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auto">
          <a:xfrm>
            <a:off x="9396690" y="2424405"/>
            <a:ext cx="1248818" cy="87232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224" dirty="0" smtClean="0">
              <a:solidFill>
                <a:srgbClr val="505050">
                  <a:lumMod val="50000"/>
                </a:srgbClr>
              </a:solidFill>
            </a:endParaRPr>
          </a:p>
          <a:p>
            <a:pPr algn="ctr" defTabSz="951028" fontAlgn="base">
              <a:spcBef>
                <a:spcPct val="0"/>
              </a:spcBef>
              <a:spcAft>
                <a:spcPct val="0"/>
              </a:spcAft>
            </a:pPr>
            <a:r>
              <a:rPr lang="en-US" sz="1224" b="1" dirty="0" smtClean="0">
                <a:solidFill>
                  <a:srgbClr val="505050">
                    <a:lumMod val="50000"/>
                  </a:srgbClr>
                </a:solidFill>
              </a:rPr>
              <a:t>Split/Merge</a:t>
            </a:r>
          </a:p>
          <a:p>
            <a:pPr algn="ctr" defTabSz="951028" fontAlgn="base">
              <a:spcBef>
                <a:spcPct val="0"/>
              </a:spcBef>
              <a:spcAft>
                <a:spcPct val="0"/>
              </a:spcAft>
            </a:pPr>
            <a:r>
              <a:rPr lang="en-US" sz="1224" i="1" dirty="0" smtClean="0">
                <a:solidFill>
                  <a:srgbClr val="505050">
                    <a:lumMod val="50000"/>
                  </a:srgbClr>
                </a:solidFill>
              </a:rPr>
              <a:t>Customer Hosted</a:t>
            </a:r>
            <a:endParaRPr lang="en-US" sz="1224" i="1" dirty="0">
              <a:solidFill>
                <a:srgbClr val="505050">
                  <a:lumMod val="50000"/>
                </a:srgbClr>
              </a:solidFill>
            </a:endParaRPr>
          </a:p>
          <a:p>
            <a:pPr algn="ctr" defTabSz="951028" fontAlgn="base">
              <a:spcBef>
                <a:spcPct val="0"/>
              </a:spcBef>
              <a:spcAft>
                <a:spcPct val="0"/>
              </a:spcAft>
            </a:pPr>
            <a:endParaRPr lang="en-US" sz="1224" dirty="0">
              <a:solidFill>
                <a:srgbClr val="505050">
                  <a:lumMod val="50000"/>
                </a:srgbClr>
              </a:solidFill>
            </a:endParaRPr>
          </a:p>
        </p:txBody>
      </p:sp>
      <p:sp>
        <p:nvSpPr>
          <p:cNvPr id="29" name="TextBox 28"/>
          <p:cNvSpPr txBox="1"/>
          <p:nvPr/>
        </p:nvSpPr>
        <p:spPr>
          <a:xfrm>
            <a:off x="5993851" y="3094990"/>
            <a:ext cx="1963297" cy="350330"/>
          </a:xfrm>
          <a:prstGeom prst="rect">
            <a:avLst/>
          </a:prstGeom>
          <a:noFill/>
        </p:spPr>
        <p:txBody>
          <a:bodyPr wrap="square" rtlCol="0">
            <a:spAutoFit/>
          </a:bodyPr>
          <a:lstStyle/>
          <a:p>
            <a:pPr algn="ctr"/>
            <a:r>
              <a:rPr lang="en-US" sz="1632" dirty="0">
                <a:solidFill>
                  <a:srgbClr val="FFFFFF"/>
                </a:solidFill>
              </a:rPr>
              <a:t>Split</a:t>
            </a:r>
          </a:p>
        </p:txBody>
      </p:sp>
      <p:sp>
        <p:nvSpPr>
          <p:cNvPr id="30" name="TextBox 29"/>
          <p:cNvSpPr txBox="1"/>
          <p:nvPr/>
        </p:nvSpPr>
        <p:spPr>
          <a:xfrm>
            <a:off x="2944212" y="3181504"/>
            <a:ext cx="1963297" cy="350330"/>
          </a:xfrm>
          <a:prstGeom prst="rect">
            <a:avLst/>
          </a:prstGeom>
          <a:noFill/>
        </p:spPr>
        <p:txBody>
          <a:bodyPr wrap="square" rtlCol="0">
            <a:spAutoFit/>
          </a:bodyPr>
          <a:lstStyle/>
          <a:p>
            <a:pPr algn="ctr"/>
            <a:r>
              <a:rPr lang="en-US" sz="1632" dirty="0">
                <a:solidFill>
                  <a:srgbClr val="FFFFFF"/>
                </a:solidFill>
              </a:rPr>
              <a:t>Merge</a:t>
            </a:r>
          </a:p>
        </p:txBody>
      </p:sp>
      <p:sp>
        <p:nvSpPr>
          <p:cNvPr id="32" name="Can 31"/>
          <p:cNvSpPr/>
          <p:nvPr/>
        </p:nvSpPr>
        <p:spPr bwMode="auto">
          <a:xfrm>
            <a:off x="1577581" y="3681935"/>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TextBox 33"/>
          <p:cNvSpPr txBox="1"/>
          <p:nvPr/>
        </p:nvSpPr>
        <p:spPr>
          <a:xfrm>
            <a:off x="8955777" y="3994016"/>
            <a:ext cx="1334349" cy="382308"/>
          </a:xfrm>
          <a:prstGeom prst="rect">
            <a:avLst/>
          </a:prstGeom>
          <a:noFill/>
        </p:spPr>
        <p:txBody>
          <a:bodyPr wrap="square" rtlCol="0">
            <a:spAutoFit/>
          </a:bodyPr>
          <a:lstStyle/>
          <a:p>
            <a:r>
              <a:rPr lang="en-US" sz="1836" dirty="0">
                <a:solidFill>
                  <a:srgbClr val="FFFFFF"/>
                </a:solidFill>
              </a:rPr>
              <a:t>. . .</a:t>
            </a:r>
          </a:p>
        </p:txBody>
      </p:sp>
      <p:sp>
        <p:nvSpPr>
          <p:cNvPr id="36" name="Can 35"/>
          <p:cNvSpPr/>
          <p:nvPr/>
        </p:nvSpPr>
        <p:spPr bwMode="auto">
          <a:xfrm>
            <a:off x="2807280" y="3681932"/>
            <a:ext cx="999150" cy="1000857"/>
          </a:xfrm>
          <a:prstGeom prst="can">
            <a:avLst/>
          </a:prstGeom>
          <a:solidFill>
            <a:schemeClr val="bg1">
              <a:lumMod val="75000"/>
            </a:schemeClr>
          </a:solidFill>
          <a:ln w="28575">
            <a:solidFill>
              <a:schemeClr val="bg1">
                <a:lumMod val="50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r>
              <a:rPr lang="en-US" sz="1428" b="1" dirty="0">
                <a:solidFill>
                  <a:srgbClr val="FFFFFF"/>
                </a:solidFill>
              </a:rPr>
              <a:t>DB</a:t>
            </a:r>
            <a:r>
              <a:rPr lang="en-US" sz="1428" b="1" baseline="-25000" dirty="0">
                <a:solidFill>
                  <a:srgbClr val="FFFFFF"/>
                </a:solidFill>
              </a:rPr>
              <a:t>2</a:t>
            </a:r>
          </a:p>
          <a:p>
            <a:pPr algn="ctr" defTabSz="951028" fontAlgn="base">
              <a:spcBef>
                <a:spcPct val="0"/>
              </a:spcBef>
              <a:spcAft>
                <a:spcPct val="0"/>
              </a:spcAft>
            </a:pPr>
            <a:r>
              <a:rPr lang="en-US" sz="1632" baseline="-25000" dirty="0">
                <a:solidFill>
                  <a:srgbClr val="FFFFFF"/>
                </a:solidFill>
              </a:rPr>
              <a:t>[100-200)</a:t>
            </a: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p:txBody>
      </p:sp>
      <p:sp>
        <p:nvSpPr>
          <p:cNvPr id="37" name="Can 36"/>
          <p:cNvSpPr/>
          <p:nvPr/>
        </p:nvSpPr>
        <p:spPr bwMode="auto">
          <a:xfrm>
            <a:off x="4036980" y="3681932"/>
            <a:ext cx="999150" cy="1000857"/>
          </a:xfrm>
          <a:prstGeom prst="can">
            <a:avLst/>
          </a:prstGeom>
          <a:solidFill>
            <a:schemeClr val="bg1">
              <a:lumMod val="75000"/>
            </a:schemeClr>
          </a:solidFill>
          <a:ln w="28575">
            <a:solidFill>
              <a:schemeClr val="bg1">
                <a:lumMod val="50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r>
              <a:rPr lang="en-US" sz="1428" b="1" dirty="0">
                <a:solidFill>
                  <a:srgbClr val="FFFFFF"/>
                </a:solidFill>
              </a:rPr>
              <a:t>DB</a:t>
            </a:r>
            <a:r>
              <a:rPr lang="en-US" sz="1428" b="1" baseline="-25000" dirty="0">
                <a:solidFill>
                  <a:srgbClr val="FFFFFF"/>
                </a:solidFill>
              </a:rPr>
              <a:t>3</a:t>
            </a:r>
          </a:p>
          <a:p>
            <a:pPr algn="ctr" defTabSz="951028" fontAlgn="base">
              <a:spcBef>
                <a:spcPct val="0"/>
              </a:spcBef>
              <a:spcAft>
                <a:spcPct val="0"/>
              </a:spcAft>
            </a:pPr>
            <a:r>
              <a:rPr lang="en-US" sz="1632" baseline="-25000" dirty="0">
                <a:solidFill>
                  <a:srgbClr val="FFFFFF"/>
                </a:solidFill>
              </a:rPr>
              <a:t>[200-300)</a:t>
            </a: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p:txBody>
      </p:sp>
      <p:sp>
        <p:nvSpPr>
          <p:cNvPr id="38" name="Can 37"/>
          <p:cNvSpPr/>
          <p:nvPr/>
        </p:nvSpPr>
        <p:spPr bwMode="auto">
          <a:xfrm>
            <a:off x="5266679" y="368193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9" name="Can 38"/>
          <p:cNvSpPr/>
          <p:nvPr/>
        </p:nvSpPr>
        <p:spPr bwMode="auto">
          <a:xfrm>
            <a:off x="6496378" y="3681931"/>
            <a:ext cx="999150" cy="1000857"/>
          </a:xfrm>
          <a:prstGeom prst="can">
            <a:avLst/>
          </a:prstGeom>
          <a:solidFill>
            <a:schemeClr val="bg1">
              <a:lumMod val="75000"/>
            </a:schemeClr>
          </a:solidFill>
          <a:ln w="28575">
            <a:solidFill>
              <a:schemeClr val="bg1">
                <a:lumMod val="50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r>
              <a:rPr lang="en-US" sz="1428" b="1" dirty="0">
                <a:solidFill>
                  <a:srgbClr val="FFFFFF"/>
                </a:solidFill>
              </a:rPr>
              <a:t>DB</a:t>
            </a:r>
            <a:r>
              <a:rPr lang="en-US" sz="1428" b="1" baseline="-25000" dirty="0">
                <a:solidFill>
                  <a:srgbClr val="FFFFFF"/>
                </a:solidFill>
              </a:rPr>
              <a:t>5</a:t>
            </a:r>
          </a:p>
          <a:p>
            <a:pPr algn="ctr" defTabSz="951028" fontAlgn="base">
              <a:spcBef>
                <a:spcPct val="0"/>
              </a:spcBef>
              <a:spcAft>
                <a:spcPct val="0"/>
              </a:spcAft>
            </a:pPr>
            <a:r>
              <a:rPr lang="en-US" sz="1632" baseline="-25000" dirty="0">
                <a:solidFill>
                  <a:srgbClr val="FFFFFF"/>
                </a:solidFill>
              </a:rPr>
              <a:t>[400-500)</a:t>
            </a: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p:txBody>
      </p:sp>
      <p:sp>
        <p:nvSpPr>
          <p:cNvPr id="40" name="Can 39"/>
          <p:cNvSpPr/>
          <p:nvPr/>
        </p:nvSpPr>
        <p:spPr bwMode="auto">
          <a:xfrm>
            <a:off x="7726077" y="3681931"/>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1" name="Can 40"/>
          <p:cNvSpPr/>
          <p:nvPr/>
        </p:nvSpPr>
        <p:spPr bwMode="auto">
          <a:xfrm>
            <a:off x="9521524" y="3681930"/>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2" name="Can 41"/>
          <p:cNvSpPr/>
          <p:nvPr/>
        </p:nvSpPr>
        <p:spPr bwMode="auto">
          <a:xfrm>
            <a:off x="5766254" y="507813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5.1</a:t>
            </a:r>
          </a:p>
          <a:p>
            <a:pPr algn="ctr" defTabSz="951028" fontAlgn="base">
              <a:spcBef>
                <a:spcPct val="0"/>
              </a:spcBef>
              <a:spcAft>
                <a:spcPct val="0"/>
              </a:spcAft>
            </a:pPr>
            <a:r>
              <a:rPr lang="en-US" sz="1632" baseline="-25000" dirty="0">
                <a:solidFill>
                  <a:srgbClr val="000000"/>
                </a:solidFill>
              </a:rPr>
              <a:t>[400-450)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3" name="Can 42"/>
          <p:cNvSpPr/>
          <p:nvPr/>
        </p:nvSpPr>
        <p:spPr bwMode="auto">
          <a:xfrm>
            <a:off x="7096263" y="507813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5.2</a:t>
            </a:r>
          </a:p>
          <a:p>
            <a:pPr algn="ctr" defTabSz="951028" fontAlgn="base">
              <a:spcBef>
                <a:spcPct val="0"/>
              </a:spcBef>
              <a:spcAft>
                <a:spcPct val="0"/>
              </a:spcAft>
            </a:pPr>
            <a:r>
              <a:rPr lang="en-US" sz="1632" baseline="-25000" dirty="0">
                <a:solidFill>
                  <a:srgbClr val="000000"/>
                </a:solidFill>
              </a:rPr>
              <a:t>[450-500)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cxnSp>
        <p:nvCxnSpPr>
          <p:cNvPr id="44" name="Straight Arrow Connector 43"/>
          <p:cNvCxnSpPr>
            <a:stCxn id="39" idx="3"/>
            <a:endCxn id="42" idx="1"/>
          </p:cNvCxnSpPr>
          <p:nvPr/>
        </p:nvCxnSpPr>
        <p:spPr>
          <a:xfrm flipH="1">
            <a:off x="6265830" y="4682788"/>
            <a:ext cx="730124" cy="3953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3"/>
            <a:endCxn id="43" idx="1"/>
          </p:cNvCxnSpPr>
          <p:nvPr/>
        </p:nvCxnSpPr>
        <p:spPr>
          <a:xfrm>
            <a:off x="6995953" y="4682787"/>
            <a:ext cx="599885" cy="3953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Can 45"/>
          <p:cNvSpPr/>
          <p:nvPr/>
        </p:nvSpPr>
        <p:spPr bwMode="auto">
          <a:xfrm>
            <a:off x="3422130" y="507721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2.1</a:t>
            </a:r>
          </a:p>
          <a:p>
            <a:pPr algn="ctr" defTabSz="951028" fontAlgn="base">
              <a:spcBef>
                <a:spcPct val="0"/>
              </a:spcBef>
              <a:spcAft>
                <a:spcPct val="0"/>
              </a:spcAft>
            </a:pPr>
            <a:r>
              <a:rPr lang="en-US" sz="1632" baseline="-25000" dirty="0">
                <a:solidFill>
                  <a:srgbClr val="000000"/>
                </a:solidFill>
              </a:rPr>
              <a:t>[100-300)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cxnSp>
        <p:nvCxnSpPr>
          <p:cNvPr id="47" name="Straight Arrow Connector 46"/>
          <p:cNvCxnSpPr>
            <a:stCxn id="36" idx="3"/>
            <a:endCxn id="46" idx="0"/>
          </p:cNvCxnSpPr>
          <p:nvPr/>
        </p:nvCxnSpPr>
        <p:spPr>
          <a:xfrm>
            <a:off x="3306856" y="4682789"/>
            <a:ext cx="614850" cy="6442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7" idx="3"/>
            <a:endCxn id="46" idx="0"/>
          </p:cNvCxnSpPr>
          <p:nvPr/>
        </p:nvCxnSpPr>
        <p:spPr>
          <a:xfrm flipH="1">
            <a:off x="3921705" y="4682789"/>
            <a:ext cx="614849" cy="6442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505883"/>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484812"/>
          </a:xfrm>
        </p:spPr>
        <p:txBody>
          <a:bodyPr>
            <a:normAutofit fontScale="92500" lnSpcReduction="10000"/>
          </a:bodyPr>
          <a:lstStyle/>
          <a:p>
            <a:r>
              <a:rPr lang="en-US" dirty="0" smtClean="0"/>
              <a:t>Customer hosted cloud service</a:t>
            </a:r>
          </a:p>
          <a:p>
            <a:pPr lvl="1"/>
            <a:r>
              <a:rPr lang="en-US" dirty="0" smtClean="0"/>
              <a:t>Binaries and configuration template delivered through </a:t>
            </a:r>
            <a:r>
              <a:rPr lang="en-US" dirty="0" err="1" smtClean="0"/>
              <a:t>Nuget</a:t>
            </a:r>
            <a:endParaRPr lang="en-US" dirty="0" smtClean="0"/>
          </a:p>
          <a:p>
            <a:pPr lvl="1"/>
            <a:r>
              <a:rPr lang="en-US" dirty="0" smtClean="0"/>
              <a:t>Binaries and actual configuration deployed into customer Azure subscription</a:t>
            </a:r>
          </a:p>
          <a:p>
            <a:pPr lvl="1"/>
            <a:r>
              <a:rPr lang="en-US" dirty="0" smtClean="0"/>
              <a:t>Customer monitors and scales deployment in their subscription</a:t>
            </a:r>
          </a:p>
          <a:p>
            <a:r>
              <a:rPr lang="en-US" dirty="0" err="1" smtClean="0"/>
              <a:t>Sharded</a:t>
            </a:r>
            <a:r>
              <a:rPr lang="en-US" dirty="0" smtClean="0"/>
              <a:t> tables vs. reference tables</a:t>
            </a:r>
          </a:p>
          <a:p>
            <a:pPr lvl="1"/>
            <a:r>
              <a:rPr lang="en-US" dirty="0" err="1" smtClean="0"/>
              <a:t>SchemaInfo</a:t>
            </a:r>
            <a:r>
              <a:rPr lang="en-US" dirty="0" smtClean="0"/>
              <a:t> annotations in the shard map</a:t>
            </a:r>
          </a:p>
          <a:p>
            <a:pPr lvl="1"/>
            <a:r>
              <a:rPr lang="en-US" dirty="0" smtClean="0"/>
              <a:t>Maintain </a:t>
            </a:r>
            <a:r>
              <a:rPr lang="en-US" dirty="0" err="1" smtClean="0"/>
              <a:t>SchemaInfo</a:t>
            </a:r>
            <a:r>
              <a:rPr lang="en-US" dirty="0" smtClean="0"/>
              <a:t> as you evolve your database schema</a:t>
            </a:r>
          </a:p>
          <a:p>
            <a:r>
              <a:rPr lang="en-US" dirty="0" smtClean="0"/>
              <a:t>PK/FK relationships honored</a:t>
            </a:r>
          </a:p>
          <a:p>
            <a:pPr lvl="1"/>
            <a:r>
              <a:rPr lang="en-US" dirty="0" smtClean="0"/>
              <a:t>Split/merge analyses dependencies</a:t>
            </a:r>
          </a:p>
          <a:p>
            <a:pPr lvl="1"/>
            <a:r>
              <a:rPr lang="en-US" dirty="0" smtClean="0"/>
              <a:t>Tables are worked in order of dependencies</a:t>
            </a:r>
          </a:p>
          <a:p>
            <a:r>
              <a:rPr lang="en-US" dirty="0" smtClean="0"/>
              <a:t>Requests and status are tracked in a database</a:t>
            </a:r>
          </a:p>
          <a:p>
            <a:pPr lvl="1"/>
            <a:r>
              <a:rPr lang="en-US" dirty="0" smtClean="0"/>
              <a:t>Explore </a:t>
            </a:r>
            <a:r>
              <a:rPr lang="en-US" dirty="0" err="1" smtClean="0"/>
              <a:t>RequestStatus</a:t>
            </a:r>
            <a:r>
              <a:rPr lang="en-US" dirty="0" smtClean="0"/>
              <a:t> table for persisted information on operation progress</a:t>
            </a:r>
          </a:p>
        </p:txBody>
      </p:sp>
      <p:sp>
        <p:nvSpPr>
          <p:cNvPr id="2" name="Title 1"/>
          <p:cNvSpPr>
            <a:spLocks noGrp="1"/>
          </p:cNvSpPr>
          <p:nvPr>
            <p:ph type="title"/>
          </p:nvPr>
        </p:nvSpPr>
        <p:spPr/>
        <p:txBody>
          <a:bodyPr/>
          <a:lstStyle/>
          <a:p>
            <a:r>
              <a:rPr lang="en-US" dirty="0" smtClean="0"/>
              <a:t>Split/Merge: Details</a:t>
            </a:r>
            <a:endParaRPr lang="en-US" dirty="0"/>
          </a:p>
        </p:txBody>
      </p:sp>
    </p:spTree>
    <p:extLst>
      <p:ext uri="{BB962C8B-B14F-4D97-AF65-F5344CB8AC3E}">
        <p14:creationId xmlns:p14="http://schemas.microsoft.com/office/powerpoint/2010/main" val="3613844277"/>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135062"/>
            <a:ext cx="11887200" cy="5781675"/>
          </a:xfrm>
        </p:spPr>
        <p:txBody>
          <a:bodyPr>
            <a:normAutofit fontScale="92500" lnSpcReduction="20000"/>
          </a:bodyPr>
          <a:lstStyle/>
          <a:p>
            <a:r>
              <a:rPr lang="en-US" dirty="0"/>
              <a:t>Availability approach: Mostly online/partially offline</a:t>
            </a:r>
          </a:p>
          <a:p>
            <a:r>
              <a:rPr lang="en-US" dirty="0" smtClean="0"/>
              <a:t>Automatically prevents corruption </a:t>
            </a:r>
            <a:r>
              <a:rPr lang="en-US" dirty="0"/>
              <a:t>or wrong results </a:t>
            </a:r>
            <a:r>
              <a:rPr lang="en-US" dirty="0" smtClean="0"/>
              <a:t>in DDR when </a:t>
            </a:r>
            <a:r>
              <a:rPr lang="en-US" dirty="0"/>
              <a:t>working with a shardlet that is split or </a:t>
            </a:r>
            <a:r>
              <a:rPr lang="en-US" dirty="0" smtClean="0"/>
              <a:t>merged</a:t>
            </a:r>
          </a:p>
          <a:p>
            <a:pPr lvl="1"/>
            <a:r>
              <a:rPr lang="en-US" dirty="0" smtClean="0"/>
              <a:t>Example: </a:t>
            </a:r>
            <a:r>
              <a:rPr lang="en-US" dirty="0" err="1" smtClean="0"/>
              <a:t>OpenConnectionForKey</a:t>
            </a:r>
            <a:r>
              <a:rPr lang="en-US" dirty="0" smtClean="0"/>
              <a:t> call targeting shardlet that is moved to different shard</a:t>
            </a:r>
          </a:p>
          <a:p>
            <a:pPr lvl="1"/>
            <a:r>
              <a:rPr lang="en-US" dirty="0" smtClean="0"/>
              <a:t>Note that Multi-Shard Querying is not protected</a:t>
            </a:r>
            <a:endParaRPr lang="en-US" dirty="0"/>
          </a:p>
          <a:p>
            <a:r>
              <a:rPr lang="en-US" dirty="0"/>
              <a:t>Split/Merge coordinates with Shard Map APIs and blocks access to shardlets currently being split or merged</a:t>
            </a:r>
          </a:p>
          <a:p>
            <a:pPr lvl="2" indent="-342900"/>
            <a:r>
              <a:rPr lang="en-US" dirty="0" err="1" smtClean="0"/>
              <a:t>OpenConnectionForKey</a:t>
            </a:r>
            <a:r>
              <a:rPr lang="en-US" dirty="0" smtClean="0"/>
              <a:t> connections carry a cookie that allows to identify the shardlet </a:t>
            </a:r>
          </a:p>
          <a:p>
            <a:pPr lvl="2" indent="-342900"/>
            <a:r>
              <a:rPr lang="en-US" dirty="0" smtClean="0"/>
              <a:t>Existing </a:t>
            </a:r>
            <a:r>
              <a:rPr lang="en-US" dirty="0"/>
              <a:t>connections opened with </a:t>
            </a:r>
            <a:r>
              <a:rPr lang="en-US" dirty="0" err="1"/>
              <a:t>OpenConnectionForKey</a:t>
            </a:r>
            <a:r>
              <a:rPr lang="en-US" dirty="0"/>
              <a:t> get killed</a:t>
            </a:r>
          </a:p>
          <a:p>
            <a:pPr lvl="2" indent="-342900"/>
            <a:r>
              <a:rPr lang="en-US" dirty="0" err="1"/>
              <a:t>OpenConnectionForKey</a:t>
            </a:r>
            <a:r>
              <a:rPr lang="en-US" dirty="0"/>
              <a:t> will throw an exception </a:t>
            </a:r>
            <a:r>
              <a:rPr lang="en-US" dirty="0" smtClean="0"/>
              <a:t>when targeting shardlets on the move</a:t>
            </a:r>
            <a:endParaRPr lang="en-US" dirty="0"/>
          </a:p>
          <a:p>
            <a:r>
              <a:rPr lang="en-US" dirty="0"/>
              <a:t>Shardlets are the smallest granularity of downtime currently supported</a:t>
            </a:r>
          </a:p>
          <a:p>
            <a:r>
              <a:rPr lang="en-US" dirty="0"/>
              <a:t>Batch size in number of shardlets is a parameter to split/merge </a:t>
            </a:r>
            <a:r>
              <a:rPr lang="en-US" dirty="0" smtClean="0"/>
              <a:t>operations to control downtime</a:t>
            </a:r>
          </a:p>
        </p:txBody>
      </p:sp>
      <p:sp>
        <p:nvSpPr>
          <p:cNvPr id="3" name="Title 2"/>
          <p:cNvSpPr>
            <a:spLocks noGrp="1"/>
          </p:cNvSpPr>
          <p:nvPr>
            <p:ph type="title"/>
          </p:nvPr>
        </p:nvSpPr>
        <p:spPr/>
        <p:txBody>
          <a:bodyPr/>
          <a:lstStyle/>
          <a:p>
            <a:r>
              <a:rPr lang="en-US" dirty="0" smtClean="0"/>
              <a:t>Split/Merge: Availability</a:t>
            </a:r>
            <a:endParaRPr lang="en-US" dirty="0"/>
          </a:p>
        </p:txBody>
      </p:sp>
    </p:spTree>
    <p:extLst>
      <p:ext uri="{BB962C8B-B14F-4D97-AF65-F5344CB8AC3E}">
        <p14:creationId xmlns:p14="http://schemas.microsoft.com/office/powerpoint/2010/main" val="1408987602"/>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332412"/>
          </a:xfrm>
        </p:spPr>
        <p:txBody>
          <a:bodyPr>
            <a:normAutofit fontScale="92500" lnSpcReduction="20000"/>
          </a:bodyPr>
          <a:lstStyle/>
          <a:p>
            <a:r>
              <a:rPr lang="en-US" dirty="0" smtClean="0"/>
              <a:t>Sharding key needs to be part of all sharded tables</a:t>
            </a:r>
          </a:p>
          <a:p>
            <a:r>
              <a:rPr lang="en-US" dirty="0" smtClean="0"/>
              <a:t>Sharding key should be the leading column in at least one of the indexes supporting a sharded table</a:t>
            </a:r>
          </a:p>
          <a:p>
            <a:pPr lvl="1"/>
            <a:r>
              <a:rPr lang="en-US" dirty="0" smtClean="0"/>
              <a:t>Split/merge operations are using a shard key range as a filter predicate</a:t>
            </a:r>
          </a:p>
          <a:p>
            <a:pPr lvl="1"/>
            <a:r>
              <a:rPr lang="en-US" dirty="0" smtClean="0"/>
              <a:t>Queries analyze the population of the range to implement the batch size</a:t>
            </a:r>
          </a:p>
          <a:p>
            <a:pPr lvl="1"/>
            <a:r>
              <a:rPr lang="en-US" dirty="0" smtClean="0"/>
              <a:t>Bulk copy and delete use sharding key predicates again</a:t>
            </a:r>
          </a:p>
          <a:p>
            <a:r>
              <a:rPr lang="en-US" dirty="0" smtClean="0"/>
              <a:t>Provide a unique key or index with large shardlets</a:t>
            </a:r>
          </a:p>
          <a:p>
            <a:pPr lvl="1"/>
            <a:r>
              <a:rPr lang="en-US" dirty="0" smtClean="0"/>
              <a:t>Large data sets may require multiple transactions per shardlet</a:t>
            </a:r>
          </a:p>
          <a:p>
            <a:pPr lvl="1"/>
            <a:r>
              <a:rPr lang="en-US" dirty="0" smtClean="0"/>
              <a:t>Unique key facilitates rollback and ensures </a:t>
            </a:r>
            <a:r>
              <a:rPr lang="en-US" dirty="0" err="1" smtClean="0"/>
              <a:t>idempotency</a:t>
            </a:r>
            <a:endParaRPr lang="en-US" dirty="0" smtClean="0"/>
          </a:p>
          <a:p>
            <a:r>
              <a:rPr lang="en-US" dirty="0" smtClean="0"/>
              <a:t>Split/Merge is very IO intensive</a:t>
            </a:r>
          </a:p>
          <a:p>
            <a:r>
              <a:rPr lang="en-US" dirty="0" smtClean="0"/>
              <a:t>Consider using Premium scale for the duration of a split or merge operation</a:t>
            </a:r>
            <a:endParaRPr lang="en-US" dirty="0"/>
          </a:p>
        </p:txBody>
      </p:sp>
      <p:sp>
        <p:nvSpPr>
          <p:cNvPr id="3" name="Title 2"/>
          <p:cNvSpPr>
            <a:spLocks noGrp="1"/>
          </p:cNvSpPr>
          <p:nvPr>
            <p:ph type="title"/>
          </p:nvPr>
        </p:nvSpPr>
        <p:spPr/>
        <p:txBody>
          <a:bodyPr/>
          <a:lstStyle/>
          <a:p>
            <a:r>
              <a:rPr lang="en-US" dirty="0" smtClean="0"/>
              <a:t>Split/Merge: Performance</a:t>
            </a:r>
            <a:endParaRPr lang="en-US" dirty="0"/>
          </a:p>
        </p:txBody>
      </p:sp>
    </p:spTree>
    <p:extLst>
      <p:ext uri="{BB962C8B-B14F-4D97-AF65-F5344CB8AC3E}">
        <p14:creationId xmlns:p14="http://schemas.microsoft.com/office/powerpoint/2010/main" val="3367363244"/>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30471"/>
          </a:xfrm>
        </p:spPr>
        <p:txBody>
          <a:bodyPr/>
          <a:lstStyle/>
          <a:p>
            <a:r>
              <a:rPr lang="en-US" dirty="0" smtClean="0"/>
              <a:t>Web role: Supported security configurations</a:t>
            </a:r>
          </a:p>
          <a:p>
            <a:pPr lvl="1"/>
            <a:r>
              <a:rPr lang="en-US" dirty="0" smtClean="0"/>
              <a:t>Secure traffic through SSL using server certificate</a:t>
            </a:r>
          </a:p>
          <a:p>
            <a:pPr lvl="1"/>
            <a:r>
              <a:rPr lang="en-US" dirty="0" smtClean="0"/>
              <a:t>Authorize clients through client certificates</a:t>
            </a:r>
          </a:p>
          <a:p>
            <a:r>
              <a:rPr lang="en-US" dirty="0" smtClean="0"/>
              <a:t>Worker role:</a:t>
            </a:r>
          </a:p>
          <a:p>
            <a:pPr lvl="1"/>
            <a:r>
              <a:rPr lang="en-US" dirty="0" smtClean="0"/>
              <a:t>No public surface area for worker role needed</a:t>
            </a:r>
          </a:p>
          <a:p>
            <a:pPr lvl="1"/>
            <a:r>
              <a:rPr lang="en-US" dirty="0" smtClean="0"/>
              <a:t>Access only through your Azure subscription</a:t>
            </a:r>
          </a:p>
          <a:p>
            <a:r>
              <a:rPr lang="en-US" dirty="0" smtClean="0"/>
              <a:t>Database</a:t>
            </a:r>
          </a:p>
          <a:p>
            <a:pPr lvl="1"/>
            <a:r>
              <a:rPr lang="en-US" dirty="0" smtClean="0"/>
              <a:t>Regular Azure SQL Database security model using username and password</a:t>
            </a:r>
          </a:p>
          <a:p>
            <a:pPr lvl="1"/>
            <a:r>
              <a:rPr lang="en-US" dirty="0" smtClean="0"/>
              <a:t>Both web and worker role need access to the database</a:t>
            </a:r>
            <a:endParaRPr lang="en-US" dirty="0"/>
          </a:p>
        </p:txBody>
      </p:sp>
      <p:sp>
        <p:nvSpPr>
          <p:cNvPr id="3" name="Title 2"/>
          <p:cNvSpPr>
            <a:spLocks noGrp="1"/>
          </p:cNvSpPr>
          <p:nvPr>
            <p:ph type="title"/>
          </p:nvPr>
        </p:nvSpPr>
        <p:spPr/>
        <p:txBody>
          <a:bodyPr/>
          <a:lstStyle/>
          <a:p>
            <a:r>
              <a:rPr lang="en-US" dirty="0" smtClean="0"/>
              <a:t>Split/Merge: Security Considerations</a:t>
            </a:r>
            <a:endParaRPr lang="en-US" dirty="0"/>
          </a:p>
        </p:txBody>
      </p:sp>
    </p:spTree>
    <p:extLst>
      <p:ext uri="{BB962C8B-B14F-4D97-AF65-F5344CB8AC3E}">
        <p14:creationId xmlns:p14="http://schemas.microsoft.com/office/powerpoint/2010/main" val="107969790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IaaS vs. PaaS</a:t>
            </a:r>
            <a:endParaRPr lang="en-US" dirty="0"/>
          </a:p>
        </p:txBody>
      </p:sp>
      <p:sp>
        <p:nvSpPr>
          <p:cNvPr id="4" name="Text Placeholder 3"/>
          <p:cNvSpPr>
            <a:spLocks noGrp="1"/>
          </p:cNvSpPr>
          <p:nvPr>
            <p:ph type="body" sz="quarter" idx="10"/>
          </p:nvPr>
        </p:nvSpPr>
        <p:spPr>
          <a:xfrm>
            <a:off x="274639" y="1212849"/>
            <a:ext cx="5486399" cy="4444294"/>
          </a:xfrm>
        </p:spPr>
        <p:txBody>
          <a:bodyPr/>
          <a:lstStyle/>
          <a:p>
            <a:pPr marL="0" indent="0">
              <a:buNone/>
            </a:pPr>
            <a:r>
              <a:rPr lang="en-US" dirty="0" smtClean="0"/>
              <a:t>With IaaS you own</a:t>
            </a:r>
          </a:p>
          <a:p>
            <a:r>
              <a:rPr lang="en-US" dirty="0" smtClean="0"/>
              <a:t>Patching of the Guest OS</a:t>
            </a:r>
          </a:p>
          <a:p>
            <a:r>
              <a:rPr lang="en-US" dirty="0" smtClean="0"/>
              <a:t>Patching of installed software</a:t>
            </a:r>
          </a:p>
          <a:p>
            <a:r>
              <a:rPr lang="en-US" dirty="0" smtClean="0"/>
              <a:t>High Availability</a:t>
            </a:r>
          </a:p>
          <a:p>
            <a:r>
              <a:rPr lang="en-US" dirty="0" smtClean="0"/>
              <a:t>Upgrades</a:t>
            </a:r>
          </a:p>
          <a:p>
            <a:r>
              <a:rPr lang="en-US" dirty="0" smtClean="0"/>
              <a:t>Your software</a:t>
            </a:r>
            <a:endParaRPr lang="en-US" dirty="0"/>
          </a:p>
        </p:txBody>
      </p:sp>
      <p:sp>
        <p:nvSpPr>
          <p:cNvPr id="5" name="Text Placeholder 4"/>
          <p:cNvSpPr>
            <a:spLocks noGrp="1"/>
          </p:cNvSpPr>
          <p:nvPr>
            <p:ph type="body" sz="quarter" idx="11"/>
          </p:nvPr>
        </p:nvSpPr>
        <p:spPr>
          <a:xfrm>
            <a:off x="6675439" y="1212849"/>
            <a:ext cx="5486399" cy="1988237"/>
          </a:xfrm>
        </p:spPr>
        <p:txBody>
          <a:bodyPr/>
          <a:lstStyle/>
          <a:p>
            <a:pPr marL="0" indent="0">
              <a:buNone/>
            </a:pPr>
            <a:r>
              <a:rPr lang="en-US" dirty="0" smtClean="0"/>
              <a:t>With PaaS you own</a:t>
            </a:r>
          </a:p>
          <a:p>
            <a:r>
              <a:rPr lang="en-US" dirty="0" smtClean="0"/>
              <a:t>Your software</a:t>
            </a:r>
          </a:p>
          <a:p>
            <a:endParaRPr lang="en-US" dirty="0"/>
          </a:p>
        </p:txBody>
      </p:sp>
    </p:spTree>
    <p:extLst>
      <p:ext uri="{BB962C8B-B14F-4D97-AF65-F5344CB8AC3E}">
        <p14:creationId xmlns:p14="http://schemas.microsoft.com/office/powerpoint/2010/main" val="153695920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Shard Elasticity (SE)</a:t>
            </a:r>
          </a:p>
        </p:txBody>
      </p:sp>
    </p:spTree>
    <p:extLst>
      <p:ext uri="{BB962C8B-B14F-4D97-AF65-F5344CB8AC3E}">
        <p14:creationId xmlns:p14="http://schemas.microsoft.com/office/powerpoint/2010/main" val="80860844"/>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Shard Elasticity (SE)</a:t>
            </a:r>
            <a:endParaRPr lang="en-US" dirty="0"/>
          </a:p>
        </p:txBody>
      </p:sp>
      <p:sp>
        <p:nvSpPr>
          <p:cNvPr id="23" name="Content Placeholder 2"/>
          <p:cNvSpPr>
            <a:spLocks noGrp="1"/>
          </p:cNvSpPr>
          <p:nvPr>
            <p:ph type="body" sz="quarter" idx="4294967295"/>
          </p:nvPr>
        </p:nvSpPr>
        <p:spPr>
          <a:xfrm>
            <a:off x="274639" y="1212849"/>
            <a:ext cx="11889564" cy="2059025"/>
          </a:xfrm>
          <a:prstGeom prst="rect">
            <a:avLst/>
          </a:prstGeom>
        </p:spPr>
        <p:txBody>
          <a:bodyPr>
            <a:normAutofit lnSpcReduction="10000"/>
          </a:bodyPr>
          <a:lstStyle/>
          <a:p>
            <a:pPr marL="0" indent="0">
              <a:buNone/>
            </a:pPr>
            <a:r>
              <a:rPr lang="en-US" b="1" dirty="0" smtClean="0"/>
              <a:t>Scenario: </a:t>
            </a:r>
            <a:r>
              <a:rPr lang="en-US" dirty="0" smtClean="0"/>
              <a:t>automation to vertically scale a shard or horizontally scale a </a:t>
            </a:r>
            <a:r>
              <a:rPr lang="en-US" dirty="0" err="1" smtClean="0"/>
              <a:t>shardset</a:t>
            </a:r>
            <a:endParaRPr lang="en-US" dirty="0" smtClean="0"/>
          </a:p>
          <a:p>
            <a:pPr lvl="1"/>
            <a:r>
              <a:rPr lang="en-US" dirty="0" smtClean="0"/>
              <a:t>Vertical scale: increase/decrease the performance level of the shard</a:t>
            </a:r>
          </a:p>
          <a:p>
            <a:pPr lvl="1"/>
            <a:r>
              <a:rPr lang="en-US" dirty="0" smtClean="0"/>
              <a:t>Horizontal scale: add/remove a shard to the shard set</a:t>
            </a:r>
            <a:endParaRPr lang="en-US" dirty="0"/>
          </a:p>
        </p:txBody>
      </p:sp>
      <p:pic>
        <p:nvPicPr>
          <p:cNvPr id="15"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718" y="2452887"/>
            <a:ext cx="511610" cy="550845"/>
          </a:xfrm>
          <a:prstGeom prst="rect">
            <a:avLst/>
          </a:prstGeom>
        </p:spPr>
      </p:pic>
      <p:sp>
        <p:nvSpPr>
          <p:cNvPr id="16" name="TextBox 15"/>
          <p:cNvSpPr txBox="1"/>
          <p:nvPr/>
        </p:nvSpPr>
        <p:spPr>
          <a:xfrm>
            <a:off x="10953406" y="2949101"/>
            <a:ext cx="673912" cy="430309"/>
          </a:xfrm>
          <a:prstGeom prst="rect">
            <a:avLst/>
          </a:prstGeom>
          <a:noFill/>
        </p:spPr>
        <p:txBody>
          <a:bodyPr wrap="none" rtlCol="0">
            <a:spAutoFit/>
          </a:bodyPr>
          <a:lstStyle/>
          <a:p>
            <a:pPr algn="ctr"/>
            <a:r>
              <a:rPr lang="en-US" sz="1071" dirty="0">
                <a:solidFill>
                  <a:srgbClr val="FFFFFF"/>
                </a:solidFill>
              </a:rPr>
              <a:t>Admin/</a:t>
            </a:r>
          </a:p>
          <a:p>
            <a:pPr algn="ctr"/>
            <a:r>
              <a:rPr lang="en-US" sz="1071" dirty="0" err="1">
                <a:solidFill>
                  <a:srgbClr val="FFFFFF"/>
                </a:solidFill>
              </a:rPr>
              <a:t>DevOps</a:t>
            </a:r>
            <a:endParaRPr lang="en-US" sz="1071" dirty="0">
              <a:solidFill>
                <a:srgbClr val="FFFFFF"/>
              </a:solidFill>
            </a:endParaRPr>
          </a:p>
        </p:txBody>
      </p:sp>
      <p:cxnSp>
        <p:nvCxnSpPr>
          <p:cNvPr id="25" name="Straight Arrow Connector 24"/>
          <p:cNvCxnSpPr>
            <a:stCxn id="24" idx="1"/>
          </p:cNvCxnSpPr>
          <p:nvPr/>
        </p:nvCxnSpPr>
        <p:spPr>
          <a:xfrm flipH="1">
            <a:off x="8225653" y="3111591"/>
            <a:ext cx="1171037" cy="1930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bwMode="auto">
          <a:xfrm>
            <a:off x="9396690" y="2675430"/>
            <a:ext cx="1248818" cy="87232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505050">
                    <a:lumMod val="50000"/>
                  </a:srgbClr>
                </a:solidFill>
              </a:rPr>
              <a:t>Azure Automation (SE)</a:t>
            </a:r>
          </a:p>
        </p:txBody>
      </p:sp>
      <p:cxnSp>
        <p:nvCxnSpPr>
          <p:cNvPr id="35" name="Straight Arrow Connector 34"/>
          <p:cNvCxnSpPr/>
          <p:nvPr/>
        </p:nvCxnSpPr>
        <p:spPr>
          <a:xfrm flipH="1">
            <a:off x="4536555" y="3304665"/>
            <a:ext cx="3689098" cy="1232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20486470">
            <a:off x="4851404" y="3638431"/>
            <a:ext cx="2851116" cy="350330"/>
          </a:xfrm>
          <a:prstGeom prst="rect">
            <a:avLst/>
          </a:prstGeom>
          <a:noFill/>
        </p:spPr>
        <p:txBody>
          <a:bodyPr wrap="square" rtlCol="0">
            <a:spAutoFit/>
          </a:bodyPr>
          <a:lstStyle/>
          <a:p>
            <a:pPr algn="ctr"/>
            <a:r>
              <a:rPr lang="en-US" sz="1632" dirty="0">
                <a:solidFill>
                  <a:srgbClr val="FFFFFF"/>
                </a:solidFill>
              </a:rPr>
              <a:t>Vertical scaling</a:t>
            </a:r>
          </a:p>
        </p:txBody>
      </p:sp>
      <p:sp>
        <p:nvSpPr>
          <p:cNvPr id="33" name="Can 32"/>
          <p:cNvSpPr/>
          <p:nvPr/>
        </p:nvSpPr>
        <p:spPr bwMode="auto">
          <a:xfrm>
            <a:off x="1577581" y="483014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TextBox 33"/>
          <p:cNvSpPr txBox="1"/>
          <p:nvPr/>
        </p:nvSpPr>
        <p:spPr>
          <a:xfrm>
            <a:off x="8955777" y="5142230"/>
            <a:ext cx="1334349" cy="382308"/>
          </a:xfrm>
          <a:prstGeom prst="rect">
            <a:avLst/>
          </a:prstGeom>
          <a:noFill/>
        </p:spPr>
        <p:txBody>
          <a:bodyPr wrap="square" rtlCol="0">
            <a:spAutoFit/>
          </a:bodyPr>
          <a:lstStyle/>
          <a:p>
            <a:r>
              <a:rPr lang="en-US" sz="1836" dirty="0">
                <a:solidFill>
                  <a:srgbClr val="FFFFFF"/>
                </a:solidFill>
              </a:rPr>
              <a:t>. . .</a:t>
            </a:r>
          </a:p>
        </p:txBody>
      </p:sp>
      <p:sp>
        <p:nvSpPr>
          <p:cNvPr id="37" name="Can 36"/>
          <p:cNvSpPr/>
          <p:nvPr/>
        </p:nvSpPr>
        <p:spPr bwMode="auto">
          <a:xfrm>
            <a:off x="2807280" y="4830150"/>
            <a:ext cx="999150" cy="100085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9" name="Can 38"/>
          <p:cNvSpPr/>
          <p:nvPr/>
        </p:nvSpPr>
        <p:spPr bwMode="auto">
          <a:xfrm>
            <a:off x="4036980" y="4830145"/>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0" name="Can 39"/>
          <p:cNvSpPr/>
          <p:nvPr/>
        </p:nvSpPr>
        <p:spPr bwMode="auto">
          <a:xfrm>
            <a:off x="5266679" y="4369750"/>
            <a:ext cx="999150" cy="146125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2" name="Can 41"/>
          <p:cNvSpPr/>
          <p:nvPr/>
        </p:nvSpPr>
        <p:spPr bwMode="auto">
          <a:xfrm>
            <a:off x="6496378" y="3921156"/>
            <a:ext cx="999150" cy="1909845"/>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3" name="Can 42"/>
          <p:cNvSpPr/>
          <p:nvPr/>
        </p:nvSpPr>
        <p:spPr bwMode="auto">
          <a:xfrm>
            <a:off x="7726077" y="3547752"/>
            <a:ext cx="999150" cy="2283249"/>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5" name="Can 44"/>
          <p:cNvSpPr/>
          <p:nvPr/>
        </p:nvSpPr>
        <p:spPr bwMode="auto">
          <a:xfrm>
            <a:off x="9521524" y="483014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6" name="TextBox 45"/>
          <p:cNvSpPr txBox="1"/>
          <p:nvPr/>
        </p:nvSpPr>
        <p:spPr>
          <a:xfrm>
            <a:off x="7796908" y="5856968"/>
            <a:ext cx="857489" cy="382308"/>
          </a:xfrm>
          <a:prstGeom prst="rect">
            <a:avLst/>
          </a:prstGeom>
          <a:noFill/>
        </p:spPr>
        <p:txBody>
          <a:bodyPr wrap="square" rtlCol="0">
            <a:spAutoFit/>
          </a:bodyPr>
          <a:lstStyle/>
          <a:p>
            <a:pPr algn="ctr"/>
            <a:r>
              <a:rPr lang="en-US" sz="1836" dirty="0">
                <a:solidFill>
                  <a:srgbClr val="FFFFFF"/>
                </a:solidFill>
              </a:rPr>
              <a:t>P3</a:t>
            </a:r>
          </a:p>
        </p:txBody>
      </p:sp>
      <p:sp>
        <p:nvSpPr>
          <p:cNvPr id="47" name="TextBox 46"/>
          <p:cNvSpPr txBox="1"/>
          <p:nvPr/>
        </p:nvSpPr>
        <p:spPr>
          <a:xfrm>
            <a:off x="6567209" y="5856968"/>
            <a:ext cx="857489" cy="382308"/>
          </a:xfrm>
          <a:prstGeom prst="rect">
            <a:avLst/>
          </a:prstGeom>
          <a:noFill/>
        </p:spPr>
        <p:txBody>
          <a:bodyPr wrap="square" rtlCol="0">
            <a:spAutoFit/>
          </a:bodyPr>
          <a:lstStyle/>
          <a:p>
            <a:pPr algn="ctr"/>
            <a:r>
              <a:rPr lang="en-US" sz="1836" dirty="0">
                <a:solidFill>
                  <a:srgbClr val="FFFFFF"/>
                </a:solidFill>
              </a:rPr>
              <a:t>P1</a:t>
            </a:r>
          </a:p>
        </p:txBody>
      </p:sp>
      <p:sp>
        <p:nvSpPr>
          <p:cNvPr id="48" name="TextBox 47"/>
          <p:cNvSpPr txBox="1"/>
          <p:nvPr/>
        </p:nvSpPr>
        <p:spPr>
          <a:xfrm>
            <a:off x="5337509" y="5856968"/>
            <a:ext cx="857489" cy="382308"/>
          </a:xfrm>
          <a:prstGeom prst="rect">
            <a:avLst/>
          </a:prstGeom>
          <a:noFill/>
        </p:spPr>
        <p:txBody>
          <a:bodyPr wrap="square" rtlCol="0">
            <a:spAutoFit/>
          </a:bodyPr>
          <a:lstStyle/>
          <a:p>
            <a:pPr algn="ctr"/>
            <a:r>
              <a:rPr lang="en-US" sz="1836" dirty="0">
                <a:solidFill>
                  <a:srgbClr val="FFFFFF"/>
                </a:solidFill>
              </a:rPr>
              <a:t>S2</a:t>
            </a:r>
          </a:p>
        </p:txBody>
      </p:sp>
      <p:sp>
        <p:nvSpPr>
          <p:cNvPr id="49" name="TextBox 48"/>
          <p:cNvSpPr txBox="1"/>
          <p:nvPr/>
        </p:nvSpPr>
        <p:spPr>
          <a:xfrm>
            <a:off x="4107810" y="5829587"/>
            <a:ext cx="857489" cy="382308"/>
          </a:xfrm>
          <a:prstGeom prst="rect">
            <a:avLst/>
          </a:prstGeom>
          <a:noFill/>
        </p:spPr>
        <p:txBody>
          <a:bodyPr wrap="square" rtlCol="0">
            <a:spAutoFit/>
          </a:bodyPr>
          <a:lstStyle/>
          <a:p>
            <a:pPr algn="ctr"/>
            <a:r>
              <a:rPr lang="en-US" sz="1836" dirty="0" smtClean="0">
                <a:solidFill>
                  <a:srgbClr val="FFFFFF"/>
                </a:solidFill>
              </a:rPr>
              <a:t>S0</a:t>
            </a:r>
            <a:endParaRPr lang="en-US" sz="1836" dirty="0">
              <a:solidFill>
                <a:srgbClr val="FFFFFF"/>
              </a:solidFill>
            </a:endParaRPr>
          </a:p>
        </p:txBody>
      </p:sp>
      <p:sp>
        <p:nvSpPr>
          <p:cNvPr id="50" name="TextBox 49"/>
          <p:cNvSpPr txBox="1"/>
          <p:nvPr/>
        </p:nvSpPr>
        <p:spPr>
          <a:xfrm>
            <a:off x="2878111" y="5829363"/>
            <a:ext cx="857489" cy="382308"/>
          </a:xfrm>
          <a:prstGeom prst="rect">
            <a:avLst/>
          </a:prstGeom>
          <a:noFill/>
        </p:spPr>
        <p:txBody>
          <a:bodyPr wrap="square" rtlCol="0">
            <a:spAutoFit/>
          </a:bodyPr>
          <a:lstStyle/>
          <a:p>
            <a:pPr algn="ctr"/>
            <a:r>
              <a:rPr lang="en-US" sz="1836" dirty="0" smtClean="0">
                <a:solidFill>
                  <a:srgbClr val="FFFFFF"/>
                </a:solidFill>
              </a:rPr>
              <a:t>S0</a:t>
            </a:r>
            <a:endParaRPr lang="en-US" sz="1836" dirty="0">
              <a:solidFill>
                <a:srgbClr val="FFFFFF"/>
              </a:solidFill>
            </a:endParaRPr>
          </a:p>
        </p:txBody>
      </p:sp>
      <p:sp>
        <p:nvSpPr>
          <p:cNvPr id="51" name="TextBox 50"/>
          <p:cNvSpPr txBox="1"/>
          <p:nvPr/>
        </p:nvSpPr>
        <p:spPr>
          <a:xfrm>
            <a:off x="1648411" y="5829363"/>
            <a:ext cx="857489" cy="382308"/>
          </a:xfrm>
          <a:prstGeom prst="rect">
            <a:avLst/>
          </a:prstGeom>
          <a:noFill/>
        </p:spPr>
        <p:txBody>
          <a:bodyPr wrap="square" rtlCol="0">
            <a:spAutoFit/>
          </a:bodyPr>
          <a:lstStyle/>
          <a:p>
            <a:pPr algn="ctr"/>
            <a:r>
              <a:rPr lang="en-US" sz="1836" dirty="0" smtClean="0">
                <a:solidFill>
                  <a:srgbClr val="FFFFFF"/>
                </a:solidFill>
              </a:rPr>
              <a:t>S0</a:t>
            </a:r>
            <a:endParaRPr lang="en-US" sz="1836" dirty="0">
              <a:solidFill>
                <a:srgbClr val="FFFFFF"/>
              </a:solidFill>
            </a:endParaRPr>
          </a:p>
        </p:txBody>
      </p:sp>
      <p:cxnSp>
        <p:nvCxnSpPr>
          <p:cNvPr id="52" name="Straight Arrow Connector 51"/>
          <p:cNvCxnSpPr/>
          <p:nvPr/>
        </p:nvCxnSpPr>
        <p:spPr>
          <a:xfrm flipH="1">
            <a:off x="1612463" y="6259619"/>
            <a:ext cx="6847334" cy="11805"/>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436352" y="6106556"/>
            <a:ext cx="896538" cy="286306"/>
          </a:xfrm>
          <a:prstGeom prst="rect">
            <a:avLst/>
          </a:prstGeom>
          <a:noFill/>
        </p:spPr>
        <p:txBody>
          <a:bodyPr wrap="square" rtlCol="0">
            <a:spAutoFit/>
          </a:bodyPr>
          <a:lstStyle/>
          <a:p>
            <a:r>
              <a:rPr lang="en-US" sz="1224" dirty="0">
                <a:solidFill>
                  <a:srgbClr val="FFFFFF"/>
                </a:solidFill>
              </a:rPr>
              <a:t>time</a:t>
            </a:r>
          </a:p>
        </p:txBody>
      </p:sp>
      <p:cxnSp>
        <p:nvCxnSpPr>
          <p:cNvPr id="54" name="Straight Arrow Connector 53"/>
          <p:cNvCxnSpPr>
            <a:endCxn id="56" idx="0"/>
          </p:cNvCxnSpPr>
          <p:nvPr/>
        </p:nvCxnSpPr>
        <p:spPr>
          <a:xfrm>
            <a:off x="10021099" y="3547752"/>
            <a:ext cx="11503" cy="6822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9160429" y="4608792"/>
            <a:ext cx="1837340" cy="236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050953" y="4229972"/>
            <a:ext cx="1963297" cy="350330"/>
          </a:xfrm>
          <a:prstGeom prst="rect">
            <a:avLst/>
          </a:prstGeom>
          <a:noFill/>
        </p:spPr>
        <p:txBody>
          <a:bodyPr wrap="square" rtlCol="0">
            <a:spAutoFit/>
          </a:bodyPr>
          <a:lstStyle/>
          <a:p>
            <a:pPr algn="ctr"/>
            <a:r>
              <a:rPr lang="en-US" sz="1632" dirty="0">
                <a:solidFill>
                  <a:srgbClr val="FFFFFF"/>
                </a:solidFill>
              </a:rPr>
              <a:t>Horizontal scaling</a:t>
            </a:r>
          </a:p>
        </p:txBody>
      </p:sp>
    </p:spTree>
    <p:extLst>
      <p:ext uri="{BB962C8B-B14F-4D97-AF65-F5344CB8AC3E}">
        <p14:creationId xmlns:p14="http://schemas.microsoft.com/office/powerpoint/2010/main" val="3839994615"/>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Federations Migration</a:t>
            </a:r>
            <a:endParaRPr lang="en-US" dirty="0"/>
          </a:p>
        </p:txBody>
      </p:sp>
    </p:spTree>
    <p:extLst>
      <p:ext uri="{BB962C8B-B14F-4D97-AF65-F5344CB8AC3E}">
        <p14:creationId xmlns:p14="http://schemas.microsoft.com/office/powerpoint/2010/main" val="1646536600"/>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1"/>
          <p:cNvSpPr>
            <a:spLocks noGrp="1"/>
          </p:cNvSpPr>
          <p:nvPr>
            <p:ph type="body" sz="quarter" idx="10"/>
          </p:nvPr>
        </p:nvSpPr>
        <p:spPr>
          <a:prstGeom prst="rect">
            <a:avLst/>
          </a:prstGeom>
        </p:spPr>
        <p:txBody>
          <a:bodyPr>
            <a:normAutofit/>
          </a:bodyPr>
          <a:lstStyle/>
          <a:p>
            <a:pPr marL="0" indent="0">
              <a:buNone/>
            </a:pPr>
            <a:r>
              <a:rPr lang="en-US" dirty="0" smtClean="0"/>
              <a:t>Migrate an existing Federation to Elastic Scale</a:t>
            </a:r>
          </a:p>
          <a:p>
            <a:pPr marL="0" indent="0">
              <a:buNone/>
            </a:pPr>
            <a:r>
              <a:rPr lang="en-US" dirty="0" smtClean="0"/>
              <a:t>Automatic migration tools available </a:t>
            </a:r>
            <a:r>
              <a:rPr lang="en-US" dirty="0" smtClean="0">
                <a:hlinkClick r:id="rId2"/>
              </a:rPr>
              <a:t>here</a:t>
            </a:r>
            <a:endParaRPr lang="en-US" dirty="0" smtClean="0"/>
          </a:p>
        </p:txBody>
      </p:sp>
      <p:sp>
        <p:nvSpPr>
          <p:cNvPr id="16" name="Title 1"/>
          <p:cNvSpPr>
            <a:spLocks noGrp="1"/>
          </p:cNvSpPr>
          <p:nvPr>
            <p:ph type="title"/>
          </p:nvPr>
        </p:nvSpPr>
        <p:spPr/>
        <p:txBody>
          <a:bodyPr/>
          <a:lstStyle/>
          <a:p>
            <a:r>
              <a:rPr lang="en-US" dirty="0" smtClean="0"/>
              <a:t>Federation Migration</a:t>
            </a:r>
            <a:endParaRPr lang="en-US" dirty="0"/>
          </a:p>
        </p:txBody>
      </p:sp>
      <p:sp>
        <p:nvSpPr>
          <p:cNvPr id="4" name="Can 3"/>
          <p:cNvSpPr/>
          <p:nvPr/>
        </p:nvSpPr>
        <p:spPr bwMode="auto">
          <a:xfrm>
            <a:off x="6710835" y="5190381"/>
            <a:ext cx="893869" cy="105008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000" dirty="0">
                <a:solidFill>
                  <a:srgbClr val="000000"/>
                </a:solidFill>
              </a:rPr>
              <a:t>Shard1</a:t>
            </a:r>
          </a:p>
          <a:p>
            <a:pPr algn="ctr" defTabSz="951028" fontAlgn="base">
              <a:spcBef>
                <a:spcPct val="0"/>
              </a:spcBef>
              <a:spcAft>
                <a:spcPct val="0"/>
              </a:spcAft>
            </a:pPr>
            <a:r>
              <a:rPr lang="en-US" dirty="0">
                <a:solidFill>
                  <a:srgbClr val="000000"/>
                </a:solidFill>
              </a:rPr>
              <a:t>[-</a:t>
            </a:r>
            <a:r>
              <a:rPr lang="en-US" dirty="0" err="1">
                <a:solidFill>
                  <a:srgbClr val="000000"/>
                </a:solidFill>
              </a:rPr>
              <a:t>inf</a:t>
            </a:r>
            <a:r>
              <a:rPr lang="en-US" dirty="0">
                <a:solidFill>
                  <a:srgbClr val="000000"/>
                </a:solidFill>
              </a:rPr>
              <a:t>, 0)</a:t>
            </a:r>
            <a:endParaRPr lang="en-US" sz="2000" dirty="0">
              <a:solidFill>
                <a:srgbClr val="000000"/>
              </a:solidFill>
            </a:endParaRPr>
          </a:p>
        </p:txBody>
      </p:sp>
      <p:grpSp>
        <p:nvGrpSpPr>
          <p:cNvPr id="5" name="Group 4"/>
          <p:cNvGrpSpPr/>
          <p:nvPr/>
        </p:nvGrpSpPr>
        <p:grpSpPr>
          <a:xfrm>
            <a:off x="7157771" y="3262164"/>
            <a:ext cx="1206778" cy="1448747"/>
            <a:chOff x="3950565" y="4374725"/>
            <a:chExt cx="906716" cy="1032820"/>
          </a:xfrm>
        </p:grpSpPr>
        <p:sp>
          <p:nvSpPr>
            <p:cNvPr id="6" name="Can 5"/>
            <p:cNvSpPr/>
            <p:nvPr/>
          </p:nvSpPr>
          <p:spPr bwMode="auto">
            <a:xfrm>
              <a:off x="3950565" y="4374725"/>
              <a:ext cx="906716" cy="1032820"/>
            </a:xfrm>
            <a:prstGeom prst="can">
              <a:avLst/>
            </a:prstGeom>
            <a:solidFill>
              <a:srgbClr val="0099FF"/>
            </a:solidFill>
            <a:ln w="28575">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00" dirty="0" smtClean="0">
                <a:solidFill>
                  <a:srgbClr val="000000"/>
                </a:solidFill>
              </a:endParaRP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smtClean="0">
                <a:solidFill>
                  <a:srgbClr val="000000"/>
                </a:solidFill>
              </a:endParaRPr>
            </a:p>
            <a:p>
              <a:pPr algn="ctr" defTabSz="951028" fontAlgn="base">
                <a:spcBef>
                  <a:spcPct val="0"/>
                </a:spcBef>
                <a:spcAft>
                  <a:spcPct val="0"/>
                </a:spcAft>
              </a:pPr>
              <a:r>
                <a:rPr lang="en-US" sz="1600" dirty="0" smtClean="0">
                  <a:solidFill>
                    <a:srgbClr val="000000"/>
                  </a:solidFill>
                </a:rPr>
                <a:t>SMM</a:t>
              </a:r>
              <a:endParaRPr lang="en-US" sz="1600" dirty="0">
                <a:solidFill>
                  <a:srgbClr val="000000"/>
                </a:solidFill>
              </a:endParaRPr>
            </a:p>
            <a:p>
              <a:pPr algn="ctr" defTabSz="951028" fontAlgn="base">
                <a:spcBef>
                  <a:spcPct val="0"/>
                </a:spcBef>
                <a:spcAft>
                  <a:spcPct val="0"/>
                </a:spcAft>
              </a:pPr>
              <a:endParaRPr lang="en-US" sz="1600" dirty="0">
                <a:solidFill>
                  <a:srgbClr val="FFFFFF"/>
                </a:solidFill>
              </a:endParaRPr>
            </a:p>
            <a:p>
              <a:pPr algn="ctr" defTabSz="951028" fontAlgn="base">
                <a:spcBef>
                  <a:spcPct val="0"/>
                </a:spcBef>
                <a:spcAft>
                  <a:spcPct val="0"/>
                </a:spcAft>
              </a:pPr>
              <a:endParaRPr lang="en-US" sz="1600" dirty="0">
                <a:solidFill>
                  <a:srgbClr val="FFFFFF"/>
                </a:solidFill>
              </a:endParaRPr>
            </a:p>
            <a:p>
              <a:pPr algn="ctr" defTabSz="951028" fontAlgn="base">
                <a:spcBef>
                  <a:spcPct val="0"/>
                </a:spcBef>
                <a:spcAft>
                  <a:spcPct val="0"/>
                </a:spcAft>
              </a:pPr>
              <a:endParaRPr lang="en-US" sz="1600" dirty="0">
                <a:solidFill>
                  <a:srgbClr val="FFFFFF"/>
                </a:solidFill>
              </a:endParaRPr>
            </a:p>
            <a:p>
              <a:pPr algn="ctr" defTabSz="951028" fontAlgn="base">
                <a:spcBef>
                  <a:spcPct val="0"/>
                </a:spcBef>
                <a:spcAft>
                  <a:spcPct val="0"/>
                </a:spcAft>
              </a:pPr>
              <a:endParaRPr lang="en-US" sz="1600" dirty="0">
                <a:solidFill>
                  <a:srgbClr val="FFFFFF"/>
                </a:solidFill>
              </a:endParaRPr>
            </a:p>
            <a:p>
              <a:pPr algn="ctr" defTabSz="951028" fontAlgn="base">
                <a:spcBef>
                  <a:spcPct val="0"/>
                </a:spcBef>
                <a:spcAft>
                  <a:spcPct val="0"/>
                </a:spcAft>
              </a:pPr>
              <a:endParaRPr lang="en-US" sz="1600" dirty="0">
                <a:solidFill>
                  <a:srgbClr val="FFFFFF"/>
                </a:solidFill>
              </a:endParaRPr>
            </a:p>
          </p:txBody>
        </p:sp>
        <p:sp>
          <p:nvSpPr>
            <p:cNvPr id="7" name="Rounded Rectangle 6"/>
            <p:cNvSpPr/>
            <p:nvPr/>
          </p:nvSpPr>
          <p:spPr>
            <a:xfrm>
              <a:off x="4008664" y="4945459"/>
              <a:ext cx="794824" cy="303073"/>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rgbClr val="000000"/>
                  </a:solidFill>
                </a:rPr>
                <a:t>Shard Map</a:t>
              </a:r>
            </a:p>
          </p:txBody>
        </p:sp>
      </p:grpSp>
      <p:sp>
        <p:nvSpPr>
          <p:cNvPr id="8" name="Can 7"/>
          <p:cNvSpPr/>
          <p:nvPr/>
        </p:nvSpPr>
        <p:spPr bwMode="auto">
          <a:xfrm>
            <a:off x="7937062" y="5190381"/>
            <a:ext cx="893869" cy="105008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000" dirty="0">
                <a:solidFill>
                  <a:srgbClr val="000000"/>
                </a:solidFill>
              </a:rPr>
              <a:t>Shard2</a:t>
            </a:r>
          </a:p>
          <a:p>
            <a:pPr algn="ctr" defTabSz="951028" fontAlgn="base">
              <a:spcBef>
                <a:spcPct val="0"/>
              </a:spcBef>
              <a:spcAft>
                <a:spcPct val="0"/>
              </a:spcAft>
            </a:pPr>
            <a:r>
              <a:rPr lang="en-US" dirty="0">
                <a:solidFill>
                  <a:srgbClr val="000000"/>
                </a:solidFill>
              </a:rPr>
              <a:t>[1,6)</a:t>
            </a:r>
          </a:p>
        </p:txBody>
      </p:sp>
      <p:sp>
        <p:nvSpPr>
          <p:cNvPr id="9" name="Can 8"/>
          <p:cNvSpPr/>
          <p:nvPr/>
        </p:nvSpPr>
        <p:spPr bwMode="auto">
          <a:xfrm>
            <a:off x="1178771" y="3222304"/>
            <a:ext cx="1206778" cy="1448747"/>
          </a:xfrm>
          <a:prstGeom prst="can">
            <a:avLst/>
          </a:prstGeom>
          <a:solidFill>
            <a:srgbClr val="FFC000"/>
          </a:solidFill>
          <a:ln w="28575">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00" dirty="0" smtClean="0">
              <a:solidFill>
                <a:srgbClr val="000000"/>
              </a:solidFill>
            </a:endParaRP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smtClean="0">
              <a:solidFill>
                <a:srgbClr val="000000"/>
              </a:solidFill>
            </a:endParaRPr>
          </a:p>
          <a:p>
            <a:pPr algn="ctr" defTabSz="951028" fontAlgn="base">
              <a:spcBef>
                <a:spcPct val="0"/>
              </a:spcBef>
              <a:spcAft>
                <a:spcPct val="0"/>
              </a:spcAft>
            </a:pPr>
            <a:r>
              <a:rPr lang="en-US" sz="1600" dirty="0" smtClean="0">
                <a:solidFill>
                  <a:srgbClr val="000000"/>
                </a:solidFill>
              </a:rPr>
              <a:t>Fed </a:t>
            </a:r>
            <a:r>
              <a:rPr lang="en-US" sz="1600" dirty="0">
                <a:solidFill>
                  <a:srgbClr val="000000"/>
                </a:solidFill>
              </a:rPr>
              <a:t>Root</a:t>
            </a: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a:solidFill>
                <a:srgbClr val="000000"/>
              </a:solidFill>
            </a:endParaRPr>
          </a:p>
        </p:txBody>
      </p:sp>
      <p:sp>
        <p:nvSpPr>
          <p:cNvPr id="10" name="Rounded Rectangle 9"/>
          <p:cNvSpPr/>
          <p:nvPr/>
        </p:nvSpPr>
        <p:spPr>
          <a:xfrm>
            <a:off x="1253232" y="4061819"/>
            <a:ext cx="1057858" cy="426043"/>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rgbClr val="000000"/>
                </a:solidFill>
              </a:rPr>
              <a:t>Federation</a:t>
            </a:r>
          </a:p>
        </p:txBody>
      </p:sp>
      <p:sp>
        <p:nvSpPr>
          <p:cNvPr id="11" name="Can 10"/>
          <p:cNvSpPr/>
          <p:nvPr/>
        </p:nvSpPr>
        <p:spPr bwMode="auto">
          <a:xfrm>
            <a:off x="6710835" y="5175805"/>
            <a:ext cx="893869" cy="105008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dirty="0">
                <a:solidFill>
                  <a:srgbClr val="000000"/>
                </a:solidFill>
              </a:rPr>
              <a:t>Shard1</a:t>
            </a:r>
          </a:p>
          <a:p>
            <a:pPr algn="ctr" defTabSz="951028" fontAlgn="base">
              <a:spcBef>
                <a:spcPct val="0"/>
              </a:spcBef>
              <a:spcAft>
                <a:spcPct val="0"/>
              </a:spcAft>
            </a:pPr>
            <a:r>
              <a:rPr lang="en-US" sz="1600" dirty="0">
                <a:solidFill>
                  <a:srgbClr val="000000"/>
                </a:solidFill>
              </a:rPr>
              <a:t>[-</a:t>
            </a:r>
            <a:r>
              <a:rPr lang="en-US" sz="1600" dirty="0" err="1">
                <a:solidFill>
                  <a:srgbClr val="000000"/>
                </a:solidFill>
              </a:rPr>
              <a:t>inf</a:t>
            </a:r>
            <a:r>
              <a:rPr lang="en-US" sz="1600" dirty="0">
                <a:solidFill>
                  <a:srgbClr val="000000"/>
                </a:solidFill>
              </a:rPr>
              <a:t>, 0)</a:t>
            </a:r>
            <a:endParaRPr lang="en-US" dirty="0">
              <a:solidFill>
                <a:srgbClr val="000000"/>
              </a:solidFill>
            </a:endParaRPr>
          </a:p>
        </p:txBody>
      </p:sp>
      <p:sp>
        <p:nvSpPr>
          <p:cNvPr id="12" name="Can 11"/>
          <p:cNvSpPr/>
          <p:nvPr/>
        </p:nvSpPr>
        <p:spPr bwMode="auto">
          <a:xfrm>
            <a:off x="7937062" y="5175805"/>
            <a:ext cx="893869" cy="105008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dirty="0">
                <a:solidFill>
                  <a:srgbClr val="000000"/>
                </a:solidFill>
              </a:rPr>
              <a:t>Shard2</a:t>
            </a:r>
          </a:p>
          <a:p>
            <a:pPr algn="ctr" defTabSz="951028" fontAlgn="base">
              <a:spcBef>
                <a:spcPct val="0"/>
              </a:spcBef>
              <a:spcAft>
                <a:spcPct val="0"/>
              </a:spcAft>
            </a:pPr>
            <a:r>
              <a:rPr lang="en-US" sz="1600" dirty="0">
                <a:solidFill>
                  <a:srgbClr val="000000"/>
                </a:solidFill>
              </a:rPr>
              <a:t>[2,inf)</a:t>
            </a:r>
          </a:p>
        </p:txBody>
      </p:sp>
      <p:sp>
        <p:nvSpPr>
          <p:cNvPr id="13" name="Can 12"/>
          <p:cNvSpPr/>
          <p:nvPr/>
        </p:nvSpPr>
        <p:spPr bwMode="auto">
          <a:xfrm>
            <a:off x="731837" y="5189148"/>
            <a:ext cx="893869" cy="1050081"/>
          </a:xfrm>
          <a:prstGeom prst="can">
            <a:avLst/>
          </a:prstGeom>
          <a:solidFill>
            <a:srgbClr val="FF9999"/>
          </a:solidFill>
          <a:ln w="28575">
            <a:solidFill>
              <a:srgbClr val="FF000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00" dirty="0">
                <a:solidFill>
                  <a:srgbClr val="000000"/>
                </a:solidFill>
              </a:rPr>
              <a:t>Member1</a:t>
            </a:r>
          </a:p>
          <a:p>
            <a:pPr algn="ctr" defTabSz="951028" fontAlgn="base">
              <a:spcBef>
                <a:spcPct val="0"/>
              </a:spcBef>
              <a:spcAft>
                <a:spcPct val="0"/>
              </a:spcAft>
            </a:pPr>
            <a:r>
              <a:rPr lang="en-US" sz="1600" dirty="0">
                <a:solidFill>
                  <a:srgbClr val="000000"/>
                </a:solidFill>
              </a:rPr>
              <a:t>[-</a:t>
            </a:r>
            <a:r>
              <a:rPr lang="en-US" sz="1600" dirty="0" err="1">
                <a:solidFill>
                  <a:srgbClr val="000000"/>
                </a:solidFill>
              </a:rPr>
              <a:t>inf</a:t>
            </a:r>
            <a:r>
              <a:rPr lang="en-US" sz="1600" dirty="0">
                <a:solidFill>
                  <a:srgbClr val="000000"/>
                </a:solidFill>
              </a:rPr>
              <a:t>, 2)</a:t>
            </a:r>
          </a:p>
        </p:txBody>
      </p:sp>
      <p:sp>
        <p:nvSpPr>
          <p:cNvPr id="14" name="Can 13"/>
          <p:cNvSpPr/>
          <p:nvPr/>
        </p:nvSpPr>
        <p:spPr bwMode="auto">
          <a:xfrm>
            <a:off x="1958063" y="5189148"/>
            <a:ext cx="893869" cy="1050081"/>
          </a:xfrm>
          <a:prstGeom prst="can">
            <a:avLst/>
          </a:prstGeom>
          <a:solidFill>
            <a:srgbClr val="FF9999"/>
          </a:solidFill>
          <a:ln w="28575">
            <a:solidFill>
              <a:srgbClr val="FF000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00" dirty="0">
                <a:solidFill>
                  <a:srgbClr val="000000"/>
                </a:solidFill>
              </a:rPr>
              <a:t>Member2</a:t>
            </a:r>
          </a:p>
          <a:p>
            <a:pPr algn="ctr" defTabSz="951028" fontAlgn="base">
              <a:spcBef>
                <a:spcPct val="0"/>
              </a:spcBef>
              <a:spcAft>
                <a:spcPct val="0"/>
              </a:spcAft>
            </a:pPr>
            <a:r>
              <a:rPr lang="en-US" sz="1600" dirty="0">
                <a:solidFill>
                  <a:srgbClr val="000000"/>
                </a:solidFill>
              </a:rPr>
              <a:t>[2,inf)</a:t>
            </a:r>
          </a:p>
        </p:txBody>
      </p:sp>
      <p:cxnSp>
        <p:nvCxnSpPr>
          <p:cNvPr id="17" name="Elbow Connector 16"/>
          <p:cNvCxnSpPr>
            <a:stCxn id="9" idx="3"/>
            <a:endCxn id="13" idx="1"/>
          </p:cNvCxnSpPr>
          <p:nvPr/>
        </p:nvCxnSpPr>
        <p:spPr>
          <a:xfrm rot="5400000">
            <a:off x="1221420" y="4628404"/>
            <a:ext cx="518095" cy="60338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3"/>
            <a:endCxn id="14" idx="1"/>
          </p:cNvCxnSpPr>
          <p:nvPr/>
        </p:nvCxnSpPr>
        <p:spPr>
          <a:xfrm rot="16200000" flipH="1">
            <a:off x="1834532" y="4618681"/>
            <a:ext cx="518095" cy="622837"/>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3"/>
            <a:endCxn id="11" idx="1"/>
          </p:cNvCxnSpPr>
          <p:nvPr/>
        </p:nvCxnSpPr>
        <p:spPr>
          <a:xfrm rot="5400000">
            <a:off x="7227020" y="4641662"/>
            <a:ext cx="464893" cy="6033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6" idx="3"/>
            <a:endCxn id="12" idx="1"/>
          </p:cNvCxnSpPr>
          <p:nvPr/>
        </p:nvCxnSpPr>
        <p:spPr>
          <a:xfrm rot="16200000" flipH="1">
            <a:off x="7840133" y="4631939"/>
            <a:ext cx="464893" cy="6228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851932" y="4061819"/>
            <a:ext cx="35322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32530" y="3585121"/>
            <a:ext cx="3351696" cy="369332"/>
          </a:xfrm>
          <a:prstGeom prst="rect">
            <a:avLst/>
          </a:prstGeom>
          <a:noFill/>
        </p:spPr>
        <p:txBody>
          <a:bodyPr wrap="square" rtlCol="0">
            <a:spAutoFit/>
          </a:bodyPr>
          <a:lstStyle/>
          <a:p>
            <a:r>
              <a:rPr lang="en-US" dirty="0">
                <a:solidFill>
                  <a:srgbClr val="FFFFFF"/>
                </a:solidFill>
              </a:rPr>
              <a:t>1) Migrate Fed Root to SMM</a:t>
            </a:r>
          </a:p>
        </p:txBody>
      </p:sp>
      <p:cxnSp>
        <p:nvCxnSpPr>
          <p:cNvPr id="23" name="Straight Arrow Connector 22"/>
          <p:cNvCxnSpPr>
            <a:stCxn id="6" idx="2"/>
            <a:endCxn id="13" idx="0"/>
          </p:cNvCxnSpPr>
          <p:nvPr/>
        </p:nvCxnSpPr>
        <p:spPr>
          <a:xfrm flipH="1">
            <a:off x="1178771" y="3986538"/>
            <a:ext cx="5978999" cy="14381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14" idx="0"/>
          </p:cNvCxnSpPr>
          <p:nvPr/>
        </p:nvCxnSpPr>
        <p:spPr>
          <a:xfrm flipH="1">
            <a:off x="2404997" y="3986538"/>
            <a:ext cx="4752774" cy="14381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969984" y="3472838"/>
            <a:ext cx="2810853" cy="923330"/>
          </a:xfrm>
          <a:prstGeom prst="rect">
            <a:avLst/>
          </a:prstGeom>
          <a:noFill/>
        </p:spPr>
        <p:txBody>
          <a:bodyPr wrap="square" rtlCol="0">
            <a:spAutoFit/>
          </a:bodyPr>
          <a:lstStyle/>
          <a:p>
            <a:r>
              <a:rPr lang="en-US" dirty="0">
                <a:solidFill>
                  <a:srgbClr val="FFFFFF"/>
                </a:solidFill>
              </a:rPr>
              <a:t>2) Develop POC against using SMM + APIs against Fed members</a:t>
            </a:r>
          </a:p>
        </p:txBody>
      </p:sp>
      <p:cxnSp>
        <p:nvCxnSpPr>
          <p:cNvPr id="26" name="Straight Arrow Connector 25"/>
          <p:cNvCxnSpPr/>
          <p:nvPr/>
        </p:nvCxnSpPr>
        <p:spPr>
          <a:xfrm>
            <a:off x="2938147" y="5730228"/>
            <a:ext cx="3532294"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22637" y="5744805"/>
            <a:ext cx="3701587" cy="369332"/>
          </a:xfrm>
          <a:prstGeom prst="rect">
            <a:avLst/>
          </a:prstGeom>
          <a:noFill/>
        </p:spPr>
        <p:txBody>
          <a:bodyPr wrap="square" rtlCol="0">
            <a:spAutoFit/>
          </a:bodyPr>
          <a:lstStyle/>
          <a:p>
            <a:r>
              <a:rPr lang="en-US" dirty="0">
                <a:solidFill>
                  <a:srgbClr val="FFFFFF"/>
                </a:solidFill>
              </a:rPr>
              <a:t>3) Drop Fed, Keep Existing</a:t>
            </a:r>
          </a:p>
        </p:txBody>
      </p:sp>
    </p:spTree>
    <p:extLst>
      <p:ext uri="{BB962C8B-B14F-4D97-AF65-F5344CB8AC3E}">
        <p14:creationId xmlns:p14="http://schemas.microsoft.com/office/powerpoint/2010/main" val="3349657883"/>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Coming Soon</a:t>
            </a:r>
            <a:endParaRPr lang="en-US" dirty="0"/>
          </a:p>
        </p:txBody>
      </p:sp>
    </p:spTree>
    <p:extLst>
      <p:ext uri="{BB962C8B-B14F-4D97-AF65-F5344CB8AC3E}">
        <p14:creationId xmlns:p14="http://schemas.microsoft.com/office/powerpoint/2010/main" val="1090183285"/>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431983"/>
          </a:xfrm>
        </p:spPr>
        <p:txBody>
          <a:bodyPr/>
          <a:lstStyle/>
          <a:p>
            <a:r>
              <a:rPr lang="en-US" dirty="0" smtClean="0"/>
              <a:t>Available </a:t>
            </a:r>
            <a:r>
              <a:rPr lang="en-US" dirty="0"/>
              <a:t>resources shared by the </a:t>
            </a:r>
            <a:r>
              <a:rPr lang="en-US" dirty="0" smtClean="0"/>
              <a:t>databases </a:t>
            </a:r>
            <a:r>
              <a:rPr lang="en-US" dirty="0"/>
              <a:t>in the </a:t>
            </a:r>
            <a:r>
              <a:rPr lang="en-US" dirty="0" smtClean="0"/>
              <a:t>pool</a:t>
            </a:r>
          </a:p>
          <a:p>
            <a:r>
              <a:rPr lang="en-US" dirty="0" smtClean="0"/>
              <a:t>Add/Remove </a:t>
            </a:r>
            <a:r>
              <a:rPr lang="en-US" dirty="0"/>
              <a:t>databases </a:t>
            </a:r>
            <a:r>
              <a:rPr lang="en-US" dirty="0" smtClean="0"/>
              <a:t>any </a:t>
            </a:r>
            <a:r>
              <a:rPr lang="en-US" dirty="0"/>
              <a:t>time. </a:t>
            </a:r>
            <a:endParaRPr lang="en-US" dirty="0" smtClean="0"/>
          </a:p>
          <a:p>
            <a:r>
              <a:rPr lang="en-US" dirty="0" smtClean="0"/>
              <a:t>Databases share resources </a:t>
            </a:r>
            <a:r>
              <a:rPr lang="en-US" dirty="0" err="1" smtClean="0"/>
              <a:t>eDTUs</a:t>
            </a:r>
            <a:r>
              <a:rPr lang="en-US" dirty="0" smtClean="0"/>
              <a:t> </a:t>
            </a:r>
            <a:r>
              <a:rPr lang="en-US" dirty="0"/>
              <a:t>and </a:t>
            </a:r>
            <a:r>
              <a:rPr lang="en-US" dirty="0" smtClean="0"/>
              <a:t>storage</a:t>
            </a:r>
          </a:p>
          <a:p>
            <a:r>
              <a:rPr lang="en-US" dirty="0" smtClean="0"/>
              <a:t>Each </a:t>
            </a:r>
            <a:r>
              <a:rPr lang="en-US" dirty="0"/>
              <a:t>database uses only the resources it needs when it needs them, leaving resources free for other databases when they need them. </a:t>
            </a:r>
          </a:p>
        </p:txBody>
      </p:sp>
      <p:sp>
        <p:nvSpPr>
          <p:cNvPr id="3" name="Title 2"/>
          <p:cNvSpPr>
            <a:spLocks noGrp="1"/>
          </p:cNvSpPr>
          <p:nvPr>
            <p:ph type="title"/>
          </p:nvPr>
        </p:nvSpPr>
        <p:spPr/>
        <p:txBody>
          <a:bodyPr/>
          <a:lstStyle/>
          <a:p>
            <a:r>
              <a:rPr lang="en-US" dirty="0" smtClean="0"/>
              <a:t>Elastic Database Pools</a:t>
            </a:r>
            <a:endParaRPr lang="en-US" dirty="0"/>
          </a:p>
        </p:txBody>
      </p:sp>
    </p:spTree>
    <p:extLst>
      <p:ext uri="{BB962C8B-B14F-4D97-AF65-F5344CB8AC3E}">
        <p14:creationId xmlns:p14="http://schemas.microsoft.com/office/powerpoint/2010/main" val="12672341"/>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749266"/>
          </a:xfrm>
        </p:spPr>
        <p:txBody>
          <a:bodyPr/>
          <a:lstStyle/>
          <a:p>
            <a:r>
              <a:rPr lang="en-US" dirty="0" smtClean="0"/>
              <a:t>Enables </a:t>
            </a:r>
            <a:r>
              <a:rPr lang="en-US" dirty="0"/>
              <a:t>you to run T-SQL scripts (jobs) against all of the databases in an elastic database </a:t>
            </a:r>
            <a:r>
              <a:rPr lang="en-US" dirty="0" smtClean="0"/>
              <a:t>pool</a:t>
            </a:r>
          </a:p>
          <a:p>
            <a:r>
              <a:rPr lang="en-US" dirty="0"/>
              <a:t>Benefits</a:t>
            </a:r>
          </a:p>
          <a:p>
            <a:pPr lvl="1"/>
            <a:r>
              <a:rPr lang="en-US" dirty="0" smtClean="0"/>
              <a:t>Define</a:t>
            </a:r>
            <a:r>
              <a:rPr lang="en-US" dirty="0"/>
              <a:t>, maintain and persist T-SQL scripts to be executed across an elastic database pool</a:t>
            </a:r>
          </a:p>
          <a:p>
            <a:pPr lvl="1"/>
            <a:r>
              <a:rPr lang="en-US" dirty="0" smtClean="0"/>
              <a:t>Execute </a:t>
            </a:r>
            <a:r>
              <a:rPr lang="en-US" dirty="0"/>
              <a:t>T-SQL scripts reliably with automatic retry and at scale</a:t>
            </a:r>
          </a:p>
          <a:p>
            <a:pPr lvl="1"/>
            <a:r>
              <a:rPr lang="en-US" dirty="0" smtClean="0"/>
              <a:t>Track </a:t>
            </a:r>
            <a:r>
              <a:rPr lang="en-US" dirty="0"/>
              <a:t>job execution state</a:t>
            </a:r>
          </a:p>
          <a:p>
            <a:r>
              <a:rPr lang="en-US" dirty="0" smtClean="0"/>
              <a:t>Scenarios</a:t>
            </a:r>
            <a:endParaRPr lang="en-US" dirty="0"/>
          </a:p>
          <a:p>
            <a:pPr lvl="1"/>
            <a:r>
              <a:rPr lang="en-US" dirty="0" smtClean="0"/>
              <a:t>Performance </a:t>
            </a:r>
            <a:r>
              <a:rPr lang="en-US" dirty="0"/>
              <a:t>administrative task, such as deploy new schema</a:t>
            </a:r>
          </a:p>
          <a:p>
            <a:pPr lvl="1"/>
            <a:r>
              <a:rPr lang="en-US" dirty="0" smtClean="0"/>
              <a:t>Update </a:t>
            </a:r>
            <a:r>
              <a:rPr lang="en-US" dirty="0"/>
              <a:t>reference data, for example product information common across all databases</a:t>
            </a:r>
          </a:p>
          <a:p>
            <a:pPr lvl="1"/>
            <a:r>
              <a:rPr lang="en-US" dirty="0" smtClean="0"/>
              <a:t>Rebuild </a:t>
            </a:r>
            <a:r>
              <a:rPr lang="en-US" dirty="0"/>
              <a:t>indexes to improve query </a:t>
            </a:r>
            <a:r>
              <a:rPr lang="en-US" dirty="0" smtClean="0"/>
              <a:t>performance</a:t>
            </a:r>
            <a:endParaRPr lang="en-US" dirty="0"/>
          </a:p>
        </p:txBody>
      </p:sp>
      <p:sp>
        <p:nvSpPr>
          <p:cNvPr id="3" name="Title 2"/>
          <p:cNvSpPr>
            <a:spLocks noGrp="1"/>
          </p:cNvSpPr>
          <p:nvPr>
            <p:ph type="title"/>
          </p:nvPr>
        </p:nvSpPr>
        <p:spPr/>
        <p:txBody>
          <a:bodyPr/>
          <a:lstStyle/>
          <a:p>
            <a:r>
              <a:rPr lang="en-US" b="1" dirty="0"/>
              <a:t>Elastic Database J</a:t>
            </a:r>
            <a:r>
              <a:rPr lang="en-US" b="1" dirty="0" smtClean="0"/>
              <a:t>obs</a:t>
            </a:r>
            <a:endParaRPr lang="en-US" b="1" dirty="0"/>
          </a:p>
        </p:txBody>
      </p:sp>
    </p:spTree>
    <p:extLst>
      <p:ext uri="{BB962C8B-B14F-4D97-AF65-F5344CB8AC3E}">
        <p14:creationId xmlns:p14="http://schemas.microsoft.com/office/powerpoint/2010/main" val="944859505"/>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 up</a:t>
            </a:r>
            <a:endParaRPr lang="en-US" dirty="0"/>
          </a:p>
        </p:txBody>
      </p:sp>
    </p:spTree>
    <p:extLst>
      <p:ext uri="{BB962C8B-B14F-4D97-AF65-F5344CB8AC3E}">
        <p14:creationId xmlns:p14="http://schemas.microsoft.com/office/powerpoint/2010/main" val="2774584639"/>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408612"/>
          </a:xfrm>
          <a:prstGeom prst="rect">
            <a:avLst/>
          </a:prstGeom>
        </p:spPr>
        <p:txBody>
          <a:bodyPr>
            <a:normAutofit fontScale="85000" lnSpcReduction="10000"/>
          </a:bodyPr>
          <a:lstStyle/>
          <a:p>
            <a:r>
              <a:rPr lang="en-US" dirty="0"/>
              <a:t>Client library and service packages are available on Nuget.org</a:t>
            </a:r>
          </a:p>
          <a:p>
            <a:pPr lvl="1"/>
            <a:r>
              <a:rPr lang="en-US" dirty="0"/>
              <a:t>Search for ‘Elastic Scale’ to find the projects on Nuget.org</a:t>
            </a:r>
          </a:p>
          <a:p>
            <a:pPr lvl="1"/>
            <a:r>
              <a:rPr lang="en-US" dirty="0"/>
              <a:t>Search for ‘Elastic Scale’ in the VS Package Manager to find the </a:t>
            </a:r>
            <a:r>
              <a:rPr lang="en-US" dirty="0" smtClean="0"/>
              <a:t>DLL</a:t>
            </a:r>
          </a:p>
          <a:p>
            <a:pPr lvl="1"/>
            <a:r>
              <a:rPr lang="en-US" dirty="0" smtClean="0"/>
              <a:t>Client </a:t>
            </a:r>
            <a:r>
              <a:rPr lang="en-US" dirty="0"/>
              <a:t>library: </a:t>
            </a:r>
            <a:r>
              <a:rPr lang="en-US" dirty="0">
                <a:hlinkClick r:id="rId2"/>
              </a:rPr>
              <a:t>http://www.nuget.org/packages/Microsoft.Azure.SqlDatabase.ElasticScale.Client</a:t>
            </a:r>
            <a:r>
              <a:rPr lang="en-US" dirty="0" smtClean="0">
                <a:hlinkClick r:id="rId2"/>
              </a:rPr>
              <a:t>/</a:t>
            </a:r>
            <a:r>
              <a:rPr lang="en-US" dirty="0" smtClean="0"/>
              <a:t> </a:t>
            </a:r>
          </a:p>
          <a:p>
            <a:pPr lvl="1"/>
            <a:r>
              <a:rPr lang="en-US" dirty="0"/>
              <a:t>Split/Merge: </a:t>
            </a:r>
            <a:r>
              <a:rPr lang="en-US" dirty="0">
                <a:hlinkClick r:id="rId3"/>
              </a:rPr>
              <a:t>http://www.nuget.org/packages/Microsoft.Azure.SqlDatabase.ElasticScale.Service.SplitMerge</a:t>
            </a:r>
            <a:r>
              <a:rPr lang="en-US" dirty="0" smtClean="0">
                <a:hlinkClick r:id="rId3"/>
              </a:rPr>
              <a:t>/</a:t>
            </a:r>
            <a:r>
              <a:rPr lang="en-US" dirty="0" smtClean="0"/>
              <a:t> </a:t>
            </a:r>
            <a:endParaRPr lang="en-US" dirty="0"/>
          </a:p>
          <a:p>
            <a:r>
              <a:rPr lang="en-US" dirty="0"/>
              <a:t>Documentation on Azure.com in the SQL Database section</a:t>
            </a:r>
          </a:p>
          <a:p>
            <a:pPr lvl="1"/>
            <a:r>
              <a:rPr lang="en-US" dirty="0"/>
              <a:t>Search for ‘</a:t>
            </a:r>
            <a:r>
              <a:rPr lang="it-IT" dirty="0"/>
              <a:t>elastic scale documentation map azure.com</a:t>
            </a:r>
            <a:r>
              <a:rPr lang="it-IT" dirty="0" smtClean="0"/>
              <a:t>’</a:t>
            </a:r>
          </a:p>
          <a:p>
            <a:pPr lvl="1"/>
            <a:r>
              <a:rPr lang="it-IT" dirty="0"/>
              <a:t>Get stared: </a:t>
            </a:r>
            <a:r>
              <a:rPr lang="it-IT" dirty="0">
                <a:hlinkClick r:id="rId4"/>
              </a:rPr>
              <a:t>http://azure.microsoft.com/en-us/documentation/articles/sql-database-elastic-scale-get-started</a:t>
            </a:r>
            <a:r>
              <a:rPr lang="it-IT" dirty="0" smtClean="0">
                <a:hlinkClick r:id="rId4"/>
              </a:rPr>
              <a:t>/</a:t>
            </a:r>
            <a:r>
              <a:rPr lang="it-IT" dirty="0" smtClean="0"/>
              <a:t> </a:t>
            </a:r>
          </a:p>
          <a:p>
            <a:pPr lvl="1"/>
            <a:r>
              <a:rPr lang="it-IT" b="1" dirty="0"/>
              <a:t>Documentation map</a:t>
            </a:r>
            <a:r>
              <a:rPr lang="it-IT" dirty="0"/>
              <a:t>: </a:t>
            </a:r>
            <a:r>
              <a:rPr lang="it-IT" dirty="0">
                <a:hlinkClick r:id="rId5"/>
              </a:rPr>
              <a:t>http://azure.microsoft.com/en-us/documentation/articles/sql-database-elastic-scale-documentation-map</a:t>
            </a:r>
            <a:r>
              <a:rPr lang="it-IT" dirty="0" smtClean="0">
                <a:hlinkClick r:id="rId5"/>
              </a:rPr>
              <a:t>/</a:t>
            </a:r>
            <a:r>
              <a:rPr lang="it-IT" dirty="0" smtClean="0"/>
              <a:t> </a:t>
            </a:r>
            <a:endParaRPr lang="en-US" dirty="0"/>
          </a:p>
          <a:p>
            <a:r>
              <a:rPr lang="en-US" dirty="0"/>
              <a:t>Samples in the VS code samples gallery</a:t>
            </a:r>
          </a:p>
          <a:p>
            <a:pPr lvl="1"/>
            <a:r>
              <a:rPr lang="en-US" dirty="0"/>
              <a:t>Search for ‘Elastic Scale’ on </a:t>
            </a:r>
            <a:r>
              <a:rPr lang="en-US" dirty="0">
                <a:hlinkClick r:id="rId6"/>
              </a:rPr>
              <a:t>https://code.msdn.microsoft.com/</a:t>
            </a:r>
            <a:r>
              <a:rPr lang="en-US" dirty="0"/>
              <a:t> </a:t>
            </a:r>
          </a:p>
          <a:p>
            <a:pPr lvl="1"/>
            <a:r>
              <a:rPr lang="en-US" dirty="0"/>
              <a:t>Search for ‘Elastic Scale’ in the Online Samples section for new VS projects</a:t>
            </a:r>
          </a:p>
          <a:p>
            <a:endParaRPr lang="en-US" dirty="0"/>
          </a:p>
        </p:txBody>
      </p:sp>
      <p:sp>
        <p:nvSpPr>
          <p:cNvPr id="2" name="Title 1"/>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746065107"/>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 Review</a:t>
            </a:r>
            <a:endParaRPr lang="en-US" dirty="0"/>
          </a:p>
        </p:txBody>
      </p:sp>
      <p:sp>
        <p:nvSpPr>
          <p:cNvPr id="5" name="Text Placeholder 4"/>
          <p:cNvSpPr>
            <a:spLocks noGrp="1"/>
          </p:cNvSpPr>
          <p:nvPr>
            <p:ph type="body" sz="quarter" idx="4294967295"/>
          </p:nvPr>
        </p:nvSpPr>
        <p:spPr>
          <a:xfrm>
            <a:off x="274639" y="1212849"/>
            <a:ext cx="11889564" cy="5232202"/>
          </a:xfrm>
          <a:prstGeom prst="rect">
            <a:avLst/>
          </a:prstGeom>
        </p:spPr>
        <p:txBody>
          <a:bodyPr/>
          <a:lstStyle/>
          <a:p>
            <a:r>
              <a:rPr lang="en-US" dirty="0" smtClean="0"/>
              <a:t>Session Objectives: </a:t>
            </a:r>
          </a:p>
          <a:p>
            <a:pPr marL="587375" lvl="2" indent="-342900"/>
            <a:r>
              <a:rPr lang="en-US" dirty="0" smtClean="0"/>
              <a:t>Identify </a:t>
            </a:r>
            <a:r>
              <a:rPr lang="en-US" dirty="0"/>
              <a:t>workloads and customers that will benefit from Elastic </a:t>
            </a:r>
            <a:r>
              <a:rPr lang="en-US" dirty="0" smtClean="0"/>
              <a:t>Scale in Azure SQL DB.</a:t>
            </a:r>
          </a:p>
          <a:p>
            <a:pPr marL="587375" lvl="2" indent="-342900"/>
            <a:r>
              <a:rPr lang="en-US" dirty="0" smtClean="0"/>
              <a:t>Help </a:t>
            </a:r>
            <a:r>
              <a:rPr lang="en-US" dirty="0"/>
              <a:t>Azure </a:t>
            </a:r>
            <a:r>
              <a:rPr lang="en-US" dirty="0" smtClean="0"/>
              <a:t>SQL DB </a:t>
            </a:r>
            <a:r>
              <a:rPr lang="en-US" dirty="0"/>
              <a:t>Federations customers migrate out off Federations</a:t>
            </a:r>
            <a:r>
              <a:rPr lang="en-US" dirty="0" smtClean="0"/>
              <a:t>.</a:t>
            </a:r>
          </a:p>
          <a:p>
            <a:pPr marL="587375" lvl="2" indent="-342900"/>
            <a:r>
              <a:rPr lang="en-US" dirty="0" smtClean="0"/>
              <a:t>Guide </a:t>
            </a:r>
            <a:r>
              <a:rPr lang="en-US" dirty="0"/>
              <a:t>customers how to apply sharding to their data </a:t>
            </a:r>
            <a:r>
              <a:rPr lang="en-US" dirty="0" smtClean="0"/>
              <a:t>tiers.</a:t>
            </a:r>
          </a:p>
          <a:p>
            <a:r>
              <a:rPr lang="en-US" dirty="0" smtClean="0"/>
              <a:t>Takeaway</a:t>
            </a:r>
          </a:p>
          <a:p>
            <a:pPr lvl="1"/>
            <a:r>
              <a:rPr lang="en-US" dirty="0" smtClean="0"/>
              <a:t>Supported </a:t>
            </a:r>
            <a:r>
              <a:rPr lang="en-US" dirty="0"/>
              <a:t>workloads can now freely scale in Azure SQL DB using Elastic </a:t>
            </a:r>
            <a:r>
              <a:rPr lang="en-US" dirty="0" smtClean="0"/>
              <a:t>Scale</a:t>
            </a:r>
            <a:endParaRPr lang="en-US" dirty="0"/>
          </a:p>
        </p:txBody>
      </p:sp>
    </p:spTree>
    <p:extLst>
      <p:ext uri="{BB962C8B-B14F-4D97-AF65-F5344CB8AC3E}">
        <p14:creationId xmlns:p14="http://schemas.microsoft.com/office/powerpoint/2010/main" val="22615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Azure SQL Database and SQL Server in Azure VMs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421" y="1212849"/>
            <a:ext cx="6858000" cy="4560216"/>
          </a:xfrm>
          <a:prstGeom prst="rect">
            <a:avLst/>
          </a:prstGeom>
        </p:spPr>
      </p:pic>
      <p:sp>
        <p:nvSpPr>
          <p:cNvPr id="5" name="Rectangle 4"/>
          <p:cNvSpPr/>
          <p:nvPr/>
        </p:nvSpPr>
        <p:spPr>
          <a:xfrm>
            <a:off x="269357" y="6044309"/>
            <a:ext cx="11894845" cy="646331"/>
          </a:xfrm>
          <a:prstGeom prst="rect">
            <a:avLst/>
          </a:prstGeom>
        </p:spPr>
        <p:txBody>
          <a:bodyPr wrap="square">
            <a:spAutoFit/>
          </a:bodyPr>
          <a:lstStyle/>
          <a:p>
            <a:r>
              <a:rPr lang="en-US" dirty="0" smtClean="0">
                <a:solidFill>
                  <a:srgbClr val="FFFFFF"/>
                </a:solidFill>
                <a:latin typeface="Segoe UI" panose="020B0502040204020203" pitchFamily="34" charset="0"/>
              </a:rPr>
              <a:t>Details @ https</a:t>
            </a:r>
            <a:r>
              <a:rPr lang="en-US" dirty="0">
                <a:solidFill>
                  <a:srgbClr val="FFFFFF"/>
                </a:solidFill>
                <a:latin typeface="Segoe UI" panose="020B0502040204020203" pitchFamily="34" charset="0"/>
              </a:rPr>
              <a:t>://azure.microsoft.com/en-us/documentation/articles/data-management-azure-sql-database-and-sql-server-iaas/</a:t>
            </a:r>
            <a:endParaRPr lang="en-US" dirty="0">
              <a:solidFill>
                <a:srgbClr val="FFFFFF"/>
              </a:solidFill>
            </a:endParaRPr>
          </a:p>
        </p:txBody>
      </p:sp>
    </p:spTree>
    <p:extLst>
      <p:ext uri="{BB962C8B-B14F-4D97-AF65-F5344CB8AC3E}">
        <p14:creationId xmlns:p14="http://schemas.microsoft.com/office/powerpoint/2010/main" val="3251625868"/>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16977"/>
          </a:xfrm>
        </p:spPr>
        <p:txBody>
          <a:bodyPr/>
          <a:lstStyle/>
          <a:p>
            <a:r>
              <a:rPr lang="en-US" dirty="0"/>
              <a:t>Rate </a:t>
            </a:r>
            <a:r>
              <a:rPr lang="en-US" sz="3600" dirty="0"/>
              <a:t>My Talk &amp; Download </a:t>
            </a:r>
            <a:r>
              <a:rPr lang="en-US" sz="3600" dirty="0" smtClean="0"/>
              <a:t>Slides!</a:t>
            </a:r>
            <a:endParaRPr lang="en-US" sz="3600" dirty="0"/>
          </a:p>
          <a:p>
            <a:pPr marL="342900" lvl="1" indent="0">
              <a:buNone/>
            </a:pPr>
            <a:endParaRPr lang="en-US" sz="2000" b="1" dirty="0" smtClean="0"/>
          </a:p>
          <a:p>
            <a:pPr marL="342900" lvl="1" indent="0">
              <a:buNone/>
            </a:pPr>
            <a:r>
              <a:rPr lang="en-US" sz="6000" b="1" dirty="0" smtClean="0"/>
              <a:t>	http</a:t>
            </a:r>
            <a:r>
              <a:rPr lang="en-US" sz="6000" b="1" dirty="0"/>
              <a:t>://</a:t>
            </a:r>
            <a:r>
              <a:rPr lang="en-US" sz="6000" b="1" dirty="0" smtClean="0"/>
              <a:t>bit.ly/RateShawnsTalk</a:t>
            </a:r>
          </a:p>
          <a:p>
            <a:pPr marL="342900" lvl="1" indent="0" algn="ctr">
              <a:buNone/>
            </a:pPr>
            <a:r>
              <a:rPr lang="en-US" sz="3200" dirty="0" smtClean="0"/>
              <a:t>(case sensitive)</a:t>
            </a:r>
            <a:r>
              <a:rPr lang="en-US" sz="6000" dirty="0" smtClean="0"/>
              <a:t> </a:t>
            </a:r>
            <a:endParaRPr lang="en-US" sz="6000" dirty="0"/>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pic>
        <p:nvPicPr>
          <p:cNvPr id="6" name="Picture 5"/>
          <p:cNvPicPr>
            <a:picLocks noChangeAspect="1"/>
          </p:cNvPicPr>
          <p:nvPr/>
        </p:nvPicPr>
        <p:blipFill>
          <a:blip r:embed="rId2"/>
          <a:stretch>
            <a:fillRect/>
          </a:stretch>
        </p:blipFill>
        <p:spPr>
          <a:xfrm>
            <a:off x="8123237" y="3293034"/>
            <a:ext cx="3438525" cy="3480827"/>
          </a:xfrm>
          <a:prstGeom prst="rect">
            <a:avLst/>
          </a:prstGeom>
        </p:spPr>
      </p:pic>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4678204"/>
          </a:xfrm>
        </p:spPr>
        <p:txBody>
          <a:bodyPr/>
          <a:lstStyle/>
          <a:p>
            <a:r>
              <a:rPr lang="en-US" dirty="0" smtClean="0"/>
              <a:t>Relational Engine: Very close to feature parity with v12 release</a:t>
            </a:r>
          </a:p>
          <a:p>
            <a:r>
              <a:rPr lang="en-US" dirty="0" smtClean="0"/>
              <a:t>SSRS/SSAS</a:t>
            </a:r>
          </a:p>
          <a:p>
            <a:r>
              <a:rPr lang="en-US" dirty="0" smtClean="0"/>
              <a:t>DB is outside the limits of current PaaS service</a:t>
            </a:r>
          </a:p>
          <a:p>
            <a:r>
              <a:rPr lang="en-US" dirty="0" smtClean="0"/>
              <a:t>Quick lift &amp; shift</a:t>
            </a:r>
          </a:p>
          <a:p>
            <a:endParaRPr lang="en-US" dirty="0" smtClean="0"/>
          </a:p>
          <a:p>
            <a:endParaRPr lang="en-US" dirty="0"/>
          </a:p>
        </p:txBody>
      </p:sp>
      <p:sp>
        <p:nvSpPr>
          <p:cNvPr id="3" name="Title 2"/>
          <p:cNvSpPr>
            <a:spLocks noGrp="1"/>
          </p:cNvSpPr>
          <p:nvPr>
            <p:ph type="title"/>
          </p:nvPr>
        </p:nvSpPr>
        <p:spPr/>
        <p:txBody>
          <a:bodyPr/>
          <a:lstStyle/>
          <a:p>
            <a:r>
              <a:rPr lang="en-US" dirty="0" smtClean="0"/>
              <a:t>Why IaaS? </a:t>
            </a:r>
            <a:endParaRPr lang="en-US" dirty="0"/>
          </a:p>
        </p:txBody>
      </p:sp>
    </p:spTree>
    <p:extLst>
      <p:ext uri="{BB962C8B-B14F-4D97-AF65-F5344CB8AC3E}">
        <p14:creationId xmlns:p14="http://schemas.microsoft.com/office/powerpoint/2010/main" val="1798389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4951412"/>
          </a:xfrm>
        </p:spPr>
        <p:txBody>
          <a:bodyPr/>
          <a:lstStyle/>
          <a:p>
            <a:r>
              <a:rPr lang="en-US" dirty="0" smtClean="0"/>
              <a:t>Upgrades</a:t>
            </a:r>
          </a:p>
          <a:p>
            <a:r>
              <a:rPr lang="en-US" dirty="0" smtClean="0"/>
              <a:t>High Availability</a:t>
            </a:r>
          </a:p>
          <a:p>
            <a:r>
              <a:rPr lang="en-US" dirty="0" smtClean="0"/>
              <a:t>Disaster Recovery</a:t>
            </a:r>
          </a:p>
          <a:p>
            <a:r>
              <a:rPr lang="en-US" dirty="0" smtClean="0"/>
              <a:t>Point in Time Restore</a:t>
            </a:r>
          </a:p>
          <a:p>
            <a:r>
              <a:rPr lang="en-US" dirty="0" smtClean="0"/>
              <a:t>Compliance</a:t>
            </a:r>
          </a:p>
          <a:p>
            <a:r>
              <a:rPr lang="en-US" dirty="0" smtClean="0"/>
              <a:t>Scale Out (via Elastic Scale)</a:t>
            </a:r>
          </a:p>
          <a:p>
            <a:r>
              <a:rPr lang="en-US" dirty="0" smtClean="0"/>
              <a:t>Licensing</a:t>
            </a:r>
          </a:p>
          <a:p>
            <a:endParaRPr lang="en-US" dirty="0"/>
          </a:p>
        </p:txBody>
      </p:sp>
      <p:sp>
        <p:nvSpPr>
          <p:cNvPr id="3" name="Title 2"/>
          <p:cNvSpPr>
            <a:spLocks noGrp="1"/>
          </p:cNvSpPr>
          <p:nvPr>
            <p:ph type="title"/>
          </p:nvPr>
        </p:nvSpPr>
        <p:spPr/>
        <p:txBody>
          <a:bodyPr/>
          <a:lstStyle/>
          <a:p>
            <a:r>
              <a:rPr lang="en-US" dirty="0" smtClean="0"/>
              <a:t>Why PaaS? </a:t>
            </a:r>
            <a:endParaRPr lang="en-US" dirty="0"/>
          </a:p>
        </p:txBody>
      </p:sp>
      <p:sp>
        <p:nvSpPr>
          <p:cNvPr id="4" name="Rectangle 3"/>
          <p:cNvSpPr/>
          <p:nvPr/>
        </p:nvSpPr>
        <p:spPr>
          <a:xfrm>
            <a:off x="308888" y="6164262"/>
            <a:ext cx="11430000" cy="646331"/>
          </a:xfrm>
          <a:prstGeom prst="rect">
            <a:avLst/>
          </a:prstGeom>
        </p:spPr>
        <p:txBody>
          <a:bodyPr wrap="square">
            <a:spAutoFit/>
          </a:bodyPr>
          <a:lstStyle/>
          <a:p>
            <a:r>
              <a:rPr lang="en-US" dirty="0" smtClean="0">
                <a:solidFill>
                  <a:srgbClr val="FFFFFF"/>
                </a:solidFill>
                <a:latin typeface="Segoe UI" panose="020B0502040204020203" pitchFamily="34" charset="0"/>
              </a:rPr>
              <a:t>Details @ http</a:t>
            </a:r>
            <a:r>
              <a:rPr lang="en-US" dirty="0">
                <a:solidFill>
                  <a:srgbClr val="FFFFFF"/>
                </a:solidFill>
                <a:latin typeface="Segoe UI" panose="020B0502040204020203" pitchFamily="34" charset="0"/>
              </a:rPr>
              <a:t>://blogs.msdn.com/b/igorpag/archive/2015/03/20/azure-sqldb-and-sql-server-vm-how-to-make-an-equal-cost-comparison.aspx</a:t>
            </a:r>
            <a:endParaRPr lang="en-US" dirty="0">
              <a:solidFill>
                <a:srgbClr val="FFFFFF"/>
              </a:solidFill>
            </a:endParaRPr>
          </a:p>
        </p:txBody>
      </p:sp>
    </p:spTree>
    <p:extLst>
      <p:ext uri="{BB962C8B-B14F-4D97-AF65-F5344CB8AC3E}">
        <p14:creationId xmlns:p14="http://schemas.microsoft.com/office/powerpoint/2010/main" val="1620046182"/>
      </p:ext>
    </p:extLst>
  </p:cSld>
  <p:clrMapOvr>
    <a:masterClrMapping/>
  </p:clrMapOvr>
  <p:transition>
    <p:fade/>
  </p:transition>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2201</TotalTime>
  <Words>4782</Words>
  <Application>Microsoft Office PowerPoint</Application>
  <PresentationFormat>Custom</PresentationFormat>
  <Paragraphs>1313</Paragraphs>
  <Slides>71</Slides>
  <Notes>7</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2</vt:i4>
      </vt:variant>
      <vt:variant>
        <vt:lpstr>Slide Titles</vt:lpstr>
      </vt:variant>
      <vt:variant>
        <vt:i4>71</vt:i4>
      </vt:variant>
    </vt:vector>
  </HeadingPairs>
  <TitlesOfParts>
    <vt:vector size="84" baseType="lpstr">
      <vt:lpstr>Arial</vt:lpstr>
      <vt:lpstr>Calibri</vt:lpstr>
      <vt:lpstr>Kozuka Gothic Pro R</vt:lpstr>
      <vt:lpstr>Segoe Semibold</vt:lpstr>
      <vt:lpstr>Segoe UI</vt:lpstr>
      <vt:lpstr>Segoe UI Light</vt:lpstr>
      <vt:lpstr>Segoe WP Semibold</vt:lpstr>
      <vt:lpstr>Wingdings</vt:lpstr>
      <vt:lpstr>MSVID_DarkBlue_16x9_2013_06</vt:lpstr>
      <vt:lpstr>NWA TechFest 2010 Presentation Template</vt:lpstr>
      <vt:lpstr>1_NWA TechFest 2010 Presentation Template</vt:lpstr>
      <vt:lpstr>Visio</vt:lpstr>
      <vt:lpstr>CorelDRAW</vt:lpstr>
      <vt:lpstr>Azure SQL Database  Elastic Scale</vt:lpstr>
      <vt:lpstr>About Me</vt:lpstr>
      <vt:lpstr>Watch User Group presentations  for FREE online! </vt:lpstr>
      <vt:lpstr>IaaS vs PaaS</vt:lpstr>
      <vt:lpstr>Who is going to maintain it?</vt:lpstr>
      <vt:lpstr>IaaS vs. PaaS</vt:lpstr>
      <vt:lpstr>Azure SQL Database and SQL Server in Azure VMs</vt:lpstr>
      <vt:lpstr>Why IaaS? </vt:lpstr>
      <vt:lpstr>Why PaaS? </vt:lpstr>
      <vt:lpstr>IaaS</vt:lpstr>
      <vt:lpstr>Licensing Models</vt:lpstr>
      <vt:lpstr>Picking the right VM</vt:lpstr>
      <vt:lpstr>PaaS</vt:lpstr>
      <vt:lpstr>Azure SQL Database</vt:lpstr>
      <vt:lpstr>PowerPoint Presentation</vt:lpstr>
      <vt:lpstr>Database Service Tiers</vt:lpstr>
      <vt:lpstr>Service Tiers</vt:lpstr>
      <vt:lpstr>Service Tiers</vt:lpstr>
      <vt:lpstr>Database Performance and Throughput</vt:lpstr>
      <vt:lpstr>PowerPoint Presentation</vt:lpstr>
      <vt:lpstr>Azure SQL Database V12</vt:lpstr>
      <vt:lpstr>Data Protection</vt:lpstr>
      <vt:lpstr>Session Objectives and Takeaways</vt:lpstr>
      <vt:lpstr>Database Scaling</vt:lpstr>
      <vt:lpstr>Canonical Cloud Application Architecture</vt:lpstr>
      <vt:lpstr>Service Tiers</vt:lpstr>
      <vt:lpstr>Scaling your Database in Azure DB</vt:lpstr>
      <vt:lpstr>Common database scalability patterns</vt:lpstr>
      <vt:lpstr>Scalability options in Azure SQL DB</vt:lpstr>
      <vt:lpstr>Capacity Planning for large OLTP workloads</vt:lpstr>
      <vt:lpstr>Workload Patterns</vt:lpstr>
      <vt:lpstr>Multi-Tenant Cloud ISV</vt:lpstr>
      <vt:lpstr>Cloud SaaS Provider</vt:lpstr>
      <vt:lpstr>Sensor Data Processing</vt:lpstr>
      <vt:lpstr>Sharding and Tenancy Models</vt:lpstr>
      <vt:lpstr>Elastic Scale Introduction</vt:lpstr>
      <vt:lpstr>Elastic Scale Goals</vt:lpstr>
      <vt:lpstr>Elastic Scale: Overview </vt:lpstr>
      <vt:lpstr>Elastic Scale Overview</vt:lpstr>
      <vt:lpstr>Elastic Scale: Key Capabilities</vt:lpstr>
      <vt:lpstr>Shard Map Management</vt:lpstr>
      <vt:lpstr>Shard Map Management</vt:lpstr>
      <vt:lpstr>Shard Map Management: Details</vt:lpstr>
      <vt:lpstr>Data Dependent Routing (DDR)</vt:lpstr>
      <vt:lpstr>Data Dependent Routing (DDR)</vt:lpstr>
      <vt:lpstr>Data Dependent Routing (DDR)</vt:lpstr>
      <vt:lpstr>Data Dependent Routing (DDR)</vt:lpstr>
      <vt:lpstr>Elastic Scale Connection Opening Flow</vt:lpstr>
      <vt:lpstr>DDR: Performance Considerations</vt:lpstr>
      <vt:lpstr>Multi-shard Query (MSQ)</vt:lpstr>
      <vt:lpstr>Multi-shard Query (MSQ)</vt:lpstr>
      <vt:lpstr>Multi-Shard Query (MSQ)</vt:lpstr>
      <vt:lpstr>Multi-Shard Querying (MSQ): Details</vt:lpstr>
      <vt:lpstr>Split/Merge (SM)</vt:lpstr>
      <vt:lpstr>Split/Merge (SM)</vt:lpstr>
      <vt:lpstr>Split/Merge: Details</vt:lpstr>
      <vt:lpstr>Split/Merge: Availability</vt:lpstr>
      <vt:lpstr>Split/Merge: Performance</vt:lpstr>
      <vt:lpstr>Split/Merge: Security Considerations</vt:lpstr>
      <vt:lpstr>Shard Elasticity (SE)</vt:lpstr>
      <vt:lpstr>Shard Elasticity (SE)</vt:lpstr>
      <vt:lpstr>Federations Migration</vt:lpstr>
      <vt:lpstr>Federation Migration</vt:lpstr>
      <vt:lpstr>Coming Soon</vt:lpstr>
      <vt:lpstr>Elastic Database Pools</vt:lpstr>
      <vt:lpstr>Elastic Database Jobs</vt:lpstr>
      <vt:lpstr>Wrap up</vt:lpstr>
      <vt:lpstr>References</vt:lpstr>
      <vt:lpstr>In Review</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119</cp:revision>
  <dcterms:created xsi:type="dcterms:W3CDTF">2014-05-13T14:27:20Z</dcterms:created>
  <dcterms:modified xsi:type="dcterms:W3CDTF">2015-08-28T21:39:16Z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