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766" r:id="rId2"/>
    <p:sldMasterId id="2147483800" r:id="rId3"/>
    <p:sldMasterId id="2147483834" r:id="rId4"/>
    <p:sldMasterId id="2147483846" r:id="rId5"/>
  </p:sldMasterIdLst>
  <p:notesMasterIdLst>
    <p:notesMasterId r:id="rId47"/>
  </p:notesMasterIdLst>
  <p:handoutMasterIdLst>
    <p:handoutMasterId r:id="rId48"/>
  </p:handoutMasterIdLst>
  <p:sldIdLst>
    <p:sldId id="256" r:id="rId6"/>
    <p:sldId id="257" r:id="rId7"/>
    <p:sldId id="266" r:id="rId8"/>
    <p:sldId id="267" r:id="rId9"/>
    <p:sldId id="269" r:id="rId10"/>
    <p:sldId id="270" r:id="rId11"/>
    <p:sldId id="272" r:id="rId12"/>
    <p:sldId id="273" r:id="rId13"/>
    <p:sldId id="274" r:id="rId14"/>
    <p:sldId id="275" r:id="rId15"/>
    <p:sldId id="276" r:id="rId16"/>
    <p:sldId id="277" r:id="rId17"/>
    <p:sldId id="278" r:id="rId18"/>
    <p:sldId id="279" r:id="rId19"/>
    <p:sldId id="280" r:id="rId20"/>
    <p:sldId id="319" r:id="rId21"/>
    <p:sldId id="281" r:id="rId22"/>
    <p:sldId id="282" r:id="rId23"/>
    <p:sldId id="283" r:id="rId24"/>
    <p:sldId id="285" r:id="rId25"/>
    <p:sldId id="320" r:id="rId26"/>
    <p:sldId id="288" r:id="rId27"/>
    <p:sldId id="289" r:id="rId28"/>
    <p:sldId id="290" r:id="rId29"/>
    <p:sldId id="321" r:id="rId30"/>
    <p:sldId id="292" r:id="rId31"/>
    <p:sldId id="293" r:id="rId32"/>
    <p:sldId id="294" r:id="rId33"/>
    <p:sldId id="298" r:id="rId34"/>
    <p:sldId id="299" r:id="rId35"/>
    <p:sldId id="300" r:id="rId36"/>
    <p:sldId id="301" r:id="rId37"/>
    <p:sldId id="302" r:id="rId38"/>
    <p:sldId id="313" r:id="rId39"/>
    <p:sldId id="314" r:id="rId40"/>
    <p:sldId id="315" r:id="rId41"/>
    <p:sldId id="317" r:id="rId42"/>
    <p:sldId id="261" r:id="rId43"/>
    <p:sldId id="318" r:id="rId44"/>
    <p:sldId id="264" r:id="rId45"/>
    <p:sldId id="316"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4" autoAdjust="0"/>
    <p:restoredTop sz="96424" autoAdjust="0"/>
  </p:normalViewPr>
  <p:slideViewPr>
    <p:cSldViewPr>
      <p:cViewPr varScale="1">
        <p:scale>
          <a:sx n="196" d="100"/>
          <a:sy n="196" d="100"/>
        </p:scale>
        <p:origin x="1594"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2055E-4807-47F9-8FF5-4B7163FB5DF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8B0D43A-EBB7-4C64-AB79-BBDB4A5F8854}" type="pres">
      <dgm:prSet presAssocID="{7A72055E-4807-47F9-8FF5-4B7163FB5DF1}" presName="linear" presStyleCnt="0">
        <dgm:presLayoutVars>
          <dgm:dir/>
          <dgm:animLvl val="lvl"/>
          <dgm:resizeHandles val="exact"/>
        </dgm:presLayoutVars>
      </dgm:prSet>
      <dgm:spPr/>
      <dgm:t>
        <a:bodyPr/>
        <a:lstStyle/>
        <a:p>
          <a:endParaRPr lang="en-US"/>
        </a:p>
      </dgm:t>
    </dgm:pt>
  </dgm:ptLst>
  <dgm:cxnLst>
    <dgm:cxn modelId="{52DE56DE-31B6-4353-B330-0A1F12169BC6}" type="presOf" srcId="{7A72055E-4807-47F9-8FF5-4B7163FB5DF1}" destId="{D8B0D43A-EBB7-4C64-AB79-BBDB4A5F8854}"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DC787D69-FFC3-44B1-ABA3-13523BBBE6CD}" type="datetimeFigureOut">
              <a:rPr lang="en-US"/>
              <a:pPr>
                <a:defRPr/>
              </a:pPr>
              <a:t>9/11/2015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61B0-EA73-4FE9-BC1C-E4F9869872F8}"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CA434A-E791-403A-BD40-0D1D6EDF1E1C}" type="datetimeFigureOut">
              <a:rPr lang="en-US"/>
              <a:pPr>
                <a:defRPr/>
              </a:pPr>
              <a:t>9/11/2015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27DDBB3-EEA7-4422-AEAB-FA2CB871762A}"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6F69A5-39AF-4066-92ED-43DC6BBD7CBB}" type="slidenum">
              <a:rPr lang="en-US" altLang="en-US">
                <a:latin typeface="Calibri" panose="020F0502020204030204" pitchFamily="34" charset="0"/>
              </a:rPr>
              <a:pPr eaLnBrk="1" hangingPunct="1"/>
              <a:t>0</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CA44EA-52C7-466C-AD7D-B772251CF55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1849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4206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3201F18-C7BD-4C07-B05C-F9BF48195D78}"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56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409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6634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0832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5976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582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CA44EA-52C7-466C-AD7D-B772251CF55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156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CA44EA-52C7-466C-AD7D-B772251CF55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2355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EA3FD7-0EB8-42DB-AFCB-1F0CA1D7F5EC}"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9479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9949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38011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703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22372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6932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CA44EA-52C7-466C-AD7D-B772251CF55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3267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AE48FB-A8AA-4A3D-B4D9-E3D5C2FF6B16}"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9C239F-FEFD-4114-8350-2CCDB834598E}"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pPr marL="57150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57150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smtClean="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smtClean="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96197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033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94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3678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92817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368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0664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CA44EA-52C7-466C-AD7D-B772251CF555}"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9/11/2015 9:47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2413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9525" y="-9525"/>
            <a:ext cx="9236075" cy="695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9525"/>
            <a:ext cx="9236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905000"/>
            <a:ext cx="7772400" cy="1470025"/>
          </a:xfrm>
        </p:spPr>
        <p:txBody>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0" y="366077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3490405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2075840"/>
            <a:ext cx="7395458" cy="1801436"/>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364" y="471123"/>
            <a:ext cx="1880600" cy="537212"/>
          </a:xfrm>
          <a:prstGeom prst="rect">
            <a:avLst/>
          </a:prstGeom>
        </p:spPr>
      </p:pic>
    </p:spTree>
    <p:extLst>
      <p:ext uri="{BB962C8B-B14F-4D97-AF65-F5344CB8AC3E}">
        <p14:creationId xmlns:p14="http://schemas.microsoft.com/office/powerpoint/2010/main" val="1582068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2084172"/>
            <a:ext cx="6723186"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01976" y="2084187"/>
            <a:ext cx="6723139" cy="1793090"/>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364" y="471123"/>
            <a:ext cx="1880600" cy="537212"/>
          </a:xfrm>
          <a:prstGeom prst="rect">
            <a:avLst/>
          </a:prstGeom>
        </p:spPr>
      </p:pic>
      <p:sp>
        <p:nvSpPr>
          <p:cNvPr id="5" name="Text Placeholder 4"/>
          <p:cNvSpPr>
            <a:spLocks noGrp="1"/>
          </p:cNvSpPr>
          <p:nvPr>
            <p:ph type="body" sz="quarter" idx="12" hasCustomPrompt="1"/>
          </p:nvPr>
        </p:nvSpPr>
        <p:spPr>
          <a:xfrm>
            <a:off x="201976" y="3878574"/>
            <a:ext cx="6723140" cy="1792326"/>
          </a:xfrm>
          <a:noFill/>
        </p:spPr>
        <p:txBody>
          <a:bodyPr lIns="146304" tIns="109728" rIns="146304" bIns="109728">
            <a:noAutofit/>
          </a:bodyPr>
          <a:lstStyle>
            <a:lvl1pPr marL="0" indent="0">
              <a:spcBef>
                <a:spcPts val="0"/>
              </a:spcBef>
              <a:buNone/>
              <a:defRPr sz="2647"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746192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8" y="0"/>
            <a:ext cx="9136900" cy="6857999"/>
          </a:xfrm>
          <a:prstGeom prst="rect">
            <a:avLst/>
          </a:prstGeom>
        </p:spPr>
      </p:pic>
      <p:sp>
        <p:nvSpPr>
          <p:cNvPr id="18" name="Rectangle 17"/>
          <p:cNvSpPr/>
          <p:nvPr userDrawn="1"/>
        </p:nvSpPr>
        <p:spPr bwMode="gray">
          <a:xfrm>
            <a:off x="201929" y="2084172"/>
            <a:ext cx="5378549" cy="3586208"/>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1977" y="2082468"/>
            <a:ext cx="5379716" cy="1794808"/>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3880390"/>
            <a:ext cx="5379716" cy="1789991"/>
          </a:xfrm>
        </p:spPr>
        <p:txBody>
          <a:bodyPr tIns="109728" bIns="109728">
            <a:noAutofit/>
          </a:bodyPr>
          <a:lstStyle>
            <a:lvl1pPr marL="0" indent="0">
              <a:spcBef>
                <a:spcPts val="0"/>
              </a:spcBef>
              <a:buNone/>
              <a:defRPr sz="2353"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5"/>
            <a:ext cx="1141803" cy="326166"/>
          </a:xfrm>
          <a:prstGeom prst="rect">
            <a:avLst/>
          </a:prstGeom>
        </p:spPr>
      </p:pic>
    </p:spTree>
    <p:extLst>
      <p:ext uri="{BB962C8B-B14F-4D97-AF65-F5344CB8AC3E}">
        <p14:creationId xmlns:p14="http://schemas.microsoft.com/office/powerpoint/2010/main" val="26860970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 y="0"/>
            <a:ext cx="9142702" cy="6857999"/>
          </a:xfrm>
          <a:prstGeom prst="rect">
            <a:avLst/>
          </a:prstGeom>
        </p:spPr>
      </p:pic>
      <p:sp>
        <p:nvSpPr>
          <p:cNvPr id="17" name="Rectangle 16"/>
          <p:cNvSpPr/>
          <p:nvPr userDrawn="1"/>
        </p:nvSpPr>
        <p:spPr bwMode="gray">
          <a:xfrm>
            <a:off x="201930" y="2084172"/>
            <a:ext cx="4706230" cy="3586208"/>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0762" y="2082468"/>
            <a:ext cx="4707398" cy="1794808"/>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3880390"/>
            <a:ext cx="4707398" cy="1789991"/>
          </a:xfrm>
          <a:noFill/>
        </p:spPr>
        <p:txBody>
          <a:bodyPr tIns="109728" bIns="109728">
            <a:noAutofit/>
          </a:bodyPr>
          <a:lstStyle>
            <a:lvl1pPr marL="0" indent="0">
              <a:spcBef>
                <a:spcPts val="0"/>
              </a:spcBef>
              <a:buNone/>
              <a:defRPr sz="2353">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5"/>
            <a:ext cx="1141803" cy="326166"/>
          </a:xfrm>
          <a:prstGeom prst="rect">
            <a:avLst/>
          </a:prstGeom>
        </p:spPr>
      </p:pic>
    </p:spTree>
    <p:extLst>
      <p:ext uri="{BB962C8B-B14F-4D97-AF65-F5344CB8AC3E}">
        <p14:creationId xmlns:p14="http://schemas.microsoft.com/office/powerpoint/2010/main" val="12365106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9144001" cy="6858000"/>
          </a:xfrm>
          <a:prstGeom prst="rect">
            <a:avLst/>
          </a:prstGeom>
        </p:spPr>
      </p:pic>
      <p:sp>
        <p:nvSpPr>
          <p:cNvPr id="17" name="Rectangle 16"/>
          <p:cNvSpPr/>
          <p:nvPr userDrawn="1"/>
        </p:nvSpPr>
        <p:spPr bwMode="gray">
          <a:xfrm>
            <a:off x="201929" y="2084172"/>
            <a:ext cx="537854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0762" y="2082468"/>
            <a:ext cx="5379716" cy="1794808"/>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3880390"/>
            <a:ext cx="5379716" cy="1789991"/>
          </a:xfrm>
        </p:spPr>
        <p:txBody>
          <a:bodyPr tIns="109728" bIns="109728">
            <a:noAutofit/>
          </a:bodyPr>
          <a:lstStyle>
            <a:lvl1pPr marL="0" indent="0">
              <a:spcBef>
                <a:spcPts val="0"/>
              </a:spcBef>
              <a:buNone/>
              <a:defRPr sz="2353">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3" y="471125"/>
            <a:ext cx="1141799" cy="326166"/>
          </a:xfrm>
          <a:prstGeom prst="rect">
            <a:avLst/>
          </a:prstGeom>
        </p:spPr>
      </p:pic>
    </p:spTree>
    <p:extLst>
      <p:ext uri="{BB962C8B-B14F-4D97-AF65-F5344CB8AC3E}">
        <p14:creationId xmlns:p14="http://schemas.microsoft.com/office/powerpoint/2010/main" val="29079335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9144000" cy="6857999"/>
          </a:xfrm>
          <a:prstGeom prst="rect">
            <a:avLst/>
          </a:prstGeom>
        </p:spPr>
      </p:pic>
      <p:sp>
        <p:nvSpPr>
          <p:cNvPr id="17" name="Rectangle 16"/>
          <p:cNvSpPr/>
          <p:nvPr userDrawn="1"/>
        </p:nvSpPr>
        <p:spPr bwMode="gray">
          <a:xfrm>
            <a:off x="201929" y="2084172"/>
            <a:ext cx="5378549" cy="3586208"/>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0762" y="2082468"/>
            <a:ext cx="5379716" cy="1794808"/>
          </a:xfrm>
          <a:noFill/>
        </p:spPr>
        <p:txBody>
          <a:bodyPr lIns="146304" tIns="91440" rIns="146304" bIns="91440" anchor="t" anchorCtr="0"/>
          <a:lstStyle>
            <a:lvl1pPr>
              <a:defRPr sz="3971"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3869494"/>
            <a:ext cx="5379716" cy="1793104"/>
          </a:xfrm>
          <a:noFill/>
        </p:spPr>
        <p:txBody>
          <a:bodyPr tIns="109728" bIns="109728">
            <a:noAutofit/>
          </a:bodyPr>
          <a:lstStyle>
            <a:lvl1pPr marL="0" indent="0">
              <a:spcBef>
                <a:spcPts val="0"/>
              </a:spcBef>
              <a:buNone/>
              <a:defRPr sz="2353">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4"/>
            <a:ext cx="1141803" cy="326167"/>
          </a:xfrm>
          <a:prstGeom prst="rect">
            <a:avLst/>
          </a:prstGeom>
        </p:spPr>
      </p:pic>
    </p:spTree>
    <p:extLst>
      <p:ext uri="{BB962C8B-B14F-4D97-AF65-F5344CB8AC3E}">
        <p14:creationId xmlns:p14="http://schemas.microsoft.com/office/powerpoint/2010/main" val="2971867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648" y="-1"/>
            <a:ext cx="9142704" cy="6858001"/>
          </a:xfrm>
          <a:prstGeom prst="rect">
            <a:avLst/>
          </a:prstGeom>
        </p:spPr>
      </p:pic>
      <p:sp>
        <p:nvSpPr>
          <p:cNvPr id="18" name="Rectangle 17"/>
          <p:cNvSpPr/>
          <p:nvPr userDrawn="1"/>
        </p:nvSpPr>
        <p:spPr bwMode="gray">
          <a:xfrm>
            <a:off x="201930" y="1187621"/>
            <a:ext cx="4706230" cy="3586208"/>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0762" y="1187621"/>
            <a:ext cx="4707398" cy="1793105"/>
          </a:xfrm>
          <a:noFill/>
        </p:spPr>
        <p:txBody>
          <a:bodyPr vert="horz" wrap="square" lIns="146304" tIns="91440" rIns="146304" bIns="91440" rtlCol="0" anchor="t" anchorCtr="0">
            <a:noAutofit/>
          </a:bodyPr>
          <a:lstStyle>
            <a:lvl1pPr>
              <a:defRPr lang="en-US" sz="4412"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80724"/>
            <a:ext cx="4706230" cy="1793104"/>
          </a:xfrm>
        </p:spPr>
        <p:txBody>
          <a:bodyPr tIns="109728" bIns="109728">
            <a:noAutofit/>
          </a:bodyPr>
          <a:lstStyle>
            <a:lvl1pPr marL="0" indent="0">
              <a:spcBef>
                <a:spcPts val="0"/>
              </a:spcBef>
              <a:buNone/>
              <a:defRPr sz="2353">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4"/>
            <a:ext cx="1141803" cy="326167"/>
          </a:xfrm>
          <a:prstGeom prst="rect">
            <a:avLst/>
          </a:prstGeom>
        </p:spPr>
      </p:pic>
    </p:spTree>
    <p:extLst>
      <p:ext uri="{BB962C8B-B14F-4D97-AF65-F5344CB8AC3E}">
        <p14:creationId xmlns:p14="http://schemas.microsoft.com/office/powerpoint/2010/main" val="1610995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1768" y="7783"/>
            <a:ext cx="9140463"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01976" y="2084186"/>
            <a:ext cx="5378549" cy="3586194"/>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1929" y="2084173"/>
            <a:ext cx="5378549" cy="1793104"/>
          </a:xfrm>
          <a:noFill/>
        </p:spPr>
        <p:txBody>
          <a:bodyPr lIns="146304" tIns="91440" rIns="146304" bIns="91440" anchor="t" anchorCtr="0"/>
          <a:lstStyle>
            <a:lvl1pPr>
              <a:defRPr sz="4853"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29" y="3877276"/>
            <a:ext cx="5378549" cy="1794661"/>
          </a:xfrm>
          <a:noFill/>
        </p:spPr>
        <p:txBody>
          <a:bodyPr lIns="146304" tIns="109728" rIns="146304" bIns="109728">
            <a:noAutofit/>
          </a:bodyPr>
          <a:lstStyle>
            <a:lvl1pPr marL="0" indent="0">
              <a:spcBef>
                <a:spcPts val="0"/>
              </a:spcBef>
              <a:buNone/>
              <a:defRPr sz="2353"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4"/>
            <a:ext cx="1141803" cy="326167"/>
          </a:xfrm>
          <a:prstGeom prst="rect">
            <a:avLst/>
          </a:prstGeom>
        </p:spPr>
      </p:pic>
    </p:spTree>
    <p:extLst>
      <p:ext uri="{BB962C8B-B14F-4D97-AF65-F5344CB8AC3E}">
        <p14:creationId xmlns:p14="http://schemas.microsoft.com/office/powerpoint/2010/main" val="4123344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1187644"/>
            <a:ext cx="7395458"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25906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1187644"/>
            <a:ext cx="7395458"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42397562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lvl1pPr>
              <a:defRPr sz="4000" baseline="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838200"/>
            <a:ext cx="8839200" cy="533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961588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1796217"/>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1336503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1796217"/>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1536756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1796217"/>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7799814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23150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679307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87999"/>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905188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87999"/>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069760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1864228"/>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864228"/>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209679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1864228"/>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864228"/>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24450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1913985"/>
          </a:xfrm>
        </p:spPr>
        <p:txBody>
          <a:bodyPr wrap="square">
            <a:spAutoFit/>
          </a:bodyPr>
          <a:lstStyle>
            <a:lvl1pPr marL="211280" indent="-211280">
              <a:spcBef>
                <a:spcPts val="900"/>
              </a:spcBef>
              <a:buClr>
                <a:schemeClr val="tx1"/>
              </a:buClr>
              <a:buFont typeface="Arial" pitchFamily="34" charset="0"/>
              <a:buChar char="•"/>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913985"/>
          </a:xfrm>
        </p:spPr>
        <p:txBody>
          <a:bodyPr wrap="square">
            <a:spAutoFit/>
          </a:bodyPr>
          <a:lstStyle>
            <a:lvl1pPr marL="211280" indent="-211280">
              <a:spcBef>
                <a:spcPts val="900"/>
              </a:spcBef>
              <a:buClr>
                <a:schemeClr val="tx1"/>
              </a:buClr>
              <a:buFont typeface="Arial" pitchFamily="34" charset="0"/>
              <a:buChar char="•"/>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43365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userDrawn="1"/>
        </p:nvSpPr>
        <p:spPr>
          <a:xfrm>
            <a:off x="0" y="0"/>
            <a:ext cx="9144000" cy="762000"/>
          </a:xfrm>
          <a:prstGeom prst="rect">
            <a:avLst/>
          </a:prstGeom>
        </p:spPr>
        <p:txBody>
          <a:bodyPr anchor="ctr">
            <a:normAutofit/>
          </a:bodyPr>
          <a:lstStyle>
            <a:lvl1pPr>
              <a:defRPr baseline="0">
                <a:solidFill>
                  <a:schemeClr val="bg1"/>
                </a:solidFill>
              </a:defRPr>
            </a:lvl1pPr>
          </a:lstStyle>
          <a:p>
            <a:pPr algn="ctr" fontAlgn="auto">
              <a:spcAft>
                <a:spcPts val="0"/>
              </a:spcAft>
              <a:defRPr/>
            </a:pPr>
            <a:r>
              <a:rPr lang="en-US" sz="4000" dirty="0" smtClean="0">
                <a:latin typeface="+mj-lt"/>
                <a:ea typeface="+mj-ea"/>
                <a:cs typeface="+mj-cs"/>
              </a:rPr>
              <a:t>Click to edit Master title style</a:t>
            </a:r>
            <a:endParaRPr lang="en-US" sz="4000" dirty="0">
              <a:latin typeface="+mj-lt"/>
              <a:ea typeface="+mj-ea"/>
              <a:cs typeface="+mj-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39903475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1913985"/>
          </a:xfrm>
        </p:spPr>
        <p:txBody>
          <a:bodyPr wrap="square">
            <a:spAutoFit/>
          </a:bodyPr>
          <a:lstStyle>
            <a:lvl1pPr marL="211280" indent="-211280">
              <a:spcBef>
                <a:spcPts val="900"/>
              </a:spcBef>
              <a:buClr>
                <a:schemeClr val="tx2"/>
              </a:buClr>
              <a:buFont typeface="Arial" pitchFamily="34" charset="0"/>
              <a:buChar char="•"/>
              <a:defRPr sz="2647">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913985"/>
          </a:xfrm>
        </p:spPr>
        <p:txBody>
          <a:bodyPr wrap="square">
            <a:spAutoFit/>
          </a:bodyPr>
          <a:lstStyle>
            <a:lvl1pPr marL="211280" indent="-211280">
              <a:spcBef>
                <a:spcPts val="900"/>
              </a:spcBef>
              <a:buClr>
                <a:schemeClr val="tx2"/>
              </a:buClr>
              <a:buFont typeface="Arial" pitchFamily="34" charset="0"/>
              <a:buChar char="•"/>
              <a:defRPr sz="2647">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82609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775085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8994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68933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887786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6386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marL="0" marR="0" lvl="0" indent="0" algn="ctr" defTabSz="685647" rtl="0" eaLnBrk="1" fontAlgn="base" latinLnBrk="0" hangingPunct="1">
              <a:lnSpc>
                <a:spcPct val="100000"/>
              </a:lnSpc>
              <a:spcBef>
                <a:spcPct val="0"/>
              </a:spcBef>
              <a:spcAft>
                <a:spcPct val="0"/>
              </a:spcAft>
              <a:buClrTx/>
              <a:buSzTx/>
              <a:buFontTx/>
              <a:buNone/>
              <a:tabLst/>
              <a:defRPr/>
            </a:pPr>
            <a:endParaRPr kumimoji="0" lang="en-US" sz="1324"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Segoe UI" pitchFamily="34" charset="0"/>
                <a:cs typeface="Segoe UI" pitchFamily="34" charset="0"/>
              </a:defRPr>
            </a:lvl1pPr>
            <a:lvl2pPr marL="254820" indent="0">
              <a:buNone/>
              <a:defRPr>
                <a:gradFill>
                  <a:gsLst>
                    <a:gs pos="1250">
                      <a:srgbClr val="000000"/>
                    </a:gs>
                    <a:gs pos="100000">
                      <a:srgbClr val="000000"/>
                    </a:gs>
                  </a:gsLst>
                  <a:lin ang="5400000" scaled="0"/>
                </a:gradFill>
                <a:latin typeface="Segoe UI" pitchFamily="34" charset="0"/>
                <a:cs typeface="Segoe UI" pitchFamily="34" charset="0"/>
              </a:defRPr>
            </a:lvl2pPr>
            <a:lvl3pPr marL="429862" indent="0">
              <a:buNone/>
              <a:defRPr>
                <a:gradFill>
                  <a:gsLst>
                    <a:gs pos="1250">
                      <a:srgbClr val="000000"/>
                    </a:gs>
                    <a:gs pos="100000">
                      <a:srgbClr val="000000"/>
                    </a:gs>
                  </a:gsLst>
                  <a:lin ang="5400000" scaled="0"/>
                </a:gradFill>
                <a:latin typeface="Segoe UI" pitchFamily="34" charset="0"/>
                <a:cs typeface="Segoe UI" pitchFamily="34" charset="0"/>
              </a:defRPr>
            </a:lvl3pPr>
            <a:lvl4pPr marL="598948" indent="0">
              <a:buNone/>
              <a:defRPr>
                <a:gradFill>
                  <a:gsLst>
                    <a:gs pos="1250">
                      <a:srgbClr val="000000"/>
                    </a:gs>
                    <a:gs pos="100000">
                      <a:srgbClr val="000000"/>
                    </a:gs>
                  </a:gsLst>
                  <a:lin ang="5400000" scaled="0"/>
                </a:gradFill>
                <a:latin typeface="Segoe UI" pitchFamily="34" charset="0"/>
                <a:cs typeface="Segoe UI" pitchFamily="34" charset="0"/>
              </a:defRPr>
            </a:lvl4pPr>
            <a:lvl5pPr marL="77279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992604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9175038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874248" y="2084173"/>
            <a:ext cx="7395504" cy="1793104"/>
          </a:xfrm>
        </p:spPr>
        <p:txBody>
          <a:bodyPr/>
          <a:lstStyle>
            <a:lvl1pPr>
              <a:defRPr sz="3529"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53030546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1828714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200"/>
            <a:ext cx="40386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38200"/>
            <a:ext cx="40386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0" y="0"/>
            <a:ext cx="9144000" cy="762000"/>
          </a:xfrm>
        </p:spPr>
        <p:txBody>
          <a:bodyPr>
            <a:normAutofit/>
          </a:bodyPr>
          <a:lstStyle>
            <a:lvl1pPr>
              <a:defRPr sz="40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5207275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a:xfrm>
            <a:off x="6400800" y="6356351"/>
            <a:ext cx="2289048" cy="365760"/>
          </a:xfrm>
          <a:prstGeom prst="rect">
            <a:avLst/>
          </a:prstGeom>
        </p:spPr>
        <p:txBody>
          <a:bodyPr/>
          <a:lstStyle/>
          <a:p>
            <a:pPr algn="r" defTabSz="685845" fontAlgn="auto">
              <a:spcBef>
                <a:spcPts val="0"/>
              </a:spcBef>
              <a:spcAft>
                <a:spcPts val="0"/>
              </a:spcAft>
            </a:pPr>
            <a:fld id="{85526287-B2AA-4534-9616-8C1371A5F2E4}" type="datetime1">
              <a:rPr lang="en-US" sz="1324" smtClean="0">
                <a:solidFill>
                  <a:srgbClr val="FFFFFF"/>
                </a:solidFill>
                <a:latin typeface="Segoe UI"/>
                <a:cs typeface="+mn-cs"/>
              </a:rPr>
              <a:pPr algn="r" defTabSz="685845" fontAlgn="auto">
                <a:spcBef>
                  <a:spcPts val="0"/>
                </a:spcBef>
                <a:spcAft>
                  <a:spcPts val="0"/>
                </a:spcAft>
              </a:pPr>
              <a:t>9/11/2015</a:t>
            </a:fld>
            <a:endParaRPr lang="en-US" sz="1200">
              <a:solidFill>
                <a:srgbClr val="00188F">
                  <a:shade val="50000"/>
                </a:srgbClr>
              </a:solidFill>
              <a:latin typeface="Segoe UI"/>
              <a:cs typeface="+mn-cs"/>
            </a:endParaRPr>
          </a:p>
        </p:txBody>
      </p:sp>
      <p:sp>
        <p:nvSpPr>
          <p:cNvPr id="9" name="Slide Number Placeholder 8"/>
          <p:cNvSpPr>
            <a:spLocks noGrp="1"/>
          </p:cNvSpPr>
          <p:nvPr>
            <p:ph type="sldNum" sz="quarter" idx="11"/>
          </p:nvPr>
        </p:nvSpPr>
        <p:spPr>
          <a:xfrm>
            <a:off x="612648" y="6356351"/>
            <a:ext cx="1981200" cy="365760"/>
          </a:xfrm>
          <a:prstGeom prst="rect">
            <a:avLst/>
          </a:prstGeom>
        </p:spPr>
        <p:txBody>
          <a:bodyPr/>
          <a:lstStyle/>
          <a:p>
            <a:pPr defTabSz="685845" fontAlgn="auto">
              <a:spcBef>
                <a:spcPts val="0"/>
              </a:spcBef>
              <a:spcAft>
                <a:spcPts val="0"/>
              </a:spcAft>
            </a:pPr>
            <a:fld id="{0C2EF4DC-10BE-438D-A0C2-4265DEFE2ED1}" type="slidenum">
              <a:rPr lang="en-US" sz="1324" smtClean="0">
                <a:solidFill>
                  <a:srgbClr val="00188F">
                    <a:shade val="50000"/>
                  </a:srgbClr>
                </a:solidFill>
                <a:latin typeface="Segoe UI"/>
                <a:cs typeface="+mn-cs"/>
              </a:rPr>
              <a:pPr defTabSz="685845" fontAlgn="auto">
                <a:spcBef>
                  <a:spcPts val="0"/>
                </a:spcBef>
                <a:spcAft>
                  <a:spcPts val="0"/>
                </a:spcAft>
              </a:pPr>
              <a:t>‹#›</a:t>
            </a:fld>
            <a:endParaRPr lang="en-US" sz="1324" dirty="0">
              <a:solidFill>
                <a:srgbClr val="00188F">
                  <a:shade val="50000"/>
                </a:srgbClr>
              </a:solidFill>
              <a:latin typeface="Segoe UI"/>
              <a:cs typeface="+mn-cs"/>
            </a:endParaRPr>
          </a:p>
        </p:txBody>
      </p:sp>
      <p:sp>
        <p:nvSpPr>
          <p:cNvPr id="10" name="Footer Placeholder 9"/>
          <p:cNvSpPr>
            <a:spLocks noGrp="1"/>
          </p:cNvSpPr>
          <p:nvPr>
            <p:ph type="ftr" sz="quarter" idx="12"/>
          </p:nvPr>
        </p:nvSpPr>
        <p:spPr>
          <a:xfrm>
            <a:off x="2898649" y="6356351"/>
            <a:ext cx="3505200" cy="365760"/>
          </a:xfrm>
          <a:prstGeom prst="rect">
            <a:avLst/>
          </a:prstGeom>
        </p:spPr>
        <p:txBody>
          <a:bodyPr/>
          <a:lstStyle/>
          <a:p>
            <a:pPr defTabSz="685845" fontAlgn="auto">
              <a:spcBef>
                <a:spcPts val="0"/>
              </a:spcBef>
              <a:spcAft>
                <a:spcPts val="0"/>
              </a:spcAft>
            </a:pPr>
            <a:endParaRPr lang="en-US" sz="1200" dirty="0">
              <a:solidFill>
                <a:srgbClr val="00188F">
                  <a:shade val="50000"/>
                </a:srgbClr>
              </a:solidFill>
              <a:latin typeface="Segoe UI"/>
              <a:cs typeface="+mn-cs"/>
            </a:endParaRPr>
          </a:p>
        </p:txBody>
      </p:sp>
    </p:spTree>
    <p:extLst>
      <p:ext uri="{BB962C8B-B14F-4D97-AF65-F5344CB8AC3E}">
        <p14:creationId xmlns:p14="http://schemas.microsoft.com/office/powerpoint/2010/main" val="366657318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2075840"/>
            <a:ext cx="7395458" cy="1801436"/>
          </a:xfrm>
          <a:noFill/>
        </p:spPr>
        <p:txBody>
          <a:bodyPr lIns="146304" tIns="91440" rIns="146304" bIns="91440" anchor="t" anchorCtr="0"/>
          <a:lstStyle>
            <a:lvl1pPr>
              <a:defRPr sz="4412" spc="-74"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364" y="471123"/>
            <a:ext cx="1880600" cy="537212"/>
          </a:xfrm>
          <a:prstGeom prst="rect">
            <a:avLst/>
          </a:prstGeom>
        </p:spPr>
      </p:pic>
    </p:spTree>
    <p:extLst>
      <p:ext uri="{BB962C8B-B14F-4D97-AF65-F5344CB8AC3E}">
        <p14:creationId xmlns:p14="http://schemas.microsoft.com/office/powerpoint/2010/main" val="378340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01929" y="2084172"/>
            <a:ext cx="6723186"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01976" y="2084187"/>
            <a:ext cx="6723139" cy="1793090"/>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364" y="471123"/>
            <a:ext cx="1880600" cy="537212"/>
          </a:xfrm>
          <a:prstGeom prst="rect">
            <a:avLst/>
          </a:prstGeom>
        </p:spPr>
      </p:pic>
      <p:sp>
        <p:nvSpPr>
          <p:cNvPr id="5" name="Text Placeholder 4"/>
          <p:cNvSpPr>
            <a:spLocks noGrp="1"/>
          </p:cNvSpPr>
          <p:nvPr>
            <p:ph type="body" sz="quarter" idx="12" hasCustomPrompt="1"/>
          </p:nvPr>
        </p:nvSpPr>
        <p:spPr>
          <a:xfrm>
            <a:off x="201976" y="3878574"/>
            <a:ext cx="6723140" cy="1792326"/>
          </a:xfrm>
          <a:noFill/>
        </p:spPr>
        <p:txBody>
          <a:bodyPr lIns="146304" tIns="109728" rIns="146304" bIns="109728">
            <a:noAutofit/>
          </a:bodyPr>
          <a:lstStyle>
            <a:lvl1pPr marL="0" indent="0">
              <a:spcBef>
                <a:spcPts val="0"/>
              </a:spcBef>
              <a:buNone/>
              <a:defRPr sz="2647"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42517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8" y="0"/>
            <a:ext cx="9136900" cy="6857999"/>
          </a:xfrm>
          <a:prstGeom prst="rect">
            <a:avLst/>
          </a:prstGeom>
        </p:spPr>
      </p:pic>
      <p:sp>
        <p:nvSpPr>
          <p:cNvPr id="18" name="Rectangle 17"/>
          <p:cNvSpPr/>
          <p:nvPr userDrawn="1"/>
        </p:nvSpPr>
        <p:spPr bwMode="gray">
          <a:xfrm>
            <a:off x="201929" y="2084172"/>
            <a:ext cx="5378549" cy="3586208"/>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1977" y="2082468"/>
            <a:ext cx="5379716" cy="1794808"/>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77" y="3880390"/>
            <a:ext cx="5379716" cy="1789991"/>
          </a:xfrm>
        </p:spPr>
        <p:txBody>
          <a:bodyPr tIns="109728" bIns="109728">
            <a:noAutofit/>
          </a:bodyPr>
          <a:lstStyle>
            <a:lvl1pPr marL="0" indent="0">
              <a:spcBef>
                <a:spcPts val="0"/>
              </a:spcBef>
              <a:buNone/>
              <a:defRPr sz="2353"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5"/>
            <a:ext cx="1141803" cy="326166"/>
          </a:xfrm>
          <a:prstGeom prst="rect">
            <a:avLst/>
          </a:prstGeom>
        </p:spPr>
      </p:pic>
    </p:spTree>
    <p:extLst>
      <p:ext uri="{BB962C8B-B14F-4D97-AF65-F5344CB8AC3E}">
        <p14:creationId xmlns:p14="http://schemas.microsoft.com/office/powerpoint/2010/main" val="1060178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 y="0"/>
            <a:ext cx="9142702" cy="6857999"/>
          </a:xfrm>
          <a:prstGeom prst="rect">
            <a:avLst/>
          </a:prstGeom>
        </p:spPr>
      </p:pic>
      <p:sp>
        <p:nvSpPr>
          <p:cNvPr id="17" name="Rectangle 16"/>
          <p:cNvSpPr/>
          <p:nvPr userDrawn="1"/>
        </p:nvSpPr>
        <p:spPr bwMode="gray">
          <a:xfrm>
            <a:off x="201930" y="2084172"/>
            <a:ext cx="4706230" cy="3586208"/>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0762" y="2082468"/>
            <a:ext cx="4707398" cy="1794808"/>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3880390"/>
            <a:ext cx="4707398" cy="1789991"/>
          </a:xfrm>
          <a:noFill/>
        </p:spPr>
        <p:txBody>
          <a:bodyPr tIns="109728" bIns="109728">
            <a:noAutofit/>
          </a:bodyPr>
          <a:lstStyle>
            <a:lvl1pPr marL="0" indent="0">
              <a:spcBef>
                <a:spcPts val="0"/>
              </a:spcBef>
              <a:buNone/>
              <a:defRPr sz="2353">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5"/>
            <a:ext cx="1141803" cy="326166"/>
          </a:xfrm>
          <a:prstGeom prst="rect">
            <a:avLst/>
          </a:prstGeom>
        </p:spPr>
      </p:pic>
    </p:spTree>
    <p:extLst>
      <p:ext uri="{BB962C8B-B14F-4D97-AF65-F5344CB8AC3E}">
        <p14:creationId xmlns:p14="http://schemas.microsoft.com/office/powerpoint/2010/main" val="3980428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9144001" cy="6858000"/>
          </a:xfrm>
          <a:prstGeom prst="rect">
            <a:avLst/>
          </a:prstGeom>
        </p:spPr>
      </p:pic>
      <p:sp>
        <p:nvSpPr>
          <p:cNvPr id="17" name="Rectangle 16"/>
          <p:cNvSpPr/>
          <p:nvPr userDrawn="1"/>
        </p:nvSpPr>
        <p:spPr bwMode="gray">
          <a:xfrm>
            <a:off x="201929" y="2084172"/>
            <a:ext cx="537854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0762" y="2082468"/>
            <a:ext cx="5379716" cy="1794808"/>
          </a:xfrm>
          <a:noFill/>
        </p:spPr>
        <p:txBody>
          <a:bodyPr lIns="146304" tIns="91440" rIns="146304" bIns="91440" anchor="t" anchorCtr="0"/>
          <a:lstStyle>
            <a:lvl1pPr>
              <a:defRPr sz="4412"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00762" y="3880390"/>
            <a:ext cx="5379716" cy="1789991"/>
          </a:xfrm>
        </p:spPr>
        <p:txBody>
          <a:bodyPr tIns="109728" bIns="109728">
            <a:noAutofit/>
          </a:bodyPr>
          <a:lstStyle>
            <a:lvl1pPr marL="0" indent="0">
              <a:spcBef>
                <a:spcPts val="0"/>
              </a:spcBef>
              <a:buNone/>
              <a:defRPr sz="2353">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3" y="471125"/>
            <a:ext cx="1141799" cy="326166"/>
          </a:xfrm>
          <a:prstGeom prst="rect">
            <a:avLst/>
          </a:prstGeom>
        </p:spPr>
      </p:pic>
    </p:spTree>
    <p:extLst>
      <p:ext uri="{BB962C8B-B14F-4D97-AF65-F5344CB8AC3E}">
        <p14:creationId xmlns:p14="http://schemas.microsoft.com/office/powerpoint/2010/main" val="2798952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9144000" cy="6857999"/>
          </a:xfrm>
          <a:prstGeom prst="rect">
            <a:avLst/>
          </a:prstGeom>
        </p:spPr>
      </p:pic>
      <p:sp>
        <p:nvSpPr>
          <p:cNvPr id="17" name="Rectangle 16"/>
          <p:cNvSpPr/>
          <p:nvPr userDrawn="1"/>
        </p:nvSpPr>
        <p:spPr bwMode="gray">
          <a:xfrm>
            <a:off x="201929" y="2084172"/>
            <a:ext cx="5378549" cy="3586208"/>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0762" y="2082468"/>
            <a:ext cx="5379716" cy="1794808"/>
          </a:xfrm>
          <a:noFill/>
        </p:spPr>
        <p:txBody>
          <a:bodyPr lIns="146304" tIns="91440" rIns="146304" bIns="91440" anchor="t" anchorCtr="0"/>
          <a:lstStyle>
            <a:lvl1pPr>
              <a:defRPr sz="3971" spc="-74"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0762" y="3869494"/>
            <a:ext cx="5379716" cy="1793104"/>
          </a:xfrm>
          <a:noFill/>
        </p:spPr>
        <p:txBody>
          <a:bodyPr tIns="109728" bIns="109728">
            <a:noAutofit/>
          </a:bodyPr>
          <a:lstStyle>
            <a:lvl1pPr marL="0" indent="0">
              <a:spcBef>
                <a:spcPts val="0"/>
              </a:spcBef>
              <a:buNone/>
              <a:defRPr sz="2353">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4"/>
            <a:ext cx="1141803" cy="326167"/>
          </a:xfrm>
          <a:prstGeom prst="rect">
            <a:avLst/>
          </a:prstGeom>
        </p:spPr>
      </p:pic>
    </p:spTree>
    <p:extLst>
      <p:ext uri="{BB962C8B-B14F-4D97-AF65-F5344CB8AC3E}">
        <p14:creationId xmlns:p14="http://schemas.microsoft.com/office/powerpoint/2010/main" val="3816043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648" y="-1"/>
            <a:ext cx="9142704" cy="6858001"/>
          </a:xfrm>
          <a:prstGeom prst="rect">
            <a:avLst/>
          </a:prstGeom>
        </p:spPr>
      </p:pic>
      <p:sp>
        <p:nvSpPr>
          <p:cNvPr id="18" name="Rectangle 17"/>
          <p:cNvSpPr/>
          <p:nvPr userDrawn="1"/>
        </p:nvSpPr>
        <p:spPr bwMode="gray">
          <a:xfrm>
            <a:off x="201930" y="1187621"/>
            <a:ext cx="4706230" cy="3586208"/>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0762" y="1187621"/>
            <a:ext cx="4707398" cy="1793105"/>
          </a:xfrm>
          <a:noFill/>
        </p:spPr>
        <p:txBody>
          <a:bodyPr vert="horz" wrap="square" lIns="146304" tIns="91440" rIns="146304" bIns="91440" rtlCol="0" anchor="t" anchorCtr="0">
            <a:noAutofit/>
          </a:bodyPr>
          <a:lstStyle>
            <a:lvl1pPr>
              <a:defRPr lang="en-US" sz="4412" spc="-74"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01930" y="2980724"/>
            <a:ext cx="4706230" cy="1793104"/>
          </a:xfrm>
        </p:spPr>
        <p:txBody>
          <a:bodyPr tIns="109728" bIns="109728">
            <a:noAutofit/>
          </a:bodyPr>
          <a:lstStyle>
            <a:lvl1pPr marL="0" indent="0">
              <a:spcBef>
                <a:spcPts val="0"/>
              </a:spcBef>
              <a:buNone/>
              <a:defRPr sz="2353">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4"/>
            <a:ext cx="1141803" cy="326167"/>
          </a:xfrm>
          <a:prstGeom prst="rect">
            <a:avLst/>
          </a:prstGeom>
        </p:spPr>
      </p:pic>
    </p:spTree>
    <p:extLst>
      <p:ext uri="{BB962C8B-B14F-4D97-AF65-F5344CB8AC3E}">
        <p14:creationId xmlns:p14="http://schemas.microsoft.com/office/powerpoint/2010/main" val="3009494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1768" y="7783"/>
            <a:ext cx="9140463"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01976" y="2084186"/>
            <a:ext cx="5378549" cy="3586194"/>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01929" y="2084173"/>
            <a:ext cx="5378549" cy="1793104"/>
          </a:xfrm>
          <a:noFill/>
        </p:spPr>
        <p:txBody>
          <a:bodyPr lIns="146304" tIns="91440" rIns="146304" bIns="91440" anchor="t" anchorCtr="0"/>
          <a:lstStyle>
            <a:lvl1pPr>
              <a:defRPr sz="4853" spc="-74"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01929" y="3877276"/>
            <a:ext cx="5378549" cy="1794661"/>
          </a:xfrm>
          <a:noFill/>
        </p:spPr>
        <p:txBody>
          <a:bodyPr lIns="146304" tIns="109728" rIns="146304" bIns="109728">
            <a:noAutofit/>
          </a:bodyPr>
          <a:lstStyle>
            <a:lvl1pPr marL="0" indent="0">
              <a:spcBef>
                <a:spcPts val="0"/>
              </a:spcBef>
              <a:buNone/>
              <a:defRPr sz="2353"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336992" y="471124"/>
            <a:ext cx="1141803" cy="326167"/>
          </a:xfrm>
          <a:prstGeom prst="rect">
            <a:avLst/>
          </a:prstGeom>
        </p:spPr>
      </p:pic>
    </p:spTree>
    <p:extLst>
      <p:ext uri="{BB962C8B-B14F-4D97-AF65-F5344CB8AC3E}">
        <p14:creationId xmlns:p14="http://schemas.microsoft.com/office/powerpoint/2010/main" val="3426415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01976" y="1187644"/>
            <a:ext cx="7395458"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668918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14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00200"/>
            <a:ext cx="4040188"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8200" y="914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00200"/>
            <a:ext cx="4041775"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0" y="0"/>
            <a:ext cx="9144000" cy="762000"/>
          </a:xfrm>
        </p:spPr>
        <p:txBody>
          <a:bodyPr>
            <a:normAutofit/>
          </a:bodyPr>
          <a:lstStyle>
            <a:lvl1pPr>
              <a:defRPr sz="40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194853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01976" y="1187644"/>
            <a:ext cx="7395458"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488320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1796217"/>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49270538"/>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1796217"/>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57217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1796217"/>
          </a:xfrm>
          <a:noFill/>
        </p:spPr>
        <p:txBody>
          <a:bodyPr tIns="91440" bIns="91440" anchor="t" anchorCtr="0"/>
          <a:lstStyle>
            <a:lvl1pPr>
              <a:defRPr sz="6471"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3177803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887236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1215854"/>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87999"/>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7714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87999"/>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536693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1864228"/>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864228"/>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82226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1864228"/>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864228"/>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374707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762000"/>
          </a:xfrm>
        </p:spPr>
        <p:txBody>
          <a:bodyPr>
            <a:normAutofit/>
          </a:bodyPr>
          <a:lstStyle>
            <a:lvl1pPr>
              <a:defRPr sz="40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84969714"/>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1913985"/>
          </a:xfrm>
        </p:spPr>
        <p:txBody>
          <a:bodyPr wrap="square">
            <a:spAutoFit/>
          </a:bodyPr>
          <a:lstStyle>
            <a:lvl1pPr marL="211280" indent="-211280">
              <a:spcBef>
                <a:spcPts val="900"/>
              </a:spcBef>
              <a:buClr>
                <a:schemeClr val="tx1"/>
              </a:buClr>
              <a:buFont typeface="Arial" pitchFamily="34" charset="0"/>
              <a:buChar char="•"/>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913985"/>
          </a:xfrm>
        </p:spPr>
        <p:txBody>
          <a:bodyPr wrap="square">
            <a:spAutoFit/>
          </a:bodyPr>
          <a:lstStyle>
            <a:lvl1pPr marL="211280" indent="-211280">
              <a:spcBef>
                <a:spcPts val="900"/>
              </a:spcBef>
              <a:buClr>
                <a:schemeClr val="tx1"/>
              </a:buClr>
              <a:buFont typeface="Arial" pitchFamily="34" charset="0"/>
              <a:buChar char="•"/>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69746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1913985"/>
          </a:xfrm>
        </p:spPr>
        <p:txBody>
          <a:bodyPr wrap="square">
            <a:spAutoFit/>
          </a:bodyPr>
          <a:lstStyle>
            <a:lvl1pPr marL="211280" indent="-211280">
              <a:spcBef>
                <a:spcPts val="900"/>
              </a:spcBef>
              <a:buClr>
                <a:schemeClr val="tx2"/>
              </a:buClr>
              <a:buFont typeface="Arial" pitchFamily="34" charset="0"/>
              <a:buChar char="•"/>
              <a:defRPr sz="2647">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1" y="1189176"/>
            <a:ext cx="4033911" cy="1913985"/>
          </a:xfrm>
        </p:spPr>
        <p:txBody>
          <a:bodyPr wrap="square">
            <a:spAutoFit/>
          </a:bodyPr>
          <a:lstStyle>
            <a:lvl1pPr marL="211280" indent="-211280">
              <a:spcBef>
                <a:spcPts val="900"/>
              </a:spcBef>
              <a:buClr>
                <a:schemeClr val="tx2"/>
              </a:buClr>
              <a:buFont typeface="Arial" pitchFamily="34" charset="0"/>
              <a:buChar char="•"/>
              <a:defRPr sz="2647">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115443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945928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968998"/>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18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26755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12908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marL="0" marR="0" lvl="0" indent="0" algn="ctr" defTabSz="685647" rtl="0" eaLnBrk="1" fontAlgn="base" latinLnBrk="0" hangingPunct="1">
              <a:lnSpc>
                <a:spcPct val="100000"/>
              </a:lnSpc>
              <a:spcBef>
                <a:spcPct val="0"/>
              </a:spcBef>
              <a:spcAft>
                <a:spcPct val="0"/>
              </a:spcAft>
              <a:buClrTx/>
              <a:buSzTx/>
              <a:buFontTx/>
              <a:buNone/>
              <a:tabLst/>
              <a:defRPr/>
            </a:pPr>
            <a:endParaRPr kumimoji="0" lang="en-US" sz="1324"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Segoe UI" pitchFamily="34" charset="0"/>
                <a:cs typeface="Segoe UI" pitchFamily="34" charset="0"/>
              </a:defRPr>
            </a:lvl1pPr>
            <a:lvl2pPr marL="254820" indent="0">
              <a:buNone/>
              <a:defRPr>
                <a:gradFill>
                  <a:gsLst>
                    <a:gs pos="1250">
                      <a:srgbClr val="000000"/>
                    </a:gs>
                    <a:gs pos="100000">
                      <a:srgbClr val="000000"/>
                    </a:gs>
                  </a:gsLst>
                  <a:lin ang="5400000" scaled="0"/>
                </a:gradFill>
                <a:latin typeface="Segoe UI" pitchFamily="34" charset="0"/>
                <a:cs typeface="Segoe UI" pitchFamily="34" charset="0"/>
              </a:defRPr>
            </a:lvl2pPr>
            <a:lvl3pPr marL="429862" indent="0">
              <a:buNone/>
              <a:defRPr>
                <a:gradFill>
                  <a:gsLst>
                    <a:gs pos="1250">
                      <a:srgbClr val="000000"/>
                    </a:gs>
                    <a:gs pos="100000">
                      <a:srgbClr val="000000"/>
                    </a:gs>
                  </a:gsLst>
                  <a:lin ang="5400000" scaled="0"/>
                </a:gradFill>
                <a:latin typeface="Segoe UI" pitchFamily="34" charset="0"/>
                <a:cs typeface="Segoe UI" pitchFamily="34" charset="0"/>
              </a:defRPr>
            </a:lvl3pPr>
            <a:lvl4pPr marL="598948" indent="0">
              <a:buNone/>
              <a:defRPr>
                <a:gradFill>
                  <a:gsLst>
                    <a:gs pos="1250">
                      <a:srgbClr val="000000"/>
                    </a:gs>
                    <a:gs pos="100000">
                      <a:srgbClr val="000000"/>
                    </a:gs>
                  </a:gsLst>
                  <a:lin ang="5400000" scaled="0"/>
                </a:gradFill>
                <a:latin typeface="Segoe UI" pitchFamily="34" charset="0"/>
                <a:cs typeface="Segoe UI" pitchFamily="34" charset="0"/>
              </a:defRPr>
            </a:lvl4pPr>
            <a:lvl5pPr marL="77279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63956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014780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874248" y="2084173"/>
            <a:ext cx="7395504" cy="1793104"/>
          </a:xfrm>
        </p:spPr>
        <p:txBody>
          <a:bodyPr/>
          <a:lstStyle>
            <a:lvl1pPr>
              <a:defRPr sz="3529"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0038042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762000"/>
          </a:xfrm>
        </p:spPr>
        <p:txBody>
          <a:bodyPr>
            <a:normAutofit/>
          </a:bodyPr>
          <a:lstStyle>
            <a:lvl1pPr>
              <a:defRPr sz="4000"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5881826"/>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725337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563523" y="2980724"/>
            <a:ext cx="5378551" cy="896552"/>
          </a:xfrm>
        </p:spPr>
        <p:txBody>
          <a:bodyPr wrap="square" lIns="182880" tIns="146304" rIns="182880" bIns="146304" anchor="ctr">
            <a:noAutofit/>
          </a:bodyPr>
          <a:lstStyle>
            <a:lvl1pPr>
              <a:lnSpc>
                <a:spcPct val="95000"/>
              </a:lnSpc>
              <a:spcBef>
                <a:spcPts val="0"/>
              </a:spcBef>
              <a:spcAft>
                <a:spcPts val="1200"/>
              </a:spcAft>
              <a:defRPr lang="en-US" sz="2647"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600"/>
              </a:spcBef>
              <a:defRPr sz="1397">
                <a:solidFill>
                  <a:srgbClr val="FFFFFF"/>
                </a:solidFill>
              </a:defRPr>
            </a:lvl2pPr>
            <a:lvl3pPr>
              <a:lnSpc>
                <a:spcPct val="100000"/>
              </a:lnSpc>
              <a:spcBef>
                <a:spcPts val="600"/>
              </a:spcBef>
              <a:defRPr sz="1397">
                <a:solidFill>
                  <a:srgbClr val="FFFFFF"/>
                </a:solidFill>
              </a:defRPr>
            </a:lvl3pPr>
            <a:lvl4pPr>
              <a:lnSpc>
                <a:spcPct val="100000"/>
              </a:lnSpc>
              <a:spcBef>
                <a:spcPts val="600"/>
              </a:spcBef>
              <a:defRPr sz="1397">
                <a:solidFill>
                  <a:srgbClr val="FFFFFF"/>
                </a:solidFill>
              </a:defRPr>
            </a:lvl4pPr>
            <a:lvl5pPr>
              <a:lnSpc>
                <a:spcPct val="100000"/>
              </a:lnSpc>
              <a:spcBef>
                <a:spcPts val="600"/>
              </a:spcBef>
              <a:defRPr sz="1397">
                <a:solidFill>
                  <a:srgbClr val="FFFFFF"/>
                </a:solidFill>
              </a:defRPr>
            </a:lvl5pPr>
          </a:lstStyle>
          <a:p>
            <a:pPr marL="0" lvl="0" indent="0" algn="l" defTabSz="67218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01930" y="1507552"/>
            <a:ext cx="2890985"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294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914173"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082125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87835" y="1635896"/>
            <a:ext cx="6454237" cy="4931036"/>
          </a:xfrm>
        </p:spPr>
        <p:txBody>
          <a:bodyPr wrap="square">
            <a:noAutofit/>
          </a:bodyPr>
          <a:lstStyle>
            <a:lvl3pPr>
              <a:defRPr sz="1765"/>
            </a:lvl3pPr>
            <a:lvl4pPr>
              <a:defRPr sz="1471"/>
            </a:lvl4pPr>
            <a:lvl5pPr>
              <a:defRPr sz="147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08186" y="1635896"/>
            <a:ext cx="2016956" cy="4931036"/>
          </a:xfrm>
        </p:spPr>
        <p:txBody>
          <a:bodyPr>
            <a:noAutofit/>
          </a:bodyPr>
          <a:lstStyle>
            <a:lvl1pPr marL="0" indent="0">
              <a:buNone/>
              <a:defRPr kumimoji="0" lang="en-US" sz="1765"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67218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43499917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a:xfrm>
            <a:off x="6400800" y="6356351"/>
            <a:ext cx="2289048" cy="365760"/>
          </a:xfrm>
          <a:prstGeom prst="rect">
            <a:avLst/>
          </a:prstGeom>
        </p:spPr>
        <p:txBody>
          <a:bodyPr/>
          <a:lstStyle/>
          <a:p>
            <a:pPr algn="r" defTabSz="685845" fontAlgn="auto">
              <a:spcBef>
                <a:spcPts val="0"/>
              </a:spcBef>
              <a:spcAft>
                <a:spcPts val="0"/>
              </a:spcAft>
            </a:pPr>
            <a:fld id="{85526287-B2AA-4534-9616-8C1371A5F2E4}" type="datetime1">
              <a:rPr lang="en-US" sz="1324" smtClean="0">
                <a:solidFill>
                  <a:srgbClr val="FFFFFF"/>
                </a:solidFill>
                <a:latin typeface="Segoe UI"/>
                <a:cs typeface="+mn-cs"/>
              </a:rPr>
              <a:pPr algn="r" defTabSz="685845" fontAlgn="auto">
                <a:spcBef>
                  <a:spcPts val="0"/>
                </a:spcBef>
                <a:spcAft>
                  <a:spcPts val="0"/>
                </a:spcAft>
              </a:pPr>
              <a:t>9/11/2015</a:t>
            </a:fld>
            <a:endParaRPr lang="en-US" sz="1200">
              <a:solidFill>
                <a:srgbClr val="00188F">
                  <a:shade val="50000"/>
                </a:srgbClr>
              </a:solidFill>
              <a:latin typeface="Segoe UI"/>
              <a:cs typeface="+mn-cs"/>
            </a:endParaRPr>
          </a:p>
        </p:txBody>
      </p:sp>
      <p:sp>
        <p:nvSpPr>
          <p:cNvPr id="9" name="Slide Number Placeholder 8"/>
          <p:cNvSpPr>
            <a:spLocks noGrp="1"/>
          </p:cNvSpPr>
          <p:nvPr>
            <p:ph type="sldNum" sz="quarter" idx="11"/>
          </p:nvPr>
        </p:nvSpPr>
        <p:spPr>
          <a:xfrm>
            <a:off x="612648" y="6356351"/>
            <a:ext cx="1981200" cy="365760"/>
          </a:xfrm>
          <a:prstGeom prst="rect">
            <a:avLst/>
          </a:prstGeom>
        </p:spPr>
        <p:txBody>
          <a:bodyPr/>
          <a:lstStyle/>
          <a:p>
            <a:pPr defTabSz="685845" fontAlgn="auto">
              <a:spcBef>
                <a:spcPts val="0"/>
              </a:spcBef>
              <a:spcAft>
                <a:spcPts val="0"/>
              </a:spcAft>
            </a:pPr>
            <a:fld id="{0C2EF4DC-10BE-438D-A0C2-4265DEFE2ED1}" type="slidenum">
              <a:rPr lang="en-US" sz="1324" smtClean="0">
                <a:solidFill>
                  <a:srgbClr val="00188F">
                    <a:shade val="50000"/>
                  </a:srgbClr>
                </a:solidFill>
                <a:latin typeface="Segoe UI"/>
                <a:cs typeface="+mn-cs"/>
              </a:rPr>
              <a:pPr defTabSz="685845" fontAlgn="auto">
                <a:spcBef>
                  <a:spcPts val="0"/>
                </a:spcBef>
                <a:spcAft>
                  <a:spcPts val="0"/>
                </a:spcAft>
              </a:pPr>
              <a:t>‹#›</a:t>
            </a:fld>
            <a:endParaRPr lang="en-US" sz="1324" dirty="0">
              <a:solidFill>
                <a:srgbClr val="00188F">
                  <a:shade val="50000"/>
                </a:srgbClr>
              </a:solidFill>
              <a:latin typeface="Segoe UI"/>
              <a:cs typeface="+mn-cs"/>
            </a:endParaRPr>
          </a:p>
        </p:txBody>
      </p:sp>
      <p:sp>
        <p:nvSpPr>
          <p:cNvPr id="10" name="Footer Placeholder 9"/>
          <p:cNvSpPr>
            <a:spLocks noGrp="1"/>
          </p:cNvSpPr>
          <p:nvPr>
            <p:ph type="ftr" sz="quarter" idx="12"/>
          </p:nvPr>
        </p:nvSpPr>
        <p:spPr>
          <a:xfrm>
            <a:off x="2898649" y="6356351"/>
            <a:ext cx="3505200" cy="365760"/>
          </a:xfrm>
          <a:prstGeom prst="rect">
            <a:avLst/>
          </a:prstGeom>
        </p:spPr>
        <p:txBody>
          <a:bodyPr/>
          <a:lstStyle/>
          <a:p>
            <a:pPr defTabSz="685845" fontAlgn="auto">
              <a:spcBef>
                <a:spcPts val="0"/>
              </a:spcBef>
              <a:spcAft>
                <a:spcPts val="0"/>
              </a:spcAft>
            </a:pPr>
            <a:endParaRPr lang="en-US" sz="1200" dirty="0">
              <a:solidFill>
                <a:srgbClr val="00188F">
                  <a:shade val="50000"/>
                </a:srgbClr>
              </a:solidFill>
              <a:latin typeface="Segoe UI"/>
              <a:cs typeface="+mn-cs"/>
            </a:endParaRPr>
          </a:p>
        </p:txBody>
      </p:sp>
    </p:spTree>
    <p:extLst>
      <p:ext uri="{BB962C8B-B14F-4D97-AF65-F5344CB8AC3E}">
        <p14:creationId xmlns:p14="http://schemas.microsoft.com/office/powerpoint/2010/main" val="374780007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3520086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12535473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6572015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4120863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8" name="Footer Placeholder 7"/>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9" name="Slide Number Placeholder 8"/>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37560951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4" name="Footer Placeholder 3"/>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5" name="Slide Number Placeholder 4"/>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76391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a:xfrm>
            <a:off x="0" y="0"/>
            <a:ext cx="9144000" cy="762000"/>
          </a:xfrm>
          <a:prstGeom prst="rect">
            <a:avLst/>
          </a:prstGeom>
        </p:spPr>
        <p:txBody>
          <a:bodyPr anchor="ctr">
            <a:normAutofit/>
          </a:bodyPr>
          <a:lstStyle>
            <a:lvl1pPr>
              <a:defRPr baseline="0">
                <a:solidFill>
                  <a:schemeClr val="bg1"/>
                </a:solidFill>
              </a:defRPr>
            </a:lvl1pPr>
          </a:lstStyle>
          <a:p>
            <a:pPr algn="ctr" fontAlgn="auto">
              <a:spcAft>
                <a:spcPts val="0"/>
              </a:spcAft>
              <a:defRPr/>
            </a:pPr>
            <a:r>
              <a:rPr lang="en-US" sz="4000" dirty="0" smtClean="0">
                <a:latin typeface="+mj-lt"/>
                <a:ea typeface="+mj-ea"/>
                <a:cs typeface="+mj-cs"/>
              </a:rPr>
              <a:t>Click to edit Master title style</a:t>
            </a:r>
            <a:endParaRPr lang="en-US" sz="4000" dirty="0">
              <a:latin typeface="+mj-lt"/>
              <a:ea typeface="+mj-ea"/>
              <a:cs typeface="+mj-cs"/>
            </a:endParaRPr>
          </a:p>
        </p:txBody>
      </p:sp>
      <p:sp>
        <p:nvSpPr>
          <p:cNvPr id="2" name="Title 1"/>
          <p:cNvSpPr>
            <a:spLocks noGrp="1"/>
          </p:cNvSpPr>
          <p:nvPr>
            <p:ph type="title"/>
          </p:nvPr>
        </p:nvSpPr>
        <p:spPr>
          <a:xfrm>
            <a:off x="496887" y="8953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057400"/>
            <a:ext cx="3008313" cy="4068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198549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4" name="Slide Number Placeholder 3"/>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35639620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41141379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360741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4892064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513231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1165227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5802278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0379381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3966883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8" name="Footer Placeholder 7"/>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9" name="Slide Number Placeholder 8"/>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74883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a:xfrm>
            <a:off x="0" y="0"/>
            <a:ext cx="9144000" cy="762000"/>
          </a:xfrm>
          <a:prstGeom prst="rect">
            <a:avLst/>
          </a:prstGeom>
        </p:spPr>
        <p:txBody>
          <a:bodyPr anchor="ctr">
            <a:normAutofit/>
          </a:bodyPr>
          <a:lstStyle>
            <a:lvl1pPr>
              <a:defRPr baseline="0">
                <a:solidFill>
                  <a:schemeClr val="bg1"/>
                </a:solidFill>
              </a:defRPr>
            </a:lvl1pPr>
          </a:lstStyle>
          <a:p>
            <a:pPr algn="ctr" fontAlgn="auto">
              <a:spcAft>
                <a:spcPts val="0"/>
              </a:spcAft>
              <a:defRPr/>
            </a:pPr>
            <a:r>
              <a:rPr lang="en-US" sz="4000" dirty="0" smtClean="0">
                <a:latin typeface="+mj-lt"/>
                <a:ea typeface="+mj-ea"/>
                <a:cs typeface="+mj-cs"/>
              </a:rPr>
              <a:t>Click to edit Master title style</a:t>
            </a:r>
            <a:endParaRPr lang="en-US" sz="4000" dirty="0">
              <a:latin typeface="+mj-lt"/>
              <a:ea typeface="+mj-ea"/>
              <a:cs typeface="+mj-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1207942"/>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4" name="Footer Placeholder 3"/>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5" name="Slide Number Placeholder 4"/>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328028704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4" name="Slide Number Placeholder 3"/>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1243248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2944460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6" name="Footer Placeholder 5"/>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7" name="Slide Number Placeholder 6"/>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329802871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41026440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91570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image" Target="../media/image3.png"/><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theme" Target="../theme/theme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4.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5.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0" y="6248400"/>
            <a:ext cx="9144000" cy="609600"/>
          </a:xfrm>
          <a:prstGeom prst="rect">
            <a:avLst/>
          </a:prstGeom>
          <a:solidFill>
            <a:schemeClr val="tx2">
              <a:lumMod val="60000"/>
              <a:lumOff val="40000"/>
            </a:schemeClr>
          </a:solidFill>
        </p:spPr>
        <p:txBody>
          <a:bodyPr anchor="ctr">
            <a:normAutofit fontScale="92500" lnSpcReduction="10000"/>
          </a:bodyPr>
          <a:lstStyle>
            <a:lvl1pPr>
              <a:defRPr sz="4000" baseline="0">
                <a:solidFill>
                  <a:schemeClr val="bg1"/>
                </a:solidFill>
              </a:defRPr>
            </a:lvl1pPr>
          </a:lstStyle>
          <a:p>
            <a:pPr algn="ctr" fontAlgn="auto">
              <a:spcAft>
                <a:spcPts val="0"/>
              </a:spcAft>
              <a:defRPr/>
            </a:pPr>
            <a:endParaRPr lang="en-US" dirty="0">
              <a:latin typeface="+mj-lt"/>
              <a:ea typeface="+mj-ea"/>
              <a:cs typeface="+mj-cs"/>
            </a:endParaRPr>
          </a:p>
        </p:txBody>
      </p:sp>
      <p:sp>
        <p:nvSpPr>
          <p:cNvPr id="10" name="Title Placeholder 1"/>
          <p:cNvSpPr txBox="1">
            <a:spLocks/>
          </p:cNvSpPr>
          <p:nvPr userDrawn="1"/>
        </p:nvSpPr>
        <p:spPr>
          <a:xfrm>
            <a:off x="0" y="0"/>
            <a:ext cx="9144000" cy="762000"/>
          </a:xfrm>
          <a:prstGeom prst="rect">
            <a:avLst/>
          </a:prstGeom>
          <a:solidFill>
            <a:schemeClr val="tx2">
              <a:lumMod val="60000"/>
              <a:lumOff val="40000"/>
            </a:schemeClr>
          </a:solidFill>
        </p:spPr>
        <p:txBody>
          <a:bodyPr anchor="ctr">
            <a:normAutofit/>
          </a:bodyPr>
          <a:lstStyle/>
          <a:p>
            <a:pPr algn="ctr" fontAlgn="auto">
              <a:spcAft>
                <a:spcPts val="0"/>
              </a:spcAft>
              <a:defRPr/>
            </a:pPr>
            <a:endParaRPr lang="en-US" sz="4400" dirty="0">
              <a:latin typeface="+mj-lt"/>
              <a:ea typeface="+mj-ea"/>
              <a:cs typeface="+mj-cs"/>
            </a:endParaRPr>
          </a:p>
        </p:txBody>
      </p:sp>
      <p:sp>
        <p:nvSpPr>
          <p:cNvPr id="1028" name="Title Placeholder 1"/>
          <p:cNvSpPr>
            <a:spLocks noGrp="1"/>
          </p:cNvSpPr>
          <p:nvPr>
            <p:ph type="title"/>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Text Placeholder 2"/>
          <p:cNvSpPr>
            <a:spLocks noGrp="1"/>
          </p:cNvSpPr>
          <p:nvPr>
            <p:ph type="body" idx="1"/>
          </p:nvPr>
        </p:nvSpPr>
        <p:spPr bwMode="auto">
          <a:xfrm>
            <a:off x="152400" y="838200"/>
            <a:ext cx="8839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6576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anose="020F0502020204030204" pitchFamily="34" charset="0"/>
              </a:defRPr>
            </a:lvl1pPr>
          </a:lstStyle>
          <a:p>
            <a:fld id="{DA7DBE7E-5A61-447C-A1C9-D1D2F781A77E}" type="slidenum">
              <a:rPr lang="en-US" altLang="en-US"/>
              <a:pPr/>
              <a:t>‹#›</a:t>
            </a:fld>
            <a:endParaRPr lang="en-US" altLang="en-US"/>
          </a:p>
        </p:txBody>
      </p:sp>
      <p:sp>
        <p:nvSpPr>
          <p:cNvPr id="16" name="Slide Number Placeholder 6"/>
          <p:cNvSpPr txBox="1">
            <a:spLocks/>
          </p:cNvSpPr>
          <p:nvPr userDrawn="1"/>
        </p:nvSpPr>
        <p:spPr>
          <a:xfrm>
            <a:off x="3467100" y="6340475"/>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73D6C057-6553-4D9B-8225-0793DEAB6E0D}" type="slidenum">
              <a:rPr lang="en-US" altLang="en-US">
                <a:solidFill>
                  <a:schemeClr val="bg1"/>
                </a:solidFill>
                <a:latin typeface="Calibri" panose="020F0502020204030204" pitchFamily="34" charset="0"/>
              </a:rPr>
              <a:pPr algn="ctr" eaLnBrk="1" hangingPunct="1"/>
              <a:t>‹#›</a:t>
            </a:fld>
            <a:endParaRPr lang="en-US" altLang="en-US">
              <a:solidFill>
                <a:schemeClr val="bg1"/>
              </a:solidFill>
              <a:latin typeface="Calibri" panose="020F0502020204030204" pitchFamily="34" charset="0"/>
            </a:endParaRPr>
          </a:p>
        </p:txBody>
      </p:sp>
      <p:pic>
        <p:nvPicPr>
          <p:cNvPr id="1033" name="Picture 4"/>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229600" y="6303963"/>
            <a:ext cx="8382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Lst>
  <p:transition/>
  <p:hf sldNum="0"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alibri" pitchFamily="34" charset="0"/>
        </a:defRPr>
      </a:lvl2pPr>
      <a:lvl3pPr algn="ctr" rtl="0" eaLnBrk="0" fontAlgn="base" hangingPunct="0">
        <a:spcBef>
          <a:spcPct val="0"/>
        </a:spcBef>
        <a:spcAft>
          <a:spcPct val="0"/>
        </a:spcAft>
        <a:defRPr sz="4400">
          <a:solidFill>
            <a:schemeClr val="bg1"/>
          </a:solidFill>
          <a:latin typeface="Calibri" pitchFamily="34" charset="0"/>
        </a:defRPr>
      </a:lvl3pPr>
      <a:lvl4pPr algn="ctr" rtl="0" eaLnBrk="0" fontAlgn="base" hangingPunct="0">
        <a:spcBef>
          <a:spcPct val="0"/>
        </a:spcBef>
        <a:spcAft>
          <a:spcPct val="0"/>
        </a:spcAft>
        <a:defRPr sz="4400">
          <a:solidFill>
            <a:schemeClr val="bg1"/>
          </a:solidFill>
          <a:latin typeface="Calibri" pitchFamily="34" charset="0"/>
        </a:defRPr>
      </a:lvl4pPr>
      <a:lvl5pPr algn="ctr" rtl="0" eaLnBrk="0" fontAlgn="base" hangingPunct="0">
        <a:spcBef>
          <a:spcPct val="0"/>
        </a:spcBef>
        <a:spcAft>
          <a:spcPct val="0"/>
        </a:spcAft>
        <a:defRPr sz="4400">
          <a:solidFill>
            <a:schemeClr val="bg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7217022" y="1956576"/>
            <a:ext cx="4214127" cy="300978"/>
          </a:xfrm>
          <a:prstGeom prst="rect">
            <a:avLst/>
          </a:prstGeom>
        </p:spPr>
      </p:pic>
    </p:spTree>
    <p:extLst>
      <p:ext uri="{BB962C8B-B14F-4D97-AF65-F5344CB8AC3E}">
        <p14:creationId xmlns:p14="http://schemas.microsoft.com/office/powerpoint/2010/main" val="1593067583"/>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9" r:id="rId31"/>
  </p:sldLayoutIdLst>
  <p:transition>
    <p:fade/>
  </p:transition>
  <p:timing>
    <p:tnLst>
      <p:par>
        <p:cTn id="1" dur="indefinite" restart="never" nodeType="tmRoot"/>
      </p:par>
    </p:tnLst>
  </p:timing>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rot="5400000">
            <a:off x="7217022" y="1956576"/>
            <a:ext cx="4214127" cy="300978"/>
          </a:xfrm>
          <a:prstGeom prst="rect">
            <a:avLst/>
          </a:prstGeom>
        </p:spPr>
      </p:pic>
    </p:spTree>
    <p:extLst>
      <p:ext uri="{BB962C8B-B14F-4D97-AF65-F5344CB8AC3E}">
        <p14:creationId xmlns:p14="http://schemas.microsoft.com/office/powerpoint/2010/main" val="2277613137"/>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 id="2147483822" r:id="rId22"/>
    <p:sldLayoutId id="2147483823" r:id="rId23"/>
    <p:sldLayoutId id="2147483824" r:id="rId24"/>
    <p:sldLayoutId id="2147483825" r:id="rId25"/>
    <p:sldLayoutId id="2147483826" r:id="rId26"/>
    <p:sldLayoutId id="2147483827" r:id="rId27"/>
    <p:sldLayoutId id="2147483828" r:id="rId28"/>
    <p:sldLayoutId id="2147483829" r:id="rId29"/>
    <p:sldLayoutId id="2147483830" r:id="rId30"/>
    <p:sldLayoutId id="2147483831" r:id="rId31"/>
    <p:sldLayoutId id="2147483832" r:id="rId32"/>
    <p:sldLayoutId id="2147483833" r:id="rId33"/>
  </p:sldLayoutIdLst>
  <p:transition>
    <p:fade/>
  </p:transition>
  <p:timing>
    <p:tnLst>
      <p:par>
        <p:cTn id="1" dur="indefinite" restart="never" nodeType="tmRoot"/>
      </p:par>
    </p:tnLst>
  </p:timing>
  <p:txStyles>
    <p:title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1076235077"/>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fontAlgn="auto">
              <a:spcBef>
                <a:spcPts val="0"/>
              </a:spcBef>
              <a:spcAft>
                <a:spcPts val="0"/>
              </a:spcAft>
            </a:pPr>
            <a:fld id="{A78A4498-F4BD-45E0-97CA-850308FED4A3}" type="datetimeFigureOut">
              <a:rPr lang="en-US" smtClean="0">
                <a:solidFill>
                  <a:prstClr val="black">
                    <a:tint val="75000"/>
                  </a:prstClr>
                </a:solidFill>
                <a:latin typeface="Calibri" panose="020F0502020204030204"/>
                <a:cs typeface="+mn-cs"/>
              </a:rPr>
              <a:pPr defTabSz="685800" fontAlgn="auto">
                <a:spcBef>
                  <a:spcPts val="0"/>
                </a:spcBef>
                <a:spcAft>
                  <a:spcPts val="0"/>
                </a:spcAft>
              </a:pPr>
              <a:t>9/11/2015</a:t>
            </a:fld>
            <a:endParaRPr lang="en-US">
              <a:solidFill>
                <a:prstClr val="black">
                  <a:tint val="75000"/>
                </a:prstClr>
              </a:solidFill>
              <a:latin typeface="Calibri" panose="020F0502020204030204"/>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fontAlgn="auto">
              <a:spcBef>
                <a:spcPts val="0"/>
              </a:spcBef>
              <a:spcAft>
                <a:spcPts val="0"/>
              </a:spcAft>
            </a:pPr>
            <a:endParaRPr lang="en-US">
              <a:solidFill>
                <a:prstClr val="black">
                  <a:tint val="75000"/>
                </a:prstClr>
              </a:solidFill>
              <a:latin typeface="Calibri" panose="020F0502020204030204"/>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fontAlgn="auto">
              <a:spcBef>
                <a:spcPts val="0"/>
              </a:spcBef>
              <a:spcAft>
                <a:spcPts val="0"/>
              </a:spcAft>
            </a:pPr>
            <a:fld id="{AEFB0F47-90DD-4859-ABB7-10AF53897CDF}" type="slidenum">
              <a:rPr lang="en-US" smtClean="0">
                <a:solidFill>
                  <a:prstClr val="black">
                    <a:tint val="75000"/>
                  </a:prstClr>
                </a:solidFill>
                <a:latin typeface="Calibri" panose="020F0502020204030204"/>
                <a:cs typeface="+mn-cs"/>
              </a:rPr>
              <a:pPr defTabSz="685800" fontAlgn="auto">
                <a:spcBef>
                  <a:spcPts val="0"/>
                </a:spcBef>
                <a:spcAft>
                  <a:spcPts val="0"/>
                </a:spcAft>
              </a:pPr>
              <a:t>‹#›</a:t>
            </a:fld>
            <a:endParaRPr lang="en-US">
              <a:solidFill>
                <a:prstClr val="black">
                  <a:tint val="75000"/>
                </a:prstClr>
              </a:solidFill>
              <a:latin typeface="Calibri" panose="020F0502020204030204"/>
              <a:cs typeface="+mn-cs"/>
            </a:endParaRPr>
          </a:p>
        </p:txBody>
      </p:sp>
    </p:spTree>
    <p:extLst>
      <p:ext uri="{BB962C8B-B14F-4D97-AF65-F5344CB8AC3E}">
        <p14:creationId xmlns:p14="http://schemas.microsoft.com/office/powerpoint/2010/main" val="256926837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hyperlink" Target="http://channel9.msdn.com/Events/Build/2015/2-66" TargetMode="External"/><Relationship Id="rId2" Type="http://schemas.openxmlformats.org/officeDocument/2006/relationships/notesSlide" Target="../notesSlides/notesSlide14.xml"/><Relationship Id="rId1" Type="http://schemas.openxmlformats.org/officeDocument/2006/relationships/slideLayout" Target="../slideLayouts/slideLayout38.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8.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8.xml"/><Relationship Id="rId7" Type="http://schemas.openxmlformats.org/officeDocument/2006/relationships/image" Target="../media/image38.png"/><Relationship Id="rId2" Type="http://schemas.openxmlformats.org/officeDocument/2006/relationships/slideLayout" Target="../slideLayouts/slideLayout25.xml"/><Relationship Id="rId1" Type="http://schemas.openxmlformats.org/officeDocument/2006/relationships/tags" Target="../tags/tag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1.png"/><Relationship Id="rId2" Type="http://schemas.openxmlformats.org/officeDocument/2006/relationships/slideLayout" Target="../slideLayouts/slideLayout25.xml"/><Relationship Id="rId1" Type="http://schemas.openxmlformats.org/officeDocument/2006/relationships/tags" Target="../tags/tag2.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png"/><Relationship Id="rId7"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image" Target="../media/image22.gif"/><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8.xml"/><Relationship Id="rId6" Type="http://schemas.openxmlformats.org/officeDocument/2006/relationships/image" Target="../media/image44.png"/><Relationship Id="rId5" Type="http://schemas.openxmlformats.org/officeDocument/2006/relationships/image" Target="../media/image33.png"/><Relationship Id="rId10"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hyperlink" Target="http://aka.ms/ServiceFabricdoc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38.xml"/><Relationship Id="rId5" Type="http://schemas.openxmlformats.org/officeDocument/2006/relationships/hyperlink" Target="http://stackoverflow.com/questions/tagged/azure-service-fabric" TargetMode="External"/><Relationship Id="rId4" Type="http://schemas.openxmlformats.org/officeDocument/2006/relationships/hyperlink" Target="http://aka.ms/ServiceFabricforu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hyperlink" Target="http://aka.ms/houstontech" TargetMode="External"/><Relationship Id="rId2" Type="http://schemas.openxmlformats.org/officeDocument/2006/relationships/image" Target="../media/image50.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jpeg"/><Relationship Id="rId3" Type="http://schemas.openxmlformats.org/officeDocument/2006/relationships/image" Target="../media/image51.jpeg"/><Relationship Id="rId7" Type="http://schemas.openxmlformats.org/officeDocument/2006/relationships/image" Target="../media/image55.png"/><Relationship Id="rId12" Type="http://schemas.openxmlformats.org/officeDocument/2006/relationships/image" Target="../media/image60.jpeg"/><Relationship Id="rId17" Type="http://schemas.openxmlformats.org/officeDocument/2006/relationships/image" Target="../media/image15.jpeg"/><Relationship Id="rId2" Type="http://schemas.openxmlformats.org/officeDocument/2006/relationships/notesSlide" Target="../notesSlides/notesSlide27.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54.png"/><Relationship Id="rId11" Type="http://schemas.openxmlformats.org/officeDocument/2006/relationships/image" Target="../media/image59.jpeg"/><Relationship Id="rId5" Type="http://schemas.openxmlformats.org/officeDocument/2006/relationships/image" Target="../media/image53.jpe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52.jpeg"/><Relationship Id="rId9" Type="http://schemas.openxmlformats.org/officeDocument/2006/relationships/image" Target="../media/image57.jpeg"/><Relationship Id="rId14" Type="http://schemas.openxmlformats.org/officeDocument/2006/relationships/image" Target="../media/image62.jpe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0" y="1905000"/>
            <a:ext cx="9220200" cy="2438400"/>
          </a:xfrm>
        </p:spPr>
        <p:txBody>
          <a:bodyPr/>
          <a:lstStyle/>
          <a:p>
            <a:pPr eaLnBrk="1" hangingPunct="1"/>
            <a:r>
              <a:rPr lang="en-US" sz="7200" dirty="0"/>
              <a:t>Service </a:t>
            </a:r>
            <a:r>
              <a:rPr lang="en-US" sz="7200" dirty="0" smtClean="0"/>
              <a:t>Fabric</a:t>
            </a:r>
            <a:br>
              <a:rPr lang="en-US" sz="7200" dirty="0" smtClean="0"/>
            </a:br>
            <a:r>
              <a:rPr lang="en-US" sz="4000" dirty="0"/>
              <a:t>A Platform for Building </a:t>
            </a:r>
            <a:r>
              <a:rPr lang="en-US" sz="4000" dirty="0" smtClean="0"/>
              <a:t>and Managing </a:t>
            </a:r>
            <a:r>
              <a:rPr lang="en-US" sz="4000" dirty="0"/>
              <a:t>Highly Scalable Services</a:t>
            </a:r>
            <a:endParaRPr lang="en-US" altLang="en-US" sz="4000" b="1" dirty="0" smtClean="0"/>
          </a:p>
        </p:txBody>
      </p:sp>
      <p:sp>
        <p:nvSpPr>
          <p:cNvPr id="3" name="Subtitle 2"/>
          <p:cNvSpPr>
            <a:spLocks noGrp="1"/>
          </p:cNvSpPr>
          <p:nvPr>
            <p:ph type="subTitle" idx="1"/>
          </p:nvPr>
        </p:nvSpPr>
        <p:spPr>
          <a:xfrm>
            <a:off x="-25292" y="4572000"/>
            <a:ext cx="9220200" cy="1752600"/>
          </a:xfrm>
        </p:spPr>
        <p:txBody>
          <a:bodyPr rtlCol="0">
            <a:normAutofit/>
          </a:bodyPr>
          <a:lstStyle/>
          <a:p>
            <a:r>
              <a:rPr lang="en-US" dirty="0"/>
              <a:t>Shawn </a:t>
            </a:r>
            <a:r>
              <a:rPr lang="en-US" dirty="0" smtClean="0"/>
              <a:t>Weisfeld</a:t>
            </a:r>
          </a:p>
          <a:p>
            <a:r>
              <a:rPr lang="en-US" dirty="0" smtClean="0"/>
              <a:t>shawn@shawnweisfeld.com</a:t>
            </a:r>
            <a:endParaRPr lang="en-US" dirty="0"/>
          </a:p>
          <a:p>
            <a:r>
              <a:rPr lang="en-US" dirty="0"/>
              <a:t>http://www.shawnweisfeld.com</a:t>
            </a:r>
            <a:endParaRPr lang="en-US" dirty="0"/>
          </a:p>
        </p:txBody>
      </p:sp>
      <p:pic>
        <p:nvPicPr>
          <p:cNvPr id="1126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2202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2762024" y="1944297"/>
            <a:ext cx="5266496" cy="3529672"/>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13408" y="450204"/>
            <a:ext cx="2445620" cy="2577221"/>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18208" y="1636151"/>
            <a:ext cx="2445620" cy="2577221"/>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47863" y="3083354"/>
            <a:ext cx="2445620" cy="2577221"/>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19529" y="4323716"/>
            <a:ext cx="2445620" cy="2577221"/>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90849" y="1636151"/>
            <a:ext cx="2445620" cy="2577221"/>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27359" y="3139477"/>
            <a:ext cx="2445620" cy="2577221"/>
          </a:xfrm>
          <a:prstGeom prst="rect">
            <a:avLst/>
          </a:prstGeom>
        </p:spPr>
      </p:pic>
      <p:sp>
        <p:nvSpPr>
          <p:cNvPr id="17" name="Rounded Rectangle 16"/>
          <p:cNvSpPr/>
          <p:nvPr/>
        </p:nvSpPr>
        <p:spPr bwMode="auto">
          <a:xfrm>
            <a:off x="426035" y="4010741"/>
            <a:ext cx="772972" cy="1687578"/>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ounded Rectangle 17"/>
          <p:cNvSpPr/>
          <p:nvPr/>
        </p:nvSpPr>
        <p:spPr bwMode="auto">
          <a:xfrm>
            <a:off x="436574" y="1524098"/>
            <a:ext cx="772972" cy="172844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679822" y="1706422"/>
            <a:ext cx="269597" cy="22786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677722" y="1706422"/>
            <a:ext cx="269597" cy="22786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672400" y="1703450"/>
            <a:ext cx="269597" cy="22786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679822" y="2264117"/>
            <a:ext cx="269597" cy="22786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693298" y="2264117"/>
            <a:ext cx="269597" cy="22786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693298" y="2265814"/>
            <a:ext cx="269597" cy="22786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679822" y="2809685"/>
            <a:ext cx="269597" cy="22786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693298" y="2809685"/>
            <a:ext cx="269597" cy="22786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693298" y="2811383"/>
            <a:ext cx="269597" cy="22786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659593" y="4223173"/>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673069" y="4223173"/>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673069" y="4224871"/>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659593" y="4772137"/>
            <a:ext cx="268927" cy="228588"/>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658639" y="4772137"/>
            <a:ext cx="268927" cy="228588"/>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exagon 32"/>
          <p:cNvSpPr/>
          <p:nvPr/>
        </p:nvSpPr>
        <p:spPr bwMode="auto">
          <a:xfrm>
            <a:off x="660536" y="4778650"/>
            <a:ext cx="268927" cy="228588"/>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p:nvPr/>
        </p:nvSpPr>
        <p:spPr bwMode="auto">
          <a:xfrm>
            <a:off x="659593" y="5317705"/>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p:nvPr/>
        </p:nvSpPr>
        <p:spPr bwMode="auto">
          <a:xfrm>
            <a:off x="667419" y="5330732"/>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681617" y="5324367"/>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680491" y="1708119"/>
            <a:ext cx="269597" cy="22786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p:nvPr/>
        </p:nvSpPr>
        <p:spPr bwMode="auto">
          <a:xfrm>
            <a:off x="686560" y="2267821"/>
            <a:ext cx="269597" cy="22786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p:nvPr/>
        </p:nvSpPr>
        <p:spPr bwMode="auto">
          <a:xfrm>
            <a:off x="692024" y="2809685"/>
            <a:ext cx="269597" cy="22786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TextBox 42"/>
          <p:cNvSpPr txBox="1"/>
          <p:nvPr/>
        </p:nvSpPr>
        <p:spPr>
          <a:xfrm>
            <a:off x="418704" y="3243319"/>
            <a:ext cx="896425" cy="461669"/>
          </a:xfrm>
          <a:prstGeom prst="rect">
            <a:avLst/>
          </a:prstGeom>
          <a:noFill/>
        </p:spPr>
        <p:txBody>
          <a:bodyPr wrap="square" lIns="134464" tIns="107571" rIns="134464" bIns="107571" rtlCol="0">
            <a:spAutoFit/>
          </a:bodyPr>
          <a:lstStyle/>
          <a:p>
            <a:pPr defTabSz="685845" fontAlgn="auto">
              <a:lnSpc>
                <a:spcPct val="90000"/>
              </a:lnSpc>
              <a:spcBef>
                <a:spcPts val="0"/>
              </a:spcBef>
              <a:spcAft>
                <a:spcPts val="441"/>
              </a:spcAft>
            </a:pPr>
            <a:r>
              <a:rPr lang="en-US" sz="1765" dirty="0">
                <a:gradFill>
                  <a:gsLst>
                    <a:gs pos="2917">
                      <a:srgbClr val="FFFFFF"/>
                    </a:gs>
                    <a:gs pos="30000">
                      <a:srgbClr val="FFFFFF"/>
                    </a:gs>
                  </a:gsLst>
                  <a:lin ang="5400000" scaled="0"/>
                </a:gradFill>
                <a:latin typeface="Segoe UI"/>
                <a:cs typeface="+mn-cs"/>
              </a:rPr>
              <a:t>App1</a:t>
            </a:r>
          </a:p>
        </p:txBody>
      </p:sp>
      <p:sp>
        <p:nvSpPr>
          <p:cNvPr id="44" name="TextBox 43"/>
          <p:cNvSpPr txBox="1"/>
          <p:nvPr/>
        </p:nvSpPr>
        <p:spPr>
          <a:xfrm>
            <a:off x="414911" y="5612327"/>
            <a:ext cx="896425" cy="461669"/>
          </a:xfrm>
          <a:prstGeom prst="rect">
            <a:avLst/>
          </a:prstGeom>
          <a:noFill/>
        </p:spPr>
        <p:txBody>
          <a:bodyPr wrap="square" lIns="134464" tIns="107571" rIns="134464" bIns="107571" rtlCol="0">
            <a:spAutoFit/>
          </a:bodyPr>
          <a:lstStyle/>
          <a:p>
            <a:pPr defTabSz="685845" fontAlgn="auto">
              <a:lnSpc>
                <a:spcPct val="90000"/>
              </a:lnSpc>
              <a:spcBef>
                <a:spcPts val="0"/>
              </a:spcBef>
              <a:spcAft>
                <a:spcPts val="441"/>
              </a:spcAft>
            </a:pPr>
            <a:r>
              <a:rPr lang="en-US" sz="1765" dirty="0">
                <a:gradFill>
                  <a:gsLst>
                    <a:gs pos="2917">
                      <a:srgbClr val="FFFFFF"/>
                    </a:gs>
                    <a:gs pos="30000">
                      <a:srgbClr val="FFFFFF"/>
                    </a:gs>
                  </a:gsLst>
                  <a:lin ang="5400000" scaled="0"/>
                </a:gradFill>
                <a:latin typeface="Segoe UI"/>
                <a:cs typeface="+mn-cs"/>
              </a:rPr>
              <a:t>App2</a:t>
            </a:r>
          </a:p>
        </p:txBody>
      </p:sp>
      <p:sp>
        <p:nvSpPr>
          <p:cNvPr id="39" name="Hexagon 38"/>
          <p:cNvSpPr/>
          <p:nvPr/>
        </p:nvSpPr>
        <p:spPr bwMode="auto">
          <a:xfrm>
            <a:off x="667970" y="4221475"/>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p:nvPr/>
        </p:nvSpPr>
        <p:spPr bwMode="auto">
          <a:xfrm>
            <a:off x="680492" y="4775255"/>
            <a:ext cx="268927" cy="228588"/>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p:nvPr/>
        </p:nvSpPr>
        <p:spPr bwMode="auto">
          <a:xfrm>
            <a:off x="674518" y="5330893"/>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itle 2"/>
          <p:cNvSpPr>
            <a:spLocks noGrp="1"/>
          </p:cNvSpPr>
          <p:nvPr>
            <p:ph type="title"/>
          </p:nvPr>
        </p:nvSpPr>
        <p:spPr>
          <a:xfrm>
            <a:off x="222543" y="311759"/>
            <a:ext cx="8741880" cy="674653"/>
          </a:xfrm>
        </p:spPr>
        <p:txBody>
          <a:bodyPr/>
          <a:lstStyle/>
          <a:p>
            <a:r>
              <a:rPr lang="en-US" dirty="0" smtClean="0"/>
              <a:t>Service Fabric cluster with </a:t>
            </a:r>
            <a:r>
              <a:rPr lang="en-US" dirty="0" err="1" smtClean="0"/>
              <a:t>microservices</a:t>
            </a:r>
            <a:endParaRPr lang="en-US" dirty="0"/>
          </a:p>
        </p:txBody>
      </p:sp>
    </p:spTree>
    <p:extLst>
      <p:ext uri="{BB962C8B-B14F-4D97-AF65-F5344CB8AC3E}">
        <p14:creationId xmlns:p14="http://schemas.microsoft.com/office/powerpoint/2010/main" val="1237657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4.44444E-6 3.7037E-6 L 0.44514 -0.01852 " pathEditMode="relative" rAng="0" ptsTypes="AA">
                                      <p:cBhvr>
                                        <p:cTn id="66" dur="2000" fill="hold"/>
                                        <p:tgtEl>
                                          <p:spTgt spid="21"/>
                                        </p:tgtEl>
                                        <p:attrNameLst>
                                          <p:attrName>ppt_x</p:attrName>
                                          <p:attrName>ppt_y</p:attrName>
                                        </p:attrNameLst>
                                      </p:cBhvr>
                                      <p:rCtr x="22257" y="-926"/>
                                    </p:animMotion>
                                  </p:childTnLst>
                                </p:cTn>
                              </p:par>
                              <p:par>
                                <p:cTn id="67" presetID="42" presetClass="path" presetSubtype="0" accel="50000" decel="50000" fill="hold" grpId="0" nodeType="withEffect">
                                  <p:stCondLst>
                                    <p:cond delay="0"/>
                                  </p:stCondLst>
                                  <p:childTnLst>
                                    <p:animMotion origin="layout" path="M 1.11111E-6 0.00208 L 0.31111 0.15278 " pathEditMode="relative" rAng="0" ptsTypes="AA">
                                      <p:cBhvr>
                                        <p:cTn id="68" dur="2000" fill="hold"/>
                                        <p:tgtEl>
                                          <p:spTgt spid="20"/>
                                        </p:tgtEl>
                                        <p:attrNameLst>
                                          <p:attrName>ppt_x</p:attrName>
                                          <p:attrName>ppt_y</p:attrName>
                                        </p:attrNameLst>
                                      </p:cBhvr>
                                      <p:rCtr x="15556" y="7523"/>
                                    </p:animMotion>
                                  </p:childTnLst>
                                </p:cTn>
                              </p:par>
                              <p:par>
                                <p:cTn id="69" presetID="42" presetClass="path" presetSubtype="0" accel="50000" decel="50000" fill="hold" grpId="0" nodeType="withEffect">
                                  <p:stCondLst>
                                    <p:cond delay="0"/>
                                  </p:stCondLst>
                                  <p:childTnLst>
                                    <p:animMotion origin="layout" path="M 0.01511 0.00393 L 0.44427 0.55301 " pathEditMode="relative" rAng="0" ptsTypes="AA">
                                      <p:cBhvr>
                                        <p:cTn id="70" dur="2000" fill="hold"/>
                                        <p:tgtEl>
                                          <p:spTgt spid="19"/>
                                        </p:tgtEl>
                                        <p:attrNameLst>
                                          <p:attrName>ppt_x</p:attrName>
                                          <p:attrName>ppt_y</p:attrName>
                                        </p:attrNameLst>
                                      </p:cBhvr>
                                      <p:rCtr x="21458" y="27454"/>
                                    </p:animMotion>
                                  </p:childTnLst>
                                </p:cTn>
                              </p:par>
                              <p:par>
                                <p:cTn id="71" presetID="42" presetClass="path" presetSubtype="0" accel="50000" decel="50000" fill="hold" grpId="0" nodeType="withEffect">
                                  <p:stCondLst>
                                    <p:cond delay="0"/>
                                  </p:stCondLst>
                                  <p:childTnLst>
                                    <p:animMotion origin="layout" path="M 5E-6 -7.40741E-7 L 0.68438 0.07546 " pathEditMode="relative" rAng="0" ptsTypes="AA">
                                      <p:cBhvr>
                                        <p:cTn id="72" dur="2000" fill="hold"/>
                                        <p:tgtEl>
                                          <p:spTgt spid="24"/>
                                        </p:tgtEl>
                                        <p:attrNameLst>
                                          <p:attrName>ppt_x</p:attrName>
                                          <p:attrName>ppt_y</p:attrName>
                                        </p:attrNameLst>
                                      </p:cBhvr>
                                      <p:rCtr x="34219" y="3773"/>
                                    </p:animMotion>
                                  </p:childTnLst>
                                </p:cTn>
                              </p:par>
                              <p:par>
                                <p:cTn id="73" presetID="42" presetClass="path" presetSubtype="0" accel="50000" decel="50000" fill="hold" grpId="0" nodeType="withEffect">
                                  <p:stCondLst>
                                    <p:cond delay="0"/>
                                  </p:stCondLst>
                                  <p:childTnLst>
                                    <p:animMotion origin="layout" path="M 5E-6 7.40741E-7 L 0.75105 0.29838 " pathEditMode="relative" rAng="0" ptsTypes="AA">
                                      <p:cBhvr>
                                        <p:cTn id="74" dur="2000" fill="hold"/>
                                        <p:tgtEl>
                                          <p:spTgt spid="23"/>
                                        </p:tgtEl>
                                        <p:attrNameLst>
                                          <p:attrName>ppt_x</p:attrName>
                                          <p:attrName>ppt_y</p:attrName>
                                        </p:attrNameLst>
                                      </p:cBhvr>
                                      <p:rCtr x="37552" y="14907"/>
                                    </p:animMotion>
                                  </p:childTnLst>
                                </p:cTn>
                              </p:par>
                              <p:par>
                                <p:cTn id="75" presetID="42" presetClass="path" presetSubtype="0" accel="50000" decel="50000" fill="hold" grpId="0" nodeType="withEffect">
                                  <p:stCondLst>
                                    <p:cond delay="0"/>
                                  </p:stCondLst>
                                  <p:childTnLst>
                                    <p:animMotion origin="layout" path="M -2.5E-6 7.40741E-7 L 0.49427 -0.09861 " pathEditMode="relative" rAng="0" ptsTypes="AA">
                                      <p:cBhvr>
                                        <p:cTn id="76" dur="2000" fill="hold"/>
                                        <p:tgtEl>
                                          <p:spTgt spid="22"/>
                                        </p:tgtEl>
                                        <p:attrNameLst>
                                          <p:attrName>ppt_x</p:attrName>
                                          <p:attrName>ppt_y</p:attrName>
                                        </p:attrNameLst>
                                      </p:cBhvr>
                                      <p:rCtr x="24705" y="-4931"/>
                                    </p:animMotion>
                                  </p:childTnLst>
                                </p:cTn>
                              </p:par>
                              <p:par>
                                <p:cTn id="77" presetID="42" presetClass="path" presetSubtype="0" accel="50000" decel="50000" fill="hold" grpId="0" nodeType="withEffect">
                                  <p:stCondLst>
                                    <p:cond delay="0"/>
                                  </p:stCondLst>
                                  <p:childTnLst>
                                    <p:animMotion origin="layout" path="M 5E-6 1.11111E-6 L 0.20105 -0.00833 " pathEditMode="relative" rAng="0" ptsTypes="AA">
                                      <p:cBhvr>
                                        <p:cTn id="78" dur="2000" fill="hold"/>
                                        <p:tgtEl>
                                          <p:spTgt spid="27"/>
                                        </p:tgtEl>
                                        <p:attrNameLst>
                                          <p:attrName>ppt_x</p:attrName>
                                          <p:attrName>ppt_y</p:attrName>
                                        </p:attrNameLst>
                                      </p:cBhvr>
                                      <p:rCtr x="10052" y="-417"/>
                                    </p:animMotion>
                                  </p:childTnLst>
                                </p:cTn>
                              </p:par>
                              <p:par>
                                <p:cTn id="79" presetID="42" presetClass="path" presetSubtype="0" accel="50000" decel="50000" fill="hold" grpId="0" nodeType="withEffect">
                                  <p:stCondLst>
                                    <p:cond delay="0"/>
                                  </p:stCondLst>
                                  <p:childTnLst>
                                    <p:animMotion origin="layout" path="M 5E-6 0.01296 L 0.19271 0.20833 " pathEditMode="relative" rAng="0" ptsTypes="AA">
                                      <p:cBhvr>
                                        <p:cTn id="80" dur="2000" fill="hold"/>
                                        <p:tgtEl>
                                          <p:spTgt spid="26"/>
                                        </p:tgtEl>
                                        <p:attrNameLst>
                                          <p:attrName>ppt_x</p:attrName>
                                          <p:attrName>ppt_y</p:attrName>
                                        </p:attrNameLst>
                                      </p:cBhvr>
                                      <p:rCtr x="9635" y="9769"/>
                                    </p:animMotion>
                                  </p:childTnLst>
                                </p:cTn>
                              </p:par>
                              <p:par>
                                <p:cTn id="81" presetID="42" presetClass="path" presetSubtype="0" accel="50000" decel="50000" fill="hold" grpId="0" nodeType="withEffect">
                                  <p:stCondLst>
                                    <p:cond delay="0"/>
                                  </p:stCondLst>
                                  <p:childTnLst>
                                    <p:animMotion origin="layout" path="M -2.5E-6 2.59259E-6 L 0.70261 0.22639 " pathEditMode="relative" rAng="0" ptsTypes="AA">
                                      <p:cBhvr>
                                        <p:cTn id="82" dur="2000" fill="hold"/>
                                        <p:tgtEl>
                                          <p:spTgt spid="25"/>
                                        </p:tgtEl>
                                        <p:attrNameLst>
                                          <p:attrName>ppt_x</p:attrName>
                                          <p:attrName>ppt_y</p:attrName>
                                        </p:attrNameLst>
                                      </p:cBhvr>
                                      <p:rCtr x="35122" y="11319"/>
                                    </p:animMotion>
                                  </p:childTnLst>
                                </p:cTn>
                              </p:par>
                              <p:par>
                                <p:cTn id="83" presetID="42" presetClass="path" presetSubtype="0" accel="50000" decel="50000" fill="hold" grpId="0" nodeType="withEffect">
                                  <p:stCondLst>
                                    <p:cond delay="0"/>
                                  </p:stCondLst>
                                  <p:childTnLst>
                                    <p:animMotion origin="layout" path="M -4.44444E-6 1.11111E-6 L 0.54514 -0.38357 " pathEditMode="relative" rAng="0" ptsTypes="AA">
                                      <p:cBhvr>
                                        <p:cTn id="84" dur="2000" fill="hold"/>
                                        <p:tgtEl>
                                          <p:spTgt spid="30"/>
                                        </p:tgtEl>
                                        <p:attrNameLst>
                                          <p:attrName>ppt_x</p:attrName>
                                          <p:attrName>ppt_y</p:attrName>
                                        </p:attrNameLst>
                                      </p:cBhvr>
                                      <p:rCtr x="27257" y="-19190"/>
                                    </p:animMotion>
                                  </p:childTnLst>
                                </p:cTn>
                              </p:par>
                              <p:par>
                                <p:cTn id="85" presetID="42" presetClass="path" presetSubtype="0" accel="50000" decel="50000" fill="hold" grpId="0" nodeType="withEffect">
                                  <p:stCondLst>
                                    <p:cond delay="0"/>
                                  </p:stCondLst>
                                  <p:childTnLst>
                                    <p:animMotion origin="layout" path="M -4.44444E-6 2.59259E-6 L 0.74514 -0.21111 " pathEditMode="relative" rAng="0" ptsTypes="AA">
                                      <p:cBhvr>
                                        <p:cTn id="86" dur="2000" fill="hold"/>
                                        <p:tgtEl>
                                          <p:spTgt spid="29"/>
                                        </p:tgtEl>
                                        <p:attrNameLst>
                                          <p:attrName>ppt_x</p:attrName>
                                          <p:attrName>ppt_y</p:attrName>
                                        </p:attrNameLst>
                                      </p:cBhvr>
                                      <p:rCtr x="37257" y="-10556"/>
                                    </p:animMotion>
                                  </p:childTnLst>
                                </p:cTn>
                              </p:par>
                              <p:par>
                                <p:cTn id="87" presetID="42" presetClass="path" presetSubtype="0" accel="50000" decel="50000" fill="hold" grpId="0" nodeType="withEffect">
                                  <p:stCondLst>
                                    <p:cond delay="0"/>
                                  </p:stCondLst>
                                  <p:childTnLst>
                                    <p:animMotion origin="layout" path="M -0.00365 0.00949 L 0.54652 0.19305 " pathEditMode="relative" rAng="0" ptsTypes="AA">
                                      <p:cBhvr>
                                        <p:cTn id="88" dur="2000" fill="hold"/>
                                        <p:tgtEl>
                                          <p:spTgt spid="28"/>
                                        </p:tgtEl>
                                        <p:attrNameLst>
                                          <p:attrName>ppt_x</p:attrName>
                                          <p:attrName>ppt_y</p:attrName>
                                        </p:attrNameLst>
                                      </p:cBhvr>
                                      <p:rCtr x="27500" y="9167"/>
                                    </p:animMotion>
                                  </p:childTnLst>
                                </p:cTn>
                              </p:par>
                              <p:par>
                                <p:cTn id="89" presetID="42" presetClass="path" presetSubtype="0" accel="50000" decel="50000" fill="hold" grpId="0" nodeType="withEffect">
                                  <p:stCondLst>
                                    <p:cond delay="0"/>
                                  </p:stCondLst>
                                  <p:childTnLst>
                                    <p:animMotion origin="layout" path="M 0.00052 -0.10649 L 0.2585 -0.29121 " pathEditMode="relative" rAng="0" ptsTypes="AA">
                                      <p:cBhvr>
                                        <p:cTn id="90" dur="2000" fill="hold"/>
                                        <p:tgtEl>
                                          <p:spTgt spid="33"/>
                                        </p:tgtEl>
                                        <p:attrNameLst>
                                          <p:attrName>ppt_x</p:attrName>
                                          <p:attrName>ppt_y</p:attrName>
                                        </p:attrNameLst>
                                      </p:cBhvr>
                                      <p:rCtr x="12899" y="-9236"/>
                                    </p:animMotion>
                                  </p:childTnLst>
                                </p:cTn>
                              </p:par>
                              <p:par>
                                <p:cTn id="91" presetID="42" presetClass="path" presetSubtype="0" accel="50000" decel="50000" fill="hold" grpId="0" nodeType="withEffect">
                                  <p:stCondLst>
                                    <p:cond delay="0"/>
                                  </p:stCondLst>
                                  <p:childTnLst>
                                    <p:animMotion origin="layout" path="M -1.94444E-6 0.01111 L 0.25226 -0.08194 " pathEditMode="relative" rAng="0" ptsTypes="AA">
                                      <p:cBhvr>
                                        <p:cTn id="92" dur="2000" fill="hold"/>
                                        <p:tgtEl>
                                          <p:spTgt spid="32"/>
                                        </p:tgtEl>
                                        <p:attrNameLst>
                                          <p:attrName>ppt_x</p:attrName>
                                          <p:attrName>ppt_y</p:attrName>
                                        </p:attrNameLst>
                                      </p:cBhvr>
                                      <p:rCtr x="12604" y="-4653"/>
                                    </p:animMotion>
                                  </p:childTnLst>
                                </p:cTn>
                              </p:par>
                              <p:par>
                                <p:cTn id="93" presetID="42" presetClass="path" presetSubtype="0" accel="50000" decel="50000" fill="hold" grpId="0" nodeType="withEffect">
                                  <p:stCondLst>
                                    <p:cond delay="0"/>
                                  </p:stCondLst>
                                  <p:childTnLst>
                                    <p:animMotion origin="layout" path="M 4.44444E-6 0 L 0.80486 -0.06898 " pathEditMode="relative" rAng="0" ptsTypes="AA">
                                      <p:cBhvr>
                                        <p:cTn id="94" dur="2000" fill="hold"/>
                                        <p:tgtEl>
                                          <p:spTgt spid="31"/>
                                        </p:tgtEl>
                                        <p:attrNameLst>
                                          <p:attrName>ppt_x</p:attrName>
                                          <p:attrName>ppt_y</p:attrName>
                                        </p:attrNameLst>
                                      </p:cBhvr>
                                      <p:rCtr x="40243" y="-3449"/>
                                    </p:animMotion>
                                  </p:childTnLst>
                                </p:cTn>
                              </p:par>
                              <p:par>
                                <p:cTn id="95" presetID="42" presetClass="path" presetSubtype="0" accel="50000" decel="50000" fill="hold" grpId="0" nodeType="withEffect">
                                  <p:stCondLst>
                                    <p:cond delay="0"/>
                                  </p:stCondLst>
                                  <p:childTnLst>
                                    <p:animMotion origin="layout" path="M 3.88889E-6 4.44444E-6 L 0.79409 -0.37176 " pathEditMode="relative" rAng="0" ptsTypes="AA">
                                      <p:cBhvr>
                                        <p:cTn id="96" dur="2000" fill="hold"/>
                                        <p:tgtEl>
                                          <p:spTgt spid="36"/>
                                        </p:tgtEl>
                                        <p:attrNameLst>
                                          <p:attrName>ppt_x</p:attrName>
                                          <p:attrName>ppt_y</p:attrName>
                                        </p:attrNameLst>
                                      </p:cBhvr>
                                      <p:rCtr x="39705" y="-18588"/>
                                    </p:animMotion>
                                  </p:childTnLst>
                                </p:cTn>
                              </p:par>
                              <p:par>
                                <p:cTn id="97" presetID="42" presetClass="path" presetSubtype="0" accel="50000" decel="50000" fill="hold" grpId="0" nodeType="withEffect">
                                  <p:stCondLst>
                                    <p:cond delay="0"/>
                                  </p:stCondLst>
                                  <p:childTnLst>
                                    <p:animMotion origin="layout" path="M -3.61111E-6 -1.48148E-6 L 0.49566 0.02431 " pathEditMode="relative" rAng="0" ptsTypes="AA">
                                      <p:cBhvr>
                                        <p:cTn id="98" dur="2000" fill="hold"/>
                                        <p:tgtEl>
                                          <p:spTgt spid="35"/>
                                        </p:tgtEl>
                                        <p:attrNameLst>
                                          <p:attrName>ppt_x</p:attrName>
                                          <p:attrName>ppt_y</p:attrName>
                                        </p:attrNameLst>
                                      </p:cBhvr>
                                      <p:rCtr x="24774" y="1204"/>
                                    </p:animMotion>
                                  </p:childTnLst>
                                </p:cTn>
                              </p:par>
                              <p:par>
                                <p:cTn id="99" presetID="42" presetClass="path" presetSubtype="0" accel="50000" decel="50000" fill="hold" grpId="0" nodeType="withEffect">
                                  <p:stCondLst>
                                    <p:cond delay="0"/>
                                  </p:stCondLst>
                                  <p:childTnLst>
                                    <p:animMotion origin="layout" path="M 4.44444E-6 3.7037E-7 L 0.30486 -0.15185 " pathEditMode="relative" rAng="0" ptsTypes="AA">
                                      <p:cBhvr>
                                        <p:cTn id="100" dur="2000" fill="hold"/>
                                        <p:tgtEl>
                                          <p:spTgt spid="34"/>
                                        </p:tgtEl>
                                        <p:attrNameLst>
                                          <p:attrName>ppt_x</p:attrName>
                                          <p:attrName>ppt_y</p:attrName>
                                        </p:attrNameLst>
                                      </p:cBhvr>
                                      <p:rCtr x="15243" y="-7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8" grpId="0" animBg="1"/>
      <p:bldP spid="41" grpId="0" animBg="1"/>
      <p:bldP spid="43" grpId="0"/>
      <p:bldP spid="44" grpId="0"/>
      <p:bldP spid="39" grpId="0" animBg="1"/>
      <p:bldP spid="40"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2762024" y="1944297"/>
            <a:ext cx="5266496" cy="3529672"/>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13408" y="450204"/>
            <a:ext cx="2445620" cy="2577221"/>
          </a:xfrm>
          <a:prstGeom prst="rect">
            <a:avLst/>
          </a:prstGeom>
        </p:spPr>
      </p:pic>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18208" y="1636151"/>
            <a:ext cx="2445620" cy="2577221"/>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47863" y="3083354"/>
            <a:ext cx="2445620" cy="2577221"/>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19529" y="4323716"/>
            <a:ext cx="2445620" cy="2577221"/>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90849" y="1636151"/>
            <a:ext cx="2445620" cy="2577221"/>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27359" y="3139477"/>
            <a:ext cx="2445620" cy="2577221"/>
          </a:xfrm>
          <a:prstGeom prst="rect">
            <a:avLst/>
          </a:prstGeom>
        </p:spPr>
      </p:pic>
      <p:sp>
        <p:nvSpPr>
          <p:cNvPr id="17" name="Rounded Rectangle 16"/>
          <p:cNvSpPr/>
          <p:nvPr/>
        </p:nvSpPr>
        <p:spPr bwMode="auto">
          <a:xfrm>
            <a:off x="426035" y="4010741"/>
            <a:ext cx="772972" cy="1687578"/>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ounded Rectangle 17"/>
          <p:cNvSpPr/>
          <p:nvPr/>
        </p:nvSpPr>
        <p:spPr bwMode="auto">
          <a:xfrm>
            <a:off x="436574" y="1524098"/>
            <a:ext cx="772972" cy="1728443"/>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679822" y="1706422"/>
            <a:ext cx="269597" cy="22786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677722" y="1706422"/>
            <a:ext cx="269597" cy="22786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672400" y="1703450"/>
            <a:ext cx="269597" cy="22786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679822" y="2264117"/>
            <a:ext cx="269597" cy="22786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693298" y="2264117"/>
            <a:ext cx="269597" cy="22786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693298" y="2265814"/>
            <a:ext cx="269597" cy="22786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679822" y="2809685"/>
            <a:ext cx="269597" cy="22786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693298" y="2809685"/>
            <a:ext cx="269597" cy="22786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693298" y="2811383"/>
            <a:ext cx="269597" cy="22786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659593" y="4223173"/>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673069" y="4223173"/>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673069" y="4224871"/>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659593" y="4772137"/>
            <a:ext cx="268927" cy="228588"/>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658639" y="4772137"/>
            <a:ext cx="268927" cy="228588"/>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exagon 32"/>
          <p:cNvSpPr/>
          <p:nvPr/>
        </p:nvSpPr>
        <p:spPr bwMode="auto">
          <a:xfrm>
            <a:off x="660536" y="4778650"/>
            <a:ext cx="268927" cy="228588"/>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Hexagon 33"/>
          <p:cNvSpPr/>
          <p:nvPr/>
        </p:nvSpPr>
        <p:spPr bwMode="auto">
          <a:xfrm>
            <a:off x="659593" y="5317705"/>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Hexagon 34"/>
          <p:cNvSpPr/>
          <p:nvPr/>
        </p:nvSpPr>
        <p:spPr bwMode="auto">
          <a:xfrm>
            <a:off x="667419" y="5330732"/>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681617" y="5324367"/>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680491" y="1708119"/>
            <a:ext cx="269597" cy="22786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Hexagon 37"/>
          <p:cNvSpPr/>
          <p:nvPr/>
        </p:nvSpPr>
        <p:spPr bwMode="auto">
          <a:xfrm>
            <a:off x="686560" y="2267821"/>
            <a:ext cx="269597" cy="227868"/>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Hexagon 40"/>
          <p:cNvSpPr/>
          <p:nvPr/>
        </p:nvSpPr>
        <p:spPr bwMode="auto">
          <a:xfrm>
            <a:off x="692024" y="2809685"/>
            <a:ext cx="269597" cy="22786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Title 2"/>
          <p:cNvSpPr>
            <a:spLocks noGrp="1"/>
          </p:cNvSpPr>
          <p:nvPr>
            <p:ph type="title"/>
          </p:nvPr>
        </p:nvSpPr>
        <p:spPr>
          <a:xfrm>
            <a:off x="222543" y="254017"/>
            <a:ext cx="8741880" cy="674653"/>
          </a:xfrm>
        </p:spPr>
        <p:txBody>
          <a:bodyPr/>
          <a:lstStyle/>
          <a:p>
            <a:r>
              <a:rPr lang="en-US" dirty="0" smtClean="0"/>
              <a:t>Handling machine failures</a:t>
            </a:r>
            <a:endParaRPr lang="en-US" dirty="0"/>
          </a:p>
        </p:txBody>
      </p:sp>
      <p:sp>
        <p:nvSpPr>
          <p:cNvPr id="43" name="TextBox 42"/>
          <p:cNvSpPr txBox="1"/>
          <p:nvPr/>
        </p:nvSpPr>
        <p:spPr>
          <a:xfrm>
            <a:off x="418704" y="3243319"/>
            <a:ext cx="896425" cy="461669"/>
          </a:xfrm>
          <a:prstGeom prst="rect">
            <a:avLst/>
          </a:prstGeom>
          <a:noFill/>
        </p:spPr>
        <p:txBody>
          <a:bodyPr wrap="square" lIns="134464" tIns="107571" rIns="134464" bIns="107571" rtlCol="0">
            <a:spAutoFit/>
          </a:bodyPr>
          <a:lstStyle/>
          <a:p>
            <a:pPr defTabSz="685845" fontAlgn="auto">
              <a:lnSpc>
                <a:spcPct val="90000"/>
              </a:lnSpc>
              <a:spcBef>
                <a:spcPts val="0"/>
              </a:spcBef>
              <a:spcAft>
                <a:spcPts val="441"/>
              </a:spcAft>
            </a:pPr>
            <a:r>
              <a:rPr lang="en-US" sz="1765" dirty="0">
                <a:gradFill>
                  <a:gsLst>
                    <a:gs pos="2917">
                      <a:srgbClr val="FFFFFF"/>
                    </a:gs>
                    <a:gs pos="30000">
                      <a:srgbClr val="FFFFFF"/>
                    </a:gs>
                  </a:gsLst>
                  <a:lin ang="5400000" scaled="0"/>
                </a:gradFill>
                <a:latin typeface="Segoe UI"/>
                <a:cs typeface="+mn-cs"/>
              </a:rPr>
              <a:t>App1</a:t>
            </a:r>
          </a:p>
        </p:txBody>
      </p:sp>
      <p:sp>
        <p:nvSpPr>
          <p:cNvPr id="44" name="TextBox 43"/>
          <p:cNvSpPr txBox="1"/>
          <p:nvPr/>
        </p:nvSpPr>
        <p:spPr>
          <a:xfrm>
            <a:off x="414911" y="5612327"/>
            <a:ext cx="896425" cy="461669"/>
          </a:xfrm>
          <a:prstGeom prst="rect">
            <a:avLst/>
          </a:prstGeom>
          <a:noFill/>
        </p:spPr>
        <p:txBody>
          <a:bodyPr wrap="square" lIns="134464" tIns="107571" rIns="134464" bIns="107571" rtlCol="0">
            <a:spAutoFit/>
          </a:bodyPr>
          <a:lstStyle/>
          <a:p>
            <a:pPr defTabSz="685845" fontAlgn="auto">
              <a:lnSpc>
                <a:spcPct val="90000"/>
              </a:lnSpc>
              <a:spcBef>
                <a:spcPts val="0"/>
              </a:spcBef>
              <a:spcAft>
                <a:spcPts val="441"/>
              </a:spcAft>
            </a:pPr>
            <a:r>
              <a:rPr lang="en-US" sz="1765" dirty="0">
                <a:gradFill>
                  <a:gsLst>
                    <a:gs pos="2917">
                      <a:srgbClr val="FFFFFF"/>
                    </a:gs>
                    <a:gs pos="30000">
                      <a:srgbClr val="FFFFFF"/>
                    </a:gs>
                  </a:gsLst>
                  <a:lin ang="5400000" scaled="0"/>
                </a:gradFill>
                <a:latin typeface="Segoe UI"/>
                <a:cs typeface="+mn-cs"/>
              </a:rPr>
              <a:t>App2</a:t>
            </a:r>
          </a:p>
        </p:txBody>
      </p:sp>
      <p:sp>
        <p:nvSpPr>
          <p:cNvPr id="39" name="Hexagon 38"/>
          <p:cNvSpPr/>
          <p:nvPr/>
        </p:nvSpPr>
        <p:spPr bwMode="auto">
          <a:xfrm>
            <a:off x="667970" y="4221475"/>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Hexagon 39"/>
          <p:cNvSpPr/>
          <p:nvPr/>
        </p:nvSpPr>
        <p:spPr bwMode="auto">
          <a:xfrm>
            <a:off x="680492" y="4775255"/>
            <a:ext cx="268927" cy="228588"/>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Hexagon 44"/>
          <p:cNvSpPr/>
          <p:nvPr/>
        </p:nvSpPr>
        <p:spPr bwMode="auto">
          <a:xfrm>
            <a:off x="674518" y="5330893"/>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Hexagon 46"/>
          <p:cNvSpPr/>
          <p:nvPr/>
        </p:nvSpPr>
        <p:spPr bwMode="auto">
          <a:xfrm>
            <a:off x="5707872" y="5404815"/>
            <a:ext cx="268927" cy="228588"/>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Hexagon 45"/>
          <p:cNvSpPr/>
          <p:nvPr/>
        </p:nvSpPr>
        <p:spPr bwMode="auto">
          <a:xfrm>
            <a:off x="5237299" y="5382787"/>
            <a:ext cx="268927" cy="228588"/>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Hexagon 47"/>
          <p:cNvSpPr/>
          <p:nvPr/>
        </p:nvSpPr>
        <p:spPr bwMode="auto">
          <a:xfrm>
            <a:off x="4699811" y="5383739"/>
            <a:ext cx="268927" cy="228588"/>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b" anchorCtr="0"/>
          <a:lstStyle/>
          <a:p>
            <a:pPr algn="ctr" defTabSz="685598" fontAlgn="auto">
              <a:spcBef>
                <a:spcPts val="0"/>
              </a:spcBef>
              <a:spcAft>
                <a:spcPts val="0"/>
              </a:spcAft>
            </a:pPr>
            <a:endParaRPr lang="en-US" sz="588"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870223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3.7037E-6 L 0.45521 -0.01852 " pathEditMode="relative" rAng="0" ptsTypes="AA">
                                      <p:cBhvr>
                                        <p:cTn id="6" dur="2000" fill="hold"/>
                                        <p:tgtEl>
                                          <p:spTgt spid="21"/>
                                        </p:tgtEl>
                                        <p:attrNameLst>
                                          <p:attrName>ppt_x</p:attrName>
                                          <p:attrName>ppt_y</p:attrName>
                                        </p:attrNameLst>
                                      </p:cBhvr>
                                      <p:rCtr x="22760" y="-926"/>
                                    </p:animMotion>
                                  </p:childTnLst>
                                </p:cTn>
                              </p:par>
                              <p:par>
                                <p:cTn id="7" presetID="42" presetClass="path" presetSubtype="0" accel="50000" decel="50000" fill="hold" grpId="0" nodeType="withEffect">
                                  <p:stCondLst>
                                    <p:cond delay="0"/>
                                  </p:stCondLst>
                                  <p:childTnLst>
                                    <p:animMotion origin="layout" path="M 1.11111E-6 0.00208 L 0.29444 0.14815 " pathEditMode="relative" rAng="0" ptsTypes="AA">
                                      <p:cBhvr>
                                        <p:cTn id="8" dur="2000" fill="hold"/>
                                        <p:tgtEl>
                                          <p:spTgt spid="20"/>
                                        </p:tgtEl>
                                        <p:attrNameLst>
                                          <p:attrName>ppt_x</p:attrName>
                                          <p:attrName>ppt_y</p:attrName>
                                        </p:attrNameLst>
                                      </p:cBhvr>
                                      <p:rCtr x="14722" y="7292"/>
                                    </p:animMotion>
                                  </p:childTnLst>
                                </p:cTn>
                              </p:par>
                              <p:par>
                                <p:cTn id="9" presetID="42" presetClass="path" presetSubtype="0" accel="50000" decel="50000" fill="hold" grpId="0" nodeType="withEffect">
                                  <p:stCondLst>
                                    <p:cond delay="0"/>
                                  </p:stCondLst>
                                  <p:childTnLst>
                                    <p:animMotion origin="layout" path="M 0.01511 0.00393 L 0.44427 0.58264 " pathEditMode="relative" rAng="0" ptsTypes="AA">
                                      <p:cBhvr>
                                        <p:cTn id="10" dur="2000" fill="hold"/>
                                        <p:tgtEl>
                                          <p:spTgt spid="19"/>
                                        </p:tgtEl>
                                        <p:attrNameLst>
                                          <p:attrName>ppt_x</p:attrName>
                                          <p:attrName>ppt_y</p:attrName>
                                        </p:attrNameLst>
                                      </p:cBhvr>
                                      <p:rCtr x="21458" y="28935"/>
                                    </p:animMotion>
                                  </p:childTnLst>
                                </p:cTn>
                              </p:par>
                              <p:par>
                                <p:cTn id="11" presetID="42" presetClass="path" presetSubtype="0" accel="50000" decel="50000" fill="hold" grpId="0" nodeType="withEffect">
                                  <p:stCondLst>
                                    <p:cond delay="0"/>
                                  </p:stCondLst>
                                  <p:childTnLst>
                                    <p:animMotion origin="layout" path="M -1.15139E-6 3.50431E-6 L 0.66837 0.08261 " pathEditMode="relative" rAng="0" ptsTypes="AA">
                                      <p:cBhvr>
                                        <p:cTn id="12" dur="2000" fill="hold"/>
                                        <p:tgtEl>
                                          <p:spTgt spid="24"/>
                                        </p:tgtEl>
                                        <p:attrNameLst>
                                          <p:attrName>ppt_x</p:attrName>
                                          <p:attrName>ppt_y</p:attrName>
                                        </p:attrNameLst>
                                      </p:cBhvr>
                                      <p:rCtr x="33418" y="4131"/>
                                    </p:animMotion>
                                  </p:childTnLst>
                                </p:cTn>
                              </p:par>
                              <p:par>
                                <p:cTn id="13" presetID="42" presetClass="path" presetSubtype="0" accel="50000" decel="50000" fill="hold" grpId="0" nodeType="withEffect">
                                  <p:stCondLst>
                                    <p:cond delay="0"/>
                                  </p:stCondLst>
                                  <p:childTnLst>
                                    <p:animMotion origin="layout" path="M 5E-6 7.40741E-7 L 0.70105 0.31898 " pathEditMode="relative" rAng="0" ptsTypes="AA">
                                      <p:cBhvr>
                                        <p:cTn id="14" dur="2000" fill="hold"/>
                                        <p:tgtEl>
                                          <p:spTgt spid="23"/>
                                        </p:tgtEl>
                                        <p:attrNameLst>
                                          <p:attrName>ppt_x</p:attrName>
                                          <p:attrName>ppt_y</p:attrName>
                                        </p:attrNameLst>
                                      </p:cBhvr>
                                      <p:rCtr x="35052" y="15949"/>
                                    </p:animMotion>
                                  </p:childTnLst>
                                </p:cTn>
                              </p:par>
                              <p:par>
                                <p:cTn id="15" presetID="42" presetClass="path" presetSubtype="0" accel="50000" decel="50000" fill="hold" grpId="0" nodeType="withEffect">
                                  <p:stCondLst>
                                    <p:cond delay="0"/>
                                  </p:stCondLst>
                                  <p:childTnLst>
                                    <p:animMotion origin="layout" path="M -2.5E-6 7.40741E-7 L 0.50261 -0.10579 " pathEditMode="relative" rAng="0" ptsTypes="AA">
                                      <p:cBhvr>
                                        <p:cTn id="16" dur="2000" fill="hold"/>
                                        <p:tgtEl>
                                          <p:spTgt spid="22"/>
                                        </p:tgtEl>
                                        <p:attrNameLst>
                                          <p:attrName>ppt_x</p:attrName>
                                          <p:attrName>ppt_y</p:attrName>
                                        </p:attrNameLst>
                                      </p:cBhvr>
                                      <p:rCtr x="25122" y="-5301"/>
                                    </p:animMotion>
                                  </p:childTnLst>
                                </p:cTn>
                              </p:par>
                              <p:par>
                                <p:cTn id="17" presetID="42" presetClass="path" presetSubtype="0" accel="50000" decel="50000" fill="hold" grpId="0" nodeType="withEffect">
                                  <p:stCondLst>
                                    <p:cond delay="0"/>
                                  </p:stCondLst>
                                  <p:childTnLst>
                                    <p:animMotion origin="layout" path="M 5E-6 1.11111E-6 L 0.18438 -0.01296 " pathEditMode="relative" rAng="0" ptsTypes="AA">
                                      <p:cBhvr>
                                        <p:cTn id="18" dur="2000" fill="hold"/>
                                        <p:tgtEl>
                                          <p:spTgt spid="27"/>
                                        </p:tgtEl>
                                        <p:attrNameLst>
                                          <p:attrName>ppt_x</p:attrName>
                                          <p:attrName>ppt_y</p:attrName>
                                        </p:attrNameLst>
                                      </p:cBhvr>
                                      <p:rCtr x="9219" y="-648"/>
                                    </p:animMotion>
                                  </p:childTnLst>
                                </p:cTn>
                              </p:par>
                              <p:par>
                                <p:cTn id="19" presetID="42" presetClass="path" presetSubtype="0" accel="50000" decel="50000" fill="hold" grpId="0" nodeType="withEffect">
                                  <p:stCondLst>
                                    <p:cond delay="0"/>
                                  </p:stCondLst>
                                  <p:childTnLst>
                                    <p:animMotion origin="layout" path="M 5E-6 0.01296 L 0.20747 0.24051 " pathEditMode="relative" rAng="0" ptsTypes="AA">
                                      <p:cBhvr>
                                        <p:cTn id="20" dur="2000" fill="hold"/>
                                        <p:tgtEl>
                                          <p:spTgt spid="26"/>
                                        </p:tgtEl>
                                        <p:attrNameLst>
                                          <p:attrName>ppt_x</p:attrName>
                                          <p:attrName>ppt_y</p:attrName>
                                        </p:attrNameLst>
                                      </p:cBhvr>
                                      <p:rCtr x="10365" y="11366"/>
                                    </p:animMotion>
                                  </p:childTnLst>
                                </p:cTn>
                              </p:par>
                              <p:par>
                                <p:cTn id="21" presetID="42" presetClass="path" presetSubtype="0" accel="50000" decel="50000" fill="hold" grpId="0" nodeType="withEffect">
                                  <p:stCondLst>
                                    <p:cond delay="0"/>
                                  </p:stCondLst>
                                  <p:childTnLst>
                                    <p:animMotion origin="layout" path="M -2.5E-6 2.59259E-6 L 0.68594 0.19791 " pathEditMode="relative" rAng="0" ptsTypes="AA">
                                      <p:cBhvr>
                                        <p:cTn id="22" dur="2000" fill="hold"/>
                                        <p:tgtEl>
                                          <p:spTgt spid="25"/>
                                        </p:tgtEl>
                                        <p:attrNameLst>
                                          <p:attrName>ppt_x</p:attrName>
                                          <p:attrName>ppt_y</p:attrName>
                                        </p:attrNameLst>
                                      </p:cBhvr>
                                      <p:rCtr x="34288" y="9884"/>
                                    </p:animMotion>
                                  </p:childTnLst>
                                </p:cTn>
                              </p:par>
                              <p:par>
                                <p:cTn id="23" presetID="42" presetClass="path" presetSubtype="0" accel="50000" decel="50000" fill="hold" grpId="0" nodeType="withEffect">
                                  <p:stCondLst>
                                    <p:cond delay="0"/>
                                  </p:stCondLst>
                                  <p:childTnLst>
                                    <p:animMotion origin="layout" path="M -4.44444E-6 1.11111E-6 L 0.54514 -0.39398 " pathEditMode="relative" rAng="0" ptsTypes="AA">
                                      <p:cBhvr>
                                        <p:cTn id="24" dur="2000" fill="hold"/>
                                        <p:tgtEl>
                                          <p:spTgt spid="30"/>
                                        </p:tgtEl>
                                        <p:attrNameLst>
                                          <p:attrName>ppt_x</p:attrName>
                                          <p:attrName>ppt_y</p:attrName>
                                        </p:attrNameLst>
                                      </p:cBhvr>
                                      <p:rCtr x="27257" y="-19699"/>
                                    </p:animMotion>
                                  </p:childTnLst>
                                </p:cTn>
                              </p:par>
                              <p:par>
                                <p:cTn id="25" presetID="42" presetClass="path" presetSubtype="0" accel="50000" decel="50000" fill="hold" grpId="0" nodeType="withEffect">
                                  <p:stCondLst>
                                    <p:cond delay="0"/>
                                  </p:stCondLst>
                                  <p:childTnLst>
                                    <p:animMotion origin="layout" path="M -4.44444E-6 2.59259E-6 L 0.72014 -0.20486 " pathEditMode="relative" rAng="0" ptsTypes="AA">
                                      <p:cBhvr>
                                        <p:cTn id="26" dur="2000" fill="hold"/>
                                        <p:tgtEl>
                                          <p:spTgt spid="29"/>
                                        </p:tgtEl>
                                        <p:attrNameLst>
                                          <p:attrName>ppt_x</p:attrName>
                                          <p:attrName>ppt_y</p:attrName>
                                        </p:attrNameLst>
                                      </p:cBhvr>
                                      <p:rCtr x="36007" y="-10255"/>
                                    </p:animMotion>
                                  </p:childTnLst>
                                </p:cTn>
                              </p:par>
                              <p:par>
                                <p:cTn id="27" presetID="42" presetClass="path" presetSubtype="0" accel="50000" decel="50000" fill="hold" grpId="0" nodeType="withEffect">
                                  <p:stCondLst>
                                    <p:cond delay="0"/>
                                  </p:stCondLst>
                                  <p:childTnLst>
                                    <p:animMotion origin="layout" path="M -0.00365 0.00949 L 0.49982 0.21157 " pathEditMode="relative" rAng="0" ptsTypes="AA">
                                      <p:cBhvr>
                                        <p:cTn id="28" dur="2000" fill="hold"/>
                                        <p:tgtEl>
                                          <p:spTgt spid="28"/>
                                        </p:tgtEl>
                                        <p:attrNameLst>
                                          <p:attrName>ppt_x</p:attrName>
                                          <p:attrName>ppt_y</p:attrName>
                                        </p:attrNameLst>
                                      </p:cBhvr>
                                      <p:rCtr x="25174" y="10093"/>
                                    </p:animMotion>
                                  </p:childTnLst>
                                </p:cTn>
                              </p:par>
                              <p:par>
                                <p:cTn id="29" presetID="42" presetClass="path" presetSubtype="0" accel="50000" decel="50000" fill="hold" grpId="0" nodeType="withEffect">
                                  <p:stCondLst>
                                    <p:cond delay="0"/>
                                  </p:stCondLst>
                                  <p:childTnLst>
                                    <p:animMotion origin="layout" path="M 0.00052 -0.10649 L 0.22986 -0.3 " pathEditMode="relative" rAng="0" ptsTypes="AA">
                                      <p:cBhvr>
                                        <p:cTn id="30" dur="2000" fill="hold"/>
                                        <p:tgtEl>
                                          <p:spTgt spid="33"/>
                                        </p:tgtEl>
                                        <p:attrNameLst>
                                          <p:attrName>ppt_x</p:attrName>
                                          <p:attrName>ppt_y</p:attrName>
                                        </p:attrNameLst>
                                      </p:cBhvr>
                                      <p:rCtr x="11458" y="-9676"/>
                                    </p:animMotion>
                                  </p:childTnLst>
                                </p:cTn>
                              </p:par>
                              <p:par>
                                <p:cTn id="31" presetID="42" presetClass="path" presetSubtype="0" accel="50000" decel="50000" fill="hold" grpId="0" nodeType="withEffect">
                                  <p:stCondLst>
                                    <p:cond delay="0"/>
                                  </p:stCondLst>
                                  <p:childTnLst>
                                    <p:animMotion origin="layout" path="M -1.94444E-6 0.01111 L 0.18698 -0.10579 " pathEditMode="relative" rAng="0" ptsTypes="AA">
                                      <p:cBhvr>
                                        <p:cTn id="32" dur="2000" fill="hold"/>
                                        <p:tgtEl>
                                          <p:spTgt spid="32"/>
                                        </p:tgtEl>
                                        <p:attrNameLst>
                                          <p:attrName>ppt_x</p:attrName>
                                          <p:attrName>ppt_y</p:attrName>
                                        </p:attrNameLst>
                                      </p:cBhvr>
                                      <p:rCtr x="9340" y="-5856"/>
                                    </p:animMotion>
                                  </p:childTnLst>
                                </p:cTn>
                              </p:par>
                              <p:par>
                                <p:cTn id="33" presetID="42" presetClass="path" presetSubtype="0" accel="50000" decel="50000" fill="hold" grpId="0" nodeType="withEffect">
                                  <p:stCondLst>
                                    <p:cond delay="0"/>
                                  </p:stCondLst>
                                  <p:childTnLst>
                                    <p:animMotion origin="layout" path="M 4.44444E-6 0 L 0.74652 -0.08843 " pathEditMode="relative" rAng="0" ptsTypes="AA">
                                      <p:cBhvr>
                                        <p:cTn id="34" dur="2000" fill="hold"/>
                                        <p:tgtEl>
                                          <p:spTgt spid="31"/>
                                        </p:tgtEl>
                                        <p:attrNameLst>
                                          <p:attrName>ppt_x</p:attrName>
                                          <p:attrName>ppt_y</p:attrName>
                                        </p:attrNameLst>
                                      </p:cBhvr>
                                      <p:rCtr x="37326" y="-4421"/>
                                    </p:animMotion>
                                  </p:childTnLst>
                                </p:cTn>
                              </p:par>
                              <p:par>
                                <p:cTn id="35" presetID="42" presetClass="path" presetSubtype="0" accel="50000" decel="50000" fill="hold" grpId="0" nodeType="withEffect">
                                  <p:stCondLst>
                                    <p:cond delay="0"/>
                                  </p:stCondLst>
                                  <p:childTnLst>
                                    <p:animMotion origin="layout" path="M 3.88889E-6 4.44444E-6 L 0.76909 -0.37084 " pathEditMode="relative" rAng="0" ptsTypes="AA">
                                      <p:cBhvr>
                                        <p:cTn id="36" dur="2000" fill="hold"/>
                                        <p:tgtEl>
                                          <p:spTgt spid="36"/>
                                        </p:tgtEl>
                                        <p:attrNameLst>
                                          <p:attrName>ppt_x</p:attrName>
                                          <p:attrName>ppt_y</p:attrName>
                                        </p:attrNameLst>
                                      </p:cBhvr>
                                      <p:rCtr x="38455" y="-18542"/>
                                    </p:animMotion>
                                  </p:childTnLst>
                                </p:cTn>
                              </p:par>
                              <p:par>
                                <p:cTn id="37" presetID="42" presetClass="path" presetSubtype="0" accel="50000" decel="50000" fill="hold" grpId="0" nodeType="withEffect">
                                  <p:stCondLst>
                                    <p:cond delay="0"/>
                                  </p:stCondLst>
                                  <p:childTnLst>
                                    <p:animMotion origin="layout" path="M -4.66428E-6 4.49841E-6 L 0.49655 0.01044 " pathEditMode="relative" rAng="0" ptsTypes="AA">
                                      <p:cBhvr>
                                        <p:cTn id="38" dur="2000" fill="hold"/>
                                        <p:tgtEl>
                                          <p:spTgt spid="35"/>
                                        </p:tgtEl>
                                        <p:attrNameLst>
                                          <p:attrName>ppt_x</p:attrName>
                                          <p:attrName>ppt_y</p:attrName>
                                        </p:attrNameLst>
                                      </p:cBhvr>
                                      <p:rCtr x="24904" y="409"/>
                                    </p:animMotion>
                                  </p:childTnLst>
                                </p:cTn>
                              </p:par>
                              <p:par>
                                <p:cTn id="39" presetID="42" presetClass="path" presetSubtype="0" accel="50000" decel="50000" fill="hold" grpId="0" nodeType="withEffect">
                                  <p:stCondLst>
                                    <p:cond delay="0"/>
                                  </p:stCondLst>
                                  <p:childTnLst>
                                    <p:animMotion origin="layout" path="M 4.44444E-6 3.7037E-7 L 0.24739 -0.18009 " pathEditMode="relative" rAng="0" ptsTypes="AA">
                                      <p:cBhvr>
                                        <p:cTn id="40" dur="2000" fill="hold"/>
                                        <p:tgtEl>
                                          <p:spTgt spid="34"/>
                                        </p:tgtEl>
                                        <p:attrNameLst>
                                          <p:attrName>ppt_x</p:attrName>
                                          <p:attrName>ppt_y</p:attrName>
                                        </p:attrNameLst>
                                      </p:cBhvr>
                                      <p:rCtr x="12361" y="-9005"/>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42" presetClass="path" presetSubtype="0" accel="50000" decel="50000" fill="hold" grpId="0" nodeType="withEffect">
                                  <p:stCondLst>
                                    <p:cond delay="0"/>
                                  </p:stCondLst>
                                  <p:childTnLst>
                                    <p:animMotion origin="layout" path="M 3.61111E-6 -3.7037E-7 L 0.04427 -0.51273 " pathEditMode="relative" rAng="0" ptsTypes="AA">
                                      <p:cBhvr>
                                        <p:cTn id="60" dur="2000" fill="hold"/>
                                        <p:tgtEl>
                                          <p:spTgt spid="46"/>
                                        </p:tgtEl>
                                        <p:attrNameLst>
                                          <p:attrName>ppt_x</p:attrName>
                                          <p:attrName>ppt_y</p:attrName>
                                        </p:attrNameLst>
                                      </p:cBhvr>
                                      <p:rCtr x="2205" y="-25648"/>
                                    </p:animMotion>
                                  </p:childTnLst>
                                </p:cTn>
                              </p:par>
                              <p:par>
                                <p:cTn id="61" presetID="42" presetClass="path" presetSubtype="0" accel="50000" decel="50000" fill="hold" grpId="0" nodeType="withEffect">
                                  <p:stCondLst>
                                    <p:cond delay="0"/>
                                  </p:stCondLst>
                                  <p:childTnLst>
                                    <p:animMotion origin="layout" path="M 4.16667E-6 -3.7037E-7 L -0.14514 -0.13495 " pathEditMode="relative" rAng="0" ptsTypes="AA">
                                      <p:cBhvr>
                                        <p:cTn id="62" dur="2000" fill="hold"/>
                                        <p:tgtEl>
                                          <p:spTgt spid="48"/>
                                        </p:tgtEl>
                                        <p:attrNameLst>
                                          <p:attrName>ppt_x</p:attrName>
                                          <p:attrName>ppt_y</p:attrName>
                                        </p:attrNameLst>
                                      </p:cBhvr>
                                      <p:rCtr x="-7257" y="-6759"/>
                                    </p:animMotion>
                                  </p:childTnLst>
                                </p:cTn>
                              </p:par>
                              <p:par>
                                <p:cTn id="63" presetID="42" presetClass="path" presetSubtype="0" accel="50000" decel="50000" fill="hold" grpId="2" nodeType="withEffect">
                                  <p:stCondLst>
                                    <p:cond delay="0"/>
                                  </p:stCondLst>
                                  <p:childTnLst>
                                    <p:animMotion origin="layout" path="M -1.12331E-6 2.60554E-6 L -1.12331E-6 0.25011 " pathEditMode="relative" rAng="0" ptsTypes="AA">
                                      <p:cBhvr>
                                        <p:cTn id="64" dur="2000" fill="hold"/>
                                        <p:tgtEl>
                                          <p:spTgt spid="28"/>
                                        </p:tgtEl>
                                        <p:attrNameLst>
                                          <p:attrName>ppt_x</p:attrName>
                                          <p:attrName>ppt_y</p:attrName>
                                        </p:attrNameLst>
                                      </p:cBhvr>
                                      <p:rCtr x="0" y="12506"/>
                                    </p:animMotion>
                                  </p:childTnLst>
                                </p:cTn>
                              </p:par>
                              <p:par>
                                <p:cTn id="65" presetID="42" presetClass="path" presetSubtype="0" accel="50000" decel="50000" fill="hold" grpId="1" nodeType="withEffect">
                                  <p:stCondLst>
                                    <p:cond delay="0"/>
                                  </p:stCondLst>
                                  <p:childTnLst>
                                    <p:animMotion origin="layout" path="M -1.79729E-6 -1.14843E-6 L 0.24713 -0.16682 " pathEditMode="relative" rAng="0" ptsTypes="AA">
                                      <p:cBhvr>
                                        <p:cTn id="66" dur="2000" fill="hold"/>
                                        <p:tgtEl>
                                          <p:spTgt spid="47"/>
                                        </p:tgtEl>
                                        <p:attrNameLst>
                                          <p:attrName>ppt_x</p:attrName>
                                          <p:attrName>ppt_y</p:attrName>
                                        </p:attrNameLst>
                                      </p:cBhvr>
                                      <p:rCtr x="12356" y="-8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animBg="1"/>
      <p:bldP spid="22" grpId="0" animBg="1"/>
      <p:bldP spid="23" grpId="0" animBg="1"/>
      <p:bldP spid="24" grpId="0" animBg="1"/>
      <p:bldP spid="25" grpId="0" animBg="1"/>
      <p:bldP spid="26" grpId="0" animBg="1"/>
      <p:bldP spid="27" grpId="0" animBg="1"/>
      <p:bldP spid="28" grpId="0" animBg="1"/>
      <p:bldP spid="28" grpId="1" animBg="1"/>
      <p:bldP spid="28" grpId="2" animBg="1"/>
      <p:bldP spid="29" grpId="0" animBg="1"/>
      <p:bldP spid="30" grpId="0" animBg="1"/>
      <p:bldP spid="31" grpId="0" animBg="1"/>
      <p:bldP spid="32" grpId="0" animBg="1"/>
      <p:bldP spid="33" grpId="0" animBg="1"/>
      <p:bldP spid="34" grpId="0" animBg="1"/>
      <p:bldP spid="35" grpId="0" animBg="1"/>
      <p:bldP spid="35" grpId="1" animBg="1"/>
      <p:bldP spid="36" grpId="0" animBg="1"/>
      <p:bldP spid="47" grpId="0" animBg="1"/>
      <p:bldP spid="47" grpId="1" animBg="1"/>
      <p:bldP spid="46" grpId="0" animBg="1"/>
      <p:bldP spid="46" grpId="1" animBg="1"/>
      <p:bldP spid="48" grpId="0" animBg="1"/>
      <p:bldP spid="4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is a </a:t>
            </a:r>
            <a:r>
              <a:rPr lang="en-US" dirty="0" err="1" smtClean="0"/>
              <a:t>microservice</a:t>
            </a:r>
            <a:r>
              <a:rPr lang="en-US" dirty="0"/>
              <a:t>?</a:t>
            </a:r>
          </a:p>
        </p:txBody>
      </p:sp>
      <p:sp>
        <p:nvSpPr>
          <p:cNvPr id="4" name="Content Placeholder 3"/>
          <p:cNvSpPr>
            <a:spLocks noGrp="1"/>
          </p:cNvSpPr>
          <p:nvPr>
            <p:ph sz="quarter" idx="4294967295"/>
          </p:nvPr>
        </p:nvSpPr>
        <p:spPr>
          <a:xfrm>
            <a:off x="457784" y="1771885"/>
            <a:ext cx="8228433" cy="3702795"/>
          </a:xfrm>
          <a:prstGeom prst="rect">
            <a:avLst/>
          </a:prstGeom>
        </p:spPr>
        <p:txBody>
          <a:bodyPr>
            <a:normAutofit fontScale="77500" lnSpcReduction="20000"/>
          </a:bodyPr>
          <a:lstStyle/>
          <a:p>
            <a:r>
              <a:rPr lang="en-US" dirty="0" smtClean="0"/>
              <a:t>Is (</a:t>
            </a:r>
            <a:r>
              <a:rPr lang="en-US" i="1" dirty="0" smtClean="0"/>
              <a:t>logic + state</a:t>
            </a:r>
            <a:r>
              <a:rPr lang="en-US" dirty="0" smtClean="0"/>
              <a:t>) that is independently </a:t>
            </a:r>
            <a:r>
              <a:rPr lang="en-US" dirty="0"/>
              <a:t>versioned, deployed, and </a:t>
            </a:r>
            <a:r>
              <a:rPr lang="en-US" dirty="0" smtClean="0"/>
              <a:t>scaled</a:t>
            </a:r>
          </a:p>
          <a:p>
            <a:r>
              <a:rPr lang="en-US" dirty="0"/>
              <a:t>Has a unique </a:t>
            </a:r>
            <a:r>
              <a:rPr lang="en-US" dirty="0" smtClean="0"/>
              <a:t>name that can be resolved</a:t>
            </a:r>
            <a:endParaRPr lang="en-US" dirty="0"/>
          </a:p>
          <a:p>
            <a:pPr marL="252134" lvl="1" indent="0">
              <a:buNone/>
            </a:pPr>
            <a:r>
              <a:rPr lang="en-US" dirty="0"/>
              <a:t>e.g.  fabric:/</a:t>
            </a:r>
            <a:r>
              <a:rPr lang="en-US" dirty="0" err="1"/>
              <a:t>myapplication</a:t>
            </a:r>
            <a:r>
              <a:rPr lang="en-US" dirty="0"/>
              <a:t>/</a:t>
            </a:r>
            <a:r>
              <a:rPr lang="en-US" dirty="0" err="1"/>
              <a:t>myservice</a:t>
            </a:r>
            <a:endParaRPr lang="en-US" dirty="0"/>
          </a:p>
          <a:p>
            <a:r>
              <a:rPr lang="en-US" dirty="0" smtClean="0"/>
              <a:t>Interacts with other microservices over well defined interfaces and protocols like REST</a:t>
            </a:r>
            <a:endParaRPr lang="en-US" dirty="0"/>
          </a:p>
          <a:p>
            <a:r>
              <a:rPr lang="en-US" dirty="0" smtClean="0"/>
              <a:t>Remains always logically consistent in the presence of failures</a:t>
            </a:r>
          </a:p>
          <a:p>
            <a:r>
              <a:rPr lang="en-US" dirty="0" smtClean="0"/>
              <a:t>Hosted inside a “container” (code + </a:t>
            </a:r>
            <a:r>
              <a:rPr lang="en-US" dirty="0" err="1" smtClean="0"/>
              <a:t>config</a:t>
            </a:r>
            <a:r>
              <a:rPr lang="en-US" dirty="0" smtClean="0"/>
              <a:t>)</a:t>
            </a:r>
          </a:p>
          <a:p>
            <a:r>
              <a:rPr lang="en-US" dirty="0" smtClean="0"/>
              <a:t>Can be written in any language and framework</a:t>
            </a:r>
          </a:p>
          <a:p>
            <a:pPr lvl="1"/>
            <a:r>
              <a:rPr lang="en-US" dirty="0"/>
              <a:t>node.js, Java VMs, any </a:t>
            </a:r>
            <a:r>
              <a:rPr lang="en-US" dirty="0" smtClean="0"/>
              <a:t>EXE</a:t>
            </a:r>
          </a:p>
          <a:p>
            <a:r>
              <a:rPr lang="en-US" dirty="0" smtClean="0"/>
              <a:t>Developed by a small engineering team</a:t>
            </a:r>
          </a:p>
        </p:txBody>
      </p:sp>
    </p:spTree>
    <p:extLst>
      <p:ext uri="{BB962C8B-B14F-4D97-AF65-F5344CB8AC3E}">
        <p14:creationId xmlns:p14="http://schemas.microsoft.com/office/powerpoint/2010/main" val="3153951757"/>
      </p:ext>
    </p:extLst>
  </p:cSld>
  <p:clrMapOvr>
    <a:masterClrMapping/>
  </p:clrMapOvr>
  <p:transition advTm="12618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01931" y="1074718"/>
            <a:ext cx="8741880" cy="674653"/>
          </a:xfrm>
        </p:spPr>
        <p:txBody>
          <a:bodyPr/>
          <a:lstStyle/>
          <a:p>
            <a:r>
              <a:rPr lang="en-US" dirty="0" smtClean="0"/>
              <a:t>Types of microservices</a:t>
            </a:r>
            <a:endParaRPr lang="en-US" dirty="0"/>
          </a:p>
        </p:txBody>
      </p:sp>
      <p:sp>
        <p:nvSpPr>
          <p:cNvPr id="5" name="Text Placeholder 1"/>
          <p:cNvSpPr>
            <a:spLocks noGrp="1"/>
          </p:cNvSpPr>
          <p:nvPr>
            <p:ph type="body" sz="quarter" idx="10"/>
          </p:nvPr>
        </p:nvSpPr>
        <p:spPr>
          <a:xfrm>
            <a:off x="145904" y="1841343"/>
            <a:ext cx="8998097" cy="3429913"/>
          </a:xfrm>
        </p:spPr>
        <p:txBody>
          <a:bodyPr/>
          <a:lstStyle/>
          <a:p>
            <a:r>
              <a:rPr lang="en-US" dirty="0" smtClean="0"/>
              <a:t>Stateless microservice</a:t>
            </a:r>
          </a:p>
          <a:p>
            <a:pPr lvl="1"/>
            <a:r>
              <a:rPr lang="en-US" dirty="0" smtClean="0"/>
              <a:t>Has </a:t>
            </a:r>
            <a:r>
              <a:rPr lang="en-US" dirty="0"/>
              <a:t>either no state or it can be retrieved from an external store </a:t>
            </a:r>
          </a:p>
          <a:p>
            <a:pPr lvl="1"/>
            <a:r>
              <a:rPr lang="en-US" dirty="0" smtClean="0"/>
              <a:t>There </a:t>
            </a:r>
            <a:r>
              <a:rPr lang="en-US" dirty="0"/>
              <a:t>can be N </a:t>
            </a:r>
            <a:r>
              <a:rPr lang="en-US" dirty="0" smtClean="0"/>
              <a:t>instances</a:t>
            </a:r>
          </a:p>
          <a:p>
            <a:pPr lvl="1"/>
            <a:r>
              <a:rPr lang="en-US" dirty="0" smtClean="0"/>
              <a:t>e.g. web frontends, protocol gateways, Azure Cloud Services etc.</a:t>
            </a:r>
          </a:p>
          <a:p>
            <a:pPr marL="252134" lvl="1" indent="0">
              <a:buNone/>
            </a:pPr>
            <a:endParaRPr lang="en-US" sz="1471" dirty="0"/>
          </a:p>
          <a:p>
            <a:r>
              <a:rPr lang="en-US" dirty="0" smtClean="0"/>
              <a:t>Stateful microservice</a:t>
            </a:r>
          </a:p>
          <a:p>
            <a:pPr lvl="1"/>
            <a:r>
              <a:rPr lang="en-US" dirty="0" smtClean="0"/>
              <a:t>Maintain hard, authoritative state</a:t>
            </a:r>
          </a:p>
          <a:p>
            <a:pPr lvl="1"/>
            <a:r>
              <a:rPr lang="en-US" dirty="0" smtClean="0"/>
              <a:t>N consistent copies achieved through </a:t>
            </a:r>
            <a:r>
              <a:rPr lang="en-US" dirty="0"/>
              <a:t>replication and local </a:t>
            </a:r>
            <a:r>
              <a:rPr lang="en-US" dirty="0" smtClean="0"/>
              <a:t>persistence</a:t>
            </a:r>
          </a:p>
          <a:p>
            <a:pPr lvl="1"/>
            <a:r>
              <a:rPr lang="en-US" dirty="0" smtClean="0"/>
              <a:t>e.g. database, documents, workflow, user profile, shopping cart etc.</a:t>
            </a:r>
          </a:p>
          <a:p>
            <a:pPr lvl="1"/>
            <a:endParaRPr lang="en-US" dirty="0" smtClean="0"/>
          </a:p>
        </p:txBody>
      </p:sp>
    </p:spTree>
    <p:extLst>
      <p:ext uri="{BB962C8B-B14F-4D97-AF65-F5344CB8AC3E}">
        <p14:creationId xmlns:p14="http://schemas.microsoft.com/office/powerpoint/2010/main" val="1506023971"/>
      </p:ext>
    </p:extLst>
  </p:cSld>
  <p:clrMapOvr>
    <a:masterClrMapping/>
  </p:clrMapOvr>
  <p:transition advTm="5953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01931" y="1074718"/>
            <a:ext cx="8741880" cy="674653"/>
          </a:xfrm>
        </p:spPr>
        <p:txBody>
          <a:bodyPr/>
          <a:lstStyle/>
          <a:p>
            <a:r>
              <a:rPr lang="en-US" dirty="0" smtClean="0"/>
              <a:t>What can you build with Service Fabric?</a:t>
            </a:r>
            <a:endParaRPr lang="en-US" dirty="0"/>
          </a:p>
        </p:txBody>
      </p:sp>
      <p:sp>
        <p:nvSpPr>
          <p:cNvPr id="5" name="Text Placeholder 1"/>
          <p:cNvSpPr>
            <a:spLocks noGrp="1"/>
          </p:cNvSpPr>
          <p:nvPr>
            <p:ph type="body" sz="quarter" idx="10"/>
          </p:nvPr>
        </p:nvSpPr>
        <p:spPr>
          <a:xfrm>
            <a:off x="145904" y="1841342"/>
            <a:ext cx="8998097" cy="3819122"/>
          </a:xfrm>
        </p:spPr>
        <p:txBody>
          <a:bodyPr/>
          <a:lstStyle/>
          <a:p>
            <a:r>
              <a:rPr lang="en-US" dirty="0" smtClean="0"/>
              <a:t>Stateless applications</a:t>
            </a:r>
          </a:p>
          <a:p>
            <a:pPr lvl="1"/>
            <a:r>
              <a:rPr lang="en-US" dirty="0"/>
              <a:t>A service that has state where the state is persisted to external storage, such as Azure d</a:t>
            </a:r>
            <a:r>
              <a:rPr lang="en-US" dirty="0" smtClean="0"/>
              <a:t>atabases or Azure storage</a:t>
            </a:r>
            <a:endParaRPr lang="en-US" dirty="0"/>
          </a:p>
          <a:p>
            <a:pPr lvl="2"/>
            <a:r>
              <a:rPr lang="en-US" dirty="0"/>
              <a:t>e</a:t>
            </a:r>
            <a:r>
              <a:rPr lang="en-US" dirty="0" smtClean="0"/>
              <a:t>.g. Existing web (ASP.NET) and worker </a:t>
            </a:r>
            <a:r>
              <a:rPr lang="en-US" dirty="0"/>
              <a:t>r</a:t>
            </a:r>
            <a:r>
              <a:rPr lang="en-US" dirty="0" smtClean="0"/>
              <a:t>ole applications</a:t>
            </a:r>
            <a:endParaRPr lang="en-US" dirty="0"/>
          </a:p>
          <a:p>
            <a:r>
              <a:rPr lang="en-US" dirty="0" err="1" smtClean="0"/>
              <a:t>Stateful</a:t>
            </a:r>
            <a:r>
              <a:rPr lang="en-US" dirty="0" smtClean="0"/>
              <a:t> applications</a:t>
            </a:r>
          </a:p>
          <a:p>
            <a:pPr lvl="1"/>
            <a:r>
              <a:rPr lang="en-US" dirty="0" smtClean="0"/>
              <a:t>Reliability of state through replication and local persistence</a:t>
            </a:r>
          </a:p>
          <a:p>
            <a:pPr lvl="1"/>
            <a:r>
              <a:rPr lang="en-US" dirty="0" smtClean="0"/>
              <a:t>Reduces latency</a:t>
            </a:r>
          </a:p>
          <a:p>
            <a:pPr lvl="1"/>
            <a:r>
              <a:rPr lang="en-US" dirty="0" smtClean="0"/>
              <a:t>Reduces the complexity and number of components in traditional three tier architecture </a:t>
            </a:r>
            <a:endParaRPr lang="en-US" sz="2353" dirty="0"/>
          </a:p>
          <a:p>
            <a:r>
              <a:rPr lang="en-US" dirty="0" smtClean="0"/>
              <a:t>Existing apps written with other frameworks</a:t>
            </a:r>
          </a:p>
          <a:p>
            <a:pPr lvl="1"/>
            <a:r>
              <a:rPr lang="en-US" dirty="0" smtClean="0"/>
              <a:t>node.js, Java VMs, any EXE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8425" y="5214154"/>
            <a:ext cx="556150" cy="543509"/>
          </a:xfrm>
          <a:prstGeom prst="rect">
            <a:avLst/>
          </a:prstGeom>
        </p:spPr>
      </p:pic>
      <p:pic>
        <p:nvPicPr>
          <p:cNvPr id="2" name="Picture 1"/>
          <p:cNvPicPr>
            <a:picLocks noChangeAspect="1"/>
          </p:cNvPicPr>
          <p:nvPr/>
        </p:nvPicPr>
        <p:blipFill>
          <a:blip r:embed="rId4"/>
          <a:stretch>
            <a:fillRect/>
          </a:stretch>
        </p:blipFill>
        <p:spPr>
          <a:xfrm>
            <a:off x="3843655" y="5393490"/>
            <a:ext cx="1260597" cy="364173"/>
          </a:xfrm>
          <a:prstGeom prst="rect">
            <a:avLst/>
          </a:prstGeom>
        </p:spPr>
      </p:pic>
    </p:spTree>
    <p:extLst>
      <p:ext uri="{BB962C8B-B14F-4D97-AF65-F5344CB8AC3E}">
        <p14:creationId xmlns:p14="http://schemas.microsoft.com/office/powerpoint/2010/main" val="325930756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35" dirty="0"/>
              <a:t>Service Fabric</a:t>
            </a:r>
            <a:r>
              <a:rPr lang="en-US" sz="3199" dirty="0"/>
              <a:t> Applications</a:t>
            </a:r>
            <a:r>
              <a:rPr lang="en-US" sz="2941" dirty="0">
                <a:solidFill>
                  <a:srgbClr val="FFFFFF"/>
                </a:solidFill>
              </a:rPr>
              <a:t/>
            </a:r>
            <a:br>
              <a:rPr lang="en-US" sz="2941" dirty="0">
                <a:solidFill>
                  <a:srgbClr val="FFFFFF"/>
                </a:solidFill>
              </a:rPr>
            </a:br>
            <a:endParaRPr lang="en-US" dirty="0"/>
          </a:p>
        </p:txBody>
      </p:sp>
      <p:sp>
        <p:nvSpPr>
          <p:cNvPr id="76" name="Rectangle 75"/>
          <p:cNvSpPr/>
          <p:nvPr/>
        </p:nvSpPr>
        <p:spPr>
          <a:xfrm>
            <a:off x="373571" y="4572422"/>
            <a:ext cx="3974323" cy="654122"/>
          </a:xfrm>
          <a:prstGeom prst="rect">
            <a:avLst/>
          </a:prstGeom>
          <a:solidFill>
            <a:srgbClr val="00B0F0"/>
          </a:solidFill>
          <a:ln>
            <a:solidFill>
              <a:srgbClr val="081C23"/>
            </a:solidFill>
          </a:ln>
        </p:spPr>
        <p:style>
          <a:lnRef idx="2">
            <a:schemeClr val="dk1"/>
          </a:lnRef>
          <a:fillRef idx="1">
            <a:schemeClr val="lt1"/>
          </a:fillRef>
          <a:effectRef idx="0">
            <a:schemeClr val="dk1"/>
          </a:effectRef>
          <a:fontRef idx="minor">
            <a:schemeClr val="dk1"/>
          </a:fontRef>
        </p:style>
        <p:txBody>
          <a:bodyPr rtlCol="0" anchor="ctr"/>
          <a:lstStyle/>
          <a:p>
            <a:pPr algn="ctr" defTabSz="514354" fontAlgn="auto">
              <a:spcBef>
                <a:spcPts val="0"/>
              </a:spcBef>
              <a:spcAft>
                <a:spcPts val="0"/>
              </a:spcAft>
            </a:pPr>
            <a:r>
              <a:rPr lang="en-US" sz="1765" dirty="0">
                <a:solidFill>
                  <a:srgbClr val="FFFFFF"/>
                </a:solidFill>
                <a:latin typeface="Segoe UI Light"/>
              </a:rPr>
              <a:t>Azure </a:t>
            </a:r>
          </a:p>
        </p:txBody>
      </p:sp>
      <p:sp>
        <p:nvSpPr>
          <p:cNvPr id="81" name="Rectangle 80"/>
          <p:cNvSpPr/>
          <p:nvPr/>
        </p:nvSpPr>
        <p:spPr>
          <a:xfrm>
            <a:off x="4540055" y="4578381"/>
            <a:ext cx="3985492" cy="654122"/>
          </a:xfrm>
          <a:prstGeom prst="rect">
            <a:avLst/>
          </a:prstGeom>
          <a:solidFill>
            <a:srgbClr val="00B050"/>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514354" fontAlgn="auto">
              <a:spcBef>
                <a:spcPts val="0"/>
              </a:spcBef>
              <a:spcAft>
                <a:spcPts val="0"/>
              </a:spcAft>
            </a:pPr>
            <a:r>
              <a:rPr lang="en-US" sz="1765" dirty="0">
                <a:solidFill>
                  <a:srgbClr val="FFFFFF"/>
                </a:solidFill>
                <a:latin typeface="Segoe UI Light"/>
              </a:rPr>
              <a:t>Private Clouds </a:t>
            </a:r>
          </a:p>
        </p:txBody>
      </p:sp>
      <p:sp>
        <p:nvSpPr>
          <p:cNvPr id="348" name="Hexagon 347"/>
          <p:cNvSpPr/>
          <p:nvPr/>
        </p:nvSpPr>
        <p:spPr>
          <a:xfrm>
            <a:off x="397024" y="233356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49" name="Hexagon 348"/>
          <p:cNvSpPr/>
          <p:nvPr/>
        </p:nvSpPr>
        <p:spPr>
          <a:xfrm>
            <a:off x="566822" y="24299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50" name="Hexagon 349"/>
          <p:cNvSpPr/>
          <p:nvPr/>
        </p:nvSpPr>
        <p:spPr>
          <a:xfrm>
            <a:off x="397024" y="25296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51" name="Hexagon 350"/>
          <p:cNvSpPr/>
          <p:nvPr/>
        </p:nvSpPr>
        <p:spPr>
          <a:xfrm>
            <a:off x="566822" y="2626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352" name="Straight Connector 351"/>
          <p:cNvCxnSpPr/>
          <p:nvPr/>
        </p:nvCxnSpPr>
        <p:spPr>
          <a:xfrm>
            <a:off x="498090" y="2620840"/>
            <a:ext cx="169798" cy="99728"/>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a:off x="498090" y="2421383"/>
            <a:ext cx="169798" cy="99728"/>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665126" y="2516832"/>
            <a:ext cx="169798" cy="99728"/>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H="1">
            <a:off x="665126" y="2620840"/>
            <a:ext cx="169798" cy="99728"/>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665126" y="2525391"/>
            <a:ext cx="24" cy="197489"/>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495353" y="2521111"/>
            <a:ext cx="169773" cy="95449"/>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flipV="1">
            <a:off x="665126" y="2417103"/>
            <a:ext cx="169798" cy="10828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a:off x="498078" y="2439486"/>
            <a:ext cx="24" cy="197489"/>
          </a:xfrm>
          <a:prstGeom prst="line">
            <a:avLst/>
          </a:prstGeom>
          <a:noFill/>
          <a:ln w="6350" cap="flat" cmpd="sng" algn="ctr">
            <a:solidFill>
              <a:srgbClr val="5B9BD5"/>
            </a:solidFill>
            <a:prstDash val="solid"/>
            <a:miter lim="800000"/>
          </a:ln>
          <a:effectLst/>
        </p:spPr>
      </p:cxnSp>
      <p:sp>
        <p:nvSpPr>
          <p:cNvPr id="360" name="Hexagon 359"/>
          <p:cNvSpPr/>
          <p:nvPr/>
        </p:nvSpPr>
        <p:spPr>
          <a:xfrm>
            <a:off x="734521" y="233356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61" name="Hexagon 360"/>
          <p:cNvSpPr/>
          <p:nvPr/>
        </p:nvSpPr>
        <p:spPr>
          <a:xfrm>
            <a:off x="904319" y="24299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62" name="Hexagon 361"/>
          <p:cNvSpPr/>
          <p:nvPr/>
        </p:nvSpPr>
        <p:spPr>
          <a:xfrm>
            <a:off x="734521" y="25296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63" name="Hexagon 362"/>
          <p:cNvSpPr/>
          <p:nvPr/>
        </p:nvSpPr>
        <p:spPr>
          <a:xfrm>
            <a:off x="904319" y="2626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364" name="Straight Connector 363"/>
          <p:cNvCxnSpPr/>
          <p:nvPr/>
        </p:nvCxnSpPr>
        <p:spPr>
          <a:xfrm>
            <a:off x="835587" y="2620840"/>
            <a:ext cx="169798" cy="99728"/>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a:off x="835587" y="2424728"/>
            <a:ext cx="169798" cy="99728"/>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1002623" y="2516832"/>
            <a:ext cx="169798" cy="99728"/>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H="1">
            <a:off x="1002623" y="2620840"/>
            <a:ext cx="169798" cy="99728"/>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1002624" y="2525391"/>
            <a:ext cx="24" cy="197489"/>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832850" y="2521111"/>
            <a:ext cx="169773" cy="95449"/>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flipV="1">
            <a:off x="1002623" y="2417103"/>
            <a:ext cx="169798" cy="10828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a:off x="835575" y="2439486"/>
            <a:ext cx="24" cy="197489"/>
          </a:xfrm>
          <a:prstGeom prst="line">
            <a:avLst/>
          </a:prstGeom>
          <a:noFill/>
          <a:ln w="6350" cap="flat" cmpd="sng" algn="ctr">
            <a:solidFill>
              <a:srgbClr val="5B9BD5"/>
            </a:solidFill>
            <a:prstDash val="solid"/>
            <a:miter lim="800000"/>
          </a:ln>
          <a:effectLst/>
        </p:spPr>
      </p:cxnSp>
      <p:sp>
        <p:nvSpPr>
          <p:cNvPr id="372" name="Hexagon 371"/>
          <p:cNvSpPr/>
          <p:nvPr/>
        </p:nvSpPr>
        <p:spPr>
          <a:xfrm>
            <a:off x="1073846" y="233356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73" name="Hexagon 372"/>
          <p:cNvSpPr/>
          <p:nvPr/>
        </p:nvSpPr>
        <p:spPr>
          <a:xfrm>
            <a:off x="1243644" y="24299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74" name="Hexagon 373"/>
          <p:cNvSpPr/>
          <p:nvPr/>
        </p:nvSpPr>
        <p:spPr>
          <a:xfrm>
            <a:off x="1073846" y="25296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75" name="Hexagon 374"/>
          <p:cNvSpPr/>
          <p:nvPr/>
        </p:nvSpPr>
        <p:spPr>
          <a:xfrm>
            <a:off x="1243644" y="2626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376" name="Straight Connector 375"/>
          <p:cNvCxnSpPr/>
          <p:nvPr/>
        </p:nvCxnSpPr>
        <p:spPr>
          <a:xfrm>
            <a:off x="1174913" y="2620840"/>
            <a:ext cx="169798" cy="99728"/>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a:off x="1174913" y="2421383"/>
            <a:ext cx="169798" cy="99728"/>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1341948" y="2516832"/>
            <a:ext cx="169798" cy="99728"/>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H="1">
            <a:off x="1341948" y="2620840"/>
            <a:ext cx="169798" cy="99728"/>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1341949" y="2525391"/>
            <a:ext cx="24" cy="19748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1172175" y="2521111"/>
            <a:ext cx="169773" cy="95449"/>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flipV="1">
            <a:off x="1341948" y="2417103"/>
            <a:ext cx="169798" cy="10828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a:off x="1174900" y="2442830"/>
            <a:ext cx="24" cy="197489"/>
          </a:xfrm>
          <a:prstGeom prst="line">
            <a:avLst/>
          </a:prstGeom>
          <a:noFill/>
          <a:ln w="6350" cap="flat" cmpd="sng" algn="ctr">
            <a:solidFill>
              <a:srgbClr val="5B9BD5"/>
            </a:solidFill>
            <a:prstDash val="solid"/>
            <a:miter lim="800000"/>
          </a:ln>
          <a:effectLst/>
        </p:spPr>
      </p:cxnSp>
      <p:sp>
        <p:nvSpPr>
          <p:cNvPr id="384" name="Hexagon 383"/>
          <p:cNvSpPr/>
          <p:nvPr/>
        </p:nvSpPr>
        <p:spPr>
          <a:xfrm>
            <a:off x="1411344" y="233356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85" name="Hexagon 384"/>
          <p:cNvSpPr/>
          <p:nvPr/>
        </p:nvSpPr>
        <p:spPr>
          <a:xfrm>
            <a:off x="1581142" y="24299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86" name="Hexagon 385"/>
          <p:cNvSpPr/>
          <p:nvPr/>
        </p:nvSpPr>
        <p:spPr>
          <a:xfrm>
            <a:off x="1411344" y="25296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87" name="Hexagon 386"/>
          <p:cNvSpPr/>
          <p:nvPr/>
        </p:nvSpPr>
        <p:spPr>
          <a:xfrm>
            <a:off x="1581142" y="2626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388" name="Straight Connector 387"/>
          <p:cNvCxnSpPr/>
          <p:nvPr/>
        </p:nvCxnSpPr>
        <p:spPr>
          <a:xfrm>
            <a:off x="1512410" y="2620840"/>
            <a:ext cx="169798" cy="99728"/>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a:off x="1512410" y="2421383"/>
            <a:ext cx="169798" cy="99728"/>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679446" y="2516832"/>
            <a:ext cx="169798" cy="99728"/>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H="1">
            <a:off x="1679446" y="2620840"/>
            <a:ext cx="169798" cy="99728"/>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679447" y="2522047"/>
            <a:ext cx="24" cy="19748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509673" y="2521111"/>
            <a:ext cx="169773" cy="95449"/>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flipV="1">
            <a:off x="1679446" y="2417103"/>
            <a:ext cx="169798" cy="10828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a:off x="1512398" y="2442830"/>
            <a:ext cx="24" cy="197489"/>
          </a:xfrm>
          <a:prstGeom prst="line">
            <a:avLst/>
          </a:prstGeom>
          <a:noFill/>
          <a:ln w="6350" cap="flat" cmpd="sng" algn="ctr">
            <a:solidFill>
              <a:srgbClr val="5B9BD5"/>
            </a:solidFill>
            <a:prstDash val="solid"/>
            <a:miter lim="800000"/>
          </a:ln>
          <a:effectLst/>
        </p:spPr>
      </p:cxnSp>
      <p:sp>
        <p:nvSpPr>
          <p:cNvPr id="396" name="Hexagon 395"/>
          <p:cNvSpPr/>
          <p:nvPr/>
        </p:nvSpPr>
        <p:spPr>
          <a:xfrm>
            <a:off x="1748841" y="233356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97" name="Hexagon 396"/>
          <p:cNvSpPr/>
          <p:nvPr/>
        </p:nvSpPr>
        <p:spPr>
          <a:xfrm>
            <a:off x="1915939" y="24299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98" name="Hexagon 397"/>
          <p:cNvSpPr/>
          <p:nvPr/>
        </p:nvSpPr>
        <p:spPr>
          <a:xfrm>
            <a:off x="1748841" y="25296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99" name="Hexagon 398"/>
          <p:cNvSpPr/>
          <p:nvPr/>
        </p:nvSpPr>
        <p:spPr>
          <a:xfrm>
            <a:off x="1915939" y="2626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00" name="Straight Connector 399"/>
          <p:cNvCxnSpPr/>
          <p:nvPr/>
        </p:nvCxnSpPr>
        <p:spPr>
          <a:xfrm>
            <a:off x="1847208" y="2620840"/>
            <a:ext cx="169798" cy="99728"/>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847208" y="2421383"/>
            <a:ext cx="169798" cy="99728"/>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2014243" y="2516832"/>
            <a:ext cx="169798" cy="99728"/>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H="1">
            <a:off x="2014243" y="2620840"/>
            <a:ext cx="169798" cy="99728"/>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014244" y="2525391"/>
            <a:ext cx="24" cy="19748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flipV="1">
            <a:off x="1844470" y="2521111"/>
            <a:ext cx="169773" cy="9544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flipV="1">
            <a:off x="2014243" y="2417103"/>
            <a:ext cx="169798" cy="108287"/>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1849895" y="2439486"/>
            <a:ext cx="24" cy="197489"/>
          </a:xfrm>
          <a:prstGeom prst="line">
            <a:avLst/>
          </a:prstGeom>
          <a:noFill/>
          <a:ln w="6350" cap="flat" cmpd="sng" algn="ctr">
            <a:solidFill>
              <a:srgbClr val="5B9BD5"/>
            </a:solidFill>
            <a:prstDash val="solid"/>
            <a:miter lim="800000"/>
          </a:ln>
          <a:effectLst/>
        </p:spPr>
      </p:cxnSp>
      <p:sp>
        <p:nvSpPr>
          <p:cNvPr id="408" name="Hexagon 407"/>
          <p:cNvSpPr/>
          <p:nvPr/>
        </p:nvSpPr>
        <p:spPr>
          <a:xfrm>
            <a:off x="2083639" y="233356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09" name="Hexagon 408"/>
          <p:cNvSpPr/>
          <p:nvPr/>
        </p:nvSpPr>
        <p:spPr>
          <a:xfrm>
            <a:off x="2253437" y="24299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10" name="Hexagon 409"/>
          <p:cNvSpPr/>
          <p:nvPr/>
        </p:nvSpPr>
        <p:spPr>
          <a:xfrm>
            <a:off x="2083639" y="25296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11" name="Hexagon 410"/>
          <p:cNvSpPr/>
          <p:nvPr/>
        </p:nvSpPr>
        <p:spPr>
          <a:xfrm>
            <a:off x="2253437" y="2626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12" name="Straight Connector 411"/>
          <p:cNvCxnSpPr/>
          <p:nvPr/>
        </p:nvCxnSpPr>
        <p:spPr>
          <a:xfrm>
            <a:off x="2184705" y="2620840"/>
            <a:ext cx="169798" cy="99728"/>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2184705" y="2421383"/>
            <a:ext cx="169798" cy="99728"/>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351741" y="2516832"/>
            <a:ext cx="169798" cy="99728"/>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H="1">
            <a:off x="2351741" y="2620840"/>
            <a:ext cx="169798" cy="99728"/>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2351742" y="2525391"/>
            <a:ext cx="24" cy="19748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flipV="1">
            <a:off x="2181968" y="2521111"/>
            <a:ext cx="169773" cy="9544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flipV="1">
            <a:off x="2351741" y="2417103"/>
            <a:ext cx="169798" cy="108287"/>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2184693" y="2439486"/>
            <a:ext cx="24" cy="197489"/>
          </a:xfrm>
          <a:prstGeom prst="line">
            <a:avLst/>
          </a:prstGeom>
          <a:noFill/>
          <a:ln w="6350" cap="flat" cmpd="sng" algn="ctr">
            <a:solidFill>
              <a:srgbClr val="5B9BD5"/>
            </a:solidFill>
            <a:prstDash val="solid"/>
            <a:miter lim="800000"/>
          </a:ln>
          <a:effectLst/>
        </p:spPr>
      </p:cxnSp>
      <p:sp>
        <p:nvSpPr>
          <p:cNvPr id="420" name="Hexagon 419"/>
          <p:cNvSpPr/>
          <p:nvPr/>
        </p:nvSpPr>
        <p:spPr>
          <a:xfrm>
            <a:off x="2422964" y="233356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21" name="Hexagon 420"/>
          <p:cNvSpPr/>
          <p:nvPr/>
        </p:nvSpPr>
        <p:spPr>
          <a:xfrm>
            <a:off x="2592762" y="24299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22" name="Hexagon 421"/>
          <p:cNvSpPr/>
          <p:nvPr/>
        </p:nvSpPr>
        <p:spPr>
          <a:xfrm>
            <a:off x="2422964" y="25296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23" name="Hexagon 422"/>
          <p:cNvSpPr/>
          <p:nvPr/>
        </p:nvSpPr>
        <p:spPr>
          <a:xfrm>
            <a:off x="2592762" y="2626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24" name="Straight Connector 423"/>
          <p:cNvCxnSpPr/>
          <p:nvPr/>
        </p:nvCxnSpPr>
        <p:spPr>
          <a:xfrm>
            <a:off x="2524031" y="2620840"/>
            <a:ext cx="169798" cy="99728"/>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2524031" y="2421383"/>
            <a:ext cx="169798" cy="99728"/>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691066" y="2516832"/>
            <a:ext cx="169798" cy="99728"/>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H="1">
            <a:off x="2691066" y="2620840"/>
            <a:ext cx="169798" cy="99728"/>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a:off x="2691067" y="2525391"/>
            <a:ext cx="24" cy="19748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flipV="1">
            <a:off x="2521293" y="2521111"/>
            <a:ext cx="169773" cy="95449"/>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V="1">
            <a:off x="2691066" y="2417103"/>
            <a:ext cx="169798" cy="10828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2524018" y="2439486"/>
            <a:ext cx="24" cy="197489"/>
          </a:xfrm>
          <a:prstGeom prst="line">
            <a:avLst/>
          </a:prstGeom>
          <a:noFill/>
          <a:ln w="6350" cap="flat" cmpd="sng" algn="ctr">
            <a:solidFill>
              <a:srgbClr val="5B9BD5"/>
            </a:solidFill>
            <a:prstDash val="solid"/>
            <a:miter lim="800000"/>
          </a:ln>
          <a:effectLst/>
        </p:spPr>
      </p:cxnSp>
      <p:sp>
        <p:nvSpPr>
          <p:cNvPr id="432" name="Hexagon 431"/>
          <p:cNvSpPr/>
          <p:nvPr/>
        </p:nvSpPr>
        <p:spPr>
          <a:xfrm>
            <a:off x="2763518" y="233356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33" name="Hexagon 432"/>
          <p:cNvSpPr/>
          <p:nvPr/>
        </p:nvSpPr>
        <p:spPr>
          <a:xfrm>
            <a:off x="2933315" y="24299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34" name="Hexagon 433"/>
          <p:cNvSpPr/>
          <p:nvPr/>
        </p:nvSpPr>
        <p:spPr>
          <a:xfrm>
            <a:off x="2763518" y="25296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35" name="Hexagon 434"/>
          <p:cNvSpPr/>
          <p:nvPr/>
        </p:nvSpPr>
        <p:spPr>
          <a:xfrm>
            <a:off x="2933315" y="2626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36" name="Straight Connector 435"/>
          <p:cNvCxnSpPr/>
          <p:nvPr/>
        </p:nvCxnSpPr>
        <p:spPr>
          <a:xfrm>
            <a:off x="2864584" y="2620840"/>
            <a:ext cx="169798" cy="99728"/>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2864584" y="2421383"/>
            <a:ext cx="169798" cy="99728"/>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024476" y="2520752"/>
            <a:ext cx="169798" cy="99728"/>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H="1">
            <a:off x="3024476" y="2624760"/>
            <a:ext cx="169798" cy="9972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3032727" y="2529311"/>
            <a:ext cx="24" cy="19748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2861846" y="2521111"/>
            <a:ext cx="169773" cy="95449"/>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flipV="1">
            <a:off x="3024476" y="2421023"/>
            <a:ext cx="169798" cy="10828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a:off x="2864572" y="2439486"/>
            <a:ext cx="24" cy="197489"/>
          </a:xfrm>
          <a:prstGeom prst="line">
            <a:avLst/>
          </a:prstGeom>
          <a:noFill/>
          <a:ln w="6350" cap="flat" cmpd="sng" algn="ctr">
            <a:solidFill>
              <a:srgbClr val="5B9BD5"/>
            </a:solidFill>
            <a:prstDash val="solid"/>
            <a:miter lim="800000"/>
          </a:ln>
          <a:effectLst/>
        </p:spPr>
      </p:cxnSp>
      <p:sp>
        <p:nvSpPr>
          <p:cNvPr id="444" name="Hexagon 443"/>
          <p:cNvSpPr/>
          <p:nvPr/>
        </p:nvSpPr>
        <p:spPr>
          <a:xfrm>
            <a:off x="3103102" y="23345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45" name="Hexagon 444"/>
          <p:cNvSpPr/>
          <p:nvPr/>
        </p:nvSpPr>
        <p:spPr>
          <a:xfrm>
            <a:off x="3272900" y="243091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46" name="Hexagon 445"/>
          <p:cNvSpPr/>
          <p:nvPr/>
        </p:nvSpPr>
        <p:spPr>
          <a:xfrm>
            <a:off x="3103102" y="253064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47" name="Hexagon 446"/>
          <p:cNvSpPr/>
          <p:nvPr/>
        </p:nvSpPr>
        <p:spPr>
          <a:xfrm>
            <a:off x="3272900" y="263037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48" name="Straight Connector 447"/>
          <p:cNvCxnSpPr/>
          <p:nvPr/>
        </p:nvCxnSpPr>
        <p:spPr>
          <a:xfrm>
            <a:off x="3204168" y="2621811"/>
            <a:ext cx="169798" cy="99728"/>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a:off x="3204168" y="2422355"/>
            <a:ext cx="169798" cy="9972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371204" y="2517804"/>
            <a:ext cx="169798" cy="99728"/>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H="1">
            <a:off x="3371204" y="2621811"/>
            <a:ext cx="169798" cy="9972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3371204" y="2526363"/>
            <a:ext cx="24" cy="19748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3201431" y="2522083"/>
            <a:ext cx="169773" cy="95449"/>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flipV="1">
            <a:off x="3371204" y="2418074"/>
            <a:ext cx="169798" cy="10828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a:off x="3204156" y="2440457"/>
            <a:ext cx="24" cy="197489"/>
          </a:xfrm>
          <a:prstGeom prst="line">
            <a:avLst/>
          </a:prstGeom>
          <a:noFill/>
          <a:ln w="6350" cap="flat" cmpd="sng" algn="ctr">
            <a:solidFill>
              <a:srgbClr val="5B9BD5"/>
            </a:solidFill>
            <a:prstDash val="solid"/>
            <a:miter lim="800000"/>
          </a:ln>
          <a:effectLst/>
        </p:spPr>
      </p:cxnSp>
      <p:sp>
        <p:nvSpPr>
          <p:cNvPr id="456" name="Hexagon 455"/>
          <p:cNvSpPr/>
          <p:nvPr/>
        </p:nvSpPr>
        <p:spPr>
          <a:xfrm>
            <a:off x="3440599" y="23345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57" name="Hexagon 456"/>
          <p:cNvSpPr/>
          <p:nvPr/>
        </p:nvSpPr>
        <p:spPr>
          <a:xfrm>
            <a:off x="3610397" y="243091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58" name="Hexagon 457"/>
          <p:cNvSpPr/>
          <p:nvPr/>
        </p:nvSpPr>
        <p:spPr>
          <a:xfrm>
            <a:off x="3440599" y="253064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59" name="Hexagon 458"/>
          <p:cNvSpPr/>
          <p:nvPr/>
        </p:nvSpPr>
        <p:spPr>
          <a:xfrm>
            <a:off x="3610397" y="263037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60" name="Straight Connector 459"/>
          <p:cNvCxnSpPr/>
          <p:nvPr/>
        </p:nvCxnSpPr>
        <p:spPr>
          <a:xfrm>
            <a:off x="3541665" y="2621811"/>
            <a:ext cx="169798" cy="99728"/>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a:off x="3541665" y="2422355"/>
            <a:ext cx="169798" cy="9972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3708701" y="2517804"/>
            <a:ext cx="169798" cy="99728"/>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H="1">
            <a:off x="3708701" y="2621811"/>
            <a:ext cx="169798" cy="9972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3708702" y="2526363"/>
            <a:ext cx="24" cy="19748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3538928" y="2522083"/>
            <a:ext cx="169773" cy="95449"/>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flipV="1">
            <a:off x="3708701" y="2418074"/>
            <a:ext cx="169798" cy="10828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a:off x="3541653" y="2440457"/>
            <a:ext cx="24" cy="197489"/>
          </a:xfrm>
          <a:prstGeom prst="line">
            <a:avLst/>
          </a:prstGeom>
          <a:noFill/>
          <a:ln w="6350" cap="flat" cmpd="sng" algn="ctr">
            <a:solidFill>
              <a:srgbClr val="5B9BD5"/>
            </a:solidFill>
            <a:prstDash val="solid"/>
            <a:miter lim="800000"/>
          </a:ln>
          <a:effectLst/>
        </p:spPr>
      </p:cxnSp>
      <p:sp>
        <p:nvSpPr>
          <p:cNvPr id="468" name="Hexagon 467"/>
          <p:cNvSpPr/>
          <p:nvPr/>
        </p:nvSpPr>
        <p:spPr>
          <a:xfrm>
            <a:off x="3779924" y="23345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69" name="Hexagon 468"/>
          <p:cNvSpPr/>
          <p:nvPr/>
        </p:nvSpPr>
        <p:spPr>
          <a:xfrm>
            <a:off x="3949722" y="243091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70" name="Hexagon 469"/>
          <p:cNvSpPr/>
          <p:nvPr/>
        </p:nvSpPr>
        <p:spPr>
          <a:xfrm>
            <a:off x="3779924" y="253064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71" name="Hexagon 470"/>
          <p:cNvSpPr/>
          <p:nvPr/>
        </p:nvSpPr>
        <p:spPr>
          <a:xfrm>
            <a:off x="3949722" y="262702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72" name="Straight Connector 471"/>
          <p:cNvCxnSpPr/>
          <p:nvPr/>
        </p:nvCxnSpPr>
        <p:spPr>
          <a:xfrm>
            <a:off x="3880991" y="2621811"/>
            <a:ext cx="169798" cy="99728"/>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a:off x="3880991" y="2422355"/>
            <a:ext cx="169798" cy="9972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044971" y="2517804"/>
            <a:ext cx="169798" cy="99728"/>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H="1">
            <a:off x="4044971" y="2621811"/>
            <a:ext cx="169798" cy="9972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4048027" y="2526363"/>
            <a:ext cx="24" cy="19748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3878253" y="2522083"/>
            <a:ext cx="169773" cy="95449"/>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flipV="1">
            <a:off x="4044971" y="2418074"/>
            <a:ext cx="169798" cy="10828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a:off x="3880978" y="2440457"/>
            <a:ext cx="24" cy="197489"/>
          </a:xfrm>
          <a:prstGeom prst="line">
            <a:avLst/>
          </a:prstGeom>
          <a:noFill/>
          <a:ln w="6350" cap="flat" cmpd="sng" algn="ctr">
            <a:solidFill>
              <a:srgbClr val="5B9BD5"/>
            </a:solidFill>
            <a:prstDash val="solid"/>
            <a:miter lim="800000"/>
          </a:ln>
          <a:effectLst/>
        </p:spPr>
      </p:cxnSp>
      <p:sp>
        <p:nvSpPr>
          <p:cNvPr id="480" name="Hexagon 479"/>
          <p:cNvSpPr/>
          <p:nvPr/>
        </p:nvSpPr>
        <p:spPr>
          <a:xfrm>
            <a:off x="4117778" y="233118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81" name="Hexagon 480"/>
          <p:cNvSpPr/>
          <p:nvPr/>
        </p:nvSpPr>
        <p:spPr>
          <a:xfrm>
            <a:off x="4287576" y="243091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82" name="Hexagon 481"/>
          <p:cNvSpPr/>
          <p:nvPr/>
        </p:nvSpPr>
        <p:spPr>
          <a:xfrm>
            <a:off x="4117778" y="253064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83" name="Hexagon 482"/>
          <p:cNvSpPr/>
          <p:nvPr/>
        </p:nvSpPr>
        <p:spPr>
          <a:xfrm>
            <a:off x="4287576" y="262702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84" name="Straight Connector 483"/>
          <p:cNvCxnSpPr/>
          <p:nvPr/>
        </p:nvCxnSpPr>
        <p:spPr>
          <a:xfrm>
            <a:off x="4218844" y="2621811"/>
            <a:ext cx="169798" cy="99728"/>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4218844" y="2422355"/>
            <a:ext cx="169798" cy="99728"/>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4385880" y="2517804"/>
            <a:ext cx="169798" cy="99728"/>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H="1">
            <a:off x="4385880" y="2621811"/>
            <a:ext cx="169798" cy="99728"/>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a:off x="4385881" y="2526363"/>
            <a:ext cx="24" cy="19748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flipV="1">
            <a:off x="4216107" y="2522083"/>
            <a:ext cx="169773" cy="95449"/>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V="1">
            <a:off x="4385880" y="2418074"/>
            <a:ext cx="169798" cy="10828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4218832" y="2440457"/>
            <a:ext cx="24" cy="197489"/>
          </a:xfrm>
          <a:prstGeom prst="line">
            <a:avLst/>
          </a:prstGeom>
          <a:noFill/>
          <a:ln w="6350" cap="flat" cmpd="sng" algn="ctr">
            <a:solidFill>
              <a:srgbClr val="5B9BD5"/>
            </a:solidFill>
            <a:prstDash val="solid"/>
            <a:miter lim="800000"/>
          </a:ln>
          <a:effectLst/>
        </p:spPr>
      </p:cxnSp>
      <p:sp>
        <p:nvSpPr>
          <p:cNvPr id="492" name="Hexagon 491"/>
          <p:cNvSpPr/>
          <p:nvPr/>
        </p:nvSpPr>
        <p:spPr>
          <a:xfrm>
            <a:off x="4455275" y="23345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93" name="Hexagon 492"/>
          <p:cNvSpPr/>
          <p:nvPr/>
        </p:nvSpPr>
        <p:spPr>
          <a:xfrm>
            <a:off x="4625073" y="243091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94" name="Hexagon 493"/>
          <p:cNvSpPr/>
          <p:nvPr/>
        </p:nvSpPr>
        <p:spPr>
          <a:xfrm>
            <a:off x="4455275" y="253064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95" name="Hexagon 494"/>
          <p:cNvSpPr/>
          <p:nvPr/>
        </p:nvSpPr>
        <p:spPr>
          <a:xfrm>
            <a:off x="4625073" y="262702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96" name="Straight Connector 495"/>
          <p:cNvCxnSpPr/>
          <p:nvPr/>
        </p:nvCxnSpPr>
        <p:spPr>
          <a:xfrm>
            <a:off x="4556342" y="2621811"/>
            <a:ext cx="169798" cy="99728"/>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4556342" y="2425699"/>
            <a:ext cx="169798" cy="99728"/>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4723377" y="2517804"/>
            <a:ext cx="169798" cy="99728"/>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H="1">
            <a:off x="4723377" y="2621811"/>
            <a:ext cx="169798" cy="99728"/>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723378" y="2526363"/>
            <a:ext cx="24" cy="19748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V="1">
            <a:off x="4553604" y="2522083"/>
            <a:ext cx="169773" cy="95449"/>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flipV="1">
            <a:off x="4723377" y="2418074"/>
            <a:ext cx="169798" cy="10828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a:off x="4556329" y="2440457"/>
            <a:ext cx="24" cy="197489"/>
          </a:xfrm>
          <a:prstGeom prst="line">
            <a:avLst/>
          </a:prstGeom>
          <a:noFill/>
          <a:ln w="6350" cap="flat" cmpd="sng" algn="ctr">
            <a:solidFill>
              <a:srgbClr val="5B9BD5"/>
            </a:solidFill>
            <a:prstDash val="solid"/>
            <a:miter lim="800000"/>
          </a:ln>
          <a:effectLst/>
        </p:spPr>
      </p:cxnSp>
      <p:sp>
        <p:nvSpPr>
          <p:cNvPr id="504" name="Hexagon 503"/>
          <p:cNvSpPr/>
          <p:nvPr/>
        </p:nvSpPr>
        <p:spPr>
          <a:xfrm>
            <a:off x="4795828" y="23345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05" name="Hexagon 504"/>
          <p:cNvSpPr/>
          <p:nvPr/>
        </p:nvSpPr>
        <p:spPr>
          <a:xfrm>
            <a:off x="4965626" y="243091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06" name="Hexagon 505"/>
          <p:cNvSpPr/>
          <p:nvPr/>
        </p:nvSpPr>
        <p:spPr>
          <a:xfrm>
            <a:off x="4795828" y="253064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07" name="Hexagon 506"/>
          <p:cNvSpPr/>
          <p:nvPr/>
        </p:nvSpPr>
        <p:spPr>
          <a:xfrm>
            <a:off x="4965626" y="262702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08" name="Straight Connector 507"/>
          <p:cNvCxnSpPr/>
          <p:nvPr/>
        </p:nvCxnSpPr>
        <p:spPr>
          <a:xfrm>
            <a:off x="4896895" y="2621811"/>
            <a:ext cx="169798" cy="99728"/>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a:off x="4896895" y="2422355"/>
            <a:ext cx="169798" cy="99728"/>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063930" y="2517804"/>
            <a:ext cx="169798" cy="99728"/>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5063930" y="2621811"/>
            <a:ext cx="169798" cy="99728"/>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5063931" y="2526363"/>
            <a:ext cx="24" cy="19748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V="1">
            <a:off x="4894157" y="2522083"/>
            <a:ext cx="169773" cy="95449"/>
          </a:xfrm>
          <a:prstGeom prst="line">
            <a:avLst/>
          </a:prstGeom>
          <a:noFill/>
          <a:ln w="6350" cap="flat" cmpd="sng" algn="ctr">
            <a:solidFill>
              <a:srgbClr val="5B9BD5"/>
            </a:solidFill>
            <a:prstDash val="solid"/>
            <a:miter lim="800000"/>
          </a:ln>
          <a:effectLst/>
        </p:spPr>
      </p:cxnSp>
      <p:cxnSp>
        <p:nvCxnSpPr>
          <p:cNvPr id="514" name="Straight Connector 513"/>
          <p:cNvCxnSpPr/>
          <p:nvPr/>
        </p:nvCxnSpPr>
        <p:spPr>
          <a:xfrm flipV="1">
            <a:off x="5063930" y="2418074"/>
            <a:ext cx="169798" cy="108287"/>
          </a:xfrm>
          <a:prstGeom prst="line">
            <a:avLst/>
          </a:prstGeom>
          <a:noFill/>
          <a:ln w="6350" cap="flat" cmpd="sng" algn="ctr">
            <a:solidFill>
              <a:srgbClr val="5B9BD5"/>
            </a:solidFill>
            <a:prstDash val="solid"/>
            <a:miter lim="800000"/>
          </a:ln>
          <a:effectLst/>
        </p:spPr>
      </p:cxnSp>
      <p:cxnSp>
        <p:nvCxnSpPr>
          <p:cNvPr id="515" name="Straight Connector 514"/>
          <p:cNvCxnSpPr/>
          <p:nvPr/>
        </p:nvCxnSpPr>
        <p:spPr>
          <a:xfrm>
            <a:off x="4902994" y="2440457"/>
            <a:ext cx="24" cy="197489"/>
          </a:xfrm>
          <a:prstGeom prst="line">
            <a:avLst/>
          </a:prstGeom>
          <a:noFill/>
          <a:ln w="6350" cap="flat" cmpd="sng" algn="ctr">
            <a:solidFill>
              <a:srgbClr val="5B9BD5"/>
            </a:solidFill>
            <a:prstDash val="solid"/>
            <a:miter lim="800000"/>
          </a:ln>
          <a:effectLst/>
        </p:spPr>
      </p:cxnSp>
      <p:sp>
        <p:nvSpPr>
          <p:cNvPr id="516" name="Hexagon 515"/>
          <p:cNvSpPr/>
          <p:nvPr/>
        </p:nvSpPr>
        <p:spPr>
          <a:xfrm>
            <a:off x="5135154" y="23345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17" name="Hexagon 516"/>
          <p:cNvSpPr/>
          <p:nvPr/>
        </p:nvSpPr>
        <p:spPr>
          <a:xfrm>
            <a:off x="5304952" y="243091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18" name="Hexagon 517"/>
          <p:cNvSpPr/>
          <p:nvPr/>
        </p:nvSpPr>
        <p:spPr>
          <a:xfrm>
            <a:off x="5135154" y="253064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19" name="Hexagon 518"/>
          <p:cNvSpPr/>
          <p:nvPr/>
        </p:nvSpPr>
        <p:spPr>
          <a:xfrm>
            <a:off x="5304952" y="262702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20" name="Straight Connector 519"/>
          <p:cNvCxnSpPr/>
          <p:nvPr/>
        </p:nvCxnSpPr>
        <p:spPr>
          <a:xfrm>
            <a:off x="5236220" y="2621811"/>
            <a:ext cx="169798" cy="99728"/>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a:off x="5236220" y="2422355"/>
            <a:ext cx="169798" cy="99728"/>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5405956" y="2517804"/>
            <a:ext cx="169798" cy="99728"/>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H="1">
            <a:off x="5405956" y="2621811"/>
            <a:ext cx="169798" cy="99728"/>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a:off x="5403257" y="2526363"/>
            <a:ext cx="24" cy="19748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flipV="1">
            <a:off x="5233483" y="2522083"/>
            <a:ext cx="169773" cy="95449"/>
          </a:xfrm>
          <a:prstGeom prst="line">
            <a:avLst/>
          </a:prstGeom>
          <a:noFill/>
          <a:ln w="6350" cap="flat" cmpd="sng" algn="ctr">
            <a:solidFill>
              <a:srgbClr val="5B9BD5"/>
            </a:solidFill>
            <a:prstDash val="solid"/>
            <a:miter lim="800000"/>
          </a:ln>
          <a:effectLst/>
        </p:spPr>
      </p:cxnSp>
      <p:cxnSp>
        <p:nvCxnSpPr>
          <p:cNvPr id="526" name="Straight Connector 525"/>
          <p:cNvCxnSpPr/>
          <p:nvPr/>
        </p:nvCxnSpPr>
        <p:spPr>
          <a:xfrm flipV="1">
            <a:off x="5405956" y="2418074"/>
            <a:ext cx="169798" cy="108287"/>
          </a:xfrm>
          <a:prstGeom prst="line">
            <a:avLst/>
          </a:prstGeom>
          <a:noFill/>
          <a:ln w="6350" cap="flat" cmpd="sng" algn="ctr">
            <a:solidFill>
              <a:srgbClr val="5B9BD5"/>
            </a:solidFill>
            <a:prstDash val="solid"/>
            <a:miter lim="800000"/>
          </a:ln>
          <a:effectLst/>
        </p:spPr>
      </p:cxnSp>
      <p:cxnSp>
        <p:nvCxnSpPr>
          <p:cNvPr id="527" name="Straight Connector 526"/>
          <p:cNvCxnSpPr/>
          <p:nvPr/>
        </p:nvCxnSpPr>
        <p:spPr>
          <a:xfrm>
            <a:off x="5236208" y="2440457"/>
            <a:ext cx="24" cy="197489"/>
          </a:xfrm>
          <a:prstGeom prst="line">
            <a:avLst/>
          </a:prstGeom>
          <a:noFill/>
          <a:ln w="6350" cap="flat" cmpd="sng" algn="ctr">
            <a:solidFill>
              <a:srgbClr val="5B9BD5"/>
            </a:solidFill>
            <a:prstDash val="solid"/>
            <a:miter lim="800000"/>
          </a:ln>
          <a:effectLst/>
        </p:spPr>
      </p:cxnSp>
      <p:sp>
        <p:nvSpPr>
          <p:cNvPr id="528" name="Hexagon 527"/>
          <p:cNvSpPr/>
          <p:nvPr/>
        </p:nvSpPr>
        <p:spPr>
          <a:xfrm>
            <a:off x="5475351" y="23345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29" name="Hexagon 528"/>
          <p:cNvSpPr/>
          <p:nvPr/>
        </p:nvSpPr>
        <p:spPr>
          <a:xfrm>
            <a:off x="5645149" y="243091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30" name="Hexagon 529"/>
          <p:cNvSpPr/>
          <p:nvPr/>
        </p:nvSpPr>
        <p:spPr>
          <a:xfrm>
            <a:off x="5475351" y="253064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31" name="Hexagon 530"/>
          <p:cNvSpPr/>
          <p:nvPr/>
        </p:nvSpPr>
        <p:spPr>
          <a:xfrm>
            <a:off x="5645149" y="262702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32" name="Straight Connector 531"/>
          <p:cNvCxnSpPr/>
          <p:nvPr/>
        </p:nvCxnSpPr>
        <p:spPr>
          <a:xfrm>
            <a:off x="5576417" y="2621811"/>
            <a:ext cx="169798" cy="99728"/>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a:off x="5576417" y="2422355"/>
            <a:ext cx="169798" cy="99728"/>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5740753" y="2517804"/>
            <a:ext cx="169798" cy="99728"/>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H="1">
            <a:off x="5740753" y="2621811"/>
            <a:ext cx="169798" cy="99728"/>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a:off x="5740754" y="2526363"/>
            <a:ext cx="24" cy="19748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flipV="1">
            <a:off x="5573680" y="2522083"/>
            <a:ext cx="169773" cy="95449"/>
          </a:xfrm>
          <a:prstGeom prst="line">
            <a:avLst/>
          </a:prstGeom>
          <a:noFill/>
          <a:ln w="6350" cap="flat" cmpd="sng" algn="ctr">
            <a:solidFill>
              <a:srgbClr val="5B9BD5"/>
            </a:solidFill>
            <a:prstDash val="solid"/>
            <a:miter lim="800000"/>
          </a:ln>
          <a:effectLst/>
        </p:spPr>
      </p:cxnSp>
      <p:cxnSp>
        <p:nvCxnSpPr>
          <p:cNvPr id="538" name="Straight Connector 537"/>
          <p:cNvCxnSpPr/>
          <p:nvPr/>
        </p:nvCxnSpPr>
        <p:spPr>
          <a:xfrm flipV="1">
            <a:off x="5740753" y="2418074"/>
            <a:ext cx="169798" cy="108287"/>
          </a:xfrm>
          <a:prstGeom prst="line">
            <a:avLst/>
          </a:prstGeom>
          <a:noFill/>
          <a:ln w="6350" cap="flat" cmpd="sng" algn="ctr">
            <a:solidFill>
              <a:srgbClr val="5B9BD5"/>
            </a:solidFill>
            <a:prstDash val="solid"/>
            <a:miter lim="800000"/>
          </a:ln>
          <a:effectLst/>
        </p:spPr>
      </p:cxnSp>
      <p:cxnSp>
        <p:nvCxnSpPr>
          <p:cNvPr id="539" name="Straight Connector 538"/>
          <p:cNvCxnSpPr/>
          <p:nvPr/>
        </p:nvCxnSpPr>
        <p:spPr>
          <a:xfrm>
            <a:off x="5576405" y="2440457"/>
            <a:ext cx="24" cy="197489"/>
          </a:xfrm>
          <a:prstGeom prst="line">
            <a:avLst/>
          </a:prstGeom>
          <a:noFill/>
          <a:ln w="6350" cap="flat" cmpd="sng" algn="ctr">
            <a:solidFill>
              <a:srgbClr val="5B9BD5"/>
            </a:solidFill>
            <a:prstDash val="solid"/>
            <a:miter lim="800000"/>
          </a:ln>
          <a:effectLst/>
        </p:spPr>
      </p:cxnSp>
      <p:sp>
        <p:nvSpPr>
          <p:cNvPr id="540" name="Hexagon 539"/>
          <p:cNvSpPr/>
          <p:nvPr/>
        </p:nvSpPr>
        <p:spPr>
          <a:xfrm>
            <a:off x="5814029" y="23371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41" name="Hexagon 540"/>
          <p:cNvSpPr/>
          <p:nvPr/>
        </p:nvSpPr>
        <p:spPr>
          <a:xfrm>
            <a:off x="5983827" y="243352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42" name="Hexagon 541"/>
          <p:cNvSpPr/>
          <p:nvPr/>
        </p:nvSpPr>
        <p:spPr>
          <a:xfrm>
            <a:off x="5814029" y="25332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43" name="Hexagon 542"/>
          <p:cNvSpPr/>
          <p:nvPr/>
        </p:nvSpPr>
        <p:spPr>
          <a:xfrm>
            <a:off x="5983827" y="26296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44" name="Straight Connector 543"/>
          <p:cNvCxnSpPr/>
          <p:nvPr/>
        </p:nvCxnSpPr>
        <p:spPr>
          <a:xfrm>
            <a:off x="5915096" y="2624417"/>
            <a:ext cx="169798" cy="99728"/>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a:off x="5915096" y="2424960"/>
            <a:ext cx="169798" cy="99728"/>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6082131" y="2520409"/>
            <a:ext cx="169798" cy="99728"/>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H="1">
            <a:off x="6082131" y="2624417"/>
            <a:ext cx="169798" cy="99728"/>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a:off x="6082132" y="2528968"/>
            <a:ext cx="24" cy="19748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flipV="1">
            <a:off x="5912358" y="2524688"/>
            <a:ext cx="169773" cy="95449"/>
          </a:xfrm>
          <a:prstGeom prst="line">
            <a:avLst/>
          </a:prstGeom>
          <a:noFill/>
          <a:ln w="6350" cap="flat" cmpd="sng" algn="ctr">
            <a:solidFill>
              <a:srgbClr val="5B9BD5"/>
            </a:solidFill>
            <a:prstDash val="solid"/>
            <a:miter lim="800000"/>
          </a:ln>
          <a:effectLst/>
        </p:spPr>
      </p:cxnSp>
      <p:cxnSp>
        <p:nvCxnSpPr>
          <p:cNvPr id="550" name="Straight Connector 549"/>
          <p:cNvCxnSpPr/>
          <p:nvPr/>
        </p:nvCxnSpPr>
        <p:spPr>
          <a:xfrm flipV="1">
            <a:off x="6082131" y="2420680"/>
            <a:ext cx="169798" cy="108287"/>
          </a:xfrm>
          <a:prstGeom prst="line">
            <a:avLst/>
          </a:prstGeom>
          <a:noFill/>
          <a:ln w="6350" cap="flat" cmpd="sng" algn="ctr">
            <a:solidFill>
              <a:srgbClr val="5B9BD5"/>
            </a:solidFill>
            <a:prstDash val="solid"/>
            <a:miter lim="800000"/>
          </a:ln>
          <a:effectLst/>
        </p:spPr>
      </p:cxnSp>
      <p:cxnSp>
        <p:nvCxnSpPr>
          <p:cNvPr id="551" name="Straight Connector 550"/>
          <p:cNvCxnSpPr/>
          <p:nvPr/>
        </p:nvCxnSpPr>
        <p:spPr>
          <a:xfrm>
            <a:off x="5915083" y="2446407"/>
            <a:ext cx="24" cy="197489"/>
          </a:xfrm>
          <a:prstGeom prst="line">
            <a:avLst/>
          </a:prstGeom>
          <a:noFill/>
          <a:ln w="6350" cap="flat" cmpd="sng" algn="ctr">
            <a:solidFill>
              <a:srgbClr val="5B9BD5"/>
            </a:solidFill>
            <a:prstDash val="solid"/>
            <a:miter lim="800000"/>
          </a:ln>
          <a:effectLst/>
        </p:spPr>
      </p:cxnSp>
      <p:sp>
        <p:nvSpPr>
          <p:cNvPr id="552" name="Hexagon 551"/>
          <p:cNvSpPr/>
          <p:nvPr/>
        </p:nvSpPr>
        <p:spPr>
          <a:xfrm>
            <a:off x="6151527" y="23371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53" name="Hexagon 552"/>
          <p:cNvSpPr/>
          <p:nvPr/>
        </p:nvSpPr>
        <p:spPr>
          <a:xfrm>
            <a:off x="6318625" y="243352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54" name="Hexagon 553"/>
          <p:cNvSpPr/>
          <p:nvPr/>
        </p:nvSpPr>
        <p:spPr>
          <a:xfrm>
            <a:off x="6151527" y="25332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55" name="Hexagon 554"/>
          <p:cNvSpPr/>
          <p:nvPr/>
        </p:nvSpPr>
        <p:spPr>
          <a:xfrm>
            <a:off x="6318625" y="26296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56" name="Straight Connector 555"/>
          <p:cNvCxnSpPr/>
          <p:nvPr/>
        </p:nvCxnSpPr>
        <p:spPr>
          <a:xfrm>
            <a:off x="6252593" y="2624417"/>
            <a:ext cx="169798" cy="99728"/>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a:off x="6252593" y="2424960"/>
            <a:ext cx="169798" cy="99728"/>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6416929" y="2520409"/>
            <a:ext cx="169798" cy="99728"/>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H="1">
            <a:off x="6416929" y="2624417"/>
            <a:ext cx="169798" cy="99728"/>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a:off x="6416930" y="2528968"/>
            <a:ext cx="24" cy="19748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flipV="1">
            <a:off x="6249856" y="2524688"/>
            <a:ext cx="169773" cy="95449"/>
          </a:xfrm>
          <a:prstGeom prst="line">
            <a:avLst/>
          </a:prstGeom>
          <a:noFill/>
          <a:ln w="6350" cap="flat" cmpd="sng" algn="ctr">
            <a:solidFill>
              <a:srgbClr val="5B9BD5"/>
            </a:solidFill>
            <a:prstDash val="solid"/>
            <a:miter lim="800000"/>
          </a:ln>
          <a:effectLst/>
        </p:spPr>
      </p:cxnSp>
      <p:cxnSp>
        <p:nvCxnSpPr>
          <p:cNvPr id="562" name="Straight Connector 561"/>
          <p:cNvCxnSpPr/>
          <p:nvPr/>
        </p:nvCxnSpPr>
        <p:spPr>
          <a:xfrm flipV="1">
            <a:off x="6416929" y="2420680"/>
            <a:ext cx="169798" cy="108287"/>
          </a:xfrm>
          <a:prstGeom prst="line">
            <a:avLst/>
          </a:prstGeom>
          <a:noFill/>
          <a:ln w="6350" cap="flat" cmpd="sng" algn="ctr">
            <a:solidFill>
              <a:srgbClr val="5B9BD5"/>
            </a:solidFill>
            <a:prstDash val="solid"/>
            <a:miter lim="800000"/>
          </a:ln>
          <a:effectLst/>
        </p:spPr>
      </p:cxnSp>
      <p:cxnSp>
        <p:nvCxnSpPr>
          <p:cNvPr id="563" name="Straight Connector 562"/>
          <p:cNvCxnSpPr/>
          <p:nvPr/>
        </p:nvCxnSpPr>
        <p:spPr>
          <a:xfrm>
            <a:off x="6252581" y="2443063"/>
            <a:ext cx="24" cy="197489"/>
          </a:xfrm>
          <a:prstGeom prst="line">
            <a:avLst/>
          </a:prstGeom>
          <a:noFill/>
          <a:ln w="6350" cap="flat" cmpd="sng" algn="ctr">
            <a:solidFill>
              <a:srgbClr val="5B9BD5"/>
            </a:solidFill>
            <a:prstDash val="solid"/>
            <a:miter lim="800000"/>
          </a:ln>
          <a:effectLst/>
        </p:spPr>
      </p:cxnSp>
      <p:sp>
        <p:nvSpPr>
          <p:cNvPr id="564" name="Hexagon 563"/>
          <p:cNvSpPr/>
          <p:nvPr/>
        </p:nvSpPr>
        <p:spPr>
          <a:xfrm>
            <a:off x="6488152" y="23371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65" name="Hexagon 564"/>
          <p:cNvSpPr/>
          <p:nvPr/>
        </p:nvSpPr>
        <p:spPr>
          <a:xfrm>
            <a:off x="6655250" y="243352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66" name="Hexagon 565"/>
          <p:cNvSpPr/>
          <p:nvPr/>
        </p:nvSpPr>
        <p:spPr>
          <a:xfrm>
            <a:off x="6488152" y="25332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67" name="Hexagon 566"/>
          <p:cNvSpPr/>
          <p:nvPr/>
        </p:nvSpPr>
        <p:spPr>
          <a:xfrm>
            <a:off x="6655250" y="26296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68" name="Straight Connector 567"/>
          <p:cNvCxnSpPr/>
          <p:nvPr/>
        </p:nvCxnSpPr>
        <p:spPr>
          <a:xfrm>
            <a:off x="6589219" y="2624417"/>
            <a:ext cx="169798" cy="99728"/>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a:off x="6589219" y="2424960"/>
            <a:ext cx="169798" cy="99728"/>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6744387" y="2520409"/>
            <a:ext cx="169798" cy="99728"/>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H="1">
            <a:off x="6744387" y="2624417"/>
            <a:ext cx="169798" cy="99728"/>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a:off x="6753555" y="2528968"/>
            <a:ext cx="24" cy="197489"/>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flipV="1">
            <a:off x="6586481" y="2524688"/>
            <a:ext cx="169773" cy="95449"/>
          </a:xfrm>
          <a:prstGeom prst="line">
            <a:avLst/>
          </a:prstGeom>
          <a:noFill/>
          <a:ln w="6350" cap="flat" cmpd="sng" algn="ctr">
            <a:solidFill>
              <a:srgbClr val="5B9BD5"/>
            </a:solidFill>
            <a:prstDash val="solid"/>
            <a:miter lim="800000"/>
          </a:ln>
          <a:effectLst/>
        </p:spPr>
      </p:cxnSp>
      <p:cxnSp>
        <p:nvCxnSpPr>
          <p:cNvPr id="574" name="Straight Connector 573"/>
          <p:cNvCxnSpPr/>
          <p:nvPr/>
        </p:nvCxnSpPr>
        <p:spPr>
          <a:xfrm flipV="1">
            <a:off x="6744387" y="2420680"/>
            <a:ext cx="169798" cy="108287"/>
          </a:xfrm>
          <a:prstGeom prst="line">
            <a:avLst/>
          </a:prstGeom>
          <a:noFill/>
          <a:ln w="6350" cap="flat" cmpd="sng" algn="ctr">
            <a:solidFill>
              <a:srgbClr val="5B9BD5"/>
            </a:solidFill>
            <a:prstDash val="solid"/>
            <a:miter lim="800000"/>
          </a:ln>
          <a:effectLst/>
        </p:spPr>
      </p:cxnSp>
      <p:cxnSp>
        <p:nvCxnSpPr>
          <p:cNvPr id="575" name="Straight Connector 574"/>
          <p:cNvCxnSpPr/>
          <p:nvPr/>
        </p:nvCxnSpPr>
        <p:spPr>
          <a:xfrm>
            <a:off x="6589206" y="2443063"/>
            <a:ext cx="24" cy="197489"/>
          </a:xfrm>
          <a:prstGeom prst="line">
            <a:avLst/>
          </a:prstGeom>
          <a:noFill/>
          <a:ln w="6350" cap="flat" cmpd="sng" algn="ctr">
            <a:solidFill>
              <a:srgbClr val="5B9BD5"/>
            </a:solidFill>
            <a:prstDash val="solid"/>
            <a:miter lim="800000"/>
          </a:ln>
          <a:effectLst/>
        </p:spPr>
      </p:cxnSp>
      <p:sp>
        <p:nvSpPr>
          <p:cNvPr id="576" name="Hexagon 575"/>
          <p:cNvSpPr/>
          <p:nvPr/>
        </p:nvSpPr>
        <p:spPr>
          <a:xfrm>
            <a:off x="6820962" y="23371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77" name="Hexagon 576"/>
          <p:cNvSpPr/>
          <p:nvPr/>
        </p:nvSpPr>
        <p:spPr>
          <a:xfrm>
            <a:off x="6990760" y="243352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78" name="Hexagon 577"/>
          <p:cNvSpPr/>
          <p:nvPr/>
        </p:nvSpPr>
        <p:spPr>
          <a:xfrm>
            <a:off x="6820962" y="25332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79" name="Hexagon 578"/>
          <p:cNvSpPr/>
          <p:nvPr/>
        </p:nvSpPr>
        <p:spPr>
          <a:xfrm>
            <a:off x="6990760" y="26296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80" name="Straight Connector 579"/>
          <p:cNvCxnSpPr/>
          <p:nvPr/>
        </p:nvCxnSpPr>
        <p:spPr>
          <a:xfrm>
            <a:off x="6922028" y="2624417"/>
            <a:ext cx="169798" cy="99728"/>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a:off x="6922028" y="2424960"/>
            <a:ext cx="169798" cy="99728"/>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7089064" y="2520409"/>
            <a:ext cx="169798" cy="99728"/>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H="1">
            <a:off x="7089064" y="2624417"/>
            <a:ext cx="169798" cy="99728"/>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a:off x="7089065" y="2528968"/>
            <a:ext cx="24" cy="19748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flipV="1">
            <a:off x="6919291" y="2524688"/>
            <a:ext cx="169773" cy="95449"/>
          </a:xfrm>
          <a:prstGeom prst="line">
            <a:avLst/>
          </a:prstGeom>
          <a:noFill/>
          <a:ln w="6350" cap="flat" cmpd="sng" algn="ctr">
            <a:solidFill>
              <a:srgbClr val="5B9BD5"/>
            </a:solidFill>
            <a:prstDash val="solid"/>
            <a:miter lim="800000"/>
          </a:ln>
          <a:effectLst/>
        </p:spPr>
      </p:cxnSp>
      <p:cxnSp>
        <p:nvCxnSpPr>
          <p:cNvPr id="586" name="Straight Connector 585"/>
          <p:cNvCxnSpPr/>
          <p:nvPr/>
        </p:nvCxnSpPr>
        <p:spPr>
          <a:xfrm flipV="1">
            <a:off x="7089064" y="2420680"/>
            <a:ext cx="169798" cy="108287"/>
          </a:xfrm>
          <a:prstGeom prst="line">
            <a:avLst/>
          </a:prstGeom>
          <a:noFill/>
          <a:ln w="6350" cap="flat" cmpd="sng" algn="ctr">
            <a:solidFill>
              <a:srgbClr val="5B9BD5"/>
            </a:solidFill>
            <a:prstDash val="solid"/>
            <a:miter lim="800000"/>
          </a:ln>
          <a:effectLst/>
        </p:spPr>
      </p:cxnSp>
      <p:cxnSp>
        <p:nvCxnSpPr>
          <p:cNvPr id="587" name="Straight Connector 586"/>
          <p:cNvCxnSpPr/>
          <p:nvPr/>
        </p:nvCxnSpPr>
        <p:spPr>
          <a:xfrm>
            <a:off x="6922016" y="2443063"/>
            <a:ext cx="24" cy="197489"/>
          </a:xfrm>
          <a:prstGeom prst="line">
            <a:avLst/>
          </a:prstGeom>
          <a:noFill/>
          <a:ln w="6350" cap="flat" cmpd="sng" algn="ctr">
            <a:solidFill>
              <a:srgbClr val="5B9BD5"/>
            </a:solidFill>
            <a:prstDash val="solid"/>
            <a:miter lim="800000"/>
          </a:ln>
          <a:effectLst/>
        </p:spPr>
      </p:cxnSp>
      <p:sp>
        <p:nvSpPr>
          <p:cNvPr id="588" name="Hexagon 587"/>
          <p:cNvSpPr/>
          <p:nvPr/>
        </p:nvSpPr>
        <p:spPr>
          <a:xfrm>
            <a:off x="7158459" y="23371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89" name="Hexagon 588"/>
          <p:cNvSpPr/>
          <p:nvPr/>
        </p:nvSpPr>
        <p:spPr>
          <a:xfrm>
            <a:off x="7328257" y="243352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90" name="Hexagon 589"/>
          <p:cNvSpPr/>
          <p:nvPr/>
        </p:nvSpPr>
        <p:spPr>
          <a:xfrm>
            <a:off x="7158459" y="25332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91" name="Hexagon 590"/>
          <p:cNvSpPr/>
          <p:nvPr/>
        </p:nvSpPr>
        <p:spPr>
          <a:xfrm>
            <a:off x="7328257" y="26296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92" name="Straight Connector 591"/>
          <p:cNvCxnSpPr/>
          <p:nvPr/>
        </p:nvCxnSpPr>
        <p:spPr>
          <a:xfrm>
            <a:off x="7259526" y="2624417"/>
            <a:ext cx="169798" cy="99728"/>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a:off x="7259526" y="2424960"/>
            <a:ext cx="169798" cy="99728"/>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7426561" y="2520409"/>
            <a:ext cx="169798" cy="99728"/>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H="1">
            <a:off x="7426561" y="2624417"/>
            <a:ext cx="169798" cy="99728"/>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a:off x="7426562" y="2528968"/>
            <a:ext cx="24" cy="19748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flipV="1">
            <a:off x="7256788" y="2524688"/>
            <a:ext cx="169773" cy="95449"/>
          </a:xfrm>
          <a:prstGeom prst="line">
            <a:avLst/>
          </a:prstGeom>
          <a:noFill/>
          <a:ln w="6350" cap="flat" cmpd="sng" algn="ctr">
            <a:solidFill>
              <a:srgbClr val="5B9BD5"/>
            </a:solidFill>
            <a:prstDash val="solid"/>
            <a:miter lim="800000"/>
          </a:ln>
          <a:effectLst/>
        </p:spPr>
      </p:cxnSp>
      <p:cxnSp>
        <p:nvCxnSpPr>
          <p:cNvPr id="598" name="Straight Connector 597"/>
          <p:cNvCxnSpPr/>
          <p:nvPr/>
        </p:nvCxnSpPr>
        <p:spPr>
          <a:xfrm flipV="1">
            <a:off x="7426561" y="2420680"/>
            <a:ext cx="169798" cy="108287"/>
          </a:xfrm>
          <a:prstGeom prst="line">
            <a:avLst/>
          </a:prstGeom>
          <a:noFill/>
          <a:ln w="6350" cap="flat" cmpd="sng" algn="ctr">
            <a:solidFill>
              <a:srgbClr val="5B9BD5"/>
            </a:solidFill>
            <a:prstDash val="solid"/>
            <a:miter lim="800000"/>
          </a:ln>
          <a:effectLst/>
        </p:spPr>
      </p:cxnSp>
      <p:cxnSp>
        <p:nvCxnSpPr>
          <p:cNvPr id="599" name="Straight Connector 598"/>
          <p:cNvCxnSpPr/>
          <p:nvPr/>
        </p:nvCxnSpPr>
        <p:spPr>
          <a:xfrm>
            <a:off x="7259513" y="2446407"/>
            <a:ext cx="24" cy="197489"/>
          </a:xfrm>
          <a:prstGeom prst="line">
            <a:avLst/>
          </a:prstGeom>
          <a:noFill/>
          <a:ln w="6350" cap="flat" cmpd="sng" algn="ctr">
            <a:solidFill>
              <a:srgbClr val="5B9BD5"/>
            </a:solidFill>
            <a:prstDash val="solid"/>
            <a:miter lim="800000"/>
          </a:ln>
          <a:effectLst/>
        </p:spPr>
      </p:cxnSp>
      <p:sp>
        <p:nvSpPr>
          <p:cNvPr id="600" name="Hexagon 599"/>
          <p:cNvSpPr/>
          <p:nvPr/>
        </p:nvSpPr>
        <p:spPr>
          <a:xfrm>
            <a:off x="7499012" y="23371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01" name="Hexagon 600"/>
          <p:cNvSpPr/>
          <p:nvPr/>
        </p:nvSpPr>
        <p:spPr>
          <a:xfrm>
            <a:off x="7668810" y="243352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02" name="Hexagon 601"/>
          <p:cNvSpPr/>
          <p:nvPr/>
        </p:nvSpPr>
        <p:spPr>
          <a:xfrm>
            <a:off x="7499012" y="25332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03" name="Hexagon 602"/>
          <p:cNvSpPr/>
          <p:nvPr/>
        </p:nvSpPr>
        <p:spPr>
          <a:xfrm>
            <a:off x="7668810" y="26296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604" name="Straight Connector 603"/>
          <p:cNvCxnSpPr/>
          <p:nvPr/>
        </p:nvCxnSpPr>
        <p:spPr>
          <a:xfrm>
            <a:off x="7600079" y="2624417"/>
            <a:ext cx="169798" cy="99728"/>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a:off x="7600079" y="2424960"/>
            <a:ext cx="169798" cy="99728"/>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7767114" y="2520409"/>
            <a:ext cx="169798" cy="99728"/>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H="1">
            <a:off x="7767114" y="2624417"/>
            <a:ext cx="169798" cy="99728"/>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a:off x="7767115" y="2528968"/>
            <a:ext cx="24" cy="19748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flipV="1">
            <a:off x="7597341" y="2524688"/>
            <a:ext cx="169773" cy="95449"/>
          </a:xfrm>
          <a:prstGeom prst="line">
            <a:avLst/>
          </a:prstGeom>
          <a:noFill/>
          <a:ln w="6350" cap="flat" cmpd="sng" algn="ctr">
            <a:solidFill>
              <a:srgbClr val="5B9BD5"/>
            </a:solidFill>
            <a:prstDash val="solid"/>
            <a:miter lim="800000"/>
          </a:ln>
          <a:effectLst/>
        </p:spPr>
      </p:cxnSp>
      <p:cxnSp>
        <p:nvCxnSpPr>
          <p:cNvPr id="610" name="Straight Connector 609"/>
          <p:cNvCxnSpPr/>
          <p:nvPr/>
        </p:nvCxnSpPr>
        <p:spPr>
          <a:xfrm flipV="1">
            <a:off x="7767114" y="2420680"/>
            <a:ext cx="169798" cy="108287"/>
          </a:xfrm>
          <a:prstGeom prst="line">
            <a:avLst/>
          </a:prstGeom>
          <a:noFill/>
          <a:ln w="6350" cap="flat" cmpd="sng" algn="ctr">
            <a:solidFill>
              <a:srgbClr val="5B9BD5"/>
            </a:solidFill>
            <a:prstDash val="solid"/>
            <a:miter lim="800000"/>
          </a:ln>
          <a:effectLst/>
        </p:spPr>
      </p:cxnSp>
      <p:cxnSp>
        <p:nvCxnSpPr>
          <p:cNvPr id="611" name="Straight Connector 610"/>
          <p:cNvCxnSpPr/>
          <p:nvPr/>
        </p:nvCxnSpPr>
        <p:spPr>
          <a:xfrm>
            <a:off x="7600066" y="2446407"/>
            <a:ext cx="24" cy="197489"/>
          </a:xfrm>
          <a:prstGeom prst="line">
            <a:avLst/>
          </a:prstGeom>
          <a:noFill/>
          <a:ln w="6350" cap="flat" cmpd="sng" algn="ctr">
            <a:solidFill>
              <a:srgbClr val="5B9BD5"/>
            </a:solidFill>
            <a:prstDash val="solid"/>
            <a:miter lim="800000"/>
          </a:ln>
          <a:effectLst/>
        </p:spPr>
      </p:cxnSp>
      <p:sp>
        <p:nvSpPr>
          <p:cNvPr id="612" name="Hexagon 611"/>
          <p:cNvSpPr/>
          <p:nvPr/>
        </p:nvSpPr>
        <p:spPr>
          <a:xfrm>
            <a:off x="7838338" y="23371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13" name="Hexagon 612"/>
          <p:cNvSpPr/>
          <p:nvPr/>
        </p:nvSpPr>
        <p:spPr>
          <a:xfrm>
            <a:off x="8008136" y="243352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14" name="Hexagon 613"/>
          <p:cNvSpPr/>
          <p:nvPr/>
        </p:nvSpPr>
        <p:spPr>
          <a:xfrm>
            <a:off x="7838338" y="25332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15" name="Hexagon 614"/>
          <p:cNvSpPr/>
          <p:nvPr/>
        </p:nvSpPr>
        <p:spPr>
          <a:xfrm>
            <a:off x="8008136" y="26296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616" name="Straight Connector 615"/>
          <p:cNvCxnSpPr/>
          <p:nvPr/>
        </p:nvCxnSpPr>
        <p:spPr>
          <a:xfrm>
            <a:off x="7939404" y="2624417"/>
            <a:ext cx="169798" cy="99728"/>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a:off x="7939404" y="2424960"/>
            <a:ext cx="169798" cy="99728"/>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8106440" y="2520409"/>
            <a:ext cx="169798" cy="99728"/>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H="1">
            <a:off x="8106440" y="2624417"/>
            <a:ext cx="169798" cy="99728"/>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a:off x="8106441" y="2528968"/>
            <a:ext cx="24" cy="19748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flipV="1">
            <a:off x="7936667" y="2524688"/>
            <a:ext cx="169773" cy="95449"/>
          </a:xfrm>
          <a:prstGeom prst="line">
            <a:avLst/>
          </a:prstGeom>
          <a:noFill/>
          <a:ln w="6350" cap="flat" cmpd="sng" algn="ctr">
            <a:solidFill>
              <a:srgbClr val="5B9BD5"/>
            </a:solidFill>
            <a:prstDash val="solid"/>
            <a:miter lim="800000"/>
          </a:ln>
          <a:effectLst/>
        </p:spPr>
      </p:cxnSp>
      <p:cxnSp>
        <p:nvCxnSpPr>
          <p:cNvPr id="622" name="Straight Connector 621"/>
          <p:cNvCxnSpPr/>
          <p:nvPr/>
        </p:nvCxnSpPr>
        <p:spPr>
          <a:xfrm flipV="1">
            <a:off x="8106440" y="2420680"/>
            <a:ext cx="169798" cy="108287"/>
          </a:xfrm>
          <a:prstGeom prst="line">
            <a:avLst/>
          </a:prstGeom>
          <a:noFill/>
          <a:ln w="6350" cap="flat" cmpd="sng" algn="ctr">
            <a:solidFill>
              <a:srgbClr val="5B9BD5"/>
            </a:solidFill>
            <a:prstDash val="solid"/>
            <a:miter lim="800000"/>
          </a:ln>
          <a:effectLst/>
        </p:spPr>
      </p:cxnSp>
      <p:cxnSp>
        <p:nvCxnSpPr>
          <p:cNvPr id="623" name="Straight Connector 622"/>
          <p:cNvCxnSpPr/>
          <p:nvPr/>
        </p:nvCxnSpPr>
        <p:spPr>
          <a:xfrm>
            <a:off x="7939392" y="2443063"/>
            <a:ext cx="24" cy="197489"/>
          </a:xfrm>
          <a:prstGeom prst="line">
            <a:avLst/>
          </a:prstGeom>
          <a:noFill/>
          <a:ln w="6350" cap="flat" cmpd="sng" algn="ctr">
            <a:solidFill>
              <a:srgbClr val="5B9BD5"/>
            </a:solidFill>
            <a:prstDash val="solid"/>
            <a:miter lim="800000"/>
          </a:ln>
          <a:effectLst/>
        </p:spPr>
      </p:cxnSp>
      <p:sp>
        <p:nvSpPr>
          <p:cNvPr id="624" name="Hexagon 623"/>
          <p:cNvSpPr/>
          <p:nvPr/>
        </p:nvSpPr>
        <p:spPr>
          <a:xfrm>
            <a:off x="8175835" y="23371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25" name="Hexagon 624"/>
          <p:cNvSpPr/>
          <p:nvPr/>
        </p:nvSpPr>
        <p:spPr>
          <a:xfrm>
            <a:off x="8345633" y="2433521"/>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26" name="Hexagon 625"/>
          <p:cNvSpPr/>
          <p:nvPr/>
        </p:nvSpPr>
        <p:spPr>
          <a:xfrm>
            <a:off x="8175835" y="25332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27" name="Hexagon 626"/>
          <p:cNvSpPr/>
          <p:nvPr/>
        </p:nvSpPr>
        <p:spPr>
          <a:xfrm>
            <a:off x="8345633" y="262963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628" name="Straight Connector 627"/>
          <p:cNvCxnSpPr/>
          <p:nvPr/>
        </p:nvCxnSpPr>
        <p:spPr>
          <a:xfrm>
            <a:off x="8276902" y="2624417"/>
            <a:ext cx="169798" cy="99728"/>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a:off x="8276902" y="2424960"/>
            <a:ext cx="169798" cy="99728"/>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8443938" y="2528968"/>
            <a:ext cx="24" cy="19748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8274164" y="2524688"/>
            <a:ext cx="169773" cy="95449"/>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a:off x="8276889" y="2443063"/>
            <a:ext cx="24" cy="197489"/>
          </a:xfrm>
          <a:prstGeom prst="line">
            <a:avLst/>
          </a:prstGeom>
          <a:noFill/>
          <a:ln w="6350" cap="flat" cmpd="sng" algn="ctr">
            <a:solidFill>
              <a:srgbClr val="5B9BD5"/>
            </a:solidFill>
            <a:prstDash val="solid"/>
            <a:miter lim="800000"/>
          </a:ln>
          <a:effectLst/>
        </p:spPr>
      </p:cxnSp>
      <p:sp>
        <p:nvSpPr>
          <p:cNvPr id="657" name="TextBox 656"/>
          <p:cNvSpPr txBox="1"/>
          <p:nvPr/>
        </p:nvSpPr>
        <p:spPr>
          <a:xfrm>
            <a:off x="2288251" y="2365280"/>
            <a:ext cx="5587245" cy="409215"/>
          </a:xfrm>
          <a:prstGeom prst="rect">
            <a:avLst/>
          </a:prstGeom>
          <a:noFill/>
        </p:spPr>
        <p:txBody>
          <a:bodyPr wrap="square" rtlCol="0">
            <a:spAutoFit/>
          </a:bodyPr>
          <a:lstStyle/>
          <a:p>
            <a:pPr defTabSz="672358" fontAlgn="auto">
              <a:spcBef>
                <a:spcPts val="0"/>
              </a:spcBef>
              <a:spcAft>
                <a:spcPts val="0"/>
              </a:spcAft>
            </a:pPr>
            <a:r>
              <a:rPr lang="en-US" sz="2059" b="1" dirty="0">
                <a:solidFill>
                  <a:srgbClr val="FFFFFF"/>
                </a:solidFill>
                <a:latin typeface="Segoe UI Light"/>
                <a:ea typeface="Segoe UI Black" panose="020B0A02040204020203" pitchFamily="34" charset="0"/>
                <a:cs typeface="Segoe UI Semibold" panose="020B0702040204020203" pitchFamily="34" charset="0"/>
              </a:rPr>
              <a:t>Applications composed of </a:t>
            </a:r>
            <a:r>
              <a:rPr lang="en-US" sz="2059" b="1" dirty="0" err="1">
                <a:solidFill>
                  <a:srgbClr val="FFFFFF"/>
                </a:solidFill>
                <a:latin typeface="Segoe UI Light"/>
                <a:ea typeface="Segoe UI Black" panose="020B0A02040204020203" pitchFamily="34" charset="0"/>
                <a:cs typeface="Segoe UI Semibold" panose="020B0702040204020203" pitchFamily="34" charset="0"/>
              </a:rPr>
              <a:t>m</a:t>
            </a:r>
            <a:r>
              <a:rPr lang="en-US" sz="2059" b="1" dirty="0" err="1">
                <a:solidFill>
                  <a:srgbClr val="FFFFFF"/>
                </a:solidFill>
                <a:latin typeface="Segoe UI Light"/>
                <a:ea typeface="Segoe UI Black" panose="020B0A02040204020203" pitchFamily="34" charset="0"/>
                <a:cs typeface="Segoe UI Semibold" panose="020B0702040204020203" pitchFamily="34" charset="0"/>
              </a:rPr>
              <a:t>icroservices</a:t>
            </a:r>
            <a:endParaRPr lang="en-US" sz="2059" b="1" dirty="0">
              <a:solidFill>
                <a:srgbClr val="FFFFFF"/>
              </a:solidFill>
              <a:latin typeface="Segoe UI Light"/>
              <a:ea typeface="Segoe UI Black" panose="020B0A02040204020203" pitchFamily="34" charset="0"/>
              <a:cs typeface="Segoe UI Semibold" panose="020B0702040204020203" pitchFamily="34" charset="0"/>
            </a:endParaRPr>
          </a:p>
        </p:txBody>
      </p:sp>
      <p:sp>
        <p:nvSpPr>
          <p:cNvPr id="658" name="Rectangle 657"/>
          <p:cNvSpPr/>
          <p:nvPr/>
        </p:nvSpPr>
        <p:spPr>
          <a:xfrm>
            <a:off x="373572" y="3672200"/>
            <a:ext cx="8163407" cy="768481"/>
          </a:xfrm>
          <a:prstGeom prst="rect">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b="1" kern="0">
              <a:solidFill>
                <a:srgbClr val="FFFFFF"/>
              </a:solidFill>
              <a:latin typeface="Calibri" panose="020F0502020204030204"/>
              <a:cs typeface="+mn-cs"/>
            </a:endParaRPr>
          </a:p>
        </p:txBody>
      </p:sp>
      <p:sp>
        <p:nvSpPr>
          <p:cNvPr id="659" name="TextBox 658"/>
          <p:cNvSpPr txBox="1"/>
          <p:nvPr/>
        </p:nvSpPr>
        <p:spPr>
          <a:xfrm>
            <a:off x="435376" y="3758561"/>
            <a:ext cx="903079"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High Availability</a:t>
            </a:r>
          </a:p>
        </p:txBody>
      </p:sp>
      <p:sp>
        <p:nvSpPr>
          <p:cNvPr id="660" name="TextBox 659"/>
          <p:cNvSpPr txBox="1"/>
          <p:nvPr/>
        </p:nvSpPr>
        <p:spPr>
          <a:xfrm>
            <a:off x="1503700" y="4208388"/>
            <a:ext cx="870073"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Hyper-Scale</a:t>
            </a:r>
            <a:endParaRPr lang="en-US" sz="882" b="1" dirty="0">
              <a:solidFill>
                <a:srgbClr val="FFFFFF"/>
              </a:solidFill>
              <a:latin typeface="Segoe UI Light"/>
              <a:cs typeface="+mn-cs"/>
            </a:endParaRPr>
          </a:p>
        </p:txBody>
      </p:sp>
      <p:sp>
        <p:nvSpPr>
          <p:cNvPr id="661" name="TextBox 660"/>
          <p:cNvSpPr txBox="1"/>
          <p:nvPr/>
        </p:nvSpPr>
        <p:spPr>
          <a:xfrm>
            <a:off x="1467839" y="3785311"/>
            <a:ext cx="1032221"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Hybrid Operations</a:t>
            </a:r>
          </a:p>
        </p:txBody>
      </p:sp>
      <p:sp>
        <p:nvSpPr>
          <p:cNvPr id="662" name="TextBox 661"/>
          <p:cNvSpPr txBox="1"/>
          <p:nvPr/>
        </p:nvSpPr>
        <p:spPr>
          <a:xfrm>
            <a:off x="1879863" y="4014878"/>
            <a:ext cx="790242"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High Density</a:t>
            </a:r>
          </a:p>
        </p:txBody>
      </p:sp>
      <p:sp>
        <p:nvSpPr>
          <p:cNvPr id="663" name="TextBox 662"/>
          <p:cNvSpPr txBox="1"/>
          <p:nvPr/>
        </p:nvSpPr>
        <p:spPr>
          <a:xfrm>
            <a:off x="2902504" y="3983182"/>
            <a:ext cx="984680"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Rolling Upgrades</a:t>
            </a:r>
          </a:p>
        </p:txBody>
      </p:sp>
      <p:sp>
        <p:nvSpPr>
          <p:cNvPr id="664" name="TextBox 663"/>
          <p:cNvSpPr txBox="1"/>
          <p:nvPr/>
        </p:nvSpPr>
        <p:spPr>
          <a:xfrm>
            <a:off x="3904405" y="4178152"/>
            <a:ext cx="984680" cy="228076"/>
          </a:xfrm>
          <a:prstGeom prst="rect">
            <a:avLst/>
          </a:prstGeom>
          <a:noFill/>
        </p:spPr>
        <p:txBody>
          <a:bodyPr wrap="square" rtlCol="0">
            <a:spAutoFit/>
          </a:bodyPr>
          <a:lstStyle/>
          <a:p>
            <a:pPr defTabSz="672358" fontAlgn="auto">
              <a:spcBef>
                <a:spcPts val="0"/>
              </a:spcBef>
              <a:spcAft>
                <a:spcPts val="0"/>
              </a:spcAft>
            </a:pPr>
            <a:r>
              <a:rPr lang="en-US" sz="882" b="1" dirty="0" err="1">
                <a:solidFill>
                  <a:srgbClr val="FFFFFF"/>
                </a:solidFill>
                <a:latin typeface="Segoe UI Light"/>
                <a:cs typeface="+mn-cs"/>
              </a:rPr>
              <a:t>Stateful</a:t>
            </a:r>
            <a:r>
              <a:rPr lang="en-US" sz="882" b="1" dirty="0">
                <a:solidFill>
                  <a:srgbClr val="FFFFFF"/>
                </a:solidFill>
                <a:latin typeface="Segoe UI Light"/>
                <a:cs typeface="+mn-cs"/>
              </a:rPr>
              <a:t> services</a:t>
            </a:r>
          </a:p>
        </p:txBody>
      </p:sp>
      <p:sp>
        <p:nvSpPr>
          <p:cNvPr id="665" name="TextBox 664"/>
          <p:cNvSpPr txBox="1"/>
          <p:nvPr/>
        </p:nvSpPr>
        <p:spPr>
          <a:xfrm>
            <a:off x="4273992" y="4006010"/>
            <a:ext cx="984680"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Low Latency</a:t>
            </a:r>
          </a:p>
        </p:txBody>
      </p:sp>
      <p:sp>
        <p:nvSpPr>
          <p:cNvPr id="666" name="TextBox 665"/>
          <p:cNvSpPr txBox="1"/>
          <p:nvPr/>
        </p:nvSpPr>
        <p:spPr>
          <a:xfrm>
            <a:off x="5591014" y="4076373"/>
            <a:ext cx="984680" cy="363818"/>
          </a:xfrm>
          <a:prstGeom prst="rect">
            <a:avLst/>
          </a:prstGeom>
          <a:noFill/>
        </p:spPr>
        <p:txBody>
          <a:bodyPr wrap="square" rtlCol="0">
            <a:spAutoFit/>
          </a:bodyPr>
          <a:lstStyle/>
          <a:p>
            <a:pPr algn="ctr" defTabSz="672358" fontAlgn="auto">
              <a:spcBef>
                <a:spcPts val="0"/>
              </a:spcBef>
              <a:spcAft>
                <a:spcPts val="0"/>
              </a:spcAft>
            </a:pPr>
            <a:r>
              <a:rPr lang="en-US" sz="882" b="1" dirty="0">
                <a:solidFill>
                  <a:srgbClr val="FFFFFF"/>
                </a:solidFill>
                <a:latin typeface="Segoe UI Light"/>
                <a:cs typeface="+mn-cs"/>
              </a:rPr>
              <a:t>Fast startup &amp; shutdown</a:t>
            </a:r>
          </a:p>
        </p:txBody>
      </p:sp>
      <p:sp>
        <p:nvSpPr>
          <p:cNvPr id="667" name="TextBox 666"/>
          <p:cNvSpPr txBox="1"/>
          <p:nvPr/>
        </p:nvSpPr>
        <p:spPr>
          <a:xfrm>
            <a:off x="6292423" y="3697030"/>
            <a:ext cx="1280765" cy="499560"/>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Container Orchestration &amp; lifecycle management</a:t>
            </a:r>
          </a:p>
        </p:txBody>
      </p:sp>
      <p:sp>
        <p:nvSpPr>
          <p:cNvPr id="668" name="TextBox 667"/>
          <p:cNvSpPr txBox="1"/>
          <p:nvPr/>
        </p:nvSpPr>
        <p:spPr>
          <a:xfrm>
            <a:off x="7380579" y="4043903"/>
            <a:ext cx="1144968" cy="363818"/>
          </a:xfrm>
          <a:prstGeom prst="rect">
            <a:avLst/>
          </a:prstGeom>
          <a:noFill/>
        </p:spPr>
        <p:txBody>
          <a:bodyPr wrap="square" rtlCol="0">
            <a:spAutoFit/>
          </a:bodyPr>
          <a:lstStyle/>
          <a:p>
            <a:pPr algn="ctr" defTabSz="672358" fontAlgn="auto">
              <a:spcBef>
                <a:spcPts val="0"/>
              </a:spcBef>
              <a:spcAft>
                <a:spcPts val="0"/>
              </a:spcAft>
            </a:pPr>
            <a:r>
              <a:rPr lang="en-US" sz="882" b="1" dirty="0">
                <a:solidFill>
                  <a:srgbClr val="FFFFFF"/>
                </a:solidFill>
                <a:latin typeface="Segoe UI Light"/>
                <a:cs typeface="+mn-cs"/>
              </a:rPr>
              <a:t>Replication </a:t>
            </a:r>
            <a:r>
              <a:rPr lang="en-US" sz="882" b="1" dirty="0">
                <a:solidFill>
                  <a:srgbClr val="FFFFFF"/>
                </a:solidFill>
                <a:latin typeface="Segoe UI Light"/>
                <a:cs typeface="+mn-cs"/>
              </a:rPr>
              <a:t>&amp; Failover</a:t>
            </a:r>
          </a:p>
        </p:txBody>
      </p:sp>
      <p:sp>
        <p:nvSpPr>
          <p:cNvPr id="669" name="TextBox 668"/>
          <p:cNvSpPr txBox="1"/>
          <p:nvPr/>
        </p:nvSpPr>
        <p:spPr>
          <a:xfrm>
            <a:off x="491072" y="3955601"/>
            <a:ext cx="870073" cy="499560"/>
          </a:xfrm>
          <a:prstGeom prst="rect">
            <a:avLst/>
          </a:prstGeom>
          <a:noFill/>
        </p:spPr>
        <p:txBody>
          <a:bodyPr wrap="square" rtlCol="0">
            <a:spAutoFit/>
          </a:bodyPr>
          <a:lstStyle/>
          <a:p>
            <a:pPr algn="ctr" defTabSz="672358" fontAlgn="auto">
              <a:spcBef>
                <a:spcPts val="0"/>
              </a:spcBef>
              <a:spcAft>
                <a:spcPts val="0"/>
              </a:spcAft>
            </a:pPr>
            <a:r>
              <a:rPr lang="en-US" sz="882" b="1" dirty="0">
                <a:solidFill>
                  <a:srgbClr val="FFFFFF"/>
                </a:solidFill>
                <a:latin typeface="Segoe UI Light"/>
                <a:cs typeface="+mn-cs"/>
              </a:rPr>
              <a:t>Simple </a:t>
            </a:r>
            <a:r>
              <a:rPr lang="en-US" sz="882" b="1" dirty="0">
                <a:solidFill>
                  <a:srgbClr val="FFFFFF"/>
                </a:solidFill>
                <a:latin typeface="Segoe UI Light"/>
                <a:cs typeface="+mn-cs"/>
              </a:rPr>
              <a:t>programming </a:t>
            </a:r>
            <a:r>
              <a:rPr lang="en-US" sz="882" b="1" dirty="0">
                <a:solidFill>
                  <a:srgbClr val="FFFFFF"/>
                </a:solidFill>
                <a:latin typeface="Segoe UI Light"/>
                <a:cs typeface="+mn-cs"/>
              </a:rPr>
              <a:t>models</a:t>
            </a:r>
            <a:endParaRPr lang="en-US" sz="882" b="1" dirty="0">
              <a:solidFill>
                <a:srgbClr val="FFFFFF"/>
              </a:solidFill>
              <a:latin typeface="Segoe UI Light"/>
              <a:cs typeface="+mn-cs"/>
            </a:endParaRPr>
          </a:p>
        </p:txBody>
      </p:sp>
      <p:sp>
        <p:nvSpPr>
          <p:cNvPr id="670" name="TextBox 669"/>
          <p:cNvSpPr txBox="1"/>
          <p:nvPr/>
        </p:nvSpPr>
        <p:spPr>
          <a:xfrm>
            <a:off x="6575694" y="4121788"/>
            <a:ext cx="984680"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Load balancing</a:t>
            </a:r>
          </a:p>
        </p:txBody>
      </p:sp>
      <p:sp>
        <p:nvSpPr>
          <p:cNvPr id="671" name="TextBox 670"/>
          <p:cNvSpPr txBox="1"/>
          <p:nvPr/>
        </p:nvSpPr>
        <p:spPr>
          <a:xfrm>
            <a:off x="7654132" y="3784254"/>
            <a:ext cx="1032221"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Self-healing</a:t>
            </a:r>
          </a:p>
        </p:txBody>
      </p:sp>
      <p:sp>
        <p:nvSpPr>
          <p:cNvPr id="672" name="TextBox 671"/>
          <p:cNvSpPr txBox="1"/>
          <p:nvPr/>
        </p:nvSpPr>
        <p:spPr>
          <a:xfrm>
            <a:off x="2595392" y="3756383"/>
            <a:ext cx="999712"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Data Partitioning</a:t>
            </a:r>
          </a:p>
        </p:txBody>
      </p:sp>
      <p:sp>
        <p:nvSpPr>
          <p:cNvPr id="673" name="TextBox 672"/>
          <p:cNvSpPr txBox="1"/>
          <p:nvPr/>
        </p:nvSpPr>
        <p:spPr>
          <a:xfrm>
            <a:off x="2636097" y="4212536"/>
            <a:ext cx="1131166"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Automated Rollback</a:t>
            </a:r>
          </a:p>
        </p:txBody>
      </p:sp>
      <p:sp>
        <p:nvSpPr>
          <p:cNvPr id="674" name="TextBox 673"/>
          <p:cNvSpPr txBox="1"/>
          <p:nvPr/>
        </p:nvSpPr>
        <p:spPr>
          <a:xfrm>
            <a:off x="5392659" y="3711645"/>
            <a:ext cx="984680" cy="363818"/>
          </a:xfrm>
          <a:prstGeom prst="rect">
            <a:avLst/>
          </a:prstGeom>
          <a:noFill/>
        </p:spPr>
        <p:txBody>
          <a:bodyPr wrap="square" rtlCol="0">
            <a:spAutoFit/>
          </a:bodyPr>
          <a:lstStyle/>
          <a:p>
            <a:pPr algn="ctr" defTabSz="672358" fontAlgn="auto">
              <a:spcBef>
                <a:spcPts val="0"/>
              </a:spcBef>
              <a:spcAft>
                <a:spcPts val="0"/>
              </a:spcAft>
            </a:pPr>
            <a:r>
              <a:rPr lang="en-US" sz="882" b="1" dirty="0">
                <a:solidFill>
                  <a:srgbClr val="FFFFFF"/>
                </a:solidFill>
                <a:latin typeface="Segoe UI Light"/>
                <a:cs typeface="+mn-cs"/>
              </a:rPr>
              <a:t>Health Monitoring</a:t>
            </a:r>
          </a:p>
        </p:txBody>
      </p:sp>
      <p:sp>
        <p:nvSpPr>
          <p:cNvPr id="675" name="TextBox 674"/>
          <p:cNvSpPr txBox="1"/>
          <p:nvPr/>
        </p:nvSpPr>
        <p:spPr>
          <a:xfrm>
            <a:off x="5032192" y="4014878"/>
            <a:ext cx="999712"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Placement Constraints</a:t>
            </a:r>
          </a:p>
        </p:txBody>
      </p:sp>
      <p:sp>
        <p:nvSpPr>
          <p:cNvPr id="676" name="TextBox 675"/>
          <p:cNvSpPr txBox="1"/>
          <p:nvPr/>
        </p:nvSpPr>
        <p:spPr>
          <a:xfrm>
            <a:off x="3773175" y="3640544"/>
            <a:ext cx="1703796" cy="409215"/>
          </a:xfrm>
          <a:prstGeom prst="rect">
            <a:avLst/>
          </a:prstGeom>
          <a:noFill/>
        </p:spPr>
        <p:txBody>
          <a:bodyPr wrap="square" rtlCol="0">
            <a:spAutoFit/>
          </a:bodyPr>
          <a:lstStyle/>
          <a:p>
            <a:pPr defTabSz="672358" fontAlgn="auto">
              <a:spcBef>
                <a:spcPts val="0"/>
              </a:spcBef>
              <a:spcAft>
                <a:spcPts val="0"/>
              </a:spcAft>
            </a:pPr>
            <a:r>
              <a:rPr lang="en-US" sz="2059" b="1" dirty="0">
                <a:solidFill>
                  <a:srgbClr val="FFFFFF"/>
                </a:solidFill>
                <a:latin typeface="Segoe UI Light"/>
                <a:cs typeface="+mn-cs"/>
              </a:rPr>
              <a:t>Service Fabric</a:t>
            </a:r>
          </a:p>
        </p:txBody>
      </p:sp>
      <p:sp>
        <p:nvSpPr>
          <p:cNvPr id="3" name="Rectangle 2"/>
          <p:cNvSpPr/>
          <p:nvPr/>
        </p:nvSpPr>
        <p:spPr bwMode="auto">
          <a:xfrm>
            <a:off x="416348" y="2921851"/>
            <a:ext cx="3964203" cy="61920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ctr" anchorCtr="0"/>
          <a:lstStyle/>
          <a:p>
            <a:pPr algn="ctr" defTabSz="685598" fontAlgn="auto">
              <a:spcBef>
                <a:spcPts val="0"/>
              </a:spcBef>
              <a:spcAft>
                <a:spcPts val="0"/>
              </a:spcAft>
            </a:pPr>
            <a:r>
              <a:rPr lang="en-US" sz="1765">
                <a:gradFill>
                  <a:gsLst>
                    <a:gs pos="0">
                      <a:srgbClr val="FFFFFF"/>
                    </a:gs>
                    <a:gs pos="100000">
                      <a:srgbClr val="FFFFFF"/>
                    </a:gs>
                  </a:gsLst>
                  <a:lin ang="5400000" scaled="0"/>
                </a:gradFill>
                <a:latin typeface="Segoe UI"/>
                <a:ea typeface="Segoe UI" pitchFamily="34" charset="0"/>
                <a:cs typeface="Segoe UI" pitchFamily="34" charset="0"/>
              </a:rPr>
              <a:t>Reliable Actors API</a:t>
            </a: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3" name="Rectangle 312"/>
          <p:cNvSpPr/>
          <p:nvPr/>
        </p:nvSpPr>
        <p:spPr bwMode="auto">
          <a:xfrm>
            <a:off x="4529655" y="2917973"/>
            <a:ext cx="3964203" cy="61920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67232" rIns="25215" bIns="25215" rtlCol="0" anchor="ctr" anchorCtr="0"/>
          <a:lstStyle/>
          <a:p>
            <a:pPr algn="ctr" defTabSz="685598" fontAlgn="auto">
              <a:spcBef>
                <a:spcPts val="0"/>
              </a:spcBef>
              <a:spcAft>
                <a:spcPts val="0"/>
              </a:spcAft>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Reliable Services API</a:t>
            </a:r>
          </a:p>
        </p:txBody>
      </p:sp>
    </p:spTree>
    <p:extLst>
      <p:ext uri="{BB962C8B-B14F-4D97-AF65-F5344CB8AC3E}">
        <p14:creationId xmlns:p14="http://schemas.microsoft.com/office/powerpoint/2010/main" val="3010110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Reliable Actors</a:t>
            </a:r>
            <a:endParaRPr lang="en-US" dirty="0"/>
          </a:p>
        </p:txBody>
      </p:sp>
    </p:spTree>
    <p:extLst>
      <p:ext uri="{BB962C8B-B14F-4D97-AF65-F5344CB8AC3E}">
        <p14:creationId xmlns:p14="http://schemas.microsoft.com/office/powerpoint/2010/main" val="5734810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01931" y="1074718"/>
            <a:ext cx="8741880" cy="674653"/>
          </a:xfrm>
        </p:spPr>
        <p:txBody>
          <a:bodyPr/>
          <a:lstStyle/>
          <a:p>
            <a:r>
              <a:rPr lang="en-US" dirty="0" smtClean="0"/>
              <a:t>Reliable Actor API</a:t>
            </a:r>
            <a:endParaRPr lang="en-US" dirty="0"/>
          </a:p>
        </p:txBody>
      </p:sp>
      <p:sp>
        <p:nvSpPr>
          <p:cNvPr id="6" name="Text Placeholder 1"/>
          <p:cNvSpPr txBox="1">
            <a:spLocks/>
          </p:cNvSpPr>
          <p:nvPr/>
        </p:nvSpPr>
        <p:spPr>
          <a:xfrm>
            <a:off x="145904" y="2168884"/>
            <a:ext cx="8998097" cy="34925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fontAlgn="ctr"/>
            <a:r>
              <a:rPr lang="en-US" sz="2353" dirty="0">
                <a:gradFill>
                  <a:gsLst>
                    <a:gs pos="1250">
                      <a:srgbClr val="FFFFFF"/>
                    </a:gs>
                    <a:gs pos="100000">
                      <a:srgbClr val="FFFFFF"/>
                    </a:gs>
                  </a:gsLst>
                  <a:lin ang="5400000" scaled="0"/>
                </a:gradFill>
                <a:latin typeface="Segoe UI Light"/>
              </a:rPr>
              <a:t>Build reliable stateless and </a:t>
            </a:r>
            <a:r>
              <a:rPr lang="en-US" sz="2353" dirty="0" err="1">
                <a:gradFill>
                  <a:gsLst>
                    <a:gs pos="1250">
                      <a:srgbClr val="FFFFFF"/>
                    </a:gs>
                    <a:gs pos="100000">
                      <a:srgbClr val="FFFFFF"/>
                    </a:gs>
                  </a:gsLst>
                  <a:lin ang="5400000" scaled="0"/>
                </a:gradFill>
                <a:latin typeface="Segoe UI Light"/>
              </a:rPr>
              <a:t>stateful</a:t>
            </a:r>
            <a:r>
              <a:rPr lang="en-US" sz="2353" dirty="0">
                <a:gradFill>
                  <a:gsLst>
                    <a:gs pos="1250">
                      <a:srgbClr val="FFFFFF"/>
                    </a:gs>
                    <a:gs pos="100000">
                      <a:srgbClr val="FFFFFF"/>
                    </a:gs>
                  </a:gsLst>
                  <a:lin ang="5400000" scaled="0"/>
                </a:gradFill>
                <a:latin typeface="Segoe UI Light"/>
              </a:rPr>
              <a:t> objects with a virtual </a:t>
            </a:r>
            <a:r>
              <a:rPr lang="en-US" sz="2353" b="1" dirty="0">
                <a:gradFill>
                  <a:gsLst>
                    <a:gs pos="1250">
                      <a:srgbClr val="FFFFFF"/>
                    </a:gs>
                    <a:gs pos="100000">
                      <a:srgbClr val="FFFFFF"/>
                    </a:gs>
                  </a:gsLst>
                  <a:lin ang="5400000" scaled="0"/>
                </a:gradFill>
                <a:latin typeface="Segoe UI Light"/>
              </a:rPr>
              <a:t>Actor Programming Model</a:t>
            </a:r>
          </a:p>
          <a:p>
            <a:pPr marL="252134" indent="-252134" defTabSz="685845" fontAlgn="ctr"/>
            <a:endParaRPr lang="en-US" sz="2353" dirty="0">
              <a:gradFill>
                <a:gsLst>
                  <a:gs pos="1250">
                    <a:srgbClr val="FFFFFF"/>
                  </a:gs>
                  <a:gs pos="100000">
                    <a:srgbClr val="FFFFFF"/>
                  </a:gs>
                </a:gsLst>
                <a:lin ang="5400000" scaled="0"/>
              </a:gradFill>
              <a:latin typeface="Segoe UI Light"/>
            </a:endParaRPr>
          </a:p>
          <a:p>
            <a:pPr marL="252134" indent="-252134" defTabSz="685845" fontAlgn="ctr"/>
            <a:r>
              <a:rPr lang="en-US" sz="2353" dirty="0">
                <a:gradFill>
                  <a:gsLst>
                    <a:gs pos="1250">
                      <a:srgbClr val="FFFFFF"/>
                    </a:gs>
                    <a:gs pos="100000">
                      <a:srgbClr val="FFFFFF"/>
                    </a:gs>
                  </a:gsLst>
                  <a:lin ang="5400000" scaled="0"/>
                </a:gradFill>
                <a:latin typeface="Segoe UI Light"/>
              </a:rPr>
              <a:t>Suitable for applications with </a:t>
            </a:r>
            <a:r>
              <a:rPr lang="en-US" sz="2353" b="1" dirty="0">
                <a:gradFill>
                  <a:gsLst>
                    <a:gs pos="1250">
                      <a:srgbClr val="FFFFFF"/>
                    </a:gs>
                    <a:gs pos="100000">
                      <a:srgbClr val="FFFFFF"/>
                    </a:gs>
                  </a:gsLst>
                  <a:lin ang="5400000" scaled="0"/>
                </a:gradFill>
                <a:latin typeface="Segoe UI Light"/>
              </a:rPr>
              <a:t>multiple independent units of state and compute	</a:t>
            </a:r>
          </a:p>
          <a:p>
            <a:pPr marL="252134" indent="-252134" defTabSz="685845" fontAlgn="ctr"/>
            <a:endParaRPr lang="en-US" sz="2353" dirty="0">
              <a:gradFill>
                <a:gsLst>
                  <a:gs pos="1250">
                    <a:srgbClr val="FFFFFF"/>
                  </a:gs>
                  <a:gs pos="100000">
                    <a:srgbClr val="FFFFFF"/>
                  </a:gs>
                </a:gsLst>
                <a:lin ang="5400000" scaled="0"/>
              </a:gradFill>
              <a:latin typeface="Segoe UI Light"/>
            </a:endParaRPr>
          </a:p>
          <a:p>
            <a:pPr marL="252134" indent="-252134" defTabSz="685845" fontAlgn="ctr"/>
            <a:r>
              <a:rPr lang="en-US" sz="2353" b="1" dirty="0">
                <a:gradFill>
                  <a:gsLst>
                    <a:gs pos="1250">
                      <a:srgbClr val="FFFFFF"/>
                    </a:gs>
                    <a:gs pos="100000">
                      <a:srgbClr val="FFFFFF"/>
                    </a:gs>
                  </a:gsLst>
                  <a:lin ang="5400000" scaled="0"/>
                </a:gradFill>
                <a:latin typeface="Segoe UI Light"/>
              </a:rPr>
              <a:t>Automatic state management </a:t>
            </a:r>
            <a:r>
              <a:rPr lang="en-US" sz="2353" dirty="0">
                <a:gradFill>
                  <a:gsLst>
                    <a:gs pos="1250">
                      <a:srgbClr val="FFFFFF"/>
                    </a:gs>
                    <a:gs pos="100000">
                      <a:srgbClr val="FFFFFF"/>
                    </a:gs>
                  </a:gsLst>
                  <a:lin ang="5400000" scaled="0"/>
                </a:gradFill>
                <a:latin typeface="Segoe UI Light"/>
              </a:rPr>
              <a:t>and </a:t>
            </a:r>
            <a:r>
              <a:rPr lang="en-US" sz="2353" b="1" dirty="0">
                <a:gradFill>
                  <a:gsLst>
                    <a:gs pos="1250">
                      <a:srgbClr val="FFFFFF"/>
                    </a:gs>
                    <a:gs pos="100000">
                      <a:srgbClr val="FFFFFF"/>
                    </a:gs>
                  </a:gsLst>
                  <a:lin ang="5400000" scaled="0"/>
                </a:gradFill>
                <a:latin typeface="Segoe UI Light"/>
              </a:rPr>
              <a:t>turn based concurrency </a:t>
            </a:r>
            <a:r>
              <a:rPr lang="en-US" sz="2353" dirty="0">
                <a:gradFill>
                  <a:gsLst>
                    <a:gs pos="1250">
                      <a:srgbClr val="FFFFFF"/>
                    </a:gs>
                    <a:gs pos="100000">
                      <a:srgbClr val="FFFFFF"/>
                    </a:gs>
                  </a:gsLst>
                  <a:lin ang="5400000" scaled="0"/>
                </a:gradFill>
                <a:latin typeface="Segoe UI Light"/>
              </a:rPr>
              <a:t>(single threaded execution)</a:t>
            </a: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0" indent="0" defTabSz="685845">
              <a:buNone/>
            </a:pPr>
            <a:endParaRPr lang="en-US" sz="2353" dirty="0">
              <a:gradFill>
                <a:gsLst>
                  <a:gs pos="1250">
                    <a:srgbClr val="FFFFFF"/>
                  </a:gs>
                  <a:gs pos="100000">
                    <a:srgbClr val="FFFFFF"/>
                  </a:gs>
                </a:gsLst>
                <a:lin ang="5400000" scaled="0"/>
              </a:gradFill>
              <a:latin typeface="Segoe UI Light"/>
            </a:endParaRPr>
          </a:p>
        </p:txBody>
      </p:sp>
    </p:spTree>
    <p:extLst>
      <p:ext uri="{BB962C8B-B14F-4D97-AF65-F5344CB8AC3E}">
        <p14:creationId xmlns:p14="http://schemas.microsoft.com/office/powerpoint/2010/main" val="177251122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30" y="1749372"/>
            <a:ext cx="8740142" cy="2990562"/>
          </a:xfrm>
        </p:spPr>
        <p:txBody>
          <a:bodyPr/>
          <a:lstStyle/>
          <a:p>
            <a:r>
              <a:rPr lang="it-IT" dirty="0" smtClean="0">
                <a:latin typeface="+mj-lt"/>
              </a:rPr>
              <a:t>It </a:t>
            </a:r>
            <a:r>
              <a:rPr lang="it-IT" dirty="0">
                <a:latin typeface="+mj-lt"/>
              </a:rPr>
              <a:t>e</a:t>
            </a:r>
            <a:r>
              <a:rPr lang="it-IT" dirty="0" smtClean="0">
                <a:latin typeface="+mj-lt"/>
              </a:rPr>
              <a:t>asier to think about services as composed of smaller/independent/inter-connected entities.</a:t>
            </a:r>
          </a:p>
          <a:p>
            <a:r>
              <a:rPr lang="it-IT" dirty="0" smtClean="0">
                <a:latin typeface="+mj-lt"/>
              </a:rPr>
              <a:t>Easy to get started</a:t>
            </a:r>
          </a:p>
          <a:p>
            <a:r>
              <a:rPr lang="it-IT" dirty="0" smtClean="0">
                <a:latin typeface="+mj-lt"/>
              </a:rPr>
              <a:t>Familiar design patterns</a:t>
            </a:r>
          </a:p>
          <a:p>
            <a:r>
              <a:rPr lang="it-IT" dirty="0" smtClean="0">
                <a:latin typeface="+mj-lt"/>
              </a:rPr>
              <a:t>Code &amp; State are </a:t>
            </a:r>
            <a:r>
              <a:rPr lang="it-IT" dirty="0" err="1" smtClean="0">
                <a:latin typeface="+mj-lt"/>
              </a:rPr>
              <a:t>reliable</a:t>
            </a:r>
            <a:endParaRPr lang="it-IT" dirty="0" smtClean="0">
              <a:latin typeface="+mj-lt"/>
            </a:endParaRPr>
          </a:p>
          <a:p>
            <a:r>
              <a:rPr lang="it-IT" dirty="0" smtClean="0">
                <a:latin typeface="+mj-lt"/>
              </a:rPr>
              <a:t>It is designed to scale</a:t>
            </a:r>
          </a:p>
        </p:txBody>
      </p:sp>
      <p:sp>
        <p:nvSpPr>
          <p:cNvPr id="3" name="Title 2"/>
          <p:cNvSpPr>
            <a:spLocks noGrp="1"/>
          </p:cNvSpPr>
          <p:nvPr>
            <p:ph type="title"/>
          </p:nvPr>
        </p:nvSpPr>
        <p:spPr/>
        <p:txBody>
          <a:bodyPr/>
          <a:lstStyle/>
          <a:p>
            <a:r>
              <a:rPr lang="it-IT" dirty="0"/>
              <a:t>With Reliable Actors:</a:t>
            </a:r>
          </a:p>
        </p:txBody>
      </p:sp>
    </p:spTree>
    <p:extLst>
      <p:ext uri="{BB962C8B-B14F-4D97-AF65-F5344CB8AC3E}">
        <p14:creationId xmlns:p14="http://schemas.microsoft.com/office/powerpoint/2010/main" val="25215568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30" y="1749371"/>
            <a:ext cx="8740142" cy="4285276"/>
          </a:xfrm>
        </p:spPr>
        <p:txBody>
          <a:bodyPr/>
          <a:lstStyle/>
          <a:p>
            <a:r>
              <a:rPr lang="it-IT" sz="2353" dirty="0"/>
              <a:t>Actors are ‘just’ </a:t>
            </a:r>
            <a:r>
              <a:rPr lang="it-IT" sz="2353" dirty="0" err="1"/>
              <a:t>objects</a:t>
            </a:r>
            <a:endParaRPr lang="it-IT" sz="2353" dirty="0"/>
          </a:p>
          <a:p>
            <a:pPr lvl="1"/>
            <a:r>
              <a:rPr lang="it-IT" dirty="0" smtClean="0">
                <a:latin typeface="+mj-lt"/>
              </a:rPr>
              <a:t>Pass them around</a:t>
            </a:r>
          </a:p>
          <a:p>
            <a:pPr lvl="1"/>
            <a:r>
              <a:rPr lang="it-IT" dirty="0" smtClean="0">
                <a:latin typeface="+mj-lt"/>
              </a:rPr>
              <a:t>Exceptions are automatically propagated </a:t>
            </a:r>
          </a:p>
          <a:p>
            <a:r>
              <a:rPr lang="it-IT" sz="2353" dirty="0"/>
              <a:t>GC:</a:t>
            </a:r>
          </a:p>
          <a:p>
            <a:pPr lvl="1"/>
            <a:r>
              <a:rPr lang="en-US" dirty="0">
                <a:latin typeface="+mj-lt"/>
              </a:rPr>
              <a:t>The framework periodically scans for actors that have not been used for some period of time, and deactivates them. Once deactivated GC collects them.</a:t>
            </a:r>
          </a:p>
          <a:p>
            <a:pPr lvl="1"/>
            <a:r>
              <a:rPr lang="it-IT" dirty="0">
                <a:latin typeface="+mj-lt"/>
              </a:rPr>
              <a:t>GC </a:t>
            </a:r>
            <a:r>
              <a:rPr lang="it-IT" dirty="0" err="1">
                <a:latin typeface="+mj-lt"/>
              </a:rPr>
              <a:t>frequency</a:t>
            </a:r>
            <a:r>
              <a:rPr lang="it-IT" dirty="0">
                <a:latin typeface="+mj-lt"/>
              </a:rPr>
              <a:t> &amp; </a:t>
            </a:r>
            <a:r>
              <a:rPr lang="it-IT" dirty="0" err="1">
                <a:latin typeface="+mj-lt"/>
              </a:rPr>
              <a:t>Idle</a:t>
            </a:r>
            <a:r>
              <a:rPr lang="it-IT" dirty="0">
                <a:latin typeface="+mj-lt"/>
              </a:rPr>
              <a:t> </a:t>
            </a:r>
            <a:r>
              <a:rPr lang="it-IT" dirty="0" err="1">
                <a:latin typeface="+mj-lt"/>
              </a:rPr>
              <a:t>timeout</a:t>
            </a:r>
            <a:r>
              <a:rPr lang="it-IT" dirty="0">
                <a:latin typeface="+mj-lt"/>
              </a:rPr>
              <a:t> </a:t>
            </a:r>
            <a:r>
              <a:rPr lang="en-US" dirty="0">
                <a:latin typeface="+mj-lt"/>
              </a:rPr>
              <a:t>can be customized at assembly and Actor type level</a:t>
            </a:r>
          </a:p>
          <a:p>
            <a:r>
              <a:rPr lang="it-IT" sz="2353" dirty="0" err="1"/>
              <a:t>Timers</a:t>
            </a:r>
            <a:r>
              <a:rPr lang="it-IT" sz="2353" dirty="0"/>
              <a:t> &amp; Reminders: </a:t>
            </a:r>
          </a:p>
          <a:p>
            <a:pPr lvl="1"/>
            <a:r>
              <a:rPr lang="it-IT" dirty="0" err="1">
                <a:latin typeface="+mj-lt"/>
              </a:rPr>
              <a:t>U</a:t>
            </a:r>
            <a:r>
              <a:rPr lang="it-IT" dirty="0" err="1" smtClean="0">
                <a:latin typeface="+mj-lt"/>
              </a:rPr>
              <a:t>seful</a:t>
            </a:r>
            <a:r>
              <a:rPr lang="it-IT" dirty="0" smtClean="0">
                <a:latin typeface="+mj-lt"/>
              </a:rPr>
              <a:t> to trigger </a:t>
            </a:r>
            <a:r>
              <a:rPr lang="en-US" dirty="0" smtClean="0">
                <a:latin typeface="+mj-lt"/>
              </a:rPr>
              <a:t>recurring</a:t>
            </a:r>
            <a:r>
              <a:rPr lang="it-IT" dirty="0" smtClean="0">
                <a:latin typeface="+mj-lt"/>
              </a:rPr>
              <a:t> </a:t>
            </a:r>
            <a:r>
              <a:rPr lang="it-IT" dirty="0" err="1" smtClean="0">
                <a:latin typeface="+mj-lt"/>
              </a:rPr>
              <a:t>tasks</a:t>
            </a:r>
            <a:r>
              <a:rPr lang="it-IT" dirty="0">
                <a:latin typeface="+mj-lt"/>
              </a:rPr>
              <a:t> </a:t>
            </a:r>
            <a:r>
              <a:rPr lang="it-IT" dirty="0" smtClean="0">
                <a:latin typeface="+mj-lt"/>
              </a:rPr>
              <a:t>on Actors</a:t>
            </a:r>
          </a:p>
          <a:p>
            <a:pPr lvl="1"/>
            <a:r>
              <a:rPr lang="it-IT" dirty="0" err="1" smtClean="0">
                <a:latin typeface="+mj-lt"/>
              </a:rPr>
              <a:t>Reminders</a:t>
            </a:r>
            <a:r>
              <a:rPr lang="it-IT" dirty="0" smtClean="0">
                <a:latin typeface="+mj-lt"/>
              </a:rPr>
              <a:t> are not </a:t>
            </a:r>
            <a:r>
              <a:rPr lang="it-IT" dirty="0" err="1" smtClean="0">
                <a:latin typeface="+mj-lt"/>
              </a:rPr>
              <a:t>lost</a:t>
            </a:r>
            <a:r>
              <a:rPr lang="it-IT" dirty="0" smtClean="0">
                <a:latin typeface="+mj-lt"/>
              </a:rPr>
              <a:t> </a:t>
            </a:r>
            <a:r>
              <a:rPr lang="it-IT" dirty="0" err="1" smtClean="0">
                <a:latin typeface="+mj-lt"/>
              </a:rPr>
              <a:t>upon</a:t>
            </a:r>
            <a:r>
              <a:rPr lang="it-IT" dirty="0" smtClean="0">
                <a:latin typeface="+mj-lt"/>
              </a:rPr>
              <a:t> </a:t>
            </a:r>
            <a:r>
              <a:rPr lang="it-IT" dirty="0" err="1" smtClean="0">
                <a:latin typeface="+mj-lt"/>
              </a:rPr>
              <a:t>failures</a:t>
            </a:r>
            <a:endParaRPr lang="it-IT" dirty="0" smtClean="0">
              <a:latin typeface="+mj-lt"/>
            </a:endParaRPr>
          </a:p>
          <a:p>
            <a:r>
              <a:rPr lang="it-IT" sz="2353" dirty="0" err="1"/>
              <a:t>Events</a:t>
            </a:r>
            <a:r>
              <a:rPr lang="it-IT" sz="2353" dirty="0"/>
              <a:t>:</a:t>
            </a:r>
          </a:p>
          <a:p>
            <a:pPr lvl="1"/>
            <a:r>
              <a:rPr lang="it-IT" dirty="0" smtClean="0">
                <a:latin typeface="+mj-lt"/>
              </a:rPr>
              <a:t>Simple Pub/Sub model </a:t>
            </a:r>
            <a:r>
              <a:rPr lang="it-IT" dirty="0" err="1" smtClean="0">
                <a:latin typeface="+mj-lt"/>
              </a:rPr>
              <a:t>that</a:t>
            </a:r>
            <a:r>
              <a:rPr lang="it-IT" dirty="0" smtClean="0">
                <a:latin typeface="+mj-lt"/>
              </a:rPr>
              <a:t> Actors can use to </a:t>
            </a:r>
            <a:r>
              <a:rPr lang="it-IT" dirty="0" err="1" smtClean="0">
                <a:latin typeface="+mj-lt"/>
              </a:rPr>
              <a:t>send</a:t>
            </a:r>
            <a:r>
              <a:rPr lang="it-IT" dirty="0" smtClean="0">
                <a:latin typeface="+mj-lt"/>
              </a:rPr>
              <a:t> ‘</a:t>
            </a:r>
            <a:r>
              <a:rPr lang="it-IT" dirty="0" err="1" smtClean="0">
                <a:latin typeface="+mj-lt"/>
              </a:rPr>
              <a:t>messages</a:t>
            </a:r>
            <a:r>
              <a:rPr lang="en-US" dirty="0" smtClean="0">
                <a:latin typeface="+mj-lt"/>
              </a:rPr>
              <a:t>’ to a client application/Web Frontend</a:t>
            </a:r>
            <a:endParaRPr lang="it-IT" dirty="0">
              <a:latin typeface="+mj-lt"/>
            </a:endParaRPr>
          </a:p>
        </p:txBody>
      </p:sp>
      <p:sp>
        <p:nvSpPr>
          <p:cNvPr id="3" name="Title 2"/>
          <p:cNvSpPr>
            <a:spLocks noGrp="1"/>
          </p:cNvSpPr>
          <p:nvPr>
            <p:ph type="title"/>
          </p:nvPr>
        </p:nvSpPr>
        <p:spPr/>
        <p:txBody>
          <a:bodyPr/>
          <a:lstStyle/>
          <a:p>
            <a:r>
              <a:rPr lang="it-IT" dirty="0" err="1" smtClean="0"/>
              <a:t>Reliable</a:t>
            </a:r>
            <a:r>
              <a:rPr lang="it-IT" dirty="0" smtClean="0"/>
              <a:t> Actors </a:t>
            </a:r>
            <a:r>
              <a:rPr lang="it-IT" dirty="0" err="1" smtClean="0"/>
              <a:t>other</a:t>
            </a:r>
            <a:r>
              <a:rPr lang="it-IT" dirty="0" smtClean="0"/>
              <a:t> </a:t>
            </a:r>
            <a:r>
              <a:rPr lang="it-IT" dirty="0" err="1" smtClean="0"/>
              <a:t>features</a:t>
            </a:r>
            <a:r>
              <a:rPr lang="it-IT" dirty="0" smtClean="0"/>
              <a:t>	</a:t>
            </a:r>
            <a:endParaRPr lang="en-US" dirty="0"/>
          </a:p>
        </p:txBody>
      </p:sp>
    </p:spTree>
    <p:extLst>
      <p:ext uri="{BB962C8B-B14F-4D97-AF65-F5344CB8AC3E}">
        <p14:creationId xmlns:p14="http://schemas.microsoft.com/office/powerpoint/2010/main" val="34875730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z="4400" smtClean="0"/>
              <a:t>Welcome to Houston TechFest</a:t>
            </a:r>
            <a:endParaRPr lang="en-US" altLang="en-US" sz="4800" smtClean="0"/>
          </a:p>
        </p:txBody>
      </p:sp>
      <p:sp>
        <p:nvSpPr>
          <p:cNvPr id="12291" name="Content Placeholder 2"/>
          <p:cNvSpPr>
            <a:spLocks noGrp="1"/>
          </p:cNvSpPr>
          <p:nvPr>
            <p:ph idx="4294967295"/>
          </p:nvPr>
        </p:nvSpPr>
        <p:spPr>
          <a:xfrm>
            <a:off x="304800" y="2611438"/>
            <a:ext cx="8382000" cy="1905000"/>
          </a:xfrm>
        </p:spPr>
        <p:txBody>
          <a:bodyPr/>
          <a:lstStyle/>
          <a:p>
            <a:pPr marL="228600" indent="-228600" eaLnBrk="1" hangingPunct="1"/>
            <a:r>
              <a:rPr lang="en-US" altLang="en-US" sz="2400" smtClean="0"/>
              <a:t>Please turn off all electronic devices or set them to vibrate.</a:t>
            </a:r>
          </a:p>
          <a:p>
            <a:pPr marL="228600" indent="-228600" eaLnBrk="1" hangingPunct="1"/>
            <a:r>
              <a:rPr lang="en-US" altLang="en-US" sz="2400" smtClean="0"/>
              <a:t>If you must take a phone call, please do so in the lobby so as not to disturb others.</a:t>
            </a:r>
          </a:p>
          <a:p>
            <a:pPr marL="228600" indent="-228600" eaLnBrk="1" hangingPunct="1"/>
            <a:r>
              <a:rPr lang="en-US" altLang="en-US" sz="2400" smtClean="0"/>
              <a:t>Thanks to our Diamond Sponsors:</a:t>
            </a:r>
          </a:p>
        </p:txBody>
      </p:sp>
      <p:sp>
        <p:nvSpPr>
          <p:cNvPr id="12292" name="TextBox 8"/>
          <p:cNvSpPr txBox="1">
            <a:spLocks noChangeArrowheads="1"/>
          </p:cNvSpPr>
          <p:nvPr/>
        </p:nvSpPr>
        <p:spPr bwMode="auto">
          <a:xfrm>
            <a:off x="319088" y="1162050"/>
            <a:ext cx="8367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rgbClr val="FF0000"/>
                </a:solidFill>
                <a:latin typeface="Calibri" panose="020F0502020204030204" pitchFamily="34" charset="0"/>
              </a:rPr>
              <a:t>Thank you for being a part of the </a:t>
            </a:r>
            <a:br>
              <a:rPr lang="en-US" altLang="en-US" sz="3600" b="1">
                <a:solidFill>
                  <a:srgbClr val="FF0000"/>
                </a:solidFill>
                <a:latin typeface="Calibri" panose="020F0502020204030204" pitchFamily="34" charset="0"/>
              </a:rPr>
            </a:br>
            <a:r>
              <a:rPr lang="en-US" altLang="en-US" sz="3600" b="1">
                <a:solidFill>
                  <a:srgbClr val="FF0000"/>
                </a:solidFill>
                <a:latin typeface="Calibri" panose="020F0502020204030204" pitchFamily="34" charset="0"/>
              </a:rPr>
              <a:t>9</a:t>
            </a:r>
            <a:r>
              <a:rPr lang="en-US" altLang="en-US" sz="3600" b="1" baseline="30000">
                <a:solidFill>
                  <a:srgbClr val="FF0000"/>
                </a:solidFill>
                <a:latin typeface="Calibri" panose="020F0502020204030204" pitchFamily="34" charset="0"/>
              </a:rPr>
              <a:t>th</a:t>
            </a:r>
            <a:r>
              <a:rPr lang="en-US" altLang="en-US" sz="3600" b="1">
                <a:solidFill>
                  <a:srgbClr val="FF0000"/>
                </a:solidFill>
                <a:latin typeface="Calibri" panose="020F0502020204030204" pitchFamily="34" charset="0"/>
              </a:rPr>
              <a:t> Annual Houston TechFest!</a:t>
            </a:r>
          </a:p>
        </p:txBody>
      </p:sp>
      <p:pic>
        <p:nvPicPr>
          <p:cNvPr id="1229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700588"/>
            <a:ext cx="29718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724400"/>
            <a:ext cx="41370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201931" y="1074718"/>
            <a:ext cx="8741880" cy="674653"/>
          </a:xfrm>
        </p:spPr>
        <p:txBody>
          <a:bodyPr/>
          <a:lstStyle/>
          <a:p>
            <a:r>
              <a:rPr lang="en-US" dirty="0" smtClean="0"/>
              <a:t>Learn more about Reliable Actors APIs</a:t>
            </a:r>
            <a:endParaRPr lang="en-US" dirty="0"/>
          </a:p>
        </p:txBody>
      </p:sp>
      <p:sp>
        <p:nvSpPr>
          <p:cNvPr id="6" name="Text Placeholder 1"/>
          <p:cNvSpPr txBox="1">
            <a:spLocks/>
          </p:cNvSpPr>
          <p:nvPr/>
        </p:nvSpPr>
        <p:spPr>
          <a:xfrm>
            <a:off x="201931" y="1860257"/>
            <a:ext cx="8998097" cy="34925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fontAlgn="ctr"/>
            <a:r>
              <a:rPr lang="en-US" sz="2353" dirty="0">
                <a:gradFill>
                  <a:gsLst>
                    <a:gs pos="1250">
                      <a:srgbClr val="FFFFFF"/>
                    </a:gs>
                    <a:gs pos="100000">
                      <a:srgbClr val="FFFFFF"/>
                    </a:gs>
                  </a:gsLst>
                  <a:lin ang="5400000" scaled="0"/>
                </a:gradFill>
                <a:latin typeface="Segoe UI Light"/>
              </a:rPr>
              <a:t>Watch pre-recorded session</a:t>
            </a:r>
          </a:p>
          <a:p>
            <a:pPr marL="252134" indent="-252134" defTabSz="685845" fontAlgn="ctr"/>
            <a:r>
              <a:rPr lang="en-US" sz="2353" dirty="0">
                <a:gradFill>
                  <a:gsLst>
                    <a:gs pos="1250">
                      <a:srgbClr val="FFFFFF"/>
                    </a:gs>
                    <a:gs pos="100000">
                      <a:srgbClr val="FFFFFF"/>
                    </a:gs>
                  </a:gsLst>
                  <a:lin ang="5400000" scaled="0"/>
                </a:gradFill>
                <a:latin typeface="Segoe UI Light"/>
                <a:hlinkClick r:id="rId3"/>
              </a:rPr>
              <a:t>http</a:t>
            </a:r>
            <a:r>
              <a:rPr lang="en-US" sz="2353" dirty="0">
                <a:gradFill>
                  <a:gsLst>
                    <a:gs pos="1250">
                      <a:srgbClr val="FFFFFF"/>
                    </a:gs>
                    <a:gs pos="100000">
                      <a:srgbClr val="FFFFFF"/>
                    </a:gs>
                  </a:gsLst>
                  <a:lin ang="5400000" scaled="0"/>
                </a:gradFill>
                <a:latin typeface="Segoe UI Light"/>
                <a:hlinkClick r:id="rId3"/>
              </a:rPr>
              <a:t>://</a:t>
            </a:r>
            <a:r>
              <a:rPr lang="en-US" sz="2353" dirty="0">
                <a:gradFill>
                  <a:gsLst>
                    <a:gs pos="1250">
                      <a:srgbClr val="FFFFFF"/>
                    </a:gs>
                    <a:gs pos="100000">
                      <a:srgbClr val="FFFFFF"/>
                    </a:gs>
                  </a:gsLst>
                  <a:lin ang="5400000" scaled="0"/>
                </a:gradFill>
                <a:latin typeface="Segoe UI Light"/>
                <a:hlinkClick r:id="rId3"/>
              </a:rPr>
              <a:t>channel9.msdn.com/Events/Build/2015/2-66</a:t>
            </a:r>
            <a:endParaRPr lang="en-US" sz="2353" dirty="0">
              <a:gradFill>
                <a:gsLst>
                  <a:gs pos="1250">
                    <a:srgbClr val="FFFFFF"/>
                  </a:gs>
                  <a:gs pos="100000">
                    <a:srgbClr val="FFFFFF"/>
                  </a:gs>
                </a:gsLst>
                <a:lin ang="5400000" scaled="0"/>
              </a:gradFill>
              <a:latin typeface="Segoe UI Light"/>
            </a:endParaRP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0" indent="0" defTabSz="685845">
              <a:buNone/>
            </a:pPr>
            <a:endParaRPr lang="en-US" sz="2353" dirty="0">
              <a:gradFill>
                <a:gsLst>
                  <a:gs pos="1250">
                    <a:srgbClr val="FFFFFF"/>
                  </a:gs>
                  <a:gs pos="100000">
                    <a:srgbClr val="FFFFFF"/>
                  </a:gs>
                </a:gsLst>
                <a:lin ang="5400000" scaled="0"/>
              </a:gradFill>
              <a:latin typeface="Segoe UI Light"/>
            </a:endParaRPr>
          </a:p>
        </p:txBody>
      </p:sp>
      <p:pic>
        <p:nvPicPr>
          <p:cNvPr id="2" name="Picture 1"/>
          <p:cNvPicPr>
            <a:picLocks noChangeAspect="1"/>
          </p:cNvPicPr>
          <p:nvPr/>
        </p:nvPicPr>
        <p:blipFill>
          <a:blip r:embed="rId4"/>
          <a:stretch>
            <a:fillRect/>
          </a:stretch>
        </p:blipFill>
        <p:spPr>
          <a:xfrm>
            <a:off x="2499018" y="3371417"/>
            <a:ext cx="6310084" cy="1841433"/>
          </a:xfrm>
          <a:prstGeom prst="rect">
            <a:avLst/>
          </a:prstGeom>
        </p:spPr>
      </p:pic>
      <p:pic>
        <p:nvPicPr>
          <p:cNvPr id="3" name="Picture 2"/>
          <p:cNvPicPr>
            <a:picLocks noChangeAspect="1"/>
          </p:cNvPicPr>
          <p:nvPr/>
        </p:nvPicPr>
        <p:blipFill>
          <a:blip r:embed="rId5"/>
          <a:stretch>
            <a:fillRect/>
          </a:stretch>
        </p:blipFill>
        <p:spPr>
          <a:xfrm>
            <a:off x="538088" y="3372974"/>
            <a:ext cx="1754631" cy="1839876"/>
          </a:xfrm>
          <a:prstGeom prst="rect">
            <a:avLst/>
          </a:prstGeom>
        </p:spPr>
      </p:pic>
    </p:spTree>
    <p:extLst>
      <p:ext uri="{BB962C8B-B14F-4D97-AF65-F5344CB8AC3E}">
        <p14:creationId xmlns:p14="http://schemas.microsoft.com/office/powerpoint/2010/main" val="272857613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Reliable Services</a:t>
            </a:r>
            <a:endParaRPr lang="en-US" dirty="0"/>
          </a:p>
        </p:txBody>
      </p:sp>
    </p:spTree>
    <p:extLst>
      <p:ext uri="{BB962C8B-B14F-4D97-AF65-F5344CB8AC3E}">
        <p14:creationId xmlns:p14="http://schemas.microsoft.com/office/powerpoint/2010/main" val="105917293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01931" y="1074718"/>
            <a:ext cx="8741880" cy="674653"/>
          </a:xfrm>
        </p:spPr>
        <p:txBody>
          <a:bodyPr/>
          <a:lstStyle/>
          <a:p>
            <a:r>
              <a:rPr lang="en-US" dirty="0" smtClean="0"/>
              <a:t>Reliable Services API</a:t>
            </a:r>
            <a:endParaRPr lang="en-US" dirty="0"/>
          </a:p>
        </p:txBody>
      </p:sp>
      <p:sp>
        <p:nvSpPr>
          <p:cNvPr id="5" name="Text Placeholder 1"/>
          <p:cNvSpPr txBox="1">
            <a:spLocks/>
          </p:cNvSpPr>
          <p:nvPr/>
        </p:nvSpPr>
        <p:spPr>
          <a:xfrm>
            <a:off x="145904" y="1790913"/>
            <a:ext cx="8998097" cy="371107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fontAlgn="ctr"/>
            <a:r>
              <a:rPr lang="en-US" sz="2353" dirty="0">
                <a:gradFill>
                  <a:gsLst>
                    <a:gs pos="1250">
                      <a:srgbClr val="FFFFFF"/>
                    </a:gs>
                    <a:gs pos="100000">
                      <a:srgbClr val="FFFFFF"/>
                    </a:gs>
                  </a:gsLst>
                  <a:lin ang="5400000" scaled="0"/>
                </a:gradFill>
                <a:latin typeface="Segoe UI Light"/>
              </a:rPr>
              <a:t>B</a:t>
            </a:r>
            <a:r>
              <a:rPr lang="en-US" sz="2353" dirty="0">
                <a:gradFill>
                  <a:gsLst>
                    <a:gs pos="1250">
                      <a:srgbClr val="FFFFFF"/>
                    </a:gs>
                    <a:gs pos="100000">
                      <a:srgbClr val="FFFFFF"/>
                    </a:gs>
                  </a:gsLst>
                  <a:lin ang="5400000" scaled="0"/>
                </a:gradFill>
                <a:latin typeface="Segoe UI Light"/>
              </a:rPr>
              <a:t>uild stateless services using existing technologies such as ASP.NET</a:t>
            </a: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252134" indent="-252134" defTabSz="685845" fontAlgn="ctr"/>
            <a:r>
              <a:rPr lang="en-US" sz="2353" dirty="0">
                <a:gradFill>
                  <a:gsLst>
                    <a:gs pos="1250">
                      <a:srgbClr val="FFFFFF"/>
                    </a:gs>
                    <a:gs pos="100000">
                      <a:srgbClr val="FFFFFF"/>
                    </a:gs>
                  </a:gsLst>
                  <a:lin ang="5400000" scaled="0"/>
                </a:gradFill>
                <a:latin typeface="Segoe UI Light"/>
              </a:rPr>
              <a:t>Build </a:t>
            </a:r>
            <a:r>
              <a:rPr lang="en-US" sz="2353" dirty="0" err="1">
                <a:gradFill>
                  <a:gsLst>
                    <a:gs pos="1250">
                      <a:srgbClr val="FFFFFF"/>
                    </a:gs>
                    <a:gs pos="100000">
                      <a:srgbClr val="FFFFFF"/>
                    </a:gs>
                  </a:gsLst>
                  <a:lin ang="5400000" scaled="0"/>
                </a:gradFill>
                <a:latin typeface="Segoe UI Light"/>
              </a:rPr>
              <a:t>stateful</a:t>
            </a:r>
            <a:r>
              <a:rPr lang="en-US" sz="2353" dirty="0">
                <a:gradFill>
                  <a:gsLst>
                    <a:gs pos="1250">
                      <a:srgbClr val="FFFFFF"/>
                    </a:gs>
                    <a:gs pos="100000">
                      <a:srgbClr val="FFFFFF"/>
                    </a:gs>
                  </a:gsLst>
                  <a:lin ang="5400000" scaled="0"/>
                </a:gradFill>
                <a:latin typeface="Segoe UI Light"/>
              </a:rPr>
              <a:t> services using reliable collections</a:t>
            </a:r>
            <a:endParaRPr lang="en-US" sz="1176" dirty="0">
              <a:gradFill>
                <a:gsLst>
                  <a:gs pos="1250">
                    <a:srgbClr val="FFFFFF"/>
                  </a:gs>
                  <a:gs pos="100000">
                    <a:srgbClr val="FFFFFF"/>
                  </a:gs>
                </a:gsLst>
                <a:lin ang="5400000" scaled="0"/>
              </a:gradFill>
              <a:latin typeface="Segoe UI Light"/>
            </a:endParaRPr>
          </a:p>
          <a:p>
            <a:pPr marL="252134" indent="-252134" defTabSz="685845" fontAlgn="ctr"/>
            <a:endParaRPr lang="en-US" sz="2353" dirty="0">
              <a:gradFill>
                <a:gsLst>
                  <a:gs pos="1250">
                    <a:srgbClr val="FFFFFF"/>
                  </a:gs>
                  <a:gs pos="100000">
                    <a:srgbClr val="FFFFFF"/>
                  </a:gs>
                </a:gsLst>
                <a:lin ang="5400000" scaled="0"/>
              </a:gradFill>
              <a:latin typeface="Segoe UI Light"/>
            </a:endParaRPr>
          </a:p>
          <a:p>
            <a:pPr marL="252134" indent="-252134" defTabSz="685845" fontAlgn="ctr"/>
            <a:r>
              <a:rPr lang="en-US" sz="2353" dirty="0">
                <a:gradFill>
                  <a:gsLst>
                    <a:gs pos="1250">
                      <a:srgbClr val="FFFFFF"/>
                    </a:gs>
                    <a:gs pos="100000">
                      <a:srgbClr val="FFFFFF"/>
                    </a:gs>
                  </a:gsLst>
                  <a:lin ang="5400000" scaled="0"/>
                </a:gradFill>
                <a:latin typeface="Segoe UI Light"/>
              </a:rPr>
              <a:t>Manage the </a:t>
            </a:r>
            <a:r>
              <a:rPr lang="en-US" sz="2353" dirty="0">
                <a:gradFill>
                  <a:gsLst>
                    <a:gs pos="1250">
                      <a:srgbClr val="FFFFFF"/>
                    </a:gs>
                    <a:gs pos="100000">
                      <a:srgbClr val="FFFFFF"/>
                    </a:gs>
                  </a:gsLst>
                  <a:lin ang="5400000" scaled="0"/>
                </a:gradFill>
                <a:latin typeface="Segoe UI Light"/>
              </a:rPr>
              <a:t>concurrency and </a:t>
            </a:r>
            <a:r>
              <a:rPr lang="en-US" sz="2353" dirty="0">
                <a:gradFill>
                  <a:gsLst>
                    <a:gs pos="1250">
                      <a:srgbClr val="FFFFFF"/>
                    </a:gs>
                    <a:gs pos="100000">
                      <a:srgbClr val="FFFFFF"/>
                    </a:gs>
                  </a:gsLst>
                  <a:lin ang="5400000" scaled="0"/>
                </a:gradFill>
                <a:latin typeface="Segoe UI Light"/>
              </a:rPr>
              <a:t>granularity of state changes using transactions</a:t>
            </a:r>
          </a:p>
          <a:p>
            <a:pPr marL="252134" indent="-252134" defTabSz="685845" fontAlgn="ctr"/>
            <a:endParaRPr lang="en-US" sz="2353" dirty="0">
              <a:gradFill>
                <a:gsLst>
                  <a:gs pos="1250">
                    <a:srgbClr val="FFFFFF"/>
                  </a:gs>
                  <a:gs pos="100000">
                    <a:srgbClr val="FFFFFF"/>
                  </a:gs>
                </a:gsLst>
                <a:lin ang="5400000" scaled="0"/>
              </a:gradFill>
              <a:latin typeface="Segoe UI Light"/>
            </a:endParaRPr>
          </a:p>
          <a:p>
            <a:pPr marL="252134" indent="-252134" defTabSz="685845" fontAlgn="ctr"/>
            <a:r>
              <a:rPr lang="en-US" sz="2353" dirty="0">
                <a:gradFill>
                  <a:gsLst>
                    <a:gs pos="1250">
                      <a:srgbClr val="FFFFFF"/>
                    </a:gs>
                    <a:gs pos="100000">
                      <a:srgbClr val="FFFFFF"/>
                    </a:gs>
                  </a:gsLst>
                  <a:lin ang="5400000" scaled="0"/>
                </a:gradFill>
                <a:latin typeface="Segoe UI Light"/>
              </a:rPr>
              <a:t>Communicate with services using the technology of your choice (</a:t>
            </a:r>
            <a:r>
              <a:rPr lang="en-US" sz="2059" dirty="0" err="1">
                <a:gradFill>
                  <a:gsLst>
                    <a:gs pos="1250">
                      <a:srgbClr val="FFFFFF"/>
                    </a:gs>
                    <a:gs pos="100000">
                      <a:srgbClr val="FFFFFF"/>
                    </a:gs>
                  </a:gsLst>
                  <a:lin ang="5400000" scaled="0"/>
                </a:gradFill>
                <a:latin typeface="Segoe UI Light"/>
              </a:rPr>
              <a:t>e.g</a:t>
            </a:r>
            <a:r>
              <a:rPr lang="en-US" sz="2059" dirty="0">
                <a:gradFill>
                  <a:gsLst>
                    <a:gs pos="1250">
                      <a:srgbClr val="FFFFFF"/>
                    </a:gs>
                    <a:gs pos="100000">
                      <a:srgbClr val="FFFFFF"/>
                    </a:gs>
                  </a:gsLst>
                  <a:lin ang="5400000" scaled="0"/>
                </a:gradFill>
                <a:latin typeface="Segoe UI Light"/>
              </a:rPr>
              <a:t> </a:t>
            </a:r>
            <a:r>
              <a:rPr lang="en-US" sz="2059" dirty="0" err="1">
                <a:gradFill>
                  <a:gsLst>
                    <a:gs pos="1250">
                      <a:srgbClr val="FFFFFF"/>
                    </a:gs>
                    <a:gs pos="100000">
                      <a:srgbClr val="FFFFFF"/>
                    </a:gs>
                  </a:gsLst>
                  <a:lin ang="5400000" scaled="0"/>
                </a:gradFill>
                <a:latin typeface="Segoe UI Light"/>
              </a:rPr>
              <a:t>WebAPI</a:t>
            </a:r>
            <a:r>
              <a:rPr lang="en-US" sz="2059" dirty="0">
                <a:gradFill>
                  <a:gsLst>
                    <a:gs pos="1250">
                      <a:srgbClr val="FFFFFF"/>
                    </a:gs>
                    <a:gs pos="100000">
                      <a:srgbClr val="FFFFFF"/>
                    </a:gs>
                  </a:gsLst>
                  <a:lin ang="5400000" scaled="0"/>
                </a:gradFill>
                <a:latin typeface="Segoe UI Light"/>
              </a:rPr>
              <a:t>, WCF</a:t>
            </a:r>
            <a:r>
              <a:rPr lang="en-US" sz="2353" dirty="0">
                <a:gradFill>
                  <a:gsLst>
                    <a:gs pos="1250">
                      <a:srgbClr val="FFFFFF"/>
                    </a:gs>
                    <a:gs pos="100000">
                      <a:srgbClr val="FFFFFF"/>
                    </a:gs>
                  </a:gsLst>
                  <a:lin ang="5400000" scaled="0"/>
                </a:gradFill>
                <a:latin typeface="Segoe UI Light"/>
              </a:rPr>
              <a:t>)</a:t>
            </a:r>
          </a:p>
          <a:p>
            <a:pPr marL="0" indent="0" defTabSz="685845">
              <a:buNone/>
            </a:pPr>
            <a:endParaRPr lang="en-US" sz="2353" dirty="0">
              <a:gradFill>
                <a:gsLst>
                  <a:gs pos="1250">
                    <a:srgbClr val="FFFFFF"/>
                  </a:gs>
                  <a:gs pos="100000">
                    <a:srgbClr val="FFFFFF"/>
                  </a:gs>
                </a:gsLst>
                <a:lin ang="5400000" scaled="0"/>
              </a:gradFill>
              <a:latin typeface="Segoe UI Light"/>
            </a:endParaRPr>
          </a:p>
        </p:txBody>
      </p:sp>
    </p:spTree>
    <p:extLst>
      <p:ext uri="{BB962C8B-B14F-4D97-AF65-F5344CB8AC3E}">
        <p14:creationId xmlns:p14="http://schemas.microsoft.com/office/powerpoint/2010/main" val="2410513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153546" y="1725085"/>
            <a:ext cx="8998097" cy="96218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a:r>
              <a:rPr lang="en-US" sz="2353" dirty="0">
                <a:gradFill>
                  <a:gsLst>
                    <a:gs pos="1250">
                      <a:srgbClr val="FFFFFF"/>
                    </a:gs>
                    <a:gs pos="100000">
                      <a:srgbClr val="FFFFFF"/>
                    </a:gs>
                  </a:gsLst>
                  <a:lin ang="5400000" scaled="0"/>
                </a:gradFill>
                <a:latin typeface="Segoe UI Light"/>
              </a:rPr>
              <a:t>Reliable collections make it easy to build </a:t>
            </a:r>
            <a:r>
              <a:rPr lang="en-US" sz="2353" dirty="0" err="1">
                <a:gradFill>
                  <a:gsLst>
                    <a:gs pos="1250">
                      <a:srgbClr val="FFFFFF"/>
                    </a:gs>
                    <a:gs pos="100000">
                      <a:srgbClr val="FFFFFF"/>
                    </a:gs>
                  </a:gsLst>
                  <a:lin ang="5400000" scaled="0"/>
                </a:gradFill>
                <a:latin typeface="Segoe UI Light"/>
              </a:rPr>
              <a:t>stateful</a:t>
            </a:r>
            <a:r>
              <a:rPr lang="en-US" sz="2353" dirty="0">
                <a:gradFill>
                  <a:gsLst>
                    <a:gs pos="1250">
                      <a:srgbClr val="FFFFFF"/>
                    </a:gs>
                    <a:gs pos="100000">
                      <a:srgbClr val="FFFFFF"/>
                    </a:gs>
                  </a:gsLst>
                  <a:lin ang="5400000" scaled="0"/>
                </a:gradFill>
                <a:latin typeface="Segoe UI Light"/>
              </a:rPr>
              <a:t> services.</a:t>
            </a:r>
          </a:p>
          <a:p>
            <a:pPr marL="0" indent="0" defTabSz="685845">
              <a:buNone/>
            </a:pPr>
            <a:r>
              <a:rPr lang="en-US" sz="2353" dirty="0">
                <a:gradFill>
                  <a:gsLst>
                    <a:gs pos="1250">
                      <a:srgbClr val="FFFFFF"/>
                    </a:gs>
                    <a:gs pos="100000">
                      <a:srgbClr val="FFFFFF"/>
                    </a:gs>
                  </a:gsLst>
                  <a:lin ang="5400000" scaled="0"/>
                </a:gradFill>
                <a:latin typeface="Segoe UI Light"/>
              </a:rPr>
              <a:t>	</a:t>
            </a:r>
          </a:p>
          <a:p>
            <a:pPr marL="252134" indent="-252134" defTabSz="685845"/>
            <a:r>
              <a:rPr lang="en-US" sz="2353" dirty="0">
                <a:gradFill>
                  <a:gsLst>
                    <a:gs pos="1250">
                      <a:srgbClr val="FFFFFF"/>
                    </a:gs>
                    <a:gs pos="100000">
                      <a:srgbClr val="FFFFFF"/>
                    </a:gs>
                  </a:gsLst>
                  <a:lin ang="5400000" scaled="0"/>
                </a:gradFill>
                <a:latin typeface="Segoe UI Light"/>
              </a:rPr>
              <a:t>Evolution of the .NET collections for the cloud</a:t>
            </a:r>
          </a:p>
          <a:p>
            <a:pPr marL="0" indent="0" defTabSz="685845">
              <a:buNone/>
            </a:pPr>
            <a:endParaRPr lang="en-US" sz="2353" dirty="0">
              <a:gradFill>
                <a:gsLst>
                  <a:gs pos="1250">
                    <a:srgbClr val="FFFFFF"/>
                  </a:gs>
                  <a:gs pos="100000">
                    <a:srgbClr val="FFFFFF"/>
                  </a:gs>
                </a:gsLst>
                <a:lin ang="5400000" scaled="0"/>
              </a:gradFill>
              <a:latin typeface="Segoe UI Light"/>
            </a:endParaRPr>
          </a:p>
        </p:txBody>
      </p:sp>
      <p:sp>
        <p:nvSpPr>
          <p:cNvPr id="15" name="Title 2"/>
          <p:cNvSpPr>
            <a:spLocks noGrp="1"/>
          </p:cNvSpPr>
          <p:nvPr>
            <p:ph type="title"/>
          </p:nvPr>
        </p:nvSpPr>
        <p:spPr>
          <a:xfrm>
            <a:off x="201931" y="1074718"/>
            <a:ext cx="8741880" cy="674653"/>
          </a:xfrm>
        </p:spPr>
        <p:txBody>
          <a:bodyPr/>
          <a:lstStyle/>
          <a:p>
            <a:r>
              <a:rPr lang="en-US" dirty="0" smtClean="0"/>
              <a:t>Reliable Collections</a:t>
            </a:r>
            <a:endParaRPr lang="en-US" dirty="0"/>
          </a:p>
        </p:txBody>
      </p:sp>
      <p:grpSp>
        <p:nvGrpSpPr>
          <p:cNvPr id="41" name="Group 40"/>
          <p:cNvGrpSpPr/>
          <p:nvPr/>
        </p:nvGrpSpPr>
        <p:grpSpPr>
          <a:xfrm>
            <a:off x="874248" y="3148867"/>
            <a:ext cx="6835239" cy="2254603"/>
            <a:chOff x="2211187" y="3497262"/>
            <a:chExt cx="5962179" cy="2237767"/>
          </a:xfrm>
        </p:grpSpPr>
        <p:sp>
          <p:nvSpPr>
            <p:cNvPr id="42" name="Right Arrow 41"/>
            <p:cNvSpPr/>
            <p:nvPr/>
          </p:nvSpPr>
          <p:spPr>
            <a:xfrm>
              <a:off x="2941637" y="3497262"/>
              <a:ext cx="5228986" cy="2237767"/>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a:off x="2211187" y="3878231"/>
              <a:ext cx="1882651" cy="1426879"/>
              <a:chOff x="7111" y="1180245"/>
              <a:chExt cx="2876117" cy="1573660"/>
            </a:xfrm>
          </p:grpSpPr>
          <p:sp>
            <p:nvSpPr>
              <p:cNvPr id="53" name="Rounded Rectangle 52"/>
              <p:cNvSpPr/>
              <p:nvPr/>
            </p:nvSpPr>
            <p:spPr>
              <a:xfrm>
                <a:off x="7111" y="1180245"/>
                <a:ext cx="2477729" cy="1573660"/>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4"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5709" tIns="55709" rIns="55709" bIns="55709" numCol="1" spcCol="1270" anchor="t" anchorCtr="0">
                <a:noAutofit/>
              </a:bodyPr>
              <a:lstStyle/>
              <a:p>
                <a:pPr defTabSz="649936" fontAlgn="auto">
                  <a:lnSpc>
                    <a:spcPct val="90000"/>
                  </a:lnSpc>
                  <a:spcAft>
                    <a:spcPct val="35000"/>
                  </a:spcAft>
                </a:pPr>
                <a:r>
                  <a:rPr lang="en-US" sz="1471" dirty="0">
                    <a:solidFill>
                      <a:srgbClr val="505050">
                        <a:hueOff val="0"/>
                        <a:satOff val="0"/>
                        <a:lumOff val="0"/>
                        <a:alphaOff val="0"/>
                      </a:srgbClr>
                    </a:solidFill>
                    <a:latin typeface="Segoe UI"/>
                  </a:rPr>
                  <a:t>Collections</a:t>
                </a:r>
              </a:p>
              <a:p>
                <a:pPr marL="128558" lvl="1" indent="-128558" defTabSz="499951" fontAlgn="auto">
                  <a:lnSpc>
                    <a:spcPct val="90000"/>
                  </a:lnSpc>
                  <a:spcAft>
                    <a:spcPct val="15000"/>
                  </a:spcAft>
                  <a:buFontTx/>
                  <a:buChar char="••"/>
                </a:pPr>
                <a:r>
                  <a:rPr lang="en-US" sz="1176" dirty="0">
                    <a:solidFill>
                      <a:srgbClr val="505050">
                        <a:hueOff val="0"/>
                        <a:satOff val="0"/>
                        <a:lumOff val="0"/>
                        <a:alphaOff val="0"/>
                      </a:srgbClr>
                    </a:solidFill>
                    <a:latin typeface="Segoe UI"/>
                  </a:rPr>
                  <a:t>Single machine</a:t>
                </a:r>
              </a:p>
              <a:p>
                <a:pPr marL="128558" lvl="1" indent="-128558" defTabSz="499951" fontAlgn="auto">
                  <a:lnSpc>
                    <a:spcPct val="90000"/>
                  </a:lnSpc>
                  <a:spcAft>
                    <a:spcPct val="15000"/>
                  </a:spcAft>
                  <a:buFontTx/>
                  <a:buChar char="••"/>
                </a:pPr>
                <a:r>
                  <a:rPr lang="en-US" sz="1176" dirty="0">
                    <a:solidFill>
                      <a:srgbClr val="505050">
                        <a:hueOff val="0"/>
                        <a:satOff val="0"/>
                        <a:lumOff val="0"/>
                        <a:alphaOff val="0"/>
                      </a:srgbClr>
                    </a:solidFill>
                    <a:latin typeface="Segoe UI"/>
                  </a:rPr>
                  <a:t>Single </a:t>
                </a:r>
                <a:r>
                  <a:rPr lang="en-US" sz="1176" dirty="0">
                    <a:solidFill>
                      <a:srgbClr val="505050">
                        <a:hueOff val="0"/>
                        <a:satOff val="0"/>
                        <a:lumOff val="0"/>
                        <a:alphaOff val="0"/>
                      </a:srgbClr>
                    </a:solidFill>
                    <a:latin typeface="Segoe UI"/>
                  </a:rPr>
                  <a:t>t</a:t>
                </a:r>
                <a:r>
                  <a:rPr lang="en-US" sz="1176" dirty="0">
                    <a:solidFill>
                      <a:srgbClr val="505050">
                        <a:hueOff val="0"/>
                        <a:satOff val="0"/>
                        <a:lumOff val="0"/>
                        <a:alphaOff val="0"/>
                      </a:srgbClr>
                    </a:solidFill>
                    <a:latin typeface="Segoe UI"/>
                  </a:rPr>
                  <a:t>hreaded</a:t>
                </a:r>
                <a:endParaRPr lang="en-US" sz="1176" dirty="0">
                  <a:solidFill>
                    <a:srgbClr val="505050">
                      <a:hueOff val="0"/>
                      <a:satOff val="0"/>
                      <a:lumOff val="0"/>
                      <a:alphaOff val="0"/>
                    </a:srgbClr>
                  </a:solidFill>
                  <a:latin typeface="Segoe UI"/>
                </a:endParaRPr>
              </a:p>
            </p:txBody>
          </p:sp>
        </p:grpSp>
        <p:grpSp>
          <p:nvGrpSpPr>
            <p:cNvPr id="44" name="Group 43"/>
            <p:cNvGrpSpPr/>
            <p:nvPr/>
          </p:nvGrpSpPr>
          <p:grpSpPr>
            <a:xfrm>
              <a:off x="4173301" y="3878231"/>
              <a:ext cx="2014339" cy="1375887"/>
              <a:chOff x="2980090" y="757624"/>
              <a:chExt cx="3077296" cy="2418906"/>
            </a:xfrm>
          </p:grpSpPr>
          <p:sp>
            <p:nvSpPr>
              <p:cNvPr id="50" name="Rounded Rectangle 49"/>
              <p:cNvSpPr/>
              <p:nvPr/>
            </p:nvSpPr>
            <p:spPr>
              <a:xfrm>
                <a:off x="2980090" y="757624"/>
                <a:ext cx="2597358"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2"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5709" tIns="55709" rIns="55709" bIns="55709" numCol="1" spcCol="1270" anchor="t" anchorCtr="0">
                <a:noAutofit/>
              </a:bodyPr>
              <a:lstStyle/>
              <a:p>
                <a:pPr defTabSz="649936" fontAlgn="auto">
                  <a:lnSpc>
                    <a:spcPct val="90000"/>
                  </a:lnSpc>
                  <a:spcAft>
                    <a:spcPct val="35000"/>
                  </a:spcAft>
                </a:pPr>
                <a:r>
                  <a:rPr lang="en-US" sz="1471" dirty="0">
                    <a:solidFill>
                      <a:srgbClr val="505050">
                        <a:hueOff val="0"/>
                        <a:satOff val="0"/>
                        <a:lumOff val="0"/>
                        <a:alphaOff val="0"/>
                      </a:srgbClr>
                    </a:solidFill>
                    <a:latin typeface="Segoe UI"/>
                  </a:rPr>
                  <a:t>Concurrent </a:t>
                </a:r>
                <a:endParaRPr lang="en-US" sz="1471" dirty="0">
                  <a:solidFill>
                    <a:srgbClr val="505050">
                      <a:hueOff val="0"/>
                      <a:satOff val="0"/>
                      <a:lumOff val="0"/>
                      <a:alphaOff val="0"/>
                    </a:srgbClr>
                  </a:solidFill>
                  <a:latin typeface="Segoe UI"/>
                </a:endParaRPr>
              </a:p>
              <a:p>
                <a:pPr defTabSz="649936" fontAlgn="auto">
                  <a:lnSpc>
                    <a:spcPct val="90000"/>
                  </a:lnSpc>
                  <a:spcAft>
                    <a:spcPct val="35000"/>
                  </a:spcAft>
                </a:pPr>
                <a:r>
                  <a:rPr lang="en-US" sz="1471" dirty="0">
                    <a:solidFill>
                      <a:srgbClr val="505050">
                        <a:hueOff val="0"/>
                        <a:satOff val="0"/>
                        <a:lumOff val="0"/>
                        <a:alphaOff val="0"/>
                      </a:srgbClr>
                    </a:solidFill>
                    <a:latin typeface="Segoe UI"/>
                  </a:rPr>
                  <a:t>Collections</a:t>
                </a:r>
                <a:endParaRPr lang="en-US" sz="1471" dirty="0">
                  <a:solidFill>
                    <a:srgbClr val="505050">
                      <a:hueOff val="0"/>
                      <a:satOff val="0"/>
                      <a:lumOff val="0"/>
                      <a:alphaOff val="0"/>
                    </a:srgbClr>
                  </a:solidFill>
                  <a:latin typeface="Segoe UI"/>
                </a:endParaRPr>
              </a:p>
              <a:p>
                <a:pPr marL="128558" lvl="1" indent="-128558" defTabSz="499951" fontAlgn="auto">
                  <a:lnSpc>
                    <a:spcPct val="90000"/>
                  </a:lnSpc>
                  <a:spcAft>
                    <a:spcPct val="15000"/>
                  </a:spcAft>
                  <a:buFontTx/>
                  <a:buChar char="••"/>
                </a:pPr>
                <a:r>
                  <a:rPr lang="en-US" sz="1176" dirty="0">
                    <a:solidFill>
                      <a:srgbClr val="505050">
                        <a:hueOff val="0"/>
                        <a:satOff val="0"/>
                        <a:lumOff val="0"/>
                        <a:alphaOff val="0"/>
                      </a:srgbClr>
                    </a:solidFill>
                    <a:latin typeface="Segoe UI"/>
                  </a:rPr>
                  <a:t>Single machine</a:t>
                </a:r>
              </a:p>
              <a:p>
                <a:pPr marL="128558" lvl="1" indent="-128558" defTabSz="499951" fontAlgn="auto">
                  <a:lnSpc>
                    <a:spcPct val="90000"/>
                  </a:lnSpc>
                  <a:spcAft>
                    <a:spcPct val="15000"/>
                  </a:spcAft>
                  <a:buFontTx/>
                  <a:buChar char="••"/>
                </a:pPr>
                <a:r>
                  <a:rPr lang="en-US" sz="1176" dirty="0">
                    <a:solidFill>
                      <a:srgbClr val="505050">
                        <a:hueOff val="0"/>
                        <a:satOff val="0"/>
                        <a:lumOff val="0"/>
                        <a:alphaOff val="0"/>
                      </a:srgbClr>
                    </a:solidFill>
                    <a:latin typeface="Segoe UI"/>
                  </a:rPr>
                  <a:t>Multi threaded</a:t>
                </a:r>
                <a:endParaRPr lang="en-US" sz="1176" dirty="0">
                  <a:solidFill>
                    <a:srgbClr val="505050">
                      <a:hueOff val="0"/>
                      <a:satOff val="0"/>
                      <a:lumOff val="0"/>
                      <a:alphaOff val="0"/>
                    </a:srgbClr>
                  </a:solidFill>
                  <a:latin typeface="Segoe UI"/>
                </a:endParaRPr>
              </a:p>
            </p:txBody>
          </p:sp>
        </p:grpSp>
        <p:grpSp>
          <p:nvGrpSpPr>
            <p:cNvPr id="45" name="Group 44"/>
            <p:cNvGrpSpPr/>
            <p:nvPr/>
          </p:nvGrpSpPr>
          <p:grpSpPr>
            <a:xfrm>
              <a:off x="6240434" y="3625922"/>
              <a:ext cx="1932932" cy="1949859"/>
              <a:chOff x="5651140" y="319814"/>
              <a:chExt cx="2952934" cy="3673677"/>
            </a:xfrm>
            <a:effectLst>
              <a:reflection endPos="0" dist="50800" dir="5400000" sy="-100000" algn="bl" rotWithShape="0"/>
            </a:effectLst>
          </p:grpSpPr>
          <p:sp>
            <p:nvSpPr>
              <p:cNvPr id="48" name="Rounded Rectangle 47"/>
              <p:cNvSpPr/>
              <p:nvPr/>
            </p:nvSpPr>
            <p:spPr>
              <a:xfrm>
                <a:off x="5651140" y="319814"/>
                <a:ext cx="2952934" cy="3543004"/>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Rounded Rectangle 8"/>
              <p:cNvSpPr/>
              <p:nvPr/>
            </p:nvSpPr>
            <p:spPr>
              <a:xfrm>
                <a:off x="5907503" y="738789"/>
                <a:ext cx="2664636" cy="3254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5709" tIns="55709" rIns="55709" bIns="55709" numCol="1" spcCol="1270" anchor="t" anchorCtr="0">
                <a:noAutofit/>
              </a:bodyPr>
              <a:lstStyle/>
              <a:p>
                <a:pPr defTabSz="649936" fontAlgn="auto">
                  <a:lnSpc>
                    <a:spcPct val="90000"/>
                  </a:lnSpc>
                  <a:spcAft>
                    <a:spcPct val="35000"/>
                  </a:spcAft>
                </a:pPr>
                <a:r>
                  <a:rPr lang="en-US" sz="1471" b="1" dirty="0">
                    <a:solidFill>
                      <a:srgbClr val="505050"/>
                    </a:solidFill>
                    <a:latin typeface="Segoe UI"/>
                  </a:rPr>
                  <a:t>Reliable Collections</a:t>
                </a:r>
                <a:endParaRPr lang="en-US" sz="1471" b="1" dirty="0">
                  <a:solidFill>
                    <a:srgbClr val="505050"/>
                  </a:solidFill>
                  <a:latin typeface="Segoe UI"/>
                </a:endParaRPr>
              </a:p>
              <a:p>
                <a:pPr marL="210112" lvl="1" indent="-210112" defTabSz="499951" fontAlgn="auto">
                  <a:lnSpc>
                    <a:spcPct val="90000"/>
                  </a:lnSpc>
                  <a:spcAft>
                    <a:spcPct val="15000"/>
                  </a:spcAft>
                  <a:buFont typeface="Arial" panose="020B0604020202020204" pitchFamily="34" charset="0"/>
                  <a:buChar char="•"/>
                </a:pPr>
                <a:r>
                  <a:rPr lang="en-US" sz="1176" b="1" dirty="0">
                    <a:solidFill>
                      <a:srgbClr val="505050"/>
                    </a:solidFill>
                    <a:latin typeface="Segoe UI"/>
                  </a:rPr>
                  <a:t>Multi machine</a:t>
                </a:r>
              </a:p>
              <a:p>
                <a:pPr marL="210112" lvl="1" indent="-210112" defTabSz="499951" fontAlgn="auto">
                  <a:lnSpc>
                    <a:spcPct val="90000"/>
                  </a:lnSpc>
                  <a:spcAft>
                    <a:spcPct val="15000"/>
                  </a:spcAft>
                  <a:buFont typeface="Arial" panose="020B0604020202020204" pitchFamily="34" charset="0"/>
                  <a:buChar char="•"/>
                </a:pPr>
                <a:r>
                  <a:rPr lang="en-US" sz="1176" b="1" dirty="0">
                    <a:solidFill>
                      <a:srgbClr val="505050"/>
                    </a:solidFill>
                    <a:latin typeface="Segoe UI"/>
                  </a:rPr>
                  <a:t>Replicated </a:t>
                </a:r>
                <a:r>
                  <a:rPr lang="en-US" sz="1176" b="1" dirty="0">
                    <a:solidFill>
                      <a:srgbClr val="505050"/>
                    </a:solidFill>
                    <a:latin typeface="Segoe UI"/>
                  </a:rPr>
                  <a:t>(HA)</a:t>
                </a:r>
              </a:p>
              <a:p>
                <a:pPr marL="210112" lvl="1" indent="-210112" defTabSz="499951" fontAlgn="auto">
                  <a:lnSpc>
                    <a:spcPct val="90000"/>
                  </a:lnSpc>
                  <a:spcAft>
                    <a:spcPct val="15000"/>
                  </a:spcAft>
                  <a:buFont typeface="Arial" panose="020B0604020202020204" pitchFamily="34" charset="0"/>
                  <a:buChar char="•"/>
                </a:pPr>
                <a:r>
                  <a:rPr lang="en-US" sz="1176" b="1" dirty="0">
                    <a:solidFill>
                      <a:srgbClr val="505050"/>
                    </a:solidFill>
                    <a:latin typeface="Segoe UI"/>
                  </a:rPr>
                  <a:t>Persistence (durable)</a:t>
                </a:r>
                <a:endParaRPr lang="en-US" sz="1176" b="1" dirty="0">
                  <a:solidFill>
                    <a:srgbClr val="505050"/>
                  </a:solidFill>
                  <a:latin typeface="Segoe UI"/>
                </a:endParaRPr>
              </a:p>
              <a:p>
                <a:pPr marL="210112" lvl="1" indent="-210112" defTabSz="499951" fontAlgn="auto">
                  <a:lnSpc>
                    <a:spcPct val="90000"/>
                  </a:lnSpc>
                  <a:spcAft>
                    <a:spcPct val="15000"/>
                  </a:spcAft>
                  <a:buFont typeface="Arial" panose="020B0604020202020204" pitchFamily="34" charset="0"/>
                  <a:buChar char="•"/>
                </a:pPr>
                <a:r>
                  <a:rPr lang="en-US" sz="1176" b="1" dirty="0">
                    <a:solidFill>
                      <a:srgbClr val="505050"/>
                    </a:solidFill>
                    <a:latin typeface="Segoe UI"/>
                  </a:rPr>
                  <a:t>Asynchronous</a:t>
                </a:r>
              </a:p>
              <a:p>
                <a:pPr marL="210112" lvl="1" indent="-210112" defTabSz="499951" fontAlgn="auto">
                  <a:lnSpc>
                    <a:spcPct val="90000"/>
                  </a:lnSpc>
                  <a:spcAft>
                    <a:spcPct val="15000"/>
                  </a:spcAft>
                  <a:buFont typeface="Arial" panose="020B0604020202020204" pitchFamily="34" charset="0"/>
                  <a:buChar char="•"/>
                </a:pPr>
                <a:r>
                  <a:rPr lang="en-US" sz="1176" b="1" dirty="0">
                    <a:solidFill>
                      <a:srgbClr val="505050"/>
                    </a:solidFill>
                    <a:latin typeface="Segoe UI"/>
                  </a:rPr>
                  <a:t>Transactional</a:t>
                </a:r>
              </a:p>
            </p:txBody>
          </p:sp>
        </p:grpSp>
      </p:grpSp>
    </p:spTree>
    <p:extLst>
      <p:ext uri="{BB962C8B-B14F-4D97-AF65-F5344CB8AC3E}">
        <p14:creationId xmlns:p14="http://schemas.microsoft.com/office/powerpoint/2010/main" val="193134897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p:cNvSpPr txBox="1">
            <a:spLocks/>
          </p:cNvSpPr>
          <p:nvPr/>
        </p:nvSpPr>
        <p:spPr>
          <a:xfrm>
            <a:off x="201931" y="3228464"/>
            <a:ext cx="8998097" cy="23295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a:r>
              <a:rPr lang="en-US" sz="2353" dirty="0">
                <a:gradFill>
                  <a:gsLst>
                    <a:gs pos="1250">
                      <a:srgbClr val="FFFFFF"/>
                    </a:gs>
                    <a:gs pos="100000">
                      <a:srgbClr val="FFFFFF"/>
                    </a:gs>
                  </a:gsLst>
                  <a:lin ang="5400000" scaled="0"/>
                </a:gradFill>
                <a:latin typeface="Segoe UI Light"/>
              </a:rPr>
              <a:t>Atomically update one or more collections using transactions</a:t>
            </a:r>
          </a:p>
          <a:p>
            <a:pPr marL="252134" indent="-252134" defTabSz="685845"/>
            <a:r>
              <a:rPr lang="en-US" sz="2353" dirty="0">
                <a:gradFill>
                  <a:gsLst>
                    <a:gs pos="1250">
                      <a:srgbClr val="FFFFFF"/>
                    </a:gs>
                    <a:gs pos="100000">
                      <a:srgbClr val="FFFFFF"/>
                    </a:gs>
                  </a:gsLst>
                  <a:lin ang="5400000" scaled="0"/>
                </a:gradFill>
                <a:latin typeface="Segoe UI Light"/>
              </a:rPr>
              <a:t>Changes </a:t>
            </a:r>
            <a:r>
              <a:rPr lang="en-US" sz="2353" dirty="0">
                <a:gradFill>
                  <a:gsLst>
                    <a:gs pos="1250">
                      <a:srgbClr val="FFFFFF"/>
                    </a:gs>
                    <a:gs pos="100000">
                      <a:srgbClr val="FFFFFF"/>
                    </a:gs>
                  </a:gsLst>
                  <a:lin ang="5400000" scaled="0"/>
                </a:gradFill>
                <a:latin typeface="Segoe UI Light"/>
              </a:rPr>
              <a:t>are replicated and durably stored on multiple replicas</a:t>
            </a:r>
          </a:p>
          <a:p>
            <a:pPr marL="252134" indent="-252134" defTabSz="685845"/>
            <a:r>
              <a:rPr lang="en-US" sz="2353" dirty="0">
                <a:gradFill>
                  <a:gsLst>
                    <a:gs pos="1250">
                      <a:srgbClr val="FFFFFF"/>
                    </a:gs>
                    <a:gs pos="100000">
                      <a:srgbClr val="FFFFFF"/>
                    </a:gs>
                  </a:gsLst>
                  <a:lin ang="5400000" scaled="0"/>
                </a:gradFill>
                <a:latin typeface="Segoe UI Light"/>
              </a:rPr>
              <a:t>Reads are repeatable within the transaction</a:t>
            </a:r>
          </a:p>
          <a:p>
            <a:pPr marL="252134" indent="-252134" defTabSz="685845"/>
            <a:r>
              <a:rPr lang="en-US" sz="2353" dirty="0">
                <a:gradFill>
                  <a:gsLst>
                    <a:gs pos="1250">
                      <a:srgbClr val="FFFFFF"/>
                    </a:gs>
                    <a:gs pos="100000">
                      <a:srgbClr val="FFFFFF"/>
                    </a:gs>
                  </a:gsLst>
                  <a:lin ang="5400000" scaled="0"/>
                </a:gradFill>
                <a:latin typeface="Segoe UI Light"/>
              </a:rPr>
              <a:t>Enumerations are snapshot based</a:t>
            </a:r>
          </a:p>
          <a:p>
            <a:pPr marL="0" indent="0" defTabSz="685845">
              <a:buNone/>
            </a:pPr>
            <a:endParaRPr lang="en-US" sz="2353" dirty="0">
              <a:gradFill>
                <a:gsLst>
                  <a:gs pos="1250">
                    <a:srgbClr val="FFFFFF"/>
                  </a:gs>
                  <a:gs pos="100000">
                    <a:srgbClr val="FFFFFF"/>
                  </a:gs>
                </a:gsLst>
                <a:lin ang="5400000" scaled="0"/>
              </a:gradFill>
              <a:latin typeface="Segoe UI Light"/>
            </a:endParaRPr>
          </a:p>
        </p:txBody>
      </p:sp>
      <p:sp>
        <p:nvSpPr>
          <p:cNvPr id="15" name="Title 2"/>
          <p:cNvSpPr>
            <a:spLocks noGrp="1"/>
          </p:cNvSpPr>
          <p:nvPr>
            <p:ph type="title"/>
          </p:nvPr>
        </p:nvSpPr>
        <p:spPr>
          <a:xfrm>
            <a:off x="201931" y="1074718"/>
            <a:ext cx="8741880" cy="674653"/>
          </a:xfrm>
        </p:spPr>
        <p:txBody>
          <a:bodyPr/>
          <a:lstStyle/>
          <a:p>
            <a:r>
              <a:rPr lang="en-US" dirty="0" smtClean="0"/>
              <a:t>Reliable Collections</a:t>
            </a:r>
            <a:endParaRPr lang="en-US" dirty="0"/>
          </a:p>
        </p:txBody>
      </p:sp>
      <p:sp>
        <p:nvSpPr>
          <p:cNvPr id="32" name="Text Placeholder 1"/>
          <p:cNvSpPr txBox="1">
            <a:spLocks/>
          </p:cNvSpPr>
          <p:nvPr/>
        </p:nvSpPr>
        <p:spPr>
          <a:xfrm>
            <a:off x="6454097" y="2130790"/>
            <a:ext cx="3316050" cy="4648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lang="en-US" sz="2059" dirty="0" err="1">
                <a:gradFill>
                  <a:gsLst>
                    <a:gs pos="1250">
                      <a:srgbClr val="FFFFFF"/>
                    </a:gs>
                    <a:gs pos="100000">
                      <a:srgbClr val="FFFFFF"/>
                    </a:gs>
                  </a:gsLst>
                  <a:lin ang="5400000" scaled="0"/>
                </a:gradFill>
                <a:latin typeface="Segoe UI Light"/>
              </a:rPr>
              <a:t>IReliableQueue</a:t>
            </a:r>
            <a:r>
              <a:rPr lang="en-US" sz="2059" dirty="0">
                <a:gradFill>
                  <a:gsLst>
                    <a:gs pos="1250">
                      <a:srgbClr val="FFFFFF"/>
                    </a:gs>
                    <a:gs pos="100000">
                      <a:srgbClr val="FFFFFF"/>
                    </a:gs>
                  </a:gsLst>
                  <a:lin ang="5400000" scaled="0"/>
                </a:gradFill>
                <a:latin typeface="Segoe UI Light"/>
              </a:rPr>
              <a:t>&lt;T&gt;</a:t>
            </a:r>
            <a:endParaRPr lang="en-US" sz="2353" dirty="0">
              <a:gradFill>
                <a:gsLst>
                  <a:gs pos="1250">
                    <a:srgbClr val="FFFFFF"/>
                  </a:gs>
                  <a:gs pos="100000">
                    <a:srgbClr val="FFFFFF"/>
                  </a:gs>
                </a:gsLst>
                <a:lin ang="5400000" scaled="0"/>
              </a:gradFill>
              <a:latin typeface="Segoe UI Light"/>
            </a:endParaRPr>
          </a:p>
        </p:txBody>
      </p:sp>
      <p:grpSp>
        <p:nvGrpSpPr>
          <p:cNvPr id="39" name="Group 38"/>
          <p:cNvGrpSpPr/>
          <p:nvPr/>
        </p:nvGrpSpPr>
        <p:grpSpPr>
          <a:xfrm>
            <a:off x="538089" y="2058667"/>
            <a:ext cx="4616029" cy="670584"/>
            <a:chOff x="579437" y="2610881"/>
            <a:chExt cx="6728739" cy="912041"/>
          </a:xfrm>
        </p:grpSpPr>
        <p:grpSp>
          <p:nvGrpSpPr>
            <p:cNvPr id="40" name="Group 39"/>
            <p:cNvGrpSpPr/>
            <p:nvPr/>
          </p:nvGrpSpPr>
          <p:grpSpPr>
            <a:xfrm>
              <a:off x="579437" y="2610881"/>
              <a:ext cx="1571681" cy="912041"/>
              <a:chOff x="514118" y="5078322"/>
              <a:chExt cx="1961420" cy="1113098"/>
            </a:xfrm>
          </p:grpSpPr>
          <p:pic>
            <p:nvPicPr>
              <p:cNvPr id="42" name="Picture 41"/>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43" name="Picture 42"/>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44" name="Picture 4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45" name="Straight Connector 44"/>
              <p:cNvCxnSpPr>
                <a:endCxn id="44" idx="1"/>
              </p:cNvCxnSpPr>
              <p:nvPr/>
            </p:nvCxnSpPr>
            <p:spPr>
              <a:xfrm>
                <a:off x="1825707" y="5750932"/>
                <a:ext cx="185206" cy="20817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a:endCxn id="43" idx="3"/>
              </p:cNvCxnSpPr>
              <p:nvPr/>
            </p:nvCxnSpPr>
            <p:spPr>
              <a:xfrm flipH="1">
                <a:off x="978743" y="5753012"/>
                <a:ext cx="185190" cy="20609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
          <p:nvSpPr>
            <p:cNvPr id="41" name="Text Placeholder 1"/>
            <p:cNvSpPr txBox="1">
              <a:spLocks/>
            </p:cNvSpPr>
            <p:nvPr/>
          </p:nvSpPr>
          <p:spPr>
            <a:xfrm>
              <a:off x="2474404" y="2826098"/>
              <a:ext cx="4833772" cy="63224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45">
                <a:buNone/>
              </a:pPr>
              <a:r>
                <a:rPr lang="en-US" sz="2353" dirty="0" err="1">
                  <a:gradFill>
                    <a:gsLst>
                      <a:gs pos="1250">
                        <a:srgbClr val="FFFFFF"/>
                      </a:gs>
                      <a:gs pos="100000">
                        <a:srgbClr val="FFFFFF"/>
                      </a:gs>
                    </a:gsLst>
                    <a:lin ang="5400000" scaled="0"/>
                  </a:gradFill>
                  <a:latin typeface="Segoe UI Light"/>
                </a:rPr>
                <a:t>I</a:t>
              </a:r>
              <a:r>
                <a:rPr lang="en-US" sz="2059" dirty="0" err="1">
                  <a:gradFill>
                    <a:gsLst>
                      <a:gs pos="1250">
                        <a:srgbClr val="FFFFFF"/>
                      </a:gs>
                      <a:gs pos="100000">
                        <a:srgbClr val="FFFFFF"/>
                      </a:gs>
                    </a:gsLst>
                    <a:lin ang="5400000" scaled="0"/>
                  </a:gradFill>
                  <a:latin typeface="Segoe UI Light"/>
                </a:rPr>
                <a:t>ReliableDictionary</a:t>
              </a:r>
              <a:r>
                <a:rPr lang="en-US" sz="2059" dirty="0">
                  <a:gradFill>
                    <a:gsLst>
                      <a:gs pos="1250">
                        <a:srgbClr val="FFFFFF"/>
                      </a:gs>
                      <a:gs pos="100000">
                        <a:srgbClr val="FFFFFF"/>
                      </a:gs>
                    </a:gsLst>
                    <a:lin ang="5400000" scaled="0"/>
                  </a:gradFill>
                  <a:latin typeface="Segoe UI Light"/>
                </a:rPr>
                <a:t>&lt;K,V&gt;</a:t>
              </a:r>
              <a:endParaRPr lang="en-US" sz="2353" dirty="0">
                <a:gradFill>
                  <a:gsLst>
                    <a:gs pos="1250">
                      <a:srgbClr val="FFFFFF"/>
                    </a:gs>
                    <a:gs pos="100000">
                      <a:srgbClr val="FFFFFF"/>
                    </a:gs>
                  </a:gsLst>
                  <a:lin ang="5400000" scaled="0"/>
                </a:gradFill>
                <a:latin typeface="Segoe UI Light"/>
              </a:endParaRPr>
            </a:p>
          </p:txBody>
        </p:sp>
      </p:grpSp>
      <p:grpSp>
        <p:nvGrpSpPr>
          <p:cNvPr id="49" name="Group 48"/>
          <p:cNvGrpSpPr/>
          <p:nvPr/>
        </p:nvGrpSpPr>
        <p:grpSpPr>
          <a:xfrm>
            <a:off x="4956131" y="1749371"/>
            <a:ext cx="1497966" cy="1231417"/>
            <a:chOff x="126834" y="4165624"/>
            <a:chExt cx="3181494" cy="2022233"/>
          </a:xfrm>
        </p:grpSpPr>
        <p:pic>
          <p:nvPicPr>
            <p:cNvPr id="50" name="Picture 49"/>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14516" y="4165624"/>
              <a:ext cx="1264353" cy="1688905"/>
            </a:xfrm>
            <a:prstGeom prst="rect">
              <a:avLst/>
            </a:prstGeom>
          </p:spPr>
        </p:pic>
        <p:pic>
          <p:nvPicPr>
            <p:cNvPr id="52" name="Picture 51"/>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429880" y="4975533"/>
              <a:ext cx="878448" cy="1212324"/>
            </a:xfrm>
            <a:prstGeom prst="rect">
              <a:avLst/>
            </a:prstGeom>
          </p:spPr>
        </p:pic>
        <p:pic>
          <p:nvPicPr>
            <p:cNvPr id="53" name="Picture 52"/>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6834" y="4975533"/>
              <a:ext cx="878448" cy="1212324"/>
            </a:xfrm>
            <a:prstGeom prst="rect">
              <a:avLst/>
            </a:prstGeom>
          </p:spPr>
        </p:pic>
        <p:cxnSp>
          <p:nvCxnSpPr>
            <p:cNvPr id="54" name="Straight Connector 53"/>
            <p:cNvCxnSpPr/>
            <p:nvPr/>
          </p:nvCxnSpPr>
          <p:spPr>
            <a:xfrm>
              <a:off x="2242067" y="5235412"/>
              <a:ext cx="200788" cy="185810"/>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cxnSp>
          <p:nvCxnSpPr>
            <p:cNvPr id="55" name="Straight Connector 54"/>
            <p:cNvCxnSpPr/>
            <p:nvPr/>
          </p:nvCxnSpPr>
          <p:spPr>
            <a:xfrm flipV="1">
              <a:off x="910726" y="5241965"/>
              <a:ext cx="228600" cy="169816"/>
            </a:xfrm>
            <a:prstGeom prst="line">
              <a:avLst/>
            </a:prstGeom>
            <a:ln w="50800">
              <a:solidFill>
                <a:srgbClr val="B4D00A"/>
              </a:solidFill>
              <a:headEnd type="none"/>
              <a:tailEnd type="non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13976704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the Move</a:t>
            </a:r>
            <a:endParaRPr lang="en-US" dirty="0"/>
          </a:p>
        </p:txBody>
      </p:sp>
    </p:spTree>
    <p:extLst>
      <p:ext uri="{BB962C8B-B14F-4D97-AF65-F5344CB8AC3E}">
        <p14:creationId xmlns:p14="http://schemas.microsoft.com/office/powerpoint/2010/main" val="1999651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386965" y="5137951"/>
            <a:ext cx="4304487" cy="64416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1423" tIns="25712" rIns="25712" bIns="51423" numCol="1" spcCol="0" rtlCol="0" fromWordArt="0" anchor="ctr" anchorCtr="0" forceAA="0" compatLnSpc="1">
            <a:prstTxWarp prst="textNoShape">
              <a:avLst/>
            </a:prstTxWarp>
            <a:noAutofit/>
          </a:bodyPr>
          <a:lstStyle/>
          <a:p>
            <a:pPr defTabSz="514066"/>
            <a:r>
              <a:rPr lang="en-US" sz="1013" spc="-28" dirty="0">
                <a:solidFill>
                  <a:srgbClr val="404040"/>
                </a:solidFill>
                <a:latin typeface="Segoe UI"/>
                <a:ea typeface="Segoe UI" pitchFamily="34" charset="0"/>
                <a:cs typeface="Segoe UI" pitchFamily="34" charset="0"/>
              </a:rPr>
              <a:t>Queues                                                Storage</a:t>
            </a:r>
            <a:endParaRPr lang="en-US" sz="1013" spc="-28" dirty="0">
              <a:solidFill>
                <a:srgbClr val="404040"/>
              </a:soli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solidFill>
                  <a:schemeClr val="tx1"/>
                </a:solidFill>
              </a:rPr>
              <a:t>3-Tier service pattern</a:t>
            </a:r>
            <a:endParaRPr lang="en-US" dirty="0">
              <a:solidFill>
                <a:schemeClr val="tx1"/>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1368" y="5177954"/>
            <a:ext cx="573713" cy="57371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91868" y="1636151"/>
            <a:ext cx="618119" cy="618119"/>
          </a:xfrm>
          <a:prstGeom prst="rect">
            <a:avLst/>
          </a:prstGeom>
        </p:spPr>
      </p:pic>
      <p:grpSp>
        <p:nvGrpSpPr>
          <p:cNvPr id="8" name="Group 7"/>
          <p:cNvGrpSpPr/>
          <p:nvPr/>
        </p:nvGrpSpPr>
        <p:grpSpPr>
          <a:xfrm>
            <a:off x="2386965" y="2463117"/>
            <a:ext cx="4304487" cy="644164"/>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1423" tIns="25712" rIns="25712" bIns="51423" numCol="1" spcCol="0" rtlCol="0" fromWordArt="0" anchor="ctr" anchorCtr="0" forceAA="0" compatLnSpc="1">
              <a:prstTxWarp prst="textNoShape">
                <a:avLst/>
              </a:prstTxWarp>
              <a:noAutofit/>
            </a:bodyPr>
            <a:lstStyle/>
            <a:p>
              <a:pPr defTabSz="514066"/>
              <a:r>
                <a:rPr lang="en-US" sz="1013" spc="-28" dirty="0">
                  <a:solidFill>
                    <a:srgbClr val="404040"/>
                  </a:solidFill>
                  <a:latin typeface="Segoe UI"/>
                  <a:ea typeface="Segoe UI" pitchFamily="34" charset="0"/>
                  <a:cs typeface="Segoe UI" pitchFamily="34" charset="0"/>
                </a:rPr>
                <a:t>Front End</a:t>
              </a:r>
              <a:endParaRPr lang="en-US" sz="1013" spc="-28" dirty="0">
                <a:solidFill>
                  <a:srgbClr val="404040"/>
                </a:solidFill>
                <a:latin typeface="Segoe UI"/>
                <a:ea typeface="Segoe UI" pitchFamily="34" charset="0"/>
                <a:cs typeface="Segoe UI" pitchFamily="34" charset="0"/>
              </a:endParaRPr>
            </a:p>
            <a:p>
              <a:pPr defTabSz="514066"/>
              <a:r>
                <a:rPr lang="en-US" sz="1013" spc="-28" dirty="0">
                  <a:solidFill>
                    <a:srgbClr val="404040"/>
                  </a:solidFill>
                  <a:latin typeface="Segoe UI"/>
                  <a:ea typeface="Segoe UI" pitchFamily="34" charset="0"/>
                  <a:cs typeface="Segoe UI" pitchFamily="34" charset="0"/>
                </a:rPr>
                <a:t>(</a:t>
              </a:r>
              <a:r>
                <a:rPr lang="en-US" sz="1013" spc="-28" dirty="0">
                  <a:solidFill>
                    <a:srgbClr val="404040"/>
                  </a:solidFill>
                  <a:latin typeface="Segoe UI"/>
                  <a:ea typeface="Segoe UI" pitchFamily="34" charset="0"/>
                  <a:cs typeface="Segoe UI" pitchFamily="34" charset="0"/>
                </a:rPr>
                <a:t>Stateless</a:t>
              </a:r>
            </a:p>
            <a:p>
              <a:pPr defTabSz="514066"/>
              <a:r>
                <a:rPr lang="en-US" sz="1013" spc="-28" dirty="0">
                  <a:solidFill>
                    <a:srgbClr val="404040"/>
                  </a:solidFill>
                  <a:latin typeface="Segoe UI"/>
                  <a:ea typeface="Segoe UI" pitchFamily="34" charset="0"/>
                  <a:cs typeface="Segoe UI" pitchFamily="34" charset="0"/>
                </a:rPr>
                <a:t>Web)</a:t>
              </a:r>
              <a:endParaRPr lang="en-US" sz="1013" spc="-28" dirty="0">
                <a:solidFill>
                  <a:srgbClr val="404040"/>
                </a:solidFill>
                <a:latin typeface="Segoe UI"/>
                <a:ea typeface="Segoe UI" pitchFamily="34" charset="0"/>
                <a:cs typeface="Segoe UI" pitchFamily="34" charset="0"/>
              </a:endParaRPr>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3575940" y="2254221"/>
            <a:ext cx="902119" cy="23685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5737" y="5193825"/>
            <a:ext cx="573713" cy="573713"/>
          </a:xfrm>
          <a:prstGeom prst="rect">
            <a:avLst/>
          </a:prstGeom>
        </p:spPr>
      </p:pic>
      <p:grpSp>
        <p:nvGrpSpPr>
          <p:cNvPr id="9" name="Group 8"/>
          <p:cNvGrpSpPr/>
          <p:nvPr/>
        </p:nvGrpSpPr>
        <p:grpSpPr>
          <a:xfrm>
            <a:off x="2386965" y="3702808"/>
            <a:ext cx="4304487" cy="644164"/>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1423" tIns="25712" rIns="25712" bIns="51423" numCol="1" spcCol="0" rtlCol="0" fromWordArt="0" anchor="ctr" anchorCtr="0" forceAA="0" compatLnSpc="1">
              <a:prstTxWarp prst="textNoShape">
                <a:avLst/>
              </a:prstTxWarp>
              <a:noAutofit/>
            </a:bodyPr>
            <a:lstStyle/>
            <a:p>
              <a:pPr defTabSz="514066"/>
              <a:r>
                <a:rPr lang="en-US" sz="1013" spc="-28" dirty="0">
                  <a:solidFill>
                    <a:srgbClr val="404040"/>
                  </a:solidFill>
                  <a:latin typeface="Segoe UI"/>
                  <a:ea typeface="Segoe UI" pitchFamily="34" charset="0"/>
                  <a:cs typeface="Segoe UI" pitchFamily="34" charset="0"/>
                </a:rPr>
                <a:t>Stateless</a:t>
              </a:r>
            </a:p>
            <a:p>
              <a:pPr defTabSz="514066"/>
              <a:r>
                <a:rPr lang="en-US" sz="1013" spc="-28" dirty="0">
                  <a:solidFill>
                    <a:srgbClr val="404040"/>
                  </a:solidFill>
                  <a:latin typeface="Segoe UI"/>
                  <a:ea typeface="Segoe UI" pitchFamily="34" charset="0"/>
                  <a:cs typeface="Segoe UI" pitchFamily="34" charset="0"/>
                </a:rPr>
                <a:t>Middle-tier</a:t>
              </a:r>
            </a:p>
            <a:p>
              <a:pPr defTabSz="514066"/>
              <a:r>
                <a:rPr lang="en-US" sz="1013" spc="-28" dirty="0">
                  <a:solidFill>
                    <a:srgbClr val="404040"/>
                  </a:solidFill>
                  <a:latin typeface="Segoe UI"/>
                  <a:ea typeface="Segoe UI" pitchFamily="34" charset="0"/>
                  <a:cs typeface="Segoe UI" pitchFamily="34" charset="0"/>
                </a:rPr>
                <a:t>Compute</a:t>
              </a: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4764915" y="2254221"/>
            <a:ext cx="808839" cy="23685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70918" y="2266095"/>
            <a:ext cx="3906" cy="25740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563522" y="3036814"/>
            <a:ext cx="2016956" cy="728993"/>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3360688" y="4602132"/>
            <a:ext cx="882078" cy="301308"/>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3574659" y="4535454"/>
            <a:ext cx="1168934" cy="147806"/>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2951368" y="2777936"/>
            <a:ext cx="337715" cy="2686874"/>
          </a:xfrm>
          <a:prstGeom prst="curvedConnector3">
            <a:avLst>
              <a:gd name="adj1" fmla="val 292393"/>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2908161" y="4612140"/>
            <a:ext cx="895878" cy="235750"/>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82659" y="5193825"/>
            <a:ext cx="573713" cy="573713"/>
          </a:xfrm>
          <a:prstGeom prst="rect">
            <a:avLst/>
          </a:prstGeom>
        </p:spPr>
      </p:pic>
      <p:pic>
        <p:nvPicPr>
          <p:cNvPr id="77" name="Picture 76"/>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61701" y="5193825"/>
            <a:ext cx="573713" cy="573713"/>
          </a:xfrm>
          <a:prstGeom prst="rect">
            <a:avLst/>
          </a:prstGeom>
        </p:spPr>
      </p:pic>
      <p:pic>
        <p:nvPicPr>
          <p:cNvPr id="78" name="Picture 77"/>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12203" y="5189000"/>
            <a:ext cx="573713" cy="573713"/>
          </a:xfrm>
          <a:prstGeom prst="rect">
            <a:avLst/>
          </a:prstGeom>
        </p:spPr>
      </p:pic>
      <p:cxnSp>
        <p:nvCxnSpPr>
          <p:cNvPr id="79" name="Straight Arrow Connector 78"/>
          <p:cNvCxnSpPr/>
          <p:nvPr/>
        </p:nvCxnSpPr>
        <p:spPr>
          <a:xfrm>
            <a:off x="3838450" y="4244861"/>
            <a:ext cx="1071536" cy="94896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606584" y="4285140"/>
            <a:ext cx="997956" cy="90386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6028691" y="4420380"/>
            <a:ext cx="1064504" cy="644164"/>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1423" tIns="25712" rIns="25712" bIns="51423" numCol="1" spcCol="0" rtlCol="0" fromWordArt="0" anchor="ctr" anchorCtr="0" forceAA="0" compatLnSpc="1">
              <a:prstTxWarp prst="textNoShape">
                <a:avLst/>
              </a:prstTxWarp>
              <a:noAutofit/>
            </a:bodyPr>
            <a:lstStyle/>
            <a:p>
              <a:pPr defTabSz="514066"/>
              <a:r>
                <a:rPr lang="en-US" sz="1013" spc="-28" dirty="0">
                  <a:solidFill>
                    <a:srgbClr val="404040"/>
                  </a:solidFill>
                  <a:latin typeface="Segoe UI"/>
                  <a:ea typeface="Segoe UI" pitchFamily="34" charset="0"/>
                  <a:cs typeface="Segoe UI" pitchFamily="34" charset="0"/>
                </a:rPr>
                <a:t>Cache</a:t>
              </a:r>
              <a:endParaRPr lang="en-US" sz="1013" spc="-28" dirty="0">
                <a:solidFill>
                  <a:srgbClr val="404040"/>
                </a:solidFill>
                <a:latin typeface="Segoe UI"/>
                <a:ea typeface="Segoe UI" pitchFamily="34" charset="0"/>
                <a:cs typeface="Segoe UI" pitchFamily="34" charset="0"/>
              </a:endParaRP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12979" y="2284035"/>
            <a:ext cx="2371402" cy="310589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a:r>
              <a:rPr lang="en-US" sz="1324" dirty="0">
                <a:solidFill>
                  <a:srgbClr val="FFFFFF"/>
                </a:solidFill>
                <a:latin typeface="Segoe UI"/>
              </a:rPr>
              <a:t>S</a:t>
            </a:r>
            <a:r>
              <a:rPr lang="en-US" sz="1324" dirty="0">
                <a:solidFill>
                  <a:srgbClr val="FFFFFF"/>
                </a:solidFill>
                <a:latin typeface="Segoe UI"/>
              </a:rPr>
              <a:t>cale with partitioned storage</a:t>
            </a:r>
          </a:p>
          <a:p>
            <a:pPr marL="252134" indent="-252134" defTabSz="685845"/>
            <a:endParaRPr lang="en-US" sz="1324" dirty="0">
              <a:solidFill>
                <a:srgbClr val="FFFFFF"/>
              </a:solidFill>
              <a:latin typeface="Segoe UI"/>
            </a:endParaRPr>
          </a:p>
          <a:p>
            <a:pPr marL="252134" indent="-252134" defTabSz="685845"/>
            <a:r>
              <a:rPr lang="en-US" sz="1324" dirty="0">
                <a:solidFill>
                  <a:srgbClr val="FFFFFF"/>
                </a:solidFill>
                <a:latin typeface="Segoe UI"/>
              </a:rPr>
              <a:t>Increase reliability with queues</a:t>
            </a:r>
            <a:endParaRPr lang="en-US" sz="1324" dirty="0">
              <a:solidFill>
                <a:srgbClr val="FFFFFF"/>
              </a:solidFill>
              <a:latin typeface="Segoe UI"/>
            </a:endParaRPr>
          </a:p>
          <a:p>
            <a:pPr marL="252134" indent="-252134" defTabSz="685845"/>
            <a:endParaRPr lang="en-US" sz="1324" dirty="0">
              <a:solidFill>
                <a:srgbClr val="FFFFFF"/>
              </a:solidFill>
              <a:latin typeface="Segoe UI"/>
            </a:endParaRPr>
          </a:p>
          <a:p>
            <a:pPr marL="252134" indent="-252134" defTabSz="685845"/>
            <a:r>
              <a:rPr lang="en-US" sz="1324" dirty="0">
                <a:solidFill>
                  <a:srgbClr val="FFFFFF"/>
                </a:solidFill>
                <a:latin typeface="Segoe UI"/>
              </a:rPr>
              <a:t>R</a:t>
            </a:r>
            <a:r>
              <a:rPr lang="en-US" sz="1324" dirty="0">
                <a:solidFill>
                  <a:srgbClr val="FFFFFF"/>
                </a:solidFill>
                <a:latin typeface="Segoe UI"/>
              </a:rPr>
              <a:t>educe read latency with caches</a:t>
            </a:r>
          </a:p>
          <a:p>
            <a:pPr marL="252134" indent="-252134" defTabSz="685845"/>
            <a:endParaRPr lang="en-US" sz="1324" dirty="0">
              <a:solidFill>
                <a:srgbClr val="FFFFFF"/>
              </a:solidFill>
              <a:latin typeface="Segoe UI"/>
            </a:endParaRPr>
          </a:p>
          <a:p>
            <a:pPr marL="252134" indent="-252134" defTabSz="685845"/>
            <a:r>
              <a:rPr lang="en-US" sz="1324" dirty="0">
                <a:solidFill>
                  <a:srgbClr val="FFFFFF"/>
                </a:solidFill>
                <a:latin typeface="Segoe UI"/>
              </a:rPr>
              <a:t>Manage your own transactions for state consistency</a:t>
            </a:r>
            <a:endParaRPr lang="en-US" sz="1324" dirty="0">
              <a:solidFill>
                <a:srgbClr val="FFFFFF"/>
              </a:solidFill>
              <a:latin typeface="Segoe UI"/>
            </a:endParaRPr>
          </a:p>
          <a:p>
            <a:pPr marL="252134" indent="-252134" defTabSz="685845"/>
            <a:endParaRPr lang="en-US" sz="1324" dirty="0">
              <a:solidFill>
                <a:srgbClr val="FFFFFF"/>
              </a:solidFill>
              <a:latin typeface="Segoe UI"/>
            </a:endParaRPr>
          </a:p>
          <a:p>
            <a:pPr marL="252134" indent="-252134" defTabSz="685845"/>
            <a:r>
              <a:rPr lang="en-US" sz="1324" dirty="0">
                <a:solidFill>
                  <a:srgbClr val="FFFFFF"/>
                </a:solidFill>
                <a:latin typeface="Segoe UI"/>
              </a:rPr>
              <a:t>Many moving parts each managed differently</a:t>
            </a:r>
          </a:p>
        </p:txBody>
      </p:sp>
      <p:cxnSp>
        <p:nvCxnSpPr>
          <p:cNvPr id="48" name="Straight Arrow Connector 47"/>
          <p:cNvCxnSpPr/>
          <p:nvPr/>
        </p:nvCxnSpPr>
        <p:spPr>
          <a:xfrm>
            <a:off x="5412843" y="4282076"/>
            <a:ext cx="943389" cy="88752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267079" y="2146501"/>
            <a:ext cx="642908" cy="186285"/>
          </a:xfrm>
          <a:prstGeom prst="rect">
            <a:avLst/>
          </a:prstGeom>
          <a:noFill/>
          <a:ln>
            <a:noFill/>
          </a:ln>
        </p:spPr>
        <p:txBody>
          <a:bodyPr wrap="none" lIns="0" tIns="20170" rIns="0" bIns="0" rtlCol="0">
            <a:noAutofit/>
          </a:bodyPr>
          <a:lstStyle/>
          <a:p>
            <a:pPr algn="ctr" defTabSz="685845" fontAlgn="auto">
              <a:lnSpc>
                <a:spcPts val="588"/>
              </a:lnSpc>
              <a:spcBef>
                <a:spcPts val="0"/>
              </a:spcBef>
              <a:spcAft>
                <a:spcPts val="0"/>
              </a:spcAft>
            </a:pPr>
            <a:r>
              <a:rPr lang="en-US" sz="735" dirty="0">
                <a:solidFill>
                  <a:srgbClr val="FFFFFF"/>
                </a:solidFill>
                <a:latin typeface="Segoe UI"/>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3637608245"/>
      </p:ext>
    </p:extLst>
  </p:cSld>
  <p:clrMapOvr>
    <a:masterClrMapping/>
  </p:clrMapOvr>
  <p:transition advTm="103306">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2386965" y="3702808"/>
            <a:ext cx="4304487" cy="744861"/>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1423" tIns="25712" rIns="25712" bIns="51423" numCol="1" spcCol="0" rtlCol="0" fromWordArt="0" anchor="ctr" anchorCtr="0" forceAA="0" compatLnSpc="1">
            <a:prstTxWarp prst="textNoShape">
              <a:avLst/>
            </a:prstTxWarp>
            <a:noAutofit/>
          </a:bodyPr>
          <a:lstStyle/>
          <a:p>
            <a:pPr defTabSz="514066"/>
            <a:r>
              <a:rPr lang="en-US" sz="1013" spc="-28" dirty="0" err="1">
                <a:solidFill>
                  <a:srgbClr val="404040"/>
                </a:solidFill>
                <a:latin typeface="Segoe UI"/>
                <a:ea typeface="Segoe UI" pitchFamily="34" charset="0"/>
                <a:cs typeface="Segoe UI" pitchFamily="34" charset="0"/>
              </a:rPr>
              <a:t>Stateful</a:t>
            </a:r>
            <a:endParaRPr lang="en-US" sz="1013" spc="-28" dirty="0">
              <a:solidFill>
                <a:srgbClr val="404040"/>
              </a:solidFill>
              <a:latin typeface="Segoe UI"/>
              <a:ea typeface="Segoe UI" pitchFamily="34" charset="0"/>
              <a:cs typeface="Segoe UI" pitchFamily="34" charset="0"/>
            </a:endParaRPr>
          </a:p>
          <a:p>
            <a:pPr defTabSz="514066"/>
            <a:r>
              <a:rPr lang="en-US" sz="1013" spc="-28" dirty="0">
                <a:solidFill>
                  <a:srgbClr val="404040"/>
                </a:solidFill>
                <a:latin typeface="Segoe UI"/>
                <a:ea typeface="Segoe UI" pitchFamily="34" charset="0"/>
                <a:cs typeface="Segoe UI" pitchFamily="34" charset="0"/>
              </a:rPr>
              <a:t>Middle-tier</a:t>
            </a:r>
          </a:p>
          <a:p>
            <a:pPr defTabSz="514066"/>
            <a:r>
              <a:rPr lang="en-US" sz="1013" spc="-28" dirty="0">
                <a:solidFill>
                  <a:srgbClr val="404040"/>
                </a:solidFill>
                <a:latin typeface="Segoe UI"/>
                <a:ea typeface="Segoe UI" pitchFamily="34" charset="0"/>
                <a:cs typeface="Segoe UI" pitchFamily="34" charset="0"/>
              </a:rPr>
              <a:t>Compute</a:t>
            </a:r>
          </a:p>
        </p:txBody>
      </p:sp>
      <p:sp>
        <p:nvSpPr>
          <p:cNvPr id="3" name="Title 2"/>
          <p:cNvSpPr>
            <a:spLocks noGrp="1"/>
          </p:cNvSpPr>
          <p:nvPr>
            <p:ph type="title"/>
          </p:nvPr>
        </p:nvSpPr>
        <p:spPr/>
        <p:txBody>
          <a:bodyPr/>
          <a:lstStyle/>
          <a:p>
            <a:r>
              <a:rPr lang="en-US" dirty="0" err="1" smtClean="0">
                <a:solidFill>
                  <a:schemeClr val="tx1"/>
                </a:solidFill>
              </a:rPr>
              <a:t>Stateful</a:t>
            </a:r>
            <a:r>
              <a:rPr lang="en-US" dirty="0" smtClean="0">
                <a:solidFill>
                  <a:schemeClr val="tx1"/>
                </a:solidFill>
              </a:rPr>
              <a:t> services: Simplify design, reduce latency</a:t>
            </a:r>
            <a:endParaRPr lang="en-US" dirty="0">
              <a:solidFill>
                <a:schemeClr val="tx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1868" y="1636151"/>
            <a:ext cx="618119" cy="618119"/>
          </a:xfrm>
          <a:prstGeom prst="rect">
            <a:avLst/>
          </a:prstGeom>
        </p:spPr>
      </p:pic>
      <p:grpSp>
        <p:nvGrpSpPr>
          <p:cNvPr id="8" name="Group 7"/>
          <p:cNvGrpSpPr/>
          <p:nvPr/>
        </p:nvGrpSpPr>
        <p:grpSpPr>
          <a:xfrm>
            <a:off x="2386965" y="2463117"/>
            <a:ext cx="4304487" cy="644164"/>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1423" tIns="25712" rIns="25712" bIns="51423" numCol="1" spcCol="0" rtlCol="0" fromWordArt="0" anchor="ctr" anchorCtr="0" forceAA="0" compatLnSpc="1">
              <a:prstTxWarp prst="textNoShape">
                <a:avLst/>
              </a:prstTxWarp>
              <a:noAutofit/>
            </a:bodyPr>
            <a:lstStyle/>
            <a:p>
              <a:pPr defTabSz="514066"/>
              <a:r>
                <a:rPr lang="en-US" sz="1013" spc="-28" dirty="0">
                  <a:solidFill>
                    <a:srgbClr val="404040"/>
                  </a:solidFill>
                  <a:latin typeface="Segoe UI"/>
                  <a:ea typeface="Segoe UI" pitchFamily="34" charset="0"/>
                  <a:cs typeface="Segoe UI" pitchFamily="34" charset="0"/>
                </a:rPr>
                <a:t>Front End</a:t>
              </a:r>
              <a:endParaRPr lang="en-US" sz="1013" spc="-28" dirty="0">
                <a:solidFill>
                  <a:srgbClr val="404040"/>
                </a:solidFill>
                <a:latin typeface="Segoe UI"/>
                <a:ea typeface="Segoe UI" pitchFamily="34" charset="0"/>
                <a:cs typeface="Segoe UI" pitchFamily="34" charset="0"/>
              </a:endParaRPr>
            </a:p>
            <a:p>
              <a:pPr defTabSz="514066"/>
              <a:r>
                <a:rPr lang="en-US" sz="1013" spc="-28" dirty="0">
                  <a:solidFill>
                    <a:srgbClr val="404040"/>
                  </a:solidFill>
                  <a:latin typeface="Segoe UI"/>
                  <a:ea typeface="Segoe UI" pitchFamily="34" charset="0"/>
                  <a:cs typeface="Segoe UI" pitchFamily="34" charset="0"/>
                </a:rPr>
                <a:t>(</a:t>
              </a:r>
              <a:r>
                <a:rPr lang="en-US" sz="1013" spc="-28" dirty="0">
                  <a:solidFill>
                    <a:srgbClr val="404040"/>
                  </a:solidFill>
                  <a:latin typeface="Segoe UI"/>
                  <a:ea typeface="Segoe UI" pitchFamily="34" charset="0"/>
                  <a:cs typeface="Segoe UI" pitchFamily="34" charset="0"/>
                </a:rPr>
                <a:t>Stateless</a:t>
              </a:r>
            </a:p>
            <a:p>
              <a:pPr defTabSz="514066"/>
              <a:r>
                <a:rPr lang="en-US" sz="1013" spc="-28" dirty="0">
                  <a:solidFill>
                    <a:srgbClr val="404040"/>
                  </a:solidFill>
                  <a:latin typeface="Segoe UI"/>
                  <a:ea typeface="Segoe UI" pitchFamily="34" charset="0"/>
                  <a:cs typeface="Segoe UI" pitchFamily="34" charset="0"/>
                </a:rPr>
                <a:t>Web)</a:t>
              </a:r>
              <a:endParaRPr lang="en-US" sz="1013" spc="-28" dirty="0">
                <a:solidFill>
                  <a:srgbClr val="404040"/>
                </a:solidFill>
                <a:latin typeface="Segoe UI"/>
                <a:ea typeface="Segoe UI" pitchFamily="34" charset="0"/>
                <a:cs typeface="Segoe UI" pitchFamily="34" charset="0"/>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3575940" y="2254221"/>
            <a:ext cx="902119" cy="23685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4764915" y="2254221"/>
            <a:ext cx="808839" cy="23685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70918" y="2266095"/>
            <a:ext cx="3906" cy="25740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563522" y="3036814"/>
            <a:ext cx="2016956" cy="728993"/>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985463" y="5320455"/>
            <a:ext cx="481006" cy="481006"/>
          </a:xfrm>
          <a:prstGeom prst="rect">
            <a:avLst/>
          </a:prstGeom>
        </p:spPr>
      </p:pic>
      <p:pic>
        <p:nvPicPr>
          <p:cNvPr id="78" name="Picture 7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20325" y="5320455"/>
            <a:ext cx="481006" cy="481006"/>
          </a:xfrm>
          <a:prstGeom prst="rect">
            <a:avLst/>
          </a:prstGeom>
        </p:spPr>
      </p:pic>
      <p:sp>
        <p:nvSpPr>
          <p:cNvPr id="41" name="Right Arrow 40"/>
          <p:cNvSpPr/>
          <p:nvPr/>
        </p:nvSpPr>
        <p:spPr>
          <a:xfrm rot="5400000">
            <a:off x="4342498" y="4518802"/>
            <a:ext cx="393420" cy="39760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4" fontAlgn="auto">
              <a:spcBef>
                <a:spcPts val="0"/>
              </a:spcBef>
              <a:spcAft>
                <a:spcPts val="0"/>
              </a:spcAft>
            </a:pPr>
            <a:endParaRPr lang="en-US" sz="1013">
              <a:solidFill>
                <a:srgbClr val="FFFFFF"/>
              </a:solidFill>
              <a:latin typeface="Segoe UI"/>
            </a:endParaRPr>
          </a:p>
        </p:txBody>
      </p:sp>
      <p:sp>
        <p:nvSpPr>
          <p:cNvPr id="2" name="TextBox 1"/>
          <p:cNvSpPr txBox="1"/>
          <p:nvPr/>
        </p:nvSpPr>
        <p:spPr>
          <a:xfrm>
            <a:off x="2287711" y="4899547"/>
            <a:ext cx="4626430" cy="420953"/>
          </a:xfrm>
          <a:prstGeom prst="rect">
            <a:avLst/>
          </a:prstGeom>
          <a:noFill/>
        </p:spPr>
        <p:txBody>
          <a:bodyPr wrap="square" lIns="134464" tIns="107571" rIns="134464" bIns="107571" rtlCol="0">
            <a:spAutoFit/>
          </a:bodyPr>
          <a:lstStyle/>
          <a:p>
            <a:pPr defTabSz="685845" fontAlgn="auto">
              <a:lnSpc>
                <a:spcPct val="90000"/>
              </a:lnSpc>
              <a:spcBef>
                <a:spcPts val="0"/>
              </a:spcBef>
              <a:spcAft>
                <a:spcPts val="441"/>
              </a:spcAft>
            </a:pPr>
            <a:r>
              <a:rPr lang="en-US" sz="1471" dirty="0">
                <a:solidFill>
                  <a:srgbClr val="FFFFFF"/>
                </a:solidFill>
                <a:latin typeface="Segoe UI"/>
                <a:cs typeface="+mn-cs"/>
              </a:rPr>
              <a:t>d</a:t>
            </a:r>
            <a:r>
              <a:rPr lang="en-US" sz="1471" dirty="0">
                <a:solidFill>
                  <a:srgbClr val="FFFFFF"/>
                </a:solidFill>
                <a:latin typeface="Segoe UI"/>
                <a:cs typeface="+mn-cs"/>
              </a:rPr>
              <a:t>ata stores used for analytics and disaster recovery</a:t>
            </a:r>
          </a:p>
        </p:txBody>
      </p:sp>
      <p:sp>
        <p:nvSpPr>
          <p:cNvPr id="44" name="Content Placeholder 6"/>
          <p:cNvSpPr txBox="1">
            <a:spLocks/>
          </p:cNvSpPr>
          <p:nvPr/>
        </p:nvSpPr>
        <p:spPr>
          <a:xfrm>
            <a:off x="7049" y="2108206"/>
            <a:ext cx="2371402" cy="23394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a:endParaRPr lang="en-US" sz="1324" dirty="0">
              <a:solidFill>
                <a:srgbClr val="FFFFFF"/>
              </a:solidFill>
              <a:latin typeface="Segoe UI"/>
            </a:endParaRPr>
          </a:p>
          <a:p>
            <a:pPr marL="252134" indent="-252134" defTabSz="685845"/>
            <a:r>
              <a:rPr lang="en-US" sz="1324" dirty="0">
                <a:solidFill>
                  <a:srgbClr val="FFFFFF"/>
                </a:solidFill>
                <a:latin typeface="Segoe UI"/>
              </a:rPr>
              <a:t>Application state lives in the compute tier</a:t>
            </a:r>
          </a:p>
          <a:p>
            <a:pPr marL="252134" indent="-252134" defTabSz="685845"/>
            <a:endParaRPr lang="en-US" sz="1324" dirty="0">
              <a:solidFill>
                <a:srgbClr val="FFFFFF"/>
              </a:solidFill>
              <a:latin typeface="Segoe UI"/>
            </a:endParaRPr>
          </a:p>
          <a:p>
            <a:pPr marL="252134" indent="-252134" defTabSz="685845"/>
            <a:r>
              <a:rPr lang="en-US" sz="1324" dirty="0">
                <a:solidFill>
                  <a:srgbClr val="FFFFFF"/>
                </a:solidFill>
                <a:latin typeface="Segoe UI"/>
              </a:rPr>
              <a:t>Low Latency reads and </a:t>
            </a:r>
            <a:r>
              <a:rPr lang="en-US" sz="1324" dirty="0">
                <a:solidFill>
                  <a:srgbClr val="FFFFFF"/>
                </a:solidFill>
                <a:latin typeface="Segoe UI"/>
              </a:rPr>
              <a:t>writes</a:t>
            </a:r>
            <a:endParaRPr lang="en-US" sz="1324" dirty="0">
              <a:solidFill>
                <a:srgbClr val="FFFFFF"/>
              </a:solidFill>
              <a:latin typeface="Segoe UI"/>
            </a:endParaRPr>
          </a:p>
          <a:p>
            <a:pPr marL="252134" indent="-252134" defTabSz="685845"/>
            <a:endParaRPr lang="en-US" sz="1324" dirty="0">
              <a:solidFill>
                <a:srgbClr val="FFFFFF"/>
              </a:solidFill>
              <a:latin typeface="Segoe UI"/>
            </a:endParaRPr>
          </a:p>
          <a:p>
            <a:pPr marL="252134" indent="-252134" defTabSz="685845"/>
            <a:r>
              <a:rPr lang="en-US" sz="1324" dirty="0">
                <a:solidFill>
                  <a:srgbClr val="FFFFFF"/>
                </a:solidFill>
                <a:latin typeface="Segoe UI"/>
              </a:rPr>
              <a:t>Partitions are first class for scale-out</a:t>
            </a:r>
          </a:p>
          <a:p>
            <a:pPr marL="252134" indent="-252134" defTabSz="685845"/>
            <a:endParaRPr lang="en-US" sz="1324" dirty="0">
              <a:solidFill>
                <a:srgbClr val="FFFFFF"/>
              </a:solidFill>
              <a:latin typeface="Segoe UI"/>
            </a:endParaRPr>
          </a:p>
          <a:p>
            <a:pPr marL="252134" indent="-252134" defTabSz="685845"/>
            <a:r>
              <a:rPr lang="en-US" sz="1324" dirty="0">
                <a:solidFill>
                  <a:srgbClr val="FFFFFF"/>
                </a:solidFill>
                <a:latin typeface="Segoe UI"/>
              </a:rPr>
              <a:t>Built in transactions</a:t>
            </a:r>
          </a:p>
          <a:p>
            <a:pPr marL="0" indent="0" defTabSz="685845">
              <a:buNone/>
            </a:pPr>
            <a:endParaRPr lang="en-US" sz="1324" dirty="0">
              <a:solidFill>
                <a:srgbClr val="FFFFFF"/>
              </a:solidFill>
              <a:latin typeface="Segoe UI"/>
            </a:endParaRPr>
          </a:p>
          <a:p>
            <a:pPr marL="252134" indent="-252134" defTabSz="685845"/>
            <a:r>
              <a:rPr lang="en-US" sz="1324" dirty="0">
                <a:solidFill>
                  <a:srgbClr val="FFFFFF"/>
                </a:solidFill>
                <a:latin typeface="Segoe UI"/>
              </a:rPr>
              <a:t>Fewer </a:t>
            </a:r>
            <a:r>
              <a:rPr lang="en-US" sz="1324" dirty="0">
                <a:solidFill>
                  <a:srgbClr val="FFFFFF"/>
                </a:solidFill>
                <a:latin typeface="Segoe UI"/>
              </a:rPr>
              <a:t>moving parts</a:t>
            </a:r>
          </a:p>
          <a:p>
            <a:pPr marL="0" indent="0" defTabSz="685845">
              <a:buNone/>
            </a:pPr>
            <a:endParaRPr lang="en-US" sz="1324" dirty="0">
              <a:solidFill>
                <a:srgbClr val="FFFFFF"/>
              </a:solidFill>
              <a:latin typeface="Segoe UI"/>
            </a:endParaRPr>
          </a:p>
        </p:txBody>
      </p:sp>
      <p:sp>
        <p:nvSpPr>
          <p:cNvPr id="42" name="TextBox 41"/>
          <p:cNvSpPr txBox="1"/>
          <p:nvPr/>
        </p:nvSpPr>
        <p:spPr>
          <a:xfrm>
            <a:off x="4267079" y="2146501"/>
            <a:ext cx="642908" cy="186285"/>
          </a:xfrm>
          <a:prstGeom prst="rect">
            <a:avLst/>
          </a:prstGeom>
          <a:noFill/>
          <a:ln>
            <a:noFill/>
          </a:ln>
        </p:spPr>
        <p:txBody>
          <a:bodyPr wrap="none" lIns="0" tIns="20170" rIns="0" bIns="0" rtlCol="0">
            <a:noAutofit/>
          </a:bodyPr>
          <a:lstStyle/>
          <a:p>
            <a:pPr algn="ctr" defTabSz="685845" fontAlgn="auto">
              <a:lnSpc>
                <a:spcPts val="588"/>
              </a:lnSpc>
              <a:spcBef>
                <a:spcPts val="0"/>
              </a:spcBef>
              <a:spcAft>
                <a:spcPts val="0"/>
              </a:spcAft>
            </a:pPr>
            <a:r>
              <a:rPr lang="en-US" sz="735" dirty="0">
                <a:solidFill>
                  <a:srgbClr val="FFFFFF"/>
                </a:solidFill>
                <a:latin typeface="Segoe UI"/>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7"/>
          <a:stretch>
            <a:fillRect/>
          </a:stretch>
        </p:blipFill>
        <p:spPr>
          <a:xfrm>
            <a:off x="3206529" y="3764137"/>
            <a:ext cx="649701" cy="525948"/>
          </a:xfrm>
          <a:prstGeom prst="rect">
            <a:avLst/>
          </a:prstGeom>
        </p:spPr>
      </p:pic>
      <p:pic>
        <p:nvPicPr>
          <p:cNvPr id="43" name="Picture 42"/>
          <p:cNvPicPr>
            <a:picLocks noChangeAspect="1"/>
          </p:cNvPicPr>
          <p:nvPr/>
        </p:nvPicPr>
        <p:blipFill>
          <a:blip r:embed="rId7"/>
          <a:stretch>
            <a:fillRect/>
          </a:stretch>
        </p:blipFill>
        <p:spPr>
          <a:xfrm>
            <a:off x="3307546" y="3821028"/>
            <a:ext cx="649701" cy="525948"/>
          </a:xfrm>
          <a:prstGeom prst="rect">
            <a:avLst/>
          </a:prstGeom>
        </p:spPr>
      </p:pic>
      <p:pic>
        <p:nvPicPr>
          <p:cNvPr id="45" name="Picture 44"/>
          <p:cNvPicPr>
            <a:picLocks noChangeAspect="1"/>
          </p:cNvPicPr>
          <p:nvPr/>
        </p:nvPicPr>
        <p:blipFill>
          <a:blip r:embed="rId7"/>
          <a:stretch>
            <a:fillRect/>
          </a:stretch>
        </p:blipFill>
        <p:spPr>
          <a:xfrm>
            <a:off x="3408563" y="3876249"/>
            <a:ext cx="649701" cy="525948"/>
          </a:xfrm>
          <a:prstGeom prst="rect">
            <a:avLst/>
          </a:prstGeom>
        </p:spPr>
      </p:pic>
      <p:pic>
        <p:nvPicPr>
          <p:cNvPr id="46" name="Picture 45"/>
          <p:cNvPicPr>
            <a:picLocks noChangeAspect="1"/>
          </p:cNvPicPr>
          <p:nvPr/>
        </p:nvPicPr>
        <p:blipFill>
          <a:blip r:embed="rId7"/>
          <a:stretch>
            <a:fillRect/>
          </a:stretch>
        </p:blipFill>
        <p:spPr>
          <a:xfrm>
            <a:off x="4211127" y="3765159"/>
            <a:ext cx="649701" cy="525948"/>
          </a:xfrm>
          <a:prstGeom prst="rect">
            <a:avLst/>
          </a:prstGeom>
        </p:spPr>
      </p:pic>
      <p:pic>
        <p:nvPicPr>
          <p:cNvPr id="47" name="Picture 46"/>
          <p:cNvPicPr>
            <a:picLocks noChangeAspect="1"/>
          </p:cNvPicPr>
          <p:nvPr/>
        </p:nvPicPr>
        <p:blipFill>
          <a:blip r:embed="rId7"/>
          <a:stretch>
            <a:fillRect/>
          </a:stretch>
        </p:blipFill>
        <p:spPr>
          <a:xfrm>
            <a:off x="4312144" y="3822050"/>
            <a:ext cx="649701" cy="525948"/>
          </a:xfrm>
          <a:prstGeom prst="rect">
            <a:avLst/>
          </a:prstGeom>
        </p:spPr>
      </p:pic>
      <p:pic>
        <p:nvPicPr>
          <p:cNvPr id="48" name="Picture 47"/>
          <p:cNvPicPr>
            <a:picLocks noChangeAspect="1"/>
          </p:cNvPicPr>
          <p:nvPr/>
        </p:nvPicPr>
        <p:blipFill>
          <a:blip r:embed="rId7"/>
          <a:stretch>
            <a:fillRect/>
          </a:stretch>
        </p:blipFill>
        <p:spPr>
          <a:xfrm>
            <a:off x="4413161" y="3877271"/>
            <a:ext cx="649701" cy="525948"/>
          </a:xfrm>
          <a:prstGeom prst="rect">
            <a:avLst/>
          </a:prstGeom>
        </p:spPr>
      </p:pic>
      <p:pic>
        <p:nvPicPr>
          <p:cNvPr id="49" name="Picture 48"/>
          <p:cNvPicPr>
            <a:picLocks noChangeAspect="1"/>
          </p:cNvPicPr>
          <p:nvPr/>
        </p:nvPicPr>
        <p:blipFill>
          <a:blip r:embed="rId7"/>
          <a:stretch>
            <a:fillRect/>
          </a:stretch>
        </p:blipFill>
        <p:spPr>
          <a:xfrm>
            <a:off x="5215725" y="3765159"/>
            <a:ext cx="649701" cy="525948"/>
          </a:xfrm>
          <a:prstGeom prst="rect">
            <a:avLst/>
          </a:prstGeom>
        </p:spPr>
      </p:pic>
      <p:pic>
        <p:nvPicPr>
          <p:cNvPr id="50" name="Picture 49"/>
          <p:cNvPicPr>
            <a:picLocks noChangeAspect="1"/>
          </p:cNvPicPr>
          <p:nvPr/>
        </p:nvPicPr>
        <p:blipFill>
          <a:blip r:embed="rId7"/>
          <a:stretch>
            <a:fillRect/>
          </a:stretch>
        </p:blipFill>
        <p:spPr>
          <a:xfrm>
            <a:off x="5316742" y="3822050"/>
            <a:ext cx="649701" cy="525948"/>
          </a:xfrm>
          <a:prstGeom prst="rect">
            <a:avLst/>
          </a:prstGeom>
        </p:spPr>
      </p:pic>
      <p:pic>
        <p:nvPicPr>
          <p:cNvPr id="51" name="Picture 50"/>
          <p:cNvPicPr>
            <a:picLocks noChangeAspect="1"/>
          </p:cNvPicPr>
          <p:nvPr/>
        </p:nvPicPr>
        <p:blipFill>
          <a:blip r:embed="rId7"/>
          <a:stretch>
            <a:fillRect/>
          </a:stretch>
        </p:blipFill>
        <p:spPr>
          <a:xfrm>
            <a:off x="5417759" y="3877271"/>
            <a:ext cx="649701" cy="525948"/>
          </a:xfrm>
          <a:prstGeom prst="rect">
            <a:avLst/>
          </a:prstGeom>
        </p:spPr>
      </p:pic>
    </p:spTree>
    <p:custDataLst>
      <p:tags r:id="rId1"/>
    </p:custDataLst>
    <p:extLst>
      <p:ext uri="{BB962C8B-B14F-4D97-AF65-F5344CB8AC3E}">
        <p14:creationId xmlns:p14="http://schemas.microsoft.com/office/powerpoint/2010/main" val="416409836"/>
      </p:ext>
    </p:extLst>
  </p:cSld>
  <p:clrMapOvr>
    <a:masterClrMapping/>
  </p:clrMapOvr>
  <p:transition advTm="63268">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53000" y="1699677"/>
            <a:ext cx="0" cy="4370071"/>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048108" y="2279902"/>
            <a:ext cx="1708052" cy="540997"/>
            <a:chOff x="4077299" y="667800"/>
            <a:chExt cx="1190779" cy="415637"/>
          </a:xfrm>
        </p:grpSpPr>
        <p:pic>
          <p:nvPicPr>
            <p:cNvPr id="77" name="Picture 7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077299" y="667800"/>
              <a:ext cx="415637" cy="415637"/>
            </a:xfrm>
            <a:prstGeom prst="rect">
              <a:avLst/>
            </a:prstGeom>
          </p:spPr>
        </p:pic>
        <p:sp>
          <p:nvSpPr>
            <p:cNvPr id="78" name="TextBox 77"/>
            <p:cNvSpPr txBox="1"/>
            <p:nvPr/>
          </p:nvSpPr>
          <p:spPr>
            <a:xfrm>
              <a:off x="4500102" y="708779"/>
              <a:ext cx="767976" cy="209955"/>
            </a:xfrm>
            <a:prstGeom prst="rect">
              <a:avLst/>
            </a:prstGeom>
            <a:noFill/>
          </p:spPr>
          <p:txBody>
            <a:bodyPr wrap="none" rtlCol="0">
              <a:spAutoFit/>
            </a:bodyPr>
            <a:lstStyle/>
            <a:p>
              <a:pPr defTabSz="685845" fontAlgn="auto">
                <a:spcBef>
                  <a:spcPts val="0"/>
                </a:spcBef>
                <a:spcAft>
                  <a:spcPts val="0"/>
                </a:spcAft>
              </a:pPr>
              <a:r>
                <a:rPr lang="en-US" sz="1176"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Cloud Services</a:t>
              </a:r>
              <a:endParaRPr lang="en-US" sz="1176"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162" name="Group 161"/>
          <p:cNvGrpSpPr/>
          <p:nvPr/>
        </p:nvGrpSpPr>
        <p:grpSpPr>
          <a:xfrm>
            <a:off x="1320982" y="2773905"/>
            <a:ext cx="2644580" cy="3153932"/>
            <a:chOff x="2922443" y="3424584"/>
            <a:chExt cx="2861953" cy="3247428"/>
          </a:xfrm>
        </p:grpSpPr>
        <p:grpSp>
          <p:nvGrpSpPr>
            <p:cNvPr id="12" name="Group 11"/>
            <p:cNvGrpSpPr/>
            <p:nvPr/>
          </p:nvGrpSpPr>
          <p:grpSpPr>
            <a:xfrm>
              <a:off x="3202507" y="3424584"/>
              <a:ext cx="697998" cy="633380"/>
              <a:chOff x="6413287" y="1383004"/>
              <a:chExt cx="357786" cy="357786"/>
            </a:xfrm>
          </p:grpSpPr>
          <p:sp>
            <p:nvSpPr>
              <p:cNvPr id="67" name="Rectangle 66"/>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a:solidFill>
                    <a:prstClr val="white"/>
                  </a:solidFill>
                  <a:latin typeface="Segoe UI"/>
                </a:endParaRPr>
              </a:p>
            </p:txBody>
          </p:sp>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sp>
          <p:nvSpPr>
            <p:cNvPr id="20" name="Rounded Rectangle 19"/>
            <p:cNvSpPr/>
            <p:nvPr/>
          </p:nvSpPr>
          <p:spPr>
            <a:xfrm>
              <a:off x="2922443" y="5749027"/>
              <a:ext cx="2405446" cy="814878"/>
            </a:xfrm>
            <a:prstGeom prst="roundRect">
              <a:avLst>
                <a:gd name="adj" fmla="val 4266"/>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45" fontAlgn="auto">
                <a:spcBef>
                  <a:spcPts val="0"/>
                </a:spcBef>
                <a:spcAft>
                  <a:spcPts val="0"/>
                </a:spcAft>
              </a:pPr>
              <a:endParaRPr lang="en-US" sz="1324">
                <a:solidFill>
                  <a:prstClr val="white"/>
                </a:solidFill>
                <a:latin typeface="Segoe UI"/>
              </a:endParaRPr>
            </a:p>
          </p:txBody>
        </p:sp>
        <p:pic>
          <p:nvPicPr>
            <p:cNvPr id="21" name="Picture 20" descr="Storage table.png"/>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804906" y="5797261"/>
              <a:ext cx="632880" cy="574292"/>
            </a:xfrm>
            <a:prstGeom prst="rect">
              <a:avLst/>
            </a:prstGeom>
          </p:spPr>
        </p:pic>
        <p:sp>
          <p:nvSpPr>
            <p:cNvPr id="22" name="TextBox 21"/>
            <p:cNvSpPr txBox="1"/>
            <p:nvPr/>
          </p:nvSpPr>
          <p:spPr>
            <a:xfrm>
              <a:off x="3726465" y="6385604"/>
              <a:ext cx="811079" cy="286408"/>
            </a:xfrm>
            <a:prstGeom prst="rect">
              <a:avLst/>
            </a:prstGeom>
            <a:noFill/>
            <a:ln>
              <a:noFill/>
            </a:ln>
          </p:spPr>
          <p:txBody>
            <a:bodyPr wrap="none" lIns="0" tIns="20170" rIns="0" bIns="0" rtlCol="0">
              <a:noAutofit/>
            </a:bodyPr>
            <a:lstStyle/>
            <a:p>
              <a:pPr defTabSz="685845" fontAlgn="auto">
                <a:lnSpc>
                  <a:spcPts val="588"/>
                </a:lnSpc>
                <a:spcBef>
                  <a:spcPts val="0"/>
                </a:spcBef>
                <a:spcAft>
                  <a:spcPts val="0"/>
                </a:spcAft>
              </a:pPr>
              <a:r>
                <a:rPr lang="en-US" sz="809" b="1" dirty="0">
                  <a:solidFill>
                    <a:srgbClr val="184381"/>
                  </a:solidFill>
                  <a:latin typeface="Segoe UI"/>
                  <a:ea typeface="Arial Unicode MS" panose="020B0604020202020204" pitchFamily="34" charset="-128"/>
                  <a:cs typeface="Segoe UI" panose="020B0502040204020203" pitchFamily="34" charset="0"/>
                </a:rPr>
                <a:t>Azure Tables/NoSQL</a:t>
              </a:r>
              <a:endParaRPr lang="en-US" sz="735" b="1" dirty="0">
                <a:solidFill>
                  <a:srgbClr val="184381"/>
                </a:solidFill>
                <a:latin typeface="Segoe UI"/>
                <a:ea typeface="Arial Unicode MS" panose="020B0604020202020204" pitchFamily="34" charset="-128"/>
                <a:cs typeface="Segoe UI" panose="020B0502040204020203" pitchFamily="34" charset="0"/>
              </a:endParaRPr>
            </a:p>
          </p:txBody>
        </p:sp>
        <p:grpSp>
          <p:nvGrpSpPr>
            <p:cNvPr id="24" name="Group 23"/>
            <p:cNvGrpSpPr/>
            <p:nvPr/>
          </p:nvGrpSpPr>
          <p:grpSpPr>
            <a:xfrm>
              <a:off x="4625025" y="4724788"/>
              <a:ext cx="738569" cy="670196"/>
              <a:chOff x="3877859" y="2328517"/>
              <a:chExt cx="378582" cy="378582"/>
            </a:xfrm>
          </p:grpSpPr>
          <p:sp>
            <p:nvSpPr>
              <p:cNvPr id="55" name="Rectangle 54"/>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a:solidFill>
                    <a:prstClr val="white"/>
                  </a:solidFill>
                  <a:latin typeface="Segoe UI"/>
                </a:endParaRPr>
              </a:p>
            </p:txBody>
          </p:sp>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pic>
          <p:nvPicPr>
            <p:cNvPr id="26" name="Picture 25"/>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195351" y="3711668"/>
              <a:ext cx="1522254" cy="1199211"/>
            </a:xfrm>
            <a:prstGeom prst="rect">
              <a:avLst/>
            </a:prstGeom>
          </p:spPr>
        </p:pic>
        <p:cxnSp>
          <p:nvCxnSpPr>
            <p:cNvPr id="27" name="Straight Connector 26"/>
            <p:cNvCxnSpPr/>
            <p:nvPr/>
          </p:nvCxnSpPr>
          <p:spPr>
            <a:xfrm flipH="1">
              <a:off x="4967871" y="5324597"/>
              <a:ext cx="8740" cy="42998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3016798" y="4082548"/>
              <a:ext cx="738569" cy="1672032"/>
              <a:chOff x="4483054" y="1847873"/>
              <a:chExt cx="378582" cy="944503"/>
            </a:xfrm>
          </p:grpSpPr>
          <p:grpSp>
            <p:nvGrpSpPr>
              <p:cNvPr id="39" name="Group 38"/>
              <p:cNvGrpSpPr/>
              <p:nvPr/>
            </p:nvGrpSpPr>
            <p:grpSpPr>
              <a:xfrm>
                <a:off x="4483054" y="2210662"/>
                <a:ext cx="378582" cy="378582"/>
                <a:chOff x="3877859" y="2328517"/>
                <a:chExt cx="378582" cy="378582"/>
              </a:xfrm>
            </p:grpSpPr>
            <p:sp>
              <p:nvSpPr>
                <p:cNvPr id="42" name="Rectangle 41"/>
                <p:cNvSpPr/>
                <p:nvPr/>
              </p:nvSpPr>
              <p:spPr>
                <a:xfrm>
                  <a:off x="3903242" y="2385357"/>
                  <a:ext cx="303801" cy="19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a:solidFill>
                      <a:prstClr val="white"/>
                    </a:solidFill>
                    <a:latin typeface="Segoe UI"/>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7859" y="2328517"/>
                  <a:ext cx="378582" cy="378582"/>
                </a:xfrm>
                <a:prstGeom prst="rect">
                  <a:avLst/>
                </a:prstGeom>
              </p:spPr>
            </p:pic>
          </p:grpSp>
          <p:cxnSp>
            <p:nvCxnSpPr>
              <p:cNvPr id="40" name="Straight Connector 39"/>
              <p:cNvCxnSpPr/>
              <p:nvPr/>
            </p:nvCxnSpPr>
            <p:spPr>
              <a:xfrm flipH="1">
                <a:off x="4653012" y="2549486"/>
                <a:ext cx="4480" cy="242890"/>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644672" y="1847873"/>
                <a:ext cx="0" cy="360393"/>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flipH="1">
              <a:off x="5447326" y="4329648"/>
              <a:ext cx="337070" cy="639145"/>
              <a:chOff x="4909933" y="1723258"/>
              <a:chExt cx="172778" cy="361042"/>
            </a:xfrm>
          </p:grpSpPr>
          <p:cxnSp>
            <p:nvCxnSpPr>
              <p:cNvPr id="35" name="Straight Connector 34"/>
              <p:cNvCxnSpPr/>
              <p:nvPr/>
            </p:nvCxnSpPr>
            <p:spPr>
              <a:xfrm>
                <a:off x="4909933" y="1723258"/>
                <a:ext cx="5316" cy="361042"/>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09933" y="2078984"/>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786001" y="4081661"/>
              <a:ext cx="337070" cy="248184"/>
              <a:chOff x="4813600" y="1859143"/>
              <a:chExt cx="172778" cy="140195"/>
            </a:xfrm>
          </p:grpSpPr>
          <p:cxnSp>
            <p:nvCxnSpPr>
              <p:cNvPr id="33" name="Straight Connector 32"/>
              <p:cNvCxnSpPr/>
              <p:nvPr/>
            </p:nvCxnSpPr>
            <p:spPr>
              <a:xfrm>
                <a:off x="4818968" y="1859143"/>
                <a:ext cx="0" cy="135634"/>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813600" y="1999338"/>
                <a:ext cx="172778" cy="0"/>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4203402" y="4568321"/>
              <a:ext cx="1196880" cy="269424"/>
            </a:xfrm>
            <a:prstGeom prst="rect">
              <a:avLst/>
            </a:prstGeom>
            <a:noFill/>
            <a:ln>
              <a:noFill/>
            </a:ln>
          </p:spPr>
          <p:txBody>
            <a:bodyPr wrap="none" lIns="0" tIns="20170" rIns="0" bIns="0" rtlCol="0">
              <a:noAutofit/>
            </a:bodyPr>
            <a:lstStyle/>
            <a:p>
              <a:pPr defTabSz="685845" fontAlgn="auto">
                <a:lnSpc>
                  <a:spcPts val="588"/>
                </a:lnSpc>
                <a:spcBef>
                  <a:spcPts val="0"/>
                </a:spcBef>
                <a:spcAft>
                  <a:spcPts val="0"/>
                </a:spcAft>
              </a:pPr>
              <a:r>
                <a:rPr lang="en-US" sz="735" b="1" dirty="0">
                  <a:solidFill>
                    <a:prstClr val="white"/>
                  </a:solidFill>
                  <a:latin typeface="Segoe UI"/>
                  <a:ea typeface="Arial Unicode MS" panose="020B0604020202020204" pitchFamily="34" charset="-128"/>
                  <a:cs typeface="Segoe UI" panose="020B0502040204020203" pitchFamily="34" charset="0"/>
                </a:rPr>
                <a:t>Reliable Azure Queue</a:t>
              </a:r>
            </a:p>
          </p:txBody>
        </p:sp>
      </p:grpSp>
      <p:sp>
        <p:nvSpPr>
          <p:cNvPr id="130" name="TextBox 129"/>
          <p:cNvSpPr txBox="1"/>
          <p:nvPr/>
        </p:nvSpPr>
        <p:spPr>
          <a:xfrm>
            <a:off x="6080907" y="2235886"/>
            <a:ext cx="1045479" cy="454227"/>
          </a:xfrm>
          <a:prstGeom prst="rect">
            <a:avLst/>
          </a:prstGeom>
          <a:noFill/>
        </p:spPr>
        <p:txBody>
          <a:bodyPr wrap="none" rtlCol="0">
            <a:spAutoFit/>
          </a:bodyPr>
          <a:lstStyle/>
          <a:p>
            <a:pPr defTabSz="685845" fontAlgn="auto">
              <a:spcBef>
                <a:spcPts val="0"/>
              </a:spcBef>
              <a:spcAft>
                <a:spcPts val="0"/>
              </a:spcAft>
            </a:pPr>
            <a:r>
              <a:rPr lang="en-US" sz="1176"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Service Fabric</a:t>
            </a:r>
          </a:p>
          <a:p>
            <a:pPr defTabSz="685845" fontAlgn="auto">
              <a:spcBef>
                <a:spcPts val="0"/>
              </a:spcBef>
              <a:spcAft>
                <a:spcPts val="0"/>
              </a:spcAft>
            </a:pPr>
            <a:r>
              <a:rPr lang="en-US" sz="1176"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r>
              <a:rPr lang="en-US" sz="1176" dirty="0" err="1">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Stateful</a:t>
            </a:r>
            <a:r>
              <a:rPr lang="en-US" sz="1176"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rPr>
              <a:t>)</a:t>
            </a:r>
            <a:endParaRPr lang="en-US" sz="1176" dirty="0">
              <a:solidFill>
                <a:prstClr val="white">
                  <a:lumMod val="85000"/>
                </a:prstClr>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49" name="Picture 1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98286" y="2203026"/>
            <a:ext cx="531738" cy="524525"/>
          </a:xfrm>
          <a:prstGeom prst="rect">
            <a:avLst/>
          </a:prstGeom>
        </p:spPr>
      </p:pic>
      <p:grpSp>
        <p:nvGrpSpPr>
          <p:cNvPr id="85" name="Group 84"/>
          <p:cNvGrpSpPr/>
          <p:nvPr/>
        </p:nvGrpSpPr>
        <p:grpSpPr>
          <a:xfrm>
            <a:off x="6146956" y="2791631"/>
            <a:ext cx="711606" cy="632282"/>
            <a:chOff x="6413287" y="1383004"/>
            <a:chExt cx="357786" cy="357786"/>
          </a:xfrm>
        </p:grpSpPr>
        <p:sp>
          <p:nvSpPr>
            <p:cNvPr id="125" name="Rectangle 124"/>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a:solidFill>
                  <a:prstClr val="white"/>
                </a:solidFill>
                <a:latin typeface="Segoe UI"/>
              </a:endParaRPr>
            </a:p>
          </p:txBody>
        </p:sp>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cxnSp>
        <p:nvCxnSpPr>
          <p:cNvPr id="108" name="Straight Connector 107"/>
          <p:cNvCxnSpPr/>
          <p:nvPr/>
        </p:nvCxnSpPr>
        <p:spPr>
          <a:xfrm>
            <a:off x="6514343" y="3487144"/>
            <a:ext cx="0" cy="636889"/>
          </a:xfrm>
          <a:prstGeom prst="line">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5851452" y="4051060"/>
            <a:ext cx="1480791" cy="1350807"/>
            <a:chOff x="7793807" y="3925234"/>
            <a:chExt cx="2525548" cy="2384914"/>
          </a:xfrm>
        </p:grpSpPr>
        <p:grpSp>
          <p:nvGrpSpPr>
            <p:cNvPr id="151" name="Group 150"/>
            <p:cNvGrpSpPr/>
            <p:nvPr/>
          </p:nvGrpSpPr>
          <p:grpSpPr>
            <a:xfrm>
              <a:off x="7793807" y="3925234"/>
              <a:ext cx="2525548" cy="2384914"/>
              <a:chOff x="6570137" y="3793280"/>
              <a:chExt cx="2748127" cy="2448951"/>
            </a:xfrm>
          </p:grpSpPr>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31" name="Group 130"/>
              <p:cNvGrpSpPr/>
              <p:nvPr/>
            </p:nvGrpSpPr>
            <p:grpSpPr>
              <a:xfrm>
                <a:off x="6656553" y="5122301"/>
                <a:ext cx="742804" cy="449899"/>
                <a:chOff x="514118" y="5078322"/>
                <a:chExt cx="1961420" cy="1113098"/>
              </a:xfrm>
            </p:grpSpPr>
            <p:pic>
              <p:nvPicPr>
                <p:cNvPr id="132" name="Picture 131"/>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33" name="Picture 132"/>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34" name="Picture 133"/>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5" name="Straight Connector 134"/>
                <p:cNvCxnSpPr>
                  <a:endCxn id="134"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33"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6655610" y="3917880"/>
                <a:ext cx="777187" cy="653827"/>
                <a:chOff x="-2215617" y="4294686"/>
                <a:chExt cx="2682677" cy="2022233"/>
              </a:xfrm>
            </p:grpSpPr>
            <p:pic>
              <p:nvPicPr>
                <p:cNvPr id="138" name="Picture 137"/>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39" name="Picture 138"/>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0" name="Picture 139"/>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1" name="Straight Connector 140"/>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54" name="Picture 153"/>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55" name="Picture 154"/>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56" name="Picture 155"/>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57" name="Straight Connector 156"/>
            <p:cNvCxnSpPr>
              <a:endCxn id="15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5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60" name="Title 2"/>
          <p:cNvSpPr>
            <a:spLocks noGrp="1"/>
          </p:cNvSpPr>
          <p:nvPr>
            <p:ph type="title"/>
          </p:nvPr>
        </p:nvSpPr>
        <p:spPr>
          <a:xfrm>
            <a:off x="201931" y="1074718"/>
            <a:ext cx="8741880" cy="674653"/>
          </a:xfrm>
        </p:spPr>
        <p:txBody>
          <a:bodyPr/>
          <a:lstStyle/>
          <a:p>
            <a:r>
              <a:rPr lang="en-US" sz="2647" dirty="0"/>
              <a:t>Cloud Service vs </a:t>
            </a:r>
            <a:r>
              <a:rPr lang="en-US" sz="2647" dirty="0" err="1"/>
              <a:t>Stateful</a:t>
            </a:r>
            <a:r>
              <a:rPr lang="en-US" sz="2647" dirty="0"/>
              <a:t> Service Fabric</a:t>
            </a:r>
            <a:endParaRPr lang="en-US" dirty="0"/>
          </a:p>
        </p:txBody>
      </p:sp>
    </p:spTree>
    <p:extLst>
      <p:ext uri="{BB962C8B-B14F-4D97-AF65-F5344CB8AC3E}">
        <p14:creationId xmlns:p14="http://schemas.microsoft.com/office/powerpoint/2010/main" val="151570579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ChangeArrowheads="1"/>
          </p:cNvSpPr>
          <p:nvPr>
            <p:ph type="title"/>
          </p:nvPr>
        </p:nvSpPr>
        <p:spPr/>
        <p:txBody>
          <a:bodyPr/>
          <a:lstStyle/>
          <a:p>
            <a:r>
              <a:rPr lang="en-US" dirty="0" smtClean="0"/>
              <a:t>Replication</a:t>
            </a:r>
            <a:endParaRPr lang="en-US" dirty="0"/>
          </a:p>
        </p:txBody>
      </p:sp>
      <p:sp>
        <p:nvSpPr>
          <p:cNvPr id="35" name="Rectangle 5"/>
          <p:cNvSpPr>
            <a:spLocks noGrp="1" noChangeArrowheads="1"/>
          </p:cNvSpPr>
          <p:nvPr>
            <p:ph sz="quarter" idx="4294967295"/>
          </p:nvPr>
        </p:nvSpPr>
        <p:spPr>
          <a:xfrm>
            <a:off x="457784" y="2031405"/>
            <a:ext cx="3580892" cy="1569021"/>
          </a:xfrm>
        </p:spPr>
        <p:txBody>
          <a:bodyPr>
            <a:normAutofit fontScale="92500" lnSpcReduction="20000"/>
          </a:bodyPr>
          <a:lstStyle/>
          <a:p>
            <a:r>
              <a:rPr lang="en-US" sz="2400" dirty="0"/>
              <a:t>Reads are completed </a:t>
            </a:r>
            <a:br>
              <a:rPr lang="en-US" sz="2400" dirty="0"/>
            </a:br>
            <a:r>
              <a:rPr lang="en-US" sz="2400" dirty="0"/>
              <a:t>at the primary</a:t>
            </a:r>
          </a:p>
          <a:p>
            <a:r>
              <a:rPr lang="en-US" sz="2400" dirty="0"/>
              <a:t>Writes are replicated to </a:t>
            </a:r>
            <a:br>
              <a:rPr lang="en-US" sz="2400" dirty="0"/>
            </a:br>
            <a:r>
              <a:rPr lang="en-US" sz="2400" dirty="0"/>
              <a:t>the write quorum of </a:t>
            </a:r>
            <a:r>
              <a:rPr lang="en-US" sz="2400" dirty="0" err="1"/>
              <a:t>secondaries</a:t>
            </a:r>
            <a:endParaRPr lang="en-US" sz="2400" dirty="0"/>
          </a:p>
          <a:p>
            <a:endParaRPr lang="en-US" sz="2400" dirty="0"/>
          </a:p>
        </p:txBody>
      </p:sp>
      <p:sp>
        <p:nvSpPr>
          <p:cNvPr id="538658" name="Freeform 34"/>
          <p:cNvSpPr>
            <a:spLocks/>
          </p:cNvSpPr>
          <p:nvPr/>
        </p:nvSpPr>
        <p:spPr bwMode="auto">
          <a:xfrm>
            <a:off x="3429162" y="3562330"/>
            <a:ext cx="5638000" cy="1542832"/>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noFill/>
          <a:ln w="57150" cap="rnd">
            <a:solidFill>
              <a:schemeClr val="bg2">
                <a:lumMod val="60000"/>
                <a:lumOff val="40000"/>
              </a:schemeClr>
            </a:solidFill>
            <a:prstDash val="solid"/>
            <a:round/>
            <a:headEnd/>
            <a:tailEnd/>
          </a:ln>
          <a:effectLst/>
        </p:spPr>
        <p:txBody>
          <a:bodyPr vert="horz" wrap="square" lIns="91427" tIns="45714" rIns="91427" bIns="45714" numCol="1" anchor="t" anchorCtr="0" compatLnSpc="1">
            <a:prstTxWarp prst="textNoShape">
              <a:avLst/>
            </a:prstTxWarp>
          </a:bodyPr>
          <a:lstStyle/>
          <a:p>
            <a:pPr defTabSz="685845" fontAlgn="auto">
              <a:spcBef>
                <a:spcPts val="0"/>
              </a:spcBef>
              <a:spcAft>
                <a:spcPts val="0"/>
              </a:spcAft>
            </a:pPr>
            <a:endParaRPr lang="en-US">
              <a:solidFill>
                <a:srgbClr val="FFFFFF"/>
              </a:solidFill>
              <a:latin typeface="Segoe UI"/>
              <a:cs typeface="+mn-cs"/>
            </a:endParaRPr>
          </a:p>
        </p:txBody>
      </p:sp>
      <p:sp>
        <p:nvSpPr>
          <p:cNvPr id="538660" name="Oval 36"/>
          <p:cNvSpPr>
            <a:spLocks noChangeArrowheads="1"/>
          </p:cNvSpPr>
          <p:nvPr/>
        </p:nvSpPr>
        <p:spPr bwMode="auto">
          <a:xfrm>
            <a:off x="5562460" y="2990912"/>
            <a:ext cx="1371406" cy="1028554"/>
          </a:xfrm>
          <a:prstGeom prst="ellipse">
            <a:avLst/>
          </a:prstGeom>
          <a:solidFill>
            <a:srgbClr val="FFCC66"/>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P</a:t>
            </a:r>
          </a:p>
        </p:txBody>
      </p:sp>
      <p:cxnSp>
        <p:nvCxnSpPr>
          <p:cNvPr id="538661" name="AutoShape 37"/>
          <p:cNvCxnSpPr>
            <a:cxnSpLocks noChangeShapeType="1"/>
            <a:stCxn id="538676" idx="0"/>
            <a:endCxn id="538660" idx="2"/>
          </p:cNvCxnSpPr>
          <p:nvPr/>
        </p:nvCxnSpPr>
        <p:spPr bwMode="auto">
          <a:xfrm rot="16200000">
            <a:off x="5038659" y="3267098"/>
            <a:ext cx="285710" cy="761892"/>
          </a:xfrm>
          <a:prstGeom prst="curvedConnector2">
            <a:avLst/>
          </a:prstGeom>
          <a:noFill/>
          <a:ln w="28575">
            <a:solidFill>
              <a:schemeClr val="tx1"/>
            </a:solidFill>
            <a:round/>
            <a:headEnd/>
            <a:tailEnd type="stealth" w="lg" len="lg"/>
          </a:ln>
          <a:effectLst/>
        </p:spPr>
      </p:cxnSp>
      <p:cxnSp>
        <p:nvCxnSpPr>
          <p:cNvPr id="538662" name="AutoShape 38"/>
          <p:cNvCxnSpPr>
            <a:cxnSpLocks noChangeShapeType="1"/>
            <a:stCxn id="538660" idx="3"/>
            <a:endCxn id="538676" idx="5"/>
          </p:cNvCxnSpPr>
          <p:nvPr/>
        </p:nvCxnSpPr>
        <p:spPr bwMode="auto">
          <a:xfrm rot="5400000">
            <a:off x="5190047" y="3802606"/>
            <a:ext cx="508325" cy="639672"/>
          </a:xfrm>
          <a:prstGeom prst="curvedConnector3">
            <a:avLst>
              <a:gd name="adj1" fmla="val 108431"/>
            </a:avLst>
          </a:prstGeom>
          <a:noFill/>
          <a:ln w="28575">
            <a:solidFill>
              <a:schemeClr val="tx1"/>
            </a:solidFill>
            <a:round/>
            <a:headEnd/>
            <a:tailEnd type="stealth" w="lg" len="lg"/>
          </a:ln>
          <a:effectLst/>
        </p:spPr>
      </p:cxnSp>
      <p:sp>
        <p:nvSpPr>
          <p:cNvPr id="538665" name="Oval 41"/>
          <p:cNvSpPr>
            <a:spLocks noChangeArrowheads="1"/>
          </p:cNvSpPr>
          <p:nvPr/>
        </p:nvSpPr>
        <p:spPr bwMode="auto">
          <a:xfrm>
            <a:off x="7162433" y="3848041"/>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cxnSp>
        <p:nvCxnSpPr>
          <p:cNvPr id="538674" name="AutoShape 50"/>
          <p:cNvCxnSpPr>
            <a:cxnSpLocks noChangeShapeType="1"/>
            <a:stCxn id="538660" idx="5"/>
            <a:endCxn id="538665" idx="3"/>
          </p:cNvCxnSpPr>
          <p:nvPr/>
        </p:nvCxnSpPr>
        <p:spPr bwMode="auto">
          <a:xfrm rot="16200000" flipH="1">
            <a:off x="6731290" y="3869271"/>
            <a:ext cx="565467" cy="563482"/>
          </a:xfrm>
          <a:prstGeom prst="curvedConnector3">
            <a:avLst>
              <a:gd name="adj1" fmla="val 132630"/>
            </a:avLst>
          </a:prstGeom>
          <a:noFill/>
          <a:ln w="28575">
            <a:solidFill>
              <a:schemeClr val="tx1"/>
            </a:solidFill>
            <a:round/>
            <a:headEnd/>
            <a:tailEnd type="stealth" w="lg" len="lg"/>
          </a:ln>
          <a:effectLst/>
        </p:spPr>
      </p:cxnSp>
      <p:sp>
        <p:nvSpPr>
          <p:cNvPr id="538675" name="Oval 51"/>
          <p:cNvSpPr>
            <a:spLocks noChangeArrowheads="1"/>
          </p:cNvSpPr>
          <p:nvPr/>
        </p:nvSpPr>
        <p:spPr bwMode="auto">
          <a:xfrm>
            <a:off x="8076703" y="4419460"/>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sp>
        <p:nvSpPr>
          <p:cNvPr id="538676" name="Oval 52"/>
          <p:cNvSpPr>
            <a:spLocks noChangeArrowheads="1"/>
          </p:cNvSpPr>
          <p:nvPr/>
        </p:nvSpPr>
        <p:spPr bwMode="auto">
          <a:xfrm>
            <a:off x="4343433" y="3790899"/>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sp>
        <p:nvSpPr>
          <p:cNvPr id="538677" name="Oval 53"/>
          <p:cNvSpPr>
            <a:spLocks noChangeArrowheads="1"/>
          </p:cNvSpPr>
          <p:nvPr/>
        </p:nvSpPr>
        <p:spPr bwMode="auto">
          <a:xfrm>
            <a:off x="3352974" y="4362318"/>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cxnSp>
        <p:nvCxnSpPr>
          <p:cNvPr id="538678" name="AutoShape 54"/>
          <p:cNvCxnSpPr>
            <a:cxnSpLocks noChangeShapeType="1"/>
            <a:stCxn id="538665" idx="0"/>
            <a:endCxn id="538660" idx="6"/>
          </p:cNvCxnSpPr>
          <p:nvPr/>
        </p:nvCxnSpPr>
        <p:spPr bwMode="auto">
          <a:xfrm rot="5400000" flipH="1">
            <a:off x="7105290" y="3333764"/>
            <a:ext cx="342852" cy="685702"/>
          </a:xfrm>
          <a:prstGeom prst="curvedConnector2">
            <a:avLst/>
          </a:prstGeom>
          <a:noFill/>
          <a:ln w="28575">
            <a:solidFill>
              <a:schemeClr val="tx1"/>
            </a:solidFill>
            <a:round/>
            <a:headEnd/>
            <a:tailEnd type="stealth" w="lg" len="lg"/>
          </a:ln>
          <a:effectLst/>
        </p:spPr>
      </p:cxnSp>
      <p:cxnSp>
        <p:nvCxnSpPr>
          <p:cNvPr id="538679" name="AutoShape 55"/>
          <p:cNvCxnSpPr>
            <a:cxnSpLocks noChangeShapeType="1"/>
            <a:stCxn id="538677" idx="0"/>
            <a:endCxn id="538660" idx="1"/>
          </p:cNvCxnSpPr>
          <p:nvPr/>
        </p:nvCxnSpPr>
        <p:spPr bwMode="auto">
          <a:xfrm rot="16200000">
            <a:off x="4176968" y="2775242"/>
            <a:ext cx="1220217" cy="1953936"/>
          </a:xfrm>
          <a:prstGeom prst="curvedConnector3">
            <a:avLst>
              <a:gd name="adj1" fmla="val 100778"/>
            </a:avLst>
          </a:prstGeom>
          <a:noFill/>
          <a:ln w="28575">
            <a:solidFill>
              <a:schemeClr val="tx1"/>
            </a:solidFill>
            <a:round/>
            <a:headEnd/>
            <a:tailEnd type="stealth" w="lg" len="lg"/>
          </a:ln>
          <a:effectLst/>
        </p:spPr>
      </p:cxnSp>
      <p:cxnSp>
        <p:nvCxnSpPr>
          <p:cNvPr id="538680" name="AutoShape 56"/>
          <p:cNvCxnSpPr>
            <a:cxnSpLocks noChangeShapeType="1"/>
            <a:stCxn id="538675" idx="0"/>
            <a:endCxn id="538660" idx="7"/>
          </p:cNvCxnSpPr>
          <p:nvPr/>
        </p:nvCxnSpPr>
        <p:spPr bwMode="auto">
          <a:xfrm rot="5400000" flipH="1">
            <a:off x="6994380" y="2880001"/>
            <a:ext cx="1277359" cy="1801557"/>
          </a:xfrm>
          <a:prstGeom prst="curvedConnector3">
            <a:avLst>
              <a:gd name="adj1" fmla="val 125255"/>
            </a:avLst>
          </a:prstGeom>
          <a:noFill/>
          <a:ln w="28575">
            <a:solidFill>
              <a:schemeClr val="tx1"/>
            </a:solidFill>
            <a:round/>
            <a:headEnd/>
            <a:tailEnd type="stealth" w="lg" len="lg"/>
          </a:ln>
          <a:effectLst/>
        </p:spPr>
      </p:cxnSp>
      <p:sp>
        <p:nvSpPr>
          <p:cNvPr id="538682" name="Freeform 58"/>
          <p:cNvSpPr>
            <a:spLocks/>
          </p:cNvSpPr>
          <p:nvPr/>
        </p:nvSpPr>
        <p:spPr bwMode="auto">
          <a:xfrm>
            <a:off x="4191054" y="4019467"/>
            <a:ext cx="1904730" cy="914270"/>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91427" tIns="45714" rIns="91427" bIns="45714" numCol="1" anchor="t" anchorCtr="0" compatLnSpc="1">
            <a:prstTxWarp prst="textNoShape">
              <a:avLst/>
            </a:prstTxWarp>
          </a:bodyPr>
          <a:lstStyle/>
          <a:p>
            <a:pPr defTabSz="685845" fontAlgn="auto">
              <a:spcBef>
                <a:spcPts val="0"/>
              </a:spcBef>
              <a:spcAft>
                <a:spcPts val="0"/>
              </a:spcAft>
            </a:pPr>
            <a:endParaRPr lang="en-US">
              <a:solidFill>
                <a:srgbClr val="FFFFFF"/>
              </a:solidFill>
              <a:latin typeface="Segoe UI"/>
              <a:cs typeface="+mn-cs"/>
            </a:endParaRPr>
          </a:p>
        </p:txBody>
      </p:sp>
      <p:sp>
        <p:nvSpPr>
          <p:cNvPr id="538683" name="Freeform 59"/>
          <p:cNvSpPr>
            <a:spLocks/>
          </p:cNvSpPr>
          <p:nvPr/>
        </p:nvSpPr>
        <p:spPr bwMode="auto">
          <a:xfrm flipH="1">
            <a:off x="6400540" y="4019466"/>
            <a:ext cx="1752352" cy="971412"/>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91427" tIns="45714" rIns="91427" bIns="45714" numCol="1" anchor="t" anchorCtr="0" compatLnSpc="1">
            <a:prstTxWarp prst="textNoShape">
              <a:avLst/>
            </a:prstTxWarp>
          </a:bodyPr>
          <a:lstStyle/>
          <a:p>
            <a:pPr defTabSz="685845" fontAlgn="auto">
              <a:spcBef>
                <a:spcPts val="0"/>
              </a:spcBef>
              <a:spcAft>
                <a:spcPts val="0"/>
              </a:spcAft>
            </a:pPr>
            <a:endParaRPr lang="en-US">
              <a:solidFill>
                <a:srgbClr val="FFFFFF"/>
              </a:solidFill>
              <a:latin typeface="Segoe UI"/>
              <a:cs typeface="+mn-cs"/>
            </a:endParaRPr>
          </a:p>
        </p:txBody>
      </p:sp>
      <p:sp>
        <p:nvSpPr>
          <p:cNvPr id="538685" name="Line 61"/>
          <p:cNvSpPr>
            <a:spLocks noChangeShapeType="1"/>
          </p:cNvSpPr>
          <p:nvPr/>
        </p:nvSpPr>
        <p:spPr bwMode="auto">
          <a:xfrm>
            <a:off x="6324352" y="2248068"/>
            <a:ext cx="0" cy="742844"/>
          </a:xfrm>
          <a:prstGeom prst="line">
            <a:avLst/>
          </a:prstGeom>
          <a:noFill/>
          <a:ln w="28575">
            <a:solidFill>
              <a:schemeClr val="tx1"/>
            </a:solidFill>
            <a:round/>
            <a:headEnd/>
            <a:tailEnd type="stealth" w="lg" len="lg"/>
          </a:ln>
          <a:effectLst/>
        </p:spPr>
        <p:txBody>
          <a:bodyPr vert="horz" wrap="square" lIns="91427" tIns="45714" rIns="91427" bIns="45714" numCol="1" anchor="t" anchorCtr="0" compatLnSpc="1">
            <a:prstTxWarp prst="textNoShape">
              <a:avLst/>
            </a:prstTxWarp>
          </a:bodyPr>
          <a:lstStyle/>
          <a:p>
            <a:pPr defTabSz="685845" fontAlgn="auto">
              <a:spcBef>
                <a:spcPts val="0"/>
              </a:spcBef>
              <a:spcAft>
                <a:spcPts val="0"/>
              </a:spcAft>
            </a:pPr>
            <a:endParaRPr lang="en-US">
              <a:solidFill>
                <a:srgbClr val="FFFFFF"/>
              </a:solidFill>
              <a:latin typeface="Segoe UI"/>
              <a:cs typeface="+mn-cs"/>
            </a:endParaRPr>
          </a:p>
        </p:txBody>
      </p:sp>
      <p:sp>
        <p:nvSpPr>
          <p:cNvPr id="538686" name="Line 62"/>
          <p:cNvSpPr>
            <a:spLocks noChangeShapeType="1"/>
          </p:cNvSpPr>
          <p:nvPr/>
        </p:nvSpPr>
        <p:spPr bwMode="auto">
          <a:xfrm flipV="1">
            <a:off x="6171973" y="2248068"/>
            <a:ext cx="0" cy="742844"/>
          </a:xfrm>
          <a:prstGeom prst="line">
            <a:avLst/>
          </a:prstGeom>
          <a:noFill/>
          <a:ln w="28575">
            <a:solidFill>
              <a:schemeClr val="tx1"/>
            </a:solidFill>
            <a:round/>
            <a:headEnd/>
            <a:tailEnd type="stealth" w="lg" len="lg"/>
          </a:ln>
          <a:effectLst/>
        </p:spPr>
        <p:txBody>
          <a:bodyPr vert="horz" wrap="square" lIns="91427" tIns="45714" rIns="91427" bIns="45714" numCol="1" anchor="t" anchorCtr="0" compatLnSpc="1">
            <a:prstTxWarp prst="textNoShape">
              <a:avLst/>
            </a:prstTxWarp>
          </a:bodyPr>
          <a:lstStyle/>
          <a:p>
            <a:pPr defTabSz="685845" fontAlgn="auto">
              <a:spcBef>
                <a:spcPts val="0"/>
              </a:spcBef>
              <a:spcAft>
                <a:spcPts val="0"/>
              </a:spcAft>
            </a:pPr>
            <a:endParaRPr lang="en-US">
              <a:solidFill>
                <a:srgbClr val="FFFFFF"/>
              </a:solidFill>
              <a:latin typeface="Segoe UI"/>
              <a:cs typeface="+mn-cs"/>
            </a:endParaRPr>
          </a:p>
        </p:txBody>
      </p:sp>
      <p:sp>
        <p:nvSpPr>
          <p:cNvPr id="538687" name="Text Box 63"/>
          <p:cNvSpPr txBox="1">
            <a:spLocks noChangeArrowheads="1"/>
          </p:cNvSpPr>
          <p:nvPr/>
        </p:nvSpPr>
        <p:spPr bwMode="auto">
          <a:xfrm>
            <a:off x="6443415" y="4877468"/>
            <a:ext cx="734277"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dirty="0">
                <a:solidFill>
                  <a:srgbClr val="FFFFFF"/>
                </a:solidFill>
                <a:latin typeface="Segoe UI"/>
                <a:cs typeface="+mn-cs"/>
              </a:rPr>
              <a:t>Write</a:t>
            </a:r>
          </a:p>
        </p:txBody>
      </p:sp>
      <p:sp>
        <p:nvSpPr>
          <p:cNvPr id="538688" name="Text Box 64"/>
          <p:cNvSpPr txBox="1">
            <a:spLocks noChangeArrowheads="1"/>
          </p:cNvSpPr>
          <p:nvPr/>
        </p:nvSpPr>
        <p:spPr bwMode="auto">
          <a:xfrm>
            <a:off x="5135854" y="4833739"/>
            <a:ext cx="734277"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dirty="0">
                <a:solidFill>
                  <a:srgbClr val="FFFFFF"/>
                </a:solidFill>
                <a:latin typeface="Segoe UI"/>
                <a:cs typeface="+mn-cs"/>
              </a:rPr>
              <a:t>Write</a:t>
            </a:r>
          </a:p>
        </p:txBody>
      </p:sp>
      <p:sp>
        <p:nvSpPr>
          <p:cNvPr id="538689" name="Text Box 65"/>
          <p:cNvSpPr txBox="1">
            <a:spLocks noChangeArrowheads="1"/>
          </p:cNvSpPr>
          <p:nvPr/>
        </p:nvSpPr>
        <p:spPr bwMode="auto">
          <a:xfrm>
            <a:off x="6476731" y="4076609"/>
            <a:ext cx="734277"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a:solidFill>
                  <a:srgbClr val="FFFFFF"/>
                </a:solidFill>
                <a:latin typeface="Segoe UI"/>
                <a:cs typeface="+mn-cs"/>
              </a:rPr>
              <a:t>Write</a:t>
            </a:r>
          </a:p>
        </p:txBody>
      </p:sp>
      <p:sp>
        <p:nvSpPr>
          <p:cNvPr id="538690" name="Text Box 66"/>
          <p:cNvSpPr txBox="1">
            <a:spLocks noChangeArrowheads="1"/>
          </p:cNvSpPr>
          <p:nvPr/>
        </p:nvSpPr>
        <p:spPr bwMode="auto">
          <a:xfrm>
            <a:off x="5333893" y="4076609"/>
            <a:ext cx="734277"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dirty="0">
                <a:solidFill>
                  <a:srgbClr val="FFFFFF"/>
                </a:solidFill>
                <a:latin typeface="Segoe UI"/>
                <a:cs typeface="+mn-cs"/>
              </a:rPr>
              <a:t>Write</a:t>
            </a:r>
          </a:p>
        </p:txBody>
      </p:sp>
      <p:sp>
        <p:nvSpPr>
          <p:cNvPr id="538691" name="Text Box 67"/>
          <p:cNvSpPr txBox="1">
            <a:spLocks noChangeArrowheads="1"/>
          </p:cNvSpPr>
          <p:nvPr/>
        </p:nvSpPr>
        <p:spPr bwMode="auto">
          <a:xfrm>
            <a:off x="7276046" y="3283977"/>
            <a:ext cx="556536"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dirty="0" err="1">
                <a:solidFill>
                  <a:srgbClr val="FFFFFF"/>
                </a:solidFill>
                <a:latin typeface="Segoe UI"/>
                <a:cs typeface="+mn-cs"/>
              </a:rPr>
              <a:t>Ack</a:t>
            </a:r>
            <a:endParaRPr lang="en-US" dirty="0">
              <a:solidFill>
                <a:srgbClr val="FFFFFF"/>
              </a:solidFill>
              <a:latin typeface="Segoe UI"/>
              <a:cs typeface="+mn-cs"/>
            </a:endParaRPr>
          </a:p>
        </p:txBody>
      </p:sp>
      <p:sp>
        <p:nvSpPr>
          <p:cNvPr id="538693" name="Text Box 69"/>
          <p:cNvSpPr txBox="1">
            <a:spLocks noChangeArrowheads="1"/>
          </p:cNvSpPr>
          <p:nvPr/>
        </p:nvSpPr>
        <p:spPr bwMode="auto">
          <a:xfrm>
            <a:off x="4666732" y="3267331"/>
            <a:ext cx="556536"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a:solidFill>
                  <a:srgbClr val="FFFFFF"/>
                </a:solidFill>
                <a:latin typeface="Segoe UI"/>
                <a:cs typeface="+mn-cs"/>
              </a:rPr>
              <a:t>Ack</a:t>
            </a:r>
          </a:p>
        </p:txBody>
      </p:sp>
      <p:sp>
        <p:nvSpPr>
          <p:cNvPr id="538694" name="Text Box 70"/>
          <p:cNvSpPr txBox="1">
            <a:spLocks noChangeArrowheads="1"/>
          </p:cNvSpPr>
          <p:nvPr/>
        </p:nvSpPr>
        <p:spPr bwMode="auto">
          <a:xfrm>
            <a:off x="8329620" y="3284700"/>
            <a:ext cx="556536"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dirty="0" err="1">
                <a:solidFill>
                  <a:srgbClr val="FFFFFF"/>
                </a:solidFill>
                <a:latin typeface="Segoe UI"/>
                <a:cs typeface="+mn-cs"/>
              </a:rPr>
              <a:t>Ack</a:t>
            </a:r>
            <a:endParaRPr lang="en-US" dirty="0">
              <a:solidFill>
                <a:srgbClr val="FFFFFF"/>
              </a:solidFill>
              <a:latin typeface="Segoe UI"/>
              <a:cs typeface="+mn-cs"/>
            </a:endParaRPr>
          </a:p>
        </p:txBody>
      </p:sp>
      <p:sp>
        <p:nvSpPr>
          <p:cNvPr id="538695" name="Text Box 71"/>
          <p:cNvSpPr txBox="1">
            <a:spLocks noChangeArrowheads="1"/>
          </p:cNvSpPr>
          <p:nvPr/>
        </p:nvSpPr>
        <p:spPr bwMode="auto">
          <a:xfrm>
            <a:off x="3740678" y="3046482"/>
            <a:ext cx="556536"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dirty="0" err="1">
                <a:solidFill>
                  <a:srgbClr val="FFFFFF"/>
                </a:solidFill>
                <a:latin typeface="Segoe UI"/>
                <a:cs typeface="+mn-cs"/>
              </a:rPr>
              <a:t>Ack</a:t>
            </a:r>
            <a:endParaRPr lang="en-US" dirty="0">
              <a:solidFill>
                <a:srgbClr val="FFFFFF"/>
              </a:solidFill>
              <a:latin typeface="Segoe UI"/>
              <a:cs typeface="+mn-cs"/>
            </a:endParaRPr>
          </a:p>
        </p:txBody>
      </p:sp>
      <p:sp>
        <p:nvSpPr>
          <p:cNvPr id="538696" name="Text Box 72"/>
          <p:cNvSpPr txBox="1">
            <a:spLocks noChangeArrowheads="1"/>
          </p:cNvSpPr>
          <p:nvPr/>
        </p:nvSpPr>
        <p:spPr bwMode="auto">
          <a:xfrm>
            <a:off x="6248163" y="2362352"/>
            <a:ext cx="689586"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a:solidFill>
                  <a:srgbClr val="FFFFFF"/>
                </a:solidFill>
                <a:latin typeface="Segoe UI"/>
                <a:cs typeface="+mn-cs"/>
              </a:rPr>
              <a:t>Read</a:t>
            </a:r>
          </a:p>
        </p:txBody>
      </p:sp>
      <p:sp>
        <p:nvSpPr>
          <p:cNvPr id="538697" name="Text Box 73"/>
          <p:cNvSpPr txBox="1">
            <a:spLocks noChangeArrowheads="1"/>
          </p:cNvSpPr>
          <p:nvPr/>
        </p:nvSpPr>
        <p:spPr bwMode="auto">
          <a:xfrm>
            <a:off x="5410082" y="2476636"/>
            <a:ext cx="733957"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a:solidFill>
                  <a:srgbClr val="FFFFFF"/>
                </a:solidFill>
                <a:latin typeface="Segoe UI"/>
                <a:cs typeface="+mn-cs"/>
              </a:rPr>
              <a:t>Value</a:t>
            </a:r>
          </a:p>
        </p:txBody>
      </p:sp>
      <p:sp>
        <p:nvSpPr>
          <p:cNvPr id="538698" name="Text Box 74"/>
          <p:cNvSpPr txBox="1">
            <a:spLocks noChangeArrowheads="1"/>
          </p:cNvSpPr>
          <p:nvPr/>
        </p:nvSpPr>
        <p:spPr bwMode="auto">
          <a:xfrm>
            <a:off x="6248164" y="2590919"/>
            <a:ext cx="734277"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a:solidFill>
                  <a:srgbClr val="FFFFFF"/>
                </a:solidFill>
                <a:latin typeface="Segoe UI"/>
                <a:cs typeface="+mn-cs"/>
              </a:rPr>
              <a:t>Write</a:t>
            </a:r>
          </a:p>
        </p:txBody>
      </p:sp>
      <p:sp>
        <p:nvSpPr>
          <p:cNvPr id="538700" name="Text Box 76"/>
          <p:cNvSpPr txBox="1">
            <a:spLocks noChangeArrowheads="1"/>
          </p:cNvSpPr>
          <p:nvPr/>
        </p:nvSpPr>
        <p:spPr bwMode="auto">
          <a:xfrm>
            <a:off x="5486271" y="2305211"/>
            <a:ext cx="556536" cy="369320"/>
          </a:xfrm>
          <a:prstGeom prst="rect">
            <a:avLst/>
          </a:prstGeom>
          <a:noFill/>
          <a:ln w="9525" algn="ctr">
            <a:noFill/>
            <a:miter lim="800000"/>
            <a:headEnd/>
            <a:tailEnd/>
          </a:ln>
          <a:effectLst/>
        </p:spPr>
        <p:txBody>
          <a:bodyPr vert="horz" wrap="none" lIns="91427" tIns="45714" rIns="91427" bIns="45714" numCol="1" anchor="t" anchorCtr="0" compatLnSpc="1">
            <a:prstTxWarp prst="textNoShape">
              <a:avLst/>
            </a:prstTxWarp>
            <a:spAutoFit/>
          </a:bodyPr>
          <a:lstStyle/>
          <a:p>
            <a:pPr defTabSz="685845" fontAlgn="auto">
              <a:spcBef>
                <a:spcPts val="0"/>
              </a:spcBef>
              <a:spcAft>
                <a:spcPts val="0"/>
              </a:spcAft>
            </a:pPr>
            <a:r>
              <a:rPr lang="en-US">
                <a:solidFill>
                  <a:srgbClr val="FFFFFF"/>
                </a:solidFill>
                <a:latin typeface="Segoe UI"/>
                <a:cs typeface="+mn-cs"/>
              </a:rPr>
              <a:t>Ack</a:t>
            </a:r>
          </a:p>
        </p:txBody>
      </p:sp>
    </p:spTree>
    <p:custDataLst>
      <p:tags r:id="rId1"/>
    </p:custDataLst>
    <p:extLst>
      <p:ext uri="{BB962C8B-B14F-4D97-AF65-F5344CB8AC3E}">
        <p14:creationId xmlns:p14="http://schemas.microsoft.com/office/powerpoint/2010/main" val="1114501788"/>
      </p:ext>
    </p:extLst>
  </p:cSld>
  <p:clrMapOvr>
    <a:masterClrMapping/>
  </p:clrMapOvr>
  <p:transition advTm="780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86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6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8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86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86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3868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3869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86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3869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869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386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86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86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86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86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86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86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86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86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86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3869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3868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868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3868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3868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3867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3868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386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86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86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86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86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86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870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538686"/>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53868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3869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869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3868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3869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866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86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86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53868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3870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869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86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3869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38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8" grpId="0" animBg="1"/>
      <p:bldP spid="538660" grpId="0" animBg="1"/>
      <p:bldP spid="538665" grpId="0" animBg="1"/>
      <p:bldP spid="538675" grpId="0" animBg="1"/>
      <p:bldP spid="538676" grpId="0" animBg="1"/>
      <p:bldP spid="538677" grpId="0" animBg="1"/>
      <p:bldP spid="538682" grpId="0" animBg="1"/>
      <p:bldP spid="538682" grpId="1" animBg="1"/>
      <p:bldP spid="538683" grpId="0" animBg="1"/>
      <p:bldP spid="538683" grpId="1" animBg="1"/>
      <p:bldP spid="538685" grpId="0" animBg="1"/>
      <p:bldP spid="538685" grpId="1" animBg="1"/>
      <p:bldP spid="538685" grpId="2" animBg="1"/>
      <p:bldP spid="538685" grpId="3" animBg="1"/>
      <p:bldP spid="538686" grpId="0" animBg="1"/>
      <p:bldP spid="538686" grpId="1" animBg="1"/>
      <p:bldP spid="538686" grpId="2" animBg="1"/>
      <p:bldP spid="538686" grpId="3" animBg="1"/>
      <p:bldP spid="538687" grpId="0"/>
      <p:bldP spid="538687" grpId="1"/>
      <p:bldP spid="538688" grpId="0"/>
      <p:bldP spid="538688" grpId="1"/>
      <p:bldP spid="538689" grpId="0"/>
      <p:bldP spid="538689" grpId="1"/>
      <p:bldP spid="538690" grpId="0"/>
      <p:bldP spid="538690" grpId="1"/>
      <p:bldP spid="538691" grpId="0"/>
      <p:bldP spid="538691" grpId="1"/>
      <p:bldP spid="538693" grpId="0"/>
      <p:bldP spid="538693" grpId="1"/>
      <p:bldP spid="538694" grpId="0"/>
      <p:bldP spid="538694" grpId="1"/>
      <p:bldP spid="538695" grpId="0"/>
      <p:bldP spid="538695" grpId="1"/>
      <p:bldP spid="538696" grpId="0"/>
      <p:bldP spid="538696" grpId="1"/>
      <p:bldP spid="538697" grpId="0"/>
      <p:bldP spid="538697" grpId="1"/>
      <p:bldP spid="538698" grpId="0"/>
      <p:bldP spid="538698" grpId="1"/>
      <p:bldP spid="538700" grpId="0"/>
      <p:bldP spid="53870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1930" y="1749371"/>
            <a:ext cx="8740142" cy="2085443"/>
          </a:xfrm>
        </p:spPr>
        <p:txBody>
          <a:bodyPr/>
          <a:lstStyle/>
          <a:p>
            <a:r>
              <a:rPr lang="en-US" dirty="0"/>
              <a:t>Founder of UserGroup.tv</a:t>
            </a:r>
          </a:p>
          <a:p>
            <a:r>
              <a:rPr lang="en-US" dirty="0" smtClean="0"/>
              <a:t>Technical Evangelist at </a:t>
            </a:r>
            <a:r>
              <a:rPr lang="en-US" dirty="0" smtClean="0"/>
              <a:t>Microsoft</a:t>
            </a:r>
          </a:p>
          <a:p>
            <a:r>
              <a:rPr lang="en-US" dirty="0" smtClean="0"/>
              <a:t>MCSD</a:t>
            </a:r>
            <a:r>
              <a:rPr lang="en-US" dirty="0"/>
              <a:t>: Azure Solutions Architect</a:t>
            </a:r>
            <a:endParaRPr lang="en-US" dirty="0"/>
          </a:p>
          <a:p>
            <a:endParaRPr lang="en-US" dirty="0">
              <a:solidFill>
                <a:srgbClr val="FF0000"/>
              </a:solidFill>
            </a:endParaRP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179" y="3871699"/>
            <a:ext cx="2081006" cy="7718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255" y="4049708"/>
            <a:ext cx="2615743" cy="8570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176623" y="4094058"/>
            <a:ext cx="1100800" cy="1722993"/>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1591179" y="4852874"/>
            <a:ext cx="1127261" cy="873627"/>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7581" y="4283873"/>
            <a:ext cx="1743255" cy="5099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32196" y="5064013"/>
            <a:ext cx="3490464" cy="692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8854" y="5003300"/>
            <a:ext cx="2169999" cy="81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18499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dirty="0" smtClean="0"/>
              <a:t>Reconfiguration</a:t>
            </a:r>
            <a:endParaRPr lang="en-US" dirty="0"/>
          </a:p>
        </p:txBody>
      </p:sp>
      <p:sp>
        <p:nvSpPr>
          <p:cNvPr id="540677" name="Rectangle 5"/>
          <p:cNvSpPr>
            <a:spLocks noGrp="1" noChangeArrowheads="1"/>
          </p:cNvSpPr>
          <p:nvPr>
            <p:ph sz="quarter" idx="4294967295"/>
          </p:nvPr>
        </p:nvSpPr>
        <p:spPr>
          <a:xfrm>
            <a:off x="381594" y="1752838"/>
            <a:ext cx="3669780" cy="1684495"/>
          </a:xfrm>
        </p:spPr>
        <p:txBody>
          <a:bodyPr>
            <a:noAutofit/>
          </a:bodyPr>
          <a:lstStyle/>
          <a:p>
            <a:pPr>
              <a:lnSpc>
                <a:spcPct val="90000"/>
              </a:lnSpc>
            </a:pPr>
            <a:r>
              <a:rPr lang="en-US" sz="2000" dirty="0"/>
              <a:t>Types of reconfiguration</a:t>
            </a:r>
          </a:p>
          <a:p>
            <a:pPr marL="630197" lvl="1" indent="-280970"/>
            <a:r>
              <a:rPr lang="en-US" sz="1800" dirty="0"/>
              <a:t>Primary failover</a:t>
            </a:r>
          </a:p>
          <a:p>
            <a:pPr marL="630197" lvl="1" indent="-280970"/>
            <a:r>
              <a:rPr lang="en-US" sz="1800" dirty="0"/>
              <a:t>Removing a failed secondary </a:t>
            </a:r>
          </a:p>
          <a:p>
            <a:pPr marL="630197" lvl="1" indent="-280970"/>
            <a:r>
              <a:rPr lang="en-US" sz="1800" dirty="0"/>
              <a:t>Adding recovered replica</a:t>
            </a:r>
          </a:p>
          <a:p>
            <a:pPr marL="630197" lvl="1" indent="-280970"/>
            <a:r>
              <a:rPr lang="en-US" sz="1800" dirty="0"/>
              <a:t>Building a new secondary</a:t>
            </a:r>
            <a:endParaRPr lang="en-US" sz="2000" dirty="0"/>
          </a:p>
          <a:p>
            <a:pPr>
              <a:lnSpc>
                <a:spcPct val="90000"/>
              </a:lnSpc>
              <a:buNone/>
            </a:pPr>
            <a:endParaRPr lang="en-US" sz="2000" dirty="0"/>
          </a:p>
          <a:p>
            <a:pPr>
              <a:lnSpc>
                <a:spcPct val="90000"/>
              </a:lnSpc>
              <a:buNone/>
            </a:pPr>
            <a:endParaRPr lang="en-US" sz="2000" dirty="0"/>
          </a:p>
          <a:p>
            <a:pPr>
              <a:lnSpc>
                <a:spcPct val="90000"/>
              </a:lnSpc>
            </a:pPr>
            <a:r>
              <a:rPr lang="en-US" sz="2000" dirty="0"/>
              <a:t>Replica States</a:t>
            </a:r>
          </a:p>
          <a:p>
            <a:pPr marL="630197" lvl="1" indent="-280970"/>
            <a:r>
              <a:rPr lang="en-US" sz="1800" dirty="0"/>
              <a:t>None</a:t>
            </a:r>
          </a:p>
          <a:p>
            <a:pPr marL="630197" lvl="1" indent="-280970"/>
            <a:r>
              <a:rPr lang="en-US" sz="1800" dirty="0"/>
              <a:t>Idle Secondary </a:t>
            </a:r>
          </a:p>
          <a:p>
            <a:pPr marL="630197" lvl="1" indent="-280970"/>
            <a:r>
              <a:rPr lang="en-US" sz="1800" dirty="0"/>
              <a:t>Active Secondary</a:t>
            </a:r>
          </a:p>
          <a:p>
            <a:pPr marL="630197" lvl="1" indent="-280970"/>
            <a:r>
              <a:rPr lang="en-US" sz="1800" dirty="0"/>
              <a:t>Primary</a:t>
            </a:r>
          </a:p>
        </p:txBody>
      </p:sp>
      <p:sp>
        <p:nvSpPr>
          <p:cNvPr id="540679" name="Freeform 7"/>
          <p:cNvSpPr>
            <a:spLocks/>
          </p:cNvSpPr>
          <p:nvPr/>
        </p:nvSpPr>
        <p:spPr bwMode="auto">
          <a:xfrm>
            <a:off x="3429162" y="3371858"/>
            <a:ext cx="5638000" cy="1542832"/>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headEnd/>
            <a:tailEnd/>
          </a:ln>
        </p:spPr>
        <p:style>
          <a:lnRef idx="1">
            <a:schemeClr val="accent6"/>
          </a:lnRef>
          <a:fillRef idx="0">
            <a:schemeClr val="accent6"/>
          </a:fillRef>
          <a:effectRef idx="0">
            <a:schemeClr val="accent6"/>
          </a:effectRef>
          <a:fontRef idx="minor">
            <a:schemeClr val="tx1"/>
          </a:fontRef>
        </p:style>
        <p:txBody>
          <a:bodyPr vert="horz" wrap="square" lIns="91427" tIns="45714" rIns="91427" bIns="45714" numCol="1" anchor="t" anchorCtr="0" compatLnSpc="1">
            <a:prstTxWarp prst="textNoShape">
              <a:avLst/>
            </a:prstTxWarp>
          </a:bodyPr>
          <a:lstStyle/>
          <a:p>
            <a:pPr defTabSz="685845" fontAlgn="auto">
              <a:spcBef>
                <a:spcPts val="0"/>
              </a:spcBef>
              <a:spcAft>
                <a:spcPts val="0"/>
              </a:spcAft>
            </a:pPr>
            <a:endParaRPr lang="en-US">
              <a:solidFill>
                <a:srgbClr val="FFFFFF"/>
              </a:solidFill>
              <a:latin typeface="Segoe UI"/>
            </a:endParaRPr>
          </a:p>
        </p:txBody>
      </p:sp>
      <p:sp>
        <p:nvSpPr>
          <p:cNvPr id="540680" name="Oval 8"/>
          <p:cNvSpPr>
            <a:spLocks noChangeArrowheads="1"/>
          </p:cNvSpPr>
          <p:nvPr/>
        </p:nvSpPr>
        <p:spPr bwMode="auto">
          <a:xfrm>
            <a:off x="5562460" y="2800440"/>
            <a:ext cx="1371406" cy="1028554"/>
          </a:xfrm>
          <a:prstGeom prst="ellipse">
            <a:avLst/>
          </a:prstGeom>
          <a:solidFill>
            <a:srgbClr val="FFCC66"/>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P</a:t>
            </a:r>
          </a:p>
        </p:txBody>
      </p:sp>
      <p:sp>
        <p:nvSpPr>
          <p:cNvPr id="540683" name="Oval 11"/>
          <p:cNvSpPr>
            <a:spLocks noChangeArrowheads="1"/>
          </p:cNvSpPr>
          <p:nvPr/>
        </p:nvSpPr>
        <p:spPr bwMode="auto">
          <a:xfrm>
            <a:off x="7162433" y="3657568"/>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sp>
        <p:nvSpPr>
          <p:cNvPr id="540685" name="Oval 13"/>
          <p:cNvSpPr>
            <a:spLocks noChangeArrowheads="1"/>
          </p:cNvSpPr>
          <p:nvPr/>
        </p:nvSpPr>
        <p:spPr bwMode="auto">
          <a:xfrm>
            <a:off x="8076703" y="4228987"/>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sp>
        <p:nvSpPr>
          <p:cNvPr id="540686" name="Oval 14"/>
          <p:cNvSpPr>
            <a:spLocks noChangeArrowheads="1"/>
          </p:cNvSpPr>
          <p:nvPr/>
        </p:nvSpPr>
        <p:spPr bwMode="auto">
          <a:xfrm>
            <a:off x="4343433" y="3486143"/>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sp>
        <p:nvSpPr>
          <p:cNvPr id="540687" name="Oval 15"/>
          <p:cNvSpPr>
            <a:spLocks noChangeArrowheads="1"/>
          </p:cNvSpPr>
          <p:nvPr/>
        </p:nvSpPr>
        <p:spPr bwMode="auto">
          <a:xfrm>
            <a:off x="3352974" y="4171845"/>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sp>
        <p:nvSpPr>
          <p:cNvPr id="540707" name="Oval 35"/>
          <p:cNvSpPr>
            <a:spLocks noChangeArrowheads="1"/>
          </p:cNvSpPr>
          <p:nvPr/>
        </p:nvSpPr>
        <p:spPr bwMode="auto">
          <a:xfrm>
            <a:off x="7162432" y="3657568"/>
            <a:ext cx="914270" cy="685702"/>
          </a:xfrm>
          <a:prstGeom prst="ellipse">
            <a:avLst/>
          </a:prstGeom>
          <a:solidFill>
            <a:srgbClr val="FFC000"/>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S</a:t>
            </a:r>
          </a:p>
        </p:txBody>
      </p:sp>
      <p:sp>
        <p:nvSpPr>
          <p:cNvPr id="15" name="TextBox 14"/>
          <p:cNvSpPr txBox="1"/>
          <p:nvPr/>
        </p:nvSpPr>
        <p:spPr>
          <a:xfrm>
            <a:off x="4831043" y="4999261"/>
            <a:ext cx="3123757" cy="590931"/>
          </a:xfrm>
          <a:prstGeom prst="rect">
            <a:avLst/>
          </a:prstGeom>
          <a:noFill/>
        </p:spPr>
        <p:txBody>
          <a:bodyPr wrap="square" rtlCol="0">
            <a:spAutoFit/>
          </a:bodyPr>
          <a:lstStyle/>
          <a:p>
            <a:pPr indent="-182868" defTabSz="685845" fontAlgn="auto">
              <a:lnSpc>
                <a:spcPct val="90000"/>
              </a:lnSpc>
              <a:spcBef>
                <a:spcPts val="0"/>
              </a:spcBef>
              <a:spcAft>
                <a:spcPts val="0"/>
              </a:spcAft>
            </a:pPr>
            <a:r>
              <a:rPr lang="en-US" dirty="0">
                <a:solidFill>
                  <a:srgbClr val="FFFFFF"/>
                </a:solidFill>
                <a:latin typeface="Segoe UI"/>
                <a:cs typeface="+mn-cs"/>
              </a:rPr>
              <a:t>Must be safe in the presence of cascading failures </a:t>
            </a:r>
          </a:p>
        </p:txBody>
      </p:sp>
      <p:sp>
        <p:nvSpPr>
          <p:cNvPr id="16" name="Oval 15"/>
          <p:cNvSpPr>
            <a:spLocks noChangeArrowheads="1"/>
          </p:cNvSpPr>
          <p:nvPr/>
        </p:nvSpPr>
        <p:spPr bwMode="auto">
          <a:xfrm>
            <a:off x="2438703" y="3600426"/>
            <a:ext cx="914270" cy="685702"/>
          </a:xfrm>
          <a:prstGeom prst="ellipse">
            <a:avLst/>
          </a:prstGeom>
          <a:solidFill>
            <a:schemeClr val="accent2">
              <a:lumMod val="60000"/>
              <a:lumOff val="40000"/>
            </a:schemeClr>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B</a:t>
            </a:r>
          </a:p>
        </p:txBody>
      </p:sp>
      <p:sp>
        <p:nvSpPr>
          <p:cNvPr id="18" name="Oval 8"/>
          <p:cNvSpPr>
            <a:spLocks noChangeArrowheads="1"/>
          </p:cNvSpPr>
          <p:nvPr/>
        </p:nvSpPr>
        <p:spPr bwMode="auto">
          <a:xfrm>
            <a:off x="6927323" y="3399287"/>
            <a:ext cx="1371406" cy="1028554"/>
          </a:xfrm>
          <a:prstGeom prst="ellipse">
            <a:avLst/>
          </a:prstGeom>
          <a:solidFill>
            <a:schemeClr val="accent5">
              <a:lumMod val="60000"/>
              <a:lumOff val="40000"/>
            </a:schemeClr>
          </a:solidFill>
          <a:ln w="9525">
            <a:solidFill>
              <a:schemeClr val="tx1"/>
            </a:solidFill>
            <a:round/>
            <a:headEnd/>
            <a:tailEnd/>
          </a:ln>
          <a:effectLst/>
        </p:spPr>
        <p:txBody>
          <a:bodyPr vert="horz" wrap="none" lIns="91427" tIns="45714" rIns="91427" bIns="45714" numCol="1" anchor="ctr" anchorCtr="0" compatLnSpc="1">
            <a:prstTxWarp prst="textNoShape">
              <a:avLst/>
            </a:prstTxWarp>
          </a:bodyPr>
          <a:lstStyle/>
          <a:p>
            <a:pPr algn="ctr" defTabSz="685845" fontAlgn="auto">
              <a:spcAft>
                <a:spcPts val="0"/>
              </a:spcAft>
            </a:pPr>
            <a:r>
              <a:rPr lang="en-US" dirty="0">
                <a:solidFill>
                  <a:srgbClr val="FFFFFF"/>
                </a:solidFill>
                <a:latin typeface="Arial" charset="0"/>
                <a:cs typeface="+mn-cs"/>
              </a:rPr>
              <a:t>P</a:t>
            </a:r>
          </a:p>
        </p:txBody>
      </p:sp>
      <p:grpSp>
        <p:nvGrpSpPr>
          <p:cNvPr id="2" name="Group 19"/>
          <p:cNvGrpSpPr/>
          <p:nvPr/>
        </p:nvGrpSpPr>
        <p:grpSpPr>
          <a:xfrm>
            <a:off x="5579575" y="2286162"/>
            <a:ext cx="1567534" cy="2400517"/>
            <a:chOff x="5579716" y="2049887"/>
            <a:chExt cx="1567756" cy="3201143"/>
          </a:xfrm>
        </p:grpSpPr>
        <p:sp>
          <p:nvSpPr>
            <p:cNvPr id="17" name="Rectangle 16"/>
            <p:cNvSpPr/>
            <p:nvPr/>
          </p:nvSpPr>
          <p:spPr>
            <a:xfrm>
              <a:off x="5579716" y="2049887"/>
              <a:ext cx="1444806" cy="3201143"/>
            </a:xfrm>
            <a:prstGeom prst="rect">
              <a:avLst/>
            </a:prstGeom>
            <a:noFill/>
          </p:spPr>
          <p:txBody>
            <a:bodyPr wrap="none" lIns="91427" tIns="45714" rIns="91427" bIns="45714">
              <a:spAutoFit/>
            </a:bodyPr>
            <a:lstStyle/>
            <a:p>
              <a:pPr algn="ctr" defTabSz="685845" fontAlgn="auto">
                <a:spcBef>
                  <a:spcPts val="0"/>
                </a:spcBef>
                <a:spcAft>
                  <a:spcPts val="0"/>
                </a:spcAft>
              </a:pPr>
              <a:r>
                <a:rPr lang="en-US" sz="14999" b="1" dirty="0">
                  <a:ln w="1905"/>
                  <a:solidFill>
                    <a:srgbClr val="FF0000"/>
                  </a:solidFill>
                  <a:effectLst>
                    <a:innerShdw blurRad="69850" dist="43180" dir="5400000">
                      <a:srgbClr val="000000">
                        <a:alpha val="65000"/>
                      </a:srgbClr>
                    </a:innerShdw>
                  </a:effectLst>
                  <a:latin typeface="Segoe UI"/>
                  <a:cs typeface="+mn-cs"/>
                </a:rPr>
                <a:t>X</a:t>
              </a:r>
            </a:p>
          </p:txBody>
        </p:sp>
        <p:sp>
          <p:nvSpPr>
            <p:cNvPr id="19" name="TextBox 18"/>
            <p:cNvSpPr txBox="1"/>
            <p:nvPr/>
          </p:nvSpPr>
          <p:spPr>
            <a:xfrm>
              <a:off x="6373368" y="2139696"/>
              <a:ext cx="774104" cy="492512"/>
            </a:xfrm>
            <a:prstGeom prst="rect">
              <a:avLst/>
            </a:prstGeom>
            <a:noFill/>
          </p:spPr>
          <p:txBody>
            <a:bodyPr wrap="none" rtlCol="0">
              <a:spAutoFit/>
            </a:bodyPr>
            <a:lstStyle/>
            <a:p>
              <a:pPr defTabSz="685845" fontAlgn="auto">
                <a:spcBef>
                  <a:spcPts val="0"/>
                </a:spcBef>
                <a:spcAft>
                  <a:spcPts val="0"/>
                </a:spcAft>
              </a:pPr>
              <a:r>
                <a:rPr lang="en-US" dirty="0">
                  <a:solidFill>
                    <a:srgbClr val="FF0000"/>
                  </a:solidFill>
                  <a:latin typeface="Segoe UI"/>
                  <a:cs typeface="+mn-cs"/>
                </a:rPr>
                <a:t>Failed</a:t>
              </a:r>
            </a:p>
          </p:txBody>
        </p:sp>
      </p:grpSp>
      <p:grpSp>
        <p:nvGrpSpPr>
          <p:cNvPr id="3" name="Group 22"/>
          <p:cNvGrpSpPr/>
          <p:nvPr/>
        </p:nvGrpSpPr>
        <p:grpSpPr>
          <a:xfrm>
            <a:off x="3333375" y="4143275"/>
            <a:ext cx="990951" cy="1569520"/>
            <a:chOff x="3702145" y="4799810"/>
            <a:chExt cx="991092" cy="2092991"/>
          </a:xfrm>
          <a:solidFill>
            <a:srgbClr val="FFC000"/>
          </a:solidFill>
        </p:grpSpPr>
        <p:sp>
          <p:nvSpPr>
            <p:cNvPr id="21" name="Rectangle 20"/>
            <p:cNvSpPr/>
            <p:nvPr/>
          </p:nvSpPr>
          <p:spPr>
            <a:xfrm>
              <a:off x="3702145" y="4799810"/>
              <a:ext cx="991092" cy="2092991"/>
            </a:xfrm>
            <a:prstGeom prst="rect">
              <a:avLst/>
            </a:prstGeom>
            <a:grpFill/>
          </p:spPr>
          <p:txBody>
            <a:bodyPr wrap="none" lIns="91427" tIns="45714" rIns="91427" bIns="45714">
              <a:spAutoFit/>
            </a:bodyPr>
            <a:lstStyle/>
            <a:p>
              <a:pPr algn="ctr" defTabSz="685845" fontAlgn="auto">
                <a:spcBef>
                  <a:spcPts val="0"/>
                </a:spcBef>
                <a:spcAft>
                  <a:spcPts val="0"/>
                </a:spcAft>
              </a:pPr>
              <a:r>
                <a:rPr lang="en-US" sz="9599" b="1" dirty="0">
                  <a:ln w="1905"/>
                  <a:solidFill>
                    <a:srgbClr val="FF0000"/>
                  </a:solidFill>
                  <a:effectLst>
                    <a:innerShdw blurRad="69850" dist="43180" dir="5400000">
                      <a:srgbClr val="000000">
                        <a:alpha val="65000"/>
                      </a:srgbClr>
                    </a:innerShdw>
                  </a:effectLst>
                  <a:latin typeface="Segoe UI"/>
                  <a:cs typeface="+mn-cs"/>
                </a:rPr>
                <a:t>X</a:t>
              </a:r>
            </a:p>
          </p:txBody>
        </p:sp>
        <p:sp>
          <p:nvSpPr>
            <p:cNvPr id="22" name="TextBox 21"/>
            <p:cNvSpPr txBox="1"/>
            <p:nvPr/>
          </p:nvSpPr>
          <p:spPr>
            <a:xfrm>
              <a:off x="3820258" y="4806966"/>
              <a:ext cx="774104" cy="492513"/>
            </a:xfrm>
            <a:prstGeom prst="rect">
              <a:avLst/>
            </a:prstGeom>
            <a:grpFill/>
          </p:spPr>
          <p:txBody>
            <a:bodyPr wrap="none" rtlCol="0">
              <a:spAutoFit/>
            </a:bodyPr>
            <a:lstStyle/>
            <a:p>
              <a:pPr defTabSz="685845" fontAlgn="auto">
                <a:spcBef>
                  <a:spcPts val="0"/>
                </a:spcBef>
                <a:spcAft>
                  <a:spcPts val="0"/>
                </a:spcAft>
              </a:pPr>
              <a:r>
                <a:rPr lang="en-US" dirty="0">
                  <a:solidFill>
                    <a:srgbClr val="FF0000"/>
                  </a:solidFill>
                  <a:latin typeface="Segoe UI"/>
                  <a:cs typeface="+mn-cs"/>
                </a:rPr>
                <a:t>Failed</a:t>
              </a:r>
            </a:p>
          </p:txBody>
        </p:sp>
      </p:grpSp>
      <p:sp>
        <p:nvSpPr>
          <p:cNvPr id="7" name="Freeform 6"/>
          <p:cNvSpPr/>
          <p:nvPr/>
        </p:nvSpPr>
        <p:spPr>
          <a:xfrm>
            <a:off x="3276784" y="3231718"/>
            <a:ext cx="2285676" cy="511564"/>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a:solidFill>
                <a:srgbClr val="FFFFFF"/>
              </a:solidFill>
              <a:latin typeface="Segoe UI"/>
            </a:endParaRPr>
          </a:p>
        </p:txBody>
      </p:sp>
      <p:sp>
        <p:nvSpPr>
          <p:cNvPr id="9" name="Freeform 8"/>
          <p:cNvSpPr/>
          <p:nvPr/>
        </p:nvSpPr>
        <p:spPr>
          <a:xfrm>
            <a:off x="6921167" y="3250603"/>
            <a:ext cx="685702" cy="187921"/>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a:solidFill>
                <a:srgbClr val="FFFFFF"/>
              </a:solidFill>
              <a:latin typeface="Segoe UI"/>
            </a:endParaRPr>
          </a:p>
        </p:txBody>
      </p:sp>
    </p:spTree>
    <p:custDataLst>
      <p:tags r:id="rId1"/>
    </p:custDataLst>
    <p:extLst>
      <p:ext uri="{BB962C8B-B14F-4D97-AF65-F5344CB8AC3E}">
        <p14:creationId xmlns:p14="http://schemas.microsoft.com/office/powerpoint/2010/main" val="997896289"/>
      </p:ext>
    </p:extLst>
  </p:cSld>
  <p:clrMapOvr>
    <a:masterClrMapping/>
  </p:clrMapOvr>
  <p:transition advTm="1410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6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67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540680"/>
                                        </p:tgtEl>
                                      </p:cBhvr>
                                    </p:animEffect>
                                    <p:set>
                                      <p:cBhvr>
                                        <p:cTn id="31" dur="1" fill="hold">
                                          <p:stCondLst>
                                            <p:cond delay="1999"/>
                                          </p:stCondLst>
                                        </p:cTn>
                                        <p:tgtEl>
                                          <p:spTgt spid="5406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2"/>
                                        </p:tgtEl>
                                      </p:cBhvr>
                                    </p:animEffect>
                                    <p:set>
                                      <p:cBhvr>
                                        <p:cTn id="34" dur="1" fill="hold">
                                          <p:stCondLst>
                                            <p:cond delay="1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540683"/>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540680"/>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54068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4067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4068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067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8"/>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407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067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7"/>
                                        </p:tgtEl>
                                      </p:cBhvr>
                                    </p:animEffect>
                                    <p:animScale>
                                      <p:cBhvr>
                                        <p:cTn id="103" dur="1500" autoRev="1" fill="hold"/>
                                        <p:tgtEl>
                                          <p:spTgt spid="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5406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40677">
                                            <p:txEl>
                                              <p:pRg st="7" end="7"/>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0677">
                                            <p:txEl>
                                              <p:pRg st="8" end="8"/>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40677">
                                            <p:txEl>
                                              <p:pRg st="9" end="9"/>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40677">
                                            <p:txEl>
                                              <p:pRg st="10" end="10"/>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5406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animBg="1"/>
      <p:bldP spid="540680" grpId="0" animBg="1"/>
      <p:bldP spid="540680" grpId="1" animBg="1"/>
      <p:bldP spid="540680" grpId="2" animBg="1"/>
      <p:bldP spid="540683" grpId="0" animBg="1"/>
      <p:bldP spid="540683" grpId="1" animBg="1"/>
      <p:bldP spid="540683" grpId="2" animBg="1"/>
      <p:bldP spid="540685" grpId="0" animBg="1"/>
      <p:bldP spid="540686" grpId="0" animBg="1"/>
      <p:bldP spid="540687" grpId="0" animBg="1"/>
      <p:bldP spid="540687" grpId="1" animBg="1"/>
      <p:bldP spid="540687" grpId="2" animBg="1"/>
      <p:bldP spid="540707" grpId="0" animBg="1"/>
      <p:bldP spid="15" grpId="0"/>
      <p:bldP spid="16" grpId="0" animBg="1"/>
      <p:bldP spid="16" grpId="1" animBg="1"/>
      <p:bldP spid="16" grpId="2" animBg="1"/>
      <p:bldP spid="18" grpId="0" animBg="1"/>
      <p:bldP spid="18" grpId="1" animBg="1"/>
      <p:bldP spid="18" grpId="2" animBg="1"/>
      <p:bldP spid="7" grpId="0" animBg="1"/>
      <p:bldP spid="7" grpId="1" animBg="1"/>
      <p:bldP spid="7" grpId="2" animBg="1"/>
      <p:bldP spid="9" grpId="0" animBg="1"/>
      <p:bldP spid="9" grpId="1" animBg="1"/>
      <p:bldP spid="9" grpId="2"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58"/>
          <p:cNvSpPr>
            <a:spLocks noGrp="1"/>
          </p:cNvSpPr>
          <p:nvPr>
            <p:ph type="title"/>
          </p:nvPr>
        </p:nvSpPr>
        <p:spPr/>
        <p:txBody>
          <a:bodyPr/>
          <a:lstStyle/>
          <a:p>
            <a:r>
              <a:rPr lang="en-US" dirty="0" smtClean="0"/>
              <a:t>Service partitioning</a:t>
            </a:r>
            <a:endParaRPr lang="en-US" dirty="0"/>
          </a:p>
        </p:txBody>
      </p:sp>
      <p:cxnSp>
        <p:nvCxnSpPr>
          <p:cNvPr id="52" name="Elbow Connector 51"/>
          <p:cNvCxnSpPr/>
          <p:nvPr/>
        </p:nvCxnSpPr>
        <p:spPr>
          <a:xfrm rot="10800000">
            <a:off x="3025473" y="4299229"/>
            <a:ext cx="380024" cy="1937"/>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3" name="Elbow Connector 52"/>
          <p:cNvCxnSpPr/>
          <p:nvPr/>
        </p:nvCxnSpPr>
        <p:spPr>
          <a:xfrm rot="10800000">
            <a:off x="4393557" y="4299229"/>
            <a:ext cx="380024" cy="1937"/>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54" name="Elbow Connector 53"/>
          <p:cNvCxnSpPr/>
          <p:nvPr/>
        </p:nvCxnSpPr>
        <p:spPr>
          <a:xfrm rot="10800000">
            <a:off x="5761641" y="4299229"/>
            <a:ext cx="380024" cy="1937"/>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55" name="Rectangle 54"/>
          <p:cNvSpPr/>
          <p:nvPr/>
        </p:nvSpPr>
        <p:spPr>
          <a:xfrm>
            <a:off x="4773582" y="3663293"/>
            <a:ext cx="988061" cy="2137904"/>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endParaRPr lang="en-US" kern="0">
              <a:solidFill>
                <a:sysClr val="windowText" lastClr="000000"/>
              </a:solidFill>
              <a:latin typeface="Segoe UI Light"/>
              <a:cs typeface="+mn-cs"/>
            </a:endParaRPr>
          </a:p>
        </p:txBody>
      </p:sp>
      <p:sp>
        <p:nvSpPr>
          <p:cNvPr id="57" name="Rectangle 56"/>
          <p:cNvSpPr/>
          <p:nvPr/>
        </p:nvSpPr>
        <p:spPr>
          <a:xfrm>
            <a:off x="4931293" y="4205794"/>
            <a:ext cx="631261" cy="278857"/>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P2</a:t>
            </a:r>
            <a:endParaRPr lang="en-US" kern="0" dirty="0">
              <a:solidFill>
                <a:sysClr val="window" lastClr="FFFFFF"/>
              </a:solidFill>
              <a:latin typeface="Segoe UI Light"/>
              <a:cs typeface="+mn-cs"/>
            </a:endParaRPr>
          </a:p>
        </p:txBody>
      </p:sp>
      <p:sp>
        <p:nvSpPr>
          <p:cNvPr id="59" name="Rectangle 58"/>
          <p:cNvSpPr/>
          <p:nvPr/>
        </p:nvSpPr>
        <p:spPr>
          <a:xfrm>
            <a:off x="4931293" y="4804700"/>
            <a:ext cx="631261" cy="278857"/>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S</a:t>
            </a:r>
          </a:p>
        </p:txBody>
      </p:sp>
      <p:sp>
        <p:nvSpPr>
          <p:cNvPr id="60" name="Rectangle 59"/>
          <p:cNvSpPr/>
          <p:nvPr/>
        </p:nvSpPr>
        <p:spPr>
          <a:xfrm>
            <a:off x="4931293" y="5104152"/>
            <a:ext cx="631261" cy="278857"/>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S</a:t>
            </a:r>
          </a:p>
        </p:txBody>
      </p:sp>
      <p:sp>
        <p:nvSpPr>
          <p:cNvPr id="61" name="Rectangle 60"/>
          <p:cNvSpPr/>
          <p:nvPr/>
        </p:nvSpPr>
        <p:spPr>
          <a:xfrm>
            <a:off x="4925442" y="5403604"/>
            <a:ext cx="642959" cy="249108"/>
          </a:xfrm>
          <a:prstGeom prst="rect">
            <a:avLst/>
          </a:prstGeom>
          <a:gradFill rotWithShape="1">
            <a:gsLst>
              <a:gs pos="0">
                <a:srgbClr val="8064A2">
                  <a:shade val="63000"/>
                </a:srgbClr>
              </a:gs>
              <a:gs pos="30000">
                <a:srgbClr val="8064A2">
                  <a:shade val="90000"/>
                  <a:satMod val="110000"/>
                </a:srgbClr>
              </a:gs>
              <a:gs pos="45000">
                <a:srgbClr val="8064A2">
                  <a:shade val="100000"/>
                  <a:satMod val="118000"/>
                </a:srgbClr>
              </a:gs>
              <a:gs pos="55000">
                <a:srgbClr val="8064A2">
                  <a:shade val="100000"/>
                  <a:satMod val="118000"/>
                </a:srgbClr>
              </a:gs>
              <a:gs pos="73000">
                <a:srgbClr val="8064A2">
                  <a:shade val="90000"/>
                  <a:satMod val="110000"/>
                </a:srgbClr>
              </a:gs>
              <a:gs pos="100000">
                <a:srgbClr val="8064A2">
                  <a:shade val="63000"/>
                </a:srgbClr>
              </a:gs>
            </a:gsLst>
            <a:lin ang="950000" scaled="1"/>
          </a:gradFill>
          <a:ln w="9525" cap="flat" cmpd="sng" algn="ctr">
            <a:solidFill>
              <a:srgbClr val="8064A2"/>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8064A2">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P</a:t>
            </a:r>
          </a:p>
        </p:txBody>
      </p:sp>
      <p:cxnSp>
        <p:nvCxnSpPr>
          <p:cNvPr id="62" name="Elbow Connector 61"/>
          <p:cNvCxnSpPr/>
          <p:nvPr/>
        </p:nvCxnSpPr>
        <p:spPr>
          <a:xfrm rot="10800000">
            <a:off x="7129730" y="4320516"/>
            <a:ext cx="304018" cy="1937"/>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sp>
        <p:nvSpPr>
          <p:cNvPr id="63" name="Rectangle 62"/>
          <p:cNvSpPr/>
          <p:nvPr/>
        </p:nvSpPr>
        <p:spPr>
          <a:xfrm>
            <a:off x="6141667" y="3663293"/>
            <a:ext cx="988061" cy="2137904"/>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endParaRPr lang="en-US" kern="0">
              <a:solidFill>
                <a:sysClr val="windowText" lastClr="000000"/>
              </a:solidFill>
              <a:latin typeface="Segoe UI Light"/>
              <a:cs typeface="+mn-cs"/>
            </a:endParaRPr>
          </a:p>
        </p:txBody>
      </p:sp>
      <p:sp>
        <p:nvSpPr>
          <p:cNvPr id="67" name="Rectangle 66"/>
          <p:cNvSpPr/>
          <p:nvPr/>
        </p:nvSpPr>
        <p:spPr>
          <a:xfrm>
            <a:off x="6322371" y="4803499"/>
            <a:ext cx="631261" cy="278857"/>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S</a:t>
            </a:r>
          </a:p>
        </p:txBody>
      </p:sp>
      <p:sp>
        <p:nvSpPr>
          <p:cNvPr id="68" name="Rectangle 67"/>
          <p:cNvSpPr/>
          <p:nvPr/>
        </p:nvSpPr>
        <p:spPr>
          <a:xfrm>
            <a:off x="6322371" y="5102352"/>
            <a:ext cx="631261" cy="278857"/>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r>
              <a:rPr lang="en-US" kern="0" dirty="0">
                <a:solidFill>
                  <a:sysClr val="windowText" lastClr="000000"/>
                </a:solidFill>
                <a:latin typeface="Segoe UI Light"/>
                <a:cs typeface="+mn-cs"/>
              </a:rPr>
              <a:t>P4</a:t>
            </a:r>
            <a:endParaRPr lang="en-US" kern="0" dirty="0">
              <a:solidFill>
                <a:sysClr val="windowText" lastClr="000000"/>
              </a:solidFill>
              <a:latin typeface="Segoe UI Light"/>
              <a:cs typeface="+mn-cs"/>
            </a:endParaRPr>
          </a:p>
        </p:txBody>
      </p:sp>
      <p:sp>
        <p:nvSpPr>
          <p:cNvPr id="69" name="Rectangle 68"/>
          <p:cNvSpPr/>
          <p:nvPr/>
        </p:nvSpPr>
        <p:spPr>
          <a:xfrm>
            <a:off x="6322371" y="5401204"/>
            <a:ext cx="631261" cy="278857"/>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S</a:t>
            </a:r>
          </a:p>
        </p:txBody>
      </p:sp>
      <p:sp>
        <p:nvSpPr>
          <p:cNvPr id="70" name="Rectangle 69"/>
          <p:cNvSpPr/>
          <p:nvPr/>
        </p:nvSpPr>
        <p:spPr>
          <a:xfrm>
            <a:off x="3405498" y="3663293"/>
            <a:ext cx="988061" cy="2137904"/>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endParaRPr lang="en-US" kern="0">
              <a:solidFill>
                <a:sysClr val="windowText" lastClr="000000"/>
              </a:solidFill>
              <a:latin typeface="Segoe UI Light"/>
              <a:cs typeface="+mn-cs"/>
            </a:endParaRPr>
          </a:p>
        </p:txBody>
      </p:sp>
      <p:sp>
        <p:nvSpPr>
          <p:cNvPr id="72" name="Rectangle 71"/>
          <p:cNvSpPr/>
          <p:nvPr/>
        </p:nvSpPr>
        <p:spPr>
          <a:xfrm>
            <a:off x="3583305" y="4205794"/>
            <a:ext cx="631261" cy="278857"/>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P1</a:t>
            </a:r>
            <a:endParaRPr lang="en-US" kern="0" dirty="0">
              <a:solidFill>
                <a:sysClr val="window" lastClr="FFFFFF"/>
              </a:solidFill>
              <a:latin typeface="Segoe UI Light"/>
              <a:cs typeface="+mn-cs"/>
            </a:endParaRPr>
          </a:p>
        </p:txBody>
      </p:sp>
      <p:sp>
        <p:nvSpPr>
          <p:cNvPr id="74" name="Rectangle 73"/>
          <p:cNvSpPr/>
          <p:nvPr/>
        </p:nvSpPr>
        <p:spPr>
          <a:xfrm>
            <a:off x="3583305" y="4774928"/>
            <a:ext cx="631261" cy="278857"/>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r>
              <a:rPr lang="en-US" kern="0" dirty="0">
                <a:solidFill>
                  <a:sysClr val="windowText" lastClr="000000"/>
                </a:solidFill>
                <a:latin typeface="Segoe UI Light"/>
                <a:cs typeface="+mn-cs"/>
              </a:rPr>
              <a:t>S</a:t>
            </a:r>
          </a:p>
        </p:txBody>
      </p:sp>
      <p:sp>
        <p:nvSpPr>
          <p:cNvPr id="76" name="Rectangle 75"/>
          <p:cNvSpPr/>
          <p:nvPr/>
        </p:nvSpPr>
        <p:spPr>
          <a:xfrm>
            <a:off x="3583305" y="5344062"/>
            <a:ext cx="631261" cy="278857"/>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S</a:t>
            </a:r>
          </a:p>
        </p:txBody>
      </p:sp>
      <p:sp>
        <p:nvSpPr>
          <p:cNvPr id="77" name="Rectangle 76"/>
          <p:cNvSpPr/>
          <p:nvPr/>
        </p:nvSpPr>
        <p:spPr>
          <a:xfrm>
            <a:off x="7433747" y="3663293"/>
            <a:ext cx="988061" cy="2137904"/>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endParaRPr lang="en-US" kern="0">
              <a:solidFill>
                <a:sysClr val="windowText" lastClr="000000"/>
              </a:solidFill>
              <a:latin typeface="Segoe UI Light"/>
              <a:cs typeface="+mn-cs"/>
            </a:endParaRPr>
          </a:p>
        </p:txBody>
      </p:sp>
      <p:sp>
        <p:nvSpPr>
          <p:cNvPr id="79" name="Rectangle 78"/>
          <p:cNvSpPr/>
          <p:nvPr/>
        </p:nvSpPr>
        <p:spPr>
          <a:xfrm>
            <a:off x="7595340" y="4205794"/>
            <a:ext cx="631261" cy="278857"/>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F79646">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P3</a:t>
            </a:r>
            <a:endParaRPr lang="en-US" kern="0" dirty="0">
              <a:solidFill>
                <a:sysClr val="window" lastClr="FFFFFF"/>
              </a:solidFill>
              <a:latin typeface="Segoe UI Light"/>
              <a:cs typeface="+mn-cs"/>
            </a:endParaRPr>
          </a:p>
        </p:txBody>
      </p:sp>
      <p:sp>
        <p:nvSpPr>
          <p:cNvPr id="80" name="Rectangle 79"/>
          <p:cNvSpPr/>
          <p:nvPr/>
        </p:nvSpPr>
        <p:spPr>
          <a:xfrm>
            <a:off x="7595340" y="4492939"/>
            <a:ext cx="631261" cy="278857"/>
          </a:xfrm>
          <a:prstGeom prst="rect">
            <a:avLst/>
          </a:prstGeom>
          <a:solidFill>
            <a:srgbClr val="4F81BD">
              <a:lumMod val="40000"/>
              <a:lumOff val="60000"/>
            </a:srgbClr>
          </a:solidFill>
          <a:ln w="9525" cap="flat" cmpd="sng" algn="ctr">
            <a:solidFill>
              <a:sysClr val="windowText" lastClr="000000"/>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r>
              <a:rPr lang="en-US" kern="0" dirty="0">
                <a:solidFill>
                  <a:sysClr val="windowText" lastClr="000000"/>
                </a:solidFill>
                <a:latin typeface="Segoe UI Light"/>
                <a:cs typeface="+mn-cs"/>
              </a:rPr>
              <a:t>S</a:t>
            </a:r>
          </a:p>
        </p:txBody>
      </p:sp>
      <p:sp>
        <p:nvSpPr>
          <p:cNvPr id="83" name="Rectangle 82"/>
          <p:cNvSpPr/>
          <p:nvPr/>
        </p:nvSpPr>
        <p:spPr>
          <a:xfrm>
            <a:off x="7595340" y="5354373"/>
            <a:ext cx="631261" cy="278857"/>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9BBB59">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S</a:t>
            </a:r>
          </a:p>
        </p:txBody>
      </p:sp>
      <p:sp>
        <p:nvSpPr>
          <p:cNvPr id="84" name="Rectangle 83"/>
          <p:cNvSpPr/>
          <p:nvPr/>
        </p:nvSpPr>
        <p:spPr>
          <a:xfrm>
            <a:off x="2037412" y="3663293"/>
            <a:ext cx="988061" cy="2137904"/>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endParaRPr lang="en-US" sz="1324" kern="0" dirty="0">
              <a:solidFill>
                <a:sysClr val="windowText" lastClr="000000"/>
              </a:solidFill>
              <a:latin typeface="Segoe UI Light"/>
              <a:cs typeface="+mn-cs"/>
            </a:endParaRPr>
          </a:p>
          <a:p>
            <a:pPr algn="ctr" defTabSz="914340" fontAlgn="auto">
              <a:spcBef>
                <a:spcPts val="0"/>
              </a:spcBef>
              <a:spcAft>
                <a:spcPts val="0"/>
              </a:spcAft>
              <a:defRPr/>
            </a:pPr>
            <a:endParaRPr lang="en-US" sz="1324" kern="0" dirty="0">
              <a:solidFill>
                <a:sysClr val="windowText" lastClr="000000"/>
              </a:solidFill>
              <a:latin typeface="Segoe UI Light"/>
              <a:cs typeface="+mn-cs"/>
            </a:endParaRPr>
          </a:p>
          <a:p>
            <a:pPr algn="ctr" defTabSz="914340" fontAlgn="auto">
              <a:spcBef>
                <a:spcPts val="0"/>
              </a:spcBef>
              <a:spcAft>
                <a:spcPts val="0"/>
              </a:spcAft>
              <a:defRPr/>
            </a:pPr>
            <a:endParaRPr lang="en-US" sz="1765" kern="0" dirty="0">
              <a:solidFill>
                <a:sysClr val="windowText" lastClr="000000"/>
              </a:solidFill>
              <a:latin typeface="Segoe UI Light"/>
              <a:cs typeface="+mn-cs"/>
            </a:endParaRPr>
          </a:p>
          <a:p>
            <a:pPr algn="ctr" defTabSz="914340" fontAlgn="auto">
              <a:spcBef>
                <a:spcPts val="0"/>
              </a:spcBef>
              <a:spcAft>
                <a:spcPts val="0"/>
              </a:spcAft>
              <a:defRPr/>
            </a:pPr>
            <a:endParaRPr lang="en-US" sz="1765" kern="0" dirty="0">
              <a:solidFill>
                <a:sysClr val="windowText" lastClr="000000"/>
              </a:solidFill>
              <a:latin typeface="Segoe UI Light"/>
              <a:cs typeface="+mn-cs"/>
            </a:endParaRPr>
          </a:p>
          <a:p>
            <a:pPr algn="ctr" defTabSz="914340" fontAlgn="auto">
              <a:spcBef>
                <a:spcPts val="0"/>
              </a:spcBef>
              <a:spcAft>
                <a:spcPts val="0"/>
              </a:spcAft>
              <a:defRPr/>
            </a:pPr>
            <a:endParaRPr lang="en-US" sz="1765" kern="0" dirty="0">
              <a:solidFill>
                <a:sysClr val="windowText" lastClr="000000"/>
              </a:solidFill>
              <a:latin typeface="Segoe UI Light"/>
              <a:cs typeface="+mn-cs"/>
            </a:endParaRPr>
          </a:p>
          <a:p>
            <a:pPr algn="ctr" defTabSz="914340" fontAlgn="auto">
              <a:spcBef>
                <a:spcPts val="0"/>
              </a:spcBef>
              <a:spcAft>
                <a:spcPts val="0"/>
              </a:spcAft>
              <a:defRPr/>
            </a:pPr>
            <a:endParaRPr lang="en-US" sz="1765" kern="0" dirty="0">
              <a:solidFill>
                <a:sysClr val="windowText" lastClr="000000"/>
              </a:solidFill>
              <a:latin typeface="Segoe UI Light"/>
              <a:cs typeface="+mn-cs"/>
            </a:endParaRPr>
          </a:p>
          <a:p>
            <a:pPr algn="ctr" defTabSz="914340" fontAlgn="auto">
              <a:spcBef>
                <a:spcPts val="0"/>
              </a:spcBef>
              <a:spcAft>
                <a:spcPts val="0"/>
              </a:spcAft>
              <a:defRPr/>
            </a:pPr>
            <a:endParaRPr lang="en-US" sz="1765" kern="0" dirty="0">
              <a:solidFill>
                <a:sysClr val="windowText" lastClr="000000"/>
              </a:solidFill>
              <a:latin typeface="Segoe UI Light"/>
              <a:cs typeface="+mn-cs"/>
            </a:endParaRPr>
          </a:p>
          <a:p>
            <a:pPr algn="ctr" defTabSz="914340" fontAlgn="auto">
              <a:spcBef>
                <a:spcPts val="0"/>
              </a:spcBef>
              <a:spcAft>
                <a:spcPts val="0"/>
              </a:spcAft>
              <a:defRPr/>
            </a:pPr>
            <a:endParaRPr lang="en-US" sz="1765" kern="0" dirty="0">
              <a:solidFill>
                <a:sysClr val="windowText" lastClr="000000"/>
              </a:solidFill>
              <a:latin typeface="Segoe UI Light"/>
              <a:cs typeface="+mn-cs"/>
            </a:endParaRPr>
          </a:p>
        </p:txBody>
      </p:sp>
      <p:sp>
        <p:nvSpPr>
          <p:cNvPr id="87" name="Rectangle 86"/>
          <p:cNvSpPr/>
          <p:nvPr/>
        </p:nvSpPr>
        <p:spPr>
          <a:xfrm>
            <a:off x="2206293" y="4495268"/>
            <a:ext cx="631261" cy="278857"/>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S</a:t>
            </a:r>
          </a:p>
        </p:txBody>
      </p:sp>
      <p:sp>
        <p:nvSpPr>
          <p:cNvPr id="90" name="Rectangle 89"/>
          <p:cNvSpPr/>
          <p:nvPr/>
        </p:nvSpPr>
        <p:spPr>
          <a:xfrm>
            <a:off x="2206293" y="5363685"/>
            <a:ext cx="631261" cy="278857"/>
          </a:xfrm>
          <a:prstGeom prst="rect">
            <a:avLst/>
          </a:prstGeom>
          <a:solidFill>
            <a:srgbClr val="4F81BD">
              <a:lumMod val="40000"/>
              <a:lumOff val="60000"/>
            </a:srgbClr>
          </a:solidFill>
          <a:ln w="9525" cap="flat" cmpd="sng" algn="ctr">
            <a:solidFill>
              <a:srgbClr val="8064A2"/>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r>
              <a:rPr lang="en-US" kern="0" dirty="0">
                <a:solidFill>
                  <a:sysClr val="windowText" lastClr="000000"/>
                </a:solidFill>
                <a:latin typeface="Segoe UI Light"/>
                <a:cs typeface="+mn-cs"/>
              </a:rPr>
              <a:t>S</a:t>
            </a:r>
          </a:p>
        </p:txBody>
      </p:sp>
      <p:cxnSp>
        <p:nvCxnSpPr>
          <p:cNvPr id="91" name="Straight Arrow Connector 90"/>
          <p:cNvCxnSpPr/>
          <p:nvPr/>
        </p:nvCxnSpPr>
        <p:spPr>
          <a:xfrm rot="10800000" flipV="1">
            <a:off x="2833350" y="4360436"/>
            <a:ext cx="736823" cy="278857"/>
          </a:xfrm>
          <a:prstGeom prst="straightConnector1">
            <a:avLst/>
          </a:prstGeom>
          <a:noFill/>
          <a:ln w="19050" cap="flat" cmpd="sng" algn="ctr">
            <a:solidFill>
              <a:srgbClr val="00B050"/>
            </a:solidFill>
            <a:prstDash val="solid"/>
            <a:tailEnd type="arrow"/>
          </a:ln>
          <a:effectLst/>
        </p:spPr>
      </p:cxnSp>
      <p:cxnSp>
        <p:nvCxnSpPr>
          <p:cNvPr id="92" name="Straight Arrow Connector 91"/>
          <p:cNvCxnSpPr/>
          <p:nvPr/>
        </p:nvCxnSpPr>
        <p:spPr>
          <a:xfrm>
            <a:off x="4201434" y="4360435"/>
            <a:ext cx="736823" cy="836571"/>
          </a:xfrm>
          <a:prstGeom prst="straightConnector1">
            <a:avLst/>
          </a:prstGeom>
          <a:noFill/>
          <a:ln w="19050" cap="flat" cmpd="sng" algn="ctr">
            <a:solidFill>
              <a:srgbClr val="00B050"/>
            </a:solidFill>
            <a:prstDash val="solid"/>
            <a:tailEnd type="arrow"/>
          </a:ln>
          <a:effectLst/>
        </p:spPr>
      </p:cxnSp>
      <p:cxnSp>
        <p:nvCxnSpPr>
          <p:cNvPr id="93" name="Straight Arrow Connector 92"/>
          <p:cNvCxnSpPr/>
          <p:nvPr/>
        </p:nvCxnSpPr>
        <p:spPr>
          <a:xfrm rot="10800000" flipV="1">
            <a:off x="5569520" y="4360435"/>
            <a:ext cx="2028904" cy="557714"/>
          </a:xfrm>
          <a:prstGeom prst="straightConnector1">
            <a:avLst/>
          </a:prstGeom>
          <a:noFill/>
          <a:ln w="19050" cap="flat" cmpd="sng" algn="ctr">
            <a:solidFill>
              <a:srgbClr val="00B050"/>
            </a:solidFill>
            <a:prstDash val="solid"/>
            <a:tailEnd type="arrow"/>
          </a:ln>
          <a:effectLst/>
        </p:spPr>
      </p:cxnSp>
      <p:cxnSp>
        <p:nvCxnSpPr>
          <p:cNvPr id="94" name="Straight Arrow Connector 93"/>
          <p:cNvCxnSpPr>
            <a:endCxn id="67" idx="3"/>
          </p:cNvCxnSpPr>
          <p:nvPr/>
        </p:nvCxnSpPr>
        <p:spPr>
          <a:xfrm flipH="1">
            <a:off x="6953632" y="4345222"/>
            <a:ext cx="644794" cy="597706"/>
          </a:xfrm>
          <a:prstGeom prst="straightConnector1">
            <a:avLst/>
          </a:prstGeom>
          <a:noFill/>
          <a:ln w="19050" cap="flat" cmpd="sng" algn="ctr">
            <a:solidFill>
              <a:srgbClr val="00B050"/>
            </a:solidFill>
            <a:prstDash val="solid"/>
            <a:tailEnd type="arrow"/>
          </a:ln>
          <a:effectLst/>
        </p:spPr>
      </p:cxnSp>
      <p:cxnSp>
        <p:nvCxnSpPr>
          <p:cNvPr id="95" name="Straight Arrow Connector 94"/>
          <p:cNvCxnSpPr/>
          <p:nvPr/>
        </p:nvCxnSpPr>
        <p:spPr>
          <a:xfrm>
            <a:off x="8229684" y="4360436"/>
            <a:ext cx="344133" cy="139428"/>
          </a:xfrm>
          <a:prstGeom prst="straightConnector1">
            <a:avLst/>
          </a:prstGeom>
          <a:noFill/>
          <a:ln w="19050" cap="flat" cmpd="sng" algn="ctr">
            <a:solidFill>
              <a:srgbClr val="00B050"/>
            </a:solidFill>
            <a:prstDash val="solid"/>
            <a:tailEnd type="arrow"/>
          </a:ln>
          <a:effectLst/>
        </p:spPr>
      </p:cxnSp>
      <p:cxnSp>
        <p:nvCxnSpPr>
          <p:cNvPr id="96" name="Straight Arrow Connector 95"/>
          <p:cNvCxnSpPr>
            <a:stCxn id="57" idx="1"/>
            <a:endCxn id="76" idx="3"/>
          </p:cNvCxnSpPr>
          <p:nvPr/>
        </p:nvCxnSpPr>
        <p:spPr>
          <a:xfrm flipH="1">
            <a:off x="4214564" y="4345223"/>
            <a:ext cx="716727" cy="1138268"/>
          </a:xfrm>
          <a:prstGeom prst="straightConnector1">
            <a:avLst/>
          </a:prstGeom>
          <a:noFill/>
          <a:ln w="19050" cap="flat" cmpd="sng" algn="ctr">
            <a:solidFill>
              <a:srgbClr val="00B050"/>
            </a:solidFill>
            <a:prstDash val="solid"/>
            <a:tailEnd type="arrow"/>
          </a:ln>
          <a:effectLst/>
        </p:spPr>
      </p:cxnSp>
      <p:cxnSp>
        <p:nvCxnSpPr>
          <p:cNvPr id="97" name="Straight Arrow Connector 96"/>
          <p:cNvCxnSpPr>
            <a:endCxn id="69" idx="1"/>
          </p:cNvCxnSpPr>
          <p:nvPr/>
        </p:nvCxnSpPr>
        <p:spPr>
          <a:xfrm>
            <a:off x="5543662" y="4298519"/>
            <a:ext cx="778707" cy="1242114"/>
          </a:xfrm>
          <a:prstGeom prst="straightConnector1">
            <a:avLst/>
          </a:prstGeom>
          <a:noFill/>
          <a:ln w="19050" cap="flat" cmpd="sng" algn="ctr">
            <a:solidFill>
              <a:srgbClr val="00B050"/>
            </a:solidFill>
            <a:prstDash val="solid"/>
            <a:tailEnd type="arrow"/>
          </a:ln>
          <a:effectLst/>
        </p:spPr>
      </p:cxnSp>
      <p:cxnSp>
        <p:nvCxnSpPr>
          <p:cNvPr id="98" name="Straight Arrow Connector 97"/>
          <p:cNvCxnSpPr>
            <a:endCxn id="83" idx="1"/>
          </p:cNvCxnSpPr>
          <p:nvPr/>
        </p:nvCxnSpPr>
        <p:spPr>
          <a:xfrm>
            <a:off x="5571527" y="4358179"/>
            <a:ext cx="2023811" cy="1135621"/>
          </a:xfrm>
          <a:prstGeom prst="straightConnector1">
            <a:avLst/>
          </a:prstGeom>
          <a:noFill/>
          <a:ln w="19050" cap="flat" cmpd="sng" algn="ctr">
            <a:solidFill>
              <a:srgbClr val="00B050"/>
            </a:solidFill>
            <a:prstDash val="solid"/>
            <a:tailEnd type="arrow"/>
          </a:ln>
          <a:effectLst/>
        </p:spPr>
      </p:cxnSp>
      <p:sp>
        <p:nvSpPr>
          <p:cNvPr id="105" name="Rectangle 104"/>
          <p:cNvSpPr/>
          <p:nvPr/>
        </p:nvSpPr>
        <p:spPr>
          <a:xfrm>
            <a:off x="650142" y="3653106"/>
            <a:ext cx="988061" cy="2137904"/>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ctr"/>
          <a:lstStyle/>
          <a:p>
            <a:pPr algn="ctr" defTabSz="914340" fontAlgn="auto">
              <a:spcBef>
                <a:spcPts val="0"/>
              </a:spcBef>
              <a:spcAft>
                <a:spcPts val="0"/>
              </a:spcAft>
              <a:defRPr/>
            </a:pPr>
            <a:r>
              <a:rPr lang="en-US" sz="1324" kern="0" dirty="0">
                <a:solidFill>
                  <a:sysClr val="windowText" lastClr="000000"/>
                </a:solidFill>
                <a:latin typeface="Segoe UI Light"/>
                <a:cs typeface="+mn-cs"/>
              </a:rPr>
              <a:t>Node 100</a:t>
            </a:r>
          </a:p>
          <a:p>
            <a:pPr algn="ctr" defTabSz="914340" fontAlgn="auto">
              <a:spcBef>
                <a:spcPts val="0"/>
              </a:spcBef>
              <a:spcAft>
                <a:spcPts val="0"/>
              </a:spcAft>
              <a:defRPr/>
            </a:pPr>
            <a:endParaRPr lang="en-US" sz="2059" kern="0" dirty="0">
              <a:solidFill>
                <a:sysClr val="windowText" lastClr="000000"/>
              </a:solidFill>
              <a:latin typeface="Segoe UI Light"/>
              <a:cs typeface="+mn-cs"/>
            </a:endParaRPr>
          </a:p>
          <a:p>
            <a:pPr algn="ctr" defTabSz="914340" fontAlgn="auto">
              <a:spcBef>
                <a:spcPts val="0"/>
              </a:spcBef>
              <a:spcAft>
                <a:spcPts val="0"/>
              </a:spcAft>
              <a:defRPr/>
            </a:pPr>
            <a:endParaRPr lang="en-US" sz="2059" kern="0" dirty="0">
              <a:solidFill>
                <a:sysClr val="windowText" lastClr="000000"/>
              </a:solidFill>
              <a:latin typeface="Segoe UI Light"/>
              <a:cs typeface="+mn-cs"/>
            </a:endParaRPr>
          </a:p>
          <a:p>
            <a:pPr algn="ctr" defTabSz="914340" fontAlgn="auto">
              <a:spcBef>
                <a:spcPts val="0"/>
              </a:spcBef>
              <a:spcAft>
                <a:spcPts val="0"/>
              </a:spcAft>
              <a:defRPr/>
            </a:pPr>
            <a:endParaRPr lang="en-US" sz="2059" kern="0" dirty="0">
              <a:solidFill>
                <a:sysClr val="windowText" lastClr="000000"/>
              </a:solidFill>
              <a:latin typeface="Segoe UI Light"/>
              <a:cs typeface="+mn-cs"/>
            </a:endParaRPr>
          </a:p>
          <a:p>
            <a:pPr algn="ctr" defTabSz="914340" fontAlgn="auto">
              <a:spcBef>
                <a:spcPts val="0"/>
              </a:spcBef>
              <a:spcAft>
                <a:spcPts val="0"/>
              </a:spcAft>
              <a:defRPr/>
            </a:pPr>
            <a:endParaRPr lang="en-US" sz="2059" kern="0" dirty="0">
              <a:solidFill>
                <a:sysClr val="windowText" lastClr="000000"/>
              </a:solidFill>
              <a:latin typeface="Segoe UI Light"/>
              <a:cs typeface="+mn-cs"/>
            </a:endParaRPr>
          </a:p>
          <a:p>
            <a:pPr algn="ctr" defTabSz="914340" fontAlgn="auto">
              <a:spcBef>
                <a:spcPts val="0"/>
              </a:spcBef>
              <a:spcAft>
                <a:spcPts val="0"/>
              </a:spcAft>
              <a:defRPr/>
            </a:pPr>
            <a:endParaRPr lang="en-US" sz="2059" kern="0" dirty="0">
              <a:solidFill>
                <a:sysClr val="windowText" lastClr="000000"/>
              </a:solidFill>
              <a:latin typeface="Segoe UI Light"/>
              <a:cs typeface="+mn-cs"/>
            </a:endParaRPr>
          </a:p>
          <a:p>
            <a:pPr algn="ctr" defTabSz="914340" fontAlgn="auto">
              <a:spcBef>
                <a:spcPts val="0"/>
              </a:spcBef>
              <a:spcAft>
                <a:spcPts val="0"/>
              </a:spcAft>
              <a:defRPr/>
            </a:pPr>
            <a:endParaRPr lang="en-US" sz="2059" kern="0" dirty="0">
              <a:solidFill>
                <a:sysClr val="windowText" lastClr="000000"/>
              </a:solidFill>
              <a:latin typeface="Segoe UI Light"/>
              <a:cs typeface="+mn-cs"/>
            </a:endParaRPr>
          </a:p>
        </p:txBody>
      </p:sp>
      <p:cxnSp>
        <p:nvCxnSpPr>
          <p:cNvPr id="112" name="Straight Arrow Connector 111"/>
          <p:cNvCxnSpPr/>
          <p:nvPr/>
        </p:nvCxnSpPr>
        <p:spPr>
          <a:xfrm flipH="1">
            <a:off x="1456359" y="4360439"/>
            <a:ext cx="2113814" cy="1209427"/>
          </a:xfrm>
          <a:prstGeom prst="straightConnector1">
            <a:avLst/>
          </a:prstGeom>
          <a:ln w="19050">
            <a:solidFill>
              <a:srgbClr val="00B050"/>
            </a:solidFill>
            <a:tailEnd type="arrow"/>
          </a:ln>
        </p:spPr>
        <p:style>
          <a:lnRef idx="1">
            <a:schemeClr val="accent4"/>
          </a:lnRef>
          <a:fillRef idx="2">
            <a:schemeClr val="accent4"/>
          </a:fillRef>
          <a:effectRef idx="1">
            <a:schemeClr val="accent4"/>
          </a:effectRef>
          <a:fontRef idx="minor">
            <a:schemeClr val="dk1"/>
          </a:fontRef>
        </p:style>
      </p:cxnSp>
      <p:sp>
        <p:nvSpPr>
          <p:cNvPr id="123" name="Rectangle 122"/>
          <p:cNvSpPr/>
          <p:nvPr/>
        </p:nvSpPr>
        <p:spPr>
          <a:xfrm>
            <a:off x="828138" y="5395527"/>
            <a:ext cx="632071" cy="286174"/>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rgbClr val="C0504D">
                <a:tint val="100000"/>
                <a:shade val="100000"/>
                <a:hueMod val="100000"/>
                <a:satMod val="100000"/>
              </a:srgbClr>
            </a:contourClr>
          </a:sp3d>
        </p:spPr>
        <p:txBody>
          <a:bodyPr rtlCol="0" anchor="ctr"/>
          <a:lstStyle/>
          <a:p>
            <a:pPr algn="ctr" defTabSz="914340" fontAlgn="auto">
              <a:spcBef>
                <a:spcPts val="0"/>
              </a:spcBef>
              <a:spcAft>
                <a:spcPts val="0"/>
              </a:spcAft>
              <a:defRPr/>
            </a:pPr>
            <a:r>
              <a:rPr lang="en-US" kern="0" dirty="0">
                <a:solidFill>
                  <a:sysClr val="window" lastClr="FFFFFF"/>
                </a:solidFill>
                <a:latin typeface="Segoe UI Light"/>
                <a:cs typeface="+mn-cs"/>
              </a:rPr>
              <a:t>S</a:t>
            </a:r>
          </a:p>
        </p:txBody>
      </p:sp>
      <p:cxnSp>
        <p:nvCxnSpPr>
          <p:cNvPr id="125" name="Elbow Connector 124"/>
          <p:cNvCxnSpPr/>
          <p:nvPr/>
        </p:nvCxnSpPr>
        <p:spPr>
          <a:xfrm rot="10800000">
            <a:off x="1663291" y="4279201"/>
            <a:ext cx="380024" cy="1937"/>
          </a:xfrm>
          <a:prstGeom prst="bentConnector3">
            <a:avLst>
              <a:gd name="adj1" fmla="val 50000"/>
            </a:avLst>
          </a:prstGeom>
          <a:noFill/>
          <a:ln w="19050" cap="flat" cmpd="sng" algn="ctr">
            <a:solidFill>
              <a:sysClr val="windowText" lastClr="000000">
                <a:lumMod val="95000"/>
                <a:lumOff val="5000"/>
              </a:sysClr>
            </a:solidFill>
            <a:prstDash val="solid"/>
            <a:headEnd type="arrow"/>
            <a:tailEnd type="arrow"/>
          </a:ln>
          <a:effectLst/>
        </p:spPr>
      </p:cxnSp>
      <p:cxnSp>
        <p:nvCxnSpPr>
          <p:cNvPr id="145" name="Straight Arrow Connector 144"/>
          <p:cNvCxnSpPr>
            <a:stCxn id="68" idx="1"/>
            <a:endCxn id="74" idx="3"/>
          </p:cNvCxnSpPr>
          <p:nvPr/>
        </p:nvCxnSpPr>
        <p:spPr>
          <a:xfrm flipH="1" flipV="1">
            <a:off x="4214565" y="4914355"/>
            <a:ext cx="2107805" cy="327424"/>
          </a:xfrm>
          <a:prstGeom prst="straightConnector1">
            <a:avLst/>
          </a:prstGeom>
          <a:noFill/>
          <a:ln w="19050" cap="flat" cmpd="sng" algn="ctr">
            <a:solidFill>
              <a:srgbClr val="00B050"/>
            </a:solidFill>
            <a:prstDash val="solid"/>
            <a:tailEnd type="arrow"/>
          </a:ln>
          <a:effectLst/>
        </p:spPr>
      </p:cxnSp>
      <p:cxnSp>
        <p:nvCxnSpPr>
          <p:cNvPr id="148" name="Straight Arrow Connector 147"/>
          <p:cNvCxnSpPr>
            <a:stCxn id="68" idx="1"/>
            <a:endCxn id="90" idx="3"/>
          </p:cNvCxnSpPr>
          <p:nvPr/>
        </p:nvCxnSpPr>
        <p:spPr>
          <a:xfrm flipH="1">
            <a:off x="2837552" y="5241780"/>
            <a:ext cx="3484818" cy="261334"/>
          </a:xfrm>
          <a:prstGeom prst="straightConnector1">
            <a:avLst/>
          </a:prstGeom>
          <a:noFill/>
          <a:ln w="19050" cap="flat" cmpd="sng" algn="ctr">
            <a:solidFill>
              <a:srgbClr val="00B050"/>
            </a:solidFill>
            <a:prstDash val="solid"/>
            <a:tailEnd type="arrow"/>
          </a:ln>
          <a:effectLst/>
        </p:spPr>
      </p:cxnSp>
      <p:cxnSp>
        <p:nvCxnSpPr>
          <p:cNvPr id="151" name="Straight Arrow Connector 150"/>
          <p:cNvCxnSpPr>
            <a:stCxn id="68" idx="3"/>
            <a:endCxn id="80" idx="1"/>
          </p:cNvCxnSpPr>
          <p:nvPr/>
        </p:nvCxnSpPr>
        <p:spPr>
          <a:xfrm flipV="1">
            <a:off x="6953631" y="4632367"/>
            <a:ext cx="641707" cy="609412"/>
          </a:xfrm>
          <a:prstGeom prst="straightConnector1">
            <a:avLst/>
          </a:prstGeom>
          <a:noFill/>
          <a:ln w="19050" cap="flat" cmpd="sng" algn="ctr">
            <a:solidFill>
              <a:srgbClr val="00B050"/>
            </a:solidFill>
            <a:prstDash val="solid"/>
            <a:tailEnd type="arrow"/>
          </a:ln>
          <a:effectLst/>
        </p:spPr>
      </p:cxnSp>
      <p:sp>
        <p:nvSpPr>
          <p:cNvPr id="6" name="Rectangle 5"/>
          <p:cNvSpPr/>
          <p:nvPr/>
        </p:nvSpPr>
        <p:spPr>
          <a:xfrm>
            <a:off x="2104179" y="3676935"/>
            <a:ext cx="835486" cy="296107"/>
          </a:xfrm>
          <a:prstGeom prst="rect">
            <a:avLst/>
          </a:prstGeom>
        </p:spPr>
        <p:txBody>
          <a:bodyPr wrap="none">
            <a:spAutoFit/>
          </a:bodyPr>
          <a:lstStyle/>
          <a:p>
            <a:pPr algn="ctr" defTabSz="914340" fontAlgn="auto">
              <a:spcBef>
                <a:spcPts val="0"/>
              </a:spcBef>
              <a:spcAft>
                <a:spcPts val="0"/>
              </a:spcAft>
              <a:defRPr/>
            </a:pPr>
            <a:r>
              <a:rPr lang="en-US" sz="1324" kern="0" dirty="0">
                <a:solidFill>
                  <a:sysClr val="windowText" lastClr="000000"/>
                </a:solidFill>
                <a:latin typeface="Segoe UI Light"/>
                <a:cs typeface="+mn-cs"/>
              </a:rPr>
              <a:t>Node 101</a:t>
            </a:r>
            <a:endParaRPr lang="en-US" sz="1324" kern="0" dirty="0">
              <a:solidFill>
                <a:sysClr val="windowText" lastClr="000000"/>
              </a:solidFill>
              <a:latin typeface="Segoe UI Light"/>
              <a:cs typeface="+mn-cs"/>
            </a:endParaRPr>
          </a:p>
        </p:txBody>
      </p:sp>
      <p:sp>
        <p:nvSpPr>
          <p:cNvPr id="7" name="Rectangle 6"/>
          <p:cNvSpPr/>
          <p:nvPr/>
        </p:nvSpPr>
        <p:spPr>
          <a:xfrm>
            <a:off x="3467567" y="3685736"/>
            <a:ext cx="862737" cy="296107"/>
          </a:xfrm>
          <a:prstGeom prst="rect">
            <a:avLst/>
          </a:prstGeom>
        </p:spPr>
        <p:txBody>
          <a:bodyPr wrap="none">
            <a:spAutoFit/>
          </a:bodyPr>
          <a:lstStyle/>
          <a:p>
            <a:pPr algn="ctr" defTabSz="914340" fontAlgn="auto">
              <a:spcBef>
                <a:spcPts val="0"/>
              </a:spcBef>
              <a:spcAft>
                <a:spcPts val="0"/>
              </a:spcAft>
              <a:defRPr/>
            </a:pPr>
            <a:r>
              <a:rPr lang="en-US" sz="1324" kern="0" dirty="0">
                <a:solidFill>
                  <a:sysClr val="windowText" lastClr="000000"/>
                </a:solidFill>
                <a:latin typeface="Segoe UI Light"/>
                <a:cs typeface="+mn-cs"/>
              </a:rPr>
              <a:t>Node </a:t>
            </a:r>
            <a:r>
              <a:rPr lang="en-US" sz="1324" kern="0" dirty="0">
                <a:solidFill>
                  <a:sysClr val="windowText" lastClr="000000"/>
                </a:solidFill>
                <a:latin typeface="Segoe UI Light"/>
                <a:cs typeface="+mn-cs"/>
              </a:rPr>
              <a:t>102</a:t>
            </a:r>
            <a:endParaRPr lang="en-US" sz="1324" kern="0" dirty="0">
              <a:solidFill>
                <a:sysClr val="windowText" lastClr="000000"/>
              </a:solidFill>
              <a:latin typeface="Segoe UI Light"/>
              <a:cs typeface="+mn-cs"/>
            </a:endParaRPr>
          </a:p>
        </p:txBody>
      </p:sp>
      <p:sp>
        <p:nvSpPr>
          <p:cNvPr id="8" name="Rectangle 7"/>
          <p:cNvSpPr/>
          <p:nvPr/>
        </p:nvSpPr>
        <p:spPr>
          <a:xfrm>
            <a:off x="4815553" y="3695104"/>
            <a:ext cx="862737" cy="296107"/>
          </a:xfrm>
          <a:prstGeom prst="rect">
            <a:avLst/>
          </a:prstGeom>
        </p:spPr>
        <p:txBody>
          <a:bodyPr wrap="none">
            <a:spAutoFit/>
          </a:bodyPr>
          <a:lstStyle/>
          <a:p>
            <a:pPr algn="ctr" defTabSz="914340" fontAlgn="auto">
              <a:spcBef>
                <a:spcPts val="0"/>
              </a:spcBef>
              <a:spcAft>
                <a:spcPts val="0"/>
              </a:spcAft>
              <a:defRPr/>
            </a:pPr>
            <a:r>
              <a:rPr lang="en-US" sz="1324" kern="0" dirty="0">
                <a:solidFill>
                  <a:sysClr val="windowText" lastClr="000000"/>
                </a:solidFill>
                <a:latin typeface="Segoe UI Light"/>
                <a:cs typeface="+mn-cs"/>
              </a:rPr>
              <a:t>Node 103</a:t>
            </a:r>
            <a:endParaRPr lang="en-US" sz="1324" kern="0" dirty="0">
              <a:solidFill>
                <a:sysClr val="windowText" lastClr="000000"/>
              </a:solidFill>
              <a:latin typeface="Segoe UI Light"/>
              <a:cs typeface="+mn-cs"/>
            </a:endParaRPr>
          </a:p>
        </p:txBody>
      </p:sp>
      <p:sp>
        <p:nvSpPr>
          <p:cNvPr id="9" name="Rectangle 8"/>
          <p:cNvSpPr/>
          <p:nvPr/>
        </p:nvSpPr>
        <p:spPr>
          <a:xfrm>
            <a:off x="6203528" y="3704411"/>
            <a:ext cx="864340" cy="296107"/>
          </a:xfrm>
          <a:prstGeom prst="rect">
            <a:avLst/>
          </a:prstGeom>
        </p:spPr>
        <p:txBody>
          <a:bodyPr wrap="none">
            <a:spAutoFit/>
          </a:bodyPr>
          <a:lstStyle/>
          <a:p>
            <a:pPr algn="ctr" defTabSz="914340" fontAlgn="auto">
              <a:spcBef>
                <a:spcPts val="0"/>
              </a:spcBef>
              <a:spcAft>
                <a:spcPts val="0"/>
              </a:spcAft>
              <a:defRPr/>
            </a:pPr>
            <a:r>
              <a:rPr lang="en-US" sz="1324" kern="0" dirty="0">
                <a:solidFill>
                  <a:sysClr val="windowText" lastClr="000000"/>
                </a:solidFill>
                <a:latin typeface="Segoe UI Light"/>
                <a:cs typeface="+mn-cs"/>
              </a:rPr>
              <a:t>Node 104</a:t>
            </a:r>
            <a:endParaRPr lang="en-US" sz="1324" kern="0" dirty="0">
              <a:solidFill>
                <a:sysClr val="windowText" lastClr="000000"/>
              </a:solidFill>
              <a:latin typeface="Segoe UI Light"/>
              <a:cs typeface="+mn-cs"/>
            </a:endParaRPr>
          </a:p>
        </p:txBody>
      </p:sp>
      <p:sp>
        <p:nvSpPr>
          <p:cNvPr id="10" name="Rectangle 9"/>
          <p:cNvSpPr/>
          <p:nvPr/>
        </p:nvSpPr>
        <p:spPr>
          <a:xfrm>
            <a:off x="7493376" y="3704411"/>
            <a:ext cx="862737" cy="296107"/>
          </a:xfrm>
          <a:prstGeom prst="rect">
            <a:avLst/>
          </a:prstGeom>
        </p:spPr>
        <p:txBody>
          <a:bodyPr wrap="none">
            <a:spAutoFit/>
          </a:bodyPr>
          <a:lstStyle/>
          <a:p>
            <a:pPr algn="ctr" defTabSz="914340" fontAlgn="auto">
              <a:spcBef>
                <a:spcPts val="0"/>
              </a:spcBef>
              <a:spcAft>
                <a:spcPts val="0"/>
              </a:spcAft>
              <a:defRPr/>
            </a:pPr>
            <a:r>
              <a:rPr lang="en-US" sz="1324" kern="0" dirty="0">
                <a:solidFill>
                  <a:sysClr val="windowText" lastClr="000000"/>
                </a:solidFill>
                <a:latin typeface="Segoe UI Light"/>
                <a:cs typeface="+mn-cs"/>
              </a:rPr>
              <a:t>Node </a:t>
            </a:r>
            <a:r>
              <a:rPr lang="en-US" sz="1324" kern="0" dirty="0">
                <a:solidFill>
                  <a:sysClr val="windowText" lastClr="000000"/>
                </a:solidFill>
                <a:latin typeface="Segoe UI Light"/>
                <a:cs typeface="+mn-cs"/>
              </a:rPr>
              <a:t>105</a:t>
            </a:r>
            <a:endParaRPr lang="en-US" sz="1324" kern="0" dirty="0">
              <a:solidFill>
                <a:sysClr val="windowText" lastClr="000000"/>
              </a:solidFill>
              <a:latin typeface="Segoe UI Light"/>
              <a:cs typeface="+mn-cs"/>
            </a:endParaRPr>
          </a:p>
        </p:txBody>
      </p:sp>
      <p:sp>
        <p:nvSpPr>
          <p:cNvPr id="71" name="Text Placeholder 1"/>
          <p:cNvSpPr txBox="1">
            <a:spLocks/>
          </p:cNvSpPr>
          <p:nvPr/>
        </p:nvSpPr>
        <p:spPr>
          <a:xfrm>
            <a:off x="145904" y="1790912"/>
            <a:ext cx="8998097" cy="203027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fontAlgn="ctr"/>
            <a:r>
              <a:rPr lang="en-US" sz="2353" dirty="0">
                <a:gradFill>
                  <a:gsLst>
                    <a:gs pos="1250">
                      <a:srgbClr val="FFFFFF"/>
                    </a:gs>
                    <a:gs pos="100000">
                      <a:srgbClr val="FFFFFF"/>
                    </a:gs>
                  </a:gsLst>
                  <a:lin ang="5400000" scaled="0"/>
                </a:gradFill>
                <a:latin typeface="Segoe UI Light"/>
              </a:rPr>
              <a:t>Services can be partitioned for scale-out</a:t>
            </a:r>
          </a:p>
          <a:p>
            <a:pPr marL="252134" indent="-252134" defTabSz="685845" fontAlgn="ctr"/>
            <a:r>
              <a:rPr lang="en-US" sz="2353" dirty="0">
                <a:gradFill>
                  <a:gsLst>
                    <a:gs pos="1250">
                      <a:srgbClr val="FFFFFF"/>
                    </a:gs>
                    <a:gs pos="100000">
                      <a:srgbClr val="FFFFFF"/>
                    </a:gs>
                  </a:gsLst>
                  <a:lin ang="5400000" scaled="0"/>
                </a:gradFill>
                <a:latin typeface="Segoe UI Light"/>
              </a:rPr>
              <a:t>You can choose your own partitioning scheme</a:t>
            </a:r>
          </a:p>
          <a:p>
            <a:pPr marL="252134" indent="-252134" defTabSz="685845" fontAlgn="ctr"/>
            <a:r>
              <a:rPr lang="en-US" sz="2353" dirty="0">
                <a:gradFill>
                  <a:gsLst>
                    <a:gs pos="1250">
                      <a:srgbClr val="FFFFFF"/>
                    </a:gs>
                    <a:gs pos="100000">
                      <a:srgbClr val="FFFFFF"/>
                    </a:gs>
                  </a:gsLst>
                  <a:lin ang="5400000" scaled="0"/>
                </a:gradFill>
                <a:latin typeface="Segoe UI Light"/>
              </a:rPr>
              <a:t>Service </a:t>
            </a:r>
            <a:r>
              <a:rPr lang="en-US" sz="2353" dirty="0">
                <a:gradFill>
                  <a:gsLst>
                    <a:gs pos="1250">
                      <a:srgbClr val="FFFFFF"/>
                    </a:gs>
                    <a:gs pos="100000">
                      <a:srgbClr val="FFFFFF"/>
                    </a:gs>
                  </a:gsLst>
                  <a:lin ang="5400000" scaled="0"/>
                </a:gradFill>
                <a:latin typeface="Segoe UI Light"/>
              </a:rPr>
              <a:t>p</a:t>
            </a:r>
            <a:r>
              <a:rPr lang="en-US" sz="2353" dirty="0">
                <a:gradFill>
                  <a:gsLst>
                    <a:gs pos="1250">
                      <a:srgbClr val="FFFFFF"/>
                    </a:gs>
                    <a:gs pos="100000">
                      <a:srgbClr val="FFFFFF"/>
                    </a:gs>
                  </a:gsLst>
                  <a:lin ang="5400000" scaled="0"/>
                </a:gradFill>
                <a:latin typeface="Segoe UI Light"/>
              </a:rPr>
              <a:t>artitions are stripped across machine in the cluster</a:t>
            </a: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0" indent="0" defTabSz="685845">
              <a:buNone/>
            </a:pPr>
            <a:endParaRPr lang="en-US" sz="2353" dirty="0">
              <a:gradFill>
                <a:gsLst>
                  <a:gs pos="1250">
                    <a:srgbClr val="FFFFFF"/>
                  </a:gs>
                  <a:gs pos="100000">
                    <a:srgbClr val="FFFFFF"/>
                  </a:gs>
                </a:gsLst>
                <a:lin ang="5400000" scaled="0"/>
              </a:gradFill>
              <a:latin typeface="Segoe UI Light"/>
            </a:endParaRPr>
          </a:p>
        </p:txBody>
      </p:sp>
    </p:spTree>
    <p:extLst>
      <p:ext uri="{BB962C8B-B14F-4D97-AF65-F5344CB8AC3E}">
        <p14:creationId xmlns:p14="http://schemas.microsoft.com/office/powerpoint/2010/main" val="503756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1" grpId="0" animBg="1"/>
      <p:bldP spid="67" grpId="0" animBg="1"/>
      <p:bldP spid="68" grpId="0" animBg="1"/>
      <p:bldP spid="69" grpId="0" animBg="1"/>
      <p:bldP spid="72" grpId="0" animBg="1"/>
      <p:bldP spid="74" grpId="0" animBg="1"/>
      <p:bldP spid="76" grpId="0" animBg="1"/>
      <p:bldP spid="79" grpId="0" animBg="1"/>
      <p:bldP spid="80" grpId="0" animBg="1"/>
      <p:bldP spid="83" grpId="0" animBg="1"/>
      <p:bldP spid="87" grpId="0" animBg="1"/>
      <p:bldP spid="90" grpId="0" animBg="1"/>
      <p:bldP spid="1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620" y="925850"/>
            <a:ext cx="8741880" cy="674653"/>
          </a:xfrm>
        </p:spPr>
        <p:txBody>
          <a:bodyPr/>
          <a:lstStyle/>
          <a:p>
            <a:r>
              <a:rPr lang="en-US" dirty="0" smtClean="0"/>
              <a:t>Scale-out and partitioning</a:t>
            </a:r>
            <a:endParaRPr lang="en-US" dirty="0"/>
          </a:p>
        </p:txBody>
      </p:sp>
      <p:sp>
        <p:nvSpPr>
          <p:cNvPr id="4" name="Text Placeholder 1"/>
          <p:cNvSpPr txBox="1">
            <a:spLocks/>
          </p:cNvSpPr>
          <p:nvPr/>
        </p:nvSpPr>
        <p:spPr>
          <a:xfrm>
            <a:off x="2386965" y="2588602"/>
            <a:ext cx="8998097" cy="34925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9562" lvl="1" indent="-177428" defTabSz="685845" fontAlgn="ctr"/>
            <a:endParaRPr lang="en-US" sz="1176" dirty="0">
              <a:gradFill>
                <a:gsLst>
                  <a:gs pos="1250">
                    <a:srgbClr val="FFFFFF"/>
                  </a:gs>
                  <a:gs pos="100000">
                    <a:srgbClr val="FFFFFF"/>
                  </a:gs>
                </a:gsLst>
                <a:lin ang="5400000" scaled="0"/>
              </a:gradFill>
              <a:latin typeface="Segoe UI"/>
            </a:endParaRPr>
          </a:p>
          <a:p>
            <a:pPr marL="252134" indent="-252134" defTabSz="685845" fontAlgn="ctr"/>
            <a:endParaRPr lang="en-US" sz="2353" dirty="0">
              <a:gradFill>
                <a:gsLst>
                  <a:gs pos="1250">
                    <a:srgbClr val="FFFFFF"/>
                  </a:gs>
                  <a:gs pos="100000">
                    <a:srgbClr val="FFFFFF"/>
                  </a:gs>
                </a:gsLst>
                <a:lin ang="5400000" scaled="0"/>
              </a:gradFill>
              <a:latin typeface="Segoe UI Light"/>
            </a:endParaRP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252134" indent="-252134" defTabSz="685845" fontAlgn="ctr"/>
            <a:endParaRPr lang="en-US" sz="2353" dirty="0">
              <a:gradFill>
                <a:gsLst>
                  <a:gs pos="1250">
                    <a:srgbClr val="FFFFFF"/>
                  </a:gs>
                  <a:gs pos="100000">
                    <a:srgbClr val="FFFFFF"/>
                  </a:gs>
                </a:gsLst>
                <a:lin ang="5400000" scaled="0"/>
              </a:gradFill>
              <a:latin typeface="Segoe UI Light"/>
            </a:endParaRP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0" indent="0" defTabSz="685845">
              <a:buNone/>
            </a:pPr>
            <a:endParaRPr lang="en-US" sz="2353" dirty="0">
              <a:gradFill>
                <a:gsLst>
                  <a:gs pos="1250">
                    <a:srgbClr val="FFFFFF"/>
                  </a:gs>
                  <a:gs pos="100000">
                    <a:srgbClr val="FFFFFF"/>
                  </a:gs>
                </a:gsLst>
                <a:lin ang="5400000" scaled="0"/>
              </a:gradFill>
              <a:latin typeface="Segoe UI Light"/>
            </a:endParaRPr>
          </a:p>
        </p:txBody>
      </p:sp>
      <p:sp>
        <p:nvSpPr>
          <p:cNvPr id="13" name="Trapezoid 12"/>
          <p:cNvSpPr/>
          <p:nvPr/>
        </p:nvSpPr>
        <p:spPr>
          <a:xfrm>
            <a:off x="3339416" y="2795807"/>
            <a:ext cx="3482838" cy="322420"/>
          </a:xfrm>
          <a:prstGeom prst="trapezoid">
            <a:avLst/>
          </a:prstGeom>
          <a:solidFill>
            <a:srgbClr val="00ADEE"/>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85845" fontAlgn="auto">
              <a:spcBef>
                <a:spcPts val="0"/>
              </a:spcBef>
              <a:spcAft>
                <a:spcPts val="0"/>
              </a:spcAft>
            </a:pPr>
            <a:endParaRPr lang="en-US" sz="1324" u="sng">
              <a:solidFill>
                <a:prstClr val="white"/>
              </a:solidFill>
              <a:latin typeface="Segoe UI"/>
            </a:endParaRPr>
          </a:p>
        </p:txBody>
      </p:sp>
      <p:grpSp>
        <p:nvGrpSpPr>
          <p:cNvPr id="14" name="Group 13"/>
          <p:cNvGrpSpPr/>
          <p:nvPr/>
        </p:nvGrpSpPr>
        <p:grpSpPr>
          <a:xfrm>
            <a:off x="3914321" y="3118227"/>
            <a:ext cx="548439" cy="482104"/>
            <a:chOff x="6413287" y="1383004"/>
            <a:chExt cx="357786" cy="357786"/>
          </a:xfrm>
        </p:grpSpPr>
        <p:sp>
          <p:nvSpPr>
            <p:cNvPr id="48" name="Rectangle 4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u="sng">
                <a:solidFill>
                  <a:prstClr val="white"/>
                </a:solidFill>
                <a:latin typeface="Segoe UI"/>
              </a:endParaRPr>
            </a:p>
          </p:txBody>
        </p:sp>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5" name="Group 14"/>
          <p:cNvGrpSpPr/>
          <p:nvPr/>
        </p:nvGrpSpPr>
        <p:grpSpPr>
          <a:xfrm>
            <a:off x="4506607" y="3118227"/>
            <a:ext cx="548439" cy="482104"/>
            <a:chOff x="6413287" y="1383004"/>
            <a:chExt cx="357786" cy="357786"/>
          </a:xfrm>
        </p:grpSpPr>
        <p:sp>
          <p:nvSpPr>
            <p:cNvPr id="46" name="Rectangle 45"/>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u="sng">
                <a:solidFill>
                  <a:prstClr val="white"/>
                </a:solidFill>
                <a:latin typeface="Segoe UI"/>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6" name="Group 15"/>
          <p:cNvGrpSpPr/>
          <p:nvPr/>
        </p:nvGrpSpPr>
        <p:grpSpPr>
          <a:xfrm>
            <a:off x="5095826" y="3118227"/>
            <a:ext cx="548439" cy="482104"/>
            <a:chOff x="6413287" y="1383004"/>
            <a:chExt cx="357786" cy="357786"/>
          </a:xfrm>
        </p:grpSpPr>
        <p:sp>
          <p:nvSpPr>
            <p:cNvPr id="44" name="Rectangle 43"/>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u="sng">
                <a:solidFill>
                  <a:prstClr val="white"/>
                </a:solidFill>
                <a:latin typeface="Segoe UI"/>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7" name="Group 16"/>
          <p:cNvGrpSpPr/>
          <p:nvPr/>
        </p:nvGrpSpPr>
        <p:grpSpPr>
          <a:xfrm>
            <a:off x="5687406" y="3118227"/>
            <a:ext cx="548439" cy="482104"/>
            <a:chOff x="6413287" y="1383004"/>
            <a:chExt cx="357786" cy="357786"/>
          </a:xfrm>
        </p:grpSpPr>
        <p:sp>
          <p:nvSpPr>
            <p:cNvPr id="42" name="Rectangle 41"/>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u="sng">
                <a:solidFill>
                  <a:prstClr val="white"/>
                </a:solidFill>
                <a:latin typeface="Segoe UI"/>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8" name="Group 17"/>
          <p:cNvGrpSpPr/>
          <p:nvPr/>
        </p:nvGrpSpPr>
        <p:grpSpPr>
          <a:xfrm>
            <a:off x="3331672" y="3118227"/>
            <a:ext cx="548439" cy="482104"/>
            <a:chOff x="6413287" y="1383004"/>
            <a:chExt cx="357786" cy="357786"/>
          </a:xfrm>
        </p:grpSpPr>
        <p:sp>
          <p:nvSpPr>
            <p:cNvPr id="40" name="Rectangle 39"/>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u="sng">
                <a:solidFill>
                  <a:prstClr val="white"/>
                </a:solidFill>
                <a:latin typeface="Segoe UI"/>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grpSp>
        <p:nvGrpSpPr>
          <p:cNvPr id="19" name="Group 18"/>
          <p:cNvGrpSpPr/>
          <p:nvPr/>
        </p:nvGrpSpPr>
        <p:grpSpPr>
          <a:xfrm>
            <a:off x="6273815" y="3118227"/>
            <a:ext cx="548439" cy="482104"/>
            <a:chOff x="6413287" y="1383004"/>
            <a:chExt cx="357786" cy="357786"/>
          </a:xfrm>
        </p:grpSpPr>
        <p:sp>
          <p:nvSpPr>
            <p:cNvPr id="38" name="Rectangle 37"/>
            <p:cNvSpPr/>
            <p:nvPr/>
          </p:nvSpPr>
          <p:spPr>
            <a:xfrm>
              <a:off x="6434766" y="1452154"/>
              <a:ext cx="313990" cy="21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fontAlgn="auto">
                <a:spcBef>
                  <a:spcPts val="0"/>
                </a:spcBef>
                <a:spcAft>
                  <a:spcPts val="0"/>
                </a:spcAft>
              </a:pPr>
              <a:endParaRPr lang="en-US" sz="1324" u="sng">
                <a:solidFill>
                  <a:prstClr val="white"/>
                </a:solidFill>
                <a:latin typeface="Segoe UI"/>
              </a:endParaRP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3287" y="1383004"/>
              <a:ext cx="357786" cy="357786"/>
            </a:xfrm>
            <a:prstGeom prst="rect">
              <a:avLst/>
            </a:prstGeom>
          </p:spPr>
        </p:pic>
      </p:grpSp>
      <p:pic>
        <p:nvPicPr>
          <p:cNvPr id="20" name="Picture 19" descr="Load Balancer whit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1799" y="2837357"/>
            <a:ext cx="300397" cy="220639"/>
          </a:xfrm>
          <a:prstGeom prst="rect">
            <a:avLst/>
          </a:prstGeom>
        </p:spPr>
      </p:pic>
      <p:sp>
        <p:nvSpPr>
          <p:cNvPr id="21" name="TextBox 20"/>
          <p:cNvSpPr txBox="1"/>
          <p:nvPr/>
        </p:nvSpPr>
        <p:spPr>
          <a:xfrm>
            <a:off x="4849180" y="2897579"/>
            <a:ext cx="762715" cy="218002"/>
          </a:xfrm>
          <a:prstGeom prst="rect">
            <a:avLst/>
          </a:prstGeom>
          <a:noFill/>
          <a:ln>
            <a:noFill/>
          </a:ln>
        </p:spPr>
        <p:txBody>
          <a:bodyPr wrap="none" lIns="0" tIns="20170" rIns="0" bIns="0" rtlCol="0">
            <a:noAutofit/>
          </a:bodyPr>
          <a:lstStyle/>
          <a:p>
            <a:pPr algn="ctr" defTabSz="685845" fontAlgn="auto">
              <a:lnSpc>
                <a:spcPts val="588"/>
              </a:lnSpc>
              <a:spcBef>
                <a:spcPts val="0"/>
              </a:spcBef>
              <a:spcAft>
                <a:spcPts val="0"/>
              </a:spcAft>
            </a:pPr>
            <a:r>
              <a:rPr lang="en-US" sz="735" u="sng" dirty="0">
                <a:solidFill>
                  <a:srgbClr val="FFFFFF"/>
                </a:solidFill>
                <a:latin typeface="Segoe UI"/>
                <a:ea typeface="Arial Unicode MS" panose="020B0604020202020204" pitchFamily="34" charset="-128"/>
                <a:cs typeface="Segoe UI" panose="020B0502040204020203" pitchFamily="34" charset="0"/>
              </a:rPr>
              <a:t>Load Balancer</a:t>
            </a:r>
          </a:p>
        </p:txBody>
      </p:sp>
      <p:pic>
        <p:nvPicPr>
          <p:cNvPr id="7" name="Picture 6"/>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642450" y="5123954"/>
            <a:ext cx="175493" cy="198477"/>
          </a:xfrm>
          <a:prstGeom prst="rect">
            <a:avLst/>
          </a:prstGeom>
        </p:spPr>
      </p:pic>
      <p:pic>
        <p:nvPicPr>
          <p:cNvPr id="8" name="Picture 7"/>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76909" y="5311637"/>
            <a:ext cx="118895" cy="134467"/>
          </a:xfrm>
          <a:prstGeom prst="rect">
            <a:avLst/>
          </a:prstGeom>
        </p:spPr>
      </p:pic>
      <p:pic>
        <p:nvPicPr>
          <p:cNvPr id="9" name="Picture 8"/>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59938" y="5311623"/>
            <a:ext cx="118896" cy="134467"/>
          </a:xfrm>
          <a:prstGeom prst="rect">
            <a:avLst/>
          </a:prstGeom>
        </p:spPr>
      </p:pic>
      <p:cxnSp>
        <p:nvCxnSpPr>
          <p:cNvPr id="10" name="Straight Connector 9"/>
          <p:cNvCxnSpPr>
            <a:endCxn id="9" idx="1"/>
          </p:cNvCxnSpPr>
          <p:nvPr/>
        </p:nvCxnSpPr>
        <p:spPr>
          <a:xfrm>
            <a:off x="4812544" y="5318630"/>
            <a:ext cx="47393" cy="60248"/>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8" idx="3"/>
          </p:cNvCxnSpPr>
          <p:nvPr/>
        </p:nvCxnSpPr>
        <p:spPr>
          <a:xfrm flipH="1">
            <a:off x="4595798" y="5319260"/>
            <a:ext cx="47389" cy="5964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sp>
        <p:nvSpPr>
          <p:cNvPr id="57" name="Text Placeholder 1"/>
          <p:cNvSpPr txBox="1">
            <a:spLocks/>
          </p:cNvSpPr>
          <p:nvPr/>
        </p:nvSpPr>
        <p:spPr>
          <a:xfrm>
            <a:off x="5755744" y="2588602"/>
            <a:ext cx="8998097" cy="34925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9562" lvl="1" indent="-177428" defTabSz="685845" fontAlgn="ctr"/>
            <a:endParaRPr lang="en-US" sz="1176" dirty="0">
              <a:gradFill>
                <a:gsLst>
                  <a:gs pos="1250">
                    <a:srgbClr val="FFFFFF"/>
                  </a:gs>
                  <a:gs pos="100000">
                    <a:srgbClr val="FFFFFF"/>
                  </a:gs>
                </a:gsLst>
                <a:lin ang="5400000" scaled="0"/>
              </a:gradFill>
              <a:latin typeface="Segoe UI"/>
            </a:endParaRPr>
          </a:p>
          <a:p>
            <a:pPr marL="252134" indent="-252134" defTabSz="685845" fontAlgn="ctr"/>
            <a:endParaRPr lang="en-US" sz="2353" dirty="0">
              <a:gradFill>
                <a:gsLst>
                  <a:gs pos="1250">
                    <a:srgbClr val="FFFFFF"/>
                  </a:gs>
                  <a:gs pos="100000">
                    <a:srgbClr val="FFFFFF"/>
                  </a:gs>
                </a:gsLst>
                <a:lin ang="5400000" scaled="0"/>
              </a:gradFill>
              <a:latin typeface="Segoe UI Light"/>
            </a:endParaRP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252134" indent="-252134" defTabSz="685845" fontAlgn="ctr"/>
            <a:endParaRPr lang="en-US" sz="2353" dirty="0">
              <a:gradFill>
                <a:gsLst>
                  <a:gs pos="1250">
                    <a:srgbClr val="FFFFFF"/>
                  </a:gs>
                  <a:gs pos="100000">
                    <a:srgbClr val="FFFFFF"/>
                  </a:gs>
                </a:gsLst>
                <a:lin ang="5400000" scaled="0"/>
              </a:gradFill>
              <a:latin typeface="Segoe UI Light"/>
            </a:endParaRP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0" indent="0" defTabSz="685845" fontAlgn="ctr">
              <a:buNone/>
            </a:pPr>
            <a:endParaRPr lang="en-US" sz="2353" dirty="0">
              <a:gradFill>
                <a:gsLst>
                  <a:gs pos="1250">
                    <a:srgbClr val="FFFFFF"/>
                  </a:gs>
                  <a:gs pos="100000">
                    <a:srgbClr val="FFFFFF"/>
                  </a:gs>
                </a:gsLst>
                <a:lin ang="5400000" scaled="0"/>
              </a:gradFill>
              <a:latin typeface="Segoe UI Light"/>
            </a:endParaRPr>
          </a:p>
          <a:p>
            <a:pPr marL="0" indent="0" defTabSz="685845">
              <a:buNone/>
            </a:pPr>
            <a:endParaRPr lang="en-US" sz="2353" dirty="0">
              <a:gradFill>
                <a:gsLst>
                  <a:gs pos="1250">
                    <a:srgbClr val="FFFFFF"/>
                  </a:gs>
                  <a:gs pos="100000">
                    <a:srgbClr val="FFFFFF"/>
                  </a:gs>
                </a:gsLst>
                <a:lin ang="5400000" scaled="0"/>
              </a:gradFill>
              <a:latin typeface="Segoe UI Light"/>
            </a:endParaRPr>
          </a:p>
        </p:txBody>
      </p:sp>
      <p:cxnSp>
        <p:nvCxnSpPr>
          <p:cNvPr id="74" name="Straight Connector 73"/>
          <p:cNvCxnSpPr/>
          <p:nvPr/>
        </p:nvCxnSpPr>
        <p:spPr>
          <a:xfrm>
            <a:off x="5094536" y="3611394"/>
            <a:ext cx="1290" cy="541343"/>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75151" y="4940713"/>
            <a:ext cx="146199" cy="173235"/>
          </a:xfrm>
          <a:prstGeom prst="rect">
            <a:avLst/>
          </a:prstGeom>
        </p:spPr>
      </p:pic>
      <p:pic>
        <p:nvPicPr>
          <p:cNvPr id="61" name="Picture 60"/>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237242" y="5104526"/>
            <a:ext cx="99049" cy="117365"/>
          </a:xfrm>
          <a:prstGeom prst="rect">
            <a:avLst/>
          </a:prstGeom>
        </p:spPr>
      </p:pic>
      <p:pic>
        <p:nvPicPr>
          <p:cNvPr id="62" name="Picture 61"/>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56335" y="5104514"/>
            <a:ext cx="99050" cy="117365"/>
          </a:xfrm>
          <a:prstGeom prst="rect">
            <a:avLst/>
          </a:prstGeom>
        </p:spPr>
      </p:pic>
      <p:cxnSp>
        <p:nvCxnSpPr>
          <p:cNvPr id="63" name="Straight Connector 62"/>
          <p:cNvCxnSpPr>
            <a:endCxn id="62" idx="1"/>
          </p:cNvCxnSpPr>
          <p:nvPr/>
        </p:nvCxnSpPr>
        <p:spPr>
          <a:xfrm>
            <a:off x="5516853" y="5110629"/>
            <a:ext cx="39483" cy="52586"/>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1" idx="3"/>
          </p:cNvCxnSpPr>
          <p:nvPr/>
        </p:nvCxnSpPr>
        <p:spPr>
          <a:xfrm flipH="1">
            <a:off x="5336285" y="5111180"/>
            <a:ext cx="39479" cy="52060"/>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6056018" y="3620805"/>
            <a:ext cx="1013831" cy="543751"/>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50" name="Picture 14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51677" y="5116749"/>
            <a:ext cx="106098" cy="117151"/>
          </a:xfrm>
          <a:prstGeom prst="rect">
            <a:avLst/>
          </a:prstGeom>
        </p:spPr>
      </p:pic>
      <p:pic>
        <p:nvPicPr>
          <p:cNvPr id="151" name="Picture 150"/>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93478" y="5116737"/>
            <a:ext cx="106099" cy="117150"/>
          </a:xfrm>
          <a:prstGeom prst="rect">
            <a:avLst/>
          </a:prstGeom>
        </p:spPr>
      </p:pic>
      <p:cxnSp>
        <p:nvCxnSpPr>
          <p:cNvPr id="152" name="Straight Connector 151"/>
          <p:cNvCxnSpPr>
            <a:endCxn id="151" idx="1"/>
          </p:cNvCxnSpPr>
          <p:nvPr/>
        </p:nvCxnSpPr>
        <p:spPr>
          <a:xfrm>
            <a:off x="7451186" y="5122842"/>
            <a:ext cx="42292" cy="52489"/>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endCxn id="150" idx="3"/>
          </p:cNvCxnSpPr>
          <p:nvPr/>
        </p:nvCxnSpPr>
        <p:spPr>
          <a:xfrm flipH="1">
            <a:off x="7257770" y="5123391"/>
            <a:ext cx="42288" cy="5196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49" idx="2"/>
          </p:cNvCxnSpPr>
          <p:nvPr/>
        </p:nvCxnSpPr>
        <p:spPr>
          <a:xfrm flipH="1">
            <a:off x="3177865" y="3600331"/>
            <a:ext cx="1010675" cy="563735"/>
          </a:xfrm>
          <a:prstGeom prst="line">
            <a:avLst/>
          </a:prstGeom>
          <a:ln w="5080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2450181" y="4164066"/>
            <a:ext cx="1480791" cy="1350807"/>
            <a:chOff x="7793807" y="3925234"/>
            <a:chExt cx="2525548" cy="2384914"/>
          </a:xfrm>
        </p:grpSpPr>
        <p:grpSp>
          <p:nvGrpSpPr>
            <p:cNvPr id="93" name="Group 92"/>
            <p:cNvGrpSpPr/>
            <p:nvPr/>
          </p:nvGrpSpPr>
          <p:grpSpPr>
            <a:xfrm>
              <a:off x="7793807" y="3925234"/>
              <a:ext cx="2525548" cy="2384914"/>
              <a:chOff x="6570137" y="3793280"/>
              <a:chExt cx="2748127" cy="2448951"/>
            </a:xfrm>
          </p:grpSpPr>
          <p:pic>
            <p:nvPicPr>
              <p:cNvPr id="99" name="Picture 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00" name="Group 99"/>
              <p:cNvGrpSpPr/>
              <p:nvPr/>
            </p:nvGrpSpPr>
            <p:grpSpPr>
              <a:xfrm>
                <a:off x="6656553" y="5122301"/>
                <a:ext cx="742804" cy="449899"/>
                <a:chOff x="514118" y="5078322"/>
                <a:chExt cx="1961420" cy="1113098"/>
              </a:xfrm>
            </p:grpSpPr>
            <p:pic>
              <p:nvPicPr>
                <p:cNvPr id="107" name="Picture 106"/>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08" name="Picture 107"/>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09" name="Picture 10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10" name="Straight Connector 109"/>
                <p:cNvCxnSpPr>
                  <a:endCxn id="10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0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6655610" y="3917880"/>
                <a:ext cx="777187" cy="653827"/>
                <a:chOff x="-2215617" y="4294686"/>
                <a:chExt cx="2682677" cy="2022233"/>
              </a:xfrm>
            </p:grpSpPr>
            <p:pic>
              <p:nvPicPr>
                <p:cNvPr id="102" name="Picture 101"/>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03" name="Picture 102"/>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04" name="Picture 103"/>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05" name="Straight Connector 10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94" name="Picture 93"/>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95" name="Picture 94"/>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96" name="Picture 95"/>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97" name="Straight Connector 96"/>
            <p:cNvCxnSpPr>
              <a:endCxn id="9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4368179" y="4221733"/>
            <a:ext cx="1480791" cy="1350807"/>
            <a:chOff x="7793807" y="3925234"/>
            <a:chExt cx="2525548" cy="2384914"/>
          </a:xfrm>
        </p:grpSpPr>
        <p:grpSp>
          <p:nvGrpSpPr>
            <p:cNvPr id="113" name="Group 112"/>
            <p:cNvGrpSpPr/>
            <p:nvPr/>
          </p:nvGrpSpPr>
          <p:grpSpPr>
            <a:xfrm>
              <a:off x="7793807" y="3925234"/>
              <a:ext cx="2525548" cy="2384914"/>
              <a:chOff x="6570137" y="3793280"/>
              <a:chExt cx="2748127" cy="2448951"/>
            </a:xfrm>
          </p:grpSpPr>
          <p:pic>
            <p:nvPicPr>
              <p:cNvPr id="119" name="Picture 1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20" name="Group 119"/>
              <p:cNvGrpSpPr/>
              <p:nvPr/>
            </p:nvGrpSpPr>
            <p:grpSpPr>
              <a:xfrm>
                <a:off x="6656553" y="5122301"/>
                <a:ext cx="742804" cy="449899"/>
                <a:chOff x="514118" y="5078322"/>
                <a:chExt cx="1961420" cy="1113098"/>
              </a:xfrm>
            </p:grpSpPr>
            <p:pic>
              <p:nvPicPr>
                <p:cNvPr id="127" name="Picture 126"/>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28" name="Picture 127"/>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29" name="Picture 12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30" name="Straight Connector 129"/>
                <p:cNvCxnSpPr>
                  <a:endCxn id="129"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28"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6655610" y="3917880"/>
                <a:ext cx="777187" cy="653827"/>
                <a:chOff x="-2215617" y="4294686"/>
                <a:chExt cx="2682677" cy="2022233"/>
              </a:xfrm>
            </p:grpSpPr>
            <p:pic>
              <p:nvPicPr>
                <p:cNvPr id="122" name="Picture 121"/>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23" name="Picture 122"/>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24" name="Picture 123"/>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25" name="Straight Connector 12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14" name="Picture 113"/>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15" name="Picture 114"/>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16" name="Picture 115"/>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17" name="Straight Connector 116"/>
            <p:cNvCxnSpPr>
              <a:endCxn id="11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6413790" y="4165288"/>
            <a:ext cx="1480791" cy="1350807"/>
            <a:chOff x="7793807" y="3925234"/>
            <a:chExt cx="2525548" cy="2384914"/>
          </a:xfrm>
        </p:grpSpPr>
        <p:grpSp>
          <p:nvGrpSpPr>
            <p:cNvPr id="133" name="Group 132"/>
            <p:cNvGrpSpPr/>
            <p:nvPr/>
          </p:nvGrpSpPr>
          <p:grpSpPr>
            <a:xfrm>
              <a:off x="7793807" y="3925234"/>
              <a:ext cx="2525548" cy="2384914"/>
              <a:chOff x="6570137" y="3793280"/>
              <a:chExt cx="2748127" cy="2448951"/>
            </a:xfrm>
          </p:grpSpPr>
          <p:pic>
            <p:nvPicPr>
              <p:cNvPr id="139" name="Picture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70137" y="3793280"/>
                <a:ext cx="2748127" cy="2448951"/>
              </a:xfrm>
              <a:prstGeom prst="rect">
                <a:avLst/>
              </a:prstGeom>
            </p:spPr>
          </p:pic>
          <p:grpSp>
            <p:nvGrpSpPr>
              <p:cNvPr id="140" name="Group 139"/>
              <p:cNvGrpSpPr/>
              <p:nvPr/>
            </p:nvGrpSpPr>
            <p:grpSpPr>
              <a:xfrm>
                <a:off x="6656553" y="5122301"/>
                <a:ext cx="742804" cy="449899"/>
                <a:chOff x="514118" y="5078322"/>
                <a:chExt cx="1961420" cy="1113098"/>
              </a:xfrm>
            </p:grpSpPr>
            <p:pic>
              <p:nvPicPr>
                <p:cNvPr id="167" name="Picture 166"/>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161020" y="5078322"/>
                  <a:ext cx="685800" cy="685800"/>
                </a:xfrm>
                <a:prstGeom prst="rect">
                  <a:avLst/>
                </a:prstGeom>
              </p:spPr>
            </p:pic>
            <p:pic>
              <p:nvPicPr>
                <p:cNvPr id="169" name="Picture 16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4118" y="5726795"/>
                  <a:ext cx="464625" cy="464625"/>
                </a:xfrm>
                <a:prstGeom prst="rect">
                  <a:avLst/>
                </a:prstGeom>
              </p:spPr>
            </p:pic>
            <p:pic>
              <p:nvPicPr>
                <p:cNvPr id="170" name="Picture 169"/>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10913" y="5726795"/>
                  <a:ext cx="464625" cy="464625"/>
                </a:xfrm>
                <a:prstGeom prst="rect">
                  <a:avLst/>
                </a:prstGeom>
              </p:spPr>
            </p:pic>
            <p:cxnSp>
              <p:nvCxnSpPr>
                <p:cNvPr id="171" name="Straight Connector 170"/>
                <p:cNvCxnSpPr>
                  <a:endCxn id="170" idx="1"/>
                </p:cNvCxnSpPr>
                <p:nvPr/>
              </p:nvCxnSpPr>
              <p:spPr>
                <a:xfrm>
                  <a:off x="1825707" y="5750932"/>
                  <a:ext cx="185206" cy="20817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endCxn id="169" idx="3"/>
                </p:cNvCxnSpPr>
                <p:nvPr/>
              </p:nvCxnSpPr>
              <p:spPr>
                <a:xfrm flipH="1">
                  <a:off x="978743" y="5753012"/>
                  <a:ext cx="185190" cy="206096"/>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 name="Group 140"/>
              <p:cNvGrpSpPr/>
              <p:nvPr/>
            </p:nvGrpSpPr>
            <p:grpSpPr>
              <a:xfrm>
                <a:off x="6655610" y="3917880"/>
                <a:ext cx="777187" cy="653827"/>
                <a:chOff x="-2215617" y="4294686"/>
                <a:chExt cx="2682677" cy="2022233"/>
              </a:xfrm>
            </p:grpSpPr>
            <p:pic>
              <p:nvPicPr>
                <p:cNvPr id="142" name="Picture 141"/>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25730" y="4294686"/>
                  <a:ext cx="1264349" cy="1688904"/>
                </a:xfrm>
                <a:prstGeom prst="rect">
                  <a:avLst/>
                </a:prstGeom>
              </p:spPr>
            </p:pic>
            <p:pic>
              <p:nvPicPr>
                <p:cNvPr id="143" name="Picture 142"/>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1387" y="5104595"/>
                  <a:ext cx="878447" cy="1212324"/>
                </a:xfrm>
                <a:prstGeom prst="rect">
                  <a:avLst/>
                </a:prstGeom>
              </p:spPr>
            </p:pic>
            <p:pic>
              <p:nvPicPr>
                <p:cNvPr id="144" name="Picture 143"/>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15617" y="5104595"/>
                  <a:ext cx="878449" cy="1212324"/>
                </a:xfrm>
                <a:prstGeom prst="rect">
                  <a:avLst/>
                </a:prstGeom>
              </p:spPr>
            </p:pic>
            <p:cxnSp>
              <p:nvCxnSpPr>
                <p:cNvPr id="145" name="Straight Connector 144"/>
                <p:cNvCxnSpPr/>
                <p:nvPr/>
              </p:nvCxnSpPr>
              <p:spPr>
                <a:xfrm>
                  <a:off x="-398182" y="5364476"/>
                  <a:ext cx="200788" cy="185809"/>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1729521" y="5371029"/>
                  <a:ext cx="228602" cy="169816"/>
                </a:xfrm>
                <a:prstGeom prst="line">
                  <a:avLst/>
                </a:prstGeom>
                <a:ln w="34925">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pic>
          <p:nvPicPr>
            <p:cNvPr id="134" name="Picture 133"/>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438325" y="5296252"/>
              <a:ext cx="238682" cy="269943"/>
            </a:xfrm>
            <a:prstGeom prst="rect">
              <a:avLst/>
            </a:prstGeom>
          </p:spPr>
        </p:pic>
        <p:pic>
          <p:nvPicPr>
            <p:cNvPr id="135" name="Picture 134"/>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13180" y="5551503"/>
              <a:ext cx="161706" cy="182885"/>
            </a:xfrm>
            <a:prstGeom prst="rect">
              <a:avLst/>
            </a:prstGeom>
          </p:spPr>
        </p:pic>
        <p:pic>
          <p:nvPicPr>
            <p:cNvPr id="136" name="Picture 135"/>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4117" y="5551503"/>
              <a:ext cx="161706" cy="182885"/>
            </a:xfrm>
            <a:prstGeom prst="rect">
              <a:avLst/>
            </a:prstGeom>
          </p:spPr>
        </p:pic>
        <p:cxnSp>
          <p:nvCxnSpPr>
            <p:cNvPr id="137" name="Straight Connector 136"/>
            <p:cNvCxnSpPr>
              <a:endCxn id="136" idx="1"/>
            </p:cNvCxnSpPr>
            <p:nvPr/>
          </p:nvCxnSpPr>
          <p:spPr>
            <a:xfrm>
              <a:off x="9669659" y="5561004"/>
              <a:ext cx="64458" cy="81942"/>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35" idx="3"/>
            </p:cNvCxnSpPr>
            <p:nvPr/>
          </p:nvCxnSpPr>
          <p:spPr>
            <a:xfrm flipH="1">
              <a:off x="9374886" y="5561822"/>
              <a:ext cx="64452" cy="81123"/>
            </a:xfrm>
            <a:prstGeom prst="line">
              <a:avLst/>
            </a:prstGeom>
            <a:ln w="3810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93" name="Picture 192" descr="Tablet.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4870141" y="1802590"/>
            <a:ext cx="709893" cy="709893"/>
          </a:xfrm>
          <a:prstGeom prst="rect">
            <a:avLst/>
          </a:prstGeom>
        </p:spPr>
      </p:pic>
      <p:pic>
        <p:nvPicPr>
          <p:cNvPr id="194" name="Picture 193" descr="Phone.png"/>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5917274" y="1834372"/>
            <a:ext cx="615655" cy="615655"/>
          </a:xfrm>
          <a:prstGeom prst="rect">
            <a:avLst/>
          </a:prstGeom>
        </p:spPr>
      </p:pic>
      <p:sp>
        <p:nvSpPr>
          <p:cNvPr id="195" name="Up Arrow 194"/>
          <p:cNvSpPr/>
          <p:nvPr/>
        </p:nvSpPr>
        <p:spPr>
          <a:xfrm rot="10800000">
            <a:off x="3931473" y="2499341"/>
            <a:ext cx="161179" cy="254613"/>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5" fontAlgn="auto">
              <a:spcBef>
                <a:spcPts val="0"/>
              </a:spcBef>
              <a:spcAft>
                <a:spcPts val="0"/>
              </a:spcAft>
            </a:pPr>
            <a:endParaRPr lang="en-US" sz="1324" dirty="0">
              <a:solidFill>
                <a:prstClr val="white"/>
              </a:solidFill>
              <a:latin typeface="Segoe UI"/>
            </a:endParaRPr>
          </a:p>
        </p:txBody>
      </p:sp>
      <p:pic>
        <p:nvPicPr>
          <p:cNvPr id="198" name="Picture 197" descr="Laptop computer.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576321" y="1689762"/>
            <a:ext cx="922600" cy="922600"/>
          </a:xfrm>
          <a:prstGeom prst="rect">
            <a:avLst/>
          </a:prstGeom>
        </p:spPr>
      </p:pic>
      <p:sp>
        <p:nvSpPr>
          <p:cNvPr id="199" name="Up Arrow 198"/>
          <p:cNvSpPr/>
          <p:nvPr/>
        </p:nvSpPr>
        <p:spPr>
          <a:xfrm rot="10800000">
            <a:off x="5143988" y="2484787"/>
            <a:ext cx="161179" cy="254613"/>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5" fontAlgn="auto">
              <a:spcBef>
                <a:spcPts val="0"/>
              </a:spcBef>
              <a:spcAft>
                <a:spcPts val="0"/>
              </a:spcAft>
            </a:pPr>
            <a:endParaRPr lang="en-US" sz="1324" dirty="0">
              <a:solidFill>
                <a:prstClr val="white"/>
              </a:solidFill>
              <a:latin typeface="Segoe UI"/>
            </a:endParaRPr>
          </a:p>
        </p:txBody>
      </p:sp>
      <p:sp>
        <p:nvSpPr>
          <p:cNvPr id="200" name="Up Arrow 199"/>
          <p:cNvSpPr/>
          <p:nvPr/>
        </p:nvSpPr>
        <p:spPr>
          <a:xfrm rot="10800000">
            <a:off x="6144512" y="2494606"/>
            <a:ext cx="161179" cy="254613"/>
          </a:xfrm>
          <a:prstGeom prst="upArrow">
            <a:avLst>
              <a:gd name="adj1" fmla="val 45179"/>
              <a:gd name="adj2" fmla="val 56115"/>
            </a:avLst>
          </a:prstGeom>
          <a:solidFill>
            <a:srgbClr val="399CE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845" fontAlgn="auto">
              <a:spcBef>
                <a:spcPts val="0"/>
              </a:spcBef>
              <a:spcAft>
                <a:spcPts val="0"/>
              </a:spcAft>
            </a:pPr>
            <a:endParaRPr lang="en-US" sz="1324" dirty="0">
              <a:solidFill>
                <a:prstClr val="white"/>
              </a:solidFill>
              <a:latin typeface="Segoe UI"/>
            </a:endParaRPr>
          </a:p>
        </p:txBody>
      </p:sp>
    </p:spTree>
    <p:extLst>
      <p:ext uri="{BB962C8B-B14F-4D97-AF65-F5344CB8AC3E}">
        <p14:creationId xmlns:p14="http://schemas.microsoft.com/office/powerpoint/2010/main" val="196306266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sz="2353" dirty="0"/>
              <a:t>P</a:t>
            </a:r>
            <a:r>
              <a:rPr lang="en-US" sz="2353" dirty="0"/>
              <a:t>rovisioning </a:t>
            </a:r>
            <a:r>
              <a:rPr lang="en-US" sz="2353" dirty="0"/>
              <a:t>and deployment of </a:t>
            </a:r>
            <a:r>
              <a:rPr lang="en-US" sz="2353" dirty="0"/>
              <a:t>constituent </a:t>
            </a:r>
            <a:r>
              <a:rPr lang="en-US" sz="2353" dirty="0" err="1"/>
              <a:t>microservices</a:t>
            </a:r>
            <a:endParaRPr lang="en-US" sz="2353" dirty="0"/>
          </a:p>
          <a:p>
            <a:r>
              <a:rPr lang="en-US" sz="2353" dirty="0"/>
              <a:t>Upgrade </a:t>
            </a:r>
            <a:r>
              <a:rPr lang="en-US" sz="2353" dirty="0" err="1"/>
              <a:t>microservices</a:t>
            </a:r>
            <a:r>
              <a:rPr lang="en-US" sz="2353" dirty="0"/>
              <a:t> without </a:t>
            </a:r>
            <a:r>
              <a:rPr lang="en-US" sz="2353" dirty="0"/>
              <a:t>loss of availability</a:t>
            </a:r>
          </a:p>
          <a:p>
            <a:r>
              <a:rPr lang="en-US" sz="2353" dirty="0"/>
              <a:t>Monitor </a:t>
            </a:r>
            <a:r>
              <a:rPr lang="en-US" sz="2353" dirty="0" err="1"/>
              <a:t>microservices</a:t>
            </a:r>
            <a:r>
              <a:rPr lang="en-US" sz="2353" dirty="0"/>
              <a:t> </a:t>
            </a:r>
          </a:p>
          <a:p>
            <a:r>
              <a:rPr lang="en-US" sz="2353" dirty="0"/>
              <a:t>Interface </a:t>
            </a:r>
            <a:r>
              <a:rPr lang="en-US" sz="2353" dirty="0"/>
              <a:t>with </a:t>
            </a:r>
            <a:r>
              <a:rPr lang="en-US" sz="2353" dirty="0"/>
              <a:t>machine </a:t>
            </a:r>
            <a:r>
              <a:rPr lang="en-US" sz="2353" dirty="0"/>
              <a:t>management </a:t>
            </a:r>
            <a:r>
              <a:rPr lang="en-US" sz="2353" dirty="0"/>
              <a:t>layer for </a:t>
            </a:r>
            <a:r>
              <a:rPr lang="en-US" sz="2353" dirty="0" err="1"/>
              <a:t>autoscale</a:t>
            </a:r>
            <a:r>
              <a:rPr lang="en-US" sz="2353" dirty="0"/>
              <a:t> and </a:t>
            </a:r>
            <a:r>
              <a:rPr lang="en-US" sz="2353" dirty="0"/>
              <a:t>initiating reboot, reimage, and repair actions</a:t>
            </a:r>
          </a:p>
          <a:p>
            <a:r>
              <a:rPr lang="en-US" sz="2353" dirty="0"/>
              <a:t>Provide operational insight into aggregate utilization – inventory, performance counters/metrics, etc. – for capacity planning</a:t>
            </a:r>
          </a:p>
        </p:txBody>
      </p:sp>
      <p:sp>
        <p:nvSpPr>
          <p:cNvPr id="3" name="Title 2"/>
          <p:cNvSpPr>
            <a:spLocks noGrp="1"/>
          </p:cNvSpPr>
          <p:nvPr>
            <p:ph type="title"/>
          </p:nvPr>
        </p:nvSpPr>
        <p:spPr/>
        <p:txBody>
          <a:bodyPr>
            <a:normAutofit/>
          </a:bodyPr>
          <a:lstStyle/>
          <a:p>
            <a:r>
              <a:rPr lang="en-US" dirty="0" smtClean="0"/>
              <a:t>Application Lifecycle Management</a:t>
            </a:r>
            <a:endParaRPr lang="en-US" dirty="0"/>
          </a:p>
        </p:txBody>
      </p:sp>
    </p:spTree>
    <p:extLst>
      <p:ext uri="{BB962C8B-B14F-4D97-AF65-F5344CB8AC3E}">
        <p14:creationId xmlns:p14="http://schemas.microsoft.com/office/powerpoint/2010/main" val="1304645846"/>
      </p:ext>
    </p:extLst>
  </p:cSld>
  <p:clrMapOvr>
    <a:masterClrMapping/>
  </p:clrMapOvr>
  <p:transition advTm="8171">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344917" y="2853894"/>
            <a:ext cx="2463335" cy="2815168"/>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Automatic Orchestration</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Self-Healing</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Comprehensive ALM</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Health Monitoring</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Diagnostics </a:t>
            </a:r>
          </a:p>
          <a:p>
            <a:pPr marL="252134" indent="-252134" defTabSz="685647">
              <a:lnSpc>
                <a:spcPct val="90000"/>
              </a:lnSpc>
              <a:buFont typeface="Arial" panose="020B0604020202020204" pitchFamily="34" charset="0"/>
              <a:buChar cha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5970830" y="2853894"/>
            <a:ext cx="2463335" cy="2815168"/>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The same technology Microsoft uses</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Proven more than 5 years</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Investment &amp; Roadmap</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p:cNvSpPr/>
          <p:nvPr/>
        </p:nvSpPr>
        <p:spPr bwMode="auto">
          <a:xfrm>
            <a:off x="704334" y="2868734"/>
            <a:ext cx="2463335" cy="2815168"/>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Stateless or </a:t>
            </a:r>
            <a:r>
              <a:rPr lang="en-US" sz="1324" dirty="0" err="1">
                <a:gradFill>
                  <a:gsLst>
                    <a:gs pos="0">
                      <a:srgbClr val="FFFFFF"/>
                    </a:gs>
                    <a:gs pos="100000">
                      <a:srgbClr val="FFFFFF"/>
                    </a:gs>
                  </a:gsLst>
                  <a:lin ang="5400000" scaled="0"/>
                </a:gradFill>
                <a:latin typeface="Segoe UI"/>
                <a:ea typeface="Segoe UI" pitchFamily="34" charset="0"/>
                <a:cs typeface="Segoe UI" pitchFamily="34" charset="0"/>
              </a:rPr>
              <a:t>Stateful</a:t>
            </a: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Visual Studio tools</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Focus on features not infrastructure</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Rolling upgrades</a:t>
            </a: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324" dirty="0">
                <a:gradFill>
                  <a:gsLst>
                    <a:gs pos="0">
                      <a:srgbClr val="FFFFFF"/>
                    </a:gs>
                    <a:gs pos="100000">
                      <a:srgbClr val="FFFFFF"/>
                    </a:gs>
                  </a:gsLst>
                  <a:lin ang="5400000" scaled="0"/>
                </a:gradFill>
                <a:latin typeface="Segoe UI"/>
                <a:ea typeface="Segoe UI" pitchFamily="34" charset="0"/>
                <a:cs typeface="Segoe UI" pitchFamily="34" charset="0"/>
              </a:rPr>
              <a:t>Testability </a:t>
            </a:r>
          </a:p>
          <a:p>
            <a:pPr marL="252134" indent="-252134" defTabSz="685647">
              <a:lnSpc>
                <a:spcPct val="90000"/>
              </a:lnSpc>
              <a:buFont typeface="Arial" panose="020B0604020202020204" pitchFamily="34" charset="0"/>
              <a:buChar char="•"/>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marL="252134" indent="-252134" defTabSz="685647">
              <a:lnSpc>
                <a:spcPct val="90000"/>
              </a:lnSpc>
              <a:buFont typeface="Arial" panose="020B0604020202020204" pitchFamily="34" charset="0"/>
              <a:buChar char="•"/>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endParaRPr lang="en-US" sz="132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Azure Service Fabric</a:t>
            </a:r>
            <a:endParaRPr lang="en-US" dirty="0"/>
          </a:p>
        </p:txBody>
      </p:sp>
      <p:sp>
        <p:nvSpPr>
          <p:cNvPr id="3" name="Hexagon 2"/>
          <p:cNvSpPr/>
          <p:nvPr/>
        </p:nvSpPr>
        <p:spPr bwMode="auto">
          <a:xfrm>
            <a:off x="704334" y="1789390"/>
            <a:ext cx="2465168" cy="2129009"/>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Rapidly develop </a:t>
            </a:r>
            <a:r>
              <a:rPr lang="en-US" sz="1765" dirty="0" err="1">
                <a:gradFill>
                  <a:gsLst>
                    <a:gs pos="0">
                      <a:srgbClr val="FFFFFF"/>
                    </a:gs>
                    <a:gs pos="100000">
                      <a:srgbClr val="FFFFFF"/>
                    </a:gs>
                  </a:gsLst>
                  <a:lin ang="5400000" scaled="0"/>
                </a:gradFill>
                <a:latin typeface="Segoe UI"/>
                <a:ea typeface="Segoe UI" pitchFamily="34" charset="0"/>
                <a:cs typeface="Segoe UI" pitchFamily="34" charset="0"/>
              </a:rPr>
              <a:t>microservice</a:t>
            </a:r>
            <a:r>
              <a:rPr lang="en-US" sz="1765" dirty="0">
                <a:gradFill>
                  <a:gsLst>
                    <a:gs pos="0">
                      <a:srgbClr val="FFFFFF"/>
                    </a:gs>
                    <a:gs pos="100000">
                      <a:srgbClr val="FFFFFF"/>
                    </a:gs>
                  </a:gsLst>
                  <a:lin ang="5400000" scaled="0"/>
                </a:gradFill>
                <a:latin typeface="Segoe UI"/>
                <a:ea typeface="Segoe UI" pitchFamily="34" charset="0"/>
                <a:cs typeface="Segoe UI" pitchFamily="34" charset="0"/>
              </a:rPr>
              <a:t> based applications</a:t>
            </a:r>
          </a:p>
        </p:txBody>
      </p:sp>
      <p:sp>
        <p:nvSpPr>
          <p:cNvPr id="4" name="Hexagon 3"/>
          <p:cNvSpPr/>
          <p:nvPr/>
        </p:nvSpPr>
        <p:spPr bwMode="auto">
          <a:xfrm>
            <a:off x="3337582" y="1775549"/>
            <a:ext cx="2465168" cy="2129009"/>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Operate reliable, scalable services</a:t>
            </a:r>
          </a:p>
        </p:txBody>
      </p:sp>
      <p:sp>
        <p:nvSpPr>
          <p:cNvPr id="5" name="Hexagon 4"/>
          <p:cNvSpPr/>
          <p:nvPr/>
        </p:nvSpPr>
        <p:spPr bwMode="auto">
          <a:xfrm>
            <a:off x="5972664" y="1791557"/>
            <a:ext cx="2465168" cy="2129009"/>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Enjoy the confidence of a battle-tested platform</a:t>
            </a:r>
          </a:p>
        </p:txBody>
      </p:sp>
      <p:sp>
        <p:nvSpPr>
          <p:cNvPr id="9" name="Isosceles Triangle 8"/>
          <p:cNvSpPr/>
          <p:nvPr/>
        </p:nvSpPr>
        <p:spPr bwMode="auto">
          <a:xfrm>
            <a:off x="700667" y="4616896"/>
            <a:ext cx="565767" cy="1067007"/>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Isosceles Triangle 9"/>
          <p:cNvSpPr/>
          <p:nvPr/>
        </p:nvSpPr>
        <p:spPr bwMode="auto">
          <a:xfrm>
            <a:off x="3335748" y="4603056"/>
            <a:ext cx="565767" cy="1067007"/>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Isosceles Triangle 10"/>
          <p:cNvSpPr/>
          <p:nvPr/>
        </p:nvSpPr>
        <p:spPr bwMode="auto">
          <a:xfrm>
            <a:off x="5967162" y="4602056"/>
            <a:ext cx="565767" cy="1067007"/>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Isosceles Triangle 11"/>
          <p:cNvSpPr/>
          <p:nvPr/>
        </p:nvSpPr>
        <p:spPr bwMode="auto">
          <a:xfrm flipH="1">
            <a:off x="7870231" y="4628232"/>
            <a:ext cx="565767" cy="1067007"/>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Isosceles Triangle 12"/>
          <p:cNvSpPr/>
          <p:nvPr/>
        </p:nvSpPr>
        <p:spPr bwMode="auto">
          <a:xfrm flipH="1">
            <a:off x="5243402" y="4602055"/>
            <a:ext cx="565767" cy="1067007"/>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Isosceles Triangle 13"/>
          <p:cNvSpPr/>
          <p:nvPr/>
        </p:nvSpPr>
        <p:spPr bwMode="auto">
          <a:xfrm flipH="1">
            <a:off x="2609237" y="4628233"/>
            <a:ext cx="565767" cy="1067007"/>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02539074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01930" y="1749371"/>
            <a:ext cx="8740142" cy="185561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134" indent="-252134" defTabSz="685845"/>
            <a:r>
              <a:rPr lang="en-US" sz="3235" dirty="0">
                <a:gradFill>
                  <a:gsLst>
                    <a:gs pos="1250">
                      <a:srgbClr val="FFFFFF"/>
                    </a:gs>
                    <a:gs pos="100000">
                      <a:srgbClr val="FFFFFF"/>
                    </a:gs>
                  </a:gsLst>
                  <a:lin ang="5400000" scaled="0"/>
                </a:gradFill>
                <a:latin typeface="Segoe UI Light"/>
              </a:rPr>
              <a:t>Download the Service Fabric developer SDK</a:t>
            </a:r>
          </a:p>
          <a:p>
            <a:pPr marL="429562" lvl="1" indent="-177428" defTabSz="685845"/>
            <a:r>
              <a:rPr lang="en-US" sz="2059" dirty="0">
                <a:gradFill>
                  <a:gsLst>
                    <a:gs pos="1250">
                      <a:srgbClr val="FFFFFF"/>
                    </a:gs>
                    <a:gs pos="100000">
                      <a:srgbClr val="FFFFFF"/>
                    </a:gs>
                  </a:gsLst>
                  <a:lin ang="5400000" scaled="0"/>
                </a:gradFill>
                <a:latin typeface="Segoe UI"/>
                <a:hlinkClick r:id="rId2"/>
              </a:rPr>
              <a:t>http://aka.ms/ServiceFabric</a:t>
            </a:r>
            <a:endParaRPr lang="en-US" sz="2059" dirty="0">
              <a:gradFill>
                <a:gsLst>
                  <a:gs pos="1250">
                    <a:srgbClr val="FFFFFF"/>
                  </a:gs>
                  <a:gs pos="100000">
                    <a:srgbClr val="FFFFFF"/>
                  </a:gs>
                </a:gsLst>
                <a:lin ang="5400000" scaled="0"/>
              </a:gradFill>
              <a:latin typeface="Segoe UI"/>
            </a:endParaRPr>
          </a:p>
          <a:p>
            <a:pPr marL="252134" indent="-252134" defTabSz="685845"/>
            <a:r>
              <a:rPr lang="en-US" sz="3235" dirty="0">
                <a:gradFill>
                  <a:gsLst>
                    <a:gs pos="1250">
                      <a:srgbClr val="FFFFFF"/>
                    </a:gs>
                    <a:gs pos="100000">
                      <a:srgbClr val="FFFFFF"/>
                    </a:gs>
                  </a:gsLst>
                  <a:lin ang="5400000" scaled="0"/>
                </a:gradFill>
                <a:latin typeface="Segoe UI Light"/>
              </a:rPr>
              <a:t>Learn from the tutorials and videos</a:t>
            </a:r>
          </a:p>
          <a:p>
            <a:pPr marL="410886" lvl="2" indent="-252134" defTabSz="685845"/>
            <a:r>
              <a:rPr lang="en-US" sz="2059" dirty="0">
                <a:gradFill>
                  <a:gsLst>
                    <a:gs pos="1250">
                      <a:srgbClr val="FFFFFF"/>
                    </a:gs>
                    <a:gs pos="100000">
                      <a:srgbClr val="FFFFFF"/>
                    </a:gs>
                  </a:gsLst>
                  <a:lin ang="5400000" scaled="0"/>
                </a:gradFill>
                <a:latin typeface="Segoe UI"/>
                <a:hlinkClick r:id="rId3"/>
              </a:rPr>
              <a:t>http://</a:t>
            </a:r>
            <a:r>
              <a:rPr lang="en-US" sz="2059" dirty="0">
                <a:gradFill>
                  <a:gsLst>
                    <a:gs pos="1250">
                      <a:srgbClr val="FFFFFF"/>
                    </a:gs>
                    <a:gs pos="100000">
                      <a:srgbClr val="FFFFFF"/>
                    </a:gs>
                  </a:gsLst>
                  <a:lin ang="5400000" scaled="0"/>
                </a:gradFill>
                <a:latin typeface="Segoe UI"/>
                <a:hlinkClick r:id="rId3"/>
              </a:rPr>
              <a:t>aka.ms/ServiceFabricdocs</a:t>
            </a:r>
            <a:endParaRPr lang="en-US" sz="2353" dirty="0">
              <a:gradFill>
                <a:gsLst>
                  <a:gs pos="1250">
                    <a:srgbClr val="FFFFFF"/>
                  </a:gs>
                  <a:gs pos="100000">
                    <a:srgbClr val="FFFFFF"/>
                  </a:gs>
                </a:gsLst>
                <a:lin ang="5400000" scaled="0"/>
              </a:gradFill>
              <a:latin typeface="Segoe UI"/>
            </a:endParaRPr>
          </a:p>
          <a:p>
            <a:pPr marL="252134" indent="-252134" defTabSz="685845"/>
            <a:r>
              <a:rPr lang="en-US" sz="3235" dirty="0">
                <a:gradFill>
                  <a:gsLst>
                    <a:gs pos="1250">
                      <a:srgbClr val="FFFFFF"/>
                    </a:gs>
                    <a:gs pos="100000">
                      <a:srgbClr val="FFFFFF"/>
                    </a:gs>
                  </a:gsLst>
                  <a:lin ang="5400000" scaled="0"/>
                </a:gradFill>
                <a:latin typeface="Segoe UI Light"/>
              </a:rPr>
              <a:t>Provide feedback</a:t>
            </a:r>
          </a:p>
          <a:p>
            <a:pPr marL="410886" lvl="2" indent="-252134" defTabSz="685845"/>
            <a:r>
              <a:rPr lang="en-US" sz="2059" dirty="0">
                <a:gradFill>
                  <a:gsLst>
                    <a:gs pos="1250">
                      <a:srgbClr val="FFFFFF"/>
                    </a:gs>
                    <a:gs pos="100000">
                      <a:srgbClr val="FFFFFF"/>
                    </a:gs>
                  </a:gsLst>
                  <a:lin ang="5400000" scaled="0"/>
                </a:gradFill>
                <a:latin typeface="Segoe UI"/>
                <a:hlinkClick r:id="rId4"/>
              </a:rPr>
              <a:t>http</a:t>
            </a:r>
            <a:r>
              <a:rPr lang="en-US" sz="2059" dirty="0">
                <a:gradFill>
                  <a:gsLst>
                    <a:gs pos="1250">
                      <a:srgbClr val="FFFFFF"/>
                    </a:gs>
                    <a:gs pos="100000">
                      <a:srgbClr val="FFFFFF"/>
                    </a:gs>
                  </a:gsLst>
                  <a:lin ang="5400000" scaled="0"/>
                </a:gradFill>
                <a:latin typeface="Segoe UI"/>
                <a:hlinkClick r:id="rId4"/>
              </a:rPr>
              <a:t>://</a:t>
            </a:r>
            <a:r>
              <a:rPr lang="en-US" sz="2059" dirty="0">
                <a:gradFill>
                  <a:gsLst>
                    <a:gs pos="1250">
                      <a:srgbClr val="FFFFFF"/>
                    </a:gs>
                    <a:gs pos="100000">
                      <a:srgbClr val="FFFFFF"/>
                    </a:gs>
                  </a:gsLst>
                  <a:lin ang="5400000" scaled="0"/>
                </a:gradFill>
                <a:latin typeface="Segoe UI"/>
                <a:hlinkClick r:id="rId4"/>
              </a:rPr>
              <a:t>aka.ms/ServiceFabricforum</a:t>
            </a:r>
            <a:endParaRPr lang="en-US" sz="2059" dirty="0">
              <a:gradFill>
                <a:gsLst>
                  <a:gs pos="1250">
                    <a:srgbClr val="FFFFFF"/>
                  </a:gs>
                  <a:gs pos="100000">
                    <a:srgbClr val="FFFFFF"/>
                  </a:gs>
                </a:gsLst>
                <a:lin ang="5400000" scaled="0"/>
              </a:gradFill>
              <a:latin typeface="Segoe UI"/>
            </a:endParaRPr>
          </a:p>
          <a:p>
            <a:pPr marL="410886" lvl="2" indent="-252134" defTabSz="685845"/>
            <a:r>
              <a:rPr lang="en-US" sz="2059" dirty="0">
                <a:gradFill>
                  <a:gsLst>
                    <a:gs pos="1250">
                      <a:srgbClr val="FFFFFF"/>
                    </a:gs>
                    <a:gs pos="100000">
                      <a:srgbClr val="FFFFFF"/>
                    </a:gs>
                  </a:gsLst>
                  <a:lin ang="5400000" scaled="0"/>
                </a:gradFill>
                <a:latin typeface="Segoe UI"/>
                <a:hlinkClick r:id="rId5"/>
              </a:rPr>
              <a:t>http://</a:t>
            </a:r>
            <a:r>
              <a:rPr lang="en-US" sz="2059" dirty="0">
                <a:gradFill>
                  <a:gsLst>
                    <a:gs pos="1250">
                      <a:srgbClr val="FFFFFF"/>
                    </a:gs>
                    <a:gs pos="100000">
                      <a:srgbClr val="FFFFFF"/>
                    </a:gs>
                  </a:gsLst>
                  <a:lin ang="5400000" scaled="0"/>
                </a:gradFill>
                <a:latin typeface="Segoe UI"/>
                <a:hlinkClick r:id="rId5"/>
              </a:rPr>
              <a:t>stackoverflow.com/questions/tagged/azure-service-fabric</a:t>
            </a:r>
            <a:r>
              <a:rPr lang="en-US" sz="2059" dirty="0">
                <a:gradFill>
                  <a:gsLst>
                    <a:gs pos="1250">
                      <a:srgbClr val="FFFFFF"/>
                    </a:gs>
                    <a:gs pos="100000">
                      <a:srgbClr val="FFFFFF"/>
                    </a:gs>
                  </a:gsLst>
                  <a:lin ang="5400000" scaled="0"/>
                </a:gradFill>
                <a:latin typeface="Segoe UI"/>
              </a:rPr>
              <a:t>  </a:t>
            </a:r>
          </a:p>
        </p:txBody>
      </p:sp>
      <p:sp>
        <p:nvSpPr>
          <p:cNvPr id="4" name="Title 1"/>
          <p:cNvSpPr>
            <a:spLocks noGrp="1"/>
          </p:cNvSpPr>
          <p:nvPr>
            <p:ph type="title"/>
          </p:nvPr>
        </p:nvSpPr>
        <p:spPr>
          <a:xfrm>
            <a:off x="201931" y="1074718"/>
            <a:ext cx="8741880" cy="674653"/>
          </a:xfrm>
        </p:spPr>
        <p:txBody>
          <a:bodyPr/>
          <a:lstStyle/>
          <a:p>
            <a:r>
              <a:rPr lang="en-US" dirty="0" smtClean="0"/>
              <a:t>Call to Action</a:t>
            </a:r>
            <a:endParaRPr lang="en-US" dirty="0"/>
          </a:p>
        </p:txBody>
      </p:sp>
    </p:spTree>
    <p:extLst>
      <p:ext uri="{BB962C8B-B14F-4D97-AF65-F5344CB8AC3E}">
        <p14:creationId xmlns:p14="http://schemas.microsoft.com/office/powerpoint/2010/main" val="4156988298"/>
      </p:ext>
    </p:extLst>
  </p:cSld>
  <p:clrMapOvr>
    <a:masterClrMapping/>
  </p:clrMapOvr>
  <p:transition advTm="3082">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30" y="1749372"/>
            <a:ext cx="8740142" cy="3230693"/>
          </a:xfrm>
        </p:spPr>
        <p:txBody>
          <a:bodyPr/>
          <a:lstStyle/>
          <a:p>
            <a:r>
              <a:rPr lang="en-US" dirty="0"/>
              <a:t>Rate My Talk &amp; Download </a:t>
            </a:r>
            <a:r>
              <a:rPr lang="en-US" dirty="0" smtClean="0"/>
              <a:t>Slides!</a:t>
            </a:r>
            <a:endParaRPr lang="en-US" dirty="0"/>
          </a:p>
          <a:p>
            <a:pPr marL="252134" lvl="1" indent="0">
              <a:buNone/>
            </a:pPr>
            <a:r>
              <a:rPr lang="en-US" sz="4412" b="1" dirty="0"/>
              <a:t>http://bit.ly/RateShawnsTalk</a:t>
            </a:r>
            <a:r>
              <a:rPr lang="en-US" sz="4412" dirty="0"/>
              <a:t> </a:t>
            </a:r>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spTree>
    <p:extLst>
      <p:ext uri="{BB962C8B-B14F-4D97-AF65-F5344CB8AC3E}">
        <p14:creationId xmlns:p14="http://schemas.microsoft.com/office/powerpoint/2010/main" val="124987458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1129" y="1148392"/>
            <a:ext cx="8184312" cy="1408078"/>
          </a:xfrm>
          <a:prstGeom prst="rect">
            <a:avLst/>
          </a:prstGeom>
          <a:noFill/>
        </p:spPr>
        <p:txBody>
          <a:bodyPr wrap="square" rtlCol="0">
            <a:spAutoFit/>
          </a:bodyPr>
          <a:lstStyle/>
          <a:p>
            <a:pPr algn="ctr" defTabSz="685800" fontAlgn="auto">
              <a:spcBef>
                <a:spcPts val="0"/>
              </a:spcBef>
              <a:spcAft>
                <a:spcPts val="0"/>
              </a:spcAft>
            </a:pPr>
            <a:r>
              <a:rPr lang="en-US" sz="3600" dirty="0">
                <a:solidFill>
                  <a:prstClr val="black"/>
                </a:solidFill>
                <a:latin typeface="Calibri Light" panose="020F0302020204030204"/>
                <a:cs typeface="+mn-cs"/>
              </a:rPr>
              <a:t>Complete the </a:t>
            </a:r>
            <a:r>
              <a:rPr lang="en-US" sz="3600" dirty="0">
                <a:solidFill>
                  <a:srgbClr val="0085CE"/>
                </a:solidFill>
                <a:latin typeface="Calibri Light" panose="020F0302020204030204"/>
                <a:cs typeface="+mn-cs"/>
              </a:rPr>
              <a:t>survey</a:t>
            </a:r>
            <a:r>
              <a:rPr lang="en-US" sz="3600" dirty="0">
                <a:solidFill>
                  <a:srgbClr val="0078D6"/>
                </a:solidFill>
                <a:latin typeface="Calibri Light" panose="020F0302020204030204"/>
                <a:cs typeface="+mn-cs"/>
              </a:rPr>
              <a:t> </a:t>
            </a:r>
            <a:r>
              <a:rPr lang="en-US" sz="3600" dirty="0">
                <a:solidFill>
                  <a:prstClr val="black"/>
                </a:solidFill>
                <a:latin typeface="Calibri Light" panose="020F0302020204030204"/>
                <a:cs typeface="+mn-cs"/>
              </a:rPr>
              <a:t>and be entered in the raffle for a chance to win a Microsoft Band.</a:t>
            </a:r>
          </a:p>
          <a:p>
            <a:pPr defTabSz="685800" fontAlgn="auto">
              <a:spcBef>
                <a:spcPts val="0"/>
              </a:spcBef>
              <a:spcAft>
                <a:spcPts val="0"/>
              </a:spcAft>
            </a:pPr>
            <a:r>
              <a:rPr lang="en-US" sz="1350" dirty="0">
                <a:solidFill>
                  <a:prstClr val="black"/>
                </a:solidFill>
                <a:latin typeface="Calibri" panose="020F0502020204030204"/>
                <a:cs typeface="+mn-cs"/>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190" y="2631995"/>
            <a:ext cx="3832622" cy="1956179"/>
          </a:xfrm>
          <a:prstGeom prst="rect">
            <a:avLst/>
          </a:prstGeom>
        </p:spPr>
      </p:pic>
      <p:sp>
        <p:nvSpPr>
          <p:cNvPr id="8" name="TextBox 7"/>
          <p:cNvSpPr txBox="1"/>
          <p:nvPr/>
        </p:nvSpPr>
        <p:spPr>
          <a:xfrm>
            <a:off x="1009291" y="4933232"/>
            <a:ext cx="6955047" cy="646331"/>
          </a:xfrm>
          <a:prstGeom prst="rect">
            <a:avLst/>
          </a:prstGeom>
          <a:noFill/>
        </p:spPr>
        <p:txBody>
          <a:bodyPr wrap="square" rtlCol="0">
            <a:spAutoFit/>
          </a:bodyPr>
          <a:lstStyle/>
          <a:p>
            <a:pPr algn="ctr" defTabSz="685800" fontAlgn="auto">
              <a:spcBef>
                <a:spcPts val="0"/>
              </a:spcBef>
              <a:spcAft>
                <a:spcPts val="0"/>
              </a:spcAft>
            </a:pPr>
            <a:r>
              <a:rPr lang="en-US" sz="3600">
                <a:solidFill>
                  <a:prstClr val="black"/>
                </a:solidFill>
                <a:latin typeface="Calibri" panose="020F0502020204030204"/>
                <a:cs typeface="+mn-cs"/>
                <a:hlinkClick r:id="rId3"/>
              </a:rPr>
              <a:t>http://aka.ms/houstontech</a:t>
            </a:r>
            <a:endParaRPr lang="en-US" sz="3600">
              <a:solidFill>
                <a:prstClr val="black"/>
              </a:solidFill>
              <a:latin typeface="Calibri" panose="020F0502020204030204"/>
              <a:cs typeface="+mn-cs"/>
            </a:endParaRPr>
          </a:p>
        </p:txBody>
      </p:sp>
    </p:spTree>
    <p:extLst>
      <p:ext uri="{BB962C8B-B14F-4D97-AF65-F5344CB8AC3E}">
        <p14:creationId xmlns:p14="http://schemas.microsoft.com/office/powerpoint/2010/main" val="18055635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Thanks to all our Sponsors!</a:t>
            </a:r>
          </a:p>
        </p:txBody>
      </p:sp>
      <p:pic>
        <p:nvPicPr>
          <p:cNvPr id="15363" name="Picture 1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4038600"/>
            <a:ext cx="1828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53313" y="5638800"/>
            <a:ext cx="13716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219200"/>
            <a:ext cx="32385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66700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2667000"/>
            <a:ext cx="1828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7"/>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2000" y="5638800"/>
            <a:ext cx="1828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743200"/>
            <a:ext cx="23018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21" descr="FS-Logo-Dark-no-gradient-no-tag-charcoal.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3400" y="1600200"/>
            <a:ext cx="3967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22" descr="genuent.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3962400"/>
            <a:ext cx="1800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23" descr="gold-Modulus.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4953000"/>
            <a:ext cx="14287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3" name="Picture 24" descr="silver-Argussoftware.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962400" y="5562600"/>
            <a:ext cx="14287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25" descr="gold-clearme.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733800" y="4876800"/>
            <a:ext cx="1371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2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838200" y="4800600"/>
            <a:ext cx="18288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923145" y="120218"/>
            <a:ext cx="29718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315633" y="144030"/>
            <a:ext cx="41370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nvPr>
        </p:nvGraphicFramePr>
        <p:xfrm>
          <a:off x="308610" y="1765355"/>
          <a:ext cx="8524494" cy="405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p:cNvGraphicFramePr>
            <a:graphicFrameLocks noGrp="1"/>
          </p:cNvGraphicFramePr>
          <p:nvPr>
            <p:extLst/>
          </p:nvPr>
        </p:nvGraphicFramePr>
        <p:xfrm>
          <a:off x="251288" y="1537553"/>
          <a:ext cx="8639140" cy="4029716"/>
        </p:xfrm>
        <a:graphic>
          <a:graphicData uri="http://schemas.openxmlformats.org/drawingml/2006/table">
            <a:tbl>
              <a:tblPr>
                <a:tableStyleId>{5C22544A-7EE6-4342-B048-85BDC9FD1C3A}</a:tableStyleId>
              </a:tblPr>
              <a:tblGrid>
                <a:gridCol w="686262">
                  <a:extLst>
                    <a:ext uri="{9D8B030D-6E8A-4147-A177-3AD203B41FA5}">
                      <a16:colId xmlns:a16="http://schemas.microsoft.com/office/drawing/2014/main" val="20000"/>
                    </a:ext>
                  </a:extLst>
                </a:gridCol>
                <a:gridCol w="1310138">
                  <a:extLst>
                    <a:ext uri="{9D8B030D-6E8A-4147-A177-3AD203B41FA5}">
                      <a16:colId xmlns:a16="http://schemas.microsoft.com/office/drawing/2014/main" val="20001"/>
                    </a:ext>
                  </a:extLst>
                </a:gridCol>
                <a:gridCol w="5564962">
                  <a:extLst>
                    <a:ext uri="{9D8B030D-6E8A-4147-A177-3AD203B41FA5}">
                      <a16:colId xmlns:a16="http://schemas.microsoft.com/office/drawing/2014/main" val="20002"/>
                    </a:ext>
                  </a:extLst>
                </a:gridCol>
                <a:gridCol w="1077778">
                  <a:extLst>
                    <a:ext uri="{9D8B030D-6E8A-4147-A177-3AD203B41FA5}">
                      <a16:colId xmlns:a16="http://schemas.microsoft.com/office/drawing/2014/main" val="20003"/>
                    </a:ext>
                  </a:extLst>
                </a:gridCol>
              </a:tblGrid>
              <a:tr h="310899">
                <a:tc>
                  <a:txBody>
                    <a:bodyPr/>
                    <a:lstStyle/>
                    <a:p>
                      <a:pPr algn="ctr" fontAlgn="b"/>
                      <a:r>
                        <a:rPr lang="en-US" sz="1500" b="1" u="none" strike="noStrike" dirty="0">
                          <a:solidFill>
                            <a:schemeClr val="bg1"/>
                          </a:solidFill>
                          <a:effectLst/>
                          <a:latin typeface="+mn-lt"/>
                        </a:rPr>
                        <a:t>ROOM</a:t>
                      </a:r>
                      <a:endParaRPr lang="en-US" sz="1500" b="1" i="0" u="none" strike="noStrike" dirty="0">
                        <a:solidFill>
                          <a:schemeClr val="bg1"/>
                        </a:solidFill>
                        <a:effectLst/>
                        <a:latin typeface="+mn-lt"/>
                      </a:endParaRPr>
                    </a:p>
                  </a:txBody>
                  <a:tcPr marL="5715" marR="5715" marT="5715" marB="0" anchor="b">
                    <a:solidFill>
                      <a:schemeClr val="accent1">
                        <a:lumMod val="50000"/>
                      </a:schemeClr>
                    </a:solidFill>
                  </a:tcPr>
                </a:tc>
                <a:tc>
                  <a:txBody>
                    <a:bodyPr/>
                    <a:lstStyle/>
                    <a:p>
                      <a:pPr algn="ctr" fontAlgn="b"/>
                      <a:r>
                        <a:rPr lang="en-US" sz="1500" b="1" u="none" strike="noStrike" dirty="0">
                          <a:solidFill>
                            <a:schemeClr val="bg1"/>
                          </a:solidFill>
                          <a:effectLst/>
                          <a:latin typeface="+mn-lt"/>
                        </a:rPr>
                        <a:t>TIME</a:t>
                      </a:r>
                      <a:endParaRPr lang="en-US" sz="1500" b="1" i="0" u="none" strike="noStrike" dirty="0">
                        <a:solidFill>
                          <a:schemeClr val="bg1"/>
                        </a:solidFill>
                        <a:effectLst/>
                        <a:latin typeface="+mn-lt"/>
                      </a:endParaRPr>
                    </a:p>
                  </a:txBody>
                  <a:tcPr marL="5715" marR="5715" marT="5715" marB="0" anchor="b">
                    <a:solidFill>
                      <a:schemeClr val="accent1">
                        <a:lumMod val="50000"/>
                      </a:schemeClr>
                    </a:solidFill>
                  </a:tcPr>
                </a:tc>
                <a:tc>
                  <a:txBody>
                    <a:bodyPr/>
                    <a:lstStyle/>
                    <a:p>
                      <a:pPr algn="ctr" fontAlgn="b"/>
                      <a:r>
                        <a:rPr lang="en-US" sz="1500" b="1" u="none" strike="noStrike" dirty="0" smtClean="0">
                          <a:solidFill>
                            <a:schemeClr val="bg1"/>
                          </a:solidFill>
                          <a:effectLst/>
                          <a:latin typeface="+mn-lt"/>
                        </a:rPr>
                        <a:t>SESSION TITLE</a:t>
                      </a:r>
                      <a:endParaRPr lang="en-US" sz="1500" b="1" i="0" u="none" strike="noStrike" dirty="0">
                        <a:solidFill>
                          <a:schemeClr val="bg1"/>
                        </a:solidFill>
                        <a:effectLst/>
                        <a:latin typeface="+mn-lt"/>
                      </a:endParaRPr>
                    </a:p>
                  </a:txBody>
                  <a:tcPr marL="5715" marR="5715" marT="5715" marB="0" anchor="b">
                    <a:solidFill>
                      <a:schemeClr val="accent1">
                        <a:lumMod val="50000"/>
                      </a:schemeClr>
                    </a:solidFill>
                  </a:tcPr>
                </a:tc>
                <a:tc>
                  <a:txBody>
                    <a:bodyPr/>
                    <a:lstStyle/>
                    <a:p>
                      <a:pPr algn="ctr" fontAlgn="b"/>
                      <a:r>
                        <a:rPr lang="en-US" sz="1500" b="1" u="none" strike="noStrike" dirty="0">
                          <a:solidFill>
                            <a:schemeClr val="bg1"/>
                          </a:solidFill>
                          <a:effectLst/>
                          <a:latin typeface="+mn-lt"/>
                        </a:rPr>
                        <a:t>SPEAKER</a:t>
                      </a:r>
                      <a:endParaRPr lang="en-US" sz="1500" b="1" i="0" u="none" strike="noStrike" dirty="0">
                        <a:solidFill>
                          <a:schemeClr val="bg1"/>
                        </a:solidFill>
                        <a:effectLst/>
                        <a:latin typeface="+mn-lt"/>
                      </a:endParaRPr>
                    </a:p>
                  </a:txBody>
                  <a:tcPr marL="5715" marR="5715" marT="5715" marB="0" anchor="b">
                    <a:solidFill>
                      <a:schemeClr val="accent1">
                        <a:lumMod val="50000"/>
                      </a:schemeClr>
                    </a:solidFill>
                  </a:tcPr>
                </a:tc>
                <a:extLst>
                  <a:ext uri="{0D108BD9-81ED-4DB2-BD59-A6C34878D82A}">
                    <a16:rowId xmlns:a16="http://schemas.microsoft.com/office/drawing/2014/main" val="10000"/>
                  </a:ext>
                </a:extLst>
              </a:tr>
              <a:tr h="346771">
                <a:tc>
                  <a:txBody>
                    <a:bodyPr/>
                    <a:lstStyle/>
                    <a:p>
                      <a:pPr algn="ctr" fontAlgn="b"/>
                      <a:r>
                        <a:rPr lang="en-US" sz="1200" u="none" strike="noStrike" dirty="0">
                          <a:solidFill>
                            <a:schemeClr val="bg1"/>
                          </a:solidFill>
                          <a:effectLst/>
                          <a:latin typeface="+mn-lt"/>
                        </a:rPr>
                        <a:t>304</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9:30 am - 10:30 am</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A Taste of Application Deployment as a Service, in a DYI Fashion with Azure PowerShell</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Yung Chou</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01"/>
                  </a:ext>
                </a:extLst>
              </a:tr>
              <a:tr h="346771">
                <a:tc>
                  <a:txBody>
                    <a:bodyPr/>
                    <a:lstStyle/>
                    <a:p>
                      <a:pPr algn="ctr" fontAlgn="b"/>
                      <a:r>
                        <a:rPr lang="en-US" sz="1200" u="none" strike="noStrike">
                          <a:solidFill>
                            <a:schemeClr val="bg1"/>
                          </a:solidFill>
                          <a:effectLst/>
                          <a:latin typeface="+mn-lt"/>
                        </a:rPr>
                        <a:t>301</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10:40 am - 11:40 am</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Intro Windows 10 Development</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Paul DeCarlo</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02"/>
                  </a:ext>
                </a:extLst>
              </a:tr>
              <a:tr h="322856">
                <a:tc>
                  <a:txBody>
                    <a:bodyPr/>
                    <a:lstStyle/>
                    <a:p>
                      <a:pPr algn="ctr" fontAlgn="b"/>
                      <a:r>
                        <a:rPr lang="en-US" sz="1200" u="none" strike="noStrike">
                          <a:solidFill>
                            <a:schemeClr val="bg1"/>
                          </a:solidFill>
                          <a:effectLst/>
                          <a:latin typeface="+mn-lt"/>
                        </a:rPr>
                        <a:t>301</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11:50 am - 12:50 pm</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500" b="0" i="0" u="none" strike="noStrike" dirty="0">
                          <a:solidFill>
                            <a:schemeClr val="bg1"/>
                          </a:solidFill>
                          <a:effectLst/>
                          <a:latin typeface="+mn-lt"/>
                        </a:rPr>
                        <a:t>LUNCH SESSION</a:t>
                      </a:r>
                    </a:p>
                  </a:txBody>
                  <a:tcPr marL="5715" marR="5715" marT="5715" marB="0" anchor="b">
                    <a:solidFill>
                      <a:schemeClr val="accent3"/>
                    </a:solidFill>
                  </a:tcPr>
                </a:tc>
                <a:tc>
                  <a:txBody>
                    <a:bodyPr/>
                    <a:lstStyle/>
                    <a:p>
                      <a:pPr algn="l" fontAlgn="b"/>
                      <a:r>
                        <a:rPr lang="en-US" sz="1200" b="0" i="0" u="none" strike="noStrike" dirty="0">
                          <a:solidFill>
                            <a:schemeClr val="bg1"/>
                          </a:solidFill>
                          <a:effectLst/>
                          <a:latin typeface="Segoe UI" panose="020B0502040204020203" pitchFamily="34" charset="0"/>
                        </a:rPr>
                        <a:t> </a:t>
                      </a:r>
                    </a:p>
                  </a:txBody>
                  <a:tcPr marL="5715" marR="5715" marT="5715" marB="0" anchor="b">
                    <a:solidFill>
                      <a:schemeClr val="accent3"/>
                    </a:solidFill>
                  </a:tcPr>
                </a:tc>
                <a:extLst>
                  <a:ext uri="{0D108BD9-81ED-4DB2-BD59-A6C34878D82A}">
                    <a16:rowId xmlns:a16="http://schemas.microsoft.com/office/drawing/2014/main" val="10003"/>
                  </a:ext>
                </a:extLst>
              </a:tr>
              <a:tr h="298940">
                <a:tc>
                  <a:txBody>
                    <a:bodyPr/>
                    <a:lstStyle/>
                    <a:p>
                      <a:pPr algn="ctr" fontAlgn="b"/>
                      <a:r>
                        <a:rPr lang="en-US" sz="1200" u="none" strike="noStrike">
                          <a:solidFill>
                            <a:schemeClr val="bg1"/>
                          </a:solidFill>
                          <a:effectLst/>
                          <a:latin typeface="+mn-lt"/>
                        </a:rPr>
                        <a:t>313</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1:00 pm - 2:00 pm</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T-SQL New Features for Developers</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John Cook</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04"/>
                  </a:ext>
                </a:extLst>
              </a:tr>
              <a:tr h="298940">
                <a:tc>
                  <a:txBody>
                    <a:bodyPr/>
                    <a:lstStyle/>
                    <a:p>
                      <a:pPr algn="ctr" fontAlgn="b"/>
                      <a:r>
                        <a:rPr lang="en-US" sz="1200" u="none" strike="noStrike">
                          <a:solidFill>
                            <a:schemeClr val="bg1"/>
                          </a:solidFill>
                          <a:effectLst/>
                          <a:latin typeface="+mn-lt"/>
                        </a:rPr>
                        <a:t>300</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a:solidFill>
                            <a:schemeClr val="bg1"/>
                          </a:solidFill>
                          <a:effectLst/>
                          <a:latin typeface="+mn-lt"/>
                        </a:rPr>
                        <a:t>2:10 pm - 3:10 pm</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Staying Afloat in the .NET Asynchronous Ocean</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Mike Huguet</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05"/>
                  </a:ext>
                </a:extLst>
              </a:tr>
              <a:tr h="298940">
                <a:tc>
                  <a:txBody>
                    <a:bodyPr/>
                    <a:lstStyle/>
                    <a:p>
                      <a:pPr algn="ctr" fontAlgn="b"/>
                      <a:r>
                        <a:rPr lang="en-US" sz="1200" u="none" strike="noStrike">
                          <a:solidFill>
                            <a:schemeClr val="bg1"/>
                          </a:solidFill>
                          <a:effectLst/>
                          <a:latin typeface="+mn-lt"/>
                        </a:rPr>
                        <a:t>404</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a:solidFill>
                            <a:schemeClr val="bg1"/>
                          </a:solidFill>
                          <a:effectLst/>
                          <a:latin typeface="+mn-lt"/>
                        </a:rPr>
                        <a:t>2:10 pm - 3:10 pm</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Service Fabric: A platform for Building and Managing Highly Scalable Services</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Shawn Weisfeld</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06"/>
                  </a:ext>
                </a:extLst>
              </a:tr>
              <a:tr h="298940">
                <a:tc>
                  <a:txBody>
                    <a:bodyPr/>
                    <a:lstStyle/>
                    <a:p>
                      <a:pPr algn="ctr" fontAlgn="b"/>
                      <a:r>
                        <a:rPr lang="en-US" sz="1200" u="none" strike="noStrike">
                          <a:solidFill>
                            <a:schemeClr val="bg1"/>
                          </a:solidFill>
                          <a:effectLst/>
                          <a:latin typeface="+mn-lt"/>
                        </a:rPr>
                        <a:t>Main Hall</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a:solidFill>
                            <a:schemeClr val="bg1"/>
                          </a:solidFill>
                          <a:effectLst/>
                          <a:latin typeface="+mn-lt"/>
                        </a:rPr>
                        <a:t>3:20 pm - 4:00 pm</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500" b="0" i="0" u="none" strike="noStrike" dirty="0">
                          <a:solidFill>
                            <a:schemeClr val="bg1"/>
                          </a:solidFill>
                          <a:effectLst/>
                          <a:latin typeface="+mn-lt"/>
                        </a:rPr>
                        <a:t>SPONSOR GIVEAWAY</a:t>
                      </a:r>
                    </a:p>
                  </a:txBody>
                  <a:tcPr marL="5715" marR="5715" marT="5715" marB="0" anchor="b">
                    <a:solidFill>
                      <a:schemeClr val="accent3"/>
                    </a:solidFill>
                  </a:tcPr>
                </a:tc>
                <a:tc>
                  <a:txBody>
                    <a:bodyPr/>
                    <a:lstStyle/>
                    <a:p>
                      <a:pPr algn="l" fontAlgn="b"/>
                      <a:endParaRPr lang="en-US" sz="1200" b="0" i="0" u="none" strike="noStrike" dirty="0">
                        <a:solidFill>
                          <a:schemeClr val="bg1"/>
                        </a:solidFill>
                        <a:effectLst/>
                        <a:latin typeface="Segoe UI" panose="020B0502040204020203" pitchFamily="34" charset="0"/>
                      </a:endParaRPr>
                    </a:p>
                  </a:txBody>
                  <a:tcPr marL="5715" marR="5715" marT="5715" marB="0" anchor="b">
                    <a:solidFill>
                      <a:schemeClr val="accent3"/>
                    </a:solidFill>
                  </a:tcPr>
                </a:tc>
                <a:extLst>
                  <a:ext uri="{0D108BD9-81ED-4DB2-BD59-A6C34878D82A}">
                    <a16:rowId xmlns:a16="http://schemas.microsoft.com/office/drawing/2014/main" val="10007"/>
                  </a:ext>
                </a:extLst>
              </a:tr>
              <a:tr h="298940">
                <a:tc>
                  <a:txBody>
                    <a:bodyPr/>
                    <a:lstStyle/>
                    <a:p>
                      <a:pPr algn="ctr" fontAlgn="b"/>
                      <a:r>
                        <a:rPr lang="en-US" sz="1200" u="none" strike="noStrike">
                          <a:solidFill>
                            <a:schemeClr val="bg1"/>
                          </a:solidFill>
                          <a:effectLst/>
                          <a:latin typeface="+mn-lt"/>
                        </a:rPr>
                        <a:t>301</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a:solidFill>
                            <a:schemeClr val="bg1"/>
                          </a:solidFill>
                          <a:effectLst/>
                          <a:latin typeface="+mn-lt"/>
                        </a:rPr>
                        <a:t>4:10 pm - 5:10 pm</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Introduction to "The Internet of Things"</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b="0" u="none" strike="noStrike" dirty="0">
                          <a:solidFill>
                            <a:schemeClr val="bg1"/>
                          </a:solidFill>
                          <a:effectLst/>
                          <a:latin typeface="+mn-lt"/>
                        </a:rPr>
                        <a:t>Paul DeCarlo</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08"/>
                  </a:ext>
                </a:extLst>
              </a:tr>
              <a:tr h="298940">
                <a:tc>
                  <a:txBody>
                    <a:bodyPr/>
                    <a:lstStyle/>
                    <a:p>
                      <a:pPr algn="ctr" fontAlgn="b"/>
                      <a:r>
                        <a:rPr lang="en-US" sz="1200" u="none" strike="noStrike">
                          <a:solidFill>
                            <a:schemeClr val="bg1"/>
                          </a:solidFill>
                          <a:effectLst/>
                          <a:latin typeface="+mn-lt"/>
                        </a:rPr>
                        <a:t>300</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a:solidFill>
                            <a:schemeClr val="bg1"/>
                          </a:solidFill>
                          <a:effectLst/>
                          <a:latin typeface="+mn-lt"/>
                        </a:rPr>
                        <a:t>5:20 pm - 6:20 pm</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Keeping Code Clean with Visual Studio 2015 Live Code Analyzers</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Mike Huguet</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09"/>
                  </a:ext>
                </a:extLst>
              </a:tr>
              <a:tr h="298940">
                <a:tc>
                  <a:txBody>
                    <a:bodyPr/>
                    <a:lstStyle/>
                    <a:p>
                      <a:pPr algn="ctr" fontAlgn="b"/>
                      <a:r>
                        <a:rPr lang="en-US" sz="1200" u="none" strike="noStrike">
                          <a:solidFill>
                            <a:schemeClr val="bg1"/>
                          </a:solidFill>
                          <a:effectLst/>
                          <a:latin typeface="+mn-lt"/>
                        </a:rPr>
                        <a:t>310</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a:solidFill>
                            <a:schemeClr val="bg1"/>
                          </a:solidFill>
                          <a:effectLst/>
                          <a:latin typeface="+mn-lt"/>
                        </a:rPr>
                        <a:t>5:20 pm - 6:20 pm</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Building Business Apps with Azure Mobile Apps</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Brian Sherwin</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10"/>
                  </a:ext>
                </a:extLst>
              </a:tr>
              <a:tr h="298940">
                <a:tc>
                  <a:txBody>
                    <a:bodyPr/>
                    <a:lstStyle/>
                    <a:p>
                      <a:pPr algn="ctr" fontAlgn="b"/>
                      <a:r>
                        <a:rPr lang="en-US" sz="1200" u="none" strike="noStrike">
                          <a:solidFill>
                            <a:schemeClr val="bg1"/>
                          </a:solidFill>
                          <a:effectLst/>
                          <a:latin typeface="+mn-lt"/>
                        </a:rPr>
                        <a:t>313</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a:solidFill>
                            <a:schemeClr val="bg1"/>
                          </a:solidFill>
                          <a:effectLst/>
                          <a:latin typeface="+mn-lt"/>
                        </a:rPr>
                        <a:t>5:20 pm - 6:20 pm</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smtClean="0">
                          <a:solidFill>
                            <a:schemeClr val="bg1"/>
                          </a:solidFill>
                          <a:effectLst/>
                          <a:latin typeface="+mn-lt"/>
                        </a:rPr>
                        <a:t>Always On </a:t>
                      </a:r>
                      <a:r>
                        <a:rPr lang="en-US" sz="1200" u="none" strike="noStrike" dirty="0">
                          <a:solidFill>
                            <a:schemeClr val="bg1"/>
                          </a:solidFill>
                          <a:effectLst/>
                          <a:latin typeface="+mn-lt"/>
                        </a:rPr>
                        <a:t>for Developers</a:t>
                      </a:r>
                      <a:endParaRPr lang="en-US" sz="1200" b="0" i="0" u="none" strike="noStrike" dirty="0">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dirty="0">
                          <a:solidFill>
                            <a:schemeClr val="bg1"/>
                          </a:solidFill>
                          <a:effectLst/>
                          <a:latin typeface="+mn-lt"/>
                        </a:rPr>
                        <a:t>John Cook</a:t>
                      </a:r>
                      <a:endParaRPr lang="en-US" sz="1200" b="0" i="0" u="none" strike="noStrike" dirty="0">
                        <a:solidFill>
                          <a:schemeClr val="bg1"/>
                        </a:solidFill>
                        <a:effectLst/>
                        <a:latin typeface="+mn-lt"/>
                      </a:endParaRPr>
                    </a:p>
                  </a:txBody>
                  <a:tcPr marL="5715" marR="5715" marT="5715" marB="0" anchor="b">
                    <a:solidFill>
                      <a:schemeClr val="accent3"/>
                    </a:solidFill>
                  </a:tcPr>
                </a:tc>
                <a:extLst>
                  <a:ext uri="{0D108BD9-81ED-4DB2-BD59-A6C34878D82A}">
                    <a16:rowId xmlns:a16="http://schemas.microsoft.com/office/drawing/2014/main" val="10011"/>
                  </a:ext>
                </a:extLst>
              </a:tr>
              <a:tr h="310899">
                <a:tc>
                  <a:txBody>
                    <a:bodyPr/>
                    <a:lstStyle/>
                    <a:p>
                      <a:pPr algn="ctr" fontAlgn="b"/>
                      <a:r>
                        <a:rPr lang="en-US" sz="1200" u="none" strike="noStrike">
                          <a:solidFill>
                            <a:schemeClr val="bg1"/>
                          </a:solidFill>
                          <a:effectLst/>
                          <a:latin typeface="+mn-lt"/>
                        </a:rPr>
                        <a:t>300</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200" u="none" strike="noStrike">
                          <a:solidFill>
                            <a:schemeClr val="bg1"/>
                          </a:solidFill>
                          <a:effectLst/>
                          <a:latin typeface="+mn-lt"/>
                        </a:rPr>
                        <a:t>6:30 pm - 7:00 pm</a:t>
                      </a:r>
                      <a:endParaRPr lang="en-US" sz="1200" b="0" i="0" u="none" strike="noStrike">
                        <a:solidFill>
                          <a:schemeClr val="bg1"/>
                        </a:solidFill>
                        <a:effectLst/>
                        <a:latin typeface="+mn-lt"/>
                      </a:endParaRPr>
                    </a:p>
                  </a:txBody>
                  <a:tcPr marL="5715" marR="5715" marT="5715" marB="0" anchor="b">
                    <a:solidFill>
                      <a:schemeClr val="accent3"/>
                    </a:solidFill>
                  </a:tcPr>
                </a:tc>
                <a:tc>
                  <a:txBody>
                    <a:bodyPr/>
                    <a:lstStyle/>
                    <a:p>
                      <a:pPr algn="ctr" fontAlgn="b"/>
                      <a:r>
                        <a:rPr lang="en-US" sz="1500" b="0" i="0" u="none" strike="noStrike" dirty="0">
                          <a:solidFill>
                            <a:schemeClr val="bg1"/>
                          </a:solidFill>
                          <a:effectLst/>
                          <a:latin typeface="+mn-lt"/>
                        </a:rPr>
                        <a:t>CLOSING REMARKS AND DOOR PRIZES</a:t>
                      </a:r>
                    </a:p>
                  </a:txBody>
                  <a:tcPr marL="5715" marR="5715" marT="5715" marB="0" anchor="b">
                    <a:solidFill>
                      <a:schemeClr val="accent3"/>
                    </a:solidFill>
                  </a:tcPr>
                </a:tc>
                <a:tc>
                  <a:txBody>
                    <a:bodyPr/>
                    <a:lstStyle/>
                    <a:p>
                      <a:pPr algn="l" fontAlgn="b"/>
                      <a:r>
                        <a:rPr lang="en-US" sz="1200" b="0" i="0" u="none" strike="noStrike" dirty="0">
                          <a:solidFill>
                            <a:schemeClr val="bg1"/>
                          </a:solidFill>
                          <a:effectLst/>
                          <a:latin typeface="Segoe UI" panose="020B0502040204020203" pitchFamily="34" charset="0"/>
                        </a:rPr>
                        <a:t> </a:t>
                      </a:r>
                    </a:p>
                  </a:txBody>
                  <a:tcPr marL="5715" marR="5715" marT="5715" marB="0" anchor="b">
                    <a:solidFill>
                      <a:schemeClr val="accent3"/>
                    </a:solidFill>
                  </a:tcPr>
                </a:tc>
                <a:extLst>
                  <a:ext uri="{0D108BD9-81ED-4DB2-BD59-A6C34878D82A}">
                    <a16:rowId xmlns:a16="http://schemas.microsoft.com/office/drawing/2014/main" val="10012"/>
                  </a:ext>
                </a:extLst>
              </a:tr>
            </a:tbl>
          </a:graphicData>
        </a:graphic>
      </p:graphicFrame>
      <p:sp>
        <p:nvSpPr>
          <p:cNvPr id="9" name="TextBox 8"/>
          <p:cNvSpPr txBox="1"/>
          <p:nvPr/>
        </p:nvSpPr>
        <p:spPr>
          <a:xfrm>
            <a:off x="147807" y="948409"/>
            <a:ext cx="4341244" cy="553998"/>
          </a:xfrm>
          <a:prstGeom prst="rect">
            <a:avLst/>
          </a:prstGeom>
          <a:noFill/>
        </p:spPr>
        <p:txBody>
          <a:bodyPr wrap="square" rtlCol="0">
            <a:spAutoFit/>
          </a:bodyPr>
          <a:lstStyle/>
          <a:p>
            <a:pPr defTabSz="685800" fontAlgn="auto">
              <a:spcBef>
                <a:spcPts val="0"/>
              </a:spcBef>
              <a:spcAft>
                <a:spcPts val="0"/>
              </a:spcAft>
            </a:pPr>
            <a:r>
              <a:rPr lang="en-US" sz="3000" dirty="0">
                <a:solidFill>
                  <a:prstClr val="black"/>
                </a:solidFill>
                <a:latin typeface="Calibri Light" panose="020F0302020204030204"/>
                <a:cs typeface="+mn-cs"/>
              </a:rPr>
              <a:t>MICROSOFT SESSIONS</a:t>
            </a:r>
            <a:endParaRPr lang="en-US" sz="3000" dirty="0">
              <a:solidFill>
                <a:prstClr val="black"/>
              </a:solidFill>
              <a:latin typeface="Calibri Light" panose="020F0302020204030204"/>
              <a:cs typeface="+mn-cs"/>
            </a:endParaRPr>
          </a:p>
        </p:txBody>
      </p:sp>
    </p:spTree>
    <p:extLst>
      <p:ext uri="{BB962C8B-B14F-4D97-AF65-F5344CB8AC3E}">
        <p14:creationId xmlns:p14="http://schemas.microsoft.com/office/powerpoint/2010/main" val="867737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4412" b="1" dirty="0"/>
              <a:t>FREE </a:t>
            </a:r>
            <a:r>
              <a:rPr lang="en-US" b="1" dirty="0"/>
              <a:t>online!</a:t>
            </a:r>
            <a:br>
              <a:rPr lang="en-US" b="1" dirty="0"/>
            </a:br>
            <a:endParaRPr lang="en-US" dirty="0"/>
          </a:p>
        </p:txBody>
      </p:sp>
      <p:sp>
        <p:nvSpPr>
          <p:cNvPr id="4" name="TextBox 3"/>
          <p:cNvSpPr txBox="1"/>
          <p:nvPr/>
        </p:nvSpPr>
        <p:spPr>
          <a:xfrm>
            <a:off x="313982" y="2364495"/>
            <a:ext cx="3320574" cy="1111202"/>
          </a:xfrm>
          <a:prstGeom prst="rect">
            <a:avLst/>
          </a:prstGeom>
          <a:noFill/>
        </p:spPr>
        <p:txBody>
          <a:bodyPr wrap="square" rtlCol="0">
            <a:spAutoFit/>
          </a:bodyPr>
          <a:lstStyle/>
          <a:p>
            <a:pPr marL="210112" indent="-210112" defTabSz="685845" fontAlgn="auto">
              <a:spcBef>
                <a:spcPts val="0"/>
              </a:spcBef>
              <a:spcAft>
                <a:spcPts val="0"/>
              </a:spcAft>
              <a:buFont typeface="Arial" pitchFamily="34" charset="0"/>
              <a:buChar char="•"/>
            </a:pPr>
            <a:r>
              <a:rPr lang="en-US" sz="1324" dirty="0">
                <a:solidFill>
                  <a:srgbClr val="FFFFFF"/>
                </a:solidFill>
                <a:latin typeface="Segoe UI"/>
                <a:cs typeface="+mn-cs"/>
              </a:rPr>
              <a:t>Miss a User Group meeting?</a:t>
            </a:r>
          </a:p>
          <a:p>
            <a:pPr marL="210112" indent="-210112" defTabSz="685845" fontAlgn="auto">
              <a:spcBef>
                <a:spcPts val="0"/>
              </a:spcBef>
              <a:spcAft>
                <a:spcPts val="0"/>
              </a:spcAft>
              <a:buFont typeface="Arial" pitchFamily="34" charset="0"/>
              <a:buChar char="•"/>
            </a:pPr>
            <a:r>
              <a:rPr lang="en-US" sz="1324" dirty="0">
                <a:solidFill>
                  <a:srgbClr val="FFFFFF"/>
                </a:solidFill>
                <a:latin typeface="Segoe UI"/>
                <a:cs typeface="+mn-cs"/>
              </a:rPr>
              <a:t>Forget something that you learned?</a:t>
            </a:r>
          </a:p>
          <a:p>
            <a:pPr marL="210112" indent="-210112" defTabSz="685845" fontAlgn="auto">
              <a:spcBef>
                <a:spcPts val="0"/>
              </a:spcBef>
              <a:spcAft>
                <a:spcPts val="0"/>
              </a:spcAft>
              <a:buFont typeface="Arial" pitchFamily="34" charset="0"/>
              <a:buChar char="•"/>
            </a:pPr>
            <a:r>
              <a:rPr lang="en-US" sz="1324" dirty="0">
                <a:solidFill>
                  <a:srgbClr val="FFFFFF"/>
                </a:solidFill>
                <a:latin typeface="Segoe UI"/>
                <a:cs typeface="+mn-cs"/>
              </a:rPr>
              <a:t>Want to see content from a User Group not in your area?</a:t>
            </a:r>
          </a:p>
          <a:p>
            <a:pPr marL="210112" indent="-210112" defTabSz="685845" fontAlgn="auto">
              <a:spcBef>
                <a:spcPts val="0"/>
              </a:spcBef>
              <a:spcAft>
                <a:spcPts val="0"/>
              </a:spcAft>
              <a:buFont typeface="Arial" pitchFamily="34" charset="0"/>
              <a:buChar char="•"/>
            </a:pPr>
            <a:r>
              <a:rPr lang="en-US" sz="1324" dirty="0">
                <a:solidFill>
                  <a:srgbClr val="FFFFFF"/>
                </a:solidFill>
                <a:latin typeface="Segoe UI"/>
                <a:cs typeface="+mn-cs"/>
              </a:rPr>
              <a:t>Want to share with a buddy?</a:t>
            </a:r>
          </a:p>
        </p:txBody>
      </p:sp>
      <p:sp>
        <p:nvSpPr>
          <p:cNvPr id="5" name="TextBox 4"/>
          <p:cNvSpPr txBox="1"/>
          <p:nvPr/>
        </p:nvSpPr>
        <p:spPr>
          <a:xfrm>
            <a:off x="4052730" y="2473361"/>
            <a:ext cx="2167786" cy="1111202"/>
          </a:xfrm>
          <a:prstGeom prst="rect">
            <a:avLst/>
          </a:prstGeom>
          <a:noFill/>
        </p:spPr>
        <p:txBody>
          <a:bodyPr wrap="square" rtlCol="0">
            <a:spAutoFit/>
          </a:bodyPr>
          <a:lstStyle/>
          <a:p>
            <a:pPr algn="ctr" defTabSz="685845" fontAlgn="auto">
              <a:spcBef>
                <a:spcPts val="0"/>
              </a:spcBef>
              <a:spcAft>
                <a:spcPts val="0"/>
              </a:spcAft>
            </a:pPr>
            <a:r>
              <a:rPr lang="en-US" sz="1324" dirty="0">
                <a:solidFill>
                  <a:srgbClr val="FFFFFF"/>
                </a:solidFill>
                <a:latin typeface="Segoe UI"/>
                <a:cs typeface="+mn-cs"/>
              </a:rPr>
              <a:t>We know you cannot make it to every User Group meeting, </a:t>
            </a:r>
          </a:p>
          <a:p>
            <a:pPr algn="ctr" defTabSz="685845" fontAlgn="auto">
              <a:spcBef>
                <a:spcPts val="0"/>
              </a:spcBef>
              <a:spcAft>
                <a:spcPts val="0"/>
              </a:spcAft>
            </a:pPr>
            <a:r>
              <a:rPr lang="en-US" sz="1324" dirty="0">
                <a:solidFill>
                  <a:srgbClr val="FFFFFF"/>
                </a:solidFill>
                <a:latin typeface="Segoe UI"/>
                <a:cs typeface="+mn-cs"/>
              </a:rPr>
              <a:t>that is why we post them online for you!</a:t>
            </a:r>
            <a:endParaRPr lang="en-US" sz="1324" dirty="0">
              <a:solidFill>
                <a:srgbClr val="FFFFFF"/>
              </a:solidFill>
              <a:latin typeface="Segoe UI"/>
              <a:cs typeface="+mn-cs"/>
            </a:endParaRPr>
          </a:p>
        </p:txBody>
      </p:sp>
      <p:sp>
        <p:nvSpPr>
          <p:cNvPr id="6" name="TextBox 5"/>
          <p:cNvSpPr txBox="1"/>
          <p:nvPr/>
        </p:nvSpPr>
        <p:spPr>
          <a:xfrm>
            <a:off x="1589753" y="3730667"/>
            <a:ext cx="4277596" cy="590290"/>
          </a:xfrm>
          <a:prstGeom prst="rect">
            <a:avLst/>
          </a:prstGeom>
          <a:noFill/>
        </p:spPr>
        <p:txBody>
          <a:bodyPr wrap="square" rtlCol="0">
            <a:spAutoFit/>
          </a:bodyPr>
          <a:lstStyle/>
          <a:p>
            <a:pPr algn="ctr" defTabSz="685845" fontAlgn="auto">
              <a:spcBef>
                <a:spcPts val="0"/>
              </a:spcBef>
              <a:spcAft>
                <a:spcPts val="0"/>
              </a:spcAft>
            </a:pPr>
            <a:r>
              <a:rPr lang="en-US" sz="1471" dirty="0">
                <a:solidFill>
                  <a:srgbClr val="FFFFFF"/>
                </a:solidFill>
                <a:latin typeface="Segoe UI"/>
                <a:cs typeface="+mn-cs"/>
              </a:rPr>
              <a:t>We now have over </a:t>
            </a:r>
            <a:r>
              <a:rPr lang="en-US" sz="1765" b="1" dirty="0" smtClean="0">
                <a:solidFill>
                  <a:srgbClr val="FFFFFF"/>
                </a:solidFill>
                <a:latin typeface="Segoe UI"/>
                <a:cs typeface="+mn-cs"/>
              </a:rPr>
              <a:t>450 </a:t>
            </a:r>
            <a:r>
              <a:rPr lang="en-US" sz="1471" dirty="0">
                <a:solidFill>
                  <a:srgbClr val="FFFFFF"/>
                </a:solidFill>
                <a:latin typeface="Segoe UI"/>
                <a:cs typeface="+mn-cs"/>
              </a:rPr>
              <a:t>presentations online</a:t>
            </a:r>
          </a:p>
          <a:p>
            <a:pPr algn="ctr" defTabSz="685845" fontAlgn="auto">
              <a:spcBef>
                <a:spcPts val="0"/>
              </a:spcBef>
              <a:spcAft>
                <a:spcPts val="0"/>
              </a:spcAft>
            </a:pPr>
            <a:r>
              <a:rPr lang="en-US" sz="1471" dirty="0" smtClean="0">
                <a:solidFill>
                  <a:srgbClr val="FFFFFF"/>
                </a:solidFill>
                <a:latin typeface="Segoe UI"/>
                <a:cs typeface="+mn-cs"/>
              </a:rPr>
              <a:t>New </a:t>
            </a:r>
            <a:r>
              <a:rPr lang="en-US" sz="1471" dirty="0">
                <a:solidFill>
                  <a:srgbClr val="FFFFFF"/>
                </a:solidFill>
                <a:latin typeface="Segoe UI"/>
                <a:cs typeface="+mn-cs"/>
              </a:rPr>
              <a:t>Content added all the time!</a:t>
            </a:r>
            <a:endParaRPr lang="en-US" sz="1471" dirty="0">
              <a:solidFill>
                <a:srgbClr val="FFFFFF"/>
              </a:solidFill>
              <a:latin typeface="Segoe UI"/>
              <a:cs typeface="+mn-cs"/>
            </a:endParaRPr>
          </a:p>
        </p:txBody>
      </p:sp>
      <p:grpSp>
        <p:nvGrpSpPr>
          <p:cNvPr id="16" name="Group 15"/>
          <p:cNvGrpSpPr/>
          <p:nvPr/>
        </p:nvGrpSpPr>
        <p:grpSpPr>
          <a:xfrm>
            <a:off x="105400" y="4693075"/>
            <a:ext cx="2103461" cy="1087990"/>
            <a:chOff x="5769449" y="4977318"/>
            <a:chExt cx="2860852" cy="1479743"/>
          </a:xfrm>
        </p:grpSpPr>
        <p:sp>
          <p:nvSpPr>
            <p:cNvPr id="7" name="TextBox 6"/>
            <p:cNvSpPr txBox="1"/>
            <p:nvPr/>
          </p:nvSpPr>
          <p:spPr>
            <a:xfrm>
              <a:off x="5769449" y="4977318"/>
              <a:ext cx="2860852" cy="1479743"/>
            </a:xfrm>
            <a:prstGeom prst="rect">
              <a:avLst/>
            </a:prstGeom>
            <a:noFill/>
            <a:ln cmpd="thickThin">
              <a:solidFill>
                <a:schemeClr val="accent1"/>
              </a:solidFill>
            </a:ln>
          </p:spPr>
          <p:txBody>
            <a:bodyPr wrap="none" rtlCol="0">
              <a:spAutoFit/>
            </a:bodyPr>
            <a:lstStyle/>
            <a:p>
              <a:pPr algn="ctr" defTabSz="685845" fontAlgn="auto">
                <a:spcBef>
                  <a:spcPts val="0"/>
                </a:spcBef>
                <a:spcAft>
                  <a:spcPts val="0"/>
                </a:spcAft>
              </a:pPr>
              <a:r>
                <a:rPr lang="en-US" sz="1029" dirty="0">
                  <a:solidFill>
                    <a:srgbClr val="FFFFFF"/>
                  </a:solidFill>
                  <a:latin typeface="Segoe UI"/>
                  <a:cs typeface="+mn-cs"/>
                </a:rPr>
                <a:t>F</a:t>
              </a:r>
              <a:r>
                <a:rPr lang="en-US" sz="1029" dirty="0">
                  <a:solidFill>
                    <a:srgbClr val="FFFFFF"/>
                  </a:solidFill>
                  <a:latin typeface="Segoe UI"/>
                  <a:cs typeface="+mn-cs"/>
                </a:rPr>
                <a:t>or new content announcements</a:t>
              </a:r>
            </a:p>
            <a:p>
              <a:pPr algn="ctr" defTabSz="685845" fontAlgn="auto">
                <a:spcBef>
                  <a:spcPts val="0"/>
                </a:spcBef>
                <a:spcAft>
                  <a:spcPts val="0"/>
                </a:spcAft>
              </a:pPr>
              <a:endParaRPr lang="en-US" sz="1029" dirty="0">
                <a:solidFill>
                  <a:srgbClr val="FFFFFF"/>
                </a:solidFill>
                <a:latin typeface="Segoe UI"/>
                <a:cs typeface="+mn-cs"/>
              </a:endParaRPr>
            </a:p>
            <a:p>
              <a:pPr algn="ctr" defTabSz="685845" fontAlgn="auto">
                <a:spcBef>
                  <a:spcPts val="0"/>
                </a:spcBef>
                <a:spcAft>
                  <a:spcPts val="0"/>
                </a:spcAft>
              </a:pPr>
              <a:endParaRPr lang="en-US" sz="1029" dirty="0">
                <a:solidFill>
                  <a:srgbClr val="FFFFFF"/>
                </a:solidFill>
                <a:latin typeface="Segoe UI"/>
                <a:cs typeface="+mn-cs"/>
              </a:endParaRPr>
            </a:p>
            <a:p>
              <a:pPr algn="ctr" defTabSz="685845" fontAlgn="auto">
                <a:spcBef>
                  <a:spcPts val="0"/>
                </a:spcBef>
                <a:spcAft>
                  <a:spcPts val="0"/>
                </a:spcAft>
              </a:pPr>
              <a:endParaRPr lang="en-US" sz="1029" dirty="0">
                <a:solidFill>
                  <a:srgbClr val="FFFFFF"/>
                </a:solidFill>
                <a:latin typeface="Segoe UI"/>
                <a:cs typeface="+mn-cs"/>
              </a:endParaRPr>
            </a:p>
            <a:p>
              <a:pPr algn="ctr" defTabSz="685845" fontAlgn="auto">
                <a:spcBef>
                  <a:spcPts val="0"/>
                </a:spcBef>
                <a:spcAft>
                  <a:spcPts val="0"/>
                </a:spcAft>
              </a:pPr>
              <a:endParaRPr lang="en-US" sz="1029" dirty="0">
                <a:solidFill>
                  <a:srgbClr val="FFFFFF"/>
                </a:solidFill>
                <a:latin typeface="Segoe UI"/>
                <a:cs typeface="+mn-cs"/>
              </a:endParaRPr>
            </a:p>
            <a:p>
              <a:pPr algn="ctr" defTabSz="685845" fontAlgn="auto">
                <a:spcBef>
                  <a:spcPts val="0"/>
                </a:spcBef>
                <a:spcAft>
                  <a:spcPts val="0"/>
                </a:spcAft>
              </a:pPr>
              <a:r>
                <a:rPr lang="en-US" sz="1324" dirty="0">
                  <a:solidFill>
                    <a:srgbClr val="FFFFFF"/>
                  </a:solidFill>
                  <a:latin typeface="Segoe UI"/>
                  <a:cs typeface="+mn-cs"/>
                </a:rPr>
                <a:t>@</a:t>
              </a:r>
              <a:r>
                <a:rPr lang="en-US" sz="1324" dirty="0" err="1">
                  <a:solidFill>
                    <a:srgbClr val="FFFFFF"/>
                  </a:solidFill>
                  <a:latin typeface="Segoe UI"/>
                  <a:cs typeface="+mn-cs"/>
                </a:rPr>
                <a:t>UserGroupTV</a:t>
              </a:r>
              <a:endParaRPr lang="en-US" sz="1324" dirty="0">
                <a:solidFill>
                  <a:srgbClr val="FFFFFF"/>
                </a:solidFill>
                <a:latin typeface="Segoe UI"/>
                <a:cs typeface="+mn-cs"/>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6647071" y="1912384"/>
            <a:ext cx="2090637" cy="2015424"/>
          </a:xfrm>
          <a:prstGeom prst="rect">
            <a:avLst/>
          </a:prstGeom>
          <a:noFill/>
        </p:spPr>
        <p:txBody>
          <a:bodyPr wrap="none" rtlCol="0">
            <a:spAutoFit/>
          </a:bodyPr>
          <a:lstStyle/>
          <a:p>
            <a:pPr defTabSz="685845" fontAlgn="auto">
              <a:spcBef>
                <a:spcPts val="0"/>
              </a:spcBef>
              <a:spcAft>
                <a:spcPts val="0"/>
              </a:spcAft>
            </a:pPr>
            <a:r>
              <a:rPr lang="en-US" sz="1176" dirty="0">
                <a:solidFill>
                  <a:srgbClr val="FFFFFF"/>
                </a:solidFill>
                <a:latin typeface="Segoe UI"/>
                <a:cs typeface="+mn-cs"/>
              </a:rPr>
              <a:t>All the topics you care about</a:t>
            </a:r>
          </a:p>
          <a:p>
            <a:pPr defTabSz="685845" fontAlgn="auto">
              <a:spcBef>
                <a:spcPts val="0"/>
              </a:spcBef>
              <a:spcAft>
                <a:spcPts val="0"/>
              </a:spcAft>
            </a:pPr>
            <a:r>
              <a:rPr lang="en-US" sz="1029" dirty="0">
                <a:solidFill>
                  <a:srgbClr val="FFFFFF"/>
                </a:solidFill>
                <a:latin typeface="Segoe UI"/>
                <a:cs typeface="+mn-cs"/>
              </a:rPr>
              <a:t>Including:</a:t>
            </a:r>
          </a:p>
          <a:p>
            <a:pPr marL="210112" indent="-210112" defTabSz="685845" fontAlgn="auto">
              <a:spcBef>
                <a:spcPts val="0"/>
              </a:spcBef>
              <a:spcAft>
                <a:spcPts val="0"/>
              </a:spcAft>
              <a:buFont typeface="Arial" pitchFamily="34" charset="0"/>
              <a:buChar char="•"/>
            </a:pPr>
            <a:r>
              <a:rPr lang="en-US" sz="1029" dirty="0" smtClean="0">
                <a:solidFill>
                  <a:srgbClr val="FFFFFF"/>
                </a:solidFill>
                <a:latin typeface="Segoe UI"/>
                <a:cs typeface="+mn-cs"/>
              </a:rPr>
              <a:t>Agile</a:t>
            </a:r>
          </a:p>
          <a:p>
            <a:pPr marL="210112" indent="-210112" defTabSz="685845" fontAlgn="auto">
              <a:spcBef>
                <a:spcPts val="0"/>
              </a:spcBef>
              <a:spcAft>
                <a:spcPts val="0"/>
              </a:spcAft>
              <a:buFont typeface="Arial" pitchFamily="34" charset="0"/>
              <a:buChar char="•"/>
            </a:pPr>
            <a:r>
              <a:rPr lang="en-US" sz="1029" dirty="0" smtClean="0">
                <a:solidFill>
                  <a:srgbClr val="FFFFFF"/>
                </a:solidFill>
                <a:latin typeface="Segoe UI"/>
                <a:cs typeface="+mn-cs"/>
              </a:rPr>
              <a:t>Azure</a:t>
            </a:r>
            <a:endParaRPr lang="en-US" sz="1029" dirty="0">
              <a:solidFill>
                <a:srgbClr val="FFFFFF"/>
              </a:solidFill>
              <a:latin typeface="Segoe UI"/>
              <a:cs typeface="+mn-cs"/>
            </a:endParaRPr>
          </a:p>
          <a:p>
            <a:pPr marL="210112" indent="-210112" defTabSz="685845" fontAlgn="auto">
              <a:spcBef>
                <a:spcPts val="0"/>
              </a:spcBef>
              <a:spcAft>
                <a:spcPts val="0"/>
              </a:spcAft>
              <a:buFont typeface="Arial" pitchFamily="34" charset="0"/>
              <a:buChar char="•"/>
            </a:pPr>
            <a:r>
              <a:rPr lang="en-US" sz="1029" dirty="0">
                <a:solidFill>
                  <a:srgbClr val="FFFFFF"/>
                </a:solidFill>
                <a:latin typeface="Segoe UI"/>
                <a:cs typeface="+mn-cs"/>
              </a:rPr>
              <a:t>C#</a:t>
            </a:r>
          </a:p>
          <a:p>
            <a:pPr marL="210112" indent="-210112" defTabSz="685845" fontAlgn="auto">
              <a:spcBef>
                <a:spcPts val="0"/>
              </a:spcBef>
              <a:spcAft>
                <a:spcPts val="0"/>
              </a:spcAft>
              <a:buFont typeface="Arial" pitchFamily="34" charset="0"/>
              <a:buChar char="•"/>
            </a:pPr>
            <a:r>
              <a:rPr lang="en-US" sz="1029" dirty="0">
                <a:solidFill>
                  <a:srgbClr val="FFFFFF"/>
                </a:solidFill>
                <a:latin typeface="Segoe UI"/>
                <a:cs typeface="+mn-cs"/>
              </a:rPr>
              <a:t>Entity Framework</a:t>
            </a:r>
          </a:p>
          <a:p>
            <a:pPr marL="210112" indent="-210112" defTabSz="685845" fontAlgn="auto">
              <a:spcBef>
                <a:spcPts val="0"/>
              </a:spcBef>
              <a:spcAft>
                <a:spcPts val="0"/>
              </a:spcAft>
              <a:buFont typeface="Arial" pitchFamily="34" charset="0"/>
              <a:buChar char="•"/>
            </a:pPr>
            <a:r>
              <a:rPr lang="en-US" sz="1029" dirty="0">
                <a:solidFill>
                  <a:srgbClr val="FFFFFF"/>
                </a:solidFill>
                <a:latin typeface="Segoe UI"/>
                <a:cs typeface="+mn-cs"/>
              </a:rPr>
              <a:t>HTML5</a:t>
            </a:r>
          </a:p>
          <a:p>
            <a:pPr marL="210112" indent="-210112" defTabSz="685845" fontAlgn="auto">
              <a:spcBef>
                <a:spcPts val="0"/>
              </a:spcBef>
              <a:spcAft>
                <a:spcPts val="0"/>
              </a:spcAft>
              <a:buFont typeface="Arial" pitchFamily="34" charset="0"/>
              <a:buChar char="•"/>
            </a:pPr>
            <a:r>
              <a:rPr lang="en-US" sz="1029" dirty="0">
                <a:solidFill>
                  <a:srgbClr val="FFFFFF"/>
                </a:solidFill>
                <a:latin typeface="Segoe UI"/>
                <a:cs typeface="+mn-cs"/>
              </a:rPr>
              <a:t>MVC</a:t>
            </a:r>
          </a:p>
          <a:p>
            <a:pPr marL="210112" indent="-210112" defTabSz="685845" fontAlgn="auto">
              <a:spcBef>
                <a:spcPts val="0"/>
              </a:spcBef>
              <a:spcAft>
                <a:spcPts val="0"/>
              </a:spcAft>
              <a:buFont typeface="Arial" pitchFamily="34" charset="0"/>
              <a:buChar char="•"/>
            </a:pPr>
            <a:r>
              <a:rPr lang="en-US" sz="1029" dirty="0">
                <a:solidFill>
                  <a:srgbClr val="FFFFFF"/>
                </a:solidFill>
                <a:latin typeface="Segoe UI"/>
                <a:cs typeface="+mn-cs"/>
              </a:rPr>
              <a:t>Silverlight</a:t>
            </a:r>
          </a:p>
          <a:p>
            <a:pPr marL="210112" indent="-210112" defTabSz="685845" fontAlgn="auto">
              <a:spcBef>
                <a:spcPts val="0"/>
              </a:spcBef>
              <a:spcAft>
                <a:spcPts val="0"/>
              </a:spcAft>
              <a:buFont typeface="Arial" pitchFamily="34" charset="0"/>
              <a:buChar char="•"/>
            </a:pPr>
            <a:r>
              <a:rPr lang="en-US" sz="1029" dirty="0">
                <a:solidFill>
                  <a:srgbClr val="FFFFFF"/>
                </a:solidFill>
                <a:latin typeface="Segoe UI"/>
                <a:cs typeface="+mn-cs"/>
              </a:rPr>
              <a:t>XAML</a:t>
            </a:r>
          </a:p>
          <a:p>
            <a:pPr marL="210112" indent="-210112" defTabSz="685845" fontAlgn="auto">
              <a:spcBef>
                <a:spcPts val="0"/>
              </a:spcBef>
              <a:spcAft>
                <a:spcPts val="0"/>
              </a:spcAft>
              <a:buFont typeface="Arial" pitchFamily="34" charset="0"/>
              <a:buChar char="•"/>
            </a:pPr>
            <a:r>
              <a:rPr lang="en-US" sz="1029" dirty="0" err="1">
                <a:solidFill>
                  <a:srgbClr val="FFFFFF"/>
                </a:solidFill>
                <a:latin typeface="Segoe UI"/>
                <a:cs typeface="+mn-cs"/>
              </a:rPr>
              <a:t>jQuery</a:t>
            </a:r>
            <a:endParaRPr lang="en-US" sz="1029" dirty="0">
              <a:solidFill>
                <a:srgbClr val="FFFFFF"/>
              </a:solidFill>
              <a:latin typeface="Segoe UI"/>
              <a:cs typeface="+mn-cs"/>
            </a:endParaRPr>
          </a:p>
          <a:p>
            <a:pPr marL="210112" indent="-210112" defTabSz="685845" fontAlgn="auto">
              <a:spcBef>
                <a:spcPts val="0"/>
              </a:spcBef>
              <a:spcAft>
                <a:spcPts val="0"/>
              </a:spcAft>
              <a:buFont typeface="Arial" pitchFamily="34" charset="0"/>
              <a:buChar char="•"/>
            </a:pPr>
            <a:r>
              <a:rPr lang="en-US" sz="1029" dirty="0">
                <a:solidFill>
                  <a:srgbClr val="FFFFFF"/>
                </a:solidFill>
                <a:latin typeface="Segoe UI"/>
                <a:cs typeface="+mn-cs"/>
              </a:rPr>
              <a:t>and Much More!</a:t>
            </a:r>
          </a:p>
        </p:txBody>
      </p:sp>
      <p:sp>
        <p:nvSpPr>
          <p:cNvPr id="10" name="TextBox 9"/>
          <p:cNvSpPr txBox="1"/>
          <p:nvPr/>
        </p:nvSpPr>
        <p:spPr>
          <a:xfrm>
            <a:off x="2567544" y="5371961"/>
            <a:ext cx="3361593" cy="409215"/>
          </a:xfrm>
          <a:prstGeom prst="rect">
            <a:avLst/>
          </a:prstGeom>
          <a:noFill/>
        </p:spPr>
        <p:txBody>
          <a:bodyPr wrap="square" rtlCol="0">
            <a:spAutoFit/>
          </a:bodyPr>
          <a:lstStyle/>
          <a:p>
            <a:pPr algn="ctr" defTabSz="685845" fontAlgn="auto">
              <a:spcBef>
                <a:spcPts val="0"/>
              </a:spcBef>
              <a:spcAft>
                <a:spcPts val="0"/>
              </a:spcAft>
            </a:pPr>
            <a:r>
              <a:rPr lang="en-US" sz="2059" dirty="0">
                <a:solidFill>
                  <a:srgbClr val="FFFFFF"/>
                </a:solidFill>
                <a:latin typeface="Segoe UI"/>
                <a:cs typeface="+mn-cs"/>
              </a:rPr>
              <a:t>http://www.UserGroup.tv</a:t>
            </a:r>
            <a:endParaRPr lang="en-US" sz="2059" dirty="0">
              <a:solidFill>
                <a:srgbClr val="FFFFFF"/>
              </a:solidFill>
              <a:latin typeface="Segoe UI"/>
              <a:cs typeface="+mn-cs"/>
            </a:endParaRPr>
          </a:p>
        </p:txBody>
      </p:sp>
      <p:sp>
        <p:nvSpPr>
          <p:cNvPr id="11" name="TextBox 10"/>
          <p:cNvSpPr txBox="1"/>
          <p:nvPr/>
        </p:nvSpPr>
        <p:spPr>
          <a:xfrm>
            <a:off x="6647071" y="4000489"/>
            <a:ext cx="1525019" cy="635174"/>
          </a:xfrm>
          <a:prstGeom prst="rect">
            <a:avLst/>
          </a:prstGeom>
          <a:noFill/>
        </p:spPr>
        <p:txBody>
          <a:bodyPr wrap="square" rtlCol="0">
            <a:spAutoFit/>
          </a:bodyPr>
          <a:lstStyle/>
          <a:p>
            <a:pPr algn="ctr" defTabSz="685845" fontAlgn="auto">
              <a:spcBef>
                <a:spcPts val="0"/>
              </a:spcBef>
              <a:spcAft>
                <a:spcPts val="0"/>
              </a:spcAft>
            </a:pPr>
            <a:r>
              <a:rPr lang="en-US" sz="1176" dirty="0">
                <a:solidFill>
                  <a:srgbClr val="FFFFFF"/>
                </a:solidFill>
                <a:latin typeface="Segoe UI"/>
                <a:cs typeface="+mn-cs"/>
              </a:rPr>
              <a:t>Presentations from the thought leaders on the topic.</a:t>
            </a:r>
            <a:endParaRPr lang="en-US" sz="1176" dirty="0">
              <a:solidFill>
                <a:srgbClr val="FFFFFF"/>
              </a:solidFill>
              <a:latin typeface="Segoe UI"/>
              <a:cs typeface="+mn-cs"/>
            </a:endParaRPr>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533" y="5085630"/>
            <a:ext cx="2688278" cy="83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24725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Please Leave Feedback During Q&amp;A</a:t>
            </a:r>
          </a:p>
        </p:txBody>
      </p:sp>
      <p:sp>
        <p:nvSpPr>
          <p:cNvPr id="14339" name="Content Placeholder 2"/>
          <p:cNvSpPr>
            <a:spLocks noGrp="1"/>
          </p:cNvSpPr>
          <p:nvPr>
            <p:ph idx="1"/>
          </p:nvPr>
        </p:nvSpPr>
        <p:spPr>
          <a:xfrm>
            <a:off x="152400" y="838200"/>
            <a:ext cx="3962400" cy="5334000"/>
          </a:xfrm>
        </p:spPr>
        <p:txBody>
          <a:bodyPr/>
          <a:lstStyle/>
          <a:p>
            <a:pPr marL="0" indent="0" eaLnBrk="1" hangingPunct="1">
              <a:buFont typeface="Arial" panose="020B0604020202020204" pitchFamily="34" charset="0"/>
              <a:buNone/>
            </a:pPr>
            <a:r>
              <a:rPr lang="en-US" altLang="en-US" smtClean="0"/>
              <a:t>If you leave session feedback and provide contact information in the survey, you will be qualified for a prize</a:t>
            </a:r>
          </a:p>
          <a:p>
            <a:pPr marL="0" lvl="2" indent="0" eaLnBrk="1" hangingPunct="1">
              <a:buFont typeface="Arial" panose="020B0604020202020204" pitchFamily="34" charset="0"/>
              <a:buNone/>
            </a:pPr>
            <a:endParaRPr lang="en-US" altLang="en-US" smtClean="0"/>
          </a:p>
          <a:p>
            <a:pPr marL="0" indent="0" eaLnBrk="1" hangingPunct="1">
              <a:buFont typeface="Arial" panose="020B0604020202020204" pitchFamily="34" charset="0"/>
              <a:buNone/>
            </a:pPr>
            <a:r>
              <a:rPr lang="en-US" altLang="en-US" smtClean="0"/>
              <a:t>Scan the QR Code to the right or go to http://bit.ly/1K1Hvi5</a:t>
            </a:r>
          </a:p>
        </p:txBody>
      </p:sp>
      <p:pic>
        <p:nvPicPr>
          <p:cNvPr id="14340" name="Picture 10" descr="static_qr_code_without_logo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90600"/>
            <a:ext cx="5029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337652" y="3170027"/>
            <a:ext cx="2417896" cy="517948"/>
          </a:xfrm>
          <a:prstGeom prst="rect">
            <a:avLst/>
          </a:prstGeom>
        </p:spPr>
      </p:pic>
      <p:sp>
        <p:nvSpPr>
          <p:cNvPr id="5" name="Text Box 3"/>
          <p:cNvSpPr txBox="1">
            <a:spLocks noChangeArrowheads="1"/>
          </p:cNvSpPr>
          <p:nvPr/>
        </p:nvSpPr>
        <p:spPr bwMode="blackWhite">
          <a:xfrm>
            <a:off x="200763" y="5327264"/>
            <a:ext cx="8068991" cy="455000"/>
          </a:xfrm>
          <a:prstGeom prst="rect">
            <a:avLst/>
          </a:prstGeom>
        </p:spPr>
        <p:txBody>
          <a:bodyPr vert="horz" wrap="square" lIns="134464" tIns="107571" rIns="134464" bIns="107571" numCol="1" anchor="t" anchorCtr="0" compatLnSpc="1">
            <a:prstTxWarp prst="textNoShape">
              <a:avLst/>
            </a:prstTxWarp>
            <a:spAutoFit/>
          </a:bodyPr>
          <a:lstStyle/>
          <a:p>
            <a:pPr defTabSz="685513" eaLnBrk="0" fontAlgn="auto" hangingPunct="0">
              <a:spcBef>
                <a:spcPts val="0"/>
              </a:spcBef>
              <a:spcAft>
                <a:spcPts val="0"/>
              </a:spcAft>
            </a:pPr>
            <a:r>
              <a:rPr lang="en-US" sz="515" dirty="0">
                <a:gradFill>
                  <a:gsLst>
                    <a:gs pos="0">
                      <a:srgbClr val="FFFFFF"/>
                    </a:gs>
                    <a:gs pos="100000">
                      <a:srgbClr val="FFFFFF"/>
                    </a:gs>
                  </a:gsLst>
                  <a:lin ang="5400000" scaled="0"/>
                </a:gradFill>
                <a:latin typeface="Segoe UI"/>
                <a:cs typeface="Segoe UI" pitchFamily="34" charset="0"/>
              </a:rPr>
              <a:t>© </a:t>
            </a:r>
            <a:r>
              <a:rPr lang="en-US" sz="515" dirty="0" smtClean="0">
                <a:gradFill>
                  <a:gsLst>
                    <a:gs pos="0">
                      <a:srgbClr val="FFFFFF"/>
                    </a:gs>
                    <a:gs pos="100000">
                      <a:srgbClr val="FFFFFF"/>
                    </a:gs>
                  </a:gsLst>
                  <a:lin ang="5400000" scaled="0"/>
                </a:gradFill>
                <a:latin typeface="Segoe UI"/>
                <a:cs typeface="Segoe UI" pitchFamily="34" charset="0"/>
              </a:rPr>
              <a:t>2015 </a:t>
            </a:r>
            <a:r>
              <a:rPr lang="en-US" sz="515" dirty="0">
                <a:gradFill>
                  <a:gsLst>
                    <a:gs pos="0">
                      <a:srgbClr val="FFFFFF"/>
                    </a:gs>
                    <a:gs pos="100000">
                      <a:srgbClr val="FFFFFF"/>
                    </a:gs>
                  </a:gsLst>
                  <a:lin ang="5400000" scaled="0"/>
                </a:gradFill>
                <a:latin typeface="Segoe UI"/>
                <a:cs typeface="Segoe UI" pitchFamily="34" charset="0"/>
              </a:rPr>
              <a:t>Microsoft Corporation. </a:t>
            </a:r>
            <a:r>
              <a:rPr lang="en-US" sz="515" dirty="0">
                <a:gradFill>
                  <a:gsLst>
                    <a:gs pos="0">
                      <a:srgbClr val="FFFFFF"/>
                    </a:gs>
                    <a:gs pos="100000">
                      <a:srgbClr val="FFFFFF"/>
                    </a:gs>
                  </a:gsLst>
                  <a:lin ang="5400000" scaled="0"/>
                </a:gradFill>
                <a:latin typeface="Segoe UI"/>
                <a:cs typeface="Segoe UI" pitchFamily="34" charset="0"/>
              </a:rPr>
              <a:t>All rights reserved. Microsoft, Windows, Windows Vista and other product names are or may be registered trademarks and/or trademarks in the U.S. and/or other countries.</a:t>
            </a:r>
          </a:p>
          <a:p>
            <a:pPr defTabSz="685513" eaLnBrk="0" fontAlgn="auto" hangingPunct="0">
              <a:spcBef>
                <a:spcPts val="0"/>
              </a:spcBef>
              <a:spcAft>
                <a:spcPts val="0"/>
              </a:spcAft>
            </a:pPr>
            <a:r>
              <a:rPr lang="en-US" sz="515" dirty="0">
                <a:gradFill>
                  <a:gsLst>
                    <a:gs pos="0">
                      <a:srgbClr val="FFFFFF"/>
                    </a:gs>
                    <a:gs pos="100000">
                      <a:srgbClr val="FFFFFF"/>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0416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4294967295"/>
          </p:nvPr>
        </p:nvSpPr>
        <p:spPr>
          <a:xfrm>
            <a:off x="3563522" y="2196416"/>
            <a:ext cx="5488865" cy="2990562"/>
          </a:xfrm>
          <a:prstGeom prst="rect">
            <a:avLst/>
          </a:prstGeom>
        </p:spPr>
        <p:txBody>
          <a:bodyPr/>
          <a:lstStyle/>
          <a:p>
            <a:pPr marL="420224" indent="-420224"/>
            <a:r>
              <a:rPr lang="en-US" dirty="0" smtClean="0"/>
              <a:t>Azure Service Fabric platform</a:t>
            </a:r>
          </a:p>
          <a:p>
            <a:pPr marL="420224" indent="-420224"/>
            <a:r>
              <a:rPr lang="en-US" dirty="0" smtClean="0"/>
              <a:t>Applications and </a:t>
            </a:r>
            <a:r>
              <a:rPr lang="en-US" dirty="0" err="1" smtClean="0"/>
              <a:t>microservices</a:t>
            </a:r>
            <a:endParaRPr lang="en-US" dirty="0" smtClean="0"/>
          </a:p>
          <a:p>
            <a:pPr marL="420224" indent="-420224"/>
            <a:r>
              <a:rPr lang="en-US" dirty="0" smtClean="0"/>
              <a:t>Programming models</a:t>
            </a:r>
          </a:p>
          <a:p>
            <a:pPr marL="420224" indent="-420224"/>
            <a:r>
              <a:rPr lang="en-US" dirty="0" smtClean="0"/>
              <a:t>Scaling</a:t>
            </a:r>
          </a:p>
          <a:p>
            <a:pPr marL="420224" indent="-420224"/>
            <a:r>
              <a:rPr lang="en-US" dirty="0" smtClean="0"/>
              <a:t>Management</a:t>
            </a:r>
            <a:endParaRPr lang="en-US" dirty="0"/>
          </a:p>
        </p:txBody>
      </p:sp>
      <p:sp>
        <p:nvSpPr>
          <p:cNvPr id="5" name="Title 4"/>
          <p:cNvSpPr>
            <a:spLocks noGrp="1"/>
          </p:cNvSpPr>
          <p:nvPr>
            <p:ph type="title"/>
          </p:nvPr>
        </p:nvSpPr>
        <p:spPr>
          <a:xfrm>
            <a:off x="201931" y="1074718"/>
            <a:ext cx="8741880" cy="674653"/>
          </a:xfrm>
        </p:spPr>
        <p:txBody>
          <a:bodyPr/>
          <a:lstStyle/>
          <a:p>
            <a:r>
              <a:rPr lang="en-US" dirty="0" smtClean="0"/>
              <a:t>Agenda</a:t>
            </a:r>
            <a:br>
              <a:rPr lang="en-US" dirty="0" smtClean="0"/>
            </a:br>
            <a:endParaRPr lang="en-US" dirty="0"/>
          </a:p>
        </p:txBody>
      </p:sp>
      <p:grpSp>
        <p:nvGrpSpPr>
          <p:cNvPr id="8" name="Group 7"/>
          <p:cNvGrpSpPr/>
          <p:nvPr/>
        </p:nvGrpSpPr>
        <p:grpSpPr>
          <a:xfrm>
            <a:off x="381000" y="1985315"/>
            <a:ext cx="3061114" cy="3057637"/>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endParaRPr lang="en-US" sz="176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6216887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30" y="1749371"/>
            <a:ext cx="8740142" cy="4240520"/>
          </a:xfrm>
        </p:spPr>
        <p:txBody>
          <a:bodyPr/>
          <a:lstStyle/>
          <a:p>
            <a:r>
              <a:rPr lang="en-US" sz="2647" dirty="0"/>
              <a:t>2-700: </a:t>
            </a:r>
            <a:r>
              <a:rPr lang="en-US" sz="2647" dirty="0"/>
              <a:t>Building Resilient, Scalable Services with Microsoft Azure Service </a:t>
            </a:r>
            <a:r>
              <a:rPr lang="en-US" sz="2647" dirty="0"/>
              <a:t>Fabric</a:t>
            </a:r>
          </a:p>
          <a:p>
            <a:pPr lvl="1"/>
            <a:r>
              <a:rPr lang="en-US" sz="1471" dirty="0"/>
              <a:t>Mark </a:t>
            </a:r>
            <a:r>
              <a:rPr lang="en-US" sz="1471" dirty="0"/>
              <a:t>Fussell - Principal </a:t>
            </a:r>
            <a:r>
              <a:rPr lang="en-US" sz="1471" dirty="0"/>
              <a:t>Program Manager</a:t>
            </a:r>
          </a:p>
          <a:p>
            <a:pPr lvl="1"/>
            <a:r>
              <a:rPr lang="en-US" sz="1471" dirty="0"/>
              <a:t>Vipul Modi - Principal </a:t>
            </a:r>
            <a:r>
              <a:rPr lang="en-US" sz="1471" dirty="0"/>
              <a:t>Software Engineering Manager</a:t>
            </a:r>
          </a:p>
          <a:p>
            <a:r>
              <a:rPr lang="en-US" sz="2647" dirty="0"/>
              <a:t>2-640: </a:t>
            </a:r>
            <a:r>
              <a:rPr lang="en-US" sz="2647" dirty="0"/>
              <a:t>Microsoft Azure Service Fabric </a:t>
            </a:r>
            <a:r>
              <a:rPr lang="en-US" sz="2647" dirty="0"/>
              <a:t>Architecture</a:t>
            </a:r>
          </a:p>
          <a:p>
            <a:pPr lvl="1"/>
            <a:r>
              <a:rPr lang="en-US" sz="1471" dirty="0"/>
              <a:t>Gopal </a:t>
            </a:r>
            <a:r>
              <a:rPr lang="en-US" sz="1471" dirty="0" err="1"/>
              <a:t>Kakivaya</a:t>
            </a:r>
            <a:r>
              <a:rPr lang="en-US" sz="1471" dirty="0"/>
              <a:t> </a:t>
            </a:r>
            <a:r>
              <a:rPr lang="en-US" sz="1471" dirty="0"/>
              <a:t>- Corporate Vice President</a:t>
            </a:r>
          </a:p>
          <a:p>
            <a:r>
              <a:rPr lang="en-US" sz="2647" dirty="0"/>
              <a:t>2-717</a:t>
            </a:r>
            <a:r>
              <a:rPr lang="en-US" sz="2647" dirty="0"/>
              <a:t>: Deploying and Managing Services with Service </a:t>
            </a:r>
            <a:r>
              <a:rPr lang="en-US" sz="2647" dirty="0"/>
              <a:t>Fabric</a:t>
            </a:r>
          </a:p>
          <a:p>
            <a:pPr lvl="1"/>
            <a:r>
              <a:rPr lang="en-US" sz="1471" dirty="0"/>
              <a:t>Chacko </a:t>
            </a:r>
            <a:r>
              <a:rPr lang="en-US" sz="1471" dirty="0"/>
              <a:t>Daniel - Principal </a:t>
            </a:r>
            <a:r>
              <a:rPr lang="en-US" sz="1471" dirty="0"/>
              <a:t>Program Manager</a:t>
            </a:r>
          </a:p>
          <a:p>
            <a:r>
              <a:rPr lang="en-US" sz="2647" dirty="0"/>
              <a:t>2-66: </a:t>
            </a:r>
            <a:r>
              <a:rPr lang="en-US" sz="2647" dirty="0"/>
              <a:t>Deep Dive into Microsoft Azure Service Fabric Reliable Actors</a:t>
            </a:r>
          </a:p>
          <a:p>
            <a:pPr lvl="1"/>
            <a:r>
              <a:rPr lang="en-US" sz="1471" dirty="0"/>
              <a:t>Claudio </a:t>
            </a:r>
            <a:r>
              <a:rPr lang="en-US" sz="1471" dirty="0" err="1"/>
              <a:t>Caldato</a:t>
            </a:r>
            <a:r>
              <a:rPr lang="en-US" sz="1471" dirty="0"/>
              <a:t> - </a:t>
            </a:r>
            <a:r>
              <a:rPr lang="en-US" sz="1471" dirty="0"/>
              <a:t>Principal Program </a:t>
            </a:r>
            <a:r>
              <a:rPr lang="en-US" sz="1471" dirty="0"/>
              <a:t>Manager</a:t>
            </a:r>
            <a:endParaRPr lang="en-US" sz="1471" dirty="0"/>
          </a:p>
        </p:txBody>
      </p:sp>
      <p:sp>
        <p:nvSpPr>
          <p:cNvPr id="3" name="Title 2"/>
          <p:cNvSpPr>
            <a:spLocks noGrp="1"/>
          </p:cNvSpPr>
          <p:nvPr>
            <p:ph type="title"/>
          </p:nvPr>
        </p:nvSpPr>
        <p:spPr/>
        <p:txBody>
          <a:bodyPr/>
          <a:lstStyle/>
          <a:p>
            <a:r>
              <a:rPr lang="en-US" dirty="0" smtClean="0"/>
              <a:t>Service Fabric at //build</a:t>
            </a:r>
            <a:endParaRPr lang="en-US" dirty="0"/>
          </a:p>
        </p:txBody>
      </p:sp>
    </p:spTree>
    <p:extLst>
      <p:ext uri="{BB962C8B-B14F-4D97-AF65-F5344CB8AC3E}">
        <p14:creationId xmlns:p14="http://schemas.microsoft.com/office/powerpoint/2010/main" val="2400410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angle 16"/>
          <p:cNvSpPr>
            <a:spLocks noChangeArrowheads="1"/>
          </p:cNvSpPr>
          <p:nvPr/>
        </p:nvSpPr>
        <p:spPr bwMode="auto">
          <a:xfrm>
            <a:off x="4258861" y="2037953"/>
            <a:ext cx="69119" cy="29037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endParaRPr lang="en-US" sz="1324">
              <a:solidFill>
                <a:srgbClr val="FFFFFF"/>
              </a:solidFill>
              <a:latin typeface="Segoe UI"/>
              <a:cs typeface="+mn-cs"/>
            </a:endParaRPr>
          </a:p>
        </p:txBody>
      </p:sp>
      <p:sp>
        <p:nvSpPr>
          <p:cNvPr id="3" name="Title 2"/>
          <p:cNvSpPr>
            <a:spLocks noGrp="1"/>
          </p:cNvSpPr>
          <p:nvPr>
            <p:ph type="title"/>
          </p:nvPr>
        </p:nvSpPr>
        <p:spPr>
          <a:xfrm>
            <a:off x="313982" y="1108689"/>
            <a:ext cx="8741880" cy="674653"/>
          </a:xfrm>
        </p:spPr>
        <p:txBody>
          <a:bodyPr/>
          <a:lstStyle/>
          <a:p>
            <a:r>
              <a:rPr lang="en-US" dirty="0" smtClean="0"/>
              <a:t>Cloud Service Architectures</a:t>
            </a:r>
            <a:endParaRPr lang="en-US" dirty="0"/>
          </a:p>
        </p:txBody>
      </p:sp>
      <p:sp>
        <p:nvSpPr>
          <p:cNvPr id="17" name="Rectangle 16"/>
          <p:cNvSpPr/>
          <p:nvPr/>
        </p:nvSpPr>
        <p:spPr>
          <a:xfrm>
            <a:off x="564726" y="2349709"/>
            <a:ext cx="2104537" cy="2545182"/>
          </a:xfrm>
          <a:prstGeom prst="rect">
            <a:avLst/>
          </a:prstGeom>
          <a:noFill/>
          <a:ln w="38100" cap="flat" cmpd="sng" algn="ctr">
            <a:solidFill>
              <a:srgbClr val="00B0F0">
                <a:shade val="50000"/>
              </a:srgbClr>
            </a:solidFill>
            <a:prstDash val="solid"/>
            <a:miter lim="800000"/>
          </a:ln>
          <a:effectLst/>
        </p:spPr>
        <p:txBody>
          <a:bodyPr rtlCol="0" anchor="b"/>
          <a:lstStyle/>
          <a:p>
            <a:pPr algn="ctr" defTabSz="685739" fontAlgn="auto">
              <a:spcBef>
                <a:spcPts val="0"/>
              </a:spcBef>
              <a:spcAft>
                <a:spcPts val="0"/>
              </a:spcAft>
              <a:defRPr/>
            </a:pPr>
            <a:r>
              <a:rPr lang="en-US" sz="1350" kern="0" dirty="0">
                <a:solidFill>
                  <a:srgbClr val="FFFFFF"/>
                </a:solidFill>
                <a:latin typeface="Segoe UI"/>
                <a:cs typeface="+mn-cs"/>
              </a:rPr>
              <a:t>traditional</a:t>
            </a:r>
          </a:p>
        </p:txBody>
      </p:sp>
      <p:cxnSp>
        <p:nvCxnSpPr>
          <p:cNvPr id="18" name="Straight Connector 17"/>
          <p:cNvCxnSpPr/>
          <p:nvPr/>
        </p:nvCxnSpPr>
        <p:spPr>
          <a:xfrm>
            <a:off x="1610129" y="2849431"/>
            <a:ext cx="0" cy="1111311"/>
          </a:xfrm>
          <a:prstGeom prst="line">
            <a:avLst/>
          </a:prstGeom>
          <a:noFill/>
          <a:ln w="6350" cap="flat" cmpd="sng" algn="ctr">
            <a:solidFill>
              <a:srgbClr val="FFFFFF"/>
            </a:solidFill>
            <a:prstDash val="solid"/>
            <a:miter lim="800000"/>
          </a:ln>
          <a:effectLst/>
        </p:spPr>
      </p:cxnSp>
      <p:sp>
        <p:nvSpPr>
          <p:cNvPr id="19" name="Rectangle 18"/>
          <p:cNvSpPr/>
          <p:nvPr/>
        </p:nvSpPr>
        <p:spPr>
          <a:xfrm>
            <a:off x="680472" y="2459279"/>
            <a:ext cx="1859315" cy="518457"/>
          </a:xfrm>
          <a:prstGeom prst="rect">
            <a:avLst/>
          </a:prstGeom>
          <a:solidFill>
            <a:srgbClr val="FFFFFF">
              <a:lumMod val="65000"/>
            </a:srgbClr>
          </a:solidFill>
          <a:ln w="12700" cap="flat" cmpd="sng" algn="ctr">
            <a:noFill/>
            <a:prstDash val="solid"/>
            <a:miter lim="800000"/>
          </a:ln>
          <a:effectLst/>
        </p:spPr>
        <p:txBody>
          <a:bodyPr rtlCol="0" anchor="ctr"/>
          <a:lstStyle/>
          <a:p>
            <a:pPr algn="ctr" defTabSz="685739" fontAlgn="auto">
              <a:spcBef>
                <a:spcPts val="0"/>
              </a:spcBef>
              <a:spcAft>
                <a:spcPts val="0"/>
              </a:spcAft>
              <a:defRPr/>
            </a:pPr>
            <a:r>
              <a:rPr lang="en-US" kern="0" dirty="0">
                <a:solidFill>
                  <a:srgbClr val="FFFFFF"/>
                </a:solidFill>
                <a:latin typeface="Segoe UI Light"/>
                <a:cs typeface="+mn-cs"/>
              </a:rPr>
              <a:t>User Interface </a:t>
            </a:r>
          </a:p>
        </p:txBody>
      </p:sp>
      <p:sp>
        <p:nvSpPr>
          <p:cNvPr id="20" name="Rectangle 19"/>
          <p:cNvSpPr/>
          <p:nvPr/>
        </p:nvSpPr>
        <p:spPr>
          <a:xfrm>
            <a:off x="680472" y="3148923"/>
            <a:ext cx="1859315" cy="518457"/>
          </a:xfrm>
          <a:prstGeom prst="rect">
            <a:avLst/>
          </a:prstGeom>
          <a:solidFill>
            <a:srgbClr val="FFFFFF">
              <a:lumMod val="65000"/>
            </a:srgbClr>
          </a:solidFill>
          <a:ln w="12700" cap="flat" cmpd="sng" algn="ctr">
            <a:noFill/>
            <a:prstDash val="solid"/>
            <a:miter lim="800000"/>
          </a:ln>
          <a:effectLst/>
        </p:spPr>
        <p:txBody>
          <a:bodyPr rtlCol="0" anchor="ctr"/>
          <a:lstStyle/>
          <a:p>
            <a:pPr algn="ctr" defTabSz="685739" fontAlgn="auto">
              <a:spcBef>
                <a:spcPts val="0"/>
              </a:spcBef>
              <a:spcAft>
                <a:spcPts val="0"/>
              </a:spcAft>
              <a:defRPr/>
            </a:pPr>
            <a:r>
              <a:rPr lang="en-US" kern="0" dirty="0">
                <a:solidFill>
                  <a:srgbClr val="FFFFFF"/>
                </a:solidFill>
                <a:latin typeface="Segoe UI Light"/>
                <a:cs typeface="+mn-cs"/>
              </a:rPr>
              <a:t>Business Logic</a:t>
            </a:r>
          </a:p>
        </p:txBody>
      </p:sp>
      <p:sp>
        <p:nvSpPr>
          <p:cNvPr id="21" name="Rectangle 20"/>
          <p:cNvSpPr/>
          <p:nvPr/>
        </p:nvSpPr>
        <p:spPr>
          <a:xfrm>
            <a:off x="680472" y="3828942"/>
            <a:ext cx="1859315" cy="518457"/>
          </a:xfrm>
          <a:prstGeom prst="rect">
            <a:avLst/>
          </a:prstGeom>
          <a:solidFill>
            <a:srgbClr val="FFFFFF">
              <a:lumMod val="65000"/>
            </a:srgbClr>
          </a:solidFill>
          <a:ln w="12700" cap="flat" cmpd="sng" algn="ctr">
            <a:noFill/>
            <a:prstDash val="solid"/>
            <a:miter lim="800000"/>
          </a:ln>
          <a:effectLst/>
        </p:spPr>
        <p:txBody>
          <a:bodyPr rtlCol="0" anchor="ctr"/>
          <a:lstStyle/>
          <a:p>
            <a:pPr algn="ctr" defTabSz="685739" fontAlgn="auto">
              <a:spcBef>
                <a:spcPts val="0"/>
              </a:spcBef>
              <a:spcAft>
                <a:spcPts val="0"/>
              </a:spcAft>
              <a:defRPr/>
            </a:pPr>
            <a:r>
              <a:rPr lang="en-US" kern="0" dirty="0">
                <a:solidFill>
                  <a:srgbClr val="FFFFFF"/>
                </a:solidFill>
                <a:latin typeface="Segoe UI Light"/>
                <a:cs typeface="+mn-cs"/>
              </a:rPr>
              <a:t>Data</a:t>
            </a:r>
          </a:p>
        </p:txBody>
      </p:sp>
      <p:grpSp>
        <p:nvGrpSpPr>
          <p:cNvPr id="22" name="Group 21"/>
          <p:cNvGrpSpPr/>
          <p:nvPr/>
        </p:nvGrpSpPr>
        <p:grpSpPr>
          <a:xfrm>
            <a:off x="6242615" y="2450412"/>
            <a:ext cx="1079240" cy="1106206"/>
            <a:chOff x="7124523" y="2832523"/>
            <a:chExt cx="1439191" cy="1475150"/>
          </a:xfrm>
        </p:grpSpPr>
        <p:grpSp>
          <p:nvGrpSpPr>
            <p:cNvPr id="23" name="Group 22"/>
            <p:cNvGrpSpPr/>
            <p:nvPr/>
          </p:nvGrpSpPr>
          <p:grpSpPr>
            <a:xfrm>
              <a:off x="7124523" y="2832523"/>
              <a:ext cx="1433542" cy="920291"/>
              <a:chOff x="7124523" y="2832523"/>
              <a:chExt cx="1433542" cy="920291"/>
            </a:xfrm>
          </p:grpSpPr>
          <p:grpSp>
            <p:nvGrpSpPr>
              <p:cNvPr id="102" name="Group 101"/>
              <p:cNvGrpSpPr/>
              <p:nvPr/>
            </p:nvGrpSpPr>
            <p:grpSpPr>
              <a:xfrm>
                <a:off x="7124523" y="2832523"/>
                <a:ext cx="1426377" cy="645804"/>
                <a:chOff x="7124523" y="2832523"/>
                <a:chExt cx="1426377" cy="645804"/>
              </a:xfrm>
            </p:grpSpPr>
            <p:sp>
              <p:nvSpPr>
                <p:cNvPr id="136" name="Hexagon 135"/>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37" name="Hexagon 136"/>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38" name="Hexagon 137"/>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39" name="Hexagon 138"/>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40" name="Straight Connector 139"/>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41" name="Straight Connector 140"/>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42" name="Straight Connector 141"/>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43" name="Straight Connector 142"/>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44" name="Straight Connector 143"/>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45" name="Straight Connector 144"/>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46" name="Straight Connector 145"/>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47" name="Straight Connector 146"/>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48" name="Hexagon 147"/>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49" name="Hexagon 148"/>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50" name="Hexagon 149"/>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51" name="Hexagon 150"/>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52" name="Straight Connector 151"/>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53" name="Straight Connector 152"/>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54" name="Straight Connector 153"/>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55" name="Straight Connector 154"/>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56" name="Straight Connector 155"/>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57" name="Straight Connector 156"/>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58" name="Straight Connector 157"/>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59" name="Straight Connector 158"/>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60" name="Hexagon 159"/>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61" name="Hexagon 160"/>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62" name="Hexagon 161"/>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63" name="Hexagon 162"/>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64" name="Straight Connector 163"/>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65" name="Straight Connector 164"/>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66" name="Straight Connector 165"/>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67" name="Straight Connector 166"/>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03" name="Group 102"/>
              <p:cNvGrpSpPr/>
              <p:nvPr/>
            </p:nvGrpSpPr>
            <p:grpSpPr>
              <a:xfrm>
                <a:off x="7131688" y="3107010"/>
                <a:ext cx="1426377" cy="645804"/>
                <a:chOff x="7124523" y="2832523"/>
                <a:chExt cx="1426377" cy="645804"/>
              </a:xfrm>
            </p:grpSpPr>
            <p:sp>
              <p:nvSpPr>
                <p:cNvPr id="104" name="Hexagon 103"/>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05" name="Hexagon 104"/>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06" name="Hexagon 105"/>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07" name="Hexagon 106"/>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08" name="Straight Connector 107"/>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09" name="Straight Connector 108"/>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10" name="Straight Connector 109"/>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11" name="Straight Connector 110"/>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12" name="Straight Connector 111"/>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13" name="Straight Connector 112"/>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14" name="Straight Connector 113"/>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15" name="Straight Connector 114"/>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16" name="Hexagon 115"/>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17" name="Hexagon 116"/>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18" name="Hexagon 117"/>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19" name="Hexagon 118"/>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20" name="Straight Connector 119"/>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21" name="Straight Connector 120"/>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22" name="Straight Connector 121"/>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23" name="Straight Connector 122"/>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24" name="Straight Connector 123"/>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25" name="Straight Connector 124"/>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26" name="Straight Connector 125"/>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27" name="Straight Connector 126"/>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28" name="Hexagon 127"/>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29" name="Hexagon 128"/>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30" name="Hexagon 129"/>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31" name="Hexagon 130"/>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32" name="Straight Connector 131"/>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33" name="Straight Connector 132"/>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34" name="Straight Connector 133"/>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35" name="Straight Connector 134"/>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4" name="Group 23"/>
            <p:cNvGrpSpPr/>
            <p:nvPr/>
          </p:nvGrpSpPr>
          <p:grpSpPr>
            <a:xfrm>
              <a:off x="7130172" y="3387382"/>
              <a:ext cx="1433542" cy="920291"/>
              <a:chOff x="7124523" y="2832523"/>
              <a:chExt cx="1433542" cy="920291"/>
            </a:xfrm>
          </p:grpSpPr>
          <p:grpSp>
            <p:nvGrpSpPr>
              <p:cNvPr id="25" name="Group 24"/>
              <p:cNvGrpSpPr/>
              <p:nvPr/>
            </p:nvGrpSpPr>
            <p:grpSpPr>
              <a:xfrm>
                <a:off x="7124523" y="2832523"/>
                <a:ext cx="1426377" cy="645804"/>
                <a:chOff x="7124523" y="2832523"/>
                <a:chExt cx="1426377" cy="645804"/>
              </a:xfrm>
            </p:grpSpPr>
            <p:sp>
              <p:nvSpPr>
                <p:cNvPr id="70" name="Hexagon 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71" name="Hexagon 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72" name="Hexagon 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73" name="Hexagon 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74" name="Straight Connector 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75" name="Straight Connector 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76" name="Straight Connector 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77" name="Straight Connector 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78" name="Straight Connector 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79" name="Straight Connector 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80" name="Straight Connector 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81" name="Straight Connector 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82" name="Hexagon 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83" name="Hexagon 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84" name="Hexagon 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85" name="Hexagon 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86" name="Straight Connector 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87" name="Straight Connector 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88" name="Straight Connector 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89" name="Straight Connector 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90" name="Straight Connector 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91" name="Straight Connector 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92" name="Straight Connector 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93" name="Straight Connector 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94" name="Hexagon 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95" name="Hexagon 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96" name="Hexagon 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97" name="Hexagon 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98" name="Straight Connector 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99" name="Straight Connector 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00" name="Straight Connector 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01" name="Straight Connector 1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6" name="Group 25"/>
              <p:cNvGrpSpPr/>
              <p:nvPr/>
            </p:nvGrpSpPr>
            <p:grpSpPr>
              <a:xfrm>
                <a:off x="7131688" y="3107010"/>
                <a:ext cx="1426377" cy="645804"/>
                <a:chOff x="7124523" y="2832523"/>
                <a:chExt cx="1426377" cy="645804"/>
              </a:xfrm>
            </p:grpSpPr>
            <p:sp>
              <p:nvSpPr>
                <p:cNvPr id="30" name="Hexagon 2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1" name="Hexagon 3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5" name="Hexagon 3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1" name="Hexagon 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2" name="Straight Connector 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3" name="Straight Connector 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 name="Straight Connector 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5" name="Straight Connector 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6" name="Straight Connector 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7" name="Straight Connector 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 name="Straight Connector 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9" name="Straight Connector 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0" name="Hexagon 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1" name="Hexagon 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2" name="Hexagon 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3" name="Hexagon 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54" name="Straight Connector 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 name="Straight Connector 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6" name="Straight Connector 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7" name="Straight Connector 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8" name="Straight Connector 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9" name="Straight Connector 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60" name="Straight Connector 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61" name="Straight Connector 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62" name="Hexagon 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63" name="Hexagon 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64" name="Hexagon 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65" name="Hexagon 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66" name="Straight Connector 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67" name="Straight Connector 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68" name="Straight Connector 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69" name="Straight Connector 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168" name="Group 167"/>
          <p:cNvGrpSpPr/>
          <p:nvPr/>
        </p:nvGrpSpPr>
        <p:grpSpPr>
          <a:xfrm>
            <a:off x="6253367" y="3479087"/>
            <a:ext cx="1075005" cy="690121"/>
            <a:chOff x="7124523" y="2832523"/>
            <a:chExt cx="1433542" cy="920291"/>
          </a:xfrm>
        </p:grpSpPr>
        <p:grpSp>
          <p:nvGrpSpPr>
            <p:cNvPr id="169" name="Group 168"/>
            <p:cNvGrpSpPr/>
            <p:nvPr/>
          </p:nvGrpSpPr>
          <p:grpSpPr>
            <a:xfrm>
              <a:off x="7124523" y="2832523"/>
              <a:ext cx="1426377" cy="645804"/>
              <a:chOff x="7124523" y="2832523"/>
              <a:chExt cx="1426377" cy="645804"/>
            </a:xfrm>
          </p:grpSpPr>
          <p:sp>
            <p:nvSpPr>
              <p:cNvPr id="203" name="Hexagon 20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04" name="Hexagon 20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05" name="Hexagon 20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06" name="Hexagon 20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07" name="Straight Connector 20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08" name="Straight Connector 20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09" name="Straight Connector 20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10" name="Straight Connector 20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11" name="Straight Connector 21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12" name="Straight Connector 21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13" name="Straight Connector 21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14" name="Straight Connector 21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15" name="Hexagon 21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16" name="Hexagon 21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17" name="Hexagon 21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18" name="Hexagon 21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19" name="Straight Connector 21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20" name="Straight Connector 21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21" name="Straight Connector 22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22" name="Straight Connector 22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23" name="Straight Connector 22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24" name="Straight Connector 22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25" name="Straight Connector 22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26" name="Straight Connector 22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27" name="Hexagon 22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28" name="Hexagon 22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29" name="Hexagon 22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30" name="Hexagon 22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31" name="Straight Connector 23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32" name="Straight Connector 23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33" name="Straight Connector 23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34" name="Straight Connector 23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70" name="Group 169"/>
            <p:cNvGrpSpPr/>
            <p:nvPr/>
          </p:nvGrpSpPr>
          <p:grpSpPr>
            <a:xfrm>
              <a:off x="7131688" y="3107010"/>
              <a:ext cx="1426377" cy="645804"/>
              <a:chOff x="7124523" y="2832523"/>
              <a:chExt cx="1426377" cy="645804"/>
            </a:xfrm>
          </p:grpSpPr>
          <p:sp>
            <p:nvSpPr>
              <p:cNvPr id="171" name="Hexagon 170"/>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72" name="Hexagon 171"/>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73" name="Hexagon 172"/>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74" name="Hexagon 173"/>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75" name="Straight Connector 174"/>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76" name="Straight Connector 175"/>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77" name="Straight Connector 176"/>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78" name="Straight Connector 177"/>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79" name="Straight Connector 178"/>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80" name="Straight Connector 179"/>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81" name="Straight Connector 180"/>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82" name="Straight Connector 181"/>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83" name="Hexagon 182"/>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84" name="Hexagon 183"/>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85" name="Hexagon 184"/>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86" name="Hexagon 185"/>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87" name="Straight Connector 186"/>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88" name="Straight Connector 187"/>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89" name="Straight Connector 188"/>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90" name="Straight Connector 189"/>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91" name="Straight Connector 190"/>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92" name="Straight Connector 191"/>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93" name="Straight Connector 192"/>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94" name="Straight Connector 193"/>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95" name="Hexagon 194"/>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96" name="Hexagon 195"/>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97" name="Hexagon 196"/>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198" name="Hexagon 197"/>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199" name="Straight Connector 198"/>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00" name="Straight Connector 199"/>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01" name="Straight Connector 200"/>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02" name="Straight Connector 201"/>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35" name="Group 234"/>
          <p:cNvGrpSpPr/>
          <p:nvPr/>
        </p:nvGrpSpPr>
        <p:grpSpPr>
          <a:xfrm>
            <a:off x="6257602" y="3895172"/>
            <a:ext cx="1075005" cy="690121"/>
            <a:chOff x="7124523" y="2832523"/>
            <a:chExt cx="1433542" cy="920291"/>
          </a:xfrm>
        </p:grpSpPr>
        <p:grpSp>
          <p:nvGrpSpPr>
            <p:cNvPr id="236" name="Group 235"/>
            <p:cNvGrpSpPr/>
            <p:nvPr/>
          </p:nvGrpSpPr>
          <p:grpSpPr>
            <a:xfrm>
              <a:off x="7124523" y="2832523"/>
              <a:ext cx="1426377" cy="645804"/>
              <a:chOff x="7124523" y="2832523"/>
              <a:chExt cx="1426377" cy="645804"/>
            </a:xfrm>
          </p:grpSpPr>
          <p:sp>
            <p:nvSpPr>
              <p:cNvPr id="270" name="Hexagon 2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71" name="Hexagon 2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72" name="Hexagon 2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73" name="Hexagon 2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74" name="Straight Connector 2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75" name="Straight Connector 2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76" name="Straight Connector 2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77" name="Straight Connector 2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78" name="Straight Connector 2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79" name="Straight Connector 2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80" name="Straight Connector 2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81" name="Straight Connector 2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82" name="Hexagon 2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83" name="Hexagon 2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84" name="Hexagon 2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85" name="Hexagon 2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86" name="Straight Connector 2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87" name="Straight Connector 2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88" name="Straight Connector 2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89" name="Straight Connector 2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90" name="Straight Connector 2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91" name="Straight Connector 2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92" name="Straight Connector 2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93" name="Straight Connector 2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94" name="Hexagon 2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95" name="Hexagon 2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96" name="Hexagon 2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97" name="Hexagon 2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98" name="Straight Connector 2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99" name="Straight Connector 2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00" name="Straight Connector 2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01" name="Straight Connector 3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37" name="Group 236"/>
            <p:cNvGrpSpPr/>
            <p:nvPr/>
          </p:nvGrpSpPr>
          <p:grpSpPr>
            <a:xfrm>
              <a:off x="7131688" y="3107010"/>
              <a:ext cx="1426377" cy="645804"/>
              <a:chOff x="7124523" y="2832523"/>
              <a:chExt cx="1426377" cy="645804"/>
            </a:xfrm>
          </p:grpSpPr>
          <p:sp>
            <p:nvSpPr>
              <p:cNvPr id="238" name="Hexagon 237"/>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39" name="Hexagon 238"/>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40" name="Hexagon 239"/>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41" name="Hexagon 2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42" name="Straight Connector 2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43" name="Straight Connector 2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44" name="Straight Connector 2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45" name="Straight Connector 2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46" name="Straight Connector 2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47" name="Straight Connector 2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48" name="Straight Connector 2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49" name="Straight Connector 2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50" name="Hexagon 2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51" name="Hexagon 2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52" name="Hexagon 2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53" name="Hexagon 2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54" name="Straight Connector 2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55" name="Straight Connector 2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56" name="Straight Connector 2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57" name="Straight Connector 2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58" name="Straight Connector 2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59" name="Straight Connector 2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60" name="Straight Connector 2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61" name="Straight Connector 2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62" name="Hexagon 2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63" name="Hexagon 2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64" name="Hexagon 2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265" name="Hexagon 2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266" name="Straight Connector 2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67" name="Straight Connector 2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68" name="Straight Connector 2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69" name="Straight Connector 2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2" name="Group 301"/>
          <p:cNvGrpSpPr/>
          <p:nvPr/>
        </p:nvGrpSpPr>
        <p:grpSpPr>
          <a:xfrm flipV="1">
            <a:off x="7121938" y="3476024"/>
            <a:ext cx="1079240" cy="1106206"/>
            <a:chOff x="7124523" y="2832523"/>
            <a:chExt cx="1439191" cy="1475150"/>
          </a:xfrm>
        </p:grpSpPr>
        <p:grpSp>
          <p:nvGrpSpPr>
            <p:cNvPr id="303" name="Group 302"/>
            <p:cNvGrpSpPr/>
            <p:nvPr/>
          </p:nvGrpSpPr>
          <p:grpSpPr>
            <a:xfrm>
              <a:off x="7124523" y="2832523"/>
              <a:ext cx="1433542" cy="920291"/>
              <a:chOff x="7124523" y="2832523"/>
              <a:chExt cx="1433542" cy="920291"/>
            </a:xfrm>
          </p:grpSpPr>
          <p:grpSp>
            <p:nvGrpSpPr>
              <p:cNvPr id="371" name="Group 370"/>
              <p:cNvGrpSpPr/>
              <p:nvPr/>
            </p:nvGrpSpPr>
            <p:grpSpPr>
              <a:xfrm>
                <a:off x="7124523" y="2832523"/>
                <a:ext cx="1426377" cy="645804"/>
                <a:chOff x="7124523" y="2832523"/>
                <a:chExt cx="1426377" cy="645804"/>
              </a:xfrm>
            </p:grpSpPr>
            <p:sp>
              <p:nvSpPr>
                <p:cNvPr id="405" name="Hexagon 404"/>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06" name="Hexagon 405"/>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07" name="Hexagon 406"/>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08" name="Hexagon 407"/>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09" name="Straight Connector 408"/>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10" name="Straight Connector 409"/>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11" name="Straight Connector 410"/>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12" name="Straight Connector 411"/>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13" name="Straight Connector 412"/>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14" name="Straight Connector 413"/>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15" name="Straight Connector 414"/>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16" name="Straight Connector 415"/>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17" name="Hexagon 416"/>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18" name="Hexagon 417"/>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19" name="Hexagon 418"/>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20" name="Hexagon 419"/>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21" name="Straight Connector 420"/>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22" name="Straight Connector 421"/>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23" name="Straight Connector 422"/>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24" name="Straight Connector 423"/>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25" name="Straight Connector 424"/>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26" name="Straight Connector 425"/>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27" name="Straight Connector 426"/>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28" name="Straight Connector 427"/>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29" name="Hexagon 428"/>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30" name="Hexagon 429"/>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31" name="Hexagon 430"/>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32" name="Hexagon 431"/>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33" name="Straight Connector 432"/>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34" name="Straight Connector 433"/>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35" name="Straight Connector 434"/>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36" name="Straight Connector 435"/>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72" name="Group 371"/>
              <p:cNvGrpSpPr/>
              <p:nvPr/>
            </p:nvGrpSpPr>
            <p:grpSpPr>
              <a:xfrm>
                <a:off x="7131688" y="3107010"/>
                <a:ext cx="1426377" cy="645804"/>
                <a:chOff x="7124523" y="2832523"/>
                <a:chExt cx="1426377" cy="645804"/>
              </a:xfrm>
            </p:grpSpPr>
            <p:sp>
              <p:nvSpPr>
                <p:cNvPr id="373" name="Hexagon 37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74" name="Hexagon 37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75" name="Hexagon 37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76" name="Hexagon 37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377" name="Straight Connector 37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78" name="Straight Connector 37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79" name="Straight Connector 37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80" name="Straight Connector 37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81" name="Straight Connector 38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82" name="Straight Connector 38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83" name="Straight Connector 38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84" name="Straight Connector 38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85" name="Hexagon 38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86" name="Hexagon 38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87" name="Hexagon 38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88" name="Hexagon 38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389" name="Straight Connector 38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90" name="Straight Connector 38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91" name="Straight Connector 39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92" name="Straight Connector 39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93" name="Straight Connector 39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94" name="Straight Connector 39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95" name="Straight Connector 39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96" name="Straight Connector 39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97" name="Hexagon 39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98" name="Hexagon 39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99" name="Hexagon 39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00" name="Hexagon 39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01" name="Straight Connector 40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02" name="Straight Connector 40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03" name="Straight Connector 40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04" name="Straight Connector 40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4" name="Group 303"/>
            <p:cNvGrpSpPr/>
            <p:nvPr/>
          </p:nvGrpSpPr>
          <p:grpSpPr>
            <a:xfrm>
              <a:off x="7130172" y="3387382"/>
              <a:ext cx="1433542" cy="920291"/>
              <a:chOff x="7124523" y="2832523"/>
              <a:chExt cx="1433542" cy="920291"/>
            </a:xfrm>
          </p:grpSpPr>
          <p:grpSp>
            <p:nvGrpSpPr>
              <p:cNvPr id="305" name="Group 304"/>
              <p:cNvGrpSpPr/>
              <p:nvPr/>
            </p:nvGrpSpPr>
            <p:grpSpPr>
              <a:xfrm>
                <a:off x="7124523" y="2832523"/>
                <a:ext cx="1426377" cy="645804"/>
                <a:chOff x="7124523" y="2832523"/>
                <a:chExt cx="1426377" cy="645804"/>
              </a:xfrm>
            </p:grpSpPr>
            <p:sp>
              <p:nvSpPr>
                <p:cNvPr id="339" name="Hexagon 3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40" name="Hexagon 3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41" name="Hexagon 3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42" name="Hexagon 3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343" name="Straight Connector 3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44" name="Straight Connector 3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45" name="Straight Connector 3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46" name="Straight Connector 3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47" name="Straight Connector 3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48" name="Straight Connector 3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49" name="Straight Connector 3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50" name="Straight Connector 3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51" name="Hexagon 3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52" name="Hexagon 3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53" name="Hexagon 3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54" name="Hexagon 3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355" name="Straight Connector 3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56" name="Straight Connector 3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57" name="Straight Connector 3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58" name="Straight Connector 3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59" name="Straight Connector 3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60" name="Straight Connector 3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61" name="Straight Connector 3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62" name="Straight Connector 3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63" name="Hexagon 3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64" name="Hexagon 3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65" name="Hexagon 3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66" name="Hexagon 3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367" name="Straight Connector 3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68" name="Straight Connector 3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69" name="Straight Connector 3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70" name="Straight Connector 3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06" name="Group 305"/>
              <p:cNvGrpSpPr/>
              <p:nvPr/>
            </p:nvGrpSpPr>
            <p:grpSpPr>
              <a:xfrm>
                <a:off x="7131688" y="3107010"/>
                <a:ext cx="1426377" cy="645804"/>
                <a:chOff x="7124523" y="2832523"/>
                <a:chExt cx="1426377" cy="645804"/>
              </a:xfrm>
            </p:grpSpPr>
            <p:sp>
              <p:nvSpPr>
                <p:cNvPr id="307" name="Hexagon 3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08" name="Hexagon 3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09" name="Hexagon 3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10" name="Hexagon 3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311" name="Straight Connector 3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12" name="Straight Connector 3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13" name="Straight Connector 3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14" name="Straight Connector 3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15" name="Straight Connector 3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16" name="Straight Connector 3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17" name="Straight Connector 3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18" name="Straight Connector 3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19" name="Hexagon 3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20" name="Hexagon 3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21" name="Hexagon 3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22" name="Hexagon 3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323" name="Straight Connector 3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24" name="Straight Connector 3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25" name="Straight Connector 3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26" name="Straight Connector 3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27" name="Straight Connector 3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28" name="Straight Connector 3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29" name="Straight Connector 3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30" name="Straight Connector 3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31" name="Hexagon 3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32" name="Hexagon 3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33" name="Hexagon 3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334" name="Hexagon 3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335" name="Straight Connector 3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36" name="Straight Connector 3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37" name="Straight Connector 3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38" name="Straight Connector 3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437" name="Group 436"/>
          <p:cNvGrpSpPr/>
          <p:nvPr/>
        </p:nvGrpSpPr>
        <p:grpSpPr>
          <a:xfrm flipV="1">
            <a:off x="7132690" y="2863433"/>
            <a:ext cx="1075005" cy="690121"/>
            <a:chOff x="7124523" y="2832523"/>
            <a:chExt cx="1433542" cy="920291"/>
          </a:xfrm>
        </p:grpSpPr>
        <p:grpSp>
          <p:nvGrpSpPr>
            <p:cNvPr id="438" name="Group 437"/>
            <p:cNvGrpSpPr/>
            <p:nvPr/>
          </p:nvGrpSpPr>
          <p:grpSpPr>
            <a:xfrm>
              <a:off x="7124523" y="2832523"/>
              <a:ext cx="1426377" cy="645804"/>
              <a:chOff x="7124523" y="2832523"/>
              <a:chExt cx="1426377" cy="645804"/>
            </a:xfrm>
          </p:grpSpPr>
          <p:sp>
            <p:nvSpPr>
              <p:cNvPr id="472" name="Hexagon 471"/>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73" name="Hexagon 472"/>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74" name="Hexagon 473"/>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75" name="Hexagon 474"/>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76" name="Straight Connector 475"/>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77" name="Straight Connector 476"/>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78" name="Straight Connector 477"/>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79" name="Straight Connector 478"/>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80" name="Straight Connector 479"/>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81" name="Straight Connector 480"/>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2" name="Straight Connector 481"/>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83" name="Straight Connector 482"/>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84" name="Hexagon 483"/>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85" name="Hexagon 484"/>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86" name="Hexagon 485"/>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87" name="Hexagon 486"/>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88" name="Straight Connector 487"/>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89" name="Straight Connector 488"/>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90" name="Straight Connector 489"/>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91" name="Straight Connector 490"/>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92" name="Straight Connector 491"/>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93" name="Straight Connector 492"/>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94" name="Straight Connector 493"/>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95" name="Straight Connector 494"/>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96" name="Hexagon 495"/>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97" name="Hexagon 496"/>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98" name="Hexagon 497"/>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99" name="Hexagon 498"/>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500" name="Straight Connector 499"/>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01" name="Straight Connector 500"/>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02" name="Straight Connector 501"/>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03" name="Straight Connector 502"/>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439" name="Group 438"/>
            <p:cNvGrpSpPr/>
            <p:nvPr/>
          </p:nvGrpSpPr>
          <p:grpSpPr>
            <a:xfrm>
              <a:off x="7131688" y="3107010"/>
              <a:ext cx="1426377" cy="645804"/>
              <a:chOff x="7124523" y="2832523"/>
              <a:chExt cx="1426377" cy="645804"/>
            </a:xfrm>
          </p:grpSpPr>
          <p:sp>
            <p:nvSpPr>
              <p:cNvPr id="440" name="Hexagon 43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41" name="Hexagon 44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42" name="Hexagon 44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43" name="Hexagon 44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44" name="Straight Connector 44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45" name="Straight Connector 44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6" name="Straight Connector 44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47" name="Straight Connector 44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48" name="Straight Connector 44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49" name="Straight Connector 44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50" name="Straight Connector 44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51" name="Straight Connector 45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52" name="Hexagon 45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53" name="Hexagon 45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54" name="Hexagon 45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55" name="Hexagon 45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56" name="Straight Connector 45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57" name="Straight Connector 45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58" name="Straight Connector 45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59" name="Straight Connector 45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60" name="Straight Connector 45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61" name="Straight Connector 46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62" name="Straight Connector 46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63" name="Straight Connector 46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64" name="Hexagon 46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65" name="Hexagon 46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66" name="Hexagon 46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467" name="Hexagon 46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468" name="Straight Connector 46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69" name="Straight Connector 46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70" name="Straight Connector 46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71" name="Straight Connector 47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504" name="Group 503"/>
          <p:cNvGrpSpPr/>
          <p:nvPr/>
        </p:nvGrpSpPr>
        <p:grpSpPr>
          <a:xfrm flipV="1">
            <a:off x="7136926" y="2447348"/>
            <a:ext cx="1075005" cy="690121"/>
            <a:chOff x="7124523" y="2832523"/>
            <a:chExt cx="1433542" cy="920291"/>
          </a:xfrm>
        </p:grpSpPr>
        <p:grpSp>
          <p:nvGrpSpPr>
            <p:cNvPr id="505" name="Group 504"/>
            <p:cNvGrpSpPr/>
            <p:nvPr/>
          </p:nvGrpSpPr>
          <p:grpSpPr>
            <a:xfrm>
              <a:off x="7124523" y="2832523"/>
              <a:ext cx="1426377" cy="645804"/>
              <a:chOff x="7124523" y="2832523"/>
              <a:chExt cx="1426377" cy="645804"/>
            </a:xfrm>
          </p:grpSpPr>
          <p:sp>
            <p:nvSpPr>
              <p:cNvPr id="539" name="Hexagon 5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40" name="Hexagon 5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41" name="Hexagon 5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42" name="Hexagon 5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543" name="Straight Connector 5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44" name="Straight Connector 5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45" name="Straight Connector 5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46" name="Straight Connector 5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47" name="Straight Connector 5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48" name="Straight Connector 5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49" name="Straight Connector 5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50" name="Straight Connector 5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51" name="Hexagon 5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52" name="Hexagon 5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53" name="Hexagon 5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54" name="Hexagon 5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555" name="Straight Connector 5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6" name="Straight Connector 5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57" name="Straight Connector 5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58" name="Straight Connector 5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59" name="Straight Connector 5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60" name="Straight Connector 5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61" name="Straight Connector 5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62" name="Straight Connector 5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63" name="Hexagon 5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64" name="Hexagon 5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65" name="Hexagon 5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66" name="Hexagon 5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567" name="Straight Connector 5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68" name="Straight Connector 5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69" name="Straight Connector 5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70" name="Straight Connector 5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506" name="Group 505"/>
            <p:cNvGrpSpPr/>
            <p:nvPr/>
          </p:nvGrpSpPr>
          <p:grpSpPr>
            <a:xfrm>
              <a:off x="7131688" y="3107010"/>
              <a:ext cx="1426377" cy="645804"/>
              <a:chOff x="7124523" y="2832523"/>
              <a:chExt cx="1426377" cy="645804"/>
            </a:xfrm>
          </p:grpSpPr>
          <p:sp>
            <p:nvSpPr>
              <p:cNvPr id="507" name="Hexagon 5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08" name="Hexagon 5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09" name="Hexagon 5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10" name="Hexagon 5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511" name="Straight Connector 5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12" name="Straight Connector 5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13" name="Straight Connector 5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14" name="Straight Connector 5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15" name="Straight Connector 5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16" name="Straight Connector 5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17" name="Straight Connector 5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18" name="Straight Connector 5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19" name="Hexagon 5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20" name="Hexagon 5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21" name="Hexagon 5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22" name="Hexagon 5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523" name="Straight Connector 5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24" name="Straight Connector 5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25" name="Straight Connector 5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26" name="Straight Connector 5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27" name="Straight Connector 5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28" name="Straight Connector 5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29" name="Straight Connector 5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30" name="Straight Connector 5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31" name="Hexagon 5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32" name="Hexagon 5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33" name="Hexagon 5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sp>
            <p:nvSpPr>
              <p:cNvPr id="534" name="Hexagon 5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685739" fontAlgn="auto">
                  <a:spcBef>
                    <a:spcPts val="0"/>
                  </a:spcBef>
                  <a:spcAft>
                    <a:spcPts val="0"/>
                  </a:spcAft>
                  <a:defRPr/>
                </a:pPr>
                <a:endParaRPr lang="en-US" sz="1350" kern="0">
                  <a:solidFill>
                    <a:srgbClr val="FFFFFF"/>
                  </a:solidFill>
                  <a:latin typeface="Segoe UI"/>
                  <a:cs typeface="+mn-cs"/>
                </a:endParaRPr>
              </a:p>
            </p:txBody>
          </p:sp>
          <p:cxnSp>
            <p:nvCxnSpPr>
              <p:cNvPr id="535" name="Straight Connector 5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36" name="Straight Connector 5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37" name="Straight Connector 5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38" name="Straight Connector 5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sp>
        <p:nvSpPr>
          <p:cNvPr id="571" name="TextBox 570"/>
          <p:cNvSpPr txBox="1"/>
          <p:nvPr/>
        </p:nvSpPr>
        <p:spPr>
          <a:xfrm>
            <a:off x="6165337" y="2643951"/>
            <a:ext cx="2160105" cy="1708160"/>
          </a:xfrm>
          <a:prstGeom prst="rect">
            <a:avLst/>
          </a:prstGeom>
          <a:noFill/>
        </p:spPr>
        <p:txBody>
          <a:bodyPr wrap="square" rtlCol="0">
            <a:spAutoFit/>
          </a:bodyPr>
          <a:lstStyle/>
          <a:p>
            <a:pPr algn="ctr" defTabSz="685739" fontAlgn="auto">
              <a:spcBef>
                <a:spcPts val="0"/>
              </a:spcBef>
              <a:spcAft>
                <a:spcPts val="0"/>
              </a:spcAft>
            </a:pPr>
            <a:r>
              <a:rPr lang="en-US" sz="2100" b="1" dirty="0">
                <a:solidFill>
                  <a:srgbClr val="FFFFFF"/>
                </a:solidFill>
                <a:latin typeface="Segoe UI Semibold" panose="020B0702040204020203" pitchFamily="34" charset="0"/>
                <a:cs typeface="Segoe UI Semibold" panose="020B0702040204020203" pitchFamily="34" charset="0"/>
              </a:rPr>
              <a:t>User Interface</a:t>
            </a:r>
          </a:p>
          <a:p>
            <a:pPr algn="ctr" defTabSz="685739" fontAlgn="auto">
              <a:spcBef>
                <a:spcPts val="0"/>
              </a:spcBef>
              <a:spcAft>
                <a:spcPts val="0"/>
              </a:spcAft>
            </a:pPr>
            <a:endParaRPr lang="en-US" sz="2100" dirty="0">
              <a:solidFill>
                <a:srgbClr val="FFFFFF"/>
              </a:solidFill>
              <a:latin typeface="Segoe UI Semibold" panose="020B0702040204020203" pitchFamily="34" charset="0"/>
              <a:cs typeface="Segoe UI Semibold" panose="020B0702040204020203" pitchFamily="34" charset="0"/>
            </a:endParaRPr>
          </a:p>
          <a:p>
            <a:pPr algn="ctr" defTabSz="685739" fontAlgn="auto">
              <a:spcBef>
                <a:spcPts val="0"/>
              </a:spcBef>
              <a:spcAft>
                <a:spcPts val="0"/>
              </a:spcAft>
            </a:pPr>
            <a:r>
              <a:rPr lang="en-US" sz="2100" b="1" dirty="0">
                <a:solidFill>
                  <a:srgbClr val="FFFFFF"/>
                </a:solidFill>
                <a:latin typeface="Segoe UI Semibold" panose="020B0702040204020203" pitchFamily="34" charset="0"/>
                <a:cs typeface="Segoe UI Semibold" panose="020B0702040204020203" pitchFamily="34" charset="0"/>
              </a:rPr>
              <a:t>Business Logic</a:t>
            </a:r>
          </a:p>
          <a:p>
            <a:pPr algn="ctr" defTabSz="685739" fontAlgn="auto">
              <a:spcBef>
                <a:spcPts val="0"/>
              </a:spcBef>
              <a:spcAft>
                <a:spcPts val="0"/>
              </a:spcAft>
            </a:pPr>
            <a:endParaRPr lang="en-US" sz="2100" dirty="0">
              <a:solidFill>
                <a:srgbClr val="FFFFFF"/>
              </a:solidFill>
              <a:latin typeface="Segoe UI Semibold" panose="020B0702040204020203" pitchFamily="34" charset="0"/>
              <a:cs typeface="Segoe UI Semibold" panose="020B0702040204020203" pitchFamily="34" charset="0"/>
            </a:endParaRPr>
          </a:p>
          <a:p>
            <a:pPr algn="ctr" defTabSz="685739" fontAlgn="auto">
              <a:spcBef>
                <a:spcPts val="0"/>
              </a:spcBef>
              <a:spcAft>
                <a:spcPts val="0"/>
              </a:spcAft>
            </a:pPr>
            <a:r>
              <a:rPr lang="en-US" sz="2100" b="1" dirty="0">
                <a:solidFill>
                  <a:srgbClr val="FFFFFF"/>
                </a:solidFill>
                <a:latin typeface="Segoe UI Semibold" panose="020B0702040204020203" pitchFamily="34" charset="0"/>
                <a:cs typeface="Segoe UI Semibold" panose="020B0702040204020203" pitchFamily="34" charset="0"/>
              </a:rPr>
              <a:t>Data</a:t>
            </a:r>
          </a:p>
        </p:txBody>
      </p:sp>
      <p:sp>
        <p:nvSpPr>
          <p:cNvPr id="572" name="Rectangle 571"/>
          <p:cNvSpPr/>
          <p:nvPr/>
        </p:nvSpPr>
        <p:spPr>
          <a:xfrm>
            <a:off x="6074106" y="2361084"/>
            <a:ext cx="2284475" cy="2533807"/>
          </a:xfrm>
          <a:prstGeom prst="rect">
            <a:avLst/>
          </a:prstGeom>
          <a:noFill/>
          <a:ln w="38100" cap="flat" cmpd="sng" algn="ctr">
            <a:solidFill>
              <a:srgbClr val="00B0F0">
                <a:shade val="50000"/>
              </a:srgbClr>
            </a:solidFill>
            <a:prstDash val="solid"/>
            <a:miter lim="800000"/>
          </a:ln>
          <a:effectLst/>
        </p:spPr>
        <p:txBody>
          <a:bodyPr rtlCol="0" anchor="b"/>
          <a:lstStyle/>
          <a:p>
            <a:pPr algn="ctr" defTabSz="685739" fontAlgn="auto">
              <a:spcBef>
                <a:spcPts val="0"/>
              </a:spcBef>
              <a:spcAft>
                <a:spcPts val="0"/>
              </a:spcAft>
              <a:defRPr/>
            </a:pPr>
            <a:r>
              <a:rPr lang="en-US" sz="1350" kern="0" dirty="0" err="1">
                <a:solidFill>
                  <a:srgbClr val="FFFFFF"/>
                </a:solidFill>
                <a:latin typeface="Segoe UI"/>
                <a:cs typeface="+mn-cs"/>
              </a:rPr>
              <a:t>Microservices</a:t>
            </a:r>
            <a:endParaRPr lang="en-US" sz="1350" kern="0" dirty="0">
              <a:solidFill>
                <a:srgbClr val="FFFFFF"/>
              </a:solidFill>
              <a:latin typeface="Segoe UI"/>
              <a:cs typeface="+mn-cs"/>
            </a:endParaRPr>
          </a:p>
        </p:txBody>
      </p:sp>
      <p:sp>
        <p:nvSpPr>
          <p:cNvPr id="584" name="AutoShape 14"/>
          <p:cNvSpPr>
            <a:spLocks noChangeAspect="1" noChangeArrowheads="1" noTextEdit="1"/>
          </p:cNvSpPr>
          <p:nvPr/>
        </p:nvSpPr>
        <p:spPr bwMode="auto">
          <a:xfrm>
            <a:off x="3265961" y="2203826"/>
            <a:ext cx="1848614" cy="2432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endParaRPr lang="en-US" sz="1324">
              <a:solidFill>
                <a:srgbClr val="FFFFFF"/>
              </a:solidFill>
              <a:latin typeface="Segoe UI"/>
              <a:cs typeface="+mn-cs"/>
            </a:endParaRPr>
          </a:p>
        </p:txBody>
      </p:sp>
      <p:sp>
        <p:nvSpPr>
          <p:cNvPr id="586" name="Freeform 17"/>
          <p:cNvSpPr>
            <a:spLocks/>
          </p:cNvSpPr>
          <p:nvPr/>
        </p:nvSpPr>
        <p:spPr bwMode="auto">
          <a:xfrm>
            <a:off x="3227363" y="2048216"/>
            <a:ext cx="1013003" cy="260254"/>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algn="ctr" defTabSz="685714" fontAlgn="auto">
              <a:spcBef>
                <a:spcPts val="0"/>
              </a:spcBef>
              <a:spcAft>
                <a:spcPts val="0"/>
              </a:spcAft>
            </a:pPr>
            <a:r>
              <a:rPr lang="en-US" sz="1324" dirty="0">
                <a:solidFill>
                  <a:srgbClr val="FFFFFF"/>
                </a:solidFill>
                <a:latin typeface="Segoe WP SemiLight" panose="020B0402040204020203" pitchFamily="34" charset="0"/>
                <a:cs typeface="Segoe WP SemiLight" panose="020B0402040204020203" pitchFamily="34" charset="0"/>
              </a:rPr>
              <a:t>Features</a:t>
            </a:r>
          </a:p>
        </p:txBody>
      </p:sp>
      <p:sp>
        <p:nvSpPr>
          <p:cNvPr id="587" name="Freeform 19"/>
          <p:cNvSpPr>
            <a:spLocks/>
          </p:cNvSpPr>
          <p:nvPr/>
        </p:nvSpPr>
        <p:spPr bwMode="auto">
          <a:xfrm>
            <a:off x="4358323" y="2279442"/>
            <a:ext cx="1013003" cy="26142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r>
              <a:rPr lang="en-US" sz="1324"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588" name="Group 11"/>
          <p:cNvGrpSpPr>
            <a:grpSpLocks noChangeAspect="1"/>
          </p:cNvGrpSpPr>
          <p:nvPr/>
        </p:nvGrpSpPr>
        <p:grpSpPr bwMode="auto">
          <a:xfrm>
            <a:off x="2941476" y="4264948"/>
            <a:ext cx="2807932" cy="1640878"/>
            <a:chOff x="1037" y="924"/>
            <a:chExt cx="2406" cy="1406"/>
          </a:xfrm>
        </p:grpSpPr>
        <p:sp>
          <p:nvSpPr>
            <p:cNvPr id="589"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endParaRPr lang="en-US" sz="1324">
                <a:solidFill>
                  <a:srgbClr val="FFFFFF"/>
                </a:solidFill>
                <a:latin typeface="Segoe UI"/>
                <a:cs typeface="+mn-cs"/>
              </a:endParaRPr>
            </a:p>
          </p:txBody>
        </p:sp>
        <p:sp>
          <p:nvSpPr>
            <p:cNvPr id="590"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67222" tIns="33611" rIns="67222" bIns="33611" numCol="1" anchor="b" anchorCtr="0" compatLnSpc="1">
              <a:prstTxWarp prst="textNoShape">
                <a:avLst/>
              </a:prstTxWarp>
            </a:bodyPr>
            <a:lstStyle/>
            <a:p>
              <a:pPr algn="ctr" defTabSz="685714" fontAlgn="auto">
                <a:spcBef>
                  <a:spcPts val="0"/>
                </a:spcBef>
                <a:spcAft>
                  <a:spcPts val="0"/>
                </a:spcAft>
              </a:pPr>
              <a:r>
                <a:rPr lang="en-US" sz="1324" dirty="0">
                  <a:solidFill>
                    <a:srgbClr val="00188F"/>
                  </a:solidFill>
                  <a:latin typeface="Segoe UI"/>
                  <a:cs typeface="+mn-cs"/>
                </a:rPr>
                <a:t>Manage Services</a:t>
              </a:r>
            </a:p>
            <a:p>
              <a:pPr algn="ctr" defTabSz="685714" fontAlgn="auto">
                <a:spcBef>
                  <a:spcPts val="0"/>
                </a:spcBef>
                <a:spcAft>
                  <a:spcPts val="0"/>
                </a:spcAft>
              </a:pPr>
              <a:r>
                <a:rPr lang="en-US" sz="1324" dirty="0">
                  <a:solidFill>
                    <a:srgbClr val="00188F"/>
                  </a:solidFill>
                  <a:latin typeface="Segoe UI"/>
                  <a:cs typeface="+mn-cs"/>
                </a:rPr>
                <a:t>Deliver Features Faster</a:t>
              </a:r>
            </a:p>
            <a:p>
              <a:pPr algn="ctr" defTabSz="685714" fontAlgn="auto">
                <a:spcBef>
                  <a:spcPts val="0"/>
                </a:spcBef>
                <a:spcAft>
                  <a:spcPts val="0"/>
                </a:spcAft>
              </a:pPr>
              <a:r>
                <a:rPr lang="en-US" sz="1324" dirty="0">
                  <a:solidFill>
                    <a:srgbClr val="00188F"/>
                  </a:solidFill>
                  <a:latin typeface="Segoe UI"/>
                  <a:cs typeface="+mn-cs"/>
                </a:rPr>
                <a:t>Create Business Value</a:t>
              </a:r>
            </a:p>
            <a:p>
              <a:pPr algn="ctr" defTabSz="685714" fontAlgn="auto">
                <a:spcBef>
                  <a:spcPts val="0"/>
                </a:spcBef>
                <a:spcAft>
                  <a:spcPts val="0"/>
                </a:spcAft>
              </a:pPr>
              <a:endParaRPr lang="en-US" sz="1324" dirty="0">
                <a:solidFill>
                  <a:srgbClr val="00188F"/>
                </a:solidFill>
                <a:latin typeface="Segoe UI"/>
                <a:cs typeface="+mn-cs"/>
              </a:endParaRPr>
            </a:p>
          </p:txBody>
        </p:sp>
      </p:grpSp>
      <p:sp>
        <p:nvSpPr>
          <p:cNvPr id="591" name="Freeform 19"/>
          <p:cNvSpPr>
            <a:spLocks/>
          </p:cNvSpPr>
          <p:nvPr/>
        </p:nvSpPr>
        <p:spPr bwMode="auto">
          <a:xfrm>
            <a:off x="4352595" y="2591044"/>
            <a:ext cx="1013003" cy="26142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r>
              <a:rPr lang="en-US" sz="1324" dirty="0">
                <a:solidFill>
                  <a:srgbClr val="FFFFFF"/>
                </a:solidFill>
                <a:latin typeface="Segoe WP SemiLight" panose="020B0402040204020203" pitchFamily="34" charset="0"/>
                <a:cs typeface="Segoe WP SemiLight" panose="020B0402040204020203" pitchFamily="34" charset="0"/>
              </a:rPr>
              <a:t>Availability</a:t>
            </a:r>
          </a:p>
        </p:txBody>
      </p:sp>
      <p:sp>
        <p:nvSpPr>
          <p:cNvPr id="592" name="Freeform 19"/>
          <p:cNvSpPr>
            <a:spLocks/>
          </p:cNvSpPr>
          <p:nvPr/>
        </p:nvSpPr>
        <p:spPr bwMode="auto">
          <a:xfrm>
            <a:off x="4352595" y="2907668"/>
            <a:ext cx="1013003" cy="26142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r>
              <a:rPr lang="en-US" sz="1324" dirty="0">
                <a:solidFill>
                  <a:srgbClr val="FFFFFF"/>
                </a:solidFill>
                <a:latin typeface="Segoe WP SemiLight" panose="020B0402040204020203" pitchFamily="34" charset="0"/>
                <a:cs typeface="Segoe WP SemiLight" panose="020B0402040204020203" pitchFamily="34" charset="0"/>
              </a:rPr>
              <a:t>Latency</a:t>
            </a:r>
          </a:p>
        </p:txBody>
      </p:sp>
      <p:sp>
        <p:nvSpPr>
          <p:cNvPr id="593" name="Freeform 19"/>
          <p:cNvSpPr>
            <a:spLocks/>
          </p:cNvSpPr>
          <p:nvPr/>
        </p:nvSpPr>
        <p:spPr bwMode="auto">
          <a:xfrm>
            <a:off x="4345442" y="3224293"/>
            <a:ext cx="1155428" cy="26142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r>
              <a:rPr lang="en-US" sz="1324" dirty="0">
                <a:solidFill>
                  <a:srgbClr val="FFFFFF"/>
                </a:solidFill>
                <a:latin typeface="Segoe WP SemiLight" panose="020B0402040204020203" pitchFamily="34" charset="0"/>
                <a:cs typeface="Segoe WP SemiLight" panose="020B0402040204020203" pitchFamily="34" charset="0"/>
              </a:rPr>
              <a:t>Lifecycle</a:t>
            </a:r>
          </a:p>
        </p:txBody>
      </p:sp>
      <p:sp>
        <p:nvSpPr>
          <p:cNvPr id="594" name="Freeform 19"/>
          <p:cNvSpPr>
            <a:spLocks/>
          </p:cNvSpPr>
          <p:nvPr/>
        </p:nvSpPr>
        <p:spPr bwMode="auto">
          <a:xfrm>
            <a:off x="4345442" y="3551381"/>
            <a:ext cx="1217281" cy="26142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r>
              <a:rPr lang="en-US" sz="1324" dirty="0">
                <a:solidFill>
                  <a:srgbClr val="FFFFFF"/>
                </a:solidFill>
                <a:latin typeface="Segoe WP SemiLight" panose="020B0402040204020203" pitchFamily="34" charset="0"/>
                <a:cs typeface="Segoe WP SemiLight" panose="020B0402040204020203" pitchFamily="34" charset="0"/>
              </a:rPr>
              <a:t>Data Integrity</a:t>
            </a:r>
          </a:p>
        </p:txBody>
      </p:sp>
      <p:sp>
        <p:nvSpPr>
          <p:cNvPr id="573" name="Freeform 19"/>
          <p:cNvSpPr>
            <a:spLocks/>
          </p:cNvSpPr>
          <p:nvPr/>
        </p:nvSpPr>
        <p:spPr bwMode="auto">
          <a:xfrm>
            <a:off x="4361435" y="3877213"/>
            <a:ext cx="1217281" cy="26142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67222" tIns="33611" rIns="67222" bIns="33611" numCol="1" anchor="t" anchorCtr="0" compatLnSpc="1">
            <a:prstTxWarp prst="textNoShape">
              <a:avLst/>
            </a:prstTxWarp>
          </a:bodyPr>
          <a:lstStyle/>
          <a:p>
            <a:pPr defTabSz="685714" fontAlgn="auto">
              <a:spcBef>
                <a:spcPts val="0"/>
              </a:spcBef>
              <a:spcAft>
                <a:spcPts val="0"/>
              </a:spcAft>
            </a:pPr>
            <a:r>
              <a:rPr lang="en-US" sz="1324" dirty="0">
                <a:solidFill>
                  <a:srgbClr val="FFFFFF"/>
                </a:solidFill>
                <a:latin typeface="Segoe WP SemiLight" panose="020B0402040204020203" pitchFamily="34" charset="0"/>
                <a:cs typeface="Segoe WP SemiLight" panose="020B0402040204020203" pitchFamily="34" charset="0"/>
              </a:rPr>
              <a:t>Portability</a:t>
            </a:r>
            <a:endParaRPr lang="en-US" sz="1324"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1387324369"/>
      </p:ext>
    </p:extLst>
  </p:cSld>
  <p:clrMapOvr>
    <a:masterClrMapping/>
  </p:clrMapOvr>
  <p:transition advTm="64066">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Battle-hardened for over 5 years</a:t>
            </a:r>
            <a:endParaRPr lang="en-US" dirty="0"/>
          </a:p>
        </p:txBody>
      </p:sp>
      <p:pic>
        <p:nvPicPr>
          <p:cNvPr id="11" name="Picture 10"/>
          <p:cNvPicPr>
            <a:picLocks noChangeAspect="1"/>
          </p:cNvPicPr>
          <p:nvPr/>
        </p:nvPicPr>
        <p:blipFill>
          <a:blip r:embed="rId3"/>
          <a:stretch>
            <a:fillRect/>
          </a:stretch>
        </p:blipFill>
        <p:spPr>
          <a:xfrm>
            <a:off x="6028691" y="4773638"/>
            <a:ext cx="3087505" cy="1155109"/>
          </a:xfrm>
          <a:prstGeom prst="rect">
            <a:avLst/>
          </a:prstGeom>
        </p:spPr>
      </p:pic>
      <p:sp>
        <p:nvSpPr>
          <p:cNvPr id="2" name="Hexagon 1"/>
          <p:cNvSpPr/>
          <p:nvPr/>
        </p:nvSpPr>
        <p:spPr bwMode="auto">
          <a:xfrm>
            <a:off x="140575" y="1916283"/>
            <a:ext cx="2485136" cy="2071816"/>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b="1" dirty="0">
                <a:gradFill>
                  <a:gsLst>
                    <a:gs pos="0">
                      <a:srgbClr val="FFFFFF"/>
                    </a:gs>
                    <a:gs pos="100000">
                      <a:srgbClr val="FFFFFF"/>
                    </a:gs>
                  </a:gsLst>
                  <a:lin ang="5400000" scaled="0"/>
                </a:gradFill>
                <a:latin typeface="Segoe UI"/>
                <a:ea typeface="Segoe UI" pitchFamily="34" charset="0"/>
                <a:cs typeface="Segoe UI" pitchFamily="34" charset="0"/>
              </a:rPr>
              <a:t>Azure Core Infrastructure</a:t>
            </a: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thousands of machines</a:t>
            </a:r>
          </a:p>
        </p:txBody>
      </p:sp>
      <p:sp>
        <p:nvSpPr>
          <p:cNvPr id="24" name="Hexagon 23"/>
          <p:cNvSpPr/>
          <p:nvPr/>
        </p:nvSpPr>
        <p:spPr bwMode="auto">
          <a:xfrm>
            <a:off x="289735" y="4325425"/>
            <a:ext cx="1428045" cy="1269620"/>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765" b="1" dirty="0">
                <a:gradFill>
                  <a:gsLst>
                    <a:gs pos="0">
                      <a:srgbClr val="FFFFFF"/>
                    </a:gs>
                    <a:gs pos="100000">
                      <a:srgbClr val="FFFFFF"/>
                    </a:gs>
                  </a:gsLst>
                  <a:lin ang="5400000" scaled="0"/>
                </a:gradFill>
                <a:latin typeface="Segoe UI"/>
                <a:ea typeface="Segoe UI" pitchFamily="34" charset="0"/>
                <a:cs typeface="Segoe UI" pitchFamily="34" charset="0"/>
              </a:rPr>
              <a:t>Power BI</a:t>
            </a:r>
          </a:p>
        </p:txBody>
      </p:sp>
      <p:sp>
        <p:nvSpPr>
          <p:cNvPr id="25" name="Hexagon 24"/>
          <p:cNvSpPr/>
          <p:nvPr/>
        </p:nvSpPr>
        <p:spPr bwMode="auto">
          <a:xfrm>
            <a:off x="4796106" y="1712935"/>
            <a:ext cx="1736823" cy="1477117"/>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b="1" dirty="0">
                <a:gradFill>
                  <a:gsLst>
                    <a:gs pos="0">
                      <a:srgbClr val="FFFFFF"/>
                    </a:gs>
                    <a:gs pos="100000">
                      <a:srgbClr val="FFFFFF"/>
                    </a:gs>
                  </a:gsLst>
                  <a:lin ang="5400000" scaled="0"/>
                </a:gradFill>
                <a:latin typeface="Segoe UI"/>
                <a:ea typeface="Segoe UI" pitchFamily="34" charset="0"/>
                <a:cs typeface="Segoe UI" pitchFamily="34" charset="0"/>
              </a:rPr>
              <a:t>Intune</a:t>
            </a: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800k devices</a:t>
            </a:r>
          </a:p>
        </p:txBody>
      </p:sp>
      <p:sp>
        <p:nvSpPr>
          <p:cNvPr id="26" name="Hexagon 25"/>
          <p:cNvSpPr/>
          <p:nvPr/>
        </p:nvSpPr>
        <p:spPr bwMode="auto">
          <a:xfrm>
            <a:off x="1866607" y="3765160"/>
            <a:ext cx="2207306" cy="1904320"/>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b="1" dirty="0">
                <a:gradFill>
                  <a:gsLst>
                    <a:gs pos="0">
                      <a:srgbClr val="FFFFFF"/>
                    </a:gs>
                    <a:gs pos="100000">
                      <a:srgbClr val="FFFFFF"/>
                    </a:gs>
                  </a:gsLst>
                  <a:lin ang="5400000" scaled="0"/>
                </a:gradFill>
                <a:latin typeface="Segoe UI"/>
                <a:ea typeface="Segoe UI" pitchFamily="34" charset="0"/>
                <a:cs typeface="Segoe UI" pitchFamily="34" charset="0"/>
              </a:rPr>
              <a:t>Azure SQL Database</a:t>
            </a: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1.4 million databases</a:t>
            </a:r>
          </a:p>
        </p:txBody>
      </p:sp>
      <p:sp>
        <p:nvSpPr>
          <p:cNvPr id="27" name="Hexagon 26"/>
          <p:cNvSpPr/>
          <p:nvPr/>
        </p:nvSpPr>
        <p:spPr bwMode="auto">
          <a:xfrm>
            <a:off x="4202175" y="3446648"/>
            <a:ext cx="2216406" cy="1871682"/>
          </a:xfrm>
          <a:prstGeom prst="hexagon">
            <a:avLst/>
          </a:prstGeom>
          <a:solidFill>
            <a:srgbClr val="04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b="1" dirty="0">
                <a:gradFill>
                  <a:gsLst>
                    <a:gs pos="0">
                      <a:srgbClr val="FFFFFF"/>
                    </a:gs>
                    <a:gs pos="100000">
                      <a:srgbClr val="FFFFFF"/>
                    </a:gs>
                  </a:gsLst>
                  <a:lin ang="5400000" scaled="0"/>
                </a:gradFill>
                <a:latin typeface="Segoe UI"/>
                <a:ea typeface="Segoe UI" pitchFamily="34" charset="0"/>
                <a:cs typeface="Segoe UI" pitchFamily="34" charset="0"/>
              </a:rPr>
              <a:t>Bing Cortana</a:t>
            </a: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500m </a:t>
            </a:r>
            <a:r>
              <a:rPr lang="en-US" sz="1765" dirty="0" err="1">
                <a:gradFill>
                  <a:gsLst>
                    <a:gs pos="0">
                      <a:srgbClr val="FFFFFF"/>
                    </a:gs>
                    <a:gs pos="100000">
                      <a:srgbClr val="FFFFFF"/>
                    </a:gs>
                  </a:gsLst>
                  <a:lin ang="5400000" scaled="0"/>
                </a:gradFill>
                <a:latin typeface="Segoe UI"/>
                <a:ea typeface="Segoe UI" pitchFamily="34" charset="0"/>
                <a:cs typeface="Segoe UI" pitchFamily="34" charset="0"/>
              </a:rPr>
              <a:t>evals</a:t>
            </a:r>
            <a:r>
              <a:rPr lang="en-US" sz="1765" dirty="0">
                <a:gradFill>
                  <a:gsLst>
                    <a:gs pos="0">
                      <a:srgbClr val="FFFFFF"/>
                    </a:gs>
                    <a:gs pos="100000">
                      <a:srgbClr val="FFFFFF"/>
                    </a:gs>
                  </a:gsLst>
                  <a:lin ang="5400000" scaled="0"/>
                </a:gradFill>
                <a:latin typeface="Segoe UI"/>
                <a:ea typeface="Segoe UI" pitchFamily="34" charset="0"/>
                <a:cs typeface="Segoe UI" pitchFamily="34" charset="0"/>
              </a:rPr>
              <a:t>/sec</a:t>
            </a:r>
          </a:p>
        </p:txBody>
      </p:sp>
      <p:sp>
        <p:nvSpPr>
          <p:cNvPr id="28" name="Hexagon 27"/>
          <p:cNvSpPr/>
          <p:nvPr/>
        </p:nvSpPr>
        <p:spPr bwMode="auto">
          <a:xfrm>
            <a:off x="2613509" y="1749371"/>
            <a:ext cx="2100161" cy="1791683"/>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r>
              <a:rPr lang="en-US" sz="1765" b="1" dirty="0">
                <a:gradFill>
                  <a:gsLst>
                    <a:gs pos="0">
                      <a:srgbClr val="FFFFFF"/>
                    </a:gs>
                    <a:gs pos="100000">
                      <a:srgbClr val="FFFFFF"/>
                    </a:gs>
                  </a:gsLst>
                  <a:lin ang="5400000" scaled="0"/>
                </a:gradFill>
                <a:latin typeface="Segoe UI"/>
                <a:ea typeface="Segoe UI" pitchFamily="34" charset="0"/>
                <a:cs typeface="Segoe UI" pitchFamily="34" charset="0"/>
              </a:rPr>
              <a:t>Azure Document DB</a:t>
            </a:r>
          </a:p>
          <a:p>
            <a:pPr algn="ctr" defTabSz="685647">
              <a:lnSpc>
                <a:spcPct val="90000"/>
              </a:lnSpc>
            </a:pPr>
            <a:endParaRPr lang="en-US" sz="1765" b="1"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765" b="1" dirty="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6604019" y="1153685"/>
            <a:ext cx="2122527" cy="1798506"/>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a:lnSpc>
                <a:spcPct val="90000"/>
              </a:lnSpc>
            </a:pPr>
            <a:r>
              <a:rPr lang="en-US" sz="1765" b="1" dirty="0">
                <a:gradFill>
                  <a:gsLst>
                    <a:gs pos="0">
                      <a:srgbClr val="FFFFFF"/>
                    </a:gs>
                    <a:gs pos="100000">
                      <a:srgbClr val="FFFFFF"/>
                    </a:gs>
                  </a:gsLst>
                  <a:lin ang="5400000" scaled="0"/>
                </a:gradFill>
                <a:latin typeface="Segoe UI"/>
                <a:ea typeface="Segoe UI" pitchFamily="34" charset="0"/>
                <a:cs typeface="Segoe UI" pitchFamily="34" charset="0"/>
              </a:rPr>
              <a:t>Skype for Business</a:t>
            </a: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Hybrid Ops</a:t>
            </a:r>
          </a:p>
        </p:txBody>
      </p:sp>
      <p:sp>
        <p:nvSpPr>
          <p:cNvPr id="12" name="Hexagon 11"/>
          <p:cNvSpPr/>
          <p:nvPr/>
        </p:nvSpPr>
        <p:spPr bwMode="auto">
          <a:xfrm>
            <a:off x="6546845" y="3190052"/>
            <a:ext cx="1885417" cy="1639612"/>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a:lnSpc>
                <a:spcPct val="90000"/>
              </a:lnSpc>
            </a:pPr>
            <a:endParaRPr lang="en-US" sz="1765" b="1"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765" b="1" dirty="0">
                <a:gradFill>
                  <a:gsLst>
                    <a:gs pos="0">
                      <a:srgbClr val="FFFFFF"/>
                    </a:gs>
                    <a:gs pos="100000">
                      <a:srgbClr val="FFFFFF"/>
                    </a:gs>
                  </a:gsLst>
                  <a:lin ang="5400000" scaled="0"/>
                </a:gradFill>
                <a:latin typeface="Segoe UI"/>
                <a:ea typeface="Segoe UI" pitchFamily="34" charset="0"/>
                <a:cs typeface="Segoe UI" pitchFamily="34" charset="0"/>
              </a:rPr>
              <a:t>Event Hubs</a:t>
            </a:r>
          </a:p>
          <a:p>
            <a:pPr algn="ctr" defTabSz="685647">
              <a:lnSpc>
                <a:spcPct val="90000"/>
              </a:lnSpc>
            </a:pPr>
            <a:endParaRPr lang="en-US" sz="1471" b="1"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685647">
              <a:lnSpc>
                <a:spcPct val="90000"/>
              </a:lnSpc>
            </a:pPr>
            <a:r>
              <a:rPr lang="en-US" sz="1471" dirty="0">
                <a:gradFill>
                  <a:gsLst>
                    <a:gs pos="0">
                      <a:srgbClr val="FFFFFF"/>
                    </a:gs>
                    <a:gs pos="100000">
                      <a:srgbClr val="FFFFFF"/>
                    </a:gs>
                  </a:gsLst>
                  <a:lin ang="5400000" scaled="0"/>
                </a:gradFill>
                <a:latin typeface="Segoe UI"/>
                <a:ea typeface="Segoe UI" pitchFamily="34" charset="0"/>
                <a:cs typeface="Segoe UI" pitchFamily="34" charset="0"/>
              </a:rPr>
              <a:t>20bn events/day</a:t>
            </a:r>
          </a:p>
          <a:p>
            <a:pPr algn="ctr" defTabSz="685647">
              <a:lnSpc>
                <a:spcPct val="90000"/>
              </a:lnSpc>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968245270"/>
      </p:ext>
    </p:extLst>
  </p:cSld>
  <p:clrMapOvr>
    <a:masterClrMapping/>
  </p:clrMapOvr>
  <p:transition advTm="95495">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Azure Service Fabric</a:t>
            </a:r>
            <a:br>
              <a:rPr lang="en-US" dirty="0" smtClean="0"/>
            </a:br>
            <a:r>
              <a:rPr lang="en-US" sz="2059" dirty="0"/>
              <a:t>A platform for reliable, </a:t>
            </a:r>
            <a:r>
              <a:rPr lang="en-US" sz="2059" dirty="0" err="1"/>
              <a:t>hyperscale</a:t>
            </a:r>
            <a:r>
              <a:rPr lang="en-US" sz="2059" dirty="0"/>
              <a:t>, </a:t>
            </a:r>
            <a:r>
              <a:rPr lang="en-US" sz="2059" dirty="0" err="1"/>
              <a:t>microservice</a:t>
            </a:r>
            <a:r>
              <a:rPr lang="en-US" sz="2059" dirty="0"/>
              <a:t>-based applications</a:t>
            </a:r>
            <a:endParaRPr lang="en-US" sz="2059" dirty="0"/>
          </a:p>
        </p:txBody>
      </p:sp>
      <p:sp>
        <p:nvSpPr>
          <p:cNvPr id="356" name="Right Arrow 355"/>
          <p:cNvSpPr/>
          <p:nvPr/>
        </p:nvSpPr>
        <p:spPr>
          <a:xfrm rot="5400000">
            <a:off x="1300694" y="3424073"/>
            <a:ext cx="358845" cy="365272"/>
          </a:xfrm>
          <a:prstGeom prst="rightArrow">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57" name="Right Arrow 356"/>
          <p:cNvSpPr/>
          <p:nvPr/>
        </p:nvSpPr>
        <p:spPr>
          <a:xfrm rot="5400000">
            <a:off x="4372879" y="3408542"/>
            <a:ext cx="358845" cy="365272"/>
          </a:xfrm>
          <a:prstGeom prst="rightArrow">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58" name="Right Arrow 357"/>
          <p:cNvSpPr/>
          <p:nvPr/>
        </p:nvSpPr>
        <p:spPr>
          <a:xfrm rot="5400000">
            <a:off x="7397015" y="3415063"/>
            <a:ext cx="358845" cy="365272"/>
          </a:xfrm>
          <a:prstGeom prst="rightArrow">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grpSp>
        <p:nvGrpSpPr>
          <p:cNvPr id="360" name="Group 359"/>
          <p:cNvGrpSpPr/>
          <p:nvPr/>
        </p:nvGrpSpPr>
        <p:grpSpPr>
          <a:xfrm>
            <a:off x="555600" y="3872085"/>
            <a:ext cx="1876364" cy="1512538"/>
            <a:chOff x="967123" y="3315404"/>
            <a:chExt cx="2551986" cy="2057157"/>
          </a:xfrm>
        </p:grpSpPr>
        <p:sp>
          <p:nvSpPr>
            <p:cNvPr id="361" name="Rectangle 360"/>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672358" fontAlgn="auto">
                <a:spcBef>
                  <a:spcPts val="0"/>
                </a:spcBef>
                <a:spcAft>
                  <a:spcPts val="0"/>
                </a:spcAft>
                <a:defRPr/>
              </a:pPr>
              <a:r>
                <a:rPr lang="en-US" sz="1765" b="1" kern="0" dirty="0">
                  <a:solidFill>
                    <a:srgbClr val="FFFFFF"/>
                  </a:solidFill>
                  <a:latin typeface="Segoe UI Light"/>
                  <a:cs typeface="+mn-cs"/>
                </a:rPr>
                <a:t>Azure</a:t>
              </a:r>
              <a:r>
                <a:rPr lang="en-US" sz="1765" kern="0" dirty="0">
                  <a:solidFill>
                    <a:srgbClr val="FFFFFF"/>
                  </a:solidFill>
                  <a:latin typeface="Segoe UI Light"/>
                  <a:cs typeface="+mn-cs"/>
                </a:rPr>
                <a:t> </a:t>
              </a:r>
            </a:p>
          </p:txBody>
        </p:sp>
        <p:sp>
          <p:nvSpPr>
            <p:cNvPr id="362" name="Rectangle 361"/>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672358" fontAlgn="auto">
                <a:spcBef>
                  <a:spcPts val="0"/>
                </a:spcBef>
                <a:spcAft>
                  <a:spcPts val="0"/>
                </a:spcAft>
                <a:defRPr/>
              </a:pPr>
              <a:r>
                <a:rPr lang="en-US" sz="735" b="1" kern="0" dirty="0">
                  <a:solidFill>
                    <a:srgbClr val="FFFFFF"/>
                  </a:solidFill>
                  <a:latin typeface="Calibri" panose="020F0502020204030204"/>
                  <a:cs typeface="+mn-cs"/>
                </a:rPr>
                <a:t>Windows</a:t>
              </a:r>
            </a:p>
            <a:p>
              <a:pPr algn="ctr" defTabSz="672358" fontAlgn="auto">
                <a:spcBef>
                  <a:spcPts val="0"/>
                </a:spcBef>
                <a:spcAft>
                  <a:spcPts val="0"/>
                </a:spcAft>
                <a:defRPr/>
              </a:pPr>
              <a:r>
                <a:rPr lang="en-US" sz="735" b="1" kern="0" dirty="0">
                  <a:solidFill>
                    <a:srgbClr val="FFFFFF"/>
                  </a:solidFill>
                  <a:latin typeface="Calibri" panose="020F0502020204030204"/>
                  <a:cs typeface="+mn-cs"/>
                </a:rPr>
                <a:t>Server</a:t>
              </a:r>
            </a:p>
          </p:txBody>
        </p:sp>
        <p:sp>
          <p:nvSpPr>
            <p:cNvPr id="363" name="Rectangle 362"/>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672358" fontAlgn="auto">
                <a:spcBef>
                  <a:spcPts val="0"/>
                </a:spcBef>
                <a:spcAft>
                  <a:spcPts val="0"/>
                </a:spcAft>
                <a:defRPr/>
              </a:pPr>
              <a:r>
                <a:rPr lang="en-US" sz="735" b="1" kern="0" dirty="0">
                  <a:solidFill>
                    <a:srgbClr val="FFFFFF"/>
                  </a:solidFill>
                  <a:latin typeface="Calibri" panose="020F0502020204030204"/>
                  <a:cs typeface="+mn-cs"/>
                </a:rPr>
                <a:t>Linux</a:t>
              </a:r>
            </a:p>
          </p:txBody>
        </p:sp>
        <p:pic>
          <p:nvPicPr>
            <p:cNvPr id="364" name="Picture 363"/>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6651345" y="3872085"/>
            <a:ext cx="1876364" cy="1538366"/>
            <a:chOff x="8577887" y="3302049"/>
            <a:chExt cx="2551986" cy="2092284"/>
          </a:xfrm>
        </p:grpSpPr>
        <p:sp>
          <p:nvSpPr>
            <p:cNvPr id="366" name="Rectangle 365"/>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672358" fontAlgn="auto">
                <a:spcBef>
                  <a:spcPts val="0"/>
                </a:spcBef>
                <a:spcAft>
                  <a:spcPts val="0"/>
                </a:spcAft>
                <a:defRPr/>
              </a:pPr>
              <a:r>
                <a:rPr lang="en-US" sz="1765" b="1" kern="0" dirty="0">
                  <a:solidFill>
                    <a:srgbClr val="FFFFFF"/>
                  </a:solidFill>
                  <a:latin typeface="Segoe UI Light"/>
                  <a:cs typeface="+mn-cs"/>
                </a:rPr>
                <a:t>Hosted Clouds</a:t>
              </a:r>
            </a:p>
          </p:txBody>
        </p:sp>
        <p:sp>
          <p:nvSpPr>
            <p:cNvPr id="367" name="Rectangle 366"/>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672358" fontAlgn="auto">
                <a:spcBef>
                  <a:spcPts val="0"/>
                </a:spcBef>
                <a:spcAft>
                  <a:spcPts val="0"/>
                </a:spcAft>
                <a:defRPr/>
              </a:pPr>
              <a:r>
                <a:rPr lang="en-US" sz="735" b="1" kern="0" dirty="0">
                  <a:solidFill>
                    <a:srgbClr val="FFFFFF"/>
                  </a:solidFill>
                  <a:latin typeface="Calibri" panose="020F0502020204030204"/>
                  <a:cs typeface="+mn-cs"/>
                </a:rPr>
                <a:t>Windows</a:t>
              </a:r>
            </a:p>
            <a:p>
              <a:pPr algn="ctr" defTabSz="672358" fontAlgn="auto">
                <a:spcBef>
                  <a:spcPts val="0"/>
                </a:spcBef>
                <a:spcAft>
                  <a:spcPts val="0"/>
                </a:spcAft>
                <a:defRPr/>
              </a:pPr>
              <a:r>
                <a:rPr lang="en-US" sz="735" b="1" kern="0" dirty="0">
                  <a:solidFill>
                    <a:srgbClr val="FFFFFF"/>
                  </a:solidFill>
                  <a:latin typeface="Calibri" panose="020F0502020204030204"/>
                  <a:cs typeface="+mn-cs"/>
                </a:rPr>
                <a:t>Server</a:t>
              </a:r>
            </a:p>
          </p:txBody>
        </p:sp>
        <p:sp>
          <p:nvSpPr>
            <p:cNvPr id="368" name="Rectangle 367"/>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672358" fontAlgn="auto">
                <a:spcBef>
                  <a:spcPts val="0"/>
                </a:spcBef>
                <a:spcAft>
                  <a:spcPts val="0"/>
                </a:spcAft>
                <a:defRPr/>
              </a:pPr>
              <a:r>
                <a:rPr lang="en-US" sz="735" b="1" kern="0" dirty="0">
                  <a:solidFill>
                    <a:srgbClr val="FFFFFF"/>
                  </a:solidFill>
                  <a:latin typeface="Calibri" panose="020F0502020204030204"/>
                  <a:cs typeface="+mn-cs"/>
                </a:rPr>
                <a:t>Linux</a:t>
              </a:r>
            </a:p>
          </p:txBody>
        </p:sp>
        <p:pic>
          <p:nvPicPr>
            <p:cNvPr id="369" name="Picture 368"/>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393022" y="222008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71" name="Hexagon 370"/>
          <p:cNvSpPr/>
          <p:nvPr/>
        </p:nvSpPr>
        <p:spPr>
          <a:xfrm>
            <a:off x="562820" y="231646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72" name="Hexagon 371"/>
          <p:cNvSpPr/>
          <p:nvPr/>
        </p:nvSpPr>
        <p:spPr>
          <a:xfrm>
            <a:off x="393022" y="241619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73" name="Hexagon 372"/>
          <p:cNvSpPr/>
          <p:nvPr/>
        </p:nvSpPr>
        <p:spPr>
          <a:xfrm>
            <a:off x="562820" y="251257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374" name="Straight Connector 373"/>
          <p:cNvCxnSpPr/>
          <p:nvPr/>
        </p:nvCxnSpPr>
        <p:spPr>
          <a:xfrm>
            <a:off x="494088" y="2507363"/>
            <a:ext cx="169798" cy="99728"/>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494088" y="2307906"/>
            <a:ext cx="169798" cy="99728"/>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661124" y="2403355"/>
            <a:ext cx="169798" cy="99728"/>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661124" y="2507363"/>
            <a:ext cx="169798" cy="99728"/>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661124" y="2411914"/>
            <a:ext cx="24" cy="19748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491351" y="2407634"/>
            <a:ext cx="169773" cy="95449"/>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661124" y="2303626"/>
            <a:ext cx="169798" cy="10828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494076" y="2326008"/>
            <a:ext cx="24" cy="197489"/>
          </a:xfrm>
          <a:prstGeom prst="line">
            <a:avLst/>
          </a:prstGeom>
          <a:noFill/>
          <a:ln w="6350" cap="flat" cmpd="sng" algn="ctr">
            <a:solidFill>
              <a:srgbClr val="5B9BD5"/>
            </a:solidFill>
            <a:prstDash val="solid"/>
            <a:miter lim="800000"/>
          </a:ln>
          <a:effectLst/>
        </p:spPr>
      </p:cxnSp>
      <p:sp>
        <p:nvSpPr>
          <p:cNvPr id="382" name="Hexagon 381"/>
          <p:cNvSpPr/>
          <p:nvPr/>
        </p:nvSpPr>
        <p:spPr>
          <a:xfrm>
            <a:off x="730519" y="222008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83" name="Hexagon 382"/>
          <p:cNvSpPr/>
          <p:nvPr/>
        </p:nvSpPr>
        <p:spPr>
          <a:xfrm>
            <a:off x="900317" y="231646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84" name="Hexagon 383"/>
          <p:cNvSpPr/>
          <p:nvPr/>
        </p:nvSpPr>
        <p:spPr>
          <a:xfrm>
            <a:off x="730519" y="241619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85" name="Hexagon 384"/>
          <p:cNvSpPr/>
          <p:nvPr/>
        </p:nvSpPr>
        <p:spPr>
          <a:xfrm>
            <a:off x="900317" y="251257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386" name="Straight Connector 385"/>
          <p:cNvCxnSpPr/>
          <p:nvPr/>
        </p:nvCxnSpPr>
        <p:spPr>
          <a:xfrm>
            <a:off x="831585" y="2507363"/>
            <a:ext cx="169798" cy="99728"/>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831585" y="2311251"/>
            <a:ext cx="169798" cy="99728"/>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98621" y="2403355"/>
            <a:ext cx="169798" cy="99728"/>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998621" y="2507363"/>
            <a:ext cx="169798" cy="99728"/>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998622" y="2411914"/>
            <a:ext cx="24" cy="19748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828848" y="2407634"/>
            <a:ext cx="169773" cy="95449"/>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998621" y="2303626"/>
            <a:ext cx="169798" cy="10828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831573" y="2326008"/>
            <a:ext cx="24" cy="197489"/>
          </a:xfrm>
          <a:prstGeom prst="line">
            <a:avLst/>
          </a:prstGeom>
          <a:noFill/>
          <a:ln w="6350" cap="flat" cmpd="sng" algn="ctr">
            <a:solidFill>
              <a:srgbClr val="5B9BD5"/>
            </a:solidFill>
            <a:prstDash val="solid"/>
            <a:miter lim="800000"/>
          </a:ln>
          <a:effectLst/>
        </p:spPr>
      </p:cxnSp>
      <p:sp>
        <p:nvSpPr>
          <p:cNvPr id="394" name="Hexagon 393"/>
          <p:cNvSpPr/>
          <p:nvPr/>
        </p:nvSpPr>
        <p:spPr>
          <a:xfrm>
            <a:off x="1069844" y="222008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95" name="Hexagon 394"/>
          <p:cNvSpPr/>
          <p:nvPr/>
        </p:nvSpPr>
        <p:spPr>
          <a:xfrm>
            <a:off x="1239642" y="231646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96" name="Hexagon 395"/>
          <p:cNvSpPr/>
          <p:nvPr/>
        </p:nvSpPr>
        <p:spPr>
          <a:xfrm>
            <a:off x="1069844" y="241619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397" name="Hexagon 396"/>
          <p:cNvSpPr/>
          <p:nvPr/>
        </p:nvSpPr>
        <p:spPr>
          <a:xfrm>
            <a:off x="1239642" y="251257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398" name="Straight Connector 397"/>
          <p:cNvCxnSpPr/>
          <p:nvPr/>
        </p:nvCxnSpPr>
        <p:spPr>
          <a:xfrm>
            <a:off x="1170911" y="2507363"/>
            <a:ext cx="169798" cy="99728"/>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170911" y="2307906"/>
            <a:ext cx="169798" cy="99728"/>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337946" y="2403355"/>
            <a:ext cx="169798" cy="99728"/>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337946" y="2507363"/>
            <a:ext cx="169798" cy="99728"/>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337947" y="2411914"/>
            <a:ext cx="24" cy="19748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168173" y="2407634"/>
            <a:ext cx="169773" cy="9544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337946" y="2303626"/>
            <a:ext cx="169798" cy="108287"/>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170898" y="2329353"/>
            <a:ext cx="24" cy="197489"/>
          </a:xfrm>
          <a:prstGeom prst="line">
            <a:avLst/>
          </a:prstGeom>
          <a:noFill/>
          <a:ln w="6350" cap="flat" cmpd="sng" algn="ctr">
            <a:solidFill>
              <a:srgbClr val="5B9BD5"/>
            </a:solidFill>
            <a:prstDash val="solid"/>
            <a:miter lim="800000"/>
          </a:ln>
          <a:effectLst/>
        </p:spPr>
      </p:cxnSp>
      <p:sp>
        <p:nvSpPr>
          <p:cNvPr id="406" name="Hexagon 405"/>
          <p:cNvSpPr/>
          <p:nvPr/>
        </p:nvSpPr>
        <p:spPr>
          <a:xfrm>
            <a:off x="1407342" y="222008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07" name="Hexagon 406"/>
          <p:cNvSpPr/>
          <p:nvPr/>
        </p:nvSpPr>
        <p:spPr>
          <a:xfrm>
            <a:off x="1577140" y="231646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08" name="Hexagon 407"/>
          <p:cNvSpPr/>
          <p:nvPr/>
        </p:nvSpPr>
        <p:spPr>
          <a:xfrm>
            <a:off x="1407342" y="241619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09" name="Hexagon 408"/>
          <p:cNvSpPr/>
          <p:nvPr/>
        </p:nvSpPr>
        <p:spPr>
          <a:xfrm>
            <a:off x="1577140" y="251257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10" name="Straight Connector 409"/>
          <p:cNvCxnSpPr/>
          <p:nvPr/>
        </p:nvCxnSpPr>
        <p:spPr>
          <a:xfrm>
            <a:off x="1508408" y="2507363"/>
            <a:ext cx="169798" cy="99728"/>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1508408" y="2307906"/>
            <a:ext cx="169798" cy="99728"/>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1675444" y="2403355"/>
            <a:ext cx="169798" cy="99728"/>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1675444" y="2507363"/>
            <a:ext cx="169798" cy="99728"/>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1675445" y="2408569"/>
            <a:ext cx="24" cy="19748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1505671" y="2407634"/>
            <a:ext cx="169773" cy="9544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1675444" y="2303626"/>
            <a:ext cx="169798" cy="108287"/>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1508396" y="2329353"/>
            <a:ext cx="24" cy="197489"/>
          </a:xfrm>
          <a:prstGeom prst="line">
            <a:avLst/>
          </a:prstGeom>
          <a:noFill/>
          <a:ln w="6350" cap="flat" cmpd="sng" algn="ctr">
            <a:solidFill>
              <a:srgbClr val="5B9BD5"/>
            </a:solidFill>
            <a:prstDash val="solid"/>
            <a:miter lim="800000"/>
          </a:ln>
          <a:effectLst/>
        </p:spPr>
      </p:cxnSp>
      <p:sp>
        <p:nvSpPr>
          <p:cNvPr id="418" name="Hexagon 417"/>
          <p:cNvSpPr/>
          <p:nvPr/>
        </p:nvSpPr>
        <p:spPr>
          <a:xfrm>
            <a:off x="1744839" y="222008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19" name="Hexagon 418"/>
          <p:cNvSpPr/>
          <p:nvPr/>
        </p:nvSpPr>
        <p:spPr>
          <a:xfrm>
            <a:off x="1911937" y="231646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20" name="Hexagon 419"/>
          <p:cNvSpPr/>
          <p:nvPr/>
        </p:nvSpPr>
        <p:spPr>
          <a:xfrm>
            <a:off x="1744839" y="241619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21" name="Hexagon 420"/>
          <p:cNvSpPr/>
          <p:nvPr/>
        </p:nvSpPr>
        <p:spPr>
          <a:xfrm>
            <a:off x="1911937" y="251257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22" name="Straight Connector 421"/>
          <p:cNvCxnSpPr/>
          <p:nvPr/>
        </p:nvCxnSpPr>
        <p:spPr>
          <a:xfrm>
            <a:off x="1843206" y="2507363"/>
            <a:ext cx="169798" cy="99728"/>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1843206" y="2307906"/>
            <a:ext cx="169798" cy="99728"/>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010241" y="2403355"/>
            <a:ext cx="169798" cy="99728"/>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010241" y="2507363"/>
            <a:ext cx="169798" cy="99728"/>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010242" y="2411914"/>
            <a:ext cx="24" cy="19748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1840468" y="2407634"/>
            <a:ext cx="169773" cy="95449"/>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010241" y="2303626"/>
            <a:ext cx="169798" cy="10828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1845893" y="2326008"/>
            <a:ext cx="24" cy="197489"/>
          </a:xfrm>
          <a:prstGeom prst="line">
            <a:avLst/>
          </a:prstGeom>
          <a:noFill/>
          <a:ln w="6350" cap="flat" cmpd="sng" algn="ctr">
            <a:solidFill>
              <a:srgbClr val="5B9BD5"/>
            </a:solidFill>
            <a:prstDash val="solid"/>
            <a:miter lim="800000"/>
          </a:ln>
          <a:effectLst/>
        </p:spPr>
      </p:cxnSp>
      <p:sp>
        <p:nvSpPr>
          <p:cNvPr id="430" name="Hexagon 429"/>
          <p:cNvSpPr/>
          <p:nvPr/>
        </p:nvSpPr>
        <p:spPr>
          <a:xfrm>
            <a:off x="2079637" y="222008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31" name="Hexagon 430"/>
          <p:cNvSpPr/>
          <p:nvPr/>
        </p:nvSpPr>
        <p:spPr>
          <a:xfrm>
            <a:off x="2249435" y="231646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32" name="Hexagon 431"/>
          <p:cNvSpPr/>
          <p:nvPr/>
        </p:nvSpPr>
        <p:spPr>
          <a:xfrm>
            <a:off x="2079637" y="241619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33" name="Hexagon 432"/>
          <p:cNvSpPr/>
          <p:nvPr/>
        </p:nvSpPr>
        <p:spPr>
          <a:xfrm>
            <a:off x="2249435" y="251257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34" name="Straight Connector 433"/>
          <p:cNvCxnSpPr/>
          <p:nvPr/>
        </p:nvCxnSpPr>
        <p:spPr>
          <a:xfrm>
            <a:off x="2180703" y="2507363"/>
            <a:ext cx="169798" cy="99728"/>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180703" y="2307906"/>
            <a:ext cx="169798" cy="99728"/>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2347739" y="2403355"/>
            <a:ext cx="169798" cy="99728"/>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2347739" y="2507363"/>
            <a:ext cx="169798" cy="99728"/>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2347740" y="2411914"/>
            <a:ext cx="24" cy="19748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177966" y="2407634"/>
            <a:ext cx="169773" cy="95449"/>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2347739" y="2303626"/>
            <a:ext cx="169798" cy="10828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180691" y="2326008"/>
            <a:ext cx="24" cy="197489"/>
          </a:xfrm>
          <a:prstGeom prst="line">
            <a:avLst/>
          </a:prstGeom>
          <a:noFill/>
          <a:ln w="6350" cap="flat" cmpd="sng" algn="ctr">
            <a:solidFill>
              <a:srgbClr val="5B9BD5"/>
            </a:solidFill>
            <a:prstDash val="solid"/>
            <a:miter lim="800000"/>
          </a:ln>
          <a:effectLst/>
        </p:spPr>
      </p:cxnSp>
      <p:sp>
        <p:nvSpPr>
          <p:cNvPr id="442" name="Hexagon 441"/>
          <p:cNvSpPr/>
          <p:nvPr/>
        </p:nvSpPr>
        <p:spPr>
          <a:xfrm>
            <a:off x="2418962" y="222008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43" name="Hexagon 442"/>
          <p:cNvSpPr/>
          <p:nvPr/>
        </p:nvSpPr>
        <p:spPr>
          <a:xfrm>
            <a:off x="2588760" y="231646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44" name="Hexagon 443"/>
          <p:cNvSpPr/>
          <p:nvPr/>
        </p:nvSpPr>
        <p:spPr>
          <a:xfrm>
            <a:off x="2418962" y="241619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45" name="Hexagon 444"/>
          <p:cNvSpPr/>
          <p:nvPr/>
        </p:nvSpPr>
        <p:spPr>
          <a:xfrm>
            <a:off x="2588760" y="251257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46" name="Straight Connector 445"/>
          <p:cNvCxnSpPr/>
          <p:nvPr/>
        </p:nvCxnSpPr>
        <p:spPr>
          <a:xfrm>
            <a:off x="2520029" y="2507363"/>
            <a:ext cx="169798" cy="99728"/>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2520029" y="2307906"/>
            <a:ext cx="169798" cy="9972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2687064" y="2403355"/>
            <a:ext cx="169798" cy="99728"/>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2687064" y="2507363"/>
            <a:ext cx="169798" cy="9972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2687065" y="2411914"/>
            <a:ext cx="24" cy="19748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2517291" y="2407634"/>
            <a:ext cx="169773" cy="95449"/>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2687064" y="2303626"/>
            <a:ext cx="169798" cy="10828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2520016" y="2326008"/>
            <a:ext cx="24" cy="197489"/>
          </a:xfrm>
          <a:prstGeom prst="line">
            <a:avLst/>
          </a:prstGeom>
          <a:noFill/>
          <a:ln w="6350" cap="flat" cmpd="sng" algn="ctr">
            <a:solidFill>
              <a:srgbClr val="5B9BD5"/>
            </a:solidFill>
            <a:prstDash val="solid"/>
            <a:miter lim="800000"/>
          </a:ln>
          <a:effectLst/>
        </p:spPr>
      </p:cxnSp>
      <p:sp>
        <p:nvSpPr>
          <p:cNvPr id="454" name="Hexagon 453"/>
          <p:cNvSpPr/>
          <p:nvPr/>
        </p:nvSpPr>
        <p:spPr>
          <a:xfrm>
            <a:off x="2759516" y="2220083"/>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55" name="Hexagon 454"/>
          <p:cNvSpPr/>
          <p:nvPr/>
        </p:nvSpPr>
        <p:spPr>
          <a:xfrm>
            <a:off x="2929313" y="2316467"/>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56" name="Hexagon 455"/>
          <p:cNvSpPr/>
          <p:nvPr/>
        </p:nvSpPr>
        <p:spPr>
          <a:xfrm>
            <a:off x="2759516" y="241619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57" name="Hexagon 456"/>
          <p:cNvSpPr/>
          <p:nvPr/>
        </p:nvSpPr>
        <p:spPr>
          <a:xfrm>
            <a:off x="2929313" y="251257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58" name="Straight Connector 457"/>
          <p:cNvCxnSpPr/>
          <p:nvPr/>
        </p:nvCxnSpPr>
        <p:spPr>
          <a:xfrm>
            <a:off x="2860582" y="2507363"/>
            <a:ext cx="169798" cy="99728"/>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2860582" y="2307906"/>
            <a:ext cx="169798" cy="9972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3020474" y="2407275"/>
            <a:ext cx="169798" cy="99728"/>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3020474" y="2511283"/>
            <a:ext cx="169798" cy="9972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3028725" y="2415834"/>
            <a:ext cx="24" cy="19748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2857844" y="2407634"/>
            <a:ext cx="169773" cy="95449"/>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3020474" y="2307546"/>
            <a:ext cx="169798" cy="10828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2860570" y="2326008"/>
            <a:ext cx="24" cy="197489"/>
          </a:xfrm>
          <a:prstGeom prst="line">
            <a:avLst/>
          </a:prstGeom>
          <a:noFill/>
          <a:ln w="6350" cap="flat" cmpd="sng" algn="ctr">
            <a:solidFill>
              <a:srgbClr val="5B9BD5"/>
            </a:solidFill>
            <a:prstDash val="solid"/>
            <a:miter lim="800000"/>
          </a:ln>
          <a:effectLst/>
        </p:spPr>
      </p:cxnSp>
      <p:sp>
        <p:nvSpPr>
          <p:cNvPr id="466" name="Hexagon 465"/>
          <p:cNvSpPr/>
          <p:nvPr/>
        </p:nvSpPr>
        <p:spPr>
          <a:xfrm>
            <a:off x="3099100" y="2221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67" name="Hexagon 466"/>
          <p:cNvSpPr/>
          <p:nvPr/>
        </p:nvSpPr>
        <p:spPr>
          <a:xfrm>
            <a:off x="3268898" y="23174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68" name="Hexagon 467"/>
          <p:cNvSpPr/>
          <p:nvPr/>
        </p:nvSpPr>
        <p:spPr>
          <a:xfrm>
            <a:off x="3099100" y="2417166"/>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69" name="Hexagon 468"/>
          <p:cNvSpPr/>
          <p:nvPr/>
        </p:nvSpPr>
        <p:spPr>
          <a:xfrm>
            <a:off x="3268898" y="251689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70" name="Straight Connector 469"/>
          <p:cNvCxnSpPr/>
          <p:nvPr/>
        </p:nvCxnSpPr>
        <p:spPr>
          <a:xfrm>
            <a:off x="3200166" y="2508334"/>
            <a:ext cx="169798" cy="99728"/>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3200166" y="2308877"/>
            <a:ext cx="169798" cy="9972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3367202" y="2404326"/>
            <a:ext cx="169798" cy="99728"/>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3367202" y="2508334"/>
            <a:ext cx="169798" cy="9972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3367202" y="2412885"/>
            <a:ext cx="24" cy="19748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3197429" y="2408605"/>
            <a:ext cx="169773" cy="95449"/>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3367202" y="2304597"/>
            <a:ext cx="169798" cy="10828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3200154" y="2326980"/>
            <a:ext cx="24" cy="197489"/>
          </a:xfrm>
          <a:prstGeom prst="line">
            <a:avLst/>
          </a:prstGeom>
          <a:noFill/>
          <a:ln w="6350" cap="flat" cmpd="sng" algn="ctr">
            <a:solidFill>
              <a:srgbClr val="5B9BD5"/>
            </a:solidFill>
            <a:prstDash val="solid"/>
            <a:miter lim="800000"/>
          </a:ln>
          <a:effectLst/>
        </p:spPr>
      </p:cxnSp>
      <p:sp>
        <p:nvSpPr>
          <p:cNvPr id="478" name="Hexagon 477"/>
          <p:cNvSpPr/>
          <p:nvPr/>
        </p:nvSpPr>
        <p:spPr>
          <a:xfrm>
            <a:off x="3436597" y="2221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79" name="Hexagon 478"/>
          <p:cNvSpPr/>
          <p:nvPr/>
        </p:nvSpPr>
        <p:spPr>
          <a:xfrm>
            <a:off x="3606395" y="23174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80" name="Hexagon 479"/>
          <p:cNvSpPr/>
          <p:nvPr/>
        </p:nvSpPr>
        <p:spPr>
          <a:xfrm>
            <a:off x="3436597" y="2417166"/>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81" name="Hexagon 480"/>
          <p:cNvSpPr/>
          <p:nvPr/>
        </p:nvSpPr>
        <p:spPr>
          <a:xfrm>
            <a:off x="3606395" y="251689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82" name="Straight Connector 481"/>
          <p:cNvCxnSpPr/>
          <p:nvPr/>
        </p:nvCxnSpPr>
        <p:spPr>
          <a:xfrm>
            <a:off x="3537663" y="2508334"/>
            <a:ext cx="169798" cy="99728"/>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3537663" y="2308877"/>
            <a:ext cx="169798" cy="9972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3704699" y="2404326"/>
            <a:ext cx="169798" cy="99728"/>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3704699" y="2508334"/>
            <a:ext cx="169798" cy="99728"/>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3704700" y="2412885"/>
            <a:ext cx="24" cy="19748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3534926" y="2408605"/>
            <a:ext cx="169773" cy="95449"/>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3704699" y="2304597"/>
            <a:ext cx="169798" cy="10828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3537651" y="2326980"/>
            <a:ext cx="24" cy="197489"/>
          </a:xfrm>
          <a:prstGeom prst="line">
            <a:avLst/>
          </a:prstGeom>
          <a:noFill/>
          <a:ln w="6350" cap="flat" cmpd="sng" algn="ctr">
            <a:solidFill>
              <a:srgbClr val="5B9BD5"/>
            </a:solidFill>
            <a:prstDash val="solid"/>
            <a:miter lim="800000"/>
          </a:ln>
          <a:effectLst/>
        </p:spPr>
      </p:cxnSp>
      <p:sp>
        <p:nvSpPr>
          <p:cNvPr id="490" name="Hexagon 489"/>
          <p:cNvSpPr/>
          <p:nvPr/>
        </p:nvSpPr>
        <p:spPr>
          <a:xfrm>
            <a:off x="3775922" y="2221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91" name="Hexagon 490"/>
          <p:cNvSpPr/>
          <p:nvPr/>
        </p:nvSpPr>
        <p:spPr>
          <a:xfrm>
            <a:off x="3945720" y="23174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92" name="Hexagon 491"/>
          <p:cNvSpPr/>
          <p:nvPr/>
        </p:nvSpPr>
        <p:spPr>
          <a:xfrm>
            <a:off x="3775922" y="2417166"/>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493" name="Hexagon 492"/>
          <p:cNvSpPr/>
          <p:nvPr/>
        </p:nvSpPr>
        <p:spPr>
          <a:xfrm>
            <a:off x="3945720" y="25135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494" name="Straight Connector 493"/>
          <p:cNvCxnSpPr/>
          <p:nvPr/>
        </p:nvCxnSpPr>
        <p:spPr>
          <a:xfrm>
            <a:off x="3876989" y="2508334"/>
            <a:ext cx="169798" cy="99728"/>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876989" y="2308877"/>
            <a:ext cx="169798" cy="99728"/>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4040969" y="2404326"/>
            <a:ext cx="169798" cy="99728"/>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4040969" y="2508334"/>
            <a:ext cx="169798" cy="99728"/>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4044025" y="2412885"/>
            <a:ext cx="24" cy="19748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3874251" y="2408605"/>
            <a:ext cx="169773" cy="95449"/>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4040969" y="2304597"/>
            <a:ext cx="169798" cy="10828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3876976" y="2326980"/>
            <a:ext cx="24" cy="197489"/>
          </a:xfrm>
          <a:prstGeom prst="line">
            <a:avLst/>
          </a:prstGeom>
          <a:noFill/>
          <a:ln w="6350" cap="flat" cmpd="sng" algn="ctr">
            <a:solidFill>
              <a:srgbClr val="5B9BD5"/>
            </a:solidFill>
            <a:prstDash val="solid"/>
            <a:miter lim="800000"/>
          </a:ln>
          <a:effectLst/>
        </p:spPr>
      </p:cxnSp>
      <p:sp>
        <p:nvSpPr>
          <p:cNvPr id="502" name="Hexagon 501"/>
          <p:cNvSpPr/>
          <p:nvPr/>
        </p:nvSpPr>
        <p:spPr>
          <a:xfrm>
            <a:off x="4113776" y="221771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03" name="Hexagon 502"/>
          <p:cNvSpPr/>
          <p:nvPr/>
        </p:nvSpPr>
        <p:spPr>
          <a:xfrm>
            <a:off x="4283574" y="23174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04" name="Hexagon 503"/>
          <p:cNvSpPr/>
          <p:nvPr/>
        </p:nvSpPr>
        <p:spPr>
          <a:xfrm>
            <a:off x="4113776" y="2417166"/>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05" name="Hexagon 504"/>
          <p:cNvSpPr/>
          <p:nvPr/>
        </p:nvSpPr>
        <p:spPr>
          <a:xfrm>
            <a:off x="4283574" y="25135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06" name="Straight Connector 505"/>
          <p:cNvCxnSpPr/>
          <p:nvPr/>
        </p:nvCxnSpPr>
        <p:spPr>
          <a:xfrm>
            <a:off x="4214842" y="2508334"/>
            <a:ext cx="169798" cy="99728"/>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4214842" y="2308877"/>
            <a:ext cx="169798" cy="99728"/>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4381878" y="2404326"/>
            <a:ext cx="169798" cy="99728"/>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4381878" y="2508334"/>
            <a:ext cx="169798" cy="99728"/>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4381879" y="2412885"/>
            <a:ext cx="24" cy="19748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4212105" y="2408605"/>
            <a:ext cx="169773" cy="95449"/>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4381878" y="2304597"/>
            <a:ext cx="169798" cy="10828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4214830" y="2326980"/>
            <a:ext cx="24" cy="197489"/>
          </a:xfrm>
          <a:prstGeom prst="line">
            <a:avLst/>
          </a:prstGeom>
          <a:noFill/>
          <a:ln w="6350" cap="flat" cmpd="sng" algn="ctr">
            <a:solidFill>
              <a:srgbClr val="5B9BD5"/>
            </a:solidFill>
            <a:prstDash val="solid"/>
            <a:miter lim="800000"/>
          </a:ln>
          <a:effectLst/>
        </p:spPr>
      </p:cxnSp>
      <p:sp>
        <p:nvSpPr>
          <p:cNvPr id="514" name="Hexagon 513"/>
          <p:cNvSpPr/>
          <p:nvPr/>
        </p:nvSpPr>
        <p:spPr>
          <a:xfrm>
            <a:off x="4451273" y="2221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15" name="Hexagon 514"/>
          <p:cNvSpPr/>
          <p:nvPr/>
        </p:nvSpPr>
        <p:spPr>
          <a:xfrm>
            <a:off x="4621071" y="23174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16" name="Hexagon 515"/>
          <p:cNvSpPr/>
          <p:nvPr/>
        </p:nvSpPr>
        <p:spPr>
          <a:xfrm>
            <a:off x="4451273" y="2417166"/>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17" name="Hexagon 516"/>
          <p:cNvSpPr/>
          <p:nvPr/>
        </p:nvSpPr>
        <p:spPr>
          <a:xfrm>
            <a:off x="4621071" y="25135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18" name="Straight Connector 517"/>
          <p:cNvCxnSpPr/>
          <p:nvPr/>
        </p:nvCxnSpPr>
        <p:spPr>
          <a:xfrm>
            <a:off x="4552340" y="2508334"/>
            <a:ext cx="169798" cy="99728"/>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4552340" y="2312222"/>
            <a:ext cx="169798" cy="99728"/>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4719375" y="2404326"/>
            <a:ext cx="169798" cy="99728"/>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4719375" y="2508334"/>
            <a:ext cx="169798" cy="99728"/>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4719376" y="2412885"/>
            <a:ext cx="24" cy="19748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4549602" y="2408605"/>
            <a:ext cx="169773" cy="95449"/>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4719375" y="2304597"/>
            <a:ext cx="169798" cy="108287"/>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4552327" y="2326980"/>
            <a:ext cx="24" cy="197489"/>
          </a:xfrm>
          <a:prstGeom prst="line">
            <a:avLst/>
          </a:prstGeom>
          <a:noFill/>
          <a:ln w="6350" cap="flat" cmpd="sng" algn="ctr">
            <a:solidFill>
              <a:srgbClr val="5B9BD5"/>
            </a:solidFill>
            <a:prstDash val="solid"/>
            <a:miter lim="800000"/>
          </a:ln>
          <a:effectLst/>
        </p:spPr>
      </p:cxnSp>
      <p:sp>
        <p:nvSpPr>
          <p:cNvPr id="526" name="Hexagon 525"/>
          <p:cNvSpPr/>
          <p:nvPr/>
        </p:nvSpPr>
        <p:spPr>
          <a:xfrm>
            <a:off x="4791826" y="2221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27" name="Hexagon 526"/>
          <p:cNvSpPr/>
          <p:nvPr/>
        </p:nvSpPr>
        <p:spPr>
          <a:xfrm>
            <a:off x="4961624" y="23174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28" name="Hexagon 527"/>
          <p:cNvSpPr/>
          <p:nvPr/>
        </p:nvSpPr>
        <p:spPr>
          <a:xfrm>
            <a:off x="4791826" y="2417166"/>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29" name="Hexagon 528"/>
          <p:cNvSpPr/>
          <p:nvPr/>
        </p:nvSpPr>
        <p:spPr>
          <a:xfrm>
            <a:off x="4961624" y="25135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30" name="Straight Connector 529"/>
          <p:cNvCxnSpPr/>
          <p:nvPr/>
        </p:nvCxnSpPr>
        <p:spPr>
          <a:xfrm>
            <a:off x="4892893" y="2508334"/>
            <a:ext cx="169798" cy="99728"/>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4892893" y="2308877"/>
            <a:ext cx="169798" cy="99728"/>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5059928" y="2404326"/>
            <a:ext cx="169798" cy="99728"/>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5059928" y="2508334"/>
            <a:ext cx="169798" cy="99728"/>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5059929" y="2412885"/>
            <a:ext cx="24" cy="19748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4890155" y="2408605"/>
            <a:ext cx="169773" cy="95449"/>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5059928" y="2304597"/>
            <a:ext cx="169798" cy="108287"/>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4898992" y="2326980"/>
            <a:ext cx="24" cy="197489"/>
          </a:xfrm>
          <a:prstGeom prst="line">
            <a:avLst/>
          </a:prstGeom>
          <a:noFill/>
          <a:ln w="6350" cap="flat" cmpd="sng" algn="ctr">
            <a:solidFill>
              <a:srgbClr val="5B9BD5"/>
            </a:solidFill>
            <a:prstDash val="solid"/>
            <a:miter lim="800000"/>
          </a:ln>
          <a:effectLst/>
        </p:spPr>
      </p:cxnSp>
      <p:sp>
        <p:nvSpPr>
          <p:cNvPr id="538" name="Hexagon 537"/>
          <p:cNvSpPr/>
          <p:nvPr/>
        </p:nvSpPr>
        <p:spPr>
          <a:xfrm>
            <a:off x="5131152" y="2221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39" name="Hexagon 538"/>
          <p:cNvSpPr/>
          <p:nvPr/>
        </p:nvSpPr>
        <p:spPr>
          <a:xfrm>
            <a:off x="5300950" y="23174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40" name="Hexagon 539"/>
          <p:cNvSpPr/>
          <p:nvPr/>
        </p:nvSpPr>
        <p:spPr>
          <a:xfrm>
            <a:off x="5131152" y="2417166"/>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41" name="Hexagon 540"/>
          <p:cNvSpPr/>
          <p:nvPr/>
        </p:nvSpPr>
        <p:spPr>
          <a:xfrm>
            <a:off x="5300950" y="25135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42" name="Straight Connector 541"/>
          <p:cNvCxnSpPr/>
          <p:nvPr/>
        </p:nvCxnSpPr>
        <p:spPr>
          <a:xfrm>
            <a:off x="5232218" y="2508334"/>
            <a:ext cx="169798" cy="99728"/>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5232218" y="2308877"/>
            <a:ext cx="169798" cy="99728"/>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5401954" y="2404326"/>
            <a:ext cx="169798" cy="99728"/>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5401954" y="2508334"/>
            <a:ext cx="169798" cy="99728"/>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5399255" y="2412885"/>
            <a:ext cx="24" cy="19748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5229481" y="2408605"/>
            <a:ext cx="169773" cy="95449"/>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5401954" y="2304597"/>
            <a:ext cx="169798" cy="108287"/>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5232206" y="2326980"/>
            <a:ext cx="24" cy="197489"/>
          </a:xfrm>
          <a:prstGeom prst="line">
            <a:avLst/>
          </a:prstGeom>
          <a:noFill/>
          <a:ln w="6350" cap="flat" cmpd="sng" algn="ctr">
            <a:solidFill>
              <a:srgbClr val="5B9BD5"/>
            </a:solidFill>
            <a:prstDash val="solid"/>
            <a:miter lim="800000"/>
          </a:ln>
          <a:effectLst/>
        </p:spPr>
      </p:cxnSp>
      <p:sp>
        <p:nvSpPr>
          <p:cNvPr id="550" name="Hexagon 549"/>
          <p:cNvSpPr/>
          <p:nvPr/>
        </p:nvSpPr>
        <p:spPr>
          <a:xfrm>
            <a:off x="5471349" y="22210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51" name="Hexagon 550"/>
          <p:cNvSpPr/>
          <p:nvPr/>
        </p:nvSpPr>
        <p:spPr>
          <a:xfrm>
            <a:off x="5641147" y="2317438"/>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52" name="Hexagon 551"/>
          <p:cNvSpPr/>
          <p:nvPr/>
        </p:nvSpPr>
        <p:spPr>
          <a:xfrm>
            <a:off x="5471349" y="2417166"/>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53" name="Hexagon 552"/>
          <p:cNvSpPr/>
          <p:nvPr/>
        </p:nvSpPr>
        <p:spPr>
          <a:xfrm>
            <a:off x="5641147" y="2513549"/>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54" name="Straight Connector 553"/>
          <p:cNvCxnSpPr/>
          <p:nvPr/>
        </p:nvCxnSpPr>
        <p:spPr>
          <a:xfrm>
            <a:off x="5572415" y="2508334"/>
            <a:ext cx="169798" cy="99728"/>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5572415" y="2308877"/>
            <a:ext cx="169798" cy="99728"/>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5736751" y="2404326"/>
            <a:ext cx="169798" cy="99728"/>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5736751" y="2508334"/>
            <a:ext cx="169798" cy="99728"/>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5736752" y="2412885"/>
            <a:ext cx="24" cy="19748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5569678" y="2408605"/>
            <a:ext cx="169773" cy="95449"/>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5736751" y="2304597"/>
            <a:ext cx="169798" cy="108287"/>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5572403" y="2326980"/>
            <a:ext cx="24" cy="197489"/>
          </a:xfrm>
          <a:prstGeom prst="line">
            <a:avLst/>
          </a:prstGeom>
          <a:noFill/>
          <a:ln w="6350" cap="flat" cmpd="sng" algn="ctr">
            <a:solidFill>
              <a:srgbClr val="5B9BD5"/>
            </a:solidFill>
            <a:prstDash val="solid"/>
            <a:miter lim="800000"/>
          </a:ln>
          <a:effectLst/>
        </p:spPr>
      </p:cxnSp>
      <p:sp>
        <p:nvSpPr>
          <p:cNvPr id="562" name="Hexagon 561"/>
          <p:cNvSpPr/>
          <p:nvPr/>
        </p:nvSpPr>
        <p:spPr>
          <a:xfrm>
            <a:off x="5810027" y="222366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63" name="Hexagon 562"/>
          <p:cNvSpPr/>
          <p:nvPr/>
        </p:nvSpPr>
        <p:spPr>
          <a:xfrm>
            <a:off x="5979825" y="23200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64" name="Hexagon 563"/>
          <p:cNvSpPr/>
          <p:nvPr/>
        </p:nvSpPr>
        <p:spPr>
          <a:xfrm>
            <a:off x="5810027" y="24197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65" name="Hexagon 564"/>
          <p:cNvSpPr/>
          <p:nvPr/>
        </p:nvSpPr>
        <p:spPr>
          <a:xfrm>
            <a:off x="5979825" y="25161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66" name="Straight Connector 565"/>
          <p:cNvCxnSpPr/>
          <p:nvPr/>
        </p:nvCxnSpPr>
        <p:spPr>
          <a:xfrm>
            <a:off x="5911094" y="2510940"/>
            <a:ext cx="169798" cy="99728"/>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5911094" y="2311483"/>
            <a:ext cx="169798" cy="99728"/>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6078129" y="2406932"/>
            <a:ext cx="169798" cy="99728"/>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6078129" y="2510940"/>
            <a:ext cx="169798" cy="99728"/>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6078130" y="2415491"/>
            <a:ext cx="24" cy="19748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5908356" y="2411211"/>
            <a:ext cx="169773" cy="95449"/>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6078129" y="2307203"/>
            <a:ext cx="169798" cy="10828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5911081" y="2332930"/>
            <a:ext cx="24" cy="197489"/>
          </a:xfrm>
          <a:prstGeom prst="line">
            <a:avLst/>
          </a:prstGeom>
          <a:noFill/>
          <a:ln w="6350" cap="flat" cmpd="sng" algn="ctr">
            <a:solidFill>
              <a:srgbClr val="5B9BD5"/>
            </a:solidFill>
            <a:prstDash val="solid"/>
            <a:miter lim="800000"/>
          </a:ln>
          <a:effectLst/>
        </p:spPr>
      </p:cxnSp>
      <p:sp>
        <p:nvSpPr>
          <p:cNvPr id="574" name="Hexagon 573"/>
          <p:cNvSpPr/>
          <p:nvPr/>
        </p:nvSpPr>
        <p:spPr>
          <a:xfrm>
            <a:off x="6147525" y="222366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75" name="Hexagon 574"/>
          <p:cNvSpPr/>
          <p:nvPr/>
        </p:nvSpPr>
        <p:spPr>
          <a:xfrm>
            <a:off x="6314623" y="23200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76" name="Hexagon 575"/>
          <p:cNvSpPr/>
          <p:nvPr/>
        </p:nvSpPr>
        <p:spPr>
          <a:xfrm>
            <a:off x="6147525" y="24197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77" name="Hexagon 576"/>
          <p:cNvSpPr/>
          <p:nvPr/>
        </p:nvSpPr>
        <p:spPr>
          <a:xfrm>
            <a:off x="6314623" y="25161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78" name="Straight Connector 577"/>
          <p:cNvCxnSpPr/>
          <p:nvPr/>
        </p:nvCxnSpPr>
        <p:spPr>
          <a:xfrm>
            <a:off x="6248591" y="2510940"/>
            <a:ext cx="169798" cy="99728"/>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6248591" y="2311483"/>
            <a:ext cx="169798" cy="99728"/>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6412927" y="2406932"/>
            <a:ext cx="169798" cy="99728"/>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6412927" y="2510940"/>
            <a:ext cx="169798" cy="99728"/>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6412928" y="2415491"/>
            <a:ext cx="24" cy="19748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6245854" y="2411211"/>
            <a:ext cx="169773" cy="95449"/>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6412927" y="2307203"/>
            <a:ext cx="169798" cy="108287"/>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6248579" y="2329585"/>
            <a:ext cx="24" cy="197489"/>
          </a:xfrm>
          <a:prstGeom prst="line">
            <a:avLst/>
          </a:prstGeom>
          <a:noFill/>
          <a:ln w="6350" cap="flat" cmpd="sng" algn="ctr">
            <a:solidFill>
              <a:srgbClr val="5B9BD5"/>
            </a:solidFill>
            <a:prstDash val="solid"/>
            <a:miter lim="800000"/>
          </a:ln>
          <a:effectLst/>
        </p:spPr>
      </p:cxnSp>
      <p:sp>
        <p:nvSpPr>
          <p:cNvPr id="586" name="Hexagon 585"/>
          <p:cNvSpPr/>
          <p:nvPr/>
        </p:nvSpPr>
        <p:spPr>
          <a:xfrm>
            <a:off x="6484150" y="222366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87" name="Hexagon 586"/>
          <p:cNvSpPr/>
          <p:nvPr/>
        </p:nvSpPr>
        <p:spPr>
          <a:xfrm>
            <a:off x="6651248" y="23200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88" name="Hexagon 587"/>
          <p:cNvSpPr/>
          <p:nvPr/>
        </p:nvSpPr>
        <p:spPr>
          <a:xfrm>
            <a:off x="6484150" y="24197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89" name="Hexagon 588"/>
          <p:cNvSpPr/>
          <p:nvPr/>
        </p:nvSpPr>
        <p:spPr>
          <a:xfrm>
            <a:off x="6651248" y="25161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590" name="Straight Connector 589"/>
          <p:cNvCxnSpPr/>
          <p:nvPr/>
        </p:nvCxnSpPr>
        <p:spPr>
          <a:xfrm>
            <a:off x="6585217" y="2510940"/>
            <a:ext cx="169798" cy="99728"/>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6585217" y="2311483"/>
            <a:ext cx="169798" cy="99728"/>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6740385" y="2406932"/>
            <a:ext cx="169798" cy="99728"/>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6740385" y="2510940"/>
            <a:ext cx="169798" cy="99728"/>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6749553" y="2415491"/>
            <a:ext cx="24" cy="19748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6582479" y="2411211"/>
            <a:ext cx="169773" cy="95449"/>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6740385" y="2307203"/>
            <a:ext cx="169798" cy="108287"/>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6585204" y="2329585"/>
            <a:ext cx="24" cy="197489"/>
          </a:xfrm>
          <a:prstGeom prst="line">
            <a:avLst/>
          </a:prstGeom>
          <a:noFill/>
          <a:ln w="6350" cap="flat" cmpd="sng" algn="ctr">
            <a:solidFill>
              <a:srgbClr val="5B9BD5"/>
            </a:solidFill>
            <a:prstDash val="solid"/>
            <a:miter lim="800000"/>
          </a:ln>
          <a:effectLst/>
        </p:spPr>
      </p:cxnSp>
      <p:sp>
        <p:nvSpPr>
          <p:cNvPr id="598" name="Hexagon 597"/>
          <p:cNvSpPr/>
          <p:nvPr/>
        </p:nvSpPr>
        <p:spPr>
          <a:xfrm>
            <a:off x="6816960" y="222366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599" name="Hexagon 598"/>
          <p:cNvSpPr/>
          <p:nvPr/>
        </p:nvSpPr>
        <p:spPr>
          <a:xfrm>
            <a:off x="6986758" y="23200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00" name="Hexagon 599"/>
          <p:cNvSpPr/>
          <p:nvPr/>
        </p:nvSpPr>
        <p:spPr>
          <a:xfrm>
            <a:off x="6816960" y="24197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01" name="Hexagon 600"/>
          <p:cNvSpPr/>
          <p:nvPr/>
        </p:nvSpPr>
        <p:spPr>
          <a:xfrm>
            <a:off x="6986758" y="25161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602" name="Straight Connector 601"/>
          <p:cNvCxnSpPr/>
          <p:nvPr/>
        </p:nvCxnSpPr>
        <p:spPr>
          <a:xfrm>
            <a:off x="6918026" y="2510940"/>
            <a:ext cx="169798" cy="99728"/>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6918026" y="2311483"/>
            <a:ext cx="169798" cy="99728"/>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7085062" y="2406932"/>
            <a:ext cx="169798" cy="99728"/>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7085062" y="2510940"/>
            <a:ext cx="169798" cy="99728"/>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7085063" y="2415491"/>
            <a:ext cx="24" cy="19748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6915289" y="2411211"/>
            <a:ext cx="169773" cy="95449"/>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7085062" y="2307203"/>
            <a:ext cx="169798" cy="108287"/>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6918014" y="2329585"/>
            <a:ext cx="24" cy="197489"/>
          </a:xfrm>
          <a:prstGeom prst="line">
            <a:avLst/>
          </a:prstGeom>
          <a:noFill/>
          <a:ln w="6350" cap="flat" cmpd="sng" algn="ctr">
            <a:solidFill>
              <a:srgbClr val="5B9BD5"/>
            </a:solidFill>
            <a:prstDash val="solid"/>
            <a:miter lim="800000"/>
          </a:ln>
          <a:effectLst/>
        </p:spPr>
      </p:cxnSp>
      <p:sp>
        <p:nvSpPr>
          <p:cNvPr id="610" name="Hexagon 609"/>
          <p:cNvSpPr/>
          <p:nvPr/>
        </p:nvSpPr>
        <p:spPr>
          <a:xfrm>
            <a:off x="7154457" y="222366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11" name="Hexagon 610"/>
          <p:cNvSpPr/>
          <p:nvPr/>
        </p:nvSpPr>
        <p:spPr>
          <a:xfrm>
            <a:off x="7324255" y="23200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12" name="Hexagon 611"/>
          <p:cNvSpPr/>
          <p:nvPr/>
        </p:nvSpPr>
        <p:spPr>
          <a:xfrm>
            <a:off x="7154457" y="24197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13" name="Hexagon 612"/>
          <p:cNvSpPr/>
          <p:nvPr/>
        </p:nvSpPr>
        <p:spPr>
          <a:xfrm>
            <a:off x="7324255" y="25161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614" name="Straight Connector 613"/>
          <p:cNvCxnSpPr/>
          <p:nvPr/>
        </p:nvCxnSpPr>
        <p:spPr>
          <a:xfrm>
            <a:off x="7255524" y="2510940"/>
            <a:ext cx="169798" cy="99728"/>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7255524" y="2311483"/>
            <a:ext cx="169798" cy="99728"/>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7422559" y="2406932"/>
            <a:ext cx="169798" cy="99728"/>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7422559" y="2510940"/>
            <a:ext cx="169798" cy="99728"/>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7422560" y="2415491"/>
            <a:ext cx="24" cy="19748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7252786" y="2411211"/>
            <a:ext cx="169773" cy="95449"/>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7422559" y="2307203"/>
            <a:ext cx="169798" cy="108287"/>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7255511" y="2332930"/>
            <a:ext cx="24" cy="197489"/>
          </a:xfrm>
          <a:prstGeom prst="line">
            <a:avLst/>
          </a:prstGeom>
          <a:noFill/>
          <a:ln w="6350" cap="flat" cmpd="sng" algn="ctr">
            <a:solidFill>
              <a:srgbClr val="5B9BD5"/>
            </a:solidFill>
            <a:prstDash val="solid"/>
            <a:miter lim="800000"/>
          </a:ln>
          <a:effectLst/>
        </p:spPr>
      </p:cxnSp>
      <p:sp>
        <p:nvSpPr>
          <p:cNvPr id="622" name="Hexagon 621"/>
          <p:cNvSpPr/>
          <p:nvPr/>
        </p:nvSpPr>
        <p:spPr>
          <a:xfrm>
            <a:off x="7495010" y="222366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23" name="Hexagon 622"/>
          <p:cNvSpPr/>
          <p:nvPr/>
        </p:nvSpPr>
        <p:spPr>
          <a:xfrm>
            <a:off x="7664808" y="23200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24" name="Hexagon 623"/>
          <p:cNvSpPr/>
          <p:nvPr/>
        </p:nvSpPr>
        <p:spPr>
          <a:xfrm>
            <a:off x="7495010" y="24197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25" name="Hexagon 624"/>
          <p:cNvSpPr/>
          <p:nvPr/>
        </p:nvSpPr>
        <p:spPr>
          <a:xfrm>
            <a:off x="7664808" y="25161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626" name="Straight Connector 625"/>
          <p:cNvCxnSpPr/>
          <p:nvPr/>
        </p:nvCxnSpPr>
        <p:spPr>
          <a:xfrm>
            <a:off x="7596077" y="2510940"/>
            <a:ext cx="169798" cy="99728"/>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7596077" y="2311483"/>
            <a:ext cx="169798" cy="99728"/>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7763112" y="2406932"/>
            <a:ext cx="169798" cy="99728"/>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7763112" y="2510940"/>
            <a:ext cx="169798" cy="99728"/>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7763113" y="2415491"/>
            <a:ext cx="24" cy="19748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7593339" y="2411211"/>
            <a:ext cx="169773" cy="95449"/>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7763112" y="2307203"/>
            <a:ext cx="169798" cy="108287"/>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7596064" y="2332930"/>
            <a:ext cx="24" cy="197489"/>
          </a:xfrm>
          <a:prstGeom prst="line">
            <a:avLst/>
          </a:prstGeom>
          <a:noFill/>
          <a:ln w="6350" cap="flat" cmpd="sng" algn="ctr">
            <a:solidFill>
              <a:srgbClr val="5B9BD5"/>
            </a:solidFill>
            <a:prstDash val="solid"/>
            <a:miter lim="800000"/>
          </a:ln>
          <a:effectLst/>
        </p:spPr>
      </p:cxnSp>
      <p:sp>
        <p:nvSpPr>
          <p:cNvPr id="634" name="Hexagon 633"/>
          <p:cNvSpPr/>
          <p:nvPr/>
        </p:nvSpPr>
        <p:spPr>
          <a:xfrm>
            <a:off x="7834336" y="222366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35" name="Hexagon 634"/>
          <p:cNvSpPr/>
          <p:nvPr/>
        </p:nvSpPr>
        <p:spPr>
          <a:xfrm>
            <a:off x="8004134" y="23200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36" name="Hexagon 635"/>
          <p:cNvSpPr/>
          <p:nvPr/>
        </p:nvSpPr>
        <p:spPr>
          <a:xfrm>
            <a:off x="7834336" y="24197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37" name="Hexagon 636"/>
          <p:cNvSpPr/>
          <p:nvPr/>
        </p:nvSpPr>
        <p:spPr>
          <a:xfrm>
            <a:off x="8004134" y="25161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638" name="Straight Connector 637"/>
          <p:cNvCxnSpPr/>
          <p:nvPr/>
        </p:nvCxnSpPr>
        <p:spPr>
          <a:xfrm>
            <a:off x="7935402" y="2510940"/>
            <a:ext cx="169798" cy="99728"/>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7935402" y="2311483"/>
            <a:ext cx="169798" cy="99728"/>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8102438" y="2406932"/>
            <a:ext cx="169798" cy="99728"/>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8102438" y="2510940"/>
            <a:ext cx="169798" cy="99728"/>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8102439" y="2415491"/>
            <a:ext cx="24" cy="19748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7932665" y="2411211"/>
            <a:ext cx="169773" cy="95449"/>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8102438" y="2307203"/>
            <a:ext cx="169798" cy="108287"/>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7935390" y="2329585"/>
            <a:ext cx="24" cy="197489"/>
          </a:xfrm>
          <a:prstGeom prst="line">
            <a:avLst/>
          </a:prstGeom>
          <a:noFill/>
          <a:ln w="6350" cap="flat" cmpd="sng" algn="ctr">
            <a:solidFill>
              <a:srgbClr val="5B9BD5"/>
            </a:solidFill>
            <a:prstDash val="solid"/>
            <a:miter lim="800000"/>
          </a:ln>
          <a:effectLst/>
        </p:spPr>
      </p:cxnSp>
      <p:sp>
        <p:nvSpPr>
          <p:cNvPr id="646" name="Hexagon 645"/>
          <p:cNvSpPr/>
          <p:nvPr/>
        </p:nvSpPr>
        <p:spPr>
          <a:xfrm>
            <a:off x="8171833" y="2223660"/>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47" name="Hexagon 646"/>
          <p:cNvSpPr/>
          <p:nvPr/>
        </p:nvSpPr>
        <p:spPr>
          <a:xfrm>
            <a:off x="8341631" y="2320044"/>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48" name="Hexagon 647"/>
          <p:cNvSpPr/>
          <p:nvPr/>
        </p:nvSpPr>
        <p:spPr>
          <a:xfrm>
            <a:off x="8171833" y="2419772"/>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49" name="Hexagon 648"/>
          <p:cNvSpPr/>
          <p:nvPr/>
        </p:nvSpPr>
        <p:spPr>
          <a:xfrm>
            <a:off x="8341631" y="2516155"/>
            <a:ext cx="202132" cy="182337"/>
          </a:xfrm>
          <a:prstGeom prst="hexagon">
            <a:avLst/>
          </a:prstGeom>
          <a:solidFill>
            <a:srgbClr val="5B9BD5"/>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cxnSp>
        <p:nvCxnSpPr>
          <p:cNvPr id="650" name="Straight Connector 649"/>
          <p:cNvCxnSpPr/>
          <p:nvPr/>
        </p:nvCxnSpPr>
        <p:spPr>
          <a:xfrm>
            <a:off x="8272900" y="2510940"/>
            <a:ext cx="169798" cy="99728"/>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8272900" y="2311483"/>
            <a:ext cx="169798" cy="99728"/>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8439936" y="2415491"/>
            <a:ext cx="24" cy="19748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8270162" y="2411211"/>
            <a:ext cx="169773" cy="95449"/>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8272887" y="2329585"/>
            <a:ext cx="24" cy="197489"/>
          </a:xfrm>
          <a:prstGeom prst="line">
            <a:avLst/>
          </a:prstGeom>
          <a:noFill/>
          <a:ln w="6350" cap="flat" cmpd="sng" algn="ctr">
            <a:solidFill>
              <a:srgbClr val="5B9BD5"/>
            </a:solidFill>
            <a:prstDash val="solid"/>
            <a:miter lim="800000"/>
          </a:ln>
          <a:effectLst/>
        </p:spPr>
      </p:cxnSp>
      <p:sp>
        <p:nvSpPr>
          <p:cNvPr id="655" name="Hexagon 654"/>
          <p:cNvSpPr/>
          <p:nvPr/>
        </p:nvSpPr>
        <p:spPr>
          <a:xfrm>
            <a:off x="392539" y="2636503"/>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56" name="Hexagon 655"/>
          <p:cNvSpPr/>
          <p:nvPr/>
        </p:nvSpPr>
        <p:spPr>
          <a:xfrm>
            <a:off x="730037" y="2636503"/>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57" name="Hexagon 656"/>
          <p:cNvSpPr/>
          <p:nvPr/>
        </p:nvSpPr>
        <p:spPr>
          <a:xfrm>
            <a:off x="1069362" y="2636503"/>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58" name="Hexagon 657"/>
          <p:cNvSpPr/>
          <p:nvPr/>
        </p:nvSpPr>
        <p:spPr>
          <a:xfrm>
            <a:off x="1406860" y="2636503"/>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59" name="Hexagon 658"/>
          <p:cNvSpPr/>
          <p:nvPr/>
        </p:nvSpPr>
        <p:spPr>
          <a:xfrm>
            <a:off x="1747057" y="2636503"/>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0" name="Hexagon 659"/>
          <p:cNvSpPr/>
          <p:nvPr/>
        </p:nvSpPr>
        <p:spPr>
          <a:xfrm>
            <a:off x="2081855" y="2636503"/>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1" name="Hexagon 660"/>
          <p:cNvSpPr/>
          <p:nvPr/>
        </p:nvSpPr>
        <p:spPr>
          <a:xfrm>
            <a:off x="2418480" y="2636503"/>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2" name="Hexagon 661"/>
          <p:cNvSpPr/>
          <p:nvPr/>
        </p:nvSpPr>
        <p:spPr>
          <a:xfrm>
            <a:off x="2762586" y="2636503"/>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3" name="Hexagon 662"/>
          <p:cNvSpPr/>
          <p:nvPr/>
        </p:nvSpPr>
        <p:spPr>
          <a:xfrm>
            <a:off x="3102170" y="2637475"/>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4" name="Hexagon 663"/>
          <p:cNvSpPr/>
          <p:nvPr/>
        </p:nvSpPr>
        <p:spPr>
          <a:xfrm>
            <a:off x="3439668" y="2637475"/>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5" name="Hexagon 664"/>
          <p:cNvSpPr/>
          <p:nvPr/>
        </p:nvSpPr>
        <p:spPr>
          <a:xfrm>
            <a:off x="3778993" y="2637475"/>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6" name="Hexagon 665"/>
          <p:cNvSpPr/>
          <p:nvPr/>
        </p:nvSpPr>
        <p:spPr>
          <a:xfrm>
            <a:off x="4116490" y="2637475"/>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7" name="Hexagon 666"/>
          <p:cNvSpPr/>
          <p:nvPr/>
        </p:nvSpPr>
        <p:spPr>
          <a:xfrm>
            <a:off x="4453988" y="2637475"/>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8" name="Hexagon 667"/>
          <p:cNvSpPr/>
          <p:nvPr/>
        </p:nvSpPr>
        <p:spPr>
          <a:xfrm>
            <a:off x="4793613" y="2637475"/>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69" name="Hexagon 668"/>
          <p:cNvSpPr/>
          <p:nvPr/>
        </p:nvSpPr>
        <p:spPr>
          <a:xfrm>
            <a:off x="5132938" y="2637475"/>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0" name="Hexagon 669"/>
          <p:cNvSpPr/>
          <p:nvPr/>
        </p:nvSpPr>
        <p:spPr>
          <a:xfrm>
            <a:off x="5470436" y="2637475"/>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1" name="Hexagon 670"/>
          <p:cNvSpPr/>
          <p:nvPr/>
        </p:nvSpPr>
        <p:spPr>
          <a:xfrm>
            <a:off x="5811814" y="2640080"/>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2" name="Hexagon 671"/>
          <p:cNvSpPr/>
          <p:nvPr/>
        </p:nvSpPr>
        <p:spPr>
          <a:xfrm>
            <a:off x="6149659" y="2640080"/>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3" name="Hexagon 672"/>
          <p:cNvSpPr/>
          <p:nvPr/>
        </p:nvSpPr>
        <p:spPr>
          <a:xfrm>
            <a:off x="6483012" y="2640080"/>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4" name="Hexagon 673"/>
          <p:cNvSpPr/>
          <p:nvPr/>
        </p:nvSpPr>
        <p:spPr>
          <a:xfrm>
            <a:off x="6820510" y="2640080"/>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5" name="Hexagon 674"/>
          <p:cNvSpPr/>
          <p:nvPr/>
        </p:nvSpPr>
        <p:spPr>
          <a:xfrm>
            <a:off x="7158991" y="2640080"/>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6" name="Hexagon 675"/>
          <p:cNvSpPr/>
          <p:nvPr/>
        </p:nvSpPr>
        <p:spPr>
          <a:xfrm>
            <a:off x="7498616" y="2640080"/>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7" name="Hexagon 676"/>
          <p:cNvSpPr/>
          <p:nvPr/>
        </p:nvSpPr>
        <p:spPr>
          <a:xfrm>
            <a:off x="7835242" y="2640080"/>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8" name="Hexagon 677"/>
          <p:cNvSpPr/>
          <p:nvPr/>
        </p:nvSpPr>
        <p:spPr>
          <a:xfrm>
            <a:off x="8174867" y="2640080"/>
            <a:ext cx="202132" cy="182337"/>
          </a:xfrm>
          <a:prstGeom prst="hexagon">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kern="0">
              <a:solidFill>
                <a:srgbClr val="FFFFFF"/>
              </a:solidFill>
              <a:latin typeface="Calibri" panose="020F0502020204030204"/>
              <a:cs typeface="+mn-cs"/>
            </a:endParaRPr>
          </a:p>
        </p:txBody>
      </p:sp>
      <p:sp>
        <p:nvSpPr>
          <p:cNvPr id="679" name="Rectangle 678"/>
          <p:cNvSpPr/>
          <p:nvPr/>
        </p:nvSpPr>
        <p:spPr>
          <a:xfrm>
            <a:off x="380357" y="2726053"/>
            <a:ext cx="8163407" cy="768481"/>
          </a:xfrm>
          <a:prstGeom prst="rect">
            <a:avLst/>
          </a:prstGeom>
          <a:solidFill>
            <a:srgbClr val="662E93"/>
          </a:solidFill>
          <a:ln w="12700" cap="flat" cmpd="sng" algn="ctr">
            <a:noFill/>
            <a:prstDash val="solid"/>
            <a:miter lim="800000"/>
          </a:ln>
          <a:effectLst/>
        </p:spPr>
        <p:txBody>
          <a:bodyPr rtlCol="0" anchor="ctr"/>
          <a:lstStyle/>
          <a:p>
            <a:pPr algn="ctr" defTabSz="672358" fontAlgn="auto">
              <a:spcBef>
                <a:spcPts val="0"/>
              </a:spcBef>
              <a:spcAft>
                <a:spcPts val="0"/>
              </a:spcAft>
              <a:defRPr/>
            </a:pPr>
            <a:endParaRPr lang="en-US" sz="1324" b="1" kern="0">
              <a:solidFill>
                <a:srgbClr val="FFFFFF"/>
              </a:solidFill>
              <a:latin typeface="Calibri" panose="020F0502020204030204"/>
              <a:cs typeface="+mn-cs"/>
            </a:endParaRPr>
          </a:p>
        </p:txBody>
      </p:sp>
      <p:sp>
        <p:nvSpPr>
          <p:cNvPr id="680" name="TextBox 679"/>
          <p:cNvSpPr txBox="1"/>
          <p:nvPr/>
        </p:nvSpPr>
        <p:spPr>
          <a:xfrm>
            <a:off x="3732443" y="2721909"/>
            <a:ext cx="1703796" cy="409215"/>
          </a:xfrm>
          <a:prstGeom prst="rect">
            <a:avLst/>
          </a:prstGeom>
          <a:noFill/>
        </p:spPr>
        <p:txBody>
          <a:bodyPr wrap="square" rtlCol="0">
            <a:spAutoFit/>
          </a:bodyPr>
          <a:lstStyle/>
          <a:p>
            <a:pPr defTabSz="672358" fontAlgn="auto">
              <a:spcBef>
                <a:spcPts val="0"/>
              </a:spcBef>
              <a:spcAft>
                <a:spcPts val="0"/>
              </a:spcAft>
            </a:pPr>
            <a:r>
              <a:rPr lang="en-US" sz="2059" b="1" dirty="0">
                <a:solidFill>
                  <a:srgbClr val="FFFFFF"/>
                </a:solidFill>
                <a:latin typeface="Segoe UI Light"/>
                <a:cs typeface="+mn-cs"/>
              </a:rPr>
              <a:t>Service Fabric</a:t>
            </a:r>
          </a:p>
        </p:txBody>
      </p:sp>
      <p:grpSp>
        <p:nvGrpSpPr>
          <p:cNvPr id="682" name="Group 681"/>
          <p:cNvGrpSpPr/>
          <p:nvPr/>
        </p:nvGrpSpPr>
        <p:grpSpPr>
          <a:xfrm>
            <a:off x="2714431" y="3672569"/>
            <a:ext cx="3571066" cy="2074032"/>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672358" fontAlgn="auto">
                  <a:spcBef>
                    <a:spcPts val="0"/>
                  </a:spcBef>
                  <a:spcAft>
                    <a:spcPts val="0"/>
                  </a:spcAft>
                  <a:defRPr/>
                </a:pPr>
                <a:r>
                  <a:rPr lang="en-US" sz="1765" b="1" kern="0" dirty="0">
                    <a:solidFill>
                      <a:srgbClr val="FFFFFF"/>
                    </a:solidFill>
                    <a:latin typeface="Segoe UI Light"/>
                    <a:cs typeface="+mn-cs"/>
                  </a:rPr>
                  <a:t>Private Clouds</a:t>
                </a:r>
                <a:endParaRPr lang="en-US" sz="1029" kern="0" dirty="0">
                  <a:solidFill>
                    <a:srgbClr val="FFFFFF"/>
                  </a:solidFill>
                  <a:latin typeface="Segoe UI Light"/>
                  <a:cs typeface="+mn-cs"/>
                </a:endParaRPr>
              </a:p>
            </p:txBody>
          </p:sp>
          <p:sp>
            <p:nvSpPr>
              <p:cNvPr id="687" name="Rectangle 686"/>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672358" fontAlgn="auto">
                  <a:spcBef>
                    <a:spcPts val="0"/>
                  </a:spcBef>
                  <a:spcAft>
                    <a:spcPts val="0"/>
                  </a:spcAft>
                  <a:defRPr/>
                </a:pPr>
                <a:r>
                  <a:rPr lang="en-US" sz="735" b="1" kern="0" dirty="0">
                    <a:solidFill>
                      <a:srgbClr val="FFFFFF"/>
                    </a:solidFill>
                    <a:latin typeface="Calibri" panose="020F0502020204030204"/>
                    <a:cs typeface="+mn-cs"/>
                  </a:rPr>
                  <a:t>Windows</a:t>
                </a:r>
              </a:p>
              <a:p>
                <a:pPr algn="ctr" defTabSz="672358" fontAlgn="auto">
                  <a:spcBef>
                    <a:spcPts val="0"/>
                  </a:spcBef>
                  <a:spcAft>
                    <a:spcPts val="0"/>
                  </a:spcAft>
                  <a:defRPr/>
                </a:pPr>
                <a:r>
                  <a:rPr lang="en-US" sz="735" b="1" kern="0" dirty="0">
                    <a:solidFill>
                      <a:srgbClr val="FFFFFF"/>
                    </a:solidFill>
                    <a:latin typeface="Calibri" panose="020F0502020204030204"/>
                    <a:cs typeface="+mn-cs"/>
                  </a:rPr>
                  <a:t>Server</a:t>
                </a:r>
              </a:p>
            </p:txBody>
          </p:sp>
          <p:sp>
            <p:nvSpPr>
              <p:cNvPr id="688" name="Rectangle 687"/>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672358" fontAlgn="auto">
                  <a:spcBef>
                    <a:spcPts val="0"/>
                  </a:spcBef>
                  <a:spcAft>
                    <a:spcPts val="0"/>
                  </a:spcAft>
                  <a:defRPr/>
                </a:pPr>
                <a:r>
                  <a:rPr lang="en-US" sz="735" b="1" kern="0" dirty="0">
                    <a:solidFill>
                      <a:srgbClr val="FFFFFF"/>
                    </a:solidFill>
                    <a:latin typeface="Calibri" panose="020F0502020204030204"/>
                    <a:cs typeface="+mn-cs"/>
                  </a:rPr>
                  <a:t>Linux</a:t>
                </a:r>
              </a:p>
            </p:txBody>
          </p:sp>
        </p:grpSp>
      </p:grpSp>
      <p:sp>
        <p:nvSpPr>
          <p:cNvPr id="689" name="TextBox 688"/>
          <p:cNvSpPr txBox="1"/>
          <p:nvPr/>
        </p:nvSpPr>
        <p:spPr>
          <a:xfrm>
            <a:off x="442161" y="2812415"/>
            <a:ext cx="903079"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High Availability</a:t>
            </a:r>
          </a:p>
        </p:txBody>
      </p:sp>
      <p:sp>
        <p:nvSpPr>
          <p:cNvPr id="690" name="TextBox 689"/>
          <p:cNvSpPr txBox="1"/>
          <p:nvPr/>
        </p:nvSpPr>
        <p:spPr>
          <a:xfrm>
            <a:off x="1510485" y="3262242"/>
            <a:ext cx="870073"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Hyper-Scale</a:t>
            </a:r>
            <a:endParaRPr lang="en-US" sz="882" b="1" dirty="0">
              <a:solidFill>
                <a:srgbClr val="FFFFFF"/>
              </a:solidFill>
              <a:latin typeface="Segoe UI Light"/>
              <a:cs typeface="+mn-cs"/>
            </a:endParaRPr>
          </a:p>
        </p:txBody>
      </p:sp>
      <p:sp>
        <p:nvSpPr>
          <p:cNvPr id="691" name="TextBox 690"/>
          <p:cNvSpPr txBox="1"/>
          <p:nvPr/>
        </p:nvSpPr>
        <p:spPr>
          <a:xfrm>
            <a:off x="1474624" y="2839165"/>
            <a:ext cx="1032221"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Hybrid Operations</a:t>
            </a:r>
          </a:p>
        </p:txBody>
      </p:sp>
      <p:sp>
        <p:nvSpPr>
          <p:cNvPr id="692" name="TextBox 691"/>
          <p:cNvSpPr txBox="1"/>
          <p:nvPr/>
        </p:nvSpPr>
        <p:spPr>
          <a:xfrm>
            <a:off x="1886648" y="3068732"/>
            <a:ext cx="790242"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High Density</a:t>
            </a:r>
          </a:p>
        </p:txBody>
      </p:sp>
      <p:sp>
        <p:nvSpPr>
          <p:cNvPr id="693" name="TextBox 692"/>
          <p:cNvSpPr txBox="1"/>
          <p:nvPr/>
        </p:nvSpPr>
        <p:spPr>
          <a:xfrm>
            <a:off x="3689656" y="2251802"/>
            <a:ext cx="2047120" cy="409215"/>
          </a:xfrm>
          <a:prstGeom prst="rect">
            <a:avLst/>
          </a:prstGeom>
          <a:noFill/>
        </p:spPr>
        <p:txBody>
          <a:bodyPr wrap="square" rtlCol="0">
            <a:spAutoFit/>
          </a:bodyPr>
          <a:lstStyle/>
          <a:p>
            <a:pPr defTabSz="672358" fontAlgn="auto">
              <a:spcBef>
                <a:spcPts val="0"/>
              </a:spcBef>
              <a:spcAft>
                <a:spcPts val="0"/>
              </a:spcAft>
            </a:pPr>
            <a:r>
              <a:rPr lang="en-US" sz="2059" dirty="0" err="1">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059"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2909289" y="3037036"/>
            <a:ext cx="984680"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Rolling Upgrades</a:t>
            </a:r>
          </a:p>
        </p:txBody>
      </p:sp>
      <p:sp>
        <p:nvSpPr>
          <p:cNvPr id="695" name="TextBox 694"/>
          <p:cNvSpPr txBox="1"/>
          <p:nvPr/>
        </p:nvSpPr>
        <p:spPr>
          <a:xfrm>
            <a:off x="3911190" y="3232006"/>
            <a:ext cx="984680" cy="228076"/>
          </a:xfrm>
          <a:prstGeom prst="rect">
            <a:avLst/>
          </a:prstGeom>
          <a:noFill/>
        </p:spPr>
        <p:txBody>
          <a:bodyPr wrap="square" rtlCol="0">
            <a:spAutoFit/>
          </a:bodyPr>
          <a:lstStyle/>
          <a:p>
            <a:pPr defTabSz="672358" fontAlgn="auto">
              <a:spcBef>
                <a:spcPts val="0"/>
              </a:spcBef>
              <a:spcAft>
                <a:spcPts val="0"/>
              </a:spcAft>
            </a:pPr>
            <a:r>
              <a:rPr lang="en-US" sz="882" b="1" dirty="0" err="1">
                <a:solidFill>
                  <a:srgbClr val="FFFFFF"/>
                </a:solidFill>
                <a:latin typeface="Segoe UI Light"/>
                <a:cs typeface="+mn-cs"/>
              </a:rPr>
              <a:t>Stateful</a:t>
            </a:r>
            <a:r>
              <a:rPr lang="en-US" sz="882" b="1" dirty="0">
                <a:solidFill>
                  <a:srgbClr val="FFFFFF"/>
                </a:solidFill>
                <a:latin typeface="Segoe UI Light"/>
                <a:cs typeface="+mn-cs"/>
              </a:rPr>
              <a:t> services</a:t>
            </a:r>
          </a:p>
        </p:txBody>
      </p:sp>
      <p:sp>
        <p:nvSpPr>
          <p:cNvPr id="696" name="TextBox 695"/>
          <p:cNvSpPr txBox="1"/>
          <p:nvPr/>
        </p:nvSpPr>
        <p:spPr>
          <a:xfrm>
            <a:off x="4280777" y="3059863"/>
            <a:ext cx="984680"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Low Latency</a:t>
            </a:r>
          </a:p>
        </p:txBody>
      </p:sp>
      <p:sp>
        <p:nvSpPr>
          <p:cNvPr id="697" name="TextBox 696"/>
          <p:cNvSpPr txBox="1"/>
          <p:nvPr/>
        </p:nvSpPr>
        <p:spPr>
          <a:xfrm>
            <a:off x="5597799" y="3130226"/>
            <a:ext cx="984680" cy="363818"/>
          </a:xfrm>
          <a:prstGeom prst="rect">
            <a:avLst/>
          </a:prstGeom>
          <a:noFill/>
        </p:spPr>
        <p:txBody>
          <a:bodyPr wrap="square" rtlCol="0">
            <a:spAutoFit/>
          </a:bodyPr>
          <a:lstStyle/>
          <a:p>
            <a:pPr algn="ctr" defTabSz="672358" fontAlgn="auto">
              <a:spcBef>
                <a:spcPts val="0"/>
              </a:spcBef>
              <a:spcAft>
                <a:spcPts val="0"/>
              </a:spcAft>
            </a:pPr>
            <a:r>
              <a:rPr lang="en-US" sz="882" b="1" dirty="0">
                <a:solidFill>
                  <a:srgbClr val="FFFFFF"/>
                </a:solidFill>
                <a:latin typeface="Segoe UI Light"/>
                <a:cs typeface="+mn-cs"/>
              </a:rPr>
              <a:t>Fast startup &amp; shutdown</a:t>
            </a:r>
          </a:p>
        </p:txBody>
      </p:sp>
      <p:sp>
        <p:nvSpPr>
          <p:cNvPr id="698" name="TextBox 697"/>
          <p:cNvSpPr txBox="1"/>
          <p:nvPr/>
        </p:nvSpPr>
        <p:spPr>
          <a:xfrm>
            <a:off x="6299208" y="2750884"/>
            <a:ext cx="1280765" cy="499560"/>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Container Orchestration &amp; lifecycle management</a:t>
            </a:r>
          </a:p>
        </p:txBody>
      </p:sp>
      <p:sp>
        <p:nvSpPr>
          <p:cNvPr id="699" name="TextBox 698"/>
          <p:cNvSpPr txBox="1"/>
          <p:nvPr/>
        </p:nvSpPr>
        <p:spPr>
          <a:xfrm>
            <a:off x="7387364" y="3097757"/>
            <a:ext cx="1144968" cy="363818"/>
          </a:xfrm>
          <a:prstGeom prst="rect">
            <a:avLst/>
          </a:prstGeom>
          <a:noFill/>
        </p:spPr>
        <p:txBody>
          <a:bodyPr wrap="square" rtlCol="0">
            <a:spAutoFit/>
          </a:bodyPr>
          <a:lstStyle/>
          <a:p>
            <a:pPr algn="ctr" defTabSz="672358" fontAlgn="auto">
              <a:spcBef>
                <a:spcPts val="0"/>
              </a:spcBef>
              <a:spcAft>
                <a:spcPts val="0"/>
              </a:spcAft>
            </a:pPr>
            <a:r>
              <a:rPr lang="en-US" sz="882" b="1" dirty="0">
                <a:solidFill>
                  <a:srgbClr val="FFFFFF"/>
                </a:solidFill>
                <a:latin typeface="Segoe UI Light"/>
                <a:cs typeface="+mn-cs"/>
              </a:rPr>
              <a:t>Replication </a:t>
            </a:r>
            <a:r>
              <a:rPr lang="en-US" sz="882" b="1" dirty="0">
                <a:solidFill>
                  <a:srgbClr val="FFFFFF"/>
                </a:solidFill>
                <a:latin typeface="Segoe UI Light"/>
                <a:cs typeface="+mn-cs"/>
              </a:rPr>
              <a:t>&amp; Failover</a:t>
            </a:r>
          </a:p>
        </p:txBody>
      </p:sp>
      <p:sp>
        <p:nvSpPr>
          <p:cNvPr id="700" name="TextBox 699"/>
          <p:cNvSpPr txBox="1"/>
          <p:nvPr/>
        </p:nvSpPr>
        <p:spPr>
          <a:xfrm>
            <a:off x="497857" y="3009454"/>
            <a:ext cx="870073" cy="499560"/>
          </a:xfrm>
          <a:prstGeom prst="rect">
            <a:avLst/>
          </a:prstGeom>
          <a:noFill/>
        </p:spPr>
        <p:txBody>
          <a:bodyPr wrap="square" rtlCol="0">
            <a:spAutoFit/>
          </a:bodyPr>
          <a:lstStyle/>
          <a:p>
            <a:pPr algn="ctr" defTabSz="672358" fontAlgn="auto">
              <a:spcBef>
                <a:spcPts val="0"/>
              </a:spcBef>
              <a:spcAft>
                <a:spcPts val="0"/>
              </a:spcAft>
            </a:pPr>
            <a:r>
              <a:rPr lang="en-US" sz="882" b="1" dirty="0">
                <a:solidFill>
                  <a:srgbClr val="FFFFFF"/>
                </a:solidFill>
                <a:latin typeface="Segoe UI Light"/>
                <a:cs typeface="+mn-cs"/>
              </a:rPr>
              <a:t>Simple </a:t>
            </a:r>
            <a:r>
              <a:rPr lang="en-US" sz="882" b="1" dirty="0">
                <a:solidFill>
                  <a:srgbClr val="FFFFFF"/>
                </a:solidFill>
                <a:latin typeface="Segoe UI Light"/>
                <a:cs typeface="+mn-cs"/>
              </a:rPr>
              <a:t>programming </a:t>
            </a:r>
            <a:r>
              <a:rPr lang="en-US" sz="882" b="1" dirty="0">
                <a:solidFill>
                  <a:srgbClr val="FFFFFF"/>
                </a:solidFill>
                <a:latin typeface="Segoe UI Light"/>
                <a:cs typeface="+mn-cs"/>
              </a:rPr>
              <a:t>models</a:t>
            </a:r>
            <a:endParaRPr lang="en-US" sz="882" b="1" dirty="0">
              <a:solidFill>
                <a:srgbClr val="FFFFFF"/>
              </a:solidFill>
              <a:latin typeface="Segoe UI Light"/>
              <a:cs typeface="+mn-cs"/>
            </a:endParaRPr>
          </a:p>
        </p:txBody>
      </p:sp>
      <p:sp>
        <p:nvSpPr>
          <p:cNvPr id="701" name="TextBox 700"/>
          <p:cNvSpPr txBox="1"/>
          <p:nvPr/>
        </p:nvSpPr>
        <p:spPr>
          <a:xfrm>
            <a:off x="6582479" y="3175642"/>
            <a:ext cx="984680"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Load balancing</a:t>
            </a:r>
          </a:p>
        </p:txBody>
      </p:sp>
      <p:sp>
        <p:nvSpPr>
          <p:cNvPr id="702" name="TextBox 701"/>
          <p:cNvSpPr txBox="1"/>
          <p:nvPr/>
        </p:nvSpPr>
        <p:spPr>
          <a:xfrm>
            <a:off x="7660917" y="2838108"/>
            <a:ext cx="1032221"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Self-healing</a:t>
            </a:r>
          </a:p>
        </p:txBody>
      </p:sp>
      <p:sp>
        <p:nvSpPr>
          <p:cNvPr id="703" name="TextBox 702"/>
          <p:cNvSpPr txBox="1"/>
          <p:nvPr/>
        </p:nvSpPr>
        <p:spPr>
          <a:xfrm>
            <a:off x="2602177" y="2810237"/>
            <a:ext cx="999712" cy="228076"/>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Data </a:t>
            </a:r>
            <a:r>
              <a:rPr lang="en-US" sz="882" b="1" dirty="0">
                <a:solidFill>
                  <a:srgbClr val="FFFFFF"/>
                </a:solidFill>
                <a:latin typeface="Segoe UI Light"/>
                <a:cs typeface="+mn-cs"/>
              </a:rPr>
              <a:t>Partitioning</a:t>
            </a:r>
          </a:p>
        </p:txBody>
      </p:sp>
      <p:sp>
        <p:nvSpPr>
          <p:cNvPr id="704" name="TextBox 703"/>
          <p:cNvSpPr txBox="1"/>
          <p:nvPr/>
        </p:nvSpPr>
        <p:spPr>
          <a:xfrm>
            <a:off x="2642882" y="3266389"/>
            <a:ext cx="1131166"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Automated Rollback</a:t>
            </a:r>
          </a:p>
        </p:txBody>
      </p:sp>
      <p:sp>
        <p:nvSpPr>
          <p:cNvPr id="705" name="TextBox 704"/>
          <p:cNvSpPr txBox="1"/>
          <p:nvPr/>
        </p:nvSpPr>
        <p:spPr>
          <a:xfrm>
            <a:off x="5399444" y="2765498"/>
            <a:ext cx="984680" cy="363818"/>
          </a:xfrm>
          <a:prstGeom prst="rect">
            <a:avLst/>
          </a:prstGeom>
          <a:noFill/>
        </p:spPr>
        <p:txBody>
          <a:bodyPr wrap="square" rtlCol="0">
            <a:spAutoFit/>
          </a:bodyPr>
          <a:lstStyle/>
          <a:p>
            <a:pPr algn="ctr" defTabSz="672358" fontAlgn="auto">
              <a:spcBef>
                <a:spcPts val="0"/>
              </a:spcBef>
              <a:spcAft>
                <a:spcPts val="0"/>
              </a:spcAft>
            </a:pPr>
            <a:r>
              <a:rPr lang="en-US" sz="882" b="1" dirty="0">
                <a:solidFill>
                  <a:srgbClr val="FFFFFF"/>
                </a:solidFill>
                <a:latin typeface="Segoe UI Light"/>
                <a:cs typeface="+mn-cs"/>
              </a:rPr>
              <a:t>Health Monitoring</a:t>
            </a:r>
          </a:p>
        </p:txBody>
      </p:sp>
      <p:sp>
        <p:nvSpPr>
          <p:cNvPr id="706" name="TextBox 705"/>
          <p:cNvSpPr txBox="1"/>
          <p:nvPr/>
        </p:nvSpPr>
        <p:spPr>
          <a:xfrm>
            <a:off x="5038977" y="3068732"/>
            <a:ext cx="999712" cy="363818"/>
          </a:xfrm>
          <a:prstGeom prst="rect">
            <a:avLst/>
          </a:prstGeom>
          <a:noFill/>
        </p:spPr>
        <p:txBody>
          <a:bodyPr wrap="square" rtlCol="0">
            <a:spAutoFit/>
          </a:bodyPr>
          <a:lstStyle/>
          <a:p>
            <a:pPr defTabSz="672358" fontAlgn="auto">
              <a:spcBef>
                <a:spcPts val="0"/>
              </a:spcBef>
              <a:spcAft>
                <a:spcPts val="0"/>
              </a:spcAft>
            </a:pPr>
            <a:r>
              <a:rPr lang="en-US" sz="882" b="1" dirty="0">
                <a:solidFill>
                  <a:srgbClr val="FFFFFF"/>
                </a:solidFill>
                <a:latin typeface="Segoe UI Light"/>
                <a:cs typeface="+mn-cs"/>
              </a:rPr>
              <a:t>Placement Constraints</a:t>
            </a:r>
          </a:p>
        </p:txBody>
      </p:sp>
    </p:spTree>
    <p:extLst>
      <p:ext uri="{BB962C8B-B14F-4D97-AF65-F5344CB8AC3E}">
        <p14:creationId xmlns:p14="http://schemas.microsoft.com/office/powerpoint/2010/main" val="599627300"/>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2.xml><?xml version="1.0" encoding="utf-8"?>
<p:tagLst xmlns:a="http://schemas.openxmlformats.org/drawingml/2006/main" xmlns:r="http://schemas.openxmlformats.org/officeDocument/2006/relationships" xmlns:p="http://schemas.openxmlformats.org/presentationml/2006/main">
  <p:tag name="TIMING" val="|24.1|2.5|3|2.1|12.7|1.6"/>
</p:tagLst>
</file>

<file path=ppt/tags/tag3.xml><?xml version="1.0" encoding="utf-8"?>
<p:tagLst xmlns:a="http://schemas.openxmlformats.org/drawingml/2006/main" xmlns:r="http://schemas.openxmlformats.org/officeDocument/2006/relationships" xmlns:p="http://schemas.openxmlformats.org/presentationml/2006/main">
  <p:tag name="TIMING" val="|2.6|0.9|4.2|30.9|0.6|0.6|3.6|13.5|4.5|9.4|0.5|5.8"/>
</p:tagLst>
</file>

<file path=ppt/tags/tag4.xml><?xml version="1.0" encoding="utf-8"?>
<p:tagLst xmlns:a="http://schemas.openxmlformats.org/drawingml/2006/main" xmlns:r="http://schemas.openxmlformats.org/officeDocument/2006/relationships" xmlns:p="http://schemas.openxmlformats.org/presentationml/2006/main">
  <p:tag name="TIMING" val="|2.4|15.6|0.7|1.3|3|2.6|5.2|5.3|4.2|12.5|13.6|0.5|17.8|1.2|20.4|0.9|0.8|0.6|1.4|3.3|2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3.xml><?xml version="1.0" encoding="utf-8"?>
<a:theme xmlns:a="http://schemas.openxmlformats.org/drawingml/2006/main" name="1_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2730</Words>
  <Application>Microsoft Office PowerPoint</Application>
  <PresentationFormat>On-screen Show (4:3)</PresentationFormat>
  <Paragraphs>599</Paragraphs>
  <Slides>41</Slides>
  <Notes>29</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41</vt:i4>
      </vt:variant>
    </vt:vector>
  </HeadingPairs>
  <TitlesOfParts>
    <vt:vector size="48" baseType="lpstr">
      <vt:lpstr>Arial</vt:lpstr>
      <vt:lpstr>Calibri</vt:lpstr>
      <vt:lpstr>Office Theme</vt:lpstr>
      <vt:lpstr>MSVID_DarkBlue_16x9_2013_06</vt:lpstr>
      <vt:lpstr>1_MSVID_DarkBlue_16x9_2013_06</vt:lpstr>
      <vt:lpstr>1_Office Theme</vt:lpstr>
      <vt:lpstr>2_Office Theme</vt:lpstr>
      <vt:lpstr>Service Fabric A Platform for Building and Managing Highly Scalable Services</vt:lpstr>
      <vt:lpstr>Welcome to Houston TechFest</vt:lpstr>
      <vt:lpstr>About Me</vt:lpstr>
      <vt:lpstr>Watch User Group presentations  for FREE online! </vt:lpstr>
      <vt:lpstr>Agenda </vt:lpstr>
      <vt:lpstr>Service Fabric at //build</vt:lpstr>
      <vt:lpstr>Cloud Service Architectures</vt:lpstr>
      <vt:lpstr>Battle-hardened for over 5 years</vt:lpstr>
      <vt:lpstr>Microsoft Azure Service Fabric A platform for reliable, hyperscale, microservice-based applications</vt:lpstr>
      <vt:lpstr>Service Fabric cluster with microservices</vt:lpstr>
      <vt:lpstr>Handling machine failures</vt:lpstr>
      <vt:lpstr>What is a microservice?</vt:lpstr>
      <vt:lpstr>Types of microservices</vt:lpstr>
      <vt:lpstr>What can you build with Service Fabric?</vt:lpstr>
      <vt:lpstr>Service Fabric Applications </vt:lpstr>
      <vt:lpstr>Reliable Actors</vt:lpstr>
      <vt:lpstr>Reliable Actor API</vt:lpstr>
      <vt:lpstr>With Reliable Actors:</vt:lpstr>
      <vt:lpstr>Reliable Actors other features </vt:lpstr>
      <vt:lpstr>Learn more about Reliable Actors APIs</vt:lpstr>
      <vt:lpstr>Reliable Services</vt:lpstr>
      <vt:lpstr>Reliable Services API</vt:lpstr>
      <vt:lpstr>Reliable Collections</vt:lpstr>
      <vt:lpstr>Reliable Collections</vt:lpstr>
      <vt:lpstr>Making the Move</vt:lpstr>
      <vt:lpstr>3-Tier service pattern</vt:lpstr>
      <vt:lpstr>Stateful services: Simplify design, reduce latency</vt:lpstr>
      <vt:lpstr>Cloud Service vs Stateful Service Fabric</vt:lpstr>
      <vt:lpstr>Replication</vt:lpstr>
      <vt:lpstr>Reconfiguration</vt:lpstr>
      <vt:lpstr>Service partitioning</vt:lpstr>
      <vt:lpstr>Scale-out and partitioning</vt:lpstr>
      <vt:lpstr>Application Lifecycle Management</vt:lpstr>
      <vt:lpstr>Azure Service Fabric</vt:lpstr>
      <vt:lpstr>Call to Action</vt:lpstr>
      <vt:lpstr>Thank you! Your Feedback is Important</vt:lpstr>
      <vt:lpstr>PowerPoint Presentation</vt:lpstr>
      <vt:lpstr>Thanks to all our Sponsors!</vt:lpstr>
      <vt:lpstr>PowerPoint Presentation</vt:lpstr>
      <vt:lpstr>Please Leave Feedback During Q&amp;A</vt:lpstr>
      <vt:lpstr>PowerPoint Presentation</vt:lpstr>
    </vt:vector>
  </TitlesOfParts>
  <Company>asc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Doug Schultz</dc:creator>
  <cp:lastModifiedBy>Shawn Weisfeld</cp:lastModifiedBy>
  <cp:revision>70</cp:revision>
  <dcterms:created xsi:type="dcterms:W3CDTF">2010-04-01T14:40:17Z</dcterms:created>
  <dcterms:modified xsi:type="dcterms:W3CDTF">2015-09-11T15:17:12Z</dcterms:modified>
</cp:coreProperties>
</file>