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media/image24.jpg" ContentType="image/gif"/>
  <Override PartName="/ppt/media/image2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60"/>
  </p:notesMasterIdLst>
  <p:handoutMasterIdLst>
    <p:handoutMasterId r:id="rId61"/>
  </p:handoutMasterIdLst>
  <p:sldIdLst>
    <p:sldId id="1166" r:id="rId7"/>
    <p:sldId id="1095" r:id="rId8"/>
    <p:sldId id="1097" r:id="rId9"/>
    <p:sldId id="1236" r:id="rId10"/>
    <p:sldId id="1238" r:id="rId11"/>
    <p:sldId id="1239" r:id="rId12"/>
    <p:sldId id="1240" r:id="rId13"/>
    <p:sldId id="1241" r:id="rId14"/>
    <p:sldId id="1243" r:id="rId15"/>
    <p:sldId id="1216" r:id="rId16"/>
    <p:sldId id="1237" r:id="rId17"/>
    <p:sldId id="1219" r:id="rId18"/>
    <p:sldId id="1217" r:id="rId19"/>
    <p:sldId id="1218" r:id="rId20"/>
    <p:sldId id="1220" r:id="rId21"/>
    <p:sldId id="1221" r:id="rId22"/>
    <p:sldId id="1222" r:id="rId23"/>
    <p:sldId id="1223" r:id="rId24"/>
    <p:sldId id="1224" r:id="rId25"/>
    <p:sldId id="1225" r:id="rId26"/>
    <p:sldId id="1226" r:id="rId27"/>
    <p:sldId id="1227" r:id="rId28"/>
    <p:sldId id="1228" r:id="rId29"/>
    <p:sldId id="1234" r:id="rId30"/>
    <p:sldId id="1229" r:id="rId31"/>
    <p:sldId id="1230" r:id="rId32"/>
    <p:sldId id="1231" r:id="rId33"/>
    <p:sldId id="1232" r:id="rId34"/>
    <p:sldId id="1233" r:id="rId35"/>
    <p:sldId id="1168" r:id="rId36"/>
    <p:sldId id="1169" r:id="rId37"/>
    <p:sldId id="1170" r:id="rId38"/>
    <p:sldId id="1171" r:id="rId39"/>
    <p:sldId id="1172" r:id="rId40"/>
    <p:sldId id="1173" r:id="rId41"/>
    <p:sldId id="1174" r:id="rId42"/>
    <p:sldId id="1179" r:id="rId43"/>
    <p:sldId id="1180" r:id="rId44"/>
    <p:sldId id="1181" r:id="rId45"/>
    <p:sldId id="1183" r:id="rId46"/>
    <p:sldId id="1185" r:id="rId47"/>
    <p:sldId id="1184" r:id="rId48"/>
    <p:sldId id="1186" r:id="rId49"/>
    <p:sldId id="1195" r:id="rId50"/>
    <p:sldId id="1197" r:id="rId51"/>
    <p:sldId id="1187" r:id="rId52"/>
    <p:sldId id="1201" r:id="rId53"/>
    <p:sldId id="1209" r:id="rId54"/>
    <p:sldId id="1211" r:id="rId55"/>
    <p:sldId id="1210" r:id="rId56"/>
    <p:sldId id="1212" r:id="rId57"/>
    <p:sldId id="1096" r:id="rId58"/>
    <p:sldId id="1094"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2050"/>
    <a:srgbClr val="000000"/>
    <a:srgbClr val="442359"/>
    <a:srgbClr val="333333"/>
    <a:srgbClr val="FFFFFF"/>
    <a:srgbClr val="505050"/>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94" autoAdjust="0"/>
    <p:restoredTop sz="75251" autoAdjust="0"/>
  </p:normalViewPr>
  <p:slideViewPr>
    <p:cSldViewPr snapToObjects="1">
      <p:cViewPr varScale="1">
        <p:scale>
          <a:sx n="34" d="100"/>
          <a:sy n="34" d="100"/>
        </p:scale>
        <p:origin x="523" y="53"/>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11/17/2015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11/17/2015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3092D9A-AAA6-41FE-B7DC-56DF69A534E8}" type="datetime1">
              <a:rPr lang="en-US" smtClean="0"/>
              <a:t>11/17/2015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53427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11/17/2015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4361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9896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11/17/2015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97070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11/17/2015 9:02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oleObject" Target="../embeddings/oleObject2.bin"/><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34.emf"/><Relationship Id="rId4" Type="http://schemas.openxmlformats.org/officeDocument/2006/relationships/package" Target="../embeddings/Microsoft_Visio_Drawing.vsdx"/></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hyperlink" Target="http://msdn.microsoft.com/en-us/library/azure/dn741327.aspx" TargetMode="Externa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hyperlink" Target="https://msdn.microsoft.com/en-us/library/azure/dn764977.aspx" TargetMode="Externa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b="1" dirty="0"/>
              <a:t>Putting Your Relational Data in the Cloud</a:t>
            </a:r>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 vs </a:t>
            </a:r>
            <a:r>
              <a:rPr lang="en-US" dirty="0" smtClean="0"/>
              <a:t>PaaS</a:t>
            </a:r>
            <a:endParaRPr lang="en-US" dirty="0"/>
          </a:p>
        </p:txBody>
      </p:sp>
    </p:spTree>
    <p:extLst>
      <p:ext uri="{BB962C8B-B14F-4D97-AF65-F5344CB8AC3E}">
        <p14:creationId xmlns:p14="http://schemas.microsoft.com/office/powerpoint/2010/main" val="41738543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9" y="55792"/>
            <a:ext cx="12199398" cy="6853844"/>
          </a:xfrm>
          <a:prstGeom prst="rect">
            <a:avLst/>
          </a:prstGeom>
        </p:spPr>
      </p:pic>
      <p:sp>
        <p:nvSpPr>
          <p:cNvPr id="6" name="Rounded Rectangle 5"/>
          <p:cNvSpPr/>
          <p:nvPr/>
        </p:nvSpPr>
        <p:spPr bwMode="auto">
          <a:xfrm>
            <a:off x="274639" y="4623637"/>
            <a:ext cx="6095999" cy="222642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Aft>
                <a:spcPts val="600"/>
              </a:spcAft>
            </a:pPr>
            <a:r>
              <a:rPr lang="en-US" sz="2400" b="1" dirty="0" smtClean="0"/>
              <a:t>More details at:</a:t>
            </a:r>
          </a:p>
          <a:p>
            <a:pPr>
              <a:lnSpc>
                <a:spcPct val="90000"/>
              </a:lnSpc>
              <a:spcAft>
                <a:spcPts val="600"/>
              </a:spcAft>
            </a:pPr>
            <a:r>
              <a:rPr lang="en-US" sz="2400" dirty="0" smtClean="0"/>
              <a:t>http</a:t>
            </a:r>
            <a:r>
              <a:rPr lang="en-US" sz="2400" dirty="0"/>
              <a:t>://blogs.msdn.com/b/azuregov/archive/2015/08/31/what-type-of-sql-on-azure-is-right-for-me.aspx</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079490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Azure SQL Database and SQL Server in Azure VMs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421" y="1212849"/>
            <a:ext cx="6858000" cy="4560216"/>
          </a:xfrm>
          <a:prstGeom prst="rect">
            <a:avLst/>
          </a:prstGeom>
        </p:spPr>
      </p:pic>
      <p:sp>
        <p:nvSpPr>
          <p:cNvPr id="5" name="Rectangle 4"/>
          <p:cNvSpPr/>
          <p:nvPr/>
        </p:nvSpPr>
        <p:spPr>
          <a:xfrm>
            <a:off x="269357" y="6044309"/>
            <a:ext cx="11894845" cy="646331"/>
          </a:xfrm>
          <a:prstGeom prst="rect">
            <a:avLst/>
          </a:prstGeom>
        </p:spPr>
        <p:txBody>
          <a:bodyPr wrap="square">
            <a:spAutoFit/>
          </a:bodyPr>
          <a:lstStyle/>
          <a:p>
            <a:r>
              <a:rPr lang="en-US" dirty="0" smtClean="0">
                <a:solidFill>
                  <a:srgbClr val="FFFFFF"/>
                </a:solidFill>
                <a:latin typeface="Segoe UI" panose="020B0502040204020203" pitchFamily="34" charset="0"/>
              </a:rPr>
              <a:t>Details @ https</a:t>
            </a:r>
            <a:r>
              <a:rPr lang="en-US" dirty="0">
                <a:solidFill>
                  <a:srgbClr val="FFFFFF"/>
                </a:solidFill>
                <a:latin typeface="Segoe UI" panose="020B0502040204020203" pitchFamily="34" charset="0"/>
              </a:rPr>
              <a:t>://azure.microsoft.com/en-us/documentation/articles/data-management-azure-sql-database-and-sql-server-iaas/</a:t>
            </a:r>
            <a:endParaRPr lang="en-US" dirty="0">
              <a:solidFill>
                <a:srgbClr val="FFFFFF"/>
              </a:solidFill>
            </a:endParaRPr>
          </a:p>
        </p:txBody>
      </p:sp>
    </p:spTree>
    <p:extLst>
      <p:ext uri="{BB962C8B-B14F-4D97-AF65-F5344CB8AC3E}">
        <p14:creationId xmlns:p14="http://schemas.microsoft.com/office/powerpoint/2010/main" val="32516258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Who is going to maintain it?</a:t>
            </a:r>
          </a:p>
        </p:txBody>
      </p:sp>
      <p:sp>
        <p:nvSpPr>
          <p:cNvPr id="4" name="Rectangle 3"/>
          <p:cNvSpPr/>
          <p:nvPr/>
        </p:nvSpPr>
        <p:spPr>
          <a:xfrm>
            <a:off x="1464641" y="13753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p:cNvSpPr/>
          <p:nvPr/>
        </p:nvSpPr>
        <p:spPr bwMode="auto">
          <a:xfrm>
            <a:off x="3964035" y="1538660"/>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grpSp>
        <p:nvGrpSpPr>
          <p:cNvPr id="6" name="Group 5"/>
          <p:cNvGrpSpPr/>
          <p:nvPr/>
        </p:nvGrpSpPr>
        <p:grpSpPr>
          <a:xfrm>
            <a:off x="2064619" y="1690423"/>
            <a:ext cx="1912480" cy="3353301"/>
            <a:chOff x="855665" y="1583373"/>
            <a:chExt cx="2427913" cy="4790431"/>
          </a:xfrm>
        </p:grpSpPr>
        <p:sp>
          <p:nvSpPr>
            <p:cNvPr id="7" name="Rectangle 6"/>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dirty="0">
                  <a:solidFill>
                    <a:schemeClr val="tx1">
                      <a:alpha val="99000"/>
                    </a:schemeClr>
                  </a:solidFill>
                  <a:latin typeface="Segoe UI"/>
                  <a:ea typeface="Kozuka Gothic Pro R" pitchFamily="34" charset="-128"/>
                </a:rPr>
                <a:t>Packaged Software</a:t>
              </a:r>
            </a:p>
          </p:txBody>
        </p:sp>
        <p:sp>
          <p:nvSpPr>
            <p:cNvPr id="8" name="Rectangle 7"/>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9" name="Rectangle 8"/>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10" name="Rectangle 9"/>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11" name="Rectangle 10"/>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O/S</a:t>
              </a:r>
            </a:p>
          </p:txBody>
        </p:sp>
        <p:sp>
          <p:nvSpPr>
            <p:cNvPr id="12" name="Rectangle 11"/>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Middleware</a:t>
              </a:r>
            </a:p>
          </p:txBody>
        </p:sp>
        <p:sp>
          <p:nvSpPr>
            <p:cNvPr id="13" name="Rectangle 12"/>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14" name="Rectangle 13"/>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Data</a:t>
              </a:r>
            </a:p>
          </p:txBody>
        </p:sp>
        <p:sp>
          <p:nvSpPr>
            <p:cNvPr id="15" name="Rectangle 14"/>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Applications</a:t>
              </a:r>
            </a:p>
          </p:txBody>
        </p:sp>
        <p:sp>
          <p:nvSpPr>
            <p:cNvPr id="16" name="Rectangle 15"/>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Runtime</a:t>
              </a:r>
            </a:p>
          </p:txBody>
        </p:sp>
        <p:sp>
          <p:nvSpPr>
            <p:cNvPr id="17" name="Left Brace 16"/>
            <p:cNvSpPr/>
            <p:nvPr/>
          </p:nvSpPr>
          <p:spPr>
            <a:xfrm>
              <a:off x="1249156" y="2354254"/>
              <a:ext cx="137875" cy="4019550"/>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dirty="0">
                <a:solidFill>
                  <a:srgbClr val="FFFFFF"/>
                </a:solidFill>
                <a:latin typeface="Segoe UI"/>
                <a:ea typeface="Segoe UI" pitchFamily="34" charset="0"/>
                <a:cs typeface="Segoe UI" pitchFamily="34" charset="0"/>
              </a:endParaRPr>
            </a:p>
          </p:txBody>
        </p:sp>
        <p:sp>
          <p:nvSpPr>
            <p:cNvPr id="18" name="TextBox 52"/>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chemeClr val="tx1">
                      <a:alpha val="99000"/>
                    </a:schemeClr>
                  </a:solidFill>
                  <a:latin typeface="Segoe UI"/>
                  <a:ea typeface="Kozuka Gothic Pro R" pitchFamily="34" charset="-128"/>
                </a:rPr>
                <a:t>You manage</a:t>
              </a:r>
            </a:p>
          </p:txBody>
        </p:sp>
      </p:grpSp>
      <p:sp>
        <p:nvSpPr>
          <p:cNvPr id="19" name="Rectangle 18"/>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dirty="0">
                <a:solidFill>
                  <a:srgbClr val="595959">
                    <a:alpha val="99000"/>
                  </a:srgbClr>
                </a:solidFill>
                <a:ea typeface="Kozuka Gothic Pro R" pitchFamily="34" charset="-128"/>
              </a:rPr>
              <a:t>Infrastructure</a:t>
            </a:r>
          </a:p>
          <a:p>
            <a:pPr defTabSz="982985"/>
            <a:r>
              <a:rPr lang="en-US" sz="1600" dirty="0">
                <a:solidFill>
                  <a:srgbClr val="595959">
                    <a:alpha val="99000"/>
                  </a:srgbClr>
                </a:solidFill>
                <a:ea typeface="Kozuka Gothic Pro R" pitchFamily="34" charset="-128"/>
              </a:rPr>
              <a:t>(as a Service)</a:t>
            </a:r>
          </a:p>
        </p:txBody>
      </p:sp>
      <p:sp>
        <p:nvSpPr>
          <p:cNvPr id="20" name="Rectangle 19"/>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21" name="Rectangle 20"/>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22" name="Rectangle 21"/>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23" name="Rectangle 22"/>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24" name="Rectangle 23"/>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25" name="Rectangle 24"/>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26" name="Rectangle 25"/>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sp>
        <p:nvSpPr>
          <p:cNvPr id="27" name="Rectangle 26"/>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28" name="Rectangle 27"/>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29" name="Left Brace 28"/>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0" name="TextBox 56"/>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Managed by vendor</a:t>
            </a:r>
          </a:p>
        </p:txBody>
      </p:sp>
      <p:sp>
        <p:nvSpPr>
          <p:cNvPr id="31" name="Left Brace 30"/>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2" name="TextBox 58"/>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You manage</a:t>
            </a:r>
          </a:p>
        </p:txBody>
      </p:sp>
      <p:grpSp>
        <p:nvGrpSpPr>
          <p:cNvPr id="33" name="Group 32"/>
          <p:cNvGrpSpPr/>
          <p:nvPr/>
        </p:nvGrpSpPr>
        <p:grpSpPr>
          <a:xfrm>
            <a:off x="6528035" y="1690425"/>
            <a:ext cx="2131860" cy="3359095"/>
            <a:chOff x="5979422" y="1583373"/>
            <a:chExt cx="2706420" cy="4798706"/>
          </a:xfrm>
        </p:grpSpPr>
        <p:sp>
          <p:nvSpPr>
            <p:cNvPr id="34" name="Rectangle 3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Platform</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35" name="Left Brace 3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6"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37" name="Left Brace 3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8"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sp>
          <p:nvSpPr>
            <p:cNvPr id="39" name="Rectangle 38"/>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40" name="Rectangle 39"/>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41" name="Rectangle 40"/>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42" name="Rectangle 41"/>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43" name="Rectangle 42"/>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44" name="Rectangle 43"/>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45" name="Rectangle 44"/>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46" name="Rectangle 45"/>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47" name="Rectangle 46"/>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grpSp>
        <p:nvGrpSpPr>
          <p:cNvPr id="48" name="Group 47"/>
          <p:cNvGrpSpPr/>
          <p:nvPr/>
        </p:nvGrpSpPr>
        <p:grpSpPr>
          <a:xfrm>
            <a:off x="8892259" y="1690426"/>
            <a:ext cx="1829915" cy="3359092"/>
            <a:chOff x="8980831" y="1583373"/>
            <a:chExt cx="2323096" cy="4798703"/>
          </a:xfrm>
        </p:grpSpPr>
        <p:sp>
          <p:nvSpPr>
            <p:cNvPr id="49" name="Rectangle 48"/>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Software</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50" name="Left Brace 49"/>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51"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52" name="Rectangle 51"/>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53" name="Rectangle 52"/>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54" name="Rectangle 53"/>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55" name="Rectangle 54"/>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56" name="Rectangle 55"/>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57" name="Rectangle 56"/>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58" name="Rectangle 57"/>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59" name="Rectangle 58"/>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60" name="Rectangle 59"/>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pic>
        <p:nvPicPr>
          <p:cNvPr id="61" name="Picture 11" descr="Cloud 512x512.png"/>
          <p:cNvPicPr>
            <a:picLocks noChangeAspect="1"/>
          </p:cNvPicPr>
          <p:nvPr/>
        </p:nvPicPr>
        <p:blipFill>
          <a:blip r:embed="rId2"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4026355" y="45121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2" descr="Gift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1730963" y="45189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bwMode="auto">
          <a:xfrm flipH="1">
            <a:off x="1635979" y="15386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sp>
        <p:nvSpPr>
          <p:cNvPr id="2" name="TextBox 1"/>
          <p:cNvSpPr txBox="1"/>
          <p:nvPr/>
        </p:nvSpPr>
        <p:spPr>
          <a:xfrm>
            <a:off x="9089427" y="5250440"/>
            <a:ext cx="990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Taxi</a:t>
            </a:r>
          </a:p>
        </p:txBody>
      </p:sp>
      <p:sp>
        <p:nvSpPr>
          <p:cNvPr id="64" name="TextBox 63"/>
          <p:cNvSpPr txBox="1"/>
          <p:nvPr/>
        </p:nvSpPr>
        <p:spPr>
          <a:xfrm>
            <a:off x="7018756" y="5294363"/>
            <a:ext cx="126583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Rental Car</a:t>
            </a:r>
          </a:p>
        </p:txBody>
      </p:sp>
      <p:sp>
        <p:nvSpPr>
          <p:cNvPr id="65" name="TextBox 64"/>
          <p:cNvSpPr txBox="1"/>
          <p:nvPr/>
        </p:nvSpPr>
        <p:spPr>
          <a:xfrm>
            <a:off x="4912231" y="5294362"/>
            <a:ext cx="114052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Your Car</a:t>
            </a:r>
          </a:p>
        </p:txBody>
      </p:sp>
      <p:sp>
        <p:nvSpPr>
          <p:cNvPr id="66" name="TextBox 65"/>
          <p:cNvSpPr txBox="1"/>
          <p:nvPr/>
        </p:nvSpPr>
        <p:spPr>
          <a:xfrm>
            <a:off x="2442827" y="5460561"/>
            <a:ext cx="126081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Kit Car</a:t>
            </a:r>
          </a:p>
        </p:txBody>
      </p:sp>
    </p:spTree>
    <p:extLst>
      <p:ext uri="{BB962C8B-B14F-4D97-AF65-F5344CB8AC3E}">
        <p14:creationId xmlns:p14="http://schemas.microsoft.com/office/powerpoint/2010/main" val="1768998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250"/>
                                        <p:tgtEl>
                                          <p:spTgt spid="62"/>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down)">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250"/>
                                        <p:tgtEl>
                                          <p:spTgt spid="61"/>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IaaS vs. PaaS</a:t>
            </a:r>
            <a:endParaRPr lang="en-US" dirty="0"/>
          </a:p>
        </p:txBody>
      </p:sp>
      <p:sp>
        <p:nvSpPr>
          <p:cNvPr id="4" name="Text Placeholder 3"/>
          <p:cNvSpPr>
            <a:spLocks noGrp="1"/>
          </p:cNvSpPr>
          <p:nvPr>
            <p:ph type="body" sz="quarter" idx="10"/>
          </p:nvPr>
        </p:nvSpPr>
        <p:spPr>
          <a:xfrm>
            <a:off x="274639" y="1212849"/>
            <a:ext cx="5486399" cy="4444294"/>
          </a:xfrm>
        </p:spPr>
        <p:txBody>
          <a:bodyPr/>
          <a:lstStyle/>
          <a:p>
            <a:pPr marL="0" indent="0">
              <a:buNone/>
            </a:pPr>
            <a:r>
              <a:rPr lang="en-US" dirty="0" smtClean="0"/>
              <a:t>With IaaS you own</a:t>
            </a:r>
          </a:p>
          <a:p>
            <a:r>
              <a:rPr lang="en-US" dirty="0" smtClean="0"/>
              <a:t>Patching of the Guest OS</a:t>
            </a:r>
          </a:p>
          <a:p>
            <a:r>
              <a:rPr lang="en-US" dirty="0" smtClean="0"/>
              <a:t>Patching of installed software</a:t>
            </a:r>
          </a:p>
          <a:p>
            <a:r>
              <a:rPr lang="en-US" dirty="0" smtClean="0"/>
              <a:t>High Availability</a:t>
            </a:r>
          </a:p>
          <a:p>
            <a:r>
              <a:rPr lang="en-US" dirty="0" smtClean="0"/>
              <a:t>Upgrades</a:t>
            </a:r>
          </a:p>
          <a:p>
            <a:r>
              <a:rPr lang="en-US" dirty="0" smtClean="0"/>
              <a:t>Your software</a:t>
            </a:r>
            <a:endParaRPr lang="en-US" dirty="0"/>
          </a:p>
        </p:txBody>
      </p:sp>
      <p:sp>
        <p:nvSpPr>
          <p:cNvPr id="5" name="Text Placeholder 4"/>
          <p:cNvSpPr>
            <a:spLocks noGrp="1"/>
          </p:cNvSpPr>
          <p:nvPr>
            <p:ph type="body" sz="quarter" idx="11"/>
          </p:nvPr>
        </p:nvSpPr>
        <p:spPr>
          <a:xfrm>
            <a:off x="6675439" y="1212849"/>
            <a:ext cx="5486399" cy="1988237"/>
          </a:xfrm>
        </p:spPr>
        <p:txBody>
          <a:bodyPr/>
          <a:lstStyle/>
          <a:p>
            <a:pPr marL="0" indent="0">
              <a:buNone/>
            </a:pPr>
            <a:r>
              <a:rPr lang="en-US" dirty="0" smtClean="0"/>
              <a:t>With PaaS you own</a:t>
            </a:r>
          </a:p>
          <a:p>
            <a:r>
              <a:rPr lang="en-US" dirty="0" smtClean="0"/>
              <a:t>Your software</a:t>
            </a:r>
          </a:p>
          <a:p>
            <a:endParaRPr lang="en-US" dirty="0"/>
          </a:p>
        </p:txBody>
      </p:sp>
    </p:spTree>
    <p:extLst>
      <p:ext uri="{BB962C8B-B14F-4D97-AF65-F5344CB8AC3E}">
        <p14:creationId xmlns:p14="http://schemas.microsoft.com/office/powerpoint/2010/main" val="15369592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530471"/>
          </a:xfrm>
        </p:spPr>
        <p:txBody>
          <a:bodyPr/>
          <a:lstStyle/>
          <a:p>
            <a:r>
              <a:rPr lang="en-US" dirty="0" smtClean="0"/>
              <a:t>Relational Engine</a:t>
            </a:r>
          </a:p>
          <a:p>
            <a:pPr lvl="1"/>
            <a:r>
              <a:rPr lang="en-US" dirty="0" smtClean="0"/>
              <a:t>Very close to feature parity with v12 release</a:t>
            </a:r>
          </a:p>
          <a:p>
            <a:r>
              <a:rPr lang="en-US" dirty="0" smtClean="0"/>
              <a:t>SSRS/SSAS</a:t>
            </a:r>
          </a:p>
          <a:p>
            <a:r>
              <a:rPr lang="en-US" dirty="0" smtClean="0"/>
              <a:t>DB is outside the limits of current PaaS service</a:t>
            </a:r>
          </a:p>
          <a:p>
            <a:r>
              <a:rPr lang="en-US" dirty="0" smtClean="0"/>
              <a:t>Quick lift &amp; shift</a:t>
            </a:r>
          </a:p>
          <a:p>
            <a:endParaRPr lang="en-US" dirty="0" smtClean="0"/>
          </a:p>
          <a:p>
            <a:endParaRPr lang="en-US" dirty="0"/>
          </a:p>
        </p:txBody>
      </p:sp>
      <p:sp>
        <p:nvSpPr>
          <p:cNvPr id="3" name="Title 2"/>
          <p:cNvSpPr>
            <a:spLocks noGrp="1"/>
          </p:cNvSpPr>
          <p:nvPr>
            <p:ph type="title"/>
          </p:nvPr>
        </p:nvSpPr>
        <p:spPr/>
        <p:txBody>
          <a:bodyPr/>
          <a:lstStyle/>
          <a:p>
            <a:r>
              <a:rPr lang="en-US" dirty="0" smtClean="0"/>
              <a:t>Why IaaS? </a:t>
            </a:r>
            <a:endParaRPr lang="en-US" dirty="0"/>
          </a:p>
        </p:txBody>
      </p:sp>
    </p:spTree>
    <p:extLst>
      <p:ext uri="{BB962C8B-B14F-4D97-AF65-F5344CB8AC3E}">
        <p14:creationId xmlns:p14="http://schemas.microsoft.com/office/powerpoint/2010/main" val="1798389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951412"/>
          </a:xfrm>
        </p:spPr>
        <p:txBody>
          <a:bodyPr/>
          <a:lstStyle/>
          <a:p>
            <a:r>
              <a:rPr lang="en-US" dirty="0" smtClean="0"/>
              <a:t>Upgrades</a:t>
            </a:r>
          </a:p>
          <a:p>
            <a:r>
              <a:rPr lang="en-US" dirty="0" smtClean="0"/>
              <a:t>High Availability</a:t>
            </a:r>
          </a:p>
          <a:p>
            <a:r>
              <a:rPr lang="en-US" dirty="0" smtClean="0"/>
              <a:t>Disaster Recovery</a:t>
            </a:r>
          </a:p>
          <a:p>
            <a:r>
              <a:rPr lang="en-US" dirty="0" smtClean="0"/>
              <a:t>Point in Time Restore</a:t>
            </a:r>
          </a:p>
          <a:p>
            <a:r>
              <a:rPr lang="en-US" dirty="0" smtClean="0"/>
              <a:t>Compliance</a:t>
            </a:r>
          </a:p>
          <a:p>
            <a:r>
              <a:rPr lang="en-US" dirty="0" smtClean="0"/>
              <a:t>Scale Out (via Elastic Scale)</a:t>
            </a:r>
          </a:p>
          <a:p>
            <a:r>
              <a:rPr lang="en-US" dirty="0" smtClean="0"/>
              <a:t>Licensing</a:t>
            </a:r>
          </a:p>
          <a:p>
            <a:endParaRPr lang="en-US" dirty="0"/>
          </a:p>
        </p:txBody>
      </p:sp>
      <p:sp>
        <p:nvSpPr>
          <p:cNvPr id="3" name="Title 2"/>
          <p:cNvSpPr>
            <a:spLocks noGrp="1"/>
          </p:cNvSpPr>
          <p:nvPr>
            <p:ph type="title"/>
          </p:nvPr>
        </p:nvSpPr>
        <p:spPr/>
        <p:txBody>
          <a:bodyPr/>
          <a:lstStyle/>
          <a:p>
            <a:r>
              <a:rPr lang="en-US" dirty="0" smtClean="0"/>
              <a:t>Why PaaS? </a:t>
            </a:r>
            <a:endParaRPr lang="en-US" dirty="0"/>
          </a:p>
        </p:txBody>
      </p:sp>
      <p:sp>
        <p:nvSpPr>
          <p:cNvPr id="4" name="Rectangle 3"/>
          <p:cNvSpPr/>
          <p:nvPr/>
        </p:nvSpPr>
        <p:spPr>
          <a:xfrm>
            <a:off x="308888" y="6164262"/>
            <a:ext cx="11430000" cy="646331"/>
          </a:xfrm>
          <a:prstGeom prst="rect">
            <a:avLst/>
          </a:prstGeom>
        </p:spPr>
        <p:txBody>
          <a:bodyPr wrap="square">
            <a:spAutoFit/>
          </a:bodyPr>
          <a:lstStyle/>
          <a:p>
            <a:r>
              <a:rPr lang="en-US" dirty="0" smtClean="0">
                <a:solidFill>
                  <a:srgbClr val="FFFFFF"/>
                </a:solidFill>
                <a:latin typeface="Segoe UI" panose="020B0502040204020203" pitchFamily="34" charset="0"/>
              </a:rPr>
              <a:t>Details @ http</a:t>
            </a:r>
            <a:r>
              <a:rPr lang="en-US" dirty="0">
                <a:solidFill>
                  <a:srgbClr val="FFFFFF"/>
                </a:solidFill>
                <a:latin typeface="Segoe UI" panose="020B0502040204020203" pitchFamily="34" charset="0"/>
              </a:rPr>
              <a:t>://blogs.msdn.com/b/igorpag/archive/2015/03/20/azure-sqldb-and-sql-server-vm-how-to-make-an-equal-cost-comparison.aspx</a:t>
            </a:r>
            <a:endParaRPr lang="en-US" dirty="0">
              <a:solidFill>
                <a:srgbClr val="FFFFFF"/>
              </a:solidFill>
            </a:endParaRPr>
          </a:p>
        </p:txBody>
      </p:sp>
    </p:spTree>
    <p:extLst>
      <p:ext uri="{BB962C8B-B14F-4D97-AF65-F5344CB8AC3E}">
        <p14:creationId xmlns:p14="http://schemas.microsoft.com/office/powerpoint/2010/main" val="16200461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a:t>
            </a:r>
          </a:p>
        </p:txBody>
      </p:sp>
    </p:spTree>
    <p:extLst>
      <p:ext uri="{BB962C8B-B14F-4D97-AF65-F5344CB8AC3E}">
        <p14:creationId xmlns:p14="http://schemas.microsoft.com/office/powerpoint/2010/main" val="8864119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17941"/>
          </a:xfrm>
        </p:spPr>
        <p:txBody>
          <a:bodyPr/>
          <a:lstStyle/>
          <a:p>
            <a:r>
              <a:rPr lang="en-US" dirty="0" smtClean="0"/>
              <a:t>BYOL</a:t>
            </a:r>
          </a:p>
          <a:p>
            <a:pPr lvl="1"/>
            <a:r>
              <a:rPr lang="en-US" dirty="0" smtClean="0"/>
              <a:t>Create a vanilla Windows VM install SQL Server just like you do today. </a:t>
            </a:r>
          </a:p>
          <a:p>
            <a:pPr lvl="1"/>
            <a:r>
              <a:rPr lang="en-US" dirty="0" smtClean="0"/>
              <a:t>Reuse already purchased SQL SA licenses</a:t>
            </a:r>
          </a:p>
          <a:p>
            <a:r>
              <a:rPr lang="en-US" dirty="0" smtClean="0"/>
              <a:t>Pay </a:t>
            </a:r>
            <a:r>
              <a:rPr lang="en-US" dirty="0"/>
              <a:t>by the </a:t>
            </a:r>
            <a:r>
              <a:rPr lang="en-US" dirty="0" smtClean="0"/>
              <a:t>Minute</a:t>
            </a:r>
          </a:p>
          <a:p>
            <a:pPr lvl="1"/>
            <a:r>
              <a:rPr lang="en-US" dirty="0" smtClean="0"/>
              <a:t>Use preconfigured SQL Windows VM, no need to install</a:t>
            </a:r>
          </a:p>
          <a:p>
            <a:pPr lvl="1"/>
            <a:r>
              <a:rPr lang="en-US" dirty="0" smtClean="0"/>
              <a:t>Pay for what you use, add/remove capacity without long term commitments</a:t>
            </a:r>
          </a:p>
          <a:p>
            <a:r>
              <a:rPr lang="en-US" dirty="0" smtClean="0"/>
              <a:t>You can mix and match</a:t>
            </a:r>
            <a:endParaRPr lang="en-US" dirty="0"/>
          </a:p>
        </p:txBody>
      </p:sp>
      <p:sp>
        <p:nvSpPr>
          <p:cNvPr id="3" name="Title 2"/>
          <p:cNvSpPr>
            <a:spLocks noGrp="1"/>
          </p:cNvSpPr>
          <p:nvPr>
            <p:ph type="title"/>
          </p:nvPr>
        </p:nvSpPr>
        <p:spPr/>
        <p:txBody>
          <a:bodyPr/>
          <a:lstStyle/>
          <a:p>
            <a:r>
              <a:rPr lang="en-US" dirty="0"/>
              <a:t>Licensing </a:t>
            </a:r>
            <a:r>
              <a:rPr lang="en-US" dirty="0" smtClean="0"/>
              <a:t>Models</a:t>
            </a:r>
            <a:endParaRPr lang="en-US" dirty="0"/>
          </a:p>
        </p:txBody>
      </p:sp>
    </p:spTree>
    <p:extLst>
      <p:ext uri="{BB962C8B-B14F-4D97-AF65-F5344CB8AC3E}">
        <p14:creationId xmlns:p14="http://schemas.microsoft.com/office/powerpoint/2010/main" val="39271192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2734" y="1097095"/>
            <a:ext cx="11887200" cy="2973122"/>
          </a:xfrm>
        </p:spPr>
        <p:txBody>
          <a:bodyPr/>
          <a:lstStyle/>
          <a:p>
            <a:r>
              <a:rPr lang="en-US" dirty="0" smtClean="0"/>
              <a:t>How much RAM/CPU do you need?</a:t>
            </a:r>
          </a:p>
          <a:p>
            <a:r>
              <a:rPr lang="en-US" dirty="0" smtClean="0"/>
              <a:t>How much IOPS do you need?</a:t>
            </a:r>
          </a:p>
          <a:p>
            <a:pPr lvl="1"/>
            <a:r>
              <a:rPr lang="en-US" dirty="0" smtClean="0"/>
              <a:t>Standard storage up to 500 IOPS per disk </a:t>
            </a:r>
          </a:p>
          <a:p>
            <a:pPr lvl="2"/>
            <a:r>
              <a:rPr lang="en-US" dirty="0" smtClean="0"/>
              <a:t>i.e. D14 w/ 32 disks striped -&gt; up to 16,000 IOPS </a:t>
            </a:r>
          </a:p>
          <a:p>
            <a:pPr lvl="1"/>
            <a:r>
              <a:rPr lang="en-US" dirty="0" smtClean="0"/>
              <a:t>Premium storage up to 5,000 IOPS per disk (requires DS Series VMs)</a:t>
            </a:r>
          </a:p>
          <a:p>
            <a:pPr lvl="1"/>
            <a:r>
              <a:rPr lang="en-US" dirty="0" smtClean="0"/>
              <a:t>Shard workload to reduce demands on a single server (more info soon)</a:t>
            </a:r>
          </a:p>
        </p:txBody>
      </p:sp>
      <p:sp>
        <p:nvSpPr>
          <p:cNvPr id="3" name="Title 2"/>
          <p:cNvSpPr>
            <a:spLocks noGrp="1"/>
          </p:cNvSpPr>
          <p:nvPr>
            <p:ph type="title"/>
          </p:nvPr>
        </p:nvSpPr>
        <p:spPr/>
        <p:txBody>
          <a:bodyPr/>
          <a:lstStyle/>
          <a:p>
            <a:r>
              <a:rPr lang="en-US" dirty="0" smtClean="0"/>
              <a:t>Picking the right VM</a:t>
            </a:r>
            <a:endParaRPr lang="en-US" dirty="0"/>
          </a:p>
        </p:txBody>
      </p:sp>
      <p:pic>
        <p:nvPicPr>
          <p:cNvPr id="4" name="Picture 3"/>
          <p:cNvPicPr>
            <a:picLocks noChangeAspect="1"/>
          </p:cNvPicPr>
          <p:nvPr/>
        </p:nvPicPr>
        <p:blipFill>
          <a:blip r:embed="rId2"/>
          <a:stretch>
            <a:fillRect/>
          </a:stretch>
        </p:blipFill>
        <p:spPr>
          <a:xfrm>
            <a:off x="808037" y="4070217"/>
            <a:ext cx="9982200" cy="2333168"/>
          </a:xfrm>
          <a:prstGeom prst="rect">
            <a:avLst/>
          </a:prstGeom>
        </p:spPr>
      </p:pic>
      <p:sp>
        <p:nvSpPr>
          <p:cNvPr id="5" name="Rectangle 4"/>
          <p:cNvSpPr/>
          <p:nvPr/>
        </p:nvSpPr>
        <p:spPr>
          <a:xfrm>
            <a:off x="312739" y="6472296"/>
            <a:ext cx="11810998" cy="369332"/>
          </a:xfrm>
          <a:prstGeom prst="rect">
            <a:avLst/>
          </a:prstGeom>
        </p:spPr>
        <p:txBody>
          <a:bodyPr wrap="square">
            <a:spAutoFit/>
          </a:bodyPr>
          <a:lstStyle/>
          <a:p>
            <a:r>
              <a:rPr lang="en-US" dirty="0" smtClean="0">
                <a:solidFill>
                  <a:srgbClr val="FFFFFF"/>
                </a:solidFill>
                <a:latin typeface="Segoe UI" panose="020B0502040204020203" pitchFamily="34" charset="0"/>
              </a:rPr>
              <a:t>Details @ https</a:t>
            </a:r>
            <a:r>
              <a:rPr lang="en-US" dirty="0">
                <a:solidFill>
                  <a:srgbClr val="FFFFFF"/>
                </a:solidFill>
                <a:latin typeface="Segoe UI" panose="020B0502040204020203" pitchFamily="34" charset="0"/>
              </a:rPr>
              <a:t>://azure.microsoft.com/en-us/documentation/articles/virtual-machines-size-specs/</a:t>
            </a:r>
            <a:endParaRPr lang="en-US" dirty="0">
              <a:solidFill>
                <a:srgbClr val="FFFFFF"/>
              </a:solidFill>
            </a:endParaRPr>
          </a:p>
        </p:txBody>
      </p:sp>
    </p:spTree>
    <p:extLst>
      <p:ext uri="{BB962C8B-B14F-4D97-AF65-F5344CB8AC3E}">
        <p14:creationId xmlns:p14="http://schemas.microsoft.com/office/powerpoint/2010/main" val="30235996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Evangelist at Microsoft</a:t>
            </a:r>
            <a:endParaRPr lang="en-US" dirty="0"/>
          </a:p>
          <a:p>
            <a:r>
              <a:rPr lang="en-US" dirty="0"/>
              <a:t>MCSD: Azure Solutions Architect</a:t>
            </a: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PaaS</a:t>
            </a:r>
          </a:p>
        </p:txBody>
      </p:sp>
    </p:spTree>
    <p:extLst>
      <p:ext uri="{BB962C8B-B14F-4D97-AF65-F5344CB8AC3E}">
        <p14:creationId xmlns:p14="http://schemas.microsoft.com/office/powerpoint/2010/main" val="27192304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5"/>
            <a:ext cx="11889564" cy="824573"/>
          </a:xfrm>
        </p:spPr>
        <p:txBody>
          <a:bodyPr/>
          <a:lstStyle/>
          <a:p>
            <a:pPr>
              <a:spcBef>
                <a:spcPts val="2400"/>
              </a:spcBef>
            </a:pPr>
            <a:r>
              <a:rPr lang="en-US" dirty="0"/>
              <a:t>Azure SQL </a:t>
            </a:r>
            <a:r>
              <a:rPr lang="en-US" dirty="0" smtClean="0"/>
              <a:t>Database</a:t>
            </a:r>
            <a:endParaRPr lang="en-US" dirty="0"/>
          </a:p>
        </p:txBody>
      </p:sp>
      <p:sp>
        <p:nvSpPr>
          <p:cNvPr id="7" name="Text Placeholder 6"/>
          <p:cNvSpPr>
            <a:spLocks noGrp="1"/>
          </p:cNvSpPr>
          <p:nvPr>
            <p:ph type="body" sz="quarter" idx="10"/>
          </p:nvPr>
        </p:nvSpPr>
        <p:spPr>
          <a:xfrm>
            <a:off x="3566506" y="2765750"/>
            <a:ext cx="8321013" cy="3434786"/>
          </a:xfrm>
        </p:spPr>
        <p:txBody>
          <a:bodyPr/>
          <a:lstStyle/>
          <a:p>
            <a:pPr marL="571500" indent="-571500">
              <a:spcBef>
                <a:spcPts val="1200"/>
              </a:spcBef>
              <a:buFont typeface="Arial" panose="020B0604020202020204" pitchFamily="34" charset="0"/>
              <a:buChar char="•"/>
            </a:pPr>
            <a:r>
              <a:rPr lang="en-US" sz="2400" dirty="0">
                <a:solidFill>
                  <a:srgbClr val="FFFFFF"/>
                </a:solidFill>
              </a:rPr>
              <a:t>Built for SaaS and Enterprise applications</a:t>
            </a:r>
          </a:p>
          <a:p>
            <a:pPr marL="571500" indent="-571500">
              <a:spcBef>
                <a:spcPts val="1200"/>
              </a:spcBef>
              <a:buFont typeface="Arial" panose="020B0604020202020204" pitchFamily="34" charset="0"/>
              <a:buChar char="•"/>
            </a:pPr>
            <a:r>
              <a:rPr lang="en-US" sz="2400" dirty="0">
                <a:solidFill>
                  <a:srgbClr val="FFFFFF"/>
                </a:solidFill>
              </a:rPr>
              <a:t>Predictable performance &amp; Pricing </a:t>
            </a:r>
          </a:p>
          <a:p>
            <a:pPr marL="571500" indent="-571500">
              <a:spcBef>
                <a:spcPts val="1200"/>
              </a:spcBef>
              <a:buFont typeface="Arial" panose="020B0604020202020204" pitchFamily="34" charset="0"/>
              <a:buChar char="•"/>
            </a:pPr>
            <a:r>
              <a:rPr lang="en-US" sz="2400" dirty="0">
                <a:solidFill>
                  <a:srgbClr val="FFFFFF"/>
                </a:solidFill>
              </a:rPr>
              <a:t>Elastic database pool for unpredictable SaaS workloads</a:t>
            </a:r>
          </a:p>
          <a:p>
            <a:pPr marL="571500" indent="-571500">
              <a:spcBef>
                <a:spcPts val="1200"/>
              </a:spcBef>
              <a:buFont typeface="Arial" panose="020B0604020202020204" pitchFamily="34" charset="0"/>
              <a:buChar char="•"/>
            </a:pPr>
            <a:r>
              <a:rPr lang="en-US" sz="2400" dirty="0">
                <a:solidFill>
                  <a:srgbClr val="FFFFFF"/>
                </a:solidFill>
              </a:rPr>
              <a:t>99.99% availability built-in</a:t>
            </a:r>
          </a:p>
          <a:p>
            <a:pPr marL="571500" indent="-571500">
              <a:spcBef>
                <a:spcPts val="1200"/>
              </a:spcBef>
              <a:buFont typeface="Arial" panose="020B0604020202020204" pitchFamily="34" charset="0"/>
              <a:buChar char="•"/>
            </a:pPr>
            <a:r>
              <a:rPr lang="en-US" sz="2400" dirty="0">
                <a:solidFill>
                  <a:srgbClr val="FFFFFF"/>
                </a:solidFill>
              </a:rPr>
              <a:t>Geo-replication and restore services for data protection</a:t>
            </a:r>
          </a:p>
          <a:p>
            <a:pPr marL="571500" indent="-571500">
              <a:spcBef>
                <a:spcPts val="1200"/>
              </a:spcBef>
              <a:buFont typeface="Arial" panose="020B0604020202020204" pitchFamily="34" charset="0"/>
              <a:buChar char="•"/>
            </a:pPr>
            <a:r>
              <a:rPr lang="en-US" sz="2400" dirty="0">
                <a:solidFill>
                  <a:srgbClr val="FFFFFF"/>
                </a:solidFill>
              </a:rPr>
              <a:t>Secure and compliant for your sensitive data</a:t>
            </a:r>
          </a:p>
          <a:p>
            <a:pPr marL="571500" indent="-571500">
              <a:spcBef>
                <a:spcPts val="1200"/>
              </a:spcBef>
              <a:buFont typeface="Arial" panose="020B0604020202020204" pitchFamily="34" charset="0"/>
              <a:buChar char="•"/>
            </a:pPr>
            <a:r>
              <a:rPr lang="en-US" sz="2400" dirty="0">
                <a:solidFill>
                  <a:srgbClr val="FFFFFF"/>
                </a:solidFill>
              </a:rPr>
              <a:t>Fully compatible with SQL Server 2014 </a:t>
            </a:r>
            <a:r>
              <a:rPr lang="en-US" sz="2400" dirty="0" smtClean="0">
                <a:solidFill>
                  <a:srgbClr val="FFFFFF"/>
                </a:solidFill>
              </a:rPr>
              <a:t>databases</a:t>
            </a:r>
            <a:endParaRPr lang="en-US" sz="2400" dirty="0">
              <a:solidFill>
                <a:srgbClr val="FFFFFF"/>
              </a:solidFill>
            </a:endParaRPr>
          </a:p>
        </p:txBody>
      </p:sp>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66141" y="2808153"/>
            <a:ext cx="2743200" cy="2743200"/>
          </a:xfrm>
          <a:prstGeom prst="rect">
            <a:avLst/>
          </a:prstGeom>
        </p:spPr>
      </p:pic>
      <p:sp>
        <p:nvSpPr>
          <p:cNvPr id="9" name="TextBox 8"/>
          <p:cNvSpPr txBox="1"/>
          <p:nvPr/>
        </p:nvSpPr>
        <p:spPr>
          <a:xfrm>
            <a:off x="640458" y="1238334"/>
            <a:ext cx="11247061"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solidFill>
                  <a:srgbClr val="47D8FF"/>
                </a:solidFill>
                <a:latin typeface="Segoe UI Light" panose="020B0502040204020203" pitchFamily="34" charset="0"/>
                <a:cs typeface="Segoe UI Light" panose="020B0502040204020203" pitchFamily="34" charset="0"/>
              </a:rPr>
              <a:t>Fully managed SQL database service so you can focus on your </a:t>
            </a:r>
            <a:r>
              <a:rPr lang="en-US" sz="2800" i="1" dirty="0" smtClean="0">
                <a:solidFill>
                  <a:srgbClr val="47D8FF"/>
                </a:solidFill>
                <a:latin typeface="Segoe UI Light" panose="020B0502040204020203" pitchFamily="34" charset="0"/>
                <a:cs typeface="Segoe UI Light" panose="020B0502040204020203" pitchFamily="34" charset="0"/>
              </a:rPr>
              <a:t>business</a:t>
            </a:r>
            <a:endParaRPr lang="en-US" sz="3200" i="1" dirty="0">
              <a:solidFill>
                <a:srgbClr val="47D8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1827897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882" y="0"/>
            <a:ext cx="4145197"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7" name="TextBox 6"/>
          <p:cNvSpPr txBox="1"/>
          <p:nvPr/>
        </p:nvSpPr>
        <p:spPr>
          <a:xfrm>
            <a:off x="987547" y="1412626"/>
            <a:ext cx="2965798"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60k</a:t>
            </a:r>
            <a:r>
              <a:rPr lang="en-US" sz="1836" dirty="0">
                <a:solidFill>
                  <a:prstClr val="white"/>
                </a:solidFill>
                <a:cs typeface="Segoe UI" panose="020B0502040204020203" pitchFamily="34" charset="0"/>
              </a:rPr>
              <a:t> / every week</a:t>
            </a:r>
          </a:p>
        </p:txBody>
      </p:sp>
      <p:sp>
        <p:nvSpPr>
          <p:cNvPr id="8" name="TextBox 7"/>
          <p:cNvSpPr txBox="1"/>
          <p:nvPr/>
        </p:nvSpPr>
        <p:spPr>
          <a:xfrm>
            <a:off x="1014728" y="898110"/>
            <a:ext cx="2170348" cy="670445"/>
          </a:xfrm>
          <a:prstGeom prst="rect">
            <a:avLst/>
          </a:prstGeom>
          <a:noFill/>
        </p:spPr>
        <p:txBody>
          <a:bodyPr wrap="square" rtlCol="0">
            <a:spAutoFit/>
          </a:bodyPr>
          <a:lstStyle/>
          <a:p>
            <a:r>
              <a:rPr lang="en-US" sz="1836" dirty="0">
                <a:solidFill>
                  <a:prstClr val="white"/>
                </a:solidFill>
                <a:cs typeface="Segoe UI" panose="020B0502040204020203" pitchFamily="34" charset="0"/>
              </a:rPr>
              <a:t>A single customer creates DBs</a:t>
            </a:r>
            <a:endParaRPr lang="en-US" sz="1836" dirty="0">
              <a:solidFill>
                <a:prstClr val="white"/>
              </a:solidFill>
            </a:endParaRPr>
          </a:p>
        </p:txBody>
      </p:sp>
      <p:sp>
        <p:nvSpPr>
          <p:cNvPr id="14" name="Rectangle 13"/>
          <p:cNvSpPr/>
          <p:nvPr/>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 name="TextBox 14"/>
          <p:cNvSpPr txBox="1"/>
          <p:nvPr/>
        </p:nvSpPr>
        <p:spPr>
          <a:xfrm>
            <a:off x="709985" y="4954050"/>
            <a:ext cx="3198949" cy="939809"/>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350 M</a:t>
            </a:r>
            <a:r>
              <a:rPr lang="en-US" sz="1836" dirty="0">
                <a:solidFill>
                  <a:prstClr val="white"/>
                </a:solidFill>
                <a:cs typeface="Segoe UI" panose="020B0502040204020203" pitchFamily="34" charset="0"/>
              </a:rPr>
              <a:t> / everyday</a:t>
            </a:r>
          </a:p>
        </p:txBody>
      </p:sp>
      <p:sp>
        <p:nvSpPr>
          <p:cNvPr id="16" name="TextBox 15"/>
          <p:cNvSpPr txBox="1"/>
          <p:nvPr/>
        </p:nvSpPr>
        <p:spPr>
          <a:xfrm>
            <a:off x="737165" y="4721297"/>
            <a:ext cx="878276"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Logins</a:t>
            </a:r>
            <a:endParaRPr lang="en-US" sz="1836" dirty="0">
              <a:solidFill>
                <a:prstClr val="white"/>
              </a:solidFill>
            </a:endParaRPr>
          </a:p>
        </p:txBody>
      </p:sp>
      <p:sp>
        <p:nvSpPr>
          <p:cNvPr id="17" name="Rectangle 16"/>
          <p:cNvSpPr/>
          <p:nvPr/>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9" name="TextBox 18"/>
          <p:cNvSpPr txBox="1"/>
          <p:nvPr/>
        </p:nvSpPr>
        <p:spPr>
          <a:xfrm>
            <a:off x="4714242" y="4954050"/>
            <a:ext cx="3085438" cy="939809"/>
          </a:xfrm>
          <a:prstGeom prst="rect">
            <a:avLst/>
          </a:prstGeom>
          <a:noFill/>
        </p:spPr>
        <p:txBody>
          <a:bodyPr wrap="square" rtlCol="0">
            <a:spAutoFit/>
          </a:bodyPr>
          <a:lstStyle/>
          <a:p>
            <a:r>
              <a:rPr lang="en-US" sz="5507" dirty="0" smtClean="0">
                <a:solidFill>
                  <a:prstClr val="white"/>
                </a:solidFill>
                <a:latin typeface="Segoe UI Light" panose="020B0502040204020203" pitchFamily="34" charset="0"/>
                <a:cs typeface="Segoe UI Light" panose="020B0502040204020203" pitchFamily="34" charset="0"/>
              </a:rPr>
              <a:t>1.4 </a:t>
            </a:r>
            <a:r>
              <a:rPr lang="en-US" sz="5507" dirty="0">
                <a:solidFill>
                  <a:prstClr val="white"/>
                </a:solidFill>
                <a:latin typeface="Segoe UI Light" panose="020B0502040204020203" pitchFamily="34" charset="0"/>
                <a:cs typeface="Segoe UI Light" panose="020B0502040204020203" pitchFamily="34" charset="0"/>
              </a:rPr>
              <a:t>M</a:t>
            </a:r>
            <a:r>
              <a:rPr lang="en-US" sz="1836" dirty="0">
                <a:solidFill>
                  <a:prstClr val="white"/>
                </a:solidFill>
                <a:cs typeface="Segoe UI" panose="020B0502040204020203" pitchFamily="34" charset="0"/>
              </a:rPr>
              <a:t> / as of today</a:t>
            </a:r>
          </a:p>
        </p:txBody>
      </p:sp>
      <p:sp>
        <p:nvSpPr>
          <p:cNvPr id="20" name="TextBox 19"/>
          <p:cNvSpPr txBox="1"/>
          <p:nvPr/>
        </p:nvSpPr>
        <p:spPr>
          <a:xfrm>
            <a:off x="4849959" y="4721297"/>
            <a:ext cx="1859355"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Database in use</a:t>
            </a:r>
            <a:endParaRPr lang="en-US" sz="1836" dirty="0">
              <a:solidFill>
                <a:prstClr val="white"/>
              </a:solidFill>
            </a:endParaRPr>
          </a:p>
        </p:txBody>
      </p:sp>
      <p:sp>
        <p:nvSpPr>
          <p:cNvPr id="21" name="Rectangle 20"/>
          <p:cNvSpPr/>
          <p:nvPr/>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22" name="TextBox 21"/>
          <p:cNvSpPr txBox="1"/>
          <p:nvPr/>
        </p:nvSpPr>
        <p:spPr>
          <a:xfrm>
            <a:off x="8827473" y="4954050"/>
            <a:ext cx="3319456"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20 M</a:t>
            </a:r>
            <a:r>
              <a:rPr lang="en-US" sz="1836" dirty="0">
                <a:solidFill>
                  <a:prstClr val="white"/>
                </a:solidFill>
                <a:cs typeface="Segoe UI" panose="020B0502040204020203" pitchFamily="34" charset="0"/>
              </a:rPr>
              <a:t> / per day</a:t>
            </a:r>
          </a:p>
        </p:txBody>
      </p:sp>
      <p:sp>
        <p:nvSpPr>
          <p:cNvPr id="23" name="TextBox 22"/>
          <p:cNvSpPr txBox="1"/>
          <p:nvPr/>
        </p:nvSpPr>
        <p:spPr>
          <a:xfrm>
            <a:off x="8854654" y="4721297"/>
            <a:ext cx="1834833"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Database hours</a:t>
            </a:r>
            <a:endParaRPr lang="en-US" sz="1836" dirty="0">
              <a:solidFill>
                <a:prstClr val="white"/>
              </a:solidFill>
            </a:endParaRPr>
          </a:p>
        </p:txBody>
      </p:sp>
      <p:sp>
        <p:nvSpPr>
          <p:cNvPr id="24" name="Rectangle 23"/>
          <p:cNvSpPr/>
          <p:nvPr/>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27" name="Rectangle 26"/>
          <p:cNvSpPr/>
          <p:nvPr/>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grpSp>
        <p:nvGrpSpPr>
          <p:cNvPr id="28" name="Group 27"/>
          <p:cNvGrpSpPr/>
          <p:nvPr/>
        </p:nvGrpSpPr>
        <p:grpSpPr>
          <a:xfrm>
            <a:off x="-136475" y="1545453"/>
            <a:ext cx="1665740" cy="2154473"/>
            <a:chOff x="2095500" y="3173413"/>
            <a:chExt cx="1828800" cy="2365375"/>
          </a:xfrm>
        </p:grpSpPr>
        <p:sp>
          <p:nvSpPr>
            <p:cNvPr id="29" name="AutoShape 58"/>
            <p:cNvSpPr>
              <a:spLocks noChangeAspect="1" noChangeArrowheads="1" noTextEdit="1"/>
            </p:cNvSpPr>
            <p:nvPr/>
          </p:nvSpPr>
          <p:spPr bwMode="auto">
            <a:xfrm>
              <a:off x="2095500" y="317341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0" name="Rectangle 61"/>
            <p:cNvSpPr>
              <a:spLocks noChangeArrowheads="1"/>
            </p:cNvSpPr>
            <p:nvPr/>
          </p:nvSpPr>
          <p:spPr bwMode="auto">
            <a:xfrm>
              <a:off x="2095500" y="317341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1" name="Freeform 62"/>
            <p:cNvSpPr>
              <a:spLocks/>
            </p:cNvSpPr>
            <p:nvPr/>
          </p:nvSpPr>
          <p:spPr bwMode="auto">
            <a:xfrm>
              <a:off x="2428875" y="5135563"/>
              <a:ext cx="1063625" cy="76200"/>
            </a:xfrm>
            <a:custGeom>
              <a:avLst/>
              <a:gdLst>
                <a:gd name="T0" fmla="*/ 1382 w 1425"/>
                <a:gd name="T1" fmla="*/ 0 h 103"/>
                <a:gd name="T2" fmla="*/ 1377 w 1425"/>
                <a:gd name="T3" fmla="*/ 1 h 103"/>
                <a:gd name="T4" fmla="*/ 1377 w 1425"/>
                <a:gd name="T5" fmla="*/ 0 h 103"/>
                <a:gd name="T6" fmla="*/ 1299 w 1425"/>
                <a:gd name="T7" fmla="*/ 0 h 103"/>
                <a:gd name="T8" fmla="*/ 1299 w 1425"/>
                <a:gd name="T9" fmla="*/ 81 h 103"/>
                <a:gd name="T10" fmla="*/ 1230 w 1425"/>
                <a:gd name="T11" fmla="*/ 81 h 103"/>
                <a:gd name="T12" fmla="*/ 1230 w 1425"/>
                <a:gd name="T13" fmla="*/ 0 h 103"/>
                <a:gd name="T14" fmla="*/ 955 w 1425"/>
                <a:gd name="T15" fmla="*/ 0 h 103"/>
                <a:gd name="T16" fmla="*/ 955 w 1425"/>
                <a:gd name="T17" fmla="*/ 81 h 103"/>
                <a:gd name="T18" fmla="*/ 886 w 1425"/>
                <a:gd name="T19" fmla="*/ 81 h 103"/>
                <a:gd name="T20" fmla="*/ 886 w 1425"/>
                <a:gd name="T21" fmla="*/ 0 h 103"/>
                <a:gd name="T22" fmla="*/ 775 w 1425"/>
                <a:gd name="T23" fmla="*/ 0 h 103"/>
                <a:gd name="T24" fmla="*/ 836 w 1425"/>
                <a:gd name="T25" fmla="*/ 60 h 103"/>
                <a:gd name="T26" fmla="*/ 836 w 1425"/>
                <a:gd name="T27" fmla="*/ 83 h 103"/>
                <a:gd name="T28" fmla="*/ 665 w 1425"/>
                <a:gd name="T29" fmla="*/ 83 h 103"/>
                <a:gd name="T30" fmla="*/ 659 w 1425"/>
                <a:gd name="T31" fmla="*/ 83 h 103"/>
                <a:gd name="T32" fmla="*/ 659 w 1425"/>
                <a:gd name="T33" fmla="*/ 0 h 103"/>
                <a:gd name="T34" fmla="*/ 574 w 1425"/>
                <a:gd name="T35" fmla="*/ 0 h 103"/>
                <a:gd name="T36" fmla="*/ 574 w 1425"/>
                <a:gd name="T37" fmla="*/ 19 h 103"/>
                <a:gd name="T38" fmla="*/ 615 w 1425"/>
                <a:gd name="T39" fmla="*/ 60 h 103"/>
                <a:gd name="T40" fmla="*/ 615 w 1425"/>
                <a:gd name="T41" fmla="*/ 83 h 103"/>
                <a:gd name="T42" fmla="*/ 444 w 1425"/>
                <a:gd name="T43" fmla="*/ 83 h 103"/>
                <a:gd name="T44" fmla="*/ 444 w 1425"/>
                <a:gd name="T45" fmla="*/ 0 h 103"/>
                <a:gd name="T46" fmla="*/ 405 w 1425"/>
                <a:gd name="T47" fmla="*/ 0 h 103"/>
                <a:gd name="T48" fmla="*/ 405 w 1425"/>
                <a:gd name="T49" fmla="*/ 83 h 103"/>
                <a:gd name="T50" fmla="*/ 337 w 1425"/>
                <a:gd name="T51" fmla="*/ 83 h 103"/>
                <a:gd name="T52" fmla="*/ 337 w 1425"/>
                <a:gd name="T53" fmla="*/ 0 h 103"/>
                <a:gd name="T54" fmla="*/ 251 w 1425"/>
                <a:gd name="T55" fmla="*/ 0 h 103"/>
                <a:gd name="T56" fmla="*/ 251 w 1425"/>
                <a:gd name="T57" fmla="*/ 83 h 103"/>
                <a:gd name="T58" fmla="*/ 183 w 1425"/>
                <a:gd name="T59" fmla="*/ 83 h 103"/>
                <a:gd name="T60" fmla="*/ 183 w 1425"/>
                <a:gd name="T61" fmla="*/ 0 h 103"/>
                <a:gd name="T62" fmla="*/ 39 w 1425"/>
                <a:gd name="T63" fmla="*/ 0 h 103"/>
                <a:gd name="T64" fmla="*/ 39 w 1425"/>
                <a:gd name="T65" fmla="*/ 1 h 103"/>
                <a:gd name="T66" fmla="*/ 0 w 1425"/>
                <a:gd name="T67" fmla="*/ 51 h 103"/>
                <a:gd name="T68" fmla="*/ 44 w 1425"/>
                <a:gd name="T69" fmla="*/ 103 h 103"/>
                <a:gd name="T70" fmla="*/ 1382 w 1425"/>
                <a:gd name="T71" fmla="*/ 103 h 103"/>
                <a:gd name="T72" fmla="*/ 1425 w 1425"/>
                <a:gd name="T73" fmla="*/ 51 h 103"/>
                <a:gd name="T74" fmla="*/ 1382 w 1425"/>
                <a:gd name="T7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3">
                  <a:moveTo>
                    <a:pt x="1382" y="0"/>
                  </a:moveTo>
                  <a:cubicBezTo>
                    <a:pt x="1380" y="0"/>
                    <a:pt x="1378" y="1"/>
                    <a:pt x="1377" y="1"/>
                  </a:cubicBezTo>
                  <a:cubicBezTo>
                    <a:pt x="1377" y="0"/>
                    <a:pt x="1377" y="0"/>
                    <a:pt x="1377" y="0"/>
                  </a:cubicBezTo>
                  <a:cubicBezTo>
                    <a:pt x="1299" y="0"/>
                    <a:pt x="1299" y="0"/>
                    <a:pt x="1299" y="0"/>
                  </a:cubicBezTo>
                  <a:cubicBezTo>
                    <a:pt x="1299" y="81"/>
                    <a:pt x="1299" y="81"/>
                    <a:pt x="1299" y="81"/>
                  </a:cubicBezTo>
                  <a:cubicBezTo>
                    <a:pt x="1230" y="81"/>
                    <a:pt x="1230" y="81"/>
                    <a:pt x="1230" y="81"/>
                  </a:cubicBezTo>
                  <a:cubicBezTo>
                    <a:pt x="1230" y="0"/>
                    <a:pt x="1230" y="0"/>
                    <a:pt x="1230" y="0"/>
                  </a:cubicBezTo>
                  <a:cubicBezTo>
                    <a:pt x="955" y="0"/>
                    <a:pt x="955" y="0"/>
                    <a:pt x="955" y="0"/>
                  </a:cubicBezTo>
                  <a:cubicBezTo>
                    <a:pt x="955" y="81"/>
                    <a:pt x="955" y="81"/>
                    <a:pt x="955" y="81"/>
                  </a:cubicBezTo>
                  <a:cubicBezTo>
                    <a:pt x="886" y="81"/>
                    <a:pt x="886" y="81"/>
                    <a:pt x="886" y="81"/>
                  </a:cubicBezTo>
                  <a:cubicBezTo>
                    <a:pt x="886" y="0"/>
                    <a:pt x="886" y="0"/>
                    <a:pt x="886" y="0"/>
                  </a:cubicBezTo>
                  <a:cubicBezTo>
                    <a:pt x="775" y="0"/>
                    <a:pt x="775" y="0"/>
                    <a:pt x="775" y="0"/>
                  </a:cubicBezTo>
                  <a:cubicBezTo>
                    <a:pt x="836" y="60"/>
                    <a:pt x="836" y="60"/>
                    <a:pt x="836" y="60"/>
                  </a:cubicBezTo>
                  <a:cubicBezTo>
                    <a:pt x="836" y="83"/>
                    <a:pt x="836" y="83"/>
                    <a:pt x="836" y="83"/>
                  </a:cubicBezTo>
                  <a:cubicBezTo>
                    <a:pt x="665" y="83"/>
                    <a:pt x="665" y="83"/>
                    <a:pt x="665" y="83"/>
                  </a:cubicBezTo>
                  <a:cubicBezTo>
                    <a:pt x="659" y="83"/>
                    <a:pt x="659" y="83"/>
                    <a:pt x="659" y="83"/>
                  </a:cubicBezTo>
                  <a:cubicBezTo>
                    <a:pt x="659" y="0"/>
                    <a:pt x="659" y="0"/>
                    <a:pt x="659" y="0"/>
                  </a:cubicBezTo>
                  <a:cubicBezTo>
                    <a:pt x="574" y="0"/>
                    <a:pt x="574" y="0"/>
                    <a:pt x="574" y="0"/>
                  </a:cubicBezTo>
                  <a:cubicBezTo>
                    <a:pt x="574" y="19"/>
                    <a:pt x="574" y="19"/>
                    <a:pt x="574" y="19"/>
                  </a:cubicBezTo>
                  <a:cubicBezTo>
                    <a:pt x="615" y="60"/>
                    <a:pt x="615" y="60"/>
                    <a:pt x="615" y="60"/>
                  </a:cubicBezTo>
                  <a:cubicBezTo>
                    <a:pt x="615" y="83"/>
                    <a:pt x="615" y="83"/>
                    <a:pt x="615" y="83"/>
                  </a:cubicBezTo>
                  <a:cubicBezTo>
                    <a:pt x="444" y="83"/>
                    <a:pt x="444" y="83"/>
                    <a:pt x="444" y="83"/>
                  </a:cubicBezTo>
                  <a:cubicBezTo>
                    <a:pt x="444" y="0"/>
                    <a:pt x="444" y="0"/>
                    <a:pt x="444" y="0"/>
                  </a:cubicBezTo>
                  <a:cubicBezTo>
                    <a:pt x="405" y="0"/>
                    <a:pt x="405" y="0"/>
                    <a:pt x="405" y="0"/>
                  </a:cubicBezTo>
                  <a:cubicBezTo>
                    <a:pt x="405" y="83"/>
                    <a:pt x="405" y="83"/>
                    <a:pt x="405" y="83"/>
                  </a:cubicBezTo>
                  <a:cubicBezTo>
                    <a:pt x="337" y="83"/>
                    <a:pt x="337" y="83"/>
                    <a:pt x="337" y="83"/>
                  </a:cubicBezTo>
                  <a:cubicBezTo>
                    <a:pt x="337" y="0"/>
                    <a:pt x="337" y="0"/>
                    <a:pt x="337" y="0"/>
                  </a:cubicBezTo>
                  <a:cubicBezTo>
                    <a:pt x="251" y="0"/>
                    <a:pt x="251" y="0"/>
                    <a:pt x="251" y="0"/>
                  </a:cubicBezTo>
                  <a:cubicBezTo>
                    <a:pt x="251" y="83"/>
                    <a:pt x="251" y="83"/>
                    <a:pt x="251" y="83"/>
                  </a:cubicBezTo>
                  <a:cubicBezTo>
                    <a:pt x="183" y="83"/>
                    <a:pt x="183" y="83"/>
                    <a:pt x="183" y="83"/>
                  </a:cubicBezTo>
                  <a:cubicBezTo>
                    <a:pt x="183" y="0"/>
                    <a:pt x="183" y="0"/>
                    <a:pt x="183" y="0"/>
                  </a:cubicBezTo>
                  <a:cubicBezTo>
                    <a:pt x="39" y="0"/>
                    <a:pt x="39" y="0"/>
                    <a:pt x="39" y="0"/>
                  </a:cubicBezTo>
                  <a:cubicBezTo>
                    <a:pt x="39" y="1"/>
                    <a:pt x="39" y="1"/>
                    <a:pt x="39" y="1"/>
                  </a:cubicBezTo>
                  <a:cubicBezTo>
                    <a:pt x="17" y="4"/>
                    <a:pt x="0" y="25"/>
                    <a:pt x="0" y="51"/>
                  </a:cubicBezTo>
                  <a:cubicBezTo>
                    <a:pt x="0" y="80"/>
                    <a:pt x="20" y="103"/>
                    <a:pt x="44" y="103"/>
                  </a:cubicBezTo>
                  <a:cubicBezTo>
                    <a:pt x="47" y="103"/>
                    <a:pt x="1379" y="103"/>
                    <a:pt x="1382" y="103"/>
                  </a:cubicBezTo>
                  <a:cubicBezTo>
                    <a:pt x="1406" y="103"/>
                    <a:pt x="1425" y="80"/>
                    <a:pt x="1425" y="51"/>
                  </a:cubicBezTo>
                  <a:cubicBezTo>
                    <a:pt x="1425" y="23"/>
                    <a:pt x="1406" y="0"/>
                    <a:pt x="1382" y="0"/>
                  </a:cubicBezTo>
                </a:path>
              </a:pathLst>
            </a:custGeom>
            <a:solidFill>
              <a:srgbClr val="E5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2" name="Freeform 63"/>
            <p:cNvSpPr>
              <a:spLocks/>
            </p:cNvSpPr>
            <p:nvPr/>
          </p:nvSpPr>
          <p:spPr bwMode="auto">
            <a:xfrm>
              <a:off x="2638425" y="4725988"/>
              <a:ext cx="760413" cy="469900"/>
            </a:xfrm>
            <a:custGeom>
              <a:avLst/>
              <a:gdLst>
                <a:gd name="T0" fmla="*/ 0 w 479"/>
                <a:gd name="T1" fmla="*/ 0 h 296"/>
                <a:gd name="T2" fmla="*/ 0 w 479"/>
                <a:gd name="T3" fmla="*/ 37 h 296"/>
                <a:gd name="T4" fmla="*/ 285 w 479"/>
                <a:gd name="T5" fmla="*/ 37 h 296"/>
                <a:gd name="T6" fmla="*/ 285 w 479"/>
                <a:gd name="T7" fmla="*/ 296 h 296"/>
                <a:gd name="T8" fmla="*/ 317 w 479"/>
                <a:gd name="T9" fmla="*/ 296 h 296"/>
                <a:gd name="T10" fmla="*/ 317 w 479"/>
                <a:gd name="T11" fmla="*/ 37 h 296"/>
                <a:gd name="T12" fmla="*/ 447 w 479"/>
                <a:gd name="T13" fmla="*/ 37 h 296"/>
                <a:gd name="T14" fmla="*/ 447 w 479"/>
                <a:gd name="T15" fmla="*/ 296 h 296"/>
                <a:gd name="T16" fmla="*/ 479 w 479"/>
                <a:gd name="T17" fmla="*/ 296 h 296"/>
                <a:gd name="T18" fmla="*/ 479 w 479"/>
                <a:gd name="T19" fmla="*/ 37 h 296"/>
                <a:gd name="T20" fmla="*/ 479 w 479"/>
                <a:gd name="T21" fmla="*/ 34 h 296"/>
                <a:gd name="T22" fmla="*/ 479 w 479"/>
                <a:gd name="T23" fmla="*/ 0 h 296"/>
                <a:gd name="T24" fmla="*/ 0 w 479"/>
                <a:gd name="T2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6">
                  <a:moveTo>
                    <a:pt x="0" y="0"/>
                  </a:moveTo>
                  <a:lnTo>
                    <a:pt x="0" y="37"/>
                  </a:lnTo>
                  <a:lnTo>
                    <a:pt x="285" y="37"/>
                  </a:lnTo>
                  <a:lnTo>
                    <a:pt x="285" y="296"/>
                  </a:lnTo>
                  <a:lnTo>
                    <a:pt x="317" y="296"/>
                  </a:lnTo>
                  <a:lnTo>
                    <a:pt x="317" y="37"/>
                  </a:lnTo>
                  <a:lnTo>
                    <a:pt x="447" y="37"/>
                  </a:lnTo>
                  <a:lnTo>
                    <a:pt x="447" y="296"/>
                  </a:lnTo>
                  <a:lnTo>
                    <a:pt x="479" y="296"/>
                  </a:lnTo>
                  <a:lnTo>
                    <a:pt x="479" y="37"/>
                  </a:lnTo>
                  <a:lnTo>
                    <a:pt x="479" y="34"/>
                  </a:lnTo>
                  <a:lnTo>
                    <a:pt x="47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3" name="Freeform 64"/>
            <p:cNvSpPr>
              <a:spLocks/>
            </p:cNvSpPr>
            <p:nvPr/>
          </p:nvSpPr>
          <p:spPr bwMode="auto">
            <a:xfrm>
              <a:off x="2638425" y="4725988"/>
              <a:ext cx="760413" cy="469900"/>
            </a:xfrm>
            <a:custGeom>
              <a:avLst/>
              <a:gdLst>
                <a:gd name="T0" fmla="*/ 0 w 479"/>
                <a:gd name="T1" fmla="*/ 0 h 296"/>
                <a:gd name="T2" fmla="*/ 0 w 479"/>
                <a:gd name="T3" fmla="*/ 37 h 296"/>
                <a:gd name="T4" fmla="*/ 285 w 479"/>
                <a:gd name="T5" fmla="*/ 37 h 296"/>
                <a:gd name="T6" fmla="*/ 285 w 479"/>
                <a:gd name="T7" fmla="*/ 296 h 296"/>
                <a:gd name="T8" fmla="*/ 317 w 479"/>
                <a:gd name="T9" fmla="*/ 296 h 296"/>
                <a:gd name="T10" fmla="*/ 317 w 479"/>
                <a:gd name="T11" fmla="*/ 37 h 296"/>
                <a:gd name="T12" fmla="*/ 447 w 479"/>
                <a:gd name="T13" fmla="*/ 37 h 296"/>
                <a:gd name="T14" fmla="*/ 447 w 479"/>
                <a:gd name="T15" fmla="*/ 296 h 296"/>
                <a:gd name="T16" fmla="*/ 479 w 479"/>
                <a:gd name="T17" fmla="*/ 296 h 296"/>
                <a:gd name="T18" fmla="*/ 479 w 479"/>
                <a:gd name="T19" fmla="*/ 37 h 296"/>
                <a:gd name="T20" fmla="*/ 479 w 479"/>
                <a:gd name="T21" fmla="*/ 34 h 296"/>
                <a:gd name="T22" fmla="*/ 479 w 479"/>
                <a:gd name="T23" fmla="*/ 0 h 296"/>
                <a:gd name="T24" fmla="*/ 0 w 479"/>
                <a:gd name="T2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6">
                  <a:moveTo>
                    <a:pt x="0" y="0"/>
                  </a:moveTo>
                  <a:lnTo>
                    <a:pt x="0" y="37"/>
                  </a:lnTo>
                  <a:lnTo>
                    <a:pt x="285" y="37"/>
                  </a:lnTo>
                  <a:lnTo>
                    <a:pt x="285" y="296"/>
                  </a:lnTo>
                  <a:lnTo>
                    <a:pt x="317" y="296"/>
                  </a:lnTo>
                  <a:lnTo>
                    <a:pt x="317" y="37"/>
                  </a:lnTo>
                  <a:lnTo>
                    <a:pt x="447" y="37"/>
                  </a:lnTo>
                  <a:lnTo>
                    <a:pt x="447" y="296"/>
                  </a:lnTo>
                  <a:lnTo>
                    <a:pt x="479" y="296"/>
                  </a:lnTo>
                  <a:lnTo>
                    <a:pt x="479" y="37"/>
                  </a:lnTo>
                  <a:lnTo>
                    <a:pt x="479" y="34"/>
                  </a:lnTo>
                  <a:lnTo>
                    <a:pt x="4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4" name="Freeform 65"/>
            <p:cNvSpPr>
              <a:spLocks/>
            </p:cNvSpPr>
            <p:nvPr/>
          </p:nvSpPr>
          <p:spPr bwMode="auto">
            <a:xfrm>
              <a:off x="3116263" y="4725988"/>
              <a:ext cx="282575" cy="469900"/>
            </a:xfrm>
            <a:custGeom>
              <a:avLst/>
              <a:gdLst>
                <a:gd name="T0" fmla="*/ 178 w 178"/>
                <a:gd name="T1" fmla="*/ 0 h 296"/>
                <a:gd name="T2" fmla="*/ 0 w 178"/>
                <a:gd name="T3" fmla="*/ 0 h 296"/>
                <a:gd name="T4" fmla="*/ 0 w 178"/>
                <a:gd name="T5" fmla="*/ 34 h 296"/>
                <a:gd name="T6" fmla="*/ 0 w 178"/>
                <a:gd name="T7" fmla="*/ 37 h 296"/>
                <a:gd name="T8" fmla="*/ 0 w 178"/>
                <a:gd name="T9" fmla="*/ 296 h 296"/>
                <a:gd name="T10" fmla="*/ 16 w 178"/>
                <a:gd name="T11" fmla="*/ 296 h 296"/>
                <a:gd name="T12" fmla="*/ 16 w 178"/>
                <a:gd name="T13" fmla="*/ 258 h 296"/>
                <a:gd name="T14" fmla="*/ 16 w 178"/>
                <a:gd name="T15" fmla="*/ 37 h 296"/>
                <a:gd name="T16" fmla="*/ 162 w 178"/>
                <a:gd name="T17" fmla="*/ 37 h 296"/>
                <a:gd name="T18" fmla="*/ 162 w 178"/>
                <a:gd name="T19" fmla="*/ 296 h 296"/>
                <a:gd name="T20" fmla="*/ 178 w 178"/>
                <a:gd name="T21" fmla="*/ 296 h 296"/>
                <a:gd name="T22" fmla="*/ 178 w 178"/>
                <a:gd name="T23" fmla="*/ 258 h 296"/>
                <a:gd name="T24" fmla="*/ 178 w 178"/>
                <a:gd name="T25" fmla="*/ 37 h 296"/>
                <a:gd name="T26" fmla="*/ 178 w 178"/>
                <a:gd name="T27" fmla="*/ 34 h 296"/>
                <a:gd name="T28" fmla="*/ 178 w 178"/>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296">
                  <a:moveTo>
                    <a:pt x="178" y="0"/>
                  </a:moveTo>
                  <a:lnTo>
                    <a:pt x="0" y="0"/>
                  </a:lnTo>
                  <a:lnTo>
                    <a:pt x="0" y="34"/>
                  </a:lnTo>
                  <a:lnTo>
                    <a:pt x="0" y="37"/>
                  </a:lnTo>
                  <a:lnTo>
                    <a:pt x="0" y="296"/>
                  </a:lnTo>
                  <a:lnTo>
                    <a:pt x="16" y="296"/>
                  </a:lnTo>
                  <a:lnTo>
                    <a:pt x="16" y="258"/>
                  </a:lnTo>
                  <a:lnTo>
                    <a:pt x="16" y="37"/>
                  </a:lnTo>
                  <a:lnTo>
                    <a:pt x="162" y="37"/>
                  </a:lnTo>
                  <a:lnTo>
                    <a:pt x="162" y="296"/>
                  </a:lnTo>
                  <a:lnTo>
                    <a:pt x="178" y="296"/>
                  </a:lnTo>
                  <a:lnTo>
                    <a:pt x="178" y="258"/>
                  </a:lnTo>
                  <a:lnTo>
                    <a:pt x="178" y="37"/>
                  </a:lnTo>
                  <a:lnTo>
                    <a:pt x="178" y="34"/>
                  </a:lnTo>
                  <a:lnTo>
                    <a:pt x="178"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5" name="Freeform 66"/>
            <p:cNvSpPr>
              <a:spLocks/>
            </p:cNvSpPr>
            <p:nvPr/>
          </p:nvSpPr>
          <p:spPr bwMode="auto">
            <a:xfrm>
              <a:off x="3116263" y="4725988"/>
              <a:ext cx="282575" cy="469900"/>
            </a:xfrm>
            <a:custGeom>
              <a:avLst/>
              <a:gdLst>
                <a:gd name="T0" fmla="*/ 178 w 178"/>
                <a:gd name="T1" fmla="*/ 0 h 296"/>
                <a:gd name="T2" fmla="*/ 0 w 178"/>
                <a:gd name="T3" fmla="*/ 0 h 296"/>
                <a:gd name="T4" fmla="*/ 0 w 178"/>
                <a:gd name="T5" fmla="*/ 34 h 296"/>
                <a:gd name="T6" fmla="*/ 0 w 178"/>
                <a:gd name="T7" fmla="*/ 37 h 296"/>
                <a:gd name="T8" fmla="*/ 0 w 178"/>
                <a:gd name="T9" fmla="*/ 296 h 296"/>
                <a:gd name="T10" fmla="*/ 16 w 178"/>
                <a:gd name="T11" fmla="*/ 296 h 296"/>
                <a:gd name="T12" fmla="*/ 16 w 178"/>
                <a:gd name="T13" fmla="*/ 258 h 296"/>
                <a:gd name="T14" fmla="*/ 16 w 178"/>
                <a:gd name="T15" fmla="*/ 37 h 296"/>
                <a:gd name="T16" fmla="*/ 162 w 178"/>
                <a:gd name="T17" fmla="*/ 37 h 296"/>
                <a:gd name="T18" fmla="*/ 162 w 178"/>
                <a:gd name="T19" fmla="*/ 296 h 296"/>
                <a:gd name="T20" fmla="*/ 178 w 178"/>
                <a:gd name="T21" fmla="*/ 296 h 296"/>
                <a:gd name="T22" fmla="*/ 178 w 178"/>
                <a:gd name="T23" fmla="*/ 258 h 296"/>
                <a:gd name="T24" fmla="*/ 178 w 178"/>
                <a:gd name="T25" fmla="*/ 37 h 296"/>
                <a:gd name="T26" fmla="*/ 178 w 178"/>
                <a:gd name="T27" fmla="*/ 34 h 296"/>
                <a:gd name="T28" fmla="*/ 178 w 178"/>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296">
                  <a:moveTo>
                    <a:pt x="178" y="0"/>
                  </a:moveTo>
                  <a:lnTo>
                    <a:pt x="0" y="0"/>
                  </a:lnTo>
                  <a:lnTo>
                    <a:pt x="0" y="34"/>
                  </a:lnTo>
                  <a:lnTo>
                    <a:pt x="0" y="37"/>
                  </a:lnTo>
                  <a:lnTo>
                    <a:pt x="0" y="296"/>
                  </a:lnTo>
                  <a:lnTo>
                    <a:pt x="16" y="296"/>
                  </a:lnTo>
                  <a:lnTo>
                    <a:pt x="16" y="258"/>
                  </a:lnTo>
                  <a:lnTo>
                    <a:pt x="16" y="37"/>
                  </a:lnTo>
                  <a:lnTo>
                    <a:pt x="162" y="37"/>
                  </a:lnTo>
                  <a:lnTo>
                    <a:pt x="162" y="296"/>
                  </a:lnTo>
                  <a:lnTo>
                    <a:pt x="178" y="296"/>
                  </a:lnTo>
                  <a:lnTo>
                    <a:pt x="178" y="258"/>
                  </a:lnTo>
                  <a:lnTo>
                    <a:pt x="178" y="37"/>
                  </a:lnTo>
                  <a:lnTo>
                    <a:pt x="178" y="34"/>
                  </a:ln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6" name="Freeform 67"/>
            <p:cNvSpPr>
              <a:spLocks/>
            </p:cNvSpPr>
            <p:nvPr/>
          </p:nvSpPr>
          <p:spPr bwMode="auto">
            <a:xfrm>
              <a:off x="2767013" y="3362326"/>
              <a:ext cx="598488" cy="360363"/>
            </a:xfrm>
            <a:custGeom>
              <a:avLst/>
              <a:gdLst>
                <a:gd name="T0" fmla="*/ 724 w 803"/>
                <a:gd name="T1" fmla="*/ 240 h 483"/>
                <a:gd name="T2" fmla="*/ 591 w 803"/>
                <a:gd name="T3" fmla="*/ 136 h 483"/>
                <a:gd name="T4" fmla="*/ 589 w 803"/>
                <a:gd name="T5" fmla="*/ 136 h 483"/>
                <a:gd name="T6" fmla="*/ 589 w 803"/>
                <a:gd name="T7" fmla="*/ 136 h 483"/>
                <a:gd name="T8" fmla="*/ 453 w 803"/>
                <a:gd name="T9" fmla="*/ 0 h 483"/>
                <a:gd name="T10" fmla="*/ 333 w 803"/>
                <a:gd name="T11" fmla="*/ 72 h 483"/>
                <a:gd name="T12" fmla="*/ 290 w 803"/>
                <a:gd name="T13" fmla="*/ 64 h 483"/>
                <a:gd name="T14" fmla="*/ 162 w 803"/>
                <a:gd name="T15" fmla="*/ 192 h 483"/>
                <a:gd name="T16" fmla="*/ 162 w 803"/>
                <a:gd name="T17" fmla="*/ 193 h 483"/>
                <a:gd name="T18" fmla="*/ 145 w 803"/>
                <a:gd name="T19" fmla="*/ 192 h 483"/>
                <a:gd name="T20" fmla="*/ 0 w 803"/>
                <a:gd name="T21" fmla="*/ 337 h 483"/>
                <a:gd name="T22" fmla="*/ 145 w 803"/>
                <a:gd name="T23" fmla="*/ 483 h 483"/>
                <a:gd name="T24" fmla="*/ 677 w 803"/>
                <a:gd name="T25" fmla="*/ 483 h 483"/>
                <a:gd name="T26" fmla="*/ 803 w 803"/>
                <a:gd name="T27" fmla="*/ 357 h 483"/>
                <a:gd name="T28" fmla="*/ 724 w 803"/>
                <a:gd name="T29" fmla="*/ 24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3" h="483">
                  <a:moveTo>
                    <a:pt x="724" y="240"/>
                  </a:moveTo>
                  <a:cubicBezTo>
                    <a:pt x="709" y="180"/>
                    <a:pt x="655" y="136"/>
                    <a:pt x="591" y="136"/>
                  </a:cubicBezTo>
                  <a:cubicBezTo>
                    <a:pt x="590" y="136"/>
                    <a:pt x="590" y="136"/>
                    <a:pt x="589" y="136"/>
                  </a:cubicBezTo>
                  <a:cubicBezTo>
                    <a:pt x="589" y="136"/>
                    <a:pt x="589" y="136"/>
                    <a:pt x="589" y="136"/>
                  </a:cubicBezTo>
                  <a:cubicBezTo>
                    <a:pt x="589" y="61"/>
                    <a:pt x="529" y="0"/>
                    <a:pt x="453" y="0"/>
                  </a:cubicBezTo>
                  <a:cubicBezTo>
                    <a:pt x="401" y="0"/>
                    <a:pt x="356" y="29"/>
                    <a:pt x="333" y="72"/>
                  </a:cubicBezTo>
                  <a:cubicBezTo>
                    <a:pt x="320" y="67"/>
                    <a:pt x="305" y="64"/>
                    <a:pt x="290" y="64"/>
                  </a:cubicBezTo>
                  <a:cubicBezTo>
                    <a:pt x="220" y="64"/>
                    <a:pt x="162" y="122"/>
                    <a:pt x="162" y="192"/>
                  </a:cubicBezTo>
                  <a:cubicBezTo>
                    <a:pt x="162" y="193"/>
                    <a:pt x="162" y="193"/>
                    <a:pt x="162" y="193"/>
                  </a:cubicBezTo>
                  <a:cubicBezTo>
                    <a:pt x="157" y="193"/>
                    <a:pt x="151" y="192"/>
                    <a:pt x="145" y="192"/>
                  </a:cubicBezTo>
                  <a:cubicBezTo>
                    <a:pt x="65" y="192"/>
                    <a:pt x="0" y="257"/>
                    <a:pt x="0" y="337"/>
                  </a:cubicBezTo>
                  <a:cubicBezTo>
                    <a:pt x="0" y="418"/>
                    <a:pt x="65" y="483"/>
                    <a:pt x="145" y="483"/>
                  </a:cubicBezTo>
                  <a:cubicBezTo>
                    <a:pt x="677" y="483"/>
                    <a:pt x="677" y="483"/>
                    <a:pt x="677" y="483"/>
                  </a:cubicBezTo>
                  <a:cubicBezTo>
                    <a:pt x="746" y="483"/>
                    <a:pt x="803" y="426"/>
                    <a:pt x="803" y="357"/>
                  </a:cubicBezTo>
                  <a:cubicBezTo>
                    <a:pt x="803" y="304"/>
                    <a:pt x="770" y="259"/>
                    <a:pt x="724" y="240"/>
                  </a:cubicBezTo>
                </a:path>
              </a:pathLst>
            </a:custGeom>
            <a:solidFill>
              <a:srgbClr val="ABDAED"/>
            </a:solidFill>
            <a:ln>
              <a:noFill/>
            </a:ln>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7" name="Freeform 68"/>
            <p:cNvSpPr>
              <a:spLocks/>
            </p:cNvSpPr>
            <p:nvPr/>
          </p:nvSpPr>
          <p:spPr bwMode="auto">
            <a:xfrm>
              <a:off x="2836863" y="4335463"/>
              <a:ext cx="415925" cy="338138"/>
            </a:xfrm>
            <a:custGeom>
              <a:avLst/>
              <a:gdLst>
                <a:gd name="T0" fmla="*/ 0 w 556"/>
                <a:gd name="T1" fmla="*/ 29 h 453"/>
                <a:gd name="T2" fmla="*/ 0 w 556"/>
                <a:gd name="T3" fmla="*/ 425 h 453"/>
                <a:gd name="T4" fmla="*/ 28 w 556"/>
                <a:gd name="T5" fmla="*/ 453 h 453"/>
                <a:gd name="T6" fmla="*/ 528 w 556"/>
                <a:gd name="T7" fmla="*/ 453 h 453"/>
                <a:gd name="T8" fmla="*/ 556 w 556"/>
                <a:gd name="T9" fmla="*/ 425 h 453"/>
                <a:gd name="T10" fmla="*/ 556 w 556"/>
                <a:gd name="T11" fmla="*/ 29 h 453"/>
                <a:gd name="T12" fmla="*/ 528 w 556"/>
                <a:gd name="T13" fmla="*/ 0 h 453"/>
                <a:gd name="T14" fmla="*/ 28 w 556"/>
                <a:gd name="T15" fmla="*/ 0 h 453"/>
                <a:gd name="T16" fmla="*/ 0 w 556"/>
                <a:gd name="T17"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9"/>
                  </a:moveTo>
                  <a:cubicBezTo>
                    <a:pt x="0" y="425"/>
                    <a:pt x="0" y="425"/>
                    <a:pt x="0" y="425"/>
                  </a:cubicBezTo>
                  <a:cubicBezTo>
                    <a:pt x="0" y="425"/>
                    <a:pt x="0" y="453"/>
                    <a:pt x="28" y="453"/>
                  </a:cubicBezTo>
                  <a:cubicBezTo>
                    <a:pt x="528" y="453"/>
                    <a:pt x="528" y="453"/>
                    <a:pt x="528" y="453"/>
                  </a:cubicBezTo>
                  <a:cubicBezTo>
                    <a:pt x="528" y="453"/>
                    <a:pt x="556" y="453"/>
                    <a:pt x="556" y="425"/>
                  </a:cubicBezTo>
                  <a:cubicBezTo>
                    <a:pt x="556" y="29"/>
                    <a:pt x="556" y="29"/>
                    <a:pt x="556" y="29"/>
                  </a:cubicBezTo>
                  <a:cubicBezTo>
                    <a:pt x="556" y="29"/>
                    <a:pt x="556" y="0"/>
                    <a:pt x="528" y="0"/>
                  </a:cubicBezTo>
                  <a:cubicBezTo>
                    <a:pt x="28" y="0"/>
                    <a:pt x="28" y="0"/>
                    <a:pt x="28" y="0"/>
                  </a:cubicBezTo>
                  <a:cubicBezTo>
                    <a:pt x="28" y="0"/>
                    <a:pt x="0" y="0"/>
                    <a:pt x="0" y="29"/>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8" name="Freeform 69"/>
            <p:cNvSpPr>
              <a:spLocks/>
            </p:cNvSpPr>
            <p:nvPr/>
          </p:nvSpPr>
          <p:spPr bwMode="auto">
            <a:xfrm>
              <a:off x="2808288" y="4335463"/>
              <a:ext cx="423863" cy="338138"/>
            </a:xfrm>
            <a:custGeom>
              <a:avLst/>
              <a:gdLst>
                <a:gd name="T0" fmla="*/ 0 w 566"/>
                <a:gd name="T1" fmla="*/ 29 h 453"/>
                <a:gd name="T2" fmla="*/ 0 w 566"/>
                <a:gd name="T3" fmla="*/ 425 h 453"/>
                <a:gd name="T4" fmla="*/ 28 w 566"/>
                <a:gd name="T5" fmla="*/ 453 h 453"/>
                <a:gd name="T6" fmla="*/ 537 w 566"/>
                <a:gd name="T7" fmla="*/ 453 h 453"/>
                <a:gd name="T8" fmla="*/ 566 w 566"/>
                <a:gd name="T9" fmla="*/ 425 h 453"/>
                <a:gd name="T10" fmla="*/ 566 w 566"/>
                <a:gd name="T11" fmla="*/ 29 h 453"/>
                <a:gd name="T12" fmla="*/ 537 w 566"/>
                <a:gd name="T13" fmla="*/ 0 h 453"/>
                <a:gd name="T14" fmla="*/ 28 w 566"/>
                <a:gd name="T15" fmla="*/ 0 h 453"/>
                <a:gd name="T16" fmla="*/ 0 w 566"/>
                <a:gd name="T17"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9"/>
                  </a:moveTo>
                  <a:cubicBezTo>
                    <a:pt x="0" y="425"/>
                    <a:pt x="0" y="425"/>
                    <a:pt x="0" y="425"/>
                  </a:cubicBezTo>
                  <a:cubicBezTo>
                    <a:pt x="0" y="425"/>
                    <a:pt x="0" y="453"/>
                    <a:pt x="28" y="453"/>
                  </a:cubicBezTo>
                  <a:cubicBezTo>
                    <a:pt x="537" y="453"/>
                    <a:pt x="537" y="453"/>
                    <a:pt x="537" y="453"/>
                  </a:cubicBezTo>
                  <a:cubicBezTo>
                    <a:pt x="537" y="453"/>
                    <a:pt x="566" y="453"/>
                    <a:pt x="566" y="425"/>
                  </a:cubicBezTo>
                  <a:cubicBezTo>
                    <a:pt x="566" y="29"/>
                    <a:pt x="566" y="29"/>
                    <a:pt x="566" y="29"/>
                  </a:cubicBezTo>
                  <a:cubicBezTo>
                    <a:pt x="566" y="29"/>
                    <a:pt x="566" y="0"/>
                    <a:pt x="537" y="0"/>
                  </a:cubicBezTo>
                  <a:cubicBezTo>
                    <a:pt x="28" y="0"/>
                    <a:pt x="28" y="0"/>
                    <a:pt x="28" y="0"/>
                  </a:cubicBezTo>
                  <a:cubicBezTo>
                    <a:pt x="28" y="0"/>
                    <a:pt x="0" y="0"/>
                    <a:pt x="0" y="29"/>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9" name="Rectangle 70"/>
            <p:cNvSpPr>
              <a:spLocks noChangeArrowheads="1"/>
            </p:cNvSpPr>
            <p:nvPr/>
          </p:nvSpPr>
          <p:spPr bwMode="auto">
            <a:xfrm>
              <a:off x="2830513" y="4357688"/>
              <a:ext cx="379413" cy="252413"/>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 name="Rectangle 71"/>
            <p:cNvSpPr>
              <a:spLocks noChangeArrowheads="1"/>
            </p:cNvSpPr>
            <p:nvPr/>
          </p:nvSpPr>
          <p:spPr bwMode="auto">
            <a:xfrm>
              <a:off x="2830513" y="4357688"/>
              <a:ext cx="3794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1" name="Freeform 72"/>
            <p:cNvSpPr>
              <a:spLocks noEditPoints="1"/>
            </p:cNvSpPr>
            <p:nvPr/>
          </p:nvSpPr>
          <p:spPr bwMode="auto">
            <a:xfrm>
              <a:off x="2808288" y="4378326"/>
              <a:ext cx="423863" cy="295275"/>
            </a:xfrm>
            <a:custGeom>
              <a:avLst/>
              <a:gdLst>
                <a:gd name="T0" fmla="*/ 104 w 566"/>
                <a:gd name="T1" fmla="*/ 382 h 396"/>
                <a:gd name="T2" fmla="*/ 104 w 566"/>
                <a:gd name="T3" fmla="*/ 396 h 396"/>
                <a:gd name="T4" fmla="*/ 130 w 566"/>
                <a:gd name="T5" fmla="*/ 396 h 396"/>
                <a:gd name="T6" fmla="*/ 104 w 566"/>
                <a:gd name="T7" fmla="*/ 382 h 396"/>
                <a:gd name="T8" fmla="*/ 518 w 566"/>
                <a:gd name="T9" fmla="*/ 311 h 396"/>
                <a:gd name="T10" fmla="*/ 109 w 566"/>
                <a:gd name="T11" fmla="*/ 311 h 396"/>
                <a:gd name="T12" fmla="*/ 165 w 566"/>
                <a:gd name="T13" fmla="*/ 342 h 396"/>
                <a:gd name="T14" fmla="*/ 135 w 566"/>
                <a:gd name="T15" fmla="*/ 396 h 396"/>
                <a:gd name="T16" fmla="*/ 537 w 566"/>
                <a:gd name="T17" fmla="*/ 396 h 396"/>
                <a:gd name="T18" fmla="*/ 566 w 566"/>
                <a:gd name="T19" fmla="*/ 368 h 396"/>
                <a:gd name="T20" fmla="*/ 566 w 566"/>
                <a:gd name="T21" fmla="*/ 340 h 396"/>
                <a:gd name="T22" fmla="*/ 518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4" y="382"/>
                  </a:moveTo>
                  <a:cubicBezTo>
                    <a:pt x="104" y="396"/>
                    <a:pt x="104" y="396"/>
                    <a:pt x="104" y="396"/>
                  </a:cubicBezTo>
                  <a:cubicBezTo>
                    <a:pt x="130" y="396"/>
                    <a:pt x="130" y="396"/>
                    <a:pt x="130" y="396"/>
                  </a:cubicBezTo>
                  <a:cubicBezTo>
                    <a:pt x="104" y="382"/>
                    <a:pt x="104" y="382"/>
                    <a:pt x="104" y="382"/>
                  </a:cubicBezTo>
                  <a:moveTo>
                    <a:pt x="518" y="311"/>
                  </a:moveTo>
                  <a:cubicBezTo>
                    <a:pt x="109" y="311"/>
                    <a:pt x="109" y="311"/>
                    <a:pt x="109" y="311"/>
                  </a:cubicBezTo>
                  <a:cubicBezTo>
                    <a:pt x="165" y="342"/>
                    <a:pt x="165" y="342"/>
                    <a:pt x="165" y="342"/>
                  </a:cubicBezTo>
                  <a:cubicBezTo>
                    <a:pt x="135" y="396"/>
                    <a:pt x="135" y="396"/>
                    <a:pt x="135" y="396"/>
                  </a:cubicBezTo>
                  <a:cubicBezTo>
                    <a:pt x="537" y="396"/>
                    <a:pt x="537" y="396"/>
                    <a:pt x="537" y="396"/>
                  </a:cubicBezTo>
                  <a:cubicBezTo>
                    <a:pt x="537" y="396"/>
                    <a:pt x="566" y="396"/>
                    <a:pt x="566" y="368"/>
                  </a:cubicBezTo>
                  <a:cubicBezTo>
                    <a:pt x="566" y="340"/>
                    <a:pt x="566" y="340"/>
                    <a:pt x="566" y="340"/>
                  </a:cubicBezTo>
                  <a:cubicBezTo>
                    <a:pt x="518" y="311"/>
                    <a:pt x="518" y="311"/>
                    <a:pt x="518"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2" name="Freeform 73"/>
            <p:cNvSpPr>
              <a:spLocks/>
            </p:cNvSpPr>
            <p:nvPr/>
          </p:nvSpPr>
          <p:spPr bwMode="auto">
            <a:xfrm>
              <a:off x="2830513" y="4391026"/>
              <a:ext cx="365125" cy="219075"/>
            </a:xfrm>
            <a:custGeom>
              <a:avLst/>
              <a:gdLst>
                <a:gd name="T0" fmla="*/ 0 w 230"/>
                <a:gd name="T1" fmla="*/ 0 h 138"/>
                <a:gd name="T2" fmla="*/ 0 w 230"/>
                <a:gd name="T3" fmla="*/ 23 h 138"/>
                <a:gd name="T4" fmla="*/ 35 w 230"/>
                <a:gd name="T5" fmla="*/ 23 h 138"/>
                <a:gd name="T6" fmla="*/ 35 w 230"/>
                <a:gd name="T7" fmla="*/ 137 h 138"/>
                <a:gd name="T8" fmla="*/ 38 w 230"/>
                <a:gd name="T9" fmla="*/ 138 h 138"/>
                <a:gd name="T10" fmla="*/ 230 w 230"/>
                <a:gd name="T11" fmla="*/ 138 h 138"/>
                <a:gd name="T12" fmla="*/ 0 w 230"/>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30" h="138">
                  <a:moveTo>
                    <a:pt x="0" y="0"/>
                  </a:moveTo>
                  <a:lnTo>
                    <a:pt x="0" y="23"/>
                  </a:lnTo>
                  <a:lnTo>
                    <a:pt x="35" y="23"/>
                  </a:lnTo>
                  <a:lnTo>
                    <a:pt x="35" y="137"/>
                  </a:lnTo>
                  <a:lnTo>
                    <a:pt x="38" y="138"/>
                  </a:lnTo>
                  <a:lnTo>
                    <a:pt x="230" y="138"/>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3" name="Freeform 74"/>
            <p:cNvSpPr>
              <a:spLocks/>
            </p:cNvSpPr>
            <p:nvPr/>
          </p:nvSpPr>
          <p:spPr bwMode="auto">
            <a:xfrm>
              <a:off x="2830513" y="4391026"/>
              <a:ext cx="365125" cy="219075"/>
            </a:xfrm>
            <a:custGeom>
              <a:avLst/>
              <a:gdLst>
                <a:gd name="T0" fmla="*/ 0 w 230"/>
                <a:gd name="T1" fmla="*/ 0 h 138"/>
                <a:gd name="T2" fmla="*/ 0 w 230"/>
                <a:gd name="T3" fmla="*/ 23 h 138"/>
                <a:gd name="T4" fmla="*/ 35 w 230"/>
                <a:gd name="T5" fmla="*/ 23 h 138"/>
                <a:gd name="T6" fmla="*/ 35 w 230"/>
                <a:gd name="T7" fmla="*/ 137 h 138"/>
                <a:gd name="T8" fmla="*/ 38 w 230"/>
                <a:gd name="T9" fmla="*/ 138 h 138"/>
                <a:gd name="T10" fmla="*/ 230 w 230"/>
                <a:gd name="T11" fmla="*/ 138 h 138"/>
                <a:gd name="T12" fmla="*/ 0 w 230"/>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30" h="138">
                  <a:moveTo>
                    <a:pt x="0" y="0"/>
                  </a:moveTo>
                  <a:lnTo>
                    <a:pt x="0" y="23"/>
                  </a:lnTo>
                  <a:lnTo>
                    <a:pt x="35" y="23"/>
                  </a:lnTo>
                  <a:lnTo>
                    <a:pt x="35" y="137"/>
                  </a:lnTo>
                  <a:lnTo>
                    <a:pt x="38" y="138"/>
                  </a:lnTo>
                  <a:lnTo>
                    <a:pt x="230" y="1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4" name="Freeform 75"/>
            <p:cNvSpPr>
              <a:spLocks/>
            </p:cNvSpPr>
            <p:nvPr/>
          </p:nvSpPr>
          <p:spPr bwMode="auto">
            <a:xfrm>
              <a:off x="2860675" y="4606926"/>
              <a:ext cx="71438" cy="68263"/>
            </a:xfrm>
            <a:custGeom>
              <a:avLst/>
              <a:gdLst>
                <a:gd name="T0" fmla="*/ 30 w 45"/>
                <a:gd name="T1" fmla="*/ 43 h 43"/>
                <a:gd name="T2" fmla="*/ 0 w 45"/>
                <a:gd name="T3" fmla="*/ 27 h 43"/>
                <a:gd name="T4" fmla="*/ 15 w 45"/>
                <a:gd name="T5" fmla="*/ 0 h 43"/>
                <a:gd name="T6" fmla="*/ 45 w 45"/>
                <a:gd name="T7" fmla="*/ 17 h 43"/>
                <a:gd name="T8" fmla="*/ 30 w 45"/>
                <a:gd name="T9" fmla="*/ 43 h 43"/>
              </a:gdLst>
              <a:ahLst/>
              <a:cxnLst>
                <a:cxn ang="0">
                  <a:pos x="T0" y="T1"/>
                </a:cxn>
                <a:cxn ang="0">
                  <a:pos x="T2" y="T3"/>
                </a:cxn>
                <a:cxn ang="0">
                  <a:pos x="T4" y="T5"/>
                </a:cxn>
                <a:cxn ang="0">
                  <a:pos x="T6" y="T7"/>
                </a:cxn>
                <a:cxn ang="0">
                  <a:pos x="T8" y="T9"/>
                </a:cxn>
              </a:cxnLst>
              <a:rect l="0" t="0" r="r" b="b"/>
              <a:pathLst>
                <a:path w="45" h="43">
                  <a:moveTo>
                    <a:pt x="30" y="43"/>
                  </a:moveTo>
                  <a:lnTo>
                    <a:pt x="0" y="27"/>
                  </a:lnTo>
                  <a:lnTo>
                    <a:pt x="15" y="0"/>
                  </a:lnTo>
                  <a:lnTo>
                    <a:pt x="45" y="17"/>
                  </a:lnTo>
                  <a:lnTo>
                    <a:pt x="30" y="43"/>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5" name="Freeform 76"/>
            <p:cNvSpPr>
              <a:spLocks/>
            </p:cNvSpPr>
            <p:nvPr/>
          </p:nvSpPr>
          <p:spPr bwMode="auto">
            <a:xfrm>
              <a:off x="2860675" y="4606926"/>
              <a:ext cx="71438" cy="68263"/>
            </a:xfrm>
            <a:custGeom>
              <a:avLst/>
              <a:gdLst>
                <a:gd name="T0" fmla="*/ 30 w 45"/>
                <a:gd name="T1" fmla="*/ 43 h 43"/>
                <a:gd name="T2" fmla="*/ 0 w 45"/>
                <a:gd name="T3" fmla="*/ 27 h 43"/>
                <a:gd name="T4" fmla="*/ 15 w 45"/>
                <a:gd name="T5" fmla="*/ 0 h 43"/>
                <a:gd name="T6" fmla="*/ 45 w 45"/>
                <a:gd name="T7" fmla="*/ 17 h 43"/>
                <a:gd name="T8" fmla="*/ 30 w 45"/>
                <a:gd name="T9" fmla="*/ 43 h 43"/>
              </a:gdLst>
              <a:ahLst/>
              <a:cxnLst>
                <a:cxn ang="0">
                  <a:pos x="T0" y="T1"/>
                </a:cxn>
                <a:cxn ang="0">
                  <a:pos x="T2" y="T3"/>
                </a:cxn>
                <a:cxn ang="0">
                  <a:pos x="T4" y="T5"/>
                </a:cxn>
                <a:cxn ang="0">
                  <a:pos x="T6" y="T7"/>
                </a:cxn>
                <a:cxn ang="0">
                  <a:pos x="T8" y="T9"/>
                </a:cxn>
              </a:cxnLst>
              <a:rect l="0" t="0" r="r" b="b"/>
              <a:pathLst>
                <a:path w="45" h="43">
                  <a:moveTo>
                    <a:pt x="30" y="43"/>
                  </a:moveTo>
                  <a:lnTo>
                    <a:pt x="0" y="27"/>
                  </a:lnTo>
                  <a:lnTo>
                    <a:pt x="15" y="0"/>
                  </a:lnTo>
                  <a:lnTo>
                    <a:pt x="45" y="17"/>
                  </a:lnTo>
                  <a:lnTo>
                    <a:pt x="30"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6" name="Freeform 77"/>
            <p:cNvSpPr>
              <a:spLocks/>
            </p:cNvSpPr>
            <p:nvPr/>
          </p:nvSpPr>
          <p:spPr bwMode="auto">
            <a:xfrm>
              <a:off x="2886075" y="4608513"/>
              <a:ext cx="46038" cy="66675"/>
            </a:xfrm>
            <a:custGeom>
              <a:avLst/>
              <a:gdLst>
                <a:gd name="T0" fmla="*/ 0 w 29"/>
                <a:gd name="T1" fmla="*/ 0 h 42"/>
                <a:gd name="T2" fmla="*/ 0 w 29"/>
                <a:gd name="T3" fmla="*/ 35 h 42"/>
                <a:gd name="T4" fmla="*/ 14 w 29"/>
                <a:gd name="T5" fmla="*/ 42 h 42"/>
                <a:gd name="T6" fmla="*/ 29 w 29"/>
                <a:gd name="T7" fmla="*/ 16 h 42"/>
                <a:gd name="T8" fmla="*/ 0 w 29"/>
                <a:gd name="T9" fmla="*/ 0 h 42"/>
              </a:gdLst>
              <a:ahLst/>
              <a:cxnLst>
                <a:cxn ang="0">
                  <a:pos x="T0" y="T1"/>
                </a:cxn>
                <a:cxn ang="0">
                  <a:pos x="T2" y="T3"/>
                </a:cxn>
                <a:cxn ang="0">
                  <a:pos x="T4" y="T5"/>
                </a:cxn>
                <a:cxn ang="0">
                  <a:pos x="T6" y="T7"/>
                </a:cxn>
                <a:cxn ang="0">
                  <a:pos x="T8" y="T9"/>
                </a:cxn>
              </a:cxnLst>
              <a:rect l="0" t="0" r="r" b="b"/>
              <a:pathLst>
                <a:path w="29" h="42">
                  <a:moveTo>
                    <a:pt x="0" y="0"/>
                  </a:moveTo>
                  <a:lnTo>
                    <a:pt x="0" y="35"/>
                  </a:lnTo>
                  <a:lnTo>
                    <a:pt x="14" y="42"/>
                  </a:lnTo>
                  <a:lnTo>
                    <a:pt x="29" y="16"/>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7" name="Freeform 78"/>
            <p:cNvSpPr>
              <a:spLocks/>
            </p:cNvSpPr>
            <p:nvPr/>
          </p:nvSpPr>
          <p:spPr bwMode="auto">
            <a:xfrm>
              <a:off x="2886075" y="4608513"/>
              <a:ext cx="46038" cy="66675"/>
            </a:xfrm>
            <a:custGeom>
              <a:avLst/>
              <a:gdLst>
                <a:gd name="T0" fmla="*/ 0 w 29"/>
                <a:gd name="T1" fmla="*/ 0 h 42"/>
                <a:gd name="T2" fmla="*/ 0 w 29"/>
                <a:gd name="T3" fmla="*/ 35 h 42"/>
                <a:gd name="T4" fmla="*/ 14 w 29"/>
                <a:gd name="T5" fmla="*/ 42 h 42"/>
                <a:gd name="T6" fmla="*/ 29 w 29"/>
                <a:gd name="T7" fmla="*/ 16 h 42"/>
                <a:gd name="T8" fmla="*/ 0 w 29"/>
                <a:gd name="T9" fmla="*/ 0 h 42"/>
              </a:gdLst>
              <a:ahLst/>
              <a:cxnLst>
                <a:cxn ang="0">
                  <a:pos x="T0" y="T1"/>
                </a:cxn>
                <a:cxn ang="0">
                  <a:pos x="T2" y="T3"/>
                </a:cxn>
                <a:cxn ang="0">
                  <a:pos x="T4" y="T5"/>
                </a:cxn>
                <a:cxn ang="0">
                  <a:pos x="T6" y="T7"/>
                </a:cxn>
                <a:cxn ang="0">
                  <a:pos x="T8" y="T9"/>
                </a:cxn>
              </a:cxnLst>
              <a:rect l="0" t="0" r="r" b="b"/>
              <a:pathLst>
                <a:path w="29" h="42">
                  <a:moveTo>
                    <a:pt x="0" y="0"/>
                  </a:moveTo>
                  <a:lnTo>
                    <a:pt x="0" y="35"/>
                  </a:lnTo>
                  <a:lnTo>
                    <a:pt x="14" y="42"/>
                  </a:lnTo>
                  <a:lnTo>
                    <a:pt x="29"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8" name="Rectangle 79"/>
            <p:cNvSpPr>
              <a:spLocks noChangeArrowheads="1"/>
            </p:cNvSpPr>
            <p:nvPr/>
          </p:nvSpPr>
          <p:spPr bwMode="auto">
            <a:xfrm>
              <a:off x="2592388" y="4427538"/>
              <a:ext cx="293688" cy="430213"/>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9" name="Rectangle 80"/>
            <p:cNvSpPr>
              <a:spLocks noChangeArrowheads="1"/>
            </p:cNvSpPr>
            <p:nvPr/>
          </p:nvSpPr>
          <p:spPr bwMode="auto">
            <a:xfrm>
              <a:off x="2592388" y="4427538"/>
              <a:ext cx="293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0" name="Freeform 81"/>
            <p:cNvSpPr>
              <a:spLocks noEditPoints="1"/>
            </p:cNvSpPr>
            <p:nvPr/>
          </p:nvSpPr>
          <p:spPr bwMode="auto">
            <a:xfrm>
              <a:off x="2592388" y="4462463"/>
              <a:ext cx="293688" cy="344488"/>
            </a:xfrm>
            <a:custGeom>
              <a:avLst/>
              <a:gdLst>
                <a:gd name="T0" fmla="*/ 167 w 185"/>
                <a:gd name="T1" fmla="*/ 132 h 217"/>
                <a:gd name="T2" fmla="*/ 167 w 185"/>
                <a:gd name="T3" fmla="*/ 217 h 217"/>
                <a:gd name="T4" fmla="*/ 185 w 185"/>
                <a:gd name="T5" fmla="*/ 217 h 217"/>
                <a:gd name="T6" fmla="*/ 185 w 185"/>
                <a:gd name="T7" fmla="*/ 203 h 217"/>
                <a:gd name="T8" fmla="*/ 185 w 185"/>
                <a:gd name="T9" fmla="*/ 166 h 217"/>
                <a:gd name="T10" fmla="*/ 185 w 185"/>
                <a:gd name="T11" fmla="*/ 147 h 217"/>
                <a:gd name="T12" fmla="*/ 167 w 185"/>
                <a:gd name="T13" fmla="*/ 132 h 217"/>
                <a:gd name="T14" fmla="*/ 0 w 185"/>
                <a:gd name="T15" fmla="*/ 0 h 217"/>
                <a:gd name="T16" fmla="*/ 0 w 185"/>
                <a:gd name="T17" fmla="*/ 37 h 217"/>
                <a:gd name="T18" fmla="*/ 46 w 185"/>
                <a:gd name="T19" fmla="*/ 37 h 217"/>
                <a:gd name="T20" fmla="*/ 0 w 185"/>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217">
                  <a:moveTo>
                    <a:pt x="167" y="132"/>
                  </a:moveTo>
                  <a:lnTo>
                    <a:pt x="167" y="217"/>
                  </a:lnTo>
                  <a:lnTo>
                    <a:pt x="185" y="217"/>
                  </a:lnTo>
                  <a:lnTo>
                    <a:pt x="185" y="203"/>
                  </a:lnTo>
                  <a:lnTo>
                    <a:pt x="185" y="166"/>
                  </a:lnTo>
                  <a:lnTo>
                    <a:pt x="185" y="147"/>
                  </a:lnTo>
                  <a:lnTo>
                    <a:pt x="167" y="132"/>
                  </a:lnTo>
                  <a:close/>
                  <a:moveTo>
                    <a:pt x="0" y="0"/>
                  </a:moveTo>
                  <a:lnTo>
                    <a:pt x="0" y="37"/>
                  </a:lnTo>
                  <a:lnTo>
                    <a:pt x="46" y="37"/>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1" name="Freeform 82"/>
            <p:cNvSpPr>
              <a:spLocks noEditPoints="1"/>
            </p:cNvSpPr>
            <p:nvPr/>
          </p:nvSpPr>
          <p:spPr bwMode="auto">
            <a:xfrm>
              <a:off x="2592388" y="4462463"/>
              <a:ext cx="293688" cy="344488"/>
            </a:xfrm>
            <a:custGeom>
              <a:avLst/>
              <a:gdLst>
                <a:gd name="T0" fmla="*/ 167 w 185"/>
                <a:gd name="T1" fmla="*/ 132 h 217"/>
                <a:gd name="T2" fmla="*/ 167 w 185"/>
                <a:gd name="T3" fmla="*/ 217 h 217"/>
                <a:gd name="T4" fmla="*/ 185 w 185"/>
                <a:gd name="T5" fmla="*/ 217 h 217"/>
                <a:gd name="T6" fmla="*/ 185 w 185"/>
                <a:gd name="T7" fmla="*/ 203 h 217"/>
                <a:gd name="T8" fmla="*/ 185 w 185"/>
                <a:gd name="T9" fmla="*/ 166 h 217"/>
                <a:gd name="T10" fmla="*/ 185 w 185"/>
                <a:gd name="T11" fmla="*/ 147 h 217"/>
                <a:gd name="T12" fmla="*/ 167 w 185"/>
                <a:gd name="T13" fmla="*/ 132 h 217"/>
                <a:gd name="T14" fmla="*/ 0 w 185"/>
                <a:gd name="T15" fmla="*/ 0 h 217"/>
                <a:gd name="T16" fmla="*/ 0 w 185"/>
                <a:gd name="T17" fmla="*/ 37 h 217"/>
                <a:gd name="T18" fmla="*/ 46 w 185"/>
                <a:gd name="T19" fmla="*/ 37 h 217"/>
                <a:gd name="T20" fmla="*/ 0 w 185"/>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217">
                  <a:moveTo>
                    <a:pt x="167" y="132"/>
                  </a:moveTo>
                  <a:lnTo>
                    <a:pt x="167" y="217"/>
                  </a:lnTo>
                  <a:lnTo>
                    <a:pt x="185" y="217"/>
                  </a:lnTo>
                  <a:lnTo>
                    <a:pt x="185" y="203"/>
                  </a:lnTo>
                  <a:lnTo>
                    <a:pt x="185" y="166"/>
                  </a:lnTo>
                  <a:lnTo>
                    <a:pt x="185" y="147"/>
                  </a:lnTo>
                  <a:lnTo>
                    <a:pt x="167" y="132"/>
                  </a:lnTo>
                  <a:moveTo>
                    <a:pt x="0" y="0"/>
                  </a:moveTo>
                  <a:lnTo>
                    <a:pt x="0" y="37"/>
                  </a:lnTo>
                  <a:lnTo>
                    <a:pt x="46"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2" name="Freeform 83"/>
            <p:cNvSpPr>
              <a:spLocks/>
            </p:cNvSpPr>
            <p:nvPr/>
          </p:nvSpPr>
          <p:spPr bwMode="auto">
            <a:xfrm>
              <a:off x="2717800" y="4343401"/>
              <a:ext cx="68263" cy="84138"/>
            </a:xfrm>
            <a:custGeom>
              <a:avLst/>
              <a:gdLst>
                <a:gd name="T0" fmla="*/ 92 w 92"/>
                <a:gd name="T1" fmla="*/ 10 h 111"/>
                <a:gd name="T2" fmla="*/ 63 w 92"/>
                <a:gd name="T3" fmla="*/ 0 h 111"/>
                <a:gd name="T4" fmla="*/ 53 w 92"/>
                <a:gd name="T5" fmla="*/ 24 h 111"/>
                <a:gd name="T6" fmla="*/ 0 w 92"/>
                <a:gd name="T7" fmla="*/ 24 h 111"/>
                <a:gd name="T8" fmla="*/ 0 w 92"/>
                <a:gd name="T9" fmla="*/ 111 h 111"/>
                <a:gd name="T10" fmla="*/ 63 w 92"/>
                <a:gd name="T11" fmla="*/ 111 h 111"/>
                <a:gd name="T12" fmla="*/ 63 w 92"/>
                <a:gd name="T13" fmla="*/ 61 h 111"/>
                <a:gd name="T14" fmla="*/ 92 w 92"/>
                <a:gd name="T15" fmla="*/ 1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1">
                  <a:moveTo>
                    <a:pt x="92" y="10"/>
                  </a:moveTo>
                  <a:cubicBezTo>
                    <a:pt x="63" y="0"/>
                    <a:pt x="63" y="0"/>
                    <a:pt x="63" y="0"/>
                  </a:cubicBezTo>
                  <a:cubicBezTo>
                    <a:pt x="53" y="24"/>
                    <a:pt x="53" y="24"/>
                    <a:pt x="53" y="24"/>
                  </a:cubicBezTo>
                  <a:cubicBezTo>
                    <a:pt x="0" y="24"/>
                    <a:pt x="0" y="24"/>
                    <a:pt x="0" y="24"/>
                  </a:cubicBezTo>
                  <a:cubicBezTo>
                    <a:pt x="0" y="111"/>
                    <a:pt x="0" y="111"/>
                    <a:pt x="0" y="111"/>
                  </a:cubicBezTo>
                  <a:cubicBezTo>
                    <a:pt x="63" y="111"/>
                    <a:pt x="63" y="111"/>
                    <a:pt x="63" y="111"/>
                  </a:cubicBezTo>
                  <a:cubicBezTo>
                    <a:pt x="63" y="61"/>
                    <a:pt x="63" y="61"/>
                    <a:pt x="63" y="61"/>
                  </a:cubicBezTo>
                  <a:cubicBezTo>
                    <a:pt x="64" y="45"/>
                    <a:pt x="69" y="17"/>
                    <a:pt x="92" y="10"/>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3" name="Oval 84"/>
            <p:cNvSpPr>
              <a:spLocks noChangeArrowheads="1"/>
            </p:cNvSpPr>
            <p:nvPr/>
          </p:nvSpPr>
          <p:spPr bwMode="auto">
            <a:xfrm>
              <a:off x="2716213" y="4270376"/>
              <a:ext cx="9525" cy="9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4" name="Freeform 85"/>
            <p:cNvSpPr>
              <a:spLocks/>
            </p:cNvSpPr>
            <p:nvPr/>
          </p:nvSpPr>
          <p:spPr bwMode="auto">
            <a:xfrm>
              <a:off x="2703513" y="4213226"/>
              <a:ext cx="69850" cy="47625"/>
            </a:xfrm>
            <a:custGeom>
              <a:avLst/>
              <a:gdLst>
                <a:gd name="T0" fmla="*/ 0 w 44"/>
                <a:gd name="T1" fmla="*/ 18 h 30"/>
                <a:gd name="T2" fmla="*/ 36 w 44"/>
                <a:gd name="T3" fmla="*/ 0 h 30"/>
                <a:gd name="T4" fmla="*/ 44 w 44"/>
                <a:gd name="T5" fmla="*/ 30 h 30"/>
                <a:gd name="T6" fmla="*/ 0 w 44"/>
                <a:gd name="T7" fmla="*/ 18 h 30"/>
              </a:gdLst>
              <a:ahLst/>
              <a:cxnLst>
                <a:cxn ang="0">
                  <a:pos x="T0" y="T1"/>
                </a:cxn>
                <a:cxn ang="0">
                  <a:pos x="T2" y="T3"/>
                </a:cxn>
                <a:cxn ang="0">
                  <a:pos x="T4" y="T5"/>
                </a:cxn>
                <a:cxn ang="0">
                  <a:pos x="T6" y="T7"/>
                </a:cxn>
              </a:cxnLst>
              <a:rect l="0" t="0" r="r" b="b"/>
              <a:pathLst>
                <a:path w="44" h="30">
                  <a:moveTo>
                    <a:pt x="0" y="18"/>
                  </a:moveTo>
                  <a:lnTo>
                    <a:pt x="36" y="0"/>
                  </a:lnTo>
                  <a:lnTo>
                    <a:pt x="44" y="30"/>
                  </a:lnTo>
                  <a:lnTo>
                    <a:pt x="0"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5" name="Freeform 86"/>
            <p:cNvSpPr>
              <a:spLocks/>
            </p:cNvSpPr>
            <p:nvPr/>
          </p:nvSpPr>
          <p:spPr bwMode="auto">
            <a:xfrm>
              <a:off x="2654300" y="4241801"/>
              <a:ext cx="174625" cy="125413"/>
            </a:xfrm>
            <a:custGeom>
              <a:avLst/>
              <a:gdLst>
                <a:gd name="T0" fmla="*/ 0 w 233"/>
                <a:gd name="T1" fmla="*/ 167 h 167"/>
                <a:gd name="T2" fmla="*/ 118 w 233"/>
                <a:gd name="T3" fmla="*/ 167 h 167"/>
                <a:gd name="T4" fmla="*/ 118 w 233"/>
                <a:gd name="T5" fmla="*/ 167 h 167"/>
                <a:gd name="T6" fmla="*/ 233 w 233"/>
                <a:gd name="T7" fmla="*/ 0 h 167"/>
                <a:gd name="T8" fmla="*/ 225 w 233"/>
                <a:gd name="T9" fmla="*/ 0 h 167"/>
                <a:gd name="T10" fmla="*/ 158 w 233"/>
                <a:gd name="T11" fmla="*/ 0 h 167"/>
                <a:gd name="T12" fmla="*/ 74 w 233"/>
                <a:gd name="T13" fmla="*/ 0 h 167"/>
                <a:gd name="T14" fmla="*/ 0 w 233"/>
                <a:gd name="T15" fmla="*/ 0 h 167"/>
                <a:gd name="T16" fmla="*/ 0 w 233"/>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7">
                  <a:moveTo>
                    <a:pt x="0" y="167"/>
                  </a:moveTo>
                  <a:cubicBezTo>
                    <a:pt x="118" y="167"/>
                    <a:pt x="118" y="167"/>
                    <a:pt x="118" y="167"/>
                  </a:cubicBezTo>
                  <a:cubicBezTo>
                    <a:pt x="118" y="167"/>
                    <a:pt x="118" y="167"/>
                    <a:pt x="118" y="167"/>
                  </a:cubicBezTo>
                  <a:cubicBezTo>
                    <a:pt x="206"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7"/>
                    <a:pt x="0" y="167"/>
                    <a:pt x="0" y="167"/>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6" name="Oval 87"/>
            <p:cNvSpPr>
              <a:spLocks noChangeArrowheads="1"/>
            </p:cNvSpPr>
            <p:nvPr/>
          </p:nvSpPr>
          <p:spPr bwMode="auto">
            <a:xfrm>
              <a:off x="2716213" y="4270376"/>
              <a:ext cx="9525" cy="95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7" name="Freeform 88"/>
            <p:cNvSpPr>
              <a:spLocks/>
            </p:cNvSpPr>
            <p:nvPr/>
          </p:nvSpPr>
          <p:spPr bwMode="auto">
            <a:xfrm>
              <a:off x="2767013" y="3505201"/>
              <a:ext cx="411163" cy="217488"/>
            </a:xfrm>
            <a:custGeom>
              <a:avLst/>
              <a:gdLst>
                <a:gd name="T0" fmla="*/ 145 w 551"/>
                <a:gd name="T1" fmla="*/ 0 h 291"/>
                <a:gd name="T2" fmla="*/ 0 w 551"/>
                <a:gd name="T3" fmla="*/ 145 h 291"/>
                <a:gd name="T4" fmla="*/ 145 w 551"/>
                <a:gd name="T5" fmla="*/ 291 h 291"/>
                <a:gd name="T6" fmla="*/ 551 w 551"/>
                <a:gd name="T7" fmla="*/ 291 h 291"/>
                <a:gd name="T8" fmla="*/ 162 w 551"/>
                <a:gd name="T9" fmla="*/ 1 h 291"/>
                <a:gd name="T10" fmla="*/ 162 w 551"/>
                <a:gd name="T11" fmla="*/ 1 h 291"/>
                <a:gd name="T12" fmla="*/ 162 w 551"/>
                <a:gd name="T13" fmla="*/ 1 h 291"/>
                <a:gd name="T14" fmla="*/ 145 w 55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1" h="291">
                  <a:moveTo>
                    <a:pt x="145" y="0"/>
                  </a:moveTo>
                  <a:cubicBezTo>
                    <a:pt x="65" y="0"/>
                    <a:pt x="0" y="65"/>
                    <a:pt x="0" y="145"/>
                  </a:cubicBezTo>
                  <a:cubicBezTo>
                    <a:pt x="0" y="226"/>
                    <a:pt x="65" y="291"/>
                    <a:pt x="145" y="291"/>
                  </a:cubicBezTo>
                  <a:cubicBezTo>
                    <a:pt x="551" y="291"/>
                    <a:pt x="551" y="291"/>
                    <a:pt x="551" y="291"/>
                  </a:cubicBezTo>
                  <a:cubicBezTo>
                    <a:pt x="162" y="1"/>
                    <a:pt x="162" y="1"/>
                    <a:pt x="162" y="1"/>
                  </a:cubicBezTo>
                  <a:cubicBezTo>
                    <a:pt x="162" y="1"/>
                    <a:pt x="162" y="1"/>
                    <a:pt x="162" y="1"/>
                  </a:cubicBezTo>
                  <a:cubicBezTo>
                    <a:pt x="162" y="1"/>
                    <a:pt x="162" y="1"/>
                    <a:pt x="162" y="1"/>
                  </a:cubicBezTo>
                  <a:cubicBezTo>
                    <a:pt x="157" y="1"/>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8" name="Freeform 89"/>
            <p:cNvSpPr>
              <a:spLocks/>
            </p:cNvSpPr>
            <p:nvPr/>
          </p:nvSpPr>
          <p:spPr bwMode="auto">
            <a:xfrm>
              <a:off x="2824163" y="3684588"/>
              <a:ext cx="261938" cy="801688"/>
            </a:xfrm>
            <a:custGeom>
              <a:avLst/>
              <a:gdLst>
                <a:gd name="T0" fmla="*/ 18 w 350"/>
                <a:gd name="T1" fmla="*/ 1073 h 1073"/>
                <a:gd name="T2" fmla="*/ 0 w 350"/>
                <a:gd name="T3" fmla="*/ 1072 h 1073"/>
                <a:gd name="T4" fmla="*/ 11 w 350"/>
                <a:gd name="T5" fmla="*/ 1009 h 1073"/>
                <a:gd name="T6" fmla="*/ 11 w 350"/>
                <a:gd name="T7" fmla="*/ 1009 h 1073"/>
                <a:gd name="T8" fmla="*/ 124 w 350"/>
                <a:gd name="T9" fmla="*/ 961 h 1073"/>
                <a:gd name="T10" fmla="*/ 246 w 350"/>
                <a:gd name="T11" fmla="*/ 693 h 1073"/>
                <a:gd name="T12" fmla="*/ 260 w 350"/>
                <a:gd name="T13" fmla="*/ 6 h 1073"/>
                <a:gd name="T14" fmla="*/ 323 w 350"/>
                <a:gd name="T15" fmla="*/ 0 h 1073"/>
                <a:gd name="T16" fmla="*/ 308 w 350"/>
                <a:gd name="T17" fmla="*/ 710 h 1073"/>
                <a:gd name="T18" fmla="*/ 165 w 350"/>
                <a:gd name="T19" fmla="*/ 1011 h 1073"/>
                <a:gd name="T20" fmla="*/ 18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8" y="1073"/>
                  </a:moveTo>
                  <a:cubicBezTo>
                    <a:pt x="7" y="1073"/>
                    <a:pt x="1" y="1072"/>
                    <a:pt x="0" y="1072"/>
                  </a:cubicBezTo>
                  <a:cubicBezTo>
                    <a:pt x="11" y="1009"/>
                    <a:pt x="11" y="1009"/>
                    <a:pt x="11" y="1009"/>
                  </a:cubicBezTo>
                  <a:cubicBezTo>
                    <a:pt x="11" y="1009"/>
                    <a:pt x="11" y="1009"/>
                    <a:pt x="11" y="1009"/>
                  </a:cubicBezTo>
                  <a:cubicBezTo>
                    <a:pt x="13" y="1009"/>
                    <a:pt x="66" y="1016"/>
                    <a:pt x="124" y="961"/>
                  </a:cubicBezTo>
                  <a:cubicBezTo>
                    <a:pt x="179" y="908"/>
                    <a:pt x="221" y="818"/>
                    <a:pt x="246" y="693"/>
                  </a:cubicBezTo>
                  <a:cubicBezTo>
                    <a:pt x="281" y="522"/>
                    <a:pt x="286" y="291"/>
                    <a:pt x="260" y="6"/>
                  </a:cubicBezTo>
                  <a:cubicBezTo>
                    <a:pt x="323" y="0"/>
                    <a:pt x="323" y="0"/>
                    <a:pt x="323" y="0"/>
                  </a:cubicBezTo>
                  <a:cubicBezTo>
                    <a:pt x="350" y="294"/>
                    <a:pt x="345" y="533"/>
                    <a:pt x="308" y="710"/>
                  </a:cubicBezTo>
                  <a:cubicBezTo>
                    <a:pt x="279" y="848"/>
                    <a:pt x="231" y="949"/>
                    <a:pt x="165" y="1011"/>
                  </a:cubicBezTo>
                  <a:cubicBezTo>
                    <a:pt x="105" y="1066"/>
                    <a:pt x="46" y="1073"/>
                    <a:pt x="18"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9" name="Freeform 90"/>
            <p:cNvSpPr>
              <a:spLocks/>
            </p:cNvSpPr>
            <p:nvPr/>
          </p:nvSpPr>
          <p:spPr bwMode="auto">
            <a:xfrm>
              <a:off x="3014663" y="3636963"/>
              <a:ext cx="50800" cy="52388"/>
            </a:xfrm>
            <a:custGeom>
              <a:avLst/>
              <a:gdLst>
                <a:gd name="T0" fmla="*/ 65 w 68"/>
                <a:gd name="T1" fmla="*/ 32 h 70"/>
                <a:gd name="T2" fmla="*/ 65 w 68"/>
                <a:gd name="T3" fmla="*/ 30 h 70"/>
                <a:gd name="T4" fmla="*/ 31 w 68"/>
                <a:gd name="T5" fmla="*/ 1 h 70"/>
                <a:gd name="T6" fmla="*/ 2 w 68"/>
                <a:gd name="T7" fmla="*/ 36 h 70"/>
                <a:gd name="T8" fmla="*/ 2 w 68"/>
                <a:gd name="T9" fmla="*/ 37 h 70"/>
                <a:gd name="T10" fmla="*/ 2 w 68"/>
                <a:gd name="T11" fmla="*/ 37 h 70"/>
                <a:gd name="T12" fmla="*/ 5 w 68"/>
                <a:gd name="T13" fmla="*/ 70 h 70"/>
                <a:gd name="T14" fmla="*/ 68 w 68"/>
                <a:gd name="T15" fmla="*/ 65 h 70"/>
                <a:gd name="T16" fmla="*/ 65 w 68"/>
                <a:gd name="T17"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0">
                  <a:moveTo>
                    <a:pt x="65" y="32"/>
                  </a:moveTo>
                  <a:cubicBezTo>
                    <a:pt x="65" y="31"/>
                    <a:pt x="65" y="31"/>
                    <a:pt x="65" y="30"/>
                  </a:cubicBezTo>
                  <a:cubicBezTo>
                    <a:pt x="64" y="13"/>
                    <a:pt x="48" y="0"/>
                    <a:pt x="31" y="1"/>
                  </a:cubicBezTo>
                  <a:cubicBezTo>
                    <a:pt x="13" y="3"/>
                    <a:pt x="0" y="18"/>
                    <a:pt x="2" y="36"/>
                  </a:cubicBezTo>
                  <a:cubicBezTo>
                    <a:pt x="2" y="36"/>
                    <a:pt x="2" y="37"/>
                    <a:pt x="2" y="37"/>
                  </a:cubicBezTo>
                  <a:cubicBezTo>
                    <a:pt x="2" y="37"/>
                    <a:pt x="2" y="37"/>
                    <a:pt x="2" y="37"/>
                  </a:cubicBezTo>
                  <a:cubicBezTo>
                    <a:pt x="5" y="70"/>
                    <a:pt x="5" y="70"/>
                    <a:pt x="5" y="70"/>
                  </a:cubicBezTo>
                  <a:cubicBezTo>
                    <a:pt x="68" y="65"/>
                    <a:pt x="68" y="65"/>
                    <a:pt x="68" y="65"/>
                  </a:cubicBezTo>
                  <a:cubicBezTo>
                    <a:pt x="65" y="32"/>
                    <a:pt x="65" y="32"/>
                    <a:pt x="65" y="32"/>
                  </a:cubicBezTo>
                  <a:close/>
                </a:path>
              </a:pathLst>
            </a:custGeom>
            <a:solidFill>
              <a:srgbClr val="FDB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0" name="Freeform 91"/>
            <p:cNvSpPr>
              <a:spLocks/>
            </p:cNvSpPr>
            <p:nvPr/>
          </p:nvSpPr>
          <p:spPr bwMode="auto">
            <a:xfrm>
              <a:off x="2760663" y="5124451"/>
              <a:ext cx="127000" cy="73025"/>
            </a:xfrm>
            <a:custGeom>
              <a:avLst/>
              <a:gdLst>
                <a:gd name="T0" fmla="*/ 80 w 80"/>
                <a:gd name="T1" fmla="*/ 35 h 46"/>
                <a:gd name="T2" fmla="*/ 46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6" y="0"/>
                  </a:lnTo>
                  <a:lnTo>
                    <a:pt x="0" y="0"/>
                  </a:lnTo>
                  <a:lnTo>
                    <a:pt x="0" y="46"/>
                  </a:lnTo>
                  <a:lnTo>
                    <a:pt x="80" y="46"/>
                  </a:lnTo>
                  <a:lnTo>
                    <a:pt x="80"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1" name="Freeform 92"/>
            <p:cNvSpPr>
              <a:spLocks/>
            </p:cNvSpPr>
            <p:nvPr/>
          </p:nvSpPr>
          <p:spPr bwMode="auto">
            <a:xfrm>
              <a:off x="2760663" y="5124451"/>
              <a:ext cx="127000" cy="73025"/>
            </a:xfrm>
            <a:custGeom>
              <a:avLst/>
              <a:gdLst>
                <a:gd name="T0" fmla="*/ 80 w 80"/>
                <a:gd name="T1" fmla="*/ 35 h 46"/>
                <a:gd name="T2" fmla="*/ 46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6" y="0"/>
                  </a:lnTo>
                  <a:lnTo>
                    <a:pt x="0" y="0"/>
                  </a:lnTo>
                  <a:lnTo>
                    <a:pt x="0" y="46"/>
                  </a:lnTo>
                  <a:lnTo>
                    <a:pt x="80" y="46"/>
                  </a:lnTo>
                  <a:lnTo>
                    <a:pt x="8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2" name="Rectangle 93"/>
            <p:cNvSpPr>
              <a:spLocks noChangeArrowheads="1"/>
            </p:cNvSpPr>
            <p:nvPr/>
          </p:nvSpPr>
          <p:spPr bwMode="auto">
            <a:xfrm>
              <a:off x="2925763" y="4819651"/>
              <a:ext cx="71438" cy="3048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3" name="Rectangle 94"/>
            <p:cNvSpPr>
              <a:spLocks noChangeArrowheads="1"/>
            </p:cNvSpPr>
            <p:nvPr/>
          </p:nvSpPr>
          <p:spPr bwMode="auto">
            <a:xfrm>
              <a:off x="2925763" y="4819651"/>
              <a:ext cx="71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4" name="Rectangle 95"/>
            <p:cNvSpPr>
              <a:spLocks noChangeArrowheads="1"/>
            </p:cNvSpPr>
            <p:nvPr/>
          </p:nvSpPr>
          <p:spPr bwMode="auto">
            <a:xfrm>
              <a:off x="2760663" y="4806951"/>
              <a:ext cx="71438" cy="3175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5" name="Rectangle 96"/>
            <p:cNvSpPr>
              <a:spLocks noChangeArrowheads="1"/>
            </p:cNvSpPr>
            <p:nvPr/>
          </p:nvSpPr>
          <p:spPr bwMode="auto">
            <a:xfrm>
              <a:off x="2760663" y="4806951"/>
              <a:ext cx="714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6" name="Rectangle 97"/>
            <p:cNvSpPr>
              <a:spLocks noChangeArrowheads="1"/>
            </p:cNvSpPr>
            <p:nvPr/>
          </p:nvSpPr>
          <p:spPr bwMode="auto">
            <a:xfrm>
              <a:off x="2684463" y="4806951"/>
              <a:ext cx="312738" cy="714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7" name="Rectangle 98"/>
            <p:cNvSpPr>
              <a:spLocks noChangeArrowheads="1"/>
            </p:cNvSpPr>
            <p:nvPr/>
          </p:nvSpPr>
          <p:spPr bwMode="auto">
            <a:xfrm>
              <a:off x="2684463" y="4806951"/>
              <a:ext cx="3127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8" name="Freeform 101"/>
            <p:cNvSpPr>
              <a:spLocks/>
            </p:cNvSpPr>
            <p:nvPr/>
          </p:nvSpPr>
          <p:spPr bwMode="auto">
            <a:xfrm>
              <a:off x="2908300" y="4633913"/>
              <a:ext cx="61913" cy="61913"/>
            </a:xfrm>
            <a:custGeom>
              <a:avLst/>
              <a:gdLst>
                <a:gd name="T0" fmla="*/ 28 w 83"/>
                <a:gd name="T1" fmla="*/ 71 h 81"/>
                <a:gd name="T2" fmla="*/ 29 w 83"/>
                <a:gd name="T3" fmla="*/ 72 h 81"/>
                <a:gd name="T4" fmla="*/ 74 w 83"/>
                <a:gd name="T5" fmla="*/ 61 h 81"/>
                <a:gd name="T6" fmla="*/ 62 w 83"/>
                <a:gd name="T7" fmla="*/ 17 h 81"/>
                <a:gd name="T8" fmla="*/ 61 w 83"/>
                <a:gd name="T9" fmla="*/ 17 h 81"/>
                <a:gd name="T10" fmla="*/ 61 w 83"/>
                <a:gd name="T11" fmla="*/ 17 h 81"/>
                <a:gd name="T12" fmla="*/ 32 w 83"/>
                <a:gd name="T13" fmla="*/ 0 h 81"/>
                <a:gd name="T14" fmla="*/ 0 w 83"/>
                <a:gd name="T15" fmla="*/ 55 h 81"/>
                <a:gd name="T16" fmla="*/ 28 w 83"/>
                <a:gd name="T17" fmla="*/ 72 h 81"/>
                <a:gd name="T18" fmla="*/ 28 w 83"/>
                <a:gd name="T19"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1">
                  <a:moveTo>
                    <a:pt x="28" y="71"/>
                  </a:moveTo>
                  <a:cubicBezTo>
                    <a:pt x="29" y="72"/>
                    <a:pt x="29" y="72"/>
                    <a:pt x="29" y="72"/>
                  </a:cubicBezTo>
                  <a:cubicBezTo>
                    <a:pt x="45" y="81"/>
                    <a:pt x="65" y="76"/>
                    <a:pt x="74" y="61"/>
                  </a:cubicBezTo>
                  <a:cubicBezTo>
                    <a:pt x="83" y="46"/>
                    <a:pt x="77" y="26"/>
                    <a:pt x="62" y="17"/>
                  </a:cubicBezTo>
                  <a:cubicBezTo>
                    <a:pt x="62" y="17"/>
                    <a:pt x="61" y="17"/>
                    <a:pt x="61" y="17"/>
                  </a:cubicBezTo>
                  <a:cubicBezTo>
                    <a:pt x="61" y="17"/>
                    <a:pt x="61" y="17"/>
                    <a:pt x="61" y="17"/>
                  </a:cubicBezTo>
                  <a:cubicBezTo>
                    <a:pt x="32" y="0"/>
                    <a:pt x="32" y="0"/>
                    <a:pt x="32" y="0"/>
                  </a:cubicBezTo>
                  <a:cubicBezTo>
                    <a:pt x="0" y="55"/>
                    <a:pt x="0" y="55"/>
                    <a:pt x="0" y="55"/>
                  </a:cubicBezTo>
                  <a:cubicBezTo>
                    <a:pt x="28" y="72"/>
                    <a:pt x="28" y="72"/>
                    <a:pt x="28" y="72"/>
                  </a:cubicBezTo>
                  <a:lnTo>
                    <a:pt x="28" y="7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9" name="Rectangle 102"/>
            <p:cNvSpPr>
              <a:spLocks noChangeArrowheads="1"/>
            </p:cNvSpPr>
            <p:nvPr/>
          </p:nvSpPr>
          <p:spPr bwMode="auto">
            <a:xfrm>
              <a:off x="2565400" y="4521201"/>
              <a:ext cx="292100" cy="4032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0" name="Rectangle 103"/>
            <p:cNvSpPr>
              <a:spLocks noChangeArrowheads="1"/>
            </p:cNvSpPr>
            <p:nvPr/>
          </p:nvSpPr>
          <p:spPr bwMode="auto">
            <a:xfrm>
              <a:off x="2565400" y="4521201"/>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1" name="Rectangle 104"/>
            <p:cNvSpPr>
              <a:spLocks noChangeArrowheads="1"/>
            </p:cNvSpPr>
            <p:nvPr/>
          </p:nvSpPr>
          <p:spPr bwMode="auto">
            <a:xfrm>
              <a:off x="25654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2" name="Rectangle 105"/>
            <p:cNvSpPr>
              <a:spLocks noChangeArrowheads="1"/>
            </p:cNvSpPr>
            <p:nvPr/>
          </p:nvSpPr>
          <p:spPr bwMode="auto">
            <a:xfrm>
              <a:off x="25654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3" name="Freeform 106"/>
            <p:cNvSpPr>
              <a:spLocks/>
            </p:cNvSpPr>
            <p:nvPr/>
          </p:nvSpPr>
          <p:spPr bwMode="auto">
            <a:xfrm>
              <a:off x="2925763" y="5124451"/>
              <a:ext cx="127000" cy="73025"/>
            </a:xfrm>
            <a:custGeom>
              <a:avLst/>
              <a:gdLst>
                <a:gd name="T0" fmla="*/ 80 w 80"/>
                <a:gd name="T1" fmla="*/ 35 h 46"/>
                <a:gd name="T2" fmla="*/ 45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5" y="0"/>
                  </a:lnTo>
                  <a:lnTo>
                    <a:pt x="0" y="0"/>
                  </a:lnTo>
                  <a:lnTo>
                    <a:pt x="0" y="46"/>
                  </a:lnTo>
                  <a:lnTo>
                    <a:pt x="80" y="46"/>
                  </a:lnTo>
                  <a:lnTo>
                    <a:pt x="80"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4" name="Freeform 107"/>
            <p:cNvSpPr>
              <a:spLocks/>
            </p:cNvSpPr>
            <p:nvPr/>
          </p:nvSpPr>
          <p:spPr bwMode="auto">
            <a:xfrm>
              <a:off x="2925763" y="5124451"/>
              <a:ext cx="127000" cy="73025"/>
            </a:xfrm>
            <a:custGeom>
              <a:avLst/>
              <a:gdLst>
                <a:gd name="T0" fmla="*/ 80 w 80"/>
                <a:gd name="T1" fmla="*/ 35 h 46"/>
                <a:gd name="T2" fmla="*/ 45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5" y="0"/>
                  </a:lnTo>
                  <a:lnTo>
                    <a:pt x="0" y="0"/>
                  </a:lnTo>
                  <a:lnTo>
                    <a:pt x="0" y="46"/>
                  </a:lnTo>
                  <a:lnTo>
                    <a:pt x="80" y="46"/>
                  </a:lnTo>
                  <a:lnTo>
                    <a:pt x="8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5" name="Rectangle 108"/>
            <p:cNvSpPr>
              <a:spLocks noChangeArrowheads="1"/>
            </p:cNvSpPr>
            <p:nvPr/>
          </p:nvSpPr>
          <p:spPr bwMode="auto">
            <a:xfrm>
              <a:off x="2805113" y="4883151"/>
              <a:ext cx="52388"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6" name="Rectangle 109"/>
            <p:cNvSpPr>
              <a:spLocks noChangeArrowheads="1"/>
            </p:cNvSpPr>
            <p:nvPr/>
          </p:nvSpPr>
          <p:spPr bwMode="auto">
            <a:xfrm>
              <a:off x="2805113" y="4883151"/>
              <a:ext cx="523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7" name="Rectangle 110"/>
            <p:cNvSpPr>
              <a:spLocks noChangeArrowheads="1"/>
            </p:cNvSpPr>
            <p:nvPr/>
          </p:nvSpPr>
          <p:spPr bwMode="auto">
            <a:xfrm>
              <a:off x="26797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8" name="Rectangle 111"/>
            <p:cNvSpPr>
              <a:spLocks noChangeArrowheads="1"/>
            </p:cNvSpPr>
            <p:nvPr/>
          </p:nvSpPr>
          <p:spPr bwMode="auto">
            <a:xfrm>
              <a:off x="26797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9" name="Rectangle 112"/>
            <p:cNvSpPr>
              <a:spLocks noChangeArrowheads="1"/>
            </p:cNvSpPr>
            <p:nvPr/>
          </p:nvSpPr>
          <p:spPr bwMode="auto">
            <a:xfrm>
              <a:off x="29210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0" name="Rectangle 113"/>
            <p:cNvSpPr>
              <a:spLocks noChangeArrowheads="1"/>
            </p:cNvSpPr>
            <p:nvPr/>
          </p:nvSpPr>
          <p:spPr bwMode="auto">
            <a:xfrm>
              <a:off x="29210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1" name="Rectangle 114"/>
            <p:cNvSpPr>
              <a:spLocks noChangeArrowheads="1"/>
            </p:cNvSpPr>
            <p:nvPr/>
          </p:nvSpPr>
          <p:spPr bwMode="auto">
            <a:xfrm>
              <a:off x="2773363" y="4876801"/>
              <a:ext cx="198438" cy="476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2" name="Rectangle 115"/>
            <p:cNvSpPr>
              <a:spLocks noChangeArrowheads="1"/>
            </p:cNvSpPr>
            <p:nvPr/>
          </p:nvSpPr>
          <p:spPr bwMode="auto">
            <a:xfrm>
              <a:off x="2773363" y="4876801"/>
              <a:ext cx="198438"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3" name="Freeform 116"/>
            <p:cNvSpPr>
              <a:spLocks/>
            </p:cNvSpPr>
            <p:nvPr/>
          </p:nvSpPr>
          <p:spPr bwMode="auto">
            <a:xfrm>
              <a:off x="2830513" y="4521201"/>
              <a:ext cx="26988" cy="355600"/>
            </a:xfrm>
            <a:custGeom>
              <a:avLst/>
              <a:gdLst>
                <a:gd name="T0" fmla="*/ 17 w 17"/>
                <a:gd name="T1" fmla="*/ 0 h 224"/>
                <a:gd name="T2" fmla="*/ 0 w 17"/>
                <a:gd name="T3" fmla="*/ 0 h 224"/>
                <a:gd name="T4" fmla="*/ 0 w 17"/>
                <a:gd name="T5" fmla="*/ 180 h 224"/>
                <a:gd name="T6" fmla="*/ 0 w 17"/>
                <a:gd name="T7" fmla="*/ 224 h 224"/>
                <a:gd name="T8" fmla="*/ 17 w 17"/>
                <a:gd name="T9" fmla="*/ 224 h 224"/>
                <a:gd name="T10" fmla="*/ 17 w 17"/>
                <a:gd name="T11" fmla="*/ 180 h 224"/>
                <a:gd name="T12" fmla="*/ 17 w 17"/>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7" h="224">
                  <a:moveTo>
                    <a:pt x="17" y="0"/>
                  </a:moveTo>
                  <a:lnTo>
                    <a:pt x="0" y="0"/>
                  </a:lnTo>
                  <a:lnTo>
                    <a:pt x="0" y="180"/>
                  </a:lnTo>
                  <a:lnTo>
                    <a:pt x="0" y="224"/>
                  </a:lnTo>
                  <a:lnTo>
                    <a:pt x="17" y="224"/>
                  </a:lnTo>
                  <a:lnTo>
                    <a:pt x="17" y="180"/>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4" name="Freeform 117"/>
            <p:cNvSpPr>
              <a:spLocks/>
            </p:cNvSpPr>
            <p:nvPr/>
          </p:nvSpPr>
          <p:spPr bwMode="auto">
            <a:xfrm>
              <a:off x="2830513" y="4521201"/>
              <a:ext cx="26988" cy="355600"/>
            </a:xfrm>
            <a:custGeom>
              <a:avLst/>
              <a:gdLst>
                <a:gd name="T0" fmla="*/ 17 w 17"/>
                <a:gd name="T1" fmla="*/ 0 h 224"/>
                <a:gd name="T2" fmla="*/ 0 w 17"/>
                <a:gd name="T3" fmla="*/ 0 h 224"/>
                <a:gd name="T4" fmla="*/ 0 w 17"/>
                <a:gd name="T5" fmla="*/ 180 h 224"/>
                <a:gd name="T6" fmla="*/ 0 w 17"/>
                <a:gd name="T7" fmla="*/ 224 h 224"/>
                <a:gd name="T8" fmla="*/ 17 w 17"/>
                <a:gd name="T9" fmla="*/ 224 h 224"/>
                <a:gd name="T10" fmla="*/ 17 w 17"/>
                <a:gd name="T11" fmla="*/ 180 h 224"/>
                <a:gd name="T12" fmla="*/ 17 w 17"/>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7" h="224">
                  <a:moveTo>
                    <a:pt x="17" y="0"/>
                  </a:moveTo>
                  <a:lnTo>
                    <a:pt x="0" y="0"/>
                  </a:lnTo>
                  <a:lnTo>
                    <a:pt x="0" y="180"/>
                  </a:lnTo>
                  <a:lnTo>
                    <a:pt x="0" y="224"/>
                  </a:lnTo>
                  <a:lnTo>
                    <a:pt x="17" y="224"/>
                  </a:lnTo>
                  <a:lnTo>
                    <a:pt x="17" y="18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5" name="Freeform 118"/>
            <p:cNvSpPr>
              <a:spLocks/>
            </p:cNvSpPr>
            <p:nvPr/>
          </p:nvSpPr>
          <p:spPr bwMode="auto">
            <a:xfrm>
              <a:off x="2830513" y="4924426"/>
              <a:ext cx="26988" cy="273050"/>
            </a:xfrm>
            <a:custGeom>
              <a:avLst/>
              <a:gdLst>
                <a:gd name="T0" fmla="*/ 17 w 17"/>
                <a:gd name="T1" fmla="*/ 0 h 172"/>
                <a:gd name="T2" fmla="*/ 0 w 17"/>
                <a:gd name="T3" fmla="*/ 0 h 172"/>
                <a:gd name="T4" fmla="*/ 0 w 17"/>
                <a:gd name="T5" fmla="*/ 172 h 172"/>
                <a:gd name="T6" fmla="*/ 17 w 17"/>
                <a:gd name="T7" fmla="*/ 172 h 172"/>
                <a:gd name="T8" fmla="*/ 17 w 17"/>
                <a:gd name="T9" fmla="*/ 141 h 172"/>
                <a:gd name="T10" fmla="*/ 17 w 17"/>
                <a:gd name="T11" fmla="*/ 133 h 172"/>
                <a:gd name="T12" fmla="*/ 17 w 17"/>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 h="172">
                  <a:moveTo>
                    <a:pt x="17" y="0"/>
                  </a:moveTo>
                  <a:lnTo>
                    <a:pt x="0" y="0"/>
                  </a:lnTo>
                  <a:lnTo>
                    <a:pt x="0" y="172"/>
                  </a:lnTo>
                  <a:lnTo>
                    <a:pt x="17" y="172"/>
                  </a:lnTo>
                  <a:lnTo>
                    <a:pt x="17" y="141"/>
                  </a:lnTo>
                  <a:lnTo>
                    <a:pt x="17" y="133"/>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6" name="Freeform 119"/>
            <p:cNvSpPr>
              <a:spLocks/>
            </p:cNvSpPr>
            <p:nvPr/>
          </p:nvSpPr>
          <p:spPr bwMode="auto">
            <a:xfrm>
              <a:off x="2830513" y="4924426"/>
              <a:ext cx="26988" cy="273050"/>
            </a:xfrm>
            <a:custGeom>
              <a:avLst/>
              <a:gdLst>
                <a:gd name="T0" fmla="*/ 17 w 17"/>
                <a:gd name="T1" fmla="*/ 0 h 172"/>
                <a:gd name="T2" fmla="*/ 0 w 17"/>
                <a:gd name="T3" fmla="*/ 0 h 172"/>
                <a:gd name="T4" fmla="*/ 0 w 17"/>
                <a:gd name="T5" fmla="*/ 172 h 172"/>
                <a:gd name="T6" fmla="*/ 17 w 17"/>
                <a:gd name="T7" fmla="*/ 172 h 172"/>
                <a:gd name="T8" fmla="*/ 17 w 17"/>
                <a:gd name="T9" fmla="*/ 141 h 172"/>
                <a:gd name="T10" fmla="*/ 17 w 17"/>
                <a:gd name="T11" fmla="*/ 133 h 172"/>
                <a:gd name="T12" fmla="*/ 17 w 17"/>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 h="172">
                  <a:moveTo>
                    <a:pt x="17" y="0"/>
                  </a:moveTo>
                  <a:lnTo>
                    <a:pt x="0" y="0"/>
                  </a:lnTo>
                  <a:lnTo>
                    <a:pt x="0" y="172"/>
                  </a:lnTo>
                  <a:lnTo>
                    <a:pt x="17" y="172"/>
                  </a:lnTo>
                  <a:lnTo>
                    <a:pt x="17" y="141"/>
                  </a:lnTo>
                  <a:lnTo>
                    <a:pt x="17" y="133"/>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7" name="Freeform 120"/>
            <p:cNvSpPr>
              <a:spLocks/>
            </p:cNvSpPr>
            <p:nvPr/>
          </p:nvSpPr>
          <p:spPr bwMode="auto">
            <a:xfrm>
              <a:off x="2830513" y="4876801"/>
              <a:ext cx="26988" cy="47625"/>
            </a:xfrm>
            <a:custGeom>
              <a:avLst/>
              <a:gdLst>
                <a:gd name="T0" fmla="*/ 17 w 17"/>
                <a:gd name="T1" fmla="*/ 0 h 30"/>
                <a:gd name="T2" fmla="*/ 17 w 17"/>
                <a:gd name="T3" fmla="*/ 0 h 30"/>
                <a:gd name="T4" fmla="*/ 0 w 17"/>
                <a:gd name="T5" fmla="*/ 0 h 30"/>
                <a:gd name="T6" fmla="*/ 0 w 17"/>
                <a:gd name="T7" fmla="*/ 30 h 30"/>
                <a:gd name="T8" fmla="*/ 17 w 17"/>
                <a:gd name="T9" fmla="*/ 30 h 30"/>
                <a:gd name="T10" fmla="*/ 17 w 17"/>
                <a:gd name="T11" fmla="*/ 0 h 30"/>
              </a:gdLst>
              <a:ahLst/>
              <a:cxnLst>
                <a:cxn ang="0">
                  <a:pos x="T0" y="T1"/>
                </a:cxn>
                <a:cxn ang="0">
                  <a:pos x="T2" y="T3"/>
                </a:cxn>
                <a:cxn ang="0">
                  <a:pos x="T4" y="T5"/>
                </a:cxn>
                <a:cxn ang="0">
                  <a:pos x="T6" y="T7"/>
                </a:cxn>
                <a:cxn ang="0">
                  <a:pos x="T8" y="T9"/>
                </a:cxn>
                <a:cxn ang="0">
                  <a:pos x="T10" y="T11"/>
                </a:cxn>
              </a:cxnLst>
              <a:rect l="0" t="0" r="r" b="b"/>
              <a:pathLst>
                <a:path w="17" h="30">
                  <a:moveTo>
                    <a:pt x="17" y="0"/>
                  </a:moveTo>
                  <a:lnTo>
                    <a:pt x="17" y="0"/>
                  </a:lnTo>
                  <a:lnTo>
                    <a:pt x="0" y="0"/>
                  </a:lnTo>
                  <a:lnTo>
                    <a:pt x="0" y="30"/>
                  </a:lnTo>
                  <a:lnTo>
                    <a:pt x="17" y="30"/>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8" name="Freeform 121"/>
            <p:cNvSpPr>
              <a:spLocks/>
            </p:cNvSpPr>
            <p:nvPr/>
          </p:nvSpPr>
          <p:spPr bwMode="auto">
            <a:xfrm>
              <a:off x="2830513" y="4876801"/>
              <a:ext cx="26988" cy="47625"/>
            </a:xfrm>
            <a:custGeom>
              <a:avLst/>
              <a:gdLst>
                <a:gd name="T0" fmla="*/ 17 w 17"/>
                <a:gd name="T1" fmla="*/ 0 h 30"/>
                <a:gd name="T2" fmla="*/ 17 w 17"/>
                <a:gd name="T3" fmla="*/ 0 h 30"/>
                <a:gd name="T4" fmla="*/ 0 w 17"/>
                <a:gd name="T5" fmla="*/ 0 h 30"/>
                <a:gd name="T6" fmla="*/ 0 w 17"/>
                <a:gd name="T7" fmla="*/ 30 h 30"/>
                <a:gd name="T8" fmla="*/ 17 w 17"/>
                <a:gd name="T9" fmla="*/ 30 h 30"/>
                <a:gd name="T10" fmla="*/ 17 w 17"/>
                <a:gd name="T11" fmla="*/ 0 h 30"/>
              </a:gdLst>
              <a:ahLst/>
              <a:cxnLst>
                <a:cxn ang="0">
                  <a:pos x="T0" y="T1"/>
                </a:cxn>
                <a:cxn ang="0">
                  <a:pos x="T2" y="T3"/>
                </a:cxn>
                <a:cxn ang="0">
                  <a:pos x="T4" y="T5"/>
                </a:cxn>
                <a:cxn ang="0">
                  <a:pos x="T6" y="T7"/>
                </a:cxn>
                <a:cxn ang="0">
                  <a:pos x="T8" y="T9"/>
                </a:cxn>
                <a:cxn ang="0">
                  <a:pos x="T10" y="T11"/>
                </a:cxn>
              </a:cxnLst>
              <a:rect l="0" t="0" r="r" b="b"/>
              <a:pathLst>
                <a:path w="17" h="30">
                  <a:moveTo>
                    <a:pt x="17" y="0"/>
                  </a:moveTo>
                  <a:lnTo>
                    <a:pt x="17" y="0"/>
                  </a:lnTo>
                  <a:lnTo>
                    <a:pt x="0" y="0"/>
                  </a:lnTo>
                  <a:lnTo>
                    <a:pt x="0" y="30"/>
                  </a:lnTo>
                  <a:lnTo>
                    <a:pt x="17" y="3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9" name="Rectangle 122"/>
            <p:cNvSpPr>
              <a:spLocks noChangeArrowheads="1"/>
            </p:cNvSpPr>
            <p:nvPr/>
          </p:nvSpPr>
          <p:spPr bwMode="auto">
            <a:xfrm>
              <a:off x="2921000" y="4924426"/>
              <a:ext cx="25400" cy="27305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0" name="Rectangle 123"/>
            <p:cNvSpPr>
              <a:spLocks noChangeArrowheads="1"/>
            </p:cNvSpPr>
            <p:nvPr/>
          </p:nvSpPr>
          <p:spPr bwMode="auto">
            <a:xfrm>
              <a:off x="2921000" y="4924426"/>
              <a:ext cx="25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1" name="Rectangle 124"/>
            <p:cNvSpPr>
              <a:spLocks noChangeArrowheads="1"/>
            </p:cNvSpPr>
            <p:nvPr/>
          </p:nvSpPr>
          <p:spPr bwMode="auto">
            <a:xfrm>
              <a:off x="2886075" y="4692651"/>
              <a:ext cx="292100" cy="333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2" name="Rectangle 125"/>
            <p:cNvSpPr>
              <a:spLocks noChangeArrowheads="1"/>
            </p:cNvSpPr>
            <p:nvPr/>
          </p:nvSpPr>
          <p:spPr bwMode="auto">
            <a:xfrm>
              <a:off x="2886075" y="4692651"/>
              <a:ext cx="292100"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3" name="Rectangle 126"/>
            <p:cNvSpPr>
              <a:spLocks noChangeArrowheads="1"/>
            </p:cNvSpPr>
            <p:nvPr/>
          </p:nvSpPr>
          <p:spPr bwMode="auto">
            <a:xfrm>
              <a:off x="3054350" y="4692651"/>
              <a:ext cx="123825" cy="33338"/>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4" name="Rectangle 127"/>
            <p:cNvSpPr>
              <a:spLocks noChangeArrowheads="1"/>
            </p:cNvSpPr>
            <p:nvPr/>
          </p:nvSpPr>
          <p:spPr bwMode="auto">
            <a:xfrm>
              <a:off x="3054350" y="4692651"/>
              <a:ext cx="123825"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5" name="Freeform 128"/>
            <p:cNvSpPr>
              <a:spLocks/>
            </p:cNvSpPr>
            <p:nvPr/>
          </p:nvSpPr>
          <p:spPr bwMode="auto">
            <a:xfrm>
              <a:off x="2565400" y="4633913"/>
              <a:ext cx="265113" cy="290513"/>
            </a:xfrm>
            <a:custGeom>
              <a:avLst/>
              <a:gdLst>
                <a:gd name="T0" fmla="*/ 0 w 167"/>
                <a:gd name="T1" fmla="*/ 0 h 183"/>
                <a:gd name="T2" fmla="*/ 0 w 167"/>
                <a:gd name="T3" fmla="*/ 157 h 183"/>
                <a:gd name="T4" fmla="*/ 32 w 167"/>
                <a:gd name="T5" fmla="*/ 157 h 183"/>
                <a:gd name="T6" fmla="*/ 32 w 167"/>
                <a:gd name="T7" fmla="*/ 183 h 183"/>
                <a:gd name="T8" fmla="*/ 72 w 167"/>
                <a:gd name="T9" fmla="*/ 183 h 183"/>
                <a:gd name="T10" fmla="*/ 72 w 167"/>
                <a:gd name="T11" fmla="*/ 157 h 183"/>
                <a:gd name="T12" fmla="*/ 104 w 167"/>
                <a:gd name="T13" fmla="*/ 157 h 183"/>
                <a:gd name="T14" fmla="*/ 104 w 167"/>
                <a:gd name="T15" fmla="*/ 183 h 183"/>
                <a:gd name="T16" fmla="*/ 131 w 167"/>
                <a:gd name="T17" fmla="*/ 183 h 183"/>
                <a:gd name="T18" fmla="*/ 131 w 167"/>
                <a:gd name="T19" fmla="*/ 153 h 183"/>
                <a:gd name="T20" fmla="*/ 167 w 167"/>
                <a:gd name="T21" fmla="*/ 153 h 183"/>
                <a:gd name="T22" fmla="*/ 167 w 167"/>
                <a:gd name="T23" fmla="*/ 109 h 183"/>
                <a:gd name="T24" fmla="*/ 0 w 167"/>
                <a:gd name="T2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83">
                  <a:moveTo>
                    <a:pt x="0" y="0"/>
                  </a:moveTo>
                  <a:lnTo>
                    <a:pt x="0" y="157"/>
                  </a:lnTo>
                  <a:lnTo>
                    <a:pt x="32" y="157"/>
                  </a:lnTo>
                  <a:lnTo>
                    <a:pt x="32" y="183"/>
                  </a:lnTo>
                  <a:lnTo>
                    <a:pt x="72" y="183"/>
                  </a:lnTo>
                  <a:lnTo>
                    <a:pt x="72" y="157"/>
                  </a:lnTo>
                  <a:lnTo>
                    <a:pt x="104" y="157"/>
                  </a:lnTo>
                  <a:lnTo>
                    <a:pt x="104" y="183"/>
                  </a:lnTo>
                  <a:lnTo>
                    <a:pt x="131" y="183"/>
                  </a:lnTo>
                  <a:lnTo>
                    <a:pt x="131" y="153"/>
                  </a:lnTo>
                  <a:lnTo>
                    <a:pt x="167" y="153"/>
                  </a:lnTo>
                  <a:lnTo>
                    <a:pt x="167" y="109"/>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6" name="Freeform 129"/>
            <p:cNvSpPr>
              <a:spLocks/>
            </p:cNvSpPr>
            <p:nvPr/>
          </p:nvSpPr>
          <p:spPr bwMode="auto">
            <a:xfrm>
              <a:off x="2565400" y="4633913"/>
              <a:ext cx="265113" cy="290513"/>
            </a:xfrm>
            <a:custGeom>
              <a:avLst/>
              <a:gdLst>
                <a:gd name="T0" fmla="*/ 0 w 167"/>
                <a:gd name="T1" fmla="*/ 0 h 183"/>
                <a:gd name="T2" fmla="*/ 0 w 167"/>
                <a:gd name="T3" fmla="*/ 157 h 183"/>
                <a:gd name="T4" fmla="*/ 32 w 167"/>
                <a:gd name="T5" fmla="*/ 157 h 183"/>
                <a:gd name="T6" fmla="*/ 32 w 167"/>
                <a:gd name="T7" fmla="*/ 183 h 183"/>
                <a:gd name="T8" fmla="*/ 72 w 167"/>
                <a:gd name="T9" fmla="*/ 183 h 183"/>
                <a:gd name="T10" fmla="*/ 72 w 167"/>
                <a:gd name="T11" fmla="*/ 157 h 183"/>
                <a:gd name="T12" fmla="*/ 104 w 167"/>
                <a:gd name="T13" fmla="*/ 157 h 183"/>
                <a:gd name="T14" fmla="*/ 104 w 167"/>
                <a:gd name="T15" fmla="*/ 183 h 183"/>
                <a:gd name="T16" fmla="*/ 131 w 167"/>
                <a:gd name="T17" fmla="*/ 183 h 183"/>
                <a:gd name="T18" fmla="*/ 131 w 167"/>
                <a:gd name="T19" fmla="*/ 153 h 183"/>
                <a:gd name="T20" fmla="*/ 167 w 167"/>
                <a:gd name="T21" fmla="*/ 153 h 183"/>
                <a:gd name="T22" fmla="*/ 167 w 167"/>
                <a:gd name="T23" fmla="*/ 109 h 183"/>
                <a:gd name="T24" fmla="*/ 0 w 167"/>
                <a:gd name="T2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83">
                  <a:moveTo>
                    <a:pt x="0" y="0"/>
                  </a:moveTo>
                  <a:lnTo>
                    <a:pt x="0" y="157"/>
                  </a:lnTo>
                  <a:lnTo>
                    <a:pt x="32" y="157"/>
                  </a:lnTo>
                  <a:lnTo>
                    <a:pt x="32" y="183"/>
                  </a:lnTo>
                  <a:lnTo>
                    <a:pt x="72" y="183"/>
                  </a:lnTo>
                  <a:lnTo>
                    <a:pt x="72" y="157"/>
                  </a:lnTo>
                  <a:lnTo>
                    <a:pt x="104" y="157"/>
                  </a:lnTo>
                  <a:lnTo>
                    <a:pt x="104" y="183"/>
                  </a:lnTo>
                  <a:lnTo>
                    <a:pt x="131" y="183"/>
                  </a:lnTo>
                  <a:lnTo>
                    <a:pt x="131" y="153"/>
                  </a:lnTo>
                  <a:lnTo>
                    <a:pt x="167" y="153"/>
                  </a:lnTo>
                  <a:lnTo>
                    <a:pt x="167" y="10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7" name="Freeform 130"/>
            <p:cNvSpPr>
              <a:spLocks/>
            </p:cNvSpPr>
            <p:nvPr/>
          </p:nvSpPr>
          <p:spPr bwMode="auto">
            <a:xfrm>
              <a:off x="2565400" y="4883151"/>
              <a:ext cx="50800" cy="314325"/>
            </a:xfrm>
            <a:custGeom>
              <a:avLst/>
              <a:gdLst>
                <a:gd name="T0" fmla="*/ 32 w 32"/>
                <a:gd name="T1" fmla="*/ 0 h 198"/>
                <a:gd name="T2" fmla="*/ 0 w 32"/>
                <a:gd name="T3" fmla="*/ 0 h 198"/>
                <a:gd name="T4" fmla="*/ 0 w 32"/>
                <a:gd name="T5" fmla="*/ 26 h 198"/>
                <a:gd name="T6" fmla="*/ 16 w 32"/>
                <a:gd name="T7" fmla="*/ 26 h 198"/>
                <a:gd name="T8" fmla="*/ 16 w 32"/>
                <a:gd name="T9" fmla="*/ 198 h 198"/>
                <a:gd name="T10" fmla="*/ 32 w 32"/>
                <a:gd name="T11" fmla="*/ 198 h 198"/>
                <a:gd name="T12" fmla="*/ 32 w 32"/>
                <a:gd name="T13" fmla="*/ 159 h 198"/>
                <a:gd name="T14" fmla="*/ 32 w 32"/>
                <a:gd name="T15" fmla="*/ 26 h 198"/>
                <a:gd name="T16" fmla="*/ 32 w 32"/>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8">
                  <a:moveTo>
                    <a:pt x="32" y="0"/>
                  </a:moveTo>
                  <a:lnTo>
                    <a:pt x="0" y="0"/>
                  </a:lnTo>
                  <a:lnTo>
                    <a:pt x="0" y="26"/>
                  </a:lnTo>
                  <a:lnTo>
                    <a:pt x="16" y="26"/>
                  </a:lnTo>
                  <a:lnTo>
                    <a:pt x="16" y="198"/>
                  </a:lnTo>
                  <a:lnTo>
                    <a:pt x="32" y="198"/>
                  </a:lnTo>
                  <a:lnTo>
                    <a:pt x="32" y="159"/>
                  </a:lnTo>
                  <a:lnTo>
                    <a:pt x="32" y="26"/>
                  </a:lnTo>
                  <a:lnTo>
                    <a:pt x="3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8" name="Freeform 131"/>
            <p:cNvSpPr>
              <a:spLocks/>
            </p:cNvSpPr>
            <p:nvPr/>
          </p:nvSpPr>
          <p:spPr bwMode="auto">
            <a:xfrm>
              <a:off x="2565400" y="4883151"/>
              <a:ext cx="50800" cy="314325"/>
            </a:xfrm>
            <a:custGeom>
              <a:avLst/>
              <a:gdLst>
                <a:gd name="T0" fmla="*/ 32 w 32"/>
                <a:gd name="T1" fmla="*/ 0 h 198"/>
                <a:gd name="T2" fmla="*/ 0 w 32"/>
                <a:gd name="T3" fmla="*/ 0 h 198"/>
                <a:gd name="T4" fmla="*/ 0 w 32"/>
                <a:gd name="T5" fmla="*/ 26 h 198"/>
                <a:gd name="T6" fmla="*/ 16 w 32"/>
                <a:gd name="T7" fmla="*/ 26 h 198"/>
                <a:gd name="T8" fmla="*/ 16 w 32"/>
                <a:gd name="T9" fmla="*/ 198 h 198"/>
                <a:gd name="T10" fmla="*/ 32 w 32"/>
                <a:gd name="T11" fmla="*/ 198 h 198"/>
                <a:gd name="T12" fmla="*/ 32 w 32"/>
                <a:gd name="T13" fmla="*/ 159 h 198"/>
                <a:gd name="T14" fmla="*/ 32 w 32"/>
                <a:gd name="T15" fmla="*/ 26 h 198"/>
                <a:gd name="T16" fmla="*/ 32 w 32"/>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8">
                  <a:moveTo>
                    <a:pt x="32" y="0"/>
                  </a:moveTo>
                  <a:lnTo>
                    <a:pt x="0" y="0"/>
                  </a:lnTo>
                  <a:lnTo>
                    <a:pt x="0" y="26"/>
                  </a:lnTo>
                  <a:lnTo>
                    <a:pt x="16" y="26"/>
                  </a:lnTo>
                  <a:lnTo>
                    <a:pt x="16" y="198"/>
                  </a:lnTo>
                  <a:lnTo>
                    <a:pt x="32" y="198"/>
                  </a:lnTo>
                  <a:lnTo>
                    <a:pt x="32" y="159"/>
                  </a:lnTo>
                  <a:lnTo>
                    <a:pt x="32"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9" name="Freeform 132"/>
            <p:cNvSpPr>
              <a:spLocks/>
            </p:cNvSpPr>
            <p:nvPr/>
          </p:nvSpPr>
          <p:spPr bwMode="auto">
            <a:xfrm>
              <a:off x="2679700" y="4883151"/>
              <a:ext cx="50800" cy="314325"/>
            </a:xfrm>
            <a:custGeom>
              <a:avLst/>
              <a:gdLst>
                <a:gd name="T0" fmla="*/ 32 w 32"/>
                <a:gd name="T1" fmla="*/ 0 h 198"/>
                <a:gd name="T2" fmla="*/ 0 w 32"/>
                <a:gd name="T3" fmla="*/ 0 h 198"/>
                <a:gd name="T4" fmla="*/ 0 w 32"/>
                <a:gd name="T5" fmla="*/ 26 h 198"/>
                <a:gd name="T6" fmla="*/ 0 w 32"/>
                <a:gd name="T7" fmla="*/ 198 h 198"/>
                <a:gd name="T8" fmla="*/ 16 w 32"/>
                <a:gd name="T9" fmla="*/ 198 h 198"/>
                <a:gd name="T10" fmla="*/ 16 w 32"/>
                <a:gd name="T11" fmla="*/ 26 h 198"/>
                <a:gd name="T12" fmla="*/ 32 w 32"/>
                <a:gd name="T13" fmla="*/ 26 h 198"/>
                <a:gd name="T14" fmla="*/ 32 w 32"/>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8">
                  <a:moveTo>
                    <a:pt x="32" y="0"/>
                  </a:moveTo>
                  <a:lnTo>
                    <a:pt x="0" y="0"/>
                  </a:lnTo>
                  <a:lnTo>
                    <a:pt x="0" y="26"/>
                  </a:lnTo>
                  <a:lnTo>
                    <a:pt x="0" y="198"/>
                  </a:lnTo>
                  <a:lnTo>
                    <a:pt x="16" y="198"/>
                  </a:lnTo>
                  <a:lnTo>
                    <a:pt x="16" y="26"/>
                  </a:lnTo>
                  <a:lnTo>
                    <a:pt x="32" y="26"/>
                  </a:lnTo>
                  <a:lnTo>
                    <a:pt x="3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0" name="Freeform 133"/>
            <p:cNvSpPr>
              <a:spLocks/>
            </p:cNvSpPr>
            <p:nvPr/>
          </p:nvSpPr>
          <p:spPr bwMode="auto">
            <a:xfrm>
              <a:off x="2679700" y="4883151"/>
              <a:ext cx="50800" cy="314325"/>
            </a:xfrm>
            <a:custGeom>
              <a:avLst/>
              <a:gdLst>
                <a:gd name="T0" fmla="*/ 32 w 32"/>
                <a:gd name="T1" fmla="*/ 0 h 198"/>
                <a:gd name="T2" fmla="*/ 0 w 32"/>
                <a:gd name="T3" fmla="*/ 0 h 198"/>
                <a:gd name="T4" fmla="*/ 0 w 32"/>
                <a:gd name="T5" fmla="*/ 26 h 198"/>
                <a:gd name="T6" fmla="*/ 0 w 32"/>
                <a:gd name="T7" fmla="*/ 198 h 198"/>
                <a:gd name="T8" fmla="*/ 16 w 32"/>
                <a:gd name="T9" fmla="*/ 198 h 198"/>
                <a:gd name="T10" fmla="*/ 16 w 32"/>
                <a:gd name="T11" fmla="*/ 26 h 198"/>
                <a:gd name="T12" fmla="*/ 32 w 32"/>
                <a:gd name="T13" fmla="*/ 26 h 198"/>
                <a:gd name="T14" fmla="*/ 32 w 32"/>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8">
                  <a:moveTo>
                    <a:pt x="32" y="0"/>
                  </a:moveTo>
                  <a:lnTo>
                    <a:pt x="0" y="0"/>
                  </a:lnTo>
                  <a:lnTo>
                    <a:pt x="0" y="26"/>
                  </a:lnTo>
                  <a:lnTo>
                    <a:pt x="0" y="198"/>
                  </a:lnTo>
                  <a:lnTo>
                    <a:pt x="16" y="198"/>
                  </a:lnTo>
                  <a:lnTo>
                    <a:pt x="16" y="26"/>
                  </a:lnTo>
                  <a:lnTo>
                    <a:pt x="32"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1" name="Rectangle 134"/>
            <p:cNvSpPr>
              <a:spLocks noChangeArrowheads="1"/>
            </p:cNvSpPr>
            <p:nvPr/>
          </p:nvSpPr>
          <p:spPr bwMode="auto">
            <a:xfrm>
              <a:off x="2773363" y="4876801"/>
              <a:ext cx="57150" cy="47625"/>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2" name="Rectangle 135"/>
            <p:cNvSpPr>
              <a:spLocks noChangeArrowheads="1"/>
            </p:cNvSpPr>
            <p:nvPr/>
          </p:nvSpPr>
          <p:spPr bwMode="auto">
            <a:xfrm>
              <a:off x="2773363" y="4876801"/>
              <a:ext cx="5715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3" name="Freeform 136"/>
            <p:cNvSpPr>
              <a:spLocks/>
            </p:cNvSpPr>
            <p:nvPr/>
          </p:nvSpPr>
          <p:spPr bwMode="auto">
            <a:xfrm>
              <a:off x="2581275" y="4222751"/>
              <a:ext cx="188913" cy="176213"/>
            </a:xfrm>
            <a:custGeom>
              <a:avLst/>
              <a:gdLst>
                <a:gd name="T0" fmla="*/ 154 w 252"/>
                <a:gd name="T1" fmla="*/ 144 h 236"/>
                <a:gd name="T2" fmla="*/ 152 w 252"/>
                <a:gd name="T3" fmla="*/ 146 h 236"/>
                <a:gd name="T4" fmla="*/ 142 w 252"/>
                <a:gd name="T5" fmla="*/ 124 h 236"/>
                <a:gd name="T6" fmla="*/ 137 w 252"/>
                <a:gd name="T7" fmla="*/ 109 h 236"/>
                <a:gd name="T8" fmla="*/ 150 w 252"/>
                <a:gd name="T9" fmla="*/ 109 h 236"/>
                <a:gd name="T10" fmla="*/ 112 w 252"/>
                <a:gd name="T11" fmla="*/ 59 h 236"/>
                <a:gd name="T12" fmla="*/ 132 w 252"/>
                <a:gd name="T13" fmla="*/ 64 h 236"/>
                <a:gd name="T14" fmla="*/ 102 w 252"/>
                <a:gd name="T15" fmla="*/ 24 h 236"/>
                <a:gd name="T16" fmla="*/ 110 w 252"/>
                <a:gd name="T17" fmla="*/ 9 h 236"/>
                <a:gd name="T18" fmla="*/ 81 w 252"/>
                <a:gd name="T19" fmla="*/ 22 h 236"/>
                <a:gd name="T20" fmla="*/ 67 w 252"/>
                <a:gd name="T21" fmla="*/ 0 h 236"/>
                <a:gd name="T22" fmla="*/ 42 w 252"/>
                <a:gd name="T23" fmla="*/ 64 h 236"/>
                <a:gd name="T24" fmla="*/ 14 w 252"/>
                <a:gd name="T25" fmla="*/ 44 h 236"/>
                <a:gd name="T26" fmla="*/ 44 w 252"/>
                <a:gd name="T27" fmla="*/ 124 h 236"/>
                <a:gd name="T28" fmla="*/ 6 w 252"/>
                <a:gd name="T29" fmla="*/ 110 h 236"/>
                <a:gd name="T30" fmla="*/ 79 w 252"/>
                <a:gd name="T31" fmla="*/ 191 h 236"/>
                <a:gd name="T32" fmla="*/ 79 w 252"/>
                <a:gd name="T33" fmla="*/ 193 h 236"/>
                <a:gd name="T34" fmla="*/ 252 w 252"/>
                <a:gd name="T35" fmla="*/ 187 h 236"/>
                <a:gd name="T36" fmla="*/ 154 w 252"/>
                <a:gd name="T37"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36">
                  <a:moveTo>
                    <a:pt x="154" y="144"/>
                  </a:moveTo>
                  <a:cubicBezTo>
                    <a:pt x="152" y="146"/>
                    <a:pt x="152" y="146"/>
                    <a:pt x="152" y="146"/>
                  </a:cubicBezTo>
                  <a:cubicBezTo>
                    <a:pt x="142" y="124"/>
                    <a:pt x="142" y="124"/>
                    <a:pt x="142" y="124"/>
                  </a:cubicBezTo>
                  <a:cubicBezTo>
                    <a:pt x="137" y="109"/>
                    <a:pt x="137" y="109"/>
                    <a:pt x="137" y="109"/>
                  </a:cubicBezTo>
                  <a:cubicBezTo>
                    <a:pt x="150" y="109"/>
                    <a:pt x="150" y="109"/>
                    <a:pt x="150" y="109"/>
                  </a:cubicBezTo>
                  <a:cubicBezTo>
                    <a:pt x="137" y="68"/>
                    <a:pt x="112" y="59"/>
                    <a:pt x="112" y="59"/>
                  </a:cubicBezTo>
                  <a:cubicBezTo>
                    <a:pt x="132" y="64"/>
                    <a:pt x="132" y="64"/>
                    <a:pt x="132" y="64"/>
                  </a:cubicBezTo>
                  <a:cubicBezTo>
                    <a:pt x="124" y="37"/>
                    <a:pt x="112" y="27"/>
                    <a:pt x="102" y="24"/>
                  </a:cubicBezTo>
                  <a:cubicBezTo>
                    <a:pt x="110" y="9"/>
                    <a:pt x="110" y="9"/>
                    <a:pt x="110" y="9"/>
                  </a:cubicBezTo>
                  <a:cubicBezTo>
                    <a:pt x="93" y="5"/>
                    <a:pt x="84" y="16"/>
                    <a:pt x="81" y="22"/>
                  </a:cubicBezTo>
                  <a:cubicBezTo>
                    <a:pt x="67" y="0"/>
                    <a:pt x="67" y="0"/>
                    <a:pt x="67" y="0"/>
                  </a:cubicBezTo>
                  <a:cubicBezTo>
                    <a:pt x="27" y="23"/>
                    <a:pt x="42" y="64"/>
                    <a:pt x="42" y="64"/>
                  </a:cubicBezTo>
                  <a:cubicBezTo>
                    <a:pt x="14" y="44"/>
                    <a:pt x="14" y="44"/>
                    <a:pt x="14" y="44"/>
                  </a:cubicBezTo>
                  <a:cubicBezTo>
                    <a:pt x="0" y="94"/>
                    <a:pt x="44" y="124"/>
                    <a:pt x="44" y="124"/>
                  </a:cubicBezTo>
                  <a:cubicBezTo>
                    <a:pt x="6" y="110"/>
                    <a:pt x="6" y="110"/>
                    <a:pt x="6" y="110"/>
                  </a:cubicBezTo>
                  <a:cubicBezTo>
                    <a:pt x="14" y="181"/>
                    <a:pt x="79" y="191"/>
                    <a:pt x="79" y="191"/>
                  </a:cubicBezTo>
                  <a:cubicBezTo>
                    <a:pt x="79" y="193"/>
                    <a:pt x="79" y="193"/>
                    <a:pt x="79" y="193"/>
                  </a:cubicBezTo>
                  <a:cubicBezTo>
                    <a:pt x="108" y="236"/>
                    <a:pt x="252" y="187"/>
                    <a:pt x="252" y="187"/>
                  </a:cubicBezTo>
                  <a:cubicBezTo>
                    <a:pt x="224" y="142"/>
                    <a:pt x="154" y="144"/>
                    <a:pt x="154" y="144"/>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4" name="Freeform 137"/>
            <p:cNvSpPr>
              <a:spLocks/>
            </p:cNvSpPr>
            <p:nvPr/>
          </p:nvSpPr>
          <p:spPr bwMode="auto">
            <a:xfrm>
              <a:off x="2687638" y="4314826"/>
              <a:ext cx="55563" cy="2857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7" y="38"/>
                    <a:pt x="37" y="38"/>
                  </a:cubicBezTo>
                  <a:cubicBezTo>
                    <a:pt x="58" y="38"/>
                    <a:pt x="75" y="21"/>
                    <a:pt x="75" y="0"/>
                  </a:cubicBezTo>
                  <a:cubicBezTo>
                    <a:pt x="0" y="0"/>
                    <a:pt x="0" y="0"/>
                    <a:pt x="0"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5" name="Freeform 138"/>
            <p:cNvSpPr>
              <a:spLocks/>
            </p:cNvSpPr>
            <p:nvPr/>
          </p:nvSpPr>
          <p:spPr bwMode="auto">
            <a:xfrm>
              <a:off x="2701925" y="4314826"/>
              <a:ext cx="26988" cy="14288"/>
            </a:xfrm>
            <a:custGeom>
              <a:avLst/>
              <a:gdLst>
                <a:gd name="T0" fmla="*/ 37 w 37"/>
                <a:gd name="T1" fmla="*/ 0 h 19"/>
                <a:gd name="T2" fmla="*/ 0 w 37"/>
                <a:gd name="T3" fmla="*/ 0 h 19"/>
                <a:gd name="T4" fmla="*/ 18 w 37"/>
                <a:gd name="T5" fmla="*/ 19 h 19"/>
                <a:gd name="T6" fmla="*/ 18 w 37"/>
                <a:gd name="T7" fmla="*/ 19 h 19"/>
                <a:gd name="T8" fmla="*/ 37 w 37"/>
                <a:gd name="T9" fmla="*/ 0 h 19"/>
              </a:gdLst>
              <a:ahLst/>
              <a:cxnLst>
                <a:cxn ang="0">
                  <a:pos x="T0" y="T1"/>
                </a:cxn>
                <a:cxn ang="0">
                  <a:pos x="T2" y="T3"/>
                </a:cxn>
                <a:cxn ang="0">
                  <a:pos x="T4" y="T5"/>
                </a:cxn>
                <a:cxn ang="0">
                  <a:pos x="T6" y="T7"/>
                </a:cxn>
                <a:cxn ang="0">
                  <a:pos x="T8" y="T9"/>
                </a:cxn>
              </a:cxnLst>
              <a:rect l="0" t="0" r="r" b="b"/>
              <a:pathLst>
                <a:path w="37" h="19">
                  <a:moveTo>
                    <a:pt x="37" y="0"/>
                  </a:moveTo>
                  <a:cubicBezTo>
                    <a:pt x="0" y="0"/>
                    <a:pt x="0" y="0"/>
                    <a:pt x="0" y="0"/>
                  </a:cubicBezTo>
                  <a:cubicBezTo>
                    <a:pt x="0" y="11"/>
                    <a:pt x="8" y="19"/>
                    <a:pt x="18" y="19"/>
                  </a:cubicBezTo>
                  <a:cubicBezTo>
                    <a:pt x="18" y="19"/>
                    <a:pt x="18" y="19"/>
                    <a:pt x="18" y="19"/>
                  </a:cubicBezTo>
                  <a:cubicBezTo>
                    <a:pt x="29" y="19"/>
                    <a:pt x="37" y="11"/>
                    <a:pt x="37" y="0"/>
                  </a:cubicBezTo>
                </a:path>
              </a:pathLst>
            </a:custGeom>
            <a:solidFill>
              <a:srgbClr val="D9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nvGrpSpPr>
          <p:cNvPr id="106" name="Group 105"/>
          <p:cNvGrpSpPr/>
          <p:nvPr/>
        </p:nvGrpSpPr>
        <p:grpSpPr>
          <a:xfrm>
            <a:off x="4519314" y="3716142"/>
            <a:ext cx="3366754" cy="344992"/>
            <a:chOff x="-127253" y="0"/>
            <a:chExt cx="12258757" cy="1256157"/>
          </a:xfrm>
        </p:grpSpPr>
        <p:grpSp>
          <p:nvGrpSpPr>
            <p:cNvPr id="107" name="Group 106"/>
            <p:cNvGrpSpPr/>
            <p:nvPr/>
          </p:nvGrpSpPr>
          <p:grpSpPr>
            <a:xfrm>
              <a:off x="5563848" y="0"/>
              <a:ext cx="843302" cy="1256157"/>
              <a:chOff x="2922631" y="1179023"/>
              <a:chExt cx="508663" cy="757689"/>
            </a:xfrm>
          </p:grpSpPr>
          <p:sp>
            <p:nvSpPr>
              <p:cNvPr id="168" name="Oval 16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9" name="Rectangle 16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70" name="Oval 16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71" name="Oval 17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08" name="Group 107"/>
            <p:cNvGrpSpPr/>
            <p:nvPr/>
          </p:nvGrpSpPr>
          <p:grpSpPr>
            <a:xfrm>
              <a:off x="6508728" y="0"/>
              <a:ext cx="843302" cy="1256157"/>
              <a:chOff x="2922631" y="1179023"/>
              <a:chExt cx="508663" cy="757689"/>
            </a:xfrm>
          </p:grpSpPr>
          <p:sp>
            <p:nvSpPr>
              <p:cNvPr id="164" name="Oval 16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5" name="Rectangle 16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6" name="Oval 16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7" name="Oval 16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09" name="Group 108"/>
            <p:cNvGrpSpPr/>
            <p:nvPr/>
          </p:nvGrpSpPr>
          <p:grpSpPr>
            <a:xfrm>
              <a:off x="7453355" y="0"/>
              <a:ext cx="843302" cy="1256157"/>
              <a:chOff x="2922631" y="1179023"/>
              <a:chExt cx="508663" cy="757689"/>
            </a:xfrm>
          </p:grpSpPr>
          <p:sp>
            <p:nvSpPr>
              <p:cNvPr id="160" name="Oval 15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1" name="Rectangle 16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2" name="Oval 16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3" name="Oval 16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0" name="Group 109"/>
            <p:cNvGrpSpPr/>
            <p:nvPr/>
          </p:nvGrpSpPr>
          <p:grpSpPr>
            <a:xfrm>
              <a:off x="8403337" y="0"/>
              <a:ext cx="843302" cy="1256157"/>
              <a:chOff x="2922631" y="1179023"/>
              <a:chExt cx="508663" cy="757689"/>
            </a:xfrm>
          </p:grpSpPr>
          <p:sp>
            <p:nvSpPr>
              <p:cNvPr id="156" name="Oval 15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 name="Rectangle 15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 name="Oval 15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9" name="Oval 15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1" name="Group 110"/>
            <p:cNvGrpSpPr/>
            <p:nvPr/>
          </p:nvGrpSpPr>
          <p:grpSpPr>
            <a:xfrm>
              <a:off x="4616197" y="0"/>
              <a:ext cx="843302" cy="1256157"/>
              <a:chOff x="2922631" y="1179023"/>
              <a:chExt cx="508663" cy="757689"/>
            </a:xfrm>
          </p:grpSpPr>
          <p:sp>
            <p:nvSpPr>
              <p:cNvPr id="152" name="Oval 15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3" name="Rectangle 15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 name="Oval 15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 name="Oval 15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2" name="Group 111"/>
            <p:cNvGrpSpPr/>
            <p:nvPr/>
          </p:nvGrpSpPr>
          <p:grpSpPr>
            <a:xfrm>
              <a:off x="9358355" y="0"/>
              <a:ext cx="843302" cy="1256157"/>
              <a:chOff x="2922631" y="1179023"/>
              <a:chExt cx="508663" cy="757689"/>
            </a:xfrm>
          </p:grpSpPr>
          <p:sp>
            <p:nvSpPr>
              <p:cNvPr id="148" name="Oval 14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 name="Rectangle 14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0" name="Oval 14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 name="Oval 15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3" name="Group 112"/>
            <p:cNvGrpSpPr/>
            <p:nvPr/>
          </p:nvGrpSpPr>
          <p:grpSpPr>
            <a:xfrm>
              <a:off x="10308337" y="0"/>
              <a:ext cx="843302" cy="1256157"/>
              <a:chOff x="2922631" y="1179023"/>
              <a:chExt cx="508663" cy="757689"/>
            </a:xfrm>
          </p:grpSpPr>
          <p:sp>
            <p:nvSpPr>
              <p:cNvPr id="144" name="Oval 14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5" name="Rectangle 14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 name="Oval 14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7" name="Oval 14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4" name="Group 113"/>
            <p:cNvGrpSpPr/>
            <p:nvPr/>
          </p:nvGrpSpPr>
          <p:grpSpPr>
            <a:xfrm>
              <a:off x="11288202" y="0"/>
              <a:ext cx="843302" cy="1256157"/>
              <a:chOff x="2922631" y="1179023"/>
              <a:chExt cx="508663" cy="757689"/>
            </a:xfrm>
          </p:grpSpPr>
          <p:sp>
            <p:nvSpPr>
              <p:cNvPr id="140" name="Oval 13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1" name="Rectangle 14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2" name="Oval 14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3" name="Oval 14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5" name="Group 114"/>
            <p:cNvGrpSpPr/>
            <p:nvPr/>
          </p:nvGrpSpPr>
          <p:grpSpPr>
            <a:xfrm>
              <a:off x="1782423" y="0"/>
              <a:ext cx="843302" cy="1256157"/>
              <a:chOff x="2922631" y="1179023"/>
              <a:chExt cx="508663" cy="757689"/>
            </a:xfrm>
          </p:grpSpPr>
          <p:sp>
            <p:nvSpPr>
              <p:cNvPr id="136" name="Oval 13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7" name="Rectangle 13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8" name="Oval 13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9" name="Oval 13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6" name="Group 115"/>
            <p:cNvGrpSpPr/>
            <p:nvPr/>
          </p:nvGrpSpPr>
          <p:grpSpPr>
            <a:xfrm>
              <a:off x="2727303" y="0"/>
              <a:ext cx="843302" cy="1256157"/>
              <a:chOff x="2922631" y="1179023"/>
              <a:chExt cx="508663" cy="757689"/>
            </a:xfrm>
          </p:grpSpPr>
          <p:sp>
            <p:nvSpPr>
              <p:cNvPr id="132" name="Oval 13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3" name="Rectangle 13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4" name="Oval 13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5" name="Oval 13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7" name="Group 116"/>
            <p:cNvGrpSpPr/>
            <p:nvPr/>
          </p:nvGrpSpPr>
          <p:grpSpPr>
            <a:xfrm>
              <a:off x="3671930" y="0"/>
              <a:ext cx="843302" cy="1256157"/>
              <a:chOff x="2922631" y="1179023"/>
              <a:chExt cx="508663" cy="757689"/>
            </a:xfrm>
          </p:grpSpPr>
          <p:sp>
            <p:nvSpPr>
              <p:cNvPr id="128" name="Oval 12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9" name="Rectangle 12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0" name="Oval 12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1" name="Oval 13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8" name="Group 117"/>
            <p:cNvGrpSpPr/>
            <p:nvPr/>
          </p:nvGrpSpPr>
          <p:grpSpPr>
            <a:xfrm>
              <a:off x="834772" y="0"/>
              <a:ext cx="843302" cy="1256157"/>
              <a:chOff x="2922631" y="1179023"/>
              <a:chExt cx="508663" cy="757689"/>
            </a:xfrm>
          </p:grpSpPr>
          <p:sp>
            <p:nvSpPr>
              <p:cNvPr id="124" name="Oval 12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5" name="Rectangle 12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6" name="Oval 12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7" name="Oval 12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9" name="Group 118"/>
            <p:cNvGrpSpPr/>
            <p:nvPr/>
          </p:nvGrpSpPr>
          <p:grpSpPr>
            <a:xfrm>
              <a:off x="-127253" y="0"/>
              <a:ext cx="843302" cy="1256157"/>
              <a:chOff x="2922631" y="1179023"/>
              <a:chExt cx="508663" cy="757689"/>
            </a:xfrm>
          </p:grpSpPr>
          <p:sp>
            <p:nvSpPr>
              <p:cNvPr id="120" name="Oval 11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1" name="Rectangle 12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2" name="Oval 12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3" name="Oval 12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grpSp>
        <p:nvGrpSpPr>
          <p:cNvPr id="172" name="Group 171"/>
          <p:cNvGrpSpPr/>
          <p:nvPr/>
        </p:nvGrpSpPr>
        <p:grpSpPr>
          <a:xfrm>
            <a:off x="4519314" y="6367533"/>
            <a:ext cx="3366754" cy="344992"/>
            <a:chOff x="-127253" y="0"/>
            <a:chExt cx="12258757" cy="1256157"/>
          </a:xfrm>
        </p:grpSpPr>
        <p:grpSp>
          <p:nvGrpSpPr>
            <p:cNvPr id="173" name="Group 172"/>
            <p:cNvGrpSpPr/>
            <p:nvPr/>
          </p:nvGrpSpPr>
          <p:grpSpPr>
            <a:xfrm>
              <a:off x="5563848" y="0"/>
              <a:ext cx="843302" cy="1256157"/>
              <a:chOff x="2922631" y="1179023"/>
              <a:chExt cx="508663" cy="757689"/>
            </a:xfrm>
          </p:grpSpPr>
          <p:sp>
            <p:nvSpPr>
              <p:cNvPr id="234" name="Oval 23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5" name="Rectangle 23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6" name="Oval 23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7" name="Oval 23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4" name="Group 173"/>
            <p:cNvGrpSpPr/>
            <p:nvPr/>
          </p:nvGrpSpPr>
          <p:grpSpPr>
            <a:xfrm>
              <a:off x="6508728" y="0"/>
              <a:ext cx="843302" cy="1256157"/>
              <a:chOff x="2922631" y="1179023"/>
              <a:chExt cx="508663" cy="757689"/>
            </a:xfrm>
          </p:grpSpPr>
          <p:sp>
            <p:nvSpPr>
              <p:cNvPr id="230" name="Oval 22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1" name="Rectangle 23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2" name="Oval 23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3" name="Oval 23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5" name="Group 174"/>
            <p:cNvGrpSpPr/>
            <p:nvPr/>
          </p:nvGrpSpPr>
          <p:grpSpPr>
            <a:xfrm>
              <a:off x="7453355" y="0"/>
              <a:ext cx="843302" cy="1256157"/>
              <a:chOff x="2922631" y="1179023"/>
              <a:chExt cx="508663" cy="757689"/>
            </a:xfrm>
          </p:grpSpPr>
          <p:sp>
            <p:nvSpPr>
              <p:cNvPr id="226" name="Oval 22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7" name="Rectangle 22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8" name="Oval 22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9" name="Oval 22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6" name="Group 175"/>
            <p:cNvGrpSpPr/>
            <p:nvPr/>
          </p:nvGrpSpPr>
          <p:grpSpPr>
            <a:xfrm>
              <a:off x="8403337" y="0"/>
              <a:ext cx="843302" cy="1256157"/>
              <a:chOff x="2922631" y="1179023"/>
              <a:chExt cx="508663" cy="757689"/>
            </a:xfrm>
          </p:grpSpPr>
          <p:sp>
            <p:nvSpPr>
              <p:cNvPr id="222" name="Oval 22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3" name="Rectangle 22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4" name="Oval 22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5" name="Oval 22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7" name="Group 176"/>
            <p:cNvGrpSpPr/>
            <p:nvPr/>
          </p:nvGrpSpPr>
          <p:grpSpPr>
            <a:xfrm>
              <a:off x="4616197" y="0"/>
              <a:ext cx="843302" cy="1256157"/>
              <a:chOff x="2922631" y="1179023"/>
              <a:chExt cx="508663" cy="757689"/>
            </a:xfrm>
          </p:grpSpPr>
          <p:sp>
            <p:nvSpPr>
              <p:cNvPr id="218" name="Oval 21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9" name="Rectangle 21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0" name="Oval 21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1" name="Oval 22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8" name="Group 177"/>
            <p:cNvGrpSpPr/>
            <p:nvPr/>
          </p:nvGrpSpPr>
          <p:grpSpPr>
            <a:xfrm>
              <a:off x="9358355" y="0"/>
              <a:ext cx="843302" cy="1256157"/>
              <a:chOff x="2922631" y="1179023"/>
              <a:chExt cx="508663" cy="757689"/>
            </a:xfrm>
          </p:grpSpPr>
          <p:sp>
            <p:nvSpPr>
              <p:cNvPr id="214" name="Oval 21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5" name="Rectangle 21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6" name="Oval 21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7" name="Oval 21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9" name="Group 178"/>
            <p:cNvGrpSpPr/>
            <p:nvPr/>
          </p:nvGrpSpPr>
          <p:grpSpPr>
            <a:xfrm>
              <a:off x="10308337" y="0"/>
              <a:ext cx="843302" cy="1256157"/>
              <a:chOff x="2922631" y="1179023"/>
              <a:chExt cx="508663" cy="757689"/>
            </a:xfrm>
          </p:grpSpPr>
          <p:sp>
            <p:nvSpPr>
              <p:cNvPr id="210" name="Oval 20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1" name="Rectangle 21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2" name="Oval 21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3" name="Oval 21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0" name="Group 179"/>
            <p:cNvGrpSpPr/>
            <p:nvPr/>
          </p:nvGrpSpPr>
          <p:grpSpPr>
            <a:xfrm>
              <a:off x="11288202" y="0"/>
              <a:ext cx="843302" cy="1256157"/>
              <a:chOff x="2922631" y="1179023"/>
              <a:chExt cx="508663" cy="757689"/>
            </a:xfrm>
          </p:grpSpPr>
          <p:sp>
            <p:nvSpPr>
              <p:cNvPr id="206" name="Oval 20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7" name="Rectangle 20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8" name="Oval 20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9" name="Oval 20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1" name="Group 180"/>
            <p:cNvGrpSpPr/>
            <p:nvPr/>
          </p:nvGrpSpPr>
          <p:grpSpPr>
            <a:xfrm>
              <a:off x="1782423" y="0"/>
              <a:ext cx="843302" cy="1256157"/>
              <a:chOff x="2922631" y="1179023"/>
              <a:chExt cx="508663" cy="757689"/>
            </a:xfrm>
          </p:grpSpPr>
          <p:sp>
            <p:nvSpPr>
              <p:cNvPr id="202" name="Oval 20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3" name="Rectangle 20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4" name="Oval 20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5" name="Oval 20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2" name="Group 181"/>
            <p:cNvGrpSpPr/>
            <p:nvPr/>
          </p:nvGrpSpPr>
          <p:grpSpPr>
            <a:xfrm>
              <a:off x="2727303" y="0"/>
              <a:ext cx="843302" cy="1256157"/>
              <a:chOff x="2922631" y="1179023"/>
              <a:chExt cx="508663" cy="757689"/>
            </a:xfrm>
          </p:grpSpPr>
          <p:sp>
            <p:nvSpPr>
              <p:cNvPr id="198" name="Oval 19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9" name="Rectangle 19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0" name="Oval 19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1" name="Oval 20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3" name="Group 182"/>
            <p:cNvGrpSpPr/>
            <p:nvPr/>
          </p:nvGrpSpPr>
          <p:grpSpPr>
            <a:xfrm>
              <a:off x="3671930" y="0"/>
              <a:ext cx="843302" cy="1256157"/>
              <a:chOff x="2922631" y="1179023"/>
              <a:chExt cx="508663" cy="757689"/>
            </a:xfrm>
          </p:grpSpPr>
          <p:sp>
            <p:nvSpPr>
              <p:cNvPr id="194" name="Oval 19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5" name="Rectangle 19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6" name="Oval 19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7" name="Oval 19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4" name="Group 183"/>
            <p:cNvGrpSpPr/>
            <p:nvPr/>
          </p:nvGrpSpPr>
          <p:grpSpPr>
            <a:xfrm>
              <a:off x="834772" y="0"/>
              <a:ext cx="843302" cy="1256157"/>
              <a:chOff x="2922631" y="1179023"/>
              <a:chExt cx="508663" cy="757689"/>
            </a:xfrm>
          </p:grpSpPr>
          <p:sp>
            <p:nvSpPr>
              <p:cNvPr id="190" name="Oval 18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1" name="Rectangle 19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2" name="Oval 19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3" name="Oval 19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5" name="Group 184"/>
            <p:cNvGrpSpPr/>
            <p:nvPr/>
          </p:nvGrpSpPr>
          <p:grpSpPr>
            <a:xfrm>
              <a:off x="-127253" y="0"/>
              <a:ext cx="843302" cy="1256157"/>
              <a:chOff x="2922631" y="1179023"/>
              <a:chExt cx="508663" cy="757689"/>
            </a:xfrm>
          </p:grpSpPr>
          <p:sp>
            <p:nvSpPr>
              <p:cNvPr id="186" name="Oval 18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7" name="Rectangle 18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8" name="Oval 18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9" name="Oval 18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grpSp>
        <p:nvGrpSpPr>
          <p:cNvPr id="238" name="Group 237"/>
          <p:cNvGrpSpPr/>
          <p:nvPr/>
        </p:nvGrpSpPr>
        <p:grpSpPr>
          <a:xfrm rot="5400000" flipH="1">
            <a:off x="633064" y="5867023"/>
            <a:ext cx="531531" cy="1144240"/>
            <a:chOff x="4506913" y="801688"/>
            <a:chExt cx="436563" cy="939800"/>
          </a:xfrm>
        </p:grpSpPr>
        <p:sp>
          <p:nvSpPr>
            <p:cNvPr id="239" name="Freeform 10"/>
            <p:cNvSpPr>
              <a:spLocks/>
            </p:cNvSpPr>
            <p:nvPr/>
          </p:nvSpPr>
          <p:spPr bwMode="auto">
            <a:xfrm>
              <a:off x="4657725" y="801688"/>
              <a:ext cx="133350" cy="522288"/>
            </a:xfrm>
            <a:custGeom>
              <a:avLst/>
              <a:gdLst>
                <a:gd name="T0" fmla="*/ 69 w 84"/>
                <a:gd name="T1" fmla="*/ 24 h 329"/>
                <a:gd name="T2" fmla="*/ 69 w 84"/>
                <a:gd name="T3" fmla="*/ 325 h 329"/>
                <a:gd name="T4" fmla="*/ 54 w 84"/>
                <a:gd name="T5" fmla="*/ 325 h 329"/>
                <a:gd name="T6" fmla="*/ 54 w 84"/>
                <a:gd name="T7" fmla="*/ 11 h 329"/>
                <a:gd name="T8" fmla="*/ 40 w 84"/>
                <a:gd name="T9" fmla="*/ 0 h 329"/>
                <a:gd name="T10" fmla="*/ 40 w 84"/>
                <a:gd name="T11" fmla="*/ 0 h 329"/>
                <a:gd name="T12" fmla="*/ 13 w 84"/>
                <a:gd name="T13" fmla="*/ 27 h 329"/>
                <a:gd name="T14" fmla="*/ 13 w 84"/>
                <a:gd name="T15" fmla="*/ 55 h 329"/>
                <a:gd name="T16" fmla="*/ 0 w 84"/>
                <a:gd name="T17" fmla="*/ 67 h 329"/>
                <a:gd name="T18" fmla="*/ 0 w 84"/>
                <a:gd name="T19" fmla="*/ 90 h 329"/>
                <a:gd name="T20" fmla="*/ 26 w 84"/>
                <a:gd name="T21" fmla="*/ 114 h 329"/>
                <a:gd name="T22" fmla="*/ 26 w 84"/>
                <a:gd name="T23" fmla="*/ 133 h 329"/>
                <a:gd name="T24" fmla="*/ 14 w 84"/>
                <a:gd name="T25" fmla="*/ 144 h 329"/>
                <a:gd name="T26" fmla="*/ 14 w 84"/>
                <a:gd name="T27" fmla="*/ 163 h 329"/>
                <a:gd name="T28" fmla="*/ 0 w 84"/>
                <a:gd name="T29" fmla="*/ 177 h 329"/>
                <a:gd name="T30" fmla="*/ 0 w 84"/>
                <a:gd name="T31" fmla="*/ 198 h 329"/>
                <a:gd name="T32" fmla="*/ 24 w 84"/>
                <a:gd name="T33" fmla="*/ 220 h 329"/>
                <a:gd name="T34" fmla="*/ 24 w 84"/>
                <a:gd name="T35" fmla="*/ 247 h 329"/>
                <a:gd name="T36" fmla="*/ 0 w 84"/>
                <a:gd name="T37" fmla="*/ 270 h 329"/>
                <a:gd name="T38" fmla="*/ 0 w 84"/>
                <a:gd name="T39" fmla="*/ 315 h 329"/>
                <a:gd name="T40" fmla="*/ 0 w 84"/>
                <a:gd name="T41" fmla="*/ 329 h 329"/>
                <a:gd name="T42" fmla="*/ 84 w 84"/>
                <a:gd name="T43" fmla="*/ 329 h 329"/>
                <a:gd name="T44" fmla="*/ 84 w 84"/>
                <a:gd name="T45" fmla="*/ 35 h 329"/>
                <a:gd name="T46" fmla="*/ 69 w 84"/>
                <a:gd name="T47" fmla="*/ 2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329">
                  <a:moveTo>
                    <a:pt x="69" y="24"/>
                  </a:moveTo>
                  <a:lnTo>
                    <a:pt x="69" y="325"/>
                  </a:lnTo>
                  <a:lnTo>
                    <a:pt x="54" y="325"/>
                  </a:lnTo>
                  <a:lnTo>
                    <a:pt x="54" y="11"/>
                  </a:lnTo>
                  <a:lnTo>
                    <a:pt x="40" y="0"/>
                  </a:lnTo>
                  <a:lnTo>
                    <a:pt x="40" y="0"/>
                  </a:lnTo>
                  <a:lnTo>
                    <a:pt x="13" y="27"/>
                  </a:lnTo>
                  <a:lnTo>
                    <a:pt x="13" y="55"/>
                  </a:lnTo>
                  <a:lnTo>
                    <a:pt x="0" y="67"/>
                  </a:lnTo>
                  <a:lnTo>
                    <a:pt x="0" y="90"/>
                  </a:lnTo>
                  <a:lnTo>
                    <a:pt x="26" y="114"/>
                  </a:lnTo>
                  <a:lnTo>
                    <a:pt x="26" y="133"/>
                  </a:lnTo>
                  <a:lnTo>
                    <a:pt x="14" y="144"/>
                  </a:lnTo>
                  <a:lnTo>
                    <a:pt x="14" y="163"/>
                  </a:lnTo>
                  <a:lnTo>
                    <a:pt x="0" y="177"/>
                  </a:lnTo>
                  <a:lnTo>
                    <a:pt x="0" y="198"/>
                  </a:lnTo>
                  <a:lnTo>
                    <a:pt x="24" y="220"/>
                  </a:lnTo>
                  <a:lnTo>
                    <a:pt x="24" y="247"/>
                  </a:lnTo>
                  <a:lnTo>
                    <a:pt x="0" y="270"/>
                  </a:lnTo>
                  <a:lnTo>
                    <a:pt x="0" y="315"/>
                  </a:lnTo>
                  <a:lnTo>
                    <a:pt x="0" y="329"/>
                  </a:lnTo>
                  <a:lnTo>
                    <a:pt x="84" y="329"/>
                  </a:lnTo>
                  <a:lnTo>
                    <a:pt x="84" y="35"/>
                  </a:lnTo>
                  <a:lnTo>
                    <a:pt x="69" y="2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240" name="Freeform 11"/>
            <p:cNvSpPr>
              <a:spLocks/>
            </p:cNvSpPr>
            <p:nvPr/>
          </p:nvSpPr>
          <p:spPr bwMode="auto">
            <a:xfrm>
              <a:off x="4743450" y="819150"/>
              <a:ext cx="23813" cy="498475"/>
            </a:xfrm>
            <a:custGeom>
              <a:avLst/>
              <a:gdLst>
                <a:gd name="T0" fmla="*/ 15 w 15"/>
                <a:gd name="T1" fmla="*/ 314 h 314"/>
                <a:gd name="T2" fmla="*/ 15 w 15"/>
                <a:gd name="T3" fmla="*/ 13 h 314"/>
                <a:gd name="T4" fmla="*/ 0 w 15"/>
                <a:gd name="T5" fmla="*/ 0 h 314"/>
                <a:gd name="T6" fmla="*/ 0 w 15"/>
                <a:gd name="T7" fmla="*/ 314 h 314"/>
                <a:gd name="T8" fmla="*/ 15 w 15"/>
                <a:gd name="T9" fmla="*/ 314 h 314"/>
              </a:gdLst>
              <a:ahLst/>
              <a:cxnLst>
                <a:cxn ang="0">
                  <a:pos x="T0" y="T1"/>
                </a:cxn>
                <a:cxn ang="0">
                  <a:pos x="T2" y="T3"/>
                </a:cxn>
                <a:cxn ang="0">
                  <a:pos x="T4" y="T5"/>
                </a:cxn>
                <a:cxn ang="0">
                  <a:pos x="T6" y="T7"/>
                </a:cxn>
                <a:cxn ang="0">
                  <a:pos x="T8" y="T9"/>
                </a:cxn>
              </a:cxnLst>
              <a:rect l="0" t="0" r="r" b="b"/>
              <a:pathLst>
                <a:path w="15" h="314">
                  <a:moveTo>
                    <a:pt x="15" y="314"/>
                  </a:moveTo>
                  <a:lnTo>
                    <a:pt x="15" y="13"/>
                  </a:lnTo>
                  <a:lnTo>
                    <a:pt x="0" y="0"/>
                  </a:lnTo>
                  <a:lnTo>
                    <a:pt x="0" y="314"/>
                  </a:lnTo>
                  <a:lnTo>
                    <a:pt x="15" y="31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241" name="Freeform 12"/>
            <p:cNvSpPr>
              <a:spLocks noEditPoints="1"/>
            </p:cNvSpPr>
            <p:nvPr/>
          </p:nvSpPr>
          <p:spPr bwMode="auto">
            <a:xfrm>
              <a:off x="4506913" y="1304925"/>
              <a:ext cx="436563" cy="436563"/>
            </a:xfrm>
            <a:custGeom>
              <a:avLst/>
              <a:gdLst>
                <a:gd name="T0" fmla="*/ 160 w 196"/>
                <a:gd name="T1" fmla="*/ 30 h 197"/>
                <a:gd name="T2" fmla="*/ 98 w 196"/>
                <a:gd name="T3" fmla="*/ 0 h 197"/>
                <a:gd name="T4" fmla="*/ 35 w 196"/>
                <a:gd name="T5" fmla="*/ 30 h 197"/>
                <a:gd name="T6" fmla="*/ 29 w 196"/>
                <a:gd name="T7" fmla="*/ 36 h 197"/>
                <a:gd name="T8" fmla="*/ 0 w 196"/>
                <a:gd name="T9" fmla="*/ 107 h 197"/>
                <a:gd name="T10" fmla="*/ 0 w 196"/>
                <a:gd name="T11" fmla="*/ 155 h 197"/>
                <a:gd name="T12" fmla="*/ 41 w 196"/>
                <a:gd name="T13" fmla="*/ 197 h 197"/>
                <a:gd name="T14" fmla="*/ 154 w 196"/>
                <a:gd name="T15" fmla="*/ 197 h 197"/>
                <a:gd name="T16" fmla="*/ 196 w 196"/>
                <a:gd name="T17" fmla="*/ 155 h 197"/>
                <a:gd name="T18" fmla="*/ 196 w 196"/>
                <a:gd name="T19" fmla="*/ 107 h 197"/>
                <a:gd name="T20" fmla="*/ 167 w 196"/>
                <a:gd name="T21" fmla="*/ 36 h 197"/>
                <a:gd name="T22" fmla="*/ 160 w 196"/>
                <a:gd name="T23" fmla="*/ 30 h 197"/>
                <a:gd name="T24" fmla="*/ 124 w 196"/>
                <a:gd name="T25" fmla="*/ 167 h 197"/>
                <a:gd name="T26" fmla="*/ 98 w 196"/>
                <a:gd name="T27" fmla="*/ 178 h 197"/>
                <a:gd name="T28" fmla="*/ 72 w 196"/>
                <a:gd name="T29" fmla="*/ 167 h 197"/>
                <a:gd name="T30" fmla="*/ 98 w 196"/>
                <a:gd name="T31" fmla="*/ 156 h 197"/>
                <a:gd name="T32" fmla="*/ 124 w 196"/>
                <a:gd name="T33"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97">
                  <a:moveTo>
                    <a:pt x="160" y="30"/>
                  </a:moveTo>
                  <a:cubicBezTo>
                    <a:pt x="144" y="13"/>
                    <a:pt x="116" y="0"/>
                    <a:pt x="98" y="0"/>
                  </a:cubicBezTo>
                  <a:cubicBezTo>
                    <a:pt x="80" y="0"/>
                    <a:pt x="52" y="13"/>
                    <a:pt x="35" y="30"/>
                  </a:cubicBezTo>
                  <a:cubicBezTo>
                    <a:pt x="29" y="36"/>
                    <a:pt x="29" y="36"/>
                    <a:pt x="29" y="36"/>
                  </a:cubicBezTo>
                  <a:cubicBezTo>
                    <a:pt x="13" y="52"/>
                    <a:pt x="0" y="84"/>
                    <a:pt x="0" y="107"/>
                  </a:cubicBezTo>
                  <a:cubicBezTo>
                    <a:pt x="0" y="155"/>
                    <a:pt x="0" y="155"/>
                    <a:pt x="0" y="155"/>
                  </a:cubicBezTo>
                  <a:cubicBezTo>
                    <a:pt x="0" y="178"/>
                    <a:pt x="18" y="197"/>
                    <a:pt x="41" y="197"/>
                  </a:cubicBezTo>
                  <a:cubicBezTo>
                    <a:pt x="154" y="197"/>
                    <a:pt x="154" y="197"/>
                    <a:pt x="154" y="197"/>
                  </a:cubicBezTo>
                  <a:cubicBezTo>
                    <a:pt x="177" y="197"/>
                    <a:pt x="196" y="178"/>
                    <a:pt x="196" y="155"/>
                  </a:cubicBezTo>
                  <a:cubicBezTo>
                    <a:pt x="196" y="107"/>
                    <a:pt x="196" y="107"/>
                    <a:pt x="196" y="107"/>
                  </a:cubicBezTo>
                  <a:cubicBezTo>
                    <a:pt x="196" y="84"/>
                    <a:pt x="183" y="52"/>
                    <a:pt x="167" y="36"/>
                  </a:cubicBezTo>
                  <a:lnTo>
                    <a:pt x="160" y="30"/>
                  </a:lnTo>
                  <a:close/>
                  <a:moveTo>
                    <a:pt x="124" y="167"/>
                  </a:moveTo>
                  <a:cubicBezTo>
                    <a:pt x="124" y="173"/>
                    <a:pt x="112" y="178"/>
                    <a:pt x="98" y="178"/>
                  </a:cubicBezTo>
                  <a:cubicBezTo>
                    <a:pt x="83" y="178"/>
                    <a:pt x="72" y="173"/>
                    <a:pt x="72" y="167"/>
                  </a:cubicBezTo>
                  <a:cubicBezTo>
                    <a:pt x="72" y="161"/>
                    <a:pt x="83" y="156"/>
                    <a:pt x="98" y="156"/>
                  </a:cubicBezTo>
                  <a:cubicBezTo>
                    <a:pt x="112" y="156"/>
                    <a:pt x="124" y="161"/>
                    <a:pt x="124" y="16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sp>
        <p:nvSpPr>
          <p:cNvPr id="242" name="Freeform 7"/>
          <p:cNvSpPr>
            <a:spLocks/>
          </p:cNvSpPr>
          <p:nvPr/>
        </p:nvSpPr>
        <p:spPr bwMode="auto">
          <a:xfrm>
            <a:off x="2766200" y="3716143"/>
            <a:ext cx="1138797" cy="668444"/>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rgbClr val="ABDAED"/>
          </a:solidFill>
          <a:ln>
            <a:noFill/>
          </a:ln>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nvGrpSpPr>
          <p:cNvPr id="243" name="Group 242"/>
          <p:cNvGrpSpPr/>
          <p:nvPr/>
        </p:nvGrpSpPr>
        <p:grpSpPr>
          <a:xfrm>
            <a:off x="8422715" y="2048193"/>
            <a:ext cx="2230868" cy="1243698"/>
            <a:chOff x="395371" y="1139688"/>
            <a:chExt cx="8399866" cy="4651514"/>
          </a:xfrm>
          <a:solidFill>
            <a:srgbClr val="00B0F0"/>
          </a:solidFill>
        </p:grpSpPr>
        <p:sp>
          <p:nvSpPr>
            <p:cNvPr id="244"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5"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6"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7"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8"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9"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0"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1"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2"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3"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4"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5"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6"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7"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8"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9"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0"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1"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2"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3"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4"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5"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6"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7"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8"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9"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0"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1"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2"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3"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4"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5"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6"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7"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8"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9"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0"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1"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2"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3"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4"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5"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6"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7"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8"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9"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0"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1"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2"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3"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4"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5"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6"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7"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8"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9"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0"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1"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2"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3"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4"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5"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6"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7"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8"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9"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0"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1"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2"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3"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4"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5"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6"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7"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8"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9"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0"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1"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2"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3"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4"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5"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6"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7"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8"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9"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0"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1"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2"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3"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4"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5"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6"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7"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8"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9"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0"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1"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2"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3"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4"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5"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6"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7"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8"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9"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0"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1"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2"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3"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4"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5"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6"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7"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8"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9"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0"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1"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2"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3"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4"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5"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6"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7"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8"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9"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0"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1"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2"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3"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4"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5"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6"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7"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8"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9"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0"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1"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2"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3"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4"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5"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6"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7"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8"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9"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0"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1"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2"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3"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4"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5"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6"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7"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8"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9"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0"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1"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2"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3"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4"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5"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6"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7"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8"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9"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0"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1"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2"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3"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4"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5"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6"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7"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8"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9"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0"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1"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2"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3"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4"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5"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6"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7"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8"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9"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0"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1"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2"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3"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4"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5"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6"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7"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8"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9"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0"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1"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2"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3"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4"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5"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6"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7"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8"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9"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0"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1"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2"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3"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4"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5"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6"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7"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8"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9"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0"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1"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2"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3"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4"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5"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6"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7"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8"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9"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0"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1"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2"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3"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4"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5"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6"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7"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8"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9"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0"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1"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2"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3"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4"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5"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6"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7"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8"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9"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0"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1"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2"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3"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4"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5"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6"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7"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8"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9"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0"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1"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2"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3"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4"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5"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6"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7"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8"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9"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0"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1"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2"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3"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4"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5"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6"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7"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8"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9"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0"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1"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2"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3"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4"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5"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6"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7"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8"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9"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0"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1"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2"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3"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4"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5"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6"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7"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8"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9"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0"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1"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2"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3"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4"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5"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6"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7"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8"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9"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0"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1"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2"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3"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4"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5"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6"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7"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8"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9"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0"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1"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2"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3"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4"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5"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6"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7"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8"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9"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0"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1"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2"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3"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4"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5"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6"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7"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8"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9"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0"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1"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2"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3"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4"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5"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6"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7"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8"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9"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0"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1"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2"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3"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4"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595"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6"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7"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8"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99"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0"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1"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2"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3"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4"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5"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6"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7"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8"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9"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0"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1"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2"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3"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4"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5"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6"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7"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8"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9"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0"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1"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2"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3"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4"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5"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6"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7"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8"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9"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0"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1"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2"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3"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4"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5"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6"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7"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8"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9"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0"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1"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2"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3"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644"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5"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6"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7"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8"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9"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0"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1"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2"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3"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4"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5"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6"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7"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8"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9"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0"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1"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2"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3"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4"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5"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6"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7"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8"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9"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0"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1"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2"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3"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4"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5"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6"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7"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8"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9"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0"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1"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2"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3"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4"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5"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6"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7"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8"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9"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0"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1"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2"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3"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4"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5"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6"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7"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8"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9"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0"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1"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2"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3"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4"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5"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6"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7"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8"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9"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0"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1"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2"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3"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4"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5"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6"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7"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8"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9"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0"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1"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2"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3"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4"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5"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6"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7"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8"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9"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0"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1"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2"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3"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4"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5"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6"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7"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8"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9"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0"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1"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2"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3"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4"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45"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6"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7"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8"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9"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0"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1"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2"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3"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4"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5"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6"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7"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8"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9"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0"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1"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2"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3"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4"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5"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6"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7"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8"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9"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0"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1"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2"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3"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4"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5"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6"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7"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8"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9"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0"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1"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2"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3"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4"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5"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6"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7"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88"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9"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0"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1"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2"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3"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4"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5"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6"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7"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8"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9"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0"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1"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2"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3"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4"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5"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6"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7"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8"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9"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0"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1"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2"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3"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4"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5"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6"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7"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8"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9"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0"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1"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2"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3"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4"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5"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6"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7"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8"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9"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0"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1"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2"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3"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4"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5"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6"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7"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8"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839"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0"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1"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2"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3"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4"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5"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6"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7"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8"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9"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0"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1"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2"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3"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4"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5"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6"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7"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8"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9"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0"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1"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2"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3"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4"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5"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866"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7"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8"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9"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0"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1"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2"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3"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4"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5"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6"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7"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8"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9"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0"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1"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2"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3"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4"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5"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6"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7"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8"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9"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0"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1"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2"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3"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4"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5"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6"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7"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8"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9"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0"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1"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2"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3"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4"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5"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6"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7"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8"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9"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0"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1"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2"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3"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4"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5"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6"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7"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8"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9"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0"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1"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2"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3"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4"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5"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6"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7"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8"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9"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0"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1"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2"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3"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4"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5"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6"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7"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8"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9"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0"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1"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2"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3"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4"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5"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6"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7"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8"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9"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0"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1"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2"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3"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4"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5"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6"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7"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8"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9"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0"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1"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2"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63"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4"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5"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6"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7"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8"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9"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0"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1"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2"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3"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4"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5"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6"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7"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8"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9"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0"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1"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82"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3"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4"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5"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6"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7"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8"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9"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0"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1"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2"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3"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4"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5"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6"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7"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8"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9"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0"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1"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2"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3"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4"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5"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6"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7"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8"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9"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0"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1"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2"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3"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4"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5"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6"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7"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8"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9"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0"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1"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2"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3"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4"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5"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6"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7"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8"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9"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0"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1"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2"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3"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4"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5"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6"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7"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8"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9"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0"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1"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2"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3"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4"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5"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6"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7"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8"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9"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0"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1"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2"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3"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4"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5"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6"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7"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8"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9"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0"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1"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2"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3"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4"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5"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6"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7"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8"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9"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0"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1"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2"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3"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4"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5"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6"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7"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8"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9"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0"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1"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2"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3"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4"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5"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6"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7"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8"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9"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0"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1"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2"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3"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4"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5"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6"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7"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8"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9"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0"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1"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2"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3"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4"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5"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6"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7"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8"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9"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0"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1"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2"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3"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4"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5"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6"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7"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8"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9"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0"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1"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2"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3"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4"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5"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6"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7"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8"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9"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0"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1"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2"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3"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4"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5"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6"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7"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8"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9"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0"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1"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2"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3"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4"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5"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6"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7"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8"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9"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0"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1"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2"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3"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4"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5"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6"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7"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8"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9"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0"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1"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2"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3"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4"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5"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6"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7"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168"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9"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0"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1"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2"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3"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4"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5"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6"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7"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8"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9"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0"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1"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2"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3"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4"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5"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6"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7"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8"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9"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0"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1"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2"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3"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4"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5"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6"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7"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8"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9"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0"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1"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2"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3"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4"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5"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6"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7"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8"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9"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0"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1"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2"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3"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4"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5"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6"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7"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8"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9"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0"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1"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2"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3"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4"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5"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6"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7"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8"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9"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0"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1"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2"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3"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4"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5"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6"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7"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8"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9"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0"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1"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2"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3"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4"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5"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6"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7"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248"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9"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0"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1"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2"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3"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4"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5"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6"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7"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8"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9"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0"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1"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2"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3"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4"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5"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6"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7"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8"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9"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0"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1"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2"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3"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4"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5"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6"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7"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8"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9"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0"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1"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2"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3"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4"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5"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6"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7"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8"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9"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0"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1"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2"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3"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4"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5"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6"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7"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8"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9"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0"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1"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2"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3"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4"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5"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6"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307"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8"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9"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0"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1"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2"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3"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4"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5"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6"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7"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8"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9"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0"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1"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2"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3"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4"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5"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6"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7"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8"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9"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0"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1"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2"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3"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4"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5"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6"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7"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8"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9"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0"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1"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2"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3"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4"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5"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6"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7"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8"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9"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0"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1"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2"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3"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4"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5"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6"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7"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8"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9"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0"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1"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2"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3"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4"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5"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6"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7"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8"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9"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0"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1"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2"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3"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4"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5"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6"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7"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8"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9"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0"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1"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2"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3"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4"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5"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6"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7"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8"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9"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0"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1"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2"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3"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4"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5"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6"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7"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8"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9"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0"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1"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2"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3"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4"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5"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6"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7"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8"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9"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0"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1"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2"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3"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4"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5"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416"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7"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8"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9"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0"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1"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2"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3"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4"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5"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6"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7"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8"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9"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0"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1"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2"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3"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4"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5"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6"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7"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8"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9"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0"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1"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2"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3"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4"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5"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6"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7"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8"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9"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0"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1"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2"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3"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4"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5"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6"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7"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8"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grpSp>
      <p:sp>
        <p:nvSpPr>
          <p:cNvPr id="25" name="TextBox 24"/>
          <p:cNvSpPr txBox="1"/>
          <p:nvPr/>
        </p:nvSpPr>
        <p:spPr>
          <a:xfrm>
            <a:off x="9043723" y="1401522"/>
            <a:ext cx="3319456"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133</a:t>
            </a:r>
            <a:r>
              <a:rPr lang="en-US" sz="1836" dirty="0">
                <a:solidFill>
                  <a:prstClr val="white"/>
                </a:solidFill>
                <a:cs typeface="Segoe UI" panose="020B0502040204020203" pitchFamily="34" charset="0"/>
              </a:rPr>
              <a:t>countries </a:t>
            </a:r>
          </a:p>
        </p:txBody>
      </p:sp>
      <p:sp>
        <p:nvSpPr>
          <p:cNvPr id="26" name="TextBox 25"/>
          <p:cNvSpPr txBox="1"/>
          <p:nvPr/>
        </p:nvSpPr>
        <p:spPr>
          <a:xfrm>
            <a:off x="9070903" y="1168769"/>
            <a:ext cx="2386388"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Use of Azure SQL DB</a:t>
            </a:r>
            <a:endParaRPr lang="en-US" sz="1836" dirty="0">
              <a:solidFill>
                <a:prstClr val="white"/>
              </a:solidFill>
            </a:endParaRPr>
          </a:p>
        </p:txBody>
      </p:sp>
      <p:grpSp>
        <p:nvGrpSpPr>
          <p:cNvPr id="3" name="Group 2"/>
          <p:cNvGrpSpPr/>
          <p:nvPr/>
        </p:nvGrpSpPr>
        <p:grpSpPr>
          <a:xfrm>
            <a:off x="8575618" y="6017901"/>
            <a:ext cx="503711" cy="750312"/>
            <a:chOff x="3494738" y="1679403"/>
            <a:chExt cx="2174810" cy="3239533"/>
          </a:xfrm>
        </p:grpSpPr>
        <p:grpSp>
          <p:nvGrpSpPr>
            <p:cNvPr id="1459" name="Group 1458"/>
            <p:cNvGrpSpPr/>
            <p:nvPr/>
          </p:nvGrpSpPr>
          <p:grpSpPr>
            <a:xfrm>
              <a:off x="3494738" y="1679403"/>
              <a:ext cx="2174810" cy="3239533"/>
              <a:chOff x="2922631" y="1179023"/>
              <a:chExt cx="508663" cy="757689"/>
            </a:xfrm>
          </p:grpSpPr>
          <p:sp>
            <p:nvSpPr>
              <p:cNvPr id="1460" name="Oval 145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1" name="Rectangle 146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2" name="Oval 146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3" name="Oval 146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64" name="Group 1463"/>
            <p:cNvGrpSpPr/>
            <p:nvPr/>
          </p:nvGrpSpPr>
          <p:grpSpPr>
            <a:xfrm>
              <a:off x="3877355" y="2817082"/>
              <a:ext cx="1409576" cy="1409576"/>
              <a:chOff x="4749185" y="4183351"/>
              <a:chExt cx="1409576" cy="1409576"/>
            </a:xfrm>
          </p:grpSpPr>
          <p:sp>
            <p:nvSpPr>
              <p:cNvPr id="1465" name="Oval 51"/>
              <p:cNvSpPr>
                <a:spLocks noChangeArrowheads="1"/>
              </p:cNvSpPr>
              <p:nvPr/>
            </p:nvSpPr>
            <p:spPr bwMode="auto">
              <a:xfrm>
                <a:off x="4749185" y="4183351"/>
                <a:ext cx="1409576" cy="14095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6" name="Oval 52"/>
              <p:cNvSpPr>
                <a:spLocks noChangeArrowheads="1"/>
              </p:cNvSpPr>
              <p:nvPr/>
            </p:nvSpPr>
            <p:spPr bwMode="auto">
              <a:xfrm>
                <a:off x="5412515" y="4848655"/>
                <a:ext cx="71071" cy="8094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7" name="Rectangle 53"/>
              <p:cNvSpPr>
                <a:spLocks noChangeArrowheads="1"/>
              </p:cNvSpPr>
              <p:nvPr/>
            </p:nvSpPr>
            <p:spPr bwMode="auto">
              <a:xfrm>
                <a:off x="5424360" y="4207042"/>
                <a:ext cx="47381" cy="1364170"/>
              </a:xfrm>
              <a:prstGeom prst="rect">
                <a:avLst/>
              </a:prstGeom>
              <a:solidFill>
                <a:srgbClr val="1B1B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8" name="Rectangle 54"/>
              <p:cNvSpPr>
                <a:spLocks noChangeArrowheads="1"/>
              </p:cNvSpPr>
              <p:nvPr/>
            </p:nvSpPr>
            <p:spPr bwMode="auto">
              <a:xfrm>
                <a:off x="4772875" y="4860500"/>
                <a:ext cx="1362195" cy="45407"/>
              </a:xfrm>
              <a:prstGeom prst="rect">
                <a:avLst/>
              </a:prstGeom>
              <a:solidFill>
                <a:srgbClr val="1B1B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9" name="Freeform 55"/>
              <p:cNvSpPr>
                <a:spLocks/>
              </p:cNvSpPr>
              <p:nvPr/>
            </p:nvSpPr>
            <p:spPr bwMode="auto">
              <a:xfrm>
                <a:off x="4841973" y="4532783"/>
                <a:ext cx="1212156" cy="710711"/>
              </a:xfrm>
              <a:custGeom>
                <a:avLst/>
                <a:gdLst>
                  <a:gd name="T0" fmla="*/ 602 w 614"/>
                  <a:gd name="T1" fmla="*/ 360 h 360"/>
                  <a:gd name="T2" fmla="*/ 0 w 614"/>
                  <a:gd name="T3" fmla="*/ 18 h 360"/>
                  <a:gd name="T4" fmla="*/ 12 w 614"/>
                  <a:gd name="T5" fmla="*/ 0 h 360"/>
                  <a:gd name="T6" fmla="*/ 614 w 614"/>
                  <a:gd name="T7" fmla="*/ 343 h 360"/>
                  <a:gd name="T8" fmla="*/ 602 w 614"/>
                  <a:gd name="T9" fmla="*/ 360 h 360"/>
                </a:gdLst>
                <a:ahLst/>
                <a:cxnLst>
                  <a:cxn ang="0">
                    <a:pos x="T0" y="T1"/>
                  </a:cxn>
                  <a:cxn ang="0">
                    <a:pos x="T2" y="T3"/>
                  </a:cxn>
                  <a:cxn ang="0">
                    <a:pos x="T4" y="T5"/>
                  </a:cxn>
                  <a:cxn ang="0">
                    <a:pos x="T6" y="T7"/>
                  </a:cxn>
                  <a:cxn ang="0">
                    <a:pos x="T8" y="T9"/>
                  </a:cxn>
                </a:cxnLst>
                <a:rect l="0" t="0" r="r" b="b"/>
                <a:pathLst>
                  <a:path w="614" h="360">
                    <a:moveTo>
                      <a:pt x="602" y="360"/>
                    </a:moveTo>
                    <a:lnTo>
                      <a:pt x="0" y="18"/>
                    </a:lnTo>
                    <a:lnTo>
                      <a:pt x="12" y="0"/>
                    </a:lnTo>
                    <a:lnTo>
                      <a:pt x="614" y="343"/>
                    </a:lnTo>
                    <a:lnTo>
                      <a:pt x="602" y="36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0" name="Freeform 56"/>
              <p:cNvSpPr>
                <a:spLocks/>
              </p:cNvSpPr>
              <p:nvPr/>
            </p:nvSpPr>
            <p:spPr bwMode="auto">
              <a:xfrm>
                <a:off x="5086773" y="4276138"/>
                <a:ext cx="722556" cy="1212156"/>
              </a:xfrm>
              <a:custGeom>
                <a:avLst/>
                <a:gdLst>
                  <a:gd name="T0" fmla="*/ 24 w 366"/>
                  <a:gd name="T1" fmla="*/ 614 h 614"/>
                  <a:gd name="T2" fmla="*/ 0 w 366"/>
                  <a:gd name="T3" fmla="*/ 602 h 614"/>
                  <a:gd name="T4" fmla="*/ 342 w 366"/>
                  <a:gd name="T5" fmla="*/ 0 h 614"/>
                  <a:gd name="T6" fmla="*/ 366 w 366"/>
                  <a:gd name="T7" fmla="*/ 12 h 614"/>
                  <a:gd name="T8" fmla="*/ 24 w 366"/>
                  <a:gd name="T9" fmla="*/ 614 h 614"/>
                </a:gdLst>
                <a:ahLst/>
                <a:cxnLst>
                  <a:cxn ang="0">
                    <a:pos x="T0" y="T1"/>
                  </a:cxn>
                  <a:cxn ang="0">
                    <a:pos x="T2" y="T3"/>
                  </a:cxn>
                  <a:cxn ang="0">
                    <a:pos x="T4" y="T5"/>
                  </a:cxn>
                  <a:cxn ang="0">
                    <a:pos x="T6" y="T7"/>
                  </a:cxn>
                  <a:cxn ang="0">
                    <a:pos x="T8" y="T9"/>
                  </a:cxn>
                </a:cxnLst>
                <a:rect l="0" t="0" r="r" b="b"/>
                <a:pathLst>
                  <a:path w="366" h="614">
                    <a:moveTo>
                      <a:pt x="24" y="614"/>
                    </a:moveTo>
                    <a:lnTo>
                      <a:pt x="0" y="602"/>
                    </a:lnTo>
                    <a:lnTo>
                      <a:pt x="342" y="0"/>
                    </a:lnTo>
                    <a:lnTo>
                      <a:pt x="366" y="12"/>
                    </a:lnTo>
                    <a:lnTo>
                      <a:pt x="24" y="61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1" name="Freeform 57"/>
              <p:cNvSpPr>
                <a:spLocks/>
              </p:cNvSpPr>
              <p:nvPr/>
            </p:nvSpPr>
            <p:spPr bwMode="auto">
              <a:xfrm>
                <a:off x="5086773" y="4287983"/>
                <a:ext cx="722556" cy="1200311"/>
              </a:xfrm>
              <a:custGeom>
                <a:avLst/>
                <a:gdLst>
                  <a:gd name="T0" fmla="*/ 348 w 366"/>
                  <a:gd name="T1" fmla="*/ 608 h 608"/>
                  <a:gd name="T2" fmla="*/ 0 w 366"/>
                  <a:gd name="T3" fmla="*/ 12 h 608"/>
                  <a:gd name="T4" fmla="*/ 24 w 366"/>
                  <a:gd name="T5" fmla="*/ 0 h 608"/>
                  <a:gd name="T6" fmla="*/ 366 w 366"/>
                  <a:gd name="T7" fmla="*/ 596 h 608"/>
                  <a:gd name="T8" fmla="*/ 348 w 366"/>
                  <a:gd name="T9" fmla="*/ 608 h 608"/>
                </a:gdLst>
                <a:ahLst/>
                <a:cxnLst>
                  <a:cxn ang="0">
                    <a:pos x="T0" y="T1"/>
                  </a:cxn>
                  <a:cxn ang="0">
                    <a:pos x="T2" y="T3"/>
                  </a:cxn>
                  <a:cxn ang="0">
                    <a:pos x="T4" y="T5"/>
                  </a:cxn>
                  <a:cxn ang="0">
                    <a:pos x="T6" y="T7"/>
                  </a:cxn>
                  <a:cxn ang="0">
                    <a:pos x="T8" y="T9"/>
                  </a:cxn>
                </a:cxnLst>
                <a:rect l="0" t="0" r="r" b="b"/>
                <a:pathLst>
                  <a:path w="366" h="608">
                    <a:moveTo>
                      <a:pt x="348" y="608"/>
                    </a:moveTo>
                    <a:lnTo>
                      <a:pt x="0" y="12"/>
                    </a:lnTo>
                    <a:lnTo>
                      <a:pt x="24" y="0"/>
                    </a:lnTo>
                    <a:lnTo>
                      <a:pt x="366" y="596"/>
                    </a:lnTo>
                    <a:lnTo>
                      <a:pt x="348" y="608"/>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2" name="Freeform 58"/>
              <p:cNvSpPr>
                <a:spLocks/>
              </p:cNvSpPr>
              <p:nvPr/>
            </p:nvSpPr>
            <p:spPr bwMode="auto">
              <a:xfrm>
                <a:off x="4841973" y="4520938"/>
                <a:ext cx="1212156" cy="722556"/>
              </a:xfrm>
              <a:custGeom>
                <a:avLst/>
                <a:gdLst>
                  <a:gd name="T0" fmla="*/ 12 w 614"/>
                  <a:gd name="T1" fmla="*/ 366 h 366"/>
                  <a:gd name="T2" fmla="*/ 0 w 614"/>
                  <a:gd name="T3" fmla="*/ 349 h 366"/>
                  <a:gd name="T4" fmla="*/ 602 w 614"/>
                  <a:gd name="T5" fmla="*/ 0 h 366"/>
                  <a:gd name="T6" fmla="*/ 614 w 614"/>
                  <a:gd name="T7" fmla="*/ 24 h 366"/>
                  <a:gd name="T8" fmla="*/ 12 w 614"/>
                  <a:gd name="T9" fmla="*/ 366 h 366"/>
                </a:gdLst>
                <a:ahLst/>
                <a:cxnLst>
                  <a:cxn ang="0">
                    <a:pos x="T0" y="T1"/>
                  </a:cxn>
                  <a:cxn ang="0">
                    <a:pos x="T2" y="T3"/>
                  </a:cxn>
                  <a:cxn ang="0">
                    <a:pos x="T4" y="T5"/>
                  </a:cxn>
                  <a:cxn ang="0">
                    <a:pos x="T6" y="T7"/>
                  </a:cxn>
                  <a:cxn ang="0">
                    <a:pos x="T8" y="T9"/>
                  </a:cxn>
                </a:cxnLst>
                <a:rect l="0" t="0" r="r" b="b"/>
                <a:pathLst>
                  <a:path w="614" h="366">
                    <a:moveTo>
                      <a:pt x="12" y="366"/>
                    </a:moveTo>
                    <a:lnTo>
                      <a:pt x="0" y="349"/>
                    </a:lnTo>
                    <a:lnTo>
                      <a:pt x="602" y="0"/>
                    </a:lnTo>
                    <a:lnTo>
                      <a:pt x="614" y="24"/>
                    </a:lnTo>
                    <a:lnTo>
                      <a:pt x="12" y="366"/>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3" name="Oval 59"/>
              <p:cNvSpPr>
                <a:spLocks noChangeArrowheads="1"/>
              </p:cNvSpPr>
              <p:nvPr/>
            </p:nvSpPr>
            <p:spPr bwMode="auto">
              <a:xfrm>
                <a:off x="4911069" y="4347209"/>
                <a:ext cx="1073963" cy="10719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4" name="Oval 60"/>
              <p:cNvSpPr>
                <a:spLocks noChangeArrowheads="1"/>
              </p:cNvSpPr>
              <p:nvPr/>
            </p:nvSpPr>
            <p:spPr bwMode="auto">
              <a:xfrm>
                <a:off x="5412515" y="4848655"/>
                <a:ext cx="71071" cy="8094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5" name="Freeform 61"/>
              <p:cNvSpPr>
                <a:spLocks/>
              </p:cNvSpPr>
              <p:nvPr/>
            </p:nvSpPr>
            <p:spPr bwMode="auto">
              <a:xfrm>
                <a:off x="5017676" y="4451842"/>
                <a:ext cx="454065" cy="454065"/>
              </a:xfrm>
              <a:custGeom>
                <a:avLst/>
                <a:gdLst>
                  <a:gd name="T0" fmla="*/ 37 w 39"/>
                  <a:gd name="T1" fmla="*/ 39 h 39"/>
                  <a:gd name="T2" fmla="*/ 36 w 39"/>
                  <a:gd name="T3" fmla="*/ 39 h 39"/>
                  <a:gd name="T4" fmla="*/ 1 w 39"/>
                  <a:gd name="T5" fmla="*/ 4 h 39"/>
                  <a:gd name="T6" fmla="*/ 1 w 39"/>
                  <a:gd name="T7" fmla="*/ 1 h 39"/>
                  <a:gd name="T8" fmla="*/ 4 w 39"/>
                  <a:gd name="T9" fmla="*/ 1 h 39"/>
                  <a:gd name="T10" fmla="*/ 38 w 39"/>
                  <a:gd name="T11" fmla="*/ 36 h 39"/>
                  <a:gd name="T12" fmla="*/ 38 w 39"/>
                  <a:gd name="T13" fmla="*/ 39 h 39"/>
                  <a:gd name="T14" fmla="*/ 37 w 39"/>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7" y="39"/>
                    </a:moveTo>
                    <a:cubicBezTo>
                      <a:pt x="37" y="39"/>
                      <a:pt x="36" y="39"/>
                      <a:pt x="36" y="39"/>
                    </a:cubicBezTo>
                    <a:cubicBezTo>
                      <a:pt x="1" y="4"/>
                      <a:pt x="1" y="4"/>
                      <a:pt x="1" y="4"/>
                    </a:cubicBezTo>
                    <a:cubicBezTo>
                      <a:pt x="0" y="3"/>
                      <a:pt x="0" y="2"/>
                      <a:pt x="1" y="1"/>
                    </a:cubicBezTo>
                    <a:cubicBezTo>
                      <a:pt x="2" y="0"/>
                      <a:pt x="3" y="0"/>
                      <a:pt x="4" y="1"/>
                    </a:cubicBezTo>
                    <a:cubicBezTo>
                      <a:pt x="38" y="36"/>
                      <a:pt x="38" y="36"/>
                      <a:pt x="38" y="36"/>
                    </a:cubicBezTo>
                    <a:cubicBezTo>
                      <a:pt x="39" y="37"/>
                      <a:pt x="39" y="38"/>
                      <a:pt x="38" y="39"/>
                    </a:cubicBezTo>
                    <a:cubicBezTo>
                      <a:pt x="38" y="39"/>
                      <a:pt x="38" y="39"/>
                      <a:pt x="37" y="39"/>
                    </a:cubicBez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6" name="Freeform 62"/>
              <p:cNvSpPr>
                <a:spLocks/>
              </p:cNvSpPr>
              <p:nvPr/>
            </p:nvSpPr>
            <p:spPr bwMode="auto">
              <a:xfrm>
                <a:off x="5424360" y="4860500"/>
                <a:ext cx="349433" cy="45407"/>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7" name="Freeform 63"/>
              <p:cNvSpPr>
                <a:spLocks/>
              </p:cNvSpPr>
              <p:nvPr/>
            </p:nvSpPr>
            <p:spPr bwMode="auto">
              <a:xfrm>
                <a:off x="5017676" y="4777584"/>
                <a:ext cx="546853" cy="536981"/>
              </a:xfrm>
              <a:custGeom>
                <a:avLst/>
                <a:gdLst>
                  <a:gd name="T0" fmla="*/ 2 w 47"/>
                  <a:gd name="T1" fmla="*/ 46 h 46"/>
                  <a:gd name="T2" fmla="*/ 1 w 47"/>
                  <a:gd name="T3" fmla="*/ 45 h 46"/>
                  <a:gd name="T4" fmla="*/ 1 w 47"/>
                  <a:gd name="T5" fmla="*/ 43 h 46"/>
                  <a:gd name="T6" fmla="*/ 43 w 47"/>
                  <a:gd name="T7" fmla="*/ 0 h 46"/>
                  <a:gd name="T8" fmla="*/ 46 w 47"/>
                  <a:gd name="T9" fmla="*/ 0 h 46"/>
                  <a:gd name="T10" fmla="*/ 46 w 47"/>
                  <a:gd name="T11" fmla="*/ 3 h 46"/>
                  <a:gd name="T12" fmla="*/ 4 w 47"/>
                  <a:gd name="T13" fmla="*/ 45 h 46"/>
                  <a:gd name="T14" fmla="*/ 2 w 47"/>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6">
                    <a:moveTo>
                      <a:pt x="2" y="46"/>
                    </a:moveTo>
                    <a:cubicBezTo>
                      <a:pt x="2" y="46"/>
                      <a:pt x="1" y="46"/>
                      <a:pt x="1" y="45"/>
                    </a:cubicBezTo>
                    <a:cubicBezTo>
                      <a:pt x="0" y="45"/>
                      <a:pt x="0" y="43"/>
                      <a:pt x="1" y="43"/>
                    </a:cubicBezTo>
                    <a:cubicBezTo>
                      <a:pt x="43" y="0"/>
                      <a:pt x="43" y="0"/>
                      <a:pt x="43" y="0"/>
                    </a:cubicBezTo>
                    <a:cubicBezTo>
                      <a:pt x="44" y="0"/>
                      <a:pt x="45" y="0"/>
                      <a:pt x="46" y="0"/>
                    </a:cubicBezTo>
                    <a:cubicBezTo>
                      <a:pt x="47" y="1"/>
                      <a:pt x="47" y="2"/>
                      <a:pt x="46" y="3"/>
                    </a:cubicBezTo>
                    <a:cubicBezTo>
                      <a:pt x="4" y="45"/>
                      <a:pt x="4" y="45"/>
                      <a:pt x="4" y="45"/>
                    </a:cubicBezTo>
                    <a:cubicBezTo>
                      <a:pt x="3" y="46"/>
                      <a:pt x="3" y="46"/>
                      <a:pt x="2" y="4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sp>
        <p:nvSpPr>
          <p:cNvPr id="1478" name="Arc 1477"/>
          <p:cNvSpPr/>
          <p:nvPr/>
        </p:nvSpPr>
        <p:spPr>
          <a:xfrm rot="6138229">
            <a:off x="3340550" y="-2026318"/>
            <a:ext cx="6001094" cy="3989653"/>
          </a:xfrm>
          <a:prstGeom prst="arc">
            <a:avLst>
              <a:gd name="adj1" fmla="val 18673458"/>
              <a:gd name="adj2" fmla="val 21035882"/>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prstClr val="black"/>
              </a:solidFill>
            </a:endParaRPr>
          </a:p>
        </p:txBody>
      </p:sp>
      <p:grpSp>
        <p:nvGrpSpPr>
          <p:cNvPr id="1488" name="Group 1487"/>
          <p:cNvGrpSpPr/>
          <p:nvPr/>
        </p:nvGrpSpPr>
        <p:grpSpPr>
          <a:xfrm>
            <a:off x="6795415" y="2914386"/>
            <a:ext cx="231605" cy="410842"/>
            <a:chOff x="2922631" y="1179023"/>
            <a:chExt cx="508663" cy="757689"/>
          </a:xfrm>
        </p:grpSpPr>
        <p:sp>
          <p:nvSpPr>
            <p:cNvPr id="1509" name="Oval 1508"/>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0" name="Rectangle 1509"/>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1" name="Oval 1510"/>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2" name="Oval 1511"/>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91" name="Group 1490"/>
          <p:cNvGrpSpPr/>
          <p:nvPr/>
        </p:nvGrpSpPr>
        <p:grpSpPr>
          <a:xfrm>
            <a:off x="6535151" y="2980235"/>
            <a:ext cx="231605" cy="344992"/>
            <a:chOff x="2922631" y="1179023"/>
            <a:chExt cx="508663" cy="757689"/>
          </a:xfrm>
        </p:grpSpPr>
        <p:sp>
          <p:nvSpPr>
            <p:cNvPr id="1497" name="Oval 1496"/>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8" name="Rectangle 1497"/>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9" name="Oval 1498"/>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00" name="Oval 1499"/>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92" name="Group 1491"/>
          <p:cNvGrpSpPr/>
          <p:nvPr/>
        </p:nvGrpSpPr>
        <p:grpSpPr>
          <a:xfrm>
            <a:off x="6270940" y="2980235"/>
            <a:ext cx="231605" cy="344992"/>
            <a:chOff x="2922631" y="1179023"/>
            <a:chExt cx="508663" cy="757689"/>
          </a:xfrm>
        </p:grpSpPr>
        <p:sp>
          <p:nvSpPr>
            <p:cNvPr id="1493" name="Oval 1492"/>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4" name="Rectangle 1493"/>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5" name="Oval 1494"/>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6" name="Oval 1495"/>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45" name="Group 1544"/>
          <p:cNvGrpSpPr/>
          <p:nvPr/>
        </p:nvGrpSpPr>
        <p:grpSpPr>
          <a:xfrm>
            <a:off x="7349027" y="2980235"/>
            <a:ext cx="231605" cy="344992"/>
            <a:chOff x="2922631" y="1179023"/>
            <a:chExt cx="508663" cy="757689"/>
          </a:xfrm>
        </p:grpSpPr>
        <p:sp>
          <p:nvSpPr>
            <p:cNvPr id="1546" name="Oval 154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7" name="Rectangle 154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8" name="Oval 154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9" name="Oval 154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50" name="Group 1549"/>
          <p:cNvGrpSpPr/>
          <p:nvPr/>
        </p:nvGrpSpPr>
        <p:grpSpPr>
          <a:xfrm>
            <a:off x="7352727" y="2673068"/>
            <a:ext cx="231605" cy="344992"/>
            <a:chOff x="2922631" y="1179023"/>
            <a:chExt cx="508663" cy="757689"/>
          </a:xfrm>
        </p:grpSpPr>
        <p:sp>
          <p:nvSpPr>
            <p:cNvPr id="1551" name="Oval 155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2" name="Rectangle 155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3" name="Oval 155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4" name="Oval 155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55" name="Group 1554"/>
          <p:cNvGrpSpPr/>
          <p:nvPr/>
        </p:nvGrpSpPr>
        <p:grpSpPr>
          <a:xfrm>
            <a:off x="7356428" y="2369141"/>
            <a:ext cx="231605" cy="344992"/>
            <a:chOff x="2922631" y="1179023"/>
            <a:chExt cx="508663" cy="757689"/>
          </a:xfrm>
        </p:grpSpPr>
        <p:sp>
          <p:nvSpPr>
            <p:cNvPr id="1556" name="Oval 155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7" name="Rectangle 155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8" name="Oval 155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9" name="Oval 155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60" name="Group 1559"/>
          <p:cNvGrpSpPr/>
          <p:nvPr/>
        </p:nvGrpSpPr>
        <p:grpSpPr>
          <a:xfrm>
            <a:off x="7075167" y="2980235"/>
            <a:ext cx="231605" cy="344992"/>
            <a:chOff x="2922631" y="1179023"/>
            <a:chExt cx="508663" cy="757689"/>
          </a:xfrm>
        </p:grpSpPr>
        <p:sp>
          <p:nvSpPr>
            <p:cNvPr id="1561" name="Oval 156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2" name="Rectangle 156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3" name="Oval 156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4" name="Oval 156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65" name="Group 1564"/>
          <p:cNvGrpSpPr/>
          <p:nvPr/>
        </p:nvGrpSpPr>
        <p:grpSpPr>
          <a:xfrm>
            <a:off x="7078867" y="2673068"/>
            <a:ext cx="231605" cy="344992"/>
            <a:chOff x="2922631" y="1179023"/>
            <a:chExt cx="508663" cy="757689"/>
          </a:xfrm>
        </p:grpSpPr>
        <p:sp>
          <p:nvSpPr>
            <p:cNvPr id="1566" name="Oval 156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7" name="Rectangle 156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8" name="Oval 156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9" name="Oval 156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70" name="Group 1569"/>
          <p:cNvGrpSpPr/>
          <p:nvPr/>
        </p:nvGrpSpPr>
        <p:grpSpPr>
          <a:xfrm>
            <a:off x="7626586" y="2980235"/>
            <a:ext cx="231605" cy="344992"/>
            <a:chOff x="2922631" y="1179023"/>
            <a:chExt cx="508663" cy="757689"/>
          </a:xfrm>
        </p:grpSpPr>
        <p:sp>
          <p:nvSpPr>
            <p:cNvPr id="1571" name="Oval 157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2" name="Rectangle 157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3" name="Oval 157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4" name="Oval 157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75" name="Group 1574"/>
          <p:cNvGrpSpPr/>
          <p:nvPr/>
        </p:nvGrpSpPr>
        <p:grpSpPr>
          <a:xfrm>
            <a:off x="7630286" y="2673068"/>
            <a:ext cx="231605" cy="344992"/>
            <a:chOff x="2922631" y="1179023"/>
            <a:chExt cx="508663" cy="757689"/>
          </a:xfrm>
        </p:grpSpPr>
        <p:sp>
          <p:nvSpPr>
            <p:cNvPr id="1576" name="Oval 157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7" name="Rectangle 157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8" name="Oval 157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9" name="Oval 157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80" name="Group 1579"/>
          <p:cNvGrpSpPr/>
          <p:nvPr/>
        </p:nvGrpSpPr>
        <p:grpSpPr>
          <a:xfrm>
            <a:off x="7633988" y="2369141"/>
            <a:ext cx="231605" cy="344992"/>
            <a:chOff x="2922631" y="1179023"/>
            <a:chExt cx="508663" cy="757689"/>
          </a:xfrm>
        </p:grpSpPr>
        <p:sp>
          <p:nvSpPr>
            <p:cNvPr id="1581" name="Oval 158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2" name="Rectangle 158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3" name="Oval 158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4" name="Oval 158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85" name="Group 1584"/>
          <p:cNvGrpSpPr/>
          <p:nvPr/>
        </p:nvGrpSpPr>
        <p:grpSpPr>
          <a:xfrm>
            <a:off x="7633988" y="2061339"/>
            <a:ext cx="231605" cy="344992"/>
            <a:chOff x="2922631" y="1179023"/>
            <a:chExt cx="508663" cy="757689"/>
          </a:xfrm>
        </p:grpSpPr>
        <p:sp>
          <p:nvSpPr>
            <p:cNvPr id="1586" name="Oval 158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7" name="Rectangle 158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8" name="Oval 158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9" name="Oval 158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sp>
        <p:nvSpPr>
          <p:cNvPr id="1590" name="TextBox 1589"/>
          <p:cNvSpPr txBox="1"/>
          <p:nvPr/>
        </p:nvSpPr>
        <p:spPr>
          <a:xfrm>
            <a:off x="4715125" y="1389636"/>
            <a:ext cx="3198949"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114 k</a:t>
            </a:r>
            <a:endParaRPr lang="en-US" sz="1836" dirty="0">
              <a:solidFill>
                <a:prstClr val="white"/>
              </a:solidFill>
              <a:cs typeface="Segoe UI" panose="020B0502040204020203" pitchFamily="34" charset="0"/>
            </a:endParaRPr>
          </a:p>
        </p:txBody>
      </p:sp>
      <p:sp>
        <p:nvSpPr>
          <p:cNvPr id="1591" name="TextBox 1590"/>
          <p:cNvSpPr txBox="1"/>
          <p:nvPr/>
        </p:nvSpPr>
        <p:spPr>
          <a:xfrm>
            <a:off x="4742306" y="898110"/>
            <a:ext cx="2494689" cy="670445"/>
          </a:xfrm>
          <a:prstGeom prst="rect">
            <a:avLst/>
          </a:prstGeom>
          <a:noFill/>
        </p:spPr>
        <p:txBody>
          <a:bodyPr wrap="square" rtlCol="0">
            <a:spAutoFit/>
          </a:bodyPr>
          <a:lstStyle/>
          <a:p>
            <a:r>
              <a:rPr lang="en-US" sz="1836" dirty="0">
                <a:solidFill>
                  <a:prstClr val="white"/>
                </a:solidFill>
                <a:cs typeface="Segoe UI" panose="020B0502040204020203" pitchFamily="34" charset="0"/>
              </a:rPr>
              <a:t>Single customer application with DB </a:t>
            </a:r>
            <a:endParaRPr lang="en-US" sz="1836" dirty="0">
              <a:solidFill>
                <a:prstClr val="white"/>
              </a:solidFill>
            </a:endParaRPr>
          </a:p>
        </p:txBody>
      </p:sp>
    </p:spTree>
    <p:extLst>
      <p:ext uri="{BB962C8B-B14F-4D97-AF65-F5344CB8AC3E}">
        <p14:creationId xmlns:p14="http://schemas.microsoft.com/office/powerpoint/2010/main" val="2631050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Database Service </a:t>
            </a:r>
            <a:r>
              <a:rPr lang="en-US" dirty="0" smtClean="0">
                <a:solidFill>
                  <a:schemeClr val="tx1"/>
                </a:solidFill>
              </a:rPr>
              <a:t>Tiers</a:t>
            </a:r>
            <a:endParaRPr lang="en-US" dirty="0"/>
          </a:p>
        </p:txBody>
      </p:sp>
      <p:grpSp>
        <p:nvGrpSpPr>
          <p:cNvPr id="101" name="Group 100"/>
          <p:cNvGrpSpPr/>
          <p:nvPr/>
        </p:nvGrpSpPr>
        <p:grpSpPr>
          <a:xfrm>
            <a:off x="1189037" y="1973262"/>
            <a:ext cx="10039121" cy="3962400"/>
            <a:chOff x="1189037" y="2201862"/>
            <a:chExt cx="10039121" cy="3581400"/>
          </a:xfrm>
        </p:grpSpPr>
        <p:grpSp>
          <p:nvGrpSpPr>
            <p:cNvPr id="102" name="Group 101"/>
            <p:cNvGrpSpPr/>
            <p:nvPr/>
          </p:nvGrpSpPr>
          <p:grpSpPr>
            <a:xfrm>
              <a:off x="3170237" y="2201862"/>
              <a:ext cx="8057921" cy="553836"/>
              <a:chOff x="3170237" y="2201862"/>
              <a:chExt cx="8057921" cy="553836"/>
            </a:xfrm>
          </p:grpSpPr>
          <p:sp>
            <p:nvSpPr>
              <p:cNvPr id="122" name="Rectangle 121"/>
              <p:cNvSpPr/>
              <p:nvPr/>
            </p:nvSpPr>
            <p:spPr bwMode="auto">
              <a:xfrm>
                <a:off x="3170237" y="2201862"/>
                <a:ext cx="2514600" cy="55383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Basic</a:t>
                </a:r>
              </a:p>
            </p:txBody>
          </p:sp>
          <p:sp>
            <p:nvSpPr>
              <p:cNvPr id="123" name="Rectangle 122"/>
              <p:cNvSpPr/>
              <p:nvPr/>
            </p:nvSpPr>
            <p:spPr bwMode="auto">
              <a:xfrm>
                <a:off x="5722165" y="2201862"/>
                <a:ext cx="2514600" cy="55383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Standard</a:t>
                </a:r>
              </a:p>
            </p:txBody>
          </p:sp>
          <p:sp>
            <p:nvSpPr>
              <p:cNvPr id="124" name="Rectangle 123"/>
              <p:cNvSpPr/>
              <p:nvPr/>
            </p:nvSpPr>
            <p:spPr bwMode="auto">
              <a:xfrm>
                <a:off x="8277676" y="2201862"/>
                <a:ext cx="2950482" cy="553836"/>
              </a:xfrm>
              <a:prstGeom prst="rect">
                <a:avLst/>
              </a:prstGeom>
              <a:solidFill>
                <a:srgbClr val="803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Premium</a:t>
                </a:r>
              </a:p>
            </p:txBody>
          </p:sp>
        </p:grpSp>
        <p:grpSp>
          <p:nvGrpSpPr>
            <p:cNvPr id="103" name="Group 102"/>
            <p:cNvGrpSpPr/>
            <p:nvPr/>
          </p:nvGrpSpPr>
          <p:grpSpPr>
            <a:xfrm>
              <a:off x="1189037" y="2807375"/>
              <a:ext cx="10039121" cy="553836"/>
              <a:chOff x="1189037" y="2650431"/>
              <a:chExt cx="10039121" cy="553836"/>
            </a:xfrm>
          </p:grpSpPr>
          <p:sp>
            <p:nvSpPr>
              <p:cNvPr id="118" name="Rectangle 117"/>
              <p:cNvSpPr/>
              <p:nvPr/>
            </p:nvSpPr>
            <p:spPr bwMode="auto">
              <a:xfrm>
                <a:off x="3170237" y="2650431"/>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Light transactional workloads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5722165" y="2650431"/>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Go-to option for most business applications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8277676" y="2650431"/>
                <a:ext cx="2950482"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High throughput and business-critical databases </a:t>
                </a:r>
              </a:p>
            </p:txBody>
          </p:sp>
          <p:sp>
            <p:nvSpPr>
              <p:cNvPr id="121" name="Rectangle 120"/>
              <p:cNvSpPr/>
              <p:nvPr/>
            </p:nvSpPr>
            <p:spPr bwMode="auto">
              <a:xfrm>
                <a:off x="1189037" y="2650431"/>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Intended Use</a:t>
                </a:r>
              </a:p>
            </p:txBody>
          </p:sp>
        </p:grpSp>
        <p:grpSp>
          <p:nvGrpSpPr>
            <p:cNvPr id="104" name="Group 103"/>
            <p:cNvGrpSpPr/>
            <p:nvPr/>
          </p:nvGrpSpPr>
          <p:grpSpPr>
            <a:xfrm>
              <a:off x="1189037" y="5229426"/>
              <a:ext cx="10039120" cy="553836"/>
              <a:chOff x="1189037" y="3251400"/>
              <a:chExt cx="10039120" cy="553836"/>
            </a:xfrm>
          </p:grpSpPr>
          <p:sp>
            <p:nvSpPr>
              <p:cNvPr id="116" name="Rectangle 115"/>
              <p:cNvSpPr/>
              <p:nvPr/>
            </p:nvSpPr>
            <p:spPr bwMode="auto">
              <a:xfrm>
                <a:off x="3170236" y="3251400"/>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latin typeface="Segoe WP Semibold" panose="020B0702040204020203" pitchFamily="34" charset="0"/>
                    <a:ea typeface="Segoe UI" pitchFamily="34" charset="0"/>
                    <a:cs typeface="Segoe WP Semibold" panose="020B0702040204020203" pitchFamily="34" charset="0"/>
                  </a:rPr>
                  <a:t>99.99%</a:t>
                </a:r>
                <a:r>
                  <a:rPr lang="en-US" sz="2000" baseline="30000" dirty="0" smtClean="0">
                    <a:gradFill>
                      <a:gsLst>
                        <a:gs pos="0">
                          <a:srgbClr val="FFFFFF"/>
                        </a:gs>
                        <a:gs pos="100000">
                          <a:srgbClr val="FFFFFF"/>
                        </a:gs>
                      </a:gsLst>
                      <a:lin ang="5400000" scaled="0"/>
                    </a:gradFill>
                    <a:ea typeface="Segoe UI" pitchFamily="34" charset="0"/>
                    <a:cs typeface="Segoe UI" pitchFamily="34" charset="0"/>
                  </a:rPr>
                  <a:t>*</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189037" y="3251400"/>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Availability</a:t>
                </a:r>
              </a:p>
            </p:txBody>
          </p:sp>
        </p:grpSp>
        <p:grpSp>
          <p:nvGrpSpPr>
            <p:cNvPr id="105" name="Group 104"/>
            <p:cNvGrpSpPr/>
            <p:nvPr/>
          </p:nvGrpSpPr>
          <p:grpSpPr>
            <a:xfrm>
              <a:off x="1189037" y="3412888"/>
              <a:ext cx="10039121" cy="553836"/>
              <a:chOff x="1189037" y="5072957"/>
              <a:chExt cx="10039121" cy="553836"/>
            </a:xfrm>
          </p:grpSpPr>
          <p:sp>
            <p:nvSpPr>
              <p:cNvPr id="112" name="Rectangle 111"/>
              <p:cNvSpPr/>
              <p:nvPr/>
            </p:nvSpPr>
            <p:spPr bwMode="auto">
              <a:xfrm>
                <a:off x="3170237" y="5072957"/>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dirty="0" smtClean="0">
                    <a:solidFill>
                      <a:srgbClr val="FFFFFF"/>
                    </a:solidFill>
                  </a:rPr>
                  <a:t>•</a:t>
                </a:r>
                <a:endParaRPr lang="en-US" sz="3200" dirty="0">
                  <a:solidFill>
                    <a:srgbClr val="FFFFFF"/>
                  </a:solidFill>
                </a:endParaRPr>
              </a:p>
            </p:txBody>
          </p:sp>
          <p:sp>
            <p:nvSpPr>
              <p:cNvPr id="113" name="Rectangle 112"/>
              <p:cNvSpPr/>
              <p:nvPr/>
            </p:nvSpPr>
            <p:spPr bwMode="auto">
              <a:xfrm>
                <a:off x="5722165" y="5072957"/>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dirty="0" smtClean="0">
                    <a:solidFill>
                      <a:srgbClr val="FFFFFF"/>
                    </a:solidFill>
                  </a:rPr>
                  <a:t>••</a:t>
                </a:r>
                <a:endParaRPr lang="en-US" sz="3200" dirty="0">
                  <a:solidFill>
                    <a:srgbClr val="FFFFFF"/>
                  </a:solidFill>
                </a:endParaRPr>
              </a:p>
            </p:txBody>
          </p:sp>
          <p:sp>
            <p:nvSpPr>
              <p:cNvPr id="114" name="Rectangle 113"/>
              <p:cNvSpPr/>
              <p:nvPr/>
            </p:nvSpPr>
            <p:spPr bwMode="auto">
              <a:xfrm>
                <a:off x="8277676" y="5072957"/>
                <a:ext cx="2950482"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a:solidFill>
                      <a:srgbClr val="FFFFFF"/>
                    </a:solidFill>
                  </a:rPr>
                  <a:t>•••</a:t>
                </a:r>
                <a:endParaRPr lang="en-US" sz="3200" dirty="0">
                  <a:solidFill>
                    <a:srgbClr val="FFFFFF"/>
                  </a:solidFill>
                </a:endParaRPr>
              </a:p>
            </p:txBody>
          </p:sp>
          <p:sp>
            <p:nvSpPr>
              <p:cNvPr id="115" name="Rectangle 114"/>
              <p:cNvSpPr/>
              <p:nvPr/>
            </p:nvSpPr>
            <p:spPr bwMode="auto">
              <a:xfrm>
                <a:off x="1189037" y="5072957"/>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Performance</a:t>
                </a:r>
              </a:p>
            </p:txBody>
          </p:sp>
        </p:grpSp>
        <p:grpSp>
          <p:nvGrpSpPr>
            <p:cNvPr id="106" name="Group 105"/>
            <p:cNvGrpSpPr/>
            <p:nvPr/>
          </p:nvGrpSpPr>
          <p:grpSpPr>
            <a:xfrm>
              <a:off x="1189037" y="4623914"/>
              <a:ext cx="10039120" cy="553836"/>
              <a:chOff x="1189037" y="3861812"/>
              <a:chExt cx="10039120" cy="553836"/>
            </a:xfrm>
          </p:grpSpPr>
          <p:sp>
            <p:nvSpPr>
              <p:cNvPr id="110" name="Rectangle 109"/>
              <p:cNvSpPr/>
              <p:nvPr/>
            </p:nvSpPr>
            <p:spPr bwMode="auto">
              <a:xfrm>
                <a:off x="3170236" y="3861812"/>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Fully compatible with SQL Server 2014 databases</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1189037" y="3861812"/>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Programming</a:t>
                </a:r>
                <a:br>
                  <a:rPr lang="en-US" sz="2000" dirty="0" smtClean="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Surface</a:t>
                </a:r>
              </a:p>
            </p:txBody>
          </p:sp>
        </p:grpSp>
        <p:grpSp>
          <p:nvGrpSpPr>
            <p:cNvPr id="107" name="Group 106"/>
            <p:cNvGrpSpPr/>
            <p:nvPr/>
          </p:nvGrpSpPr>
          <p:grpSpPr>
            <a:xfrm>
              <a:off x="1189037" y="4018401"/>
              <a:ext cx="10039120" cy="553836"/>
              <a:chOff x="1189037" y="3861812"/>
              <a:chExt cx="10039120" cy="553836"/>
            </a:xfrm>
          </p:grpSpPr>
          <p:sp>
            <p:nvSpPr>
              <p:cNvPr id="108" name="Rectangle 107"/>
              <p:cNvSpPr/>
              <p:nvPr/>
            </p:nvSpPr>
            <p:spPr bwMode="auto">
              <a:xfrm>
                <a:off x="3170236" y="3861812"/>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Isolated databases and elastic database pools</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189037" y="3861812"/>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Workload Elasticity</a:t>
                </a:r>
              </a:p>
            </p:txBody>
          </p:sp>
        </p:grpSp>
      </p:grpSp>
    </p:spTree>
    <p:extLst>
      <p:ext uri="{BB962C8B-B14F-4D97-AF65-F5344CB8AC3E}">
        <p14:creationId xmlns:p14="http://schemas.microsoft.com/office/powerpoint/2010/main" val="1397273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Tiers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9202884"/>
              </p:ext>
            </p:extLst>
          </p:nvPr>
        </p:nvGraphicFramePr>
        <p:xfrm>
          <a:off x="427037" y="1363662"/>
          <a:ext cx="11737168" cy="4918879"/>
        </p:xfrm>
        <a:graphic>
          <a:graphicData uri="http://schemas.openxmlformats.org/drawingml/2006/table">
            <a:tbl>
              <a:tblPr firstRow="1" bandRow="1">
                <a:tableStyleId>{5C22544A-7EE6-4342-B048-85BDC9FD1C3A}</a:tableStyleId>
              </a:tblPr>
              <a:tblGrid>
                <a:gridCol w="2934292">
                  <a:extLst>
                    <a:ext uri="{9D8B030D-6E8A-4147-A177-3AD203B41FA5}">
                      <a16:colId xmlns:a16="http://schemas.microsoft.com/office/drawing/2014/main" val="20000"/>
                    </a:ext>
                  </a:extLst>
                </a:gridCol>
                <a:gridCol w="2934292">
                  <a:extLst>
                    <a:ext uri="{9D8B030D-6E8A-4147-A177-3AD203B41FA5}">
                      <a16:colId xmlns:a16="http://schemas.microsoft.com/office/drawing/2014/main" val="20001"/>
                    </a:ext>
                  </a:extLst>
                </a:gridCol>
                <a:gridCol w="2934292">
                  <a:extLst>
                    <a:ext uri="{9D8B030D-6E8A-4147-A177-3AD203B41FA5}">
                      <a16:colId xmlns:a16="http://schemas.microsoft.com/office/drawing/2014/main" val="20002"/>
                    </a:ext>
                  </a:extLst>
                </a:gridCol>
                <a:gridCol w="2934292">
                  <a:extLst>
                    <a:ext uri="{9D8B030D-6E8A-4147-A177-3AD203B41FA5}">
                      <a16:colId xmlns:a16="http://schemas.microsoft.com/office/drawing/2014/main" val="20003"/>
                    </a:ext>
                  </a:extLst>
                </a:gridCol>
              </a:tblGrid>
              <a:tr h="415119">
                <a:tc>
                  <a:txBody>
                    <a:bodyPr/>
                    <a:lstStyle/>
                    <a:p>
                      <a:endParaRPr lang="en-US" dirty="0"/>
                    </a:p>
                  </a:txBody>
                  <a:tcPr/>
                </a:tc>
                <a:tc>
                  <a:txBody>
                    <a:bodyPr/>
                    <a:lstStyle/>
                    <a:p>
                      <a:r>
                        <a:rPr lang="en-US" dirty="0" smtClean="0"/>
                        <a:t>Basic</a:t>
                      </a:r>
                      <a:endParaRPr lang="en-US" dirty="0"/>
                    </a:p>
                  </a:txBody>
                  <a:tcPr/>
                </a:tc>
                <a:tc>
                  <a:txBody>
                    <a:bodyPr/>
                    <a:lstStyle/>
                    <a:p>
                      <a:r>
                        <a:rPr lang="en-US" dirty="0" smtClean="0"/>
                        <a:t>Standard </a:t>
                      </a:r>
                      <a:endParaRPr lang="en-US" dirty="0"/>
                    </a:p>
                  </a:txBody>
                  <a:tcPr/>
                </a:tc>
                <a:tc>
                  <a:txBody>
                    <a:bodyPr/>
                    <a:lstStyle/>
                    <a:p>
                      <a:r>
                        <a:rPr lang="en-US" dirty="0" smtClean="0"/>
                        <a:t>Premium </a:t>
                      </a:r>
                      <a:endParaRPr lang="en-US" dirty="0"/>
                    </a:p>
                  </a:txBody>
                  <a:tcPr/>
                </a:tc>
                <a:extLst>
                  <a:ext uri="{0D108BD9-81ED-4DB2-BD59-A6C34878D82A}">
                    <a16:rowId xmlns:a16="http://schemas.microsoft.com/office/drawing/2014/main" val="10000"/>
                  </a:ext>
                </a:extLst>
              </a:tr>
              <a:tr h="1023582">
                <a:tc>
                  <a:txBody>
                    <a:bodyPr/>
                    <a:lstStyle/>
                    <a:p>
                      <a:r>
                        <a:rPr lang="en-US" dirty="0" smtClean="0"/>
                        <a:t>Database Throughput Units (DTUs)</a:t>
                      </a:r>
                      <a:endParaRPr lang="en-US" dirty="0"/>
                    </a:p>
                  </a:txBody>
                  <a:tcPr/>
                </a:tc>
                <a:tc>
                  <a:txBody>
                    <a:bodyPr/>
                    <a:lstStyle/>
                    <a:p>
                      <a:r>
                        <a:rPr lang="en-US" dirty="0" smtClean="0"/>
                        <a:t>5</a:t>
                      </a:r>
                      <a:endParaRPr lang="en-US" dirty="0"/>
                    </a:p>
                  </a:txBody>
                  <a:tcPr/>
                </a:tc>
                <a:tc>
                  <a:txBody>
                    <a:bodyPr/>
                    <a:lstStyle/>
                    <a:p>
                      <a:r>
                        <a:rPr lang="en-US" dirty="0" smtClean="0"/>
                        <a:t>10 - 100</a:t>
                      </a:r>
                      <a:endParaRPr lang="en-US" dirty="0"/>
                    </a:p>
                  </a:txBody>
                  <a:tcPr/>
                </a:tc>
                <a:tc>
                  <a:txBody>
                    <a:bodyPr/>
                    <a:lstStyle/>
                    <a:p>
                      <a:r>
                        <a:rPr lang="en-US" dirty="0" smtClean="0"/>
                        <a:t>125</a:t>
                      </a:r>
                      <a:r>
                        <a:rPr lang="en-US" baseline="0" dirty="0" smtClean="0"/>
                        <a:t> - 1750</a:t>
                      </a:r>
                      <a:endParaRPr lang="en-US" dirty="0"/>
                    </a:p>
                  </a:txBody>
                  <a:tcPr/>
                </a:tc>
                <a:extLst>
                  <a:ext uri="{0D108BD9-81ED-4DB2-BD59-A6C34878D82A}">
                    <a16:rowId xmlns:a16="http://schemas.microsoft.com/office/drawing/2014/main" val="10001"/>
                  </a:ext>
                </a:extLst>
              </a:tr>
              <a:tr h="716507">
                <a:tc>
                  <a:txBody>
                    <a:bodyPr/>
                    <a:lstStyle/>
                    <a:p>
                      <a:r>
                        <a:rPr lang="en-US" dirty="0" smtClean="0"/>
                        <a:t>Maximum Database Size</a:t>
                      </a:r>
                      <a:endParaRPr lang="en-US" dirty="0"/>
                    </a:p>
                  </a:txBody>
                  <a:tcPr/>
                </a:tc>
                <a:tc>
                  <a:txBody>
                    <a:bodyPr/>
                    <a:lstStyle/>
                    <a:p>
                      <a:r>
                        <a:rPr lang="en-US" dirty="0" smtClean="0"/>
                        <a:t>2 GB</a:t>
                      </a:r>
                      <a:endParaRPr lang="en-US" dirty="0"/>
                    </a:p>
                  </a:txBody>
                  <a:tcPr/>
                </a:tc>
                <a:tc>
                  <a:txBody>
                    <a:bodyPr/>
                    <a:lstStyle/>
                    <a:p>
                      <a:r>
                        <a:rPr lang="en-US" dirty="0" smtClean="0"/>
                        <a:t>250 GB</a:t>
                      </a:r>
                      <a:endParaRPr lang="en-US" dirty="0"/>
                    </a:p>
                  </a:txBody>
                  <a:tcPr/>
                </a:tc>
                <a:tc>
                  <a:txBody>
                    <a:bodyPr/>
                    <a:lstStyle/>
                    <a:p>
                      <a:r>
                        <a:rPr lang="en-US" dirty="0" smtClean="0"/>
                        <a:t>500 GB – 1 TB</a:t>
                      </a:r>
                      <a:endParaRPr lang="en-US" dirty="0"/>
                    </a:p>
                  </a:txBody>
                  <a:tcPr/>
                </a:tc>
                <a:extLst>
                  <a:ext uri="{0D108BD9-81ED-4DB2-BD59-A6C34878D82A}">
                    <a16:rowId xmlns:a16="http://schemas.microsoft.com/office/drawing/2014/main" val="10002"/>
                  </a:ext>
                </a:extLst>
              </a:tr>
              <a:tr h="716507">
                <a:tc>
                  <a:txBody>
                    <a:bodyPr/>
                    <a:lstStyle/>
                    <a:p>
                      <a:r>
                        <a:rPr lang="en-US" dirty="0" smtClean="0"/>
                        <a:t>Point-in-time Restore (PITR)</a:t>
                      </a:r>
                      <a:endParaRPr lang="en-US" dirty="0"/>
                    </a:p>
                  </a:txBody>
                  <a:tcPr/>
                </a:tc>
                <a:tc>
                  <a:txBody>
                    <a:bodyPr/>
                    <a:lstStyle/>
                    <a:p>
                      <a:r>
                        <a:rPr lang="en-US" dirty="0" smtClean="0"/>
                        <a:t>Up to millisecond within last 7 days</a:t>
                      </a:r>
                      <a:endParaRPr lang="en-US" dirty="0"/>
                    </a:p>
                  </a:txBody>
                  <a:tcPr/>
                </a:tc>
                <a:tc>
                  <a:txBody>
                    <a:bodyPr/>
                    <a:lstStyle/>
                    <a:p>
                      <a:r>
                        <a:rPr lang="en-US" dirty="0" smtClean="0"/>
                        <a:t>Up to millisecond within last 14 days</a:t>
                      </a:r>
                      <a:endParaRPr lang="en-US" dirty="0"/>
                    </a:p>
                  </a:txBody>
                  <a:tcPr/>
                </a:tc>
                <a:tc>
                  <a:txBody>
                    <a:bodyPr/>
                    <a:lstStyle/>
                    <a:p>
                      <a:r>
                        <a:rPr lang="en-US" dirty="0" smtClean="0"/>
                        <a:t>Up to millisecond within last 35 days</a:t>
                      </a:r>
                      <a:endParaRPr lang="en-US" dirty="0"/>
                    </a:p>
                  </a:txBody>
                  <a:tcPr/>
                </a:tc>
                <a:extLst>
                  <a:ext uri="{0D108BD9-81ED-4DB2-BD59-A6C34878D82A}">
                    <a16:rowId xmlns:a16="http://schemas.microsoft.com/office/drawing/2014/main" val="10003"/>
                  </a:ext>
                </a:extLst>
              </a:tr>
              <a:tr h="1330657">
                <a:tc>
                  <a:txBody>
                    <a:bodyPr/>
                    <a:lstStyle/>
                    <a:p>
                      <a:r>
                        <a:rPr lang="en-US" dirty="0" smtClean="0"/>
                        <a:t>Disaster Recovery</a:t>
                      </a:r>
                      <a:endParaRPr lang="en-US" dirty="0"/>
                    </a:p>
                  </a:txBody>
                  <a:tcPr/>
                </a:tc>
                <a:tc>
                  <a:txBody>
                    <a:bodyPr/>
                    <a:lstStyle/>
                    <a:p>
                      <a:r>
                        <a:rPr lang="en-US" dirty="0" smtClean="0"/>
                        <a:t>Geo-Restore, restore to any Azure region</a:t>
                      </a:r>
                      <a:endParaRPr lang="en-US" dirty="0"/>
                    </a:p>
                  </a:txBody>
                  <a:tcPr/>
                </a:tc>
                <a:tc>
                  <a:txBody>
                    <a:bodyPr/>
                    <a:lstStyle/>
                    <a:p>
                      <a:r>
                        <a:rPr lang="en-US" dirty="0" smtClean="0"/>
                        <a:t>Standard geo-replication, 1 offline secondary</a:t>
                      </a:r>
                      <a:endParaRPr lang="en-US" dirty="0"/>
                    </a:p>
                  </a:txBody>
                  <a:tcPr/>
                </a:tc>
                <a:tc>
                  <a:txBody>
                    <a:bodyPr/>
                    <a:lstStyle/>
                    <a:p>
                      <a:r>
                        <a:rPr lang="en-US" dirty="0" smtClean="0"/>
                        <a:t>Active geo-replication, up to 4 online readable </a:t>
                      </a:r>
                      <a:r>
                        <a:rPr lang="en-US" dirty="0" err="1" smtClean="0"/>
                        <a:t>secondaries</a:t>
                      </a:r>
                      <a:endParaRPr lang="en-US" dirty="0"/>
                    </a:p>
                  </a:txBody>
                  <a:tcPr/>
                </a:tc>
                <a:extLst>
                  <a:ext uri="{0D108BD9-81ED-4DB2-BD59-A6C34878D82A}">
                    <a16:rowId xmlns:a16="http://schemas.microsoft.com/office/drawing/2014/main" val="10004"/>
                  </a:ext>
                </a:extLst>
              </a:tr>
              <a:tr h="716507">
                <a:tc>
                  <a:txBody>
                    <a:bodyPr/>
                    <a:lstStyle/>
                    <a:p>
                      <a:r>
                        <a:rPr lang="en-US" dirty="0" smtClean="0"/>
                        <a:t>Performance Objectives</a:t>
                      </a:r>
                      <a:endParaRPr lang="en-US" dirty="0"/>
                    </a:p>
                  </a:txBody>
                  <a:tcPr/>
                </a:tc>
                <a:tc>
                  <a:txBody>
                    <a:bodyPr/>
                    <a:lstStyle/>
                    <a:p>
                      <a:r>
                        <a:rPr lang="en-US" dirty="0" smtClean="0"/>
                        <a:t>Transaction rate per hour</a:t>
                      </a:r>
                      <a:endParaRPr lang="en-US" dirty="0"/>
                    </a:p>
                  </a:txBody>
                  <a:tcPr/>
                </a:tc>
                <a:tc>
                  <a:txBody>
                    <a:bodyPr/>
                    <a:lstStyle/>
                    <a:p>
                      <a:r>
                        <a:rPr lang="en-US" dirty="0" smtClean="0"/>
                        <a:t>Transaction rate per minute</a:t>
                      </a:r>
                      <a:endParaRPr lang="en-US" dirty="0"/>
                    </a:p>
                  </a:txBody>
                  <a:tcPr/>
                </a:tc>
                <a:tc>
                  <a:txBody>
                    <a:bodyPr/>
                    <a:lstStyle/>
                    <a:p>
                      <a:r>
                        <a:rPr lang="en-US" dirty="0" smtClean="0"/>
                        <a:t>Transaction rate per second</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4014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1376462006"/>
              </p:ext>
            </p:extLst>
          </p:nvPr>
        </p:nvGraphicFramePr>
        <p:xfrm>
          <a:off x="427036" y="1135061"/>
          <a:ext cx="11658600" cy="5131742"/>
        </p:xfrm>
        <a:graphic>
          <a:graphicData uri="http://schemas.openxmlformats.org/drawingml/2006/table">
            <a:tbl>
              <a:tblPr firstRow="1" firstCol="1" bandRow="1">
                <a:tableStyleId>{6E25E649-3F16-4E02-A733-19D2CDBF48F0}</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66801">
                  <a:extLst>
                    <a:ext uri="{9D8B030D-6E8A-4147-A177-3AD203B41FA5}">
                      <a16:colId xmlns:a16="http://schemas.microsoft.com/office/drawing/2014/main" val="20005"/>
                    </a:ext>
                  </a:extLst>
                </a:gridCol>
                <a:gridCol w="1523999">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gridCol w="1295400">
                  <a:extLst>
                    <a:ext uri="{9D8B030D-6E8A-4147-A177-3AD203B41FA5}">
                      <a16:colId xmlns:a16="http://schemas.microsoft.com/office/drawing/2014/main" val="20008"/>
                    </a:ext>
                  </a:extLst>
                </a:gridCol>
              </a:tblGrid>
              <a:tr h="636238">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extLst>
                  <a:ext uri="{0D108BD9-81ED-4DB2-BD59-A6C34878D82A}">
                    <a16:rowId xmlns:a16="http://schemas.microsoft.com/office/drawing/2014/main" val="10000"/>
                  </a:ext>
                </a:extLst>
              </a:tr>
              <a:tr h="461324">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extLst>
                  <a:ext uri="{0D108BD9-81ED-4DB2-BD59-A6C34878D82A}">
                    <a16:rowId xmlns:a16="http://schemas.microsoft.com/office/drawing/2014/main" val="10001"/>
                  </a:ext>
                </a:extLst>
              </a:tr>
              <a:tr h="439025">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extLst>
                  <a:ext uri="{0D108BD9-81ED-4DB2-BD59-A6C34878D82A}">
                    <a16:rowId xmlns:a16="http://schemas.microsoft.com/office/drawing/2014/main" val="10002"/>
                  </a:ext>
                </a:extLst>
              </a:tr>
              <a:tr h="439025">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extLst>
                  <a:ext uri="{0D108BD9-81ED-4DB2-BD59-A6C34878D82A}">
                    <a16:rowId xmlns:a16="http://schemas.microsoft.com/office/drawing/2014/main" val="10003"/>
                  </a:ext>
                </a:extLst>
              </a:tr>
              <a:tr h="439025">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extLst>
                  <a:ext uri="{0D108BD9-81ED-4DB2-BD59-A6C34878D82A}">
                    <a16:rowId xmlns:a16="http://schemas.microsoft.com/office/drawing/2014/main" val="10004"/>
                  </a:ext>
                </a:extLst>
              </a:tr>
              <a:tr h="512195">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extLst>
                  <a:ext uri="{0D108BD9-81ED-4DB2-BD59-A6C34878D82A}">
                    <a16:rowId xmlns:a16="http://schemas.microsoft.com/office/drawing/2014/main" val="10005"/>
                  </a:ext>
                </a:extLst>
              </a:tr>
              <a:tr h="512195">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extLst>
                  <a:ext uri="{0D108BD9-81ED-4DB2-BD59-A6C34878D82A}">
                    <a16:rowId xmlns:a16="http://schemas.microsoft.com/office/drawing/2014/main" val="10006"/>
                  </a:ext>
                </a:extLst>
              </a:tr>
              <a:tr h="439025">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extLst>
                  <a:ext uri="{0D108BD9-81ED-4DB2-BD59-A6C34878D82A}">
                    <a16:rowId xmlns:a16="http://schemas.microsoft.com/office/drawing/2014/main" val="10007"/>
                  </a:ext>
                </a:extLst>
              </a:tr>
              <a:tr h="613675">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dirty="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extLst>
                  <a:ext uri="{0D108BD9-81ED-4DB2-BD59-A6C34878D82A}">
                    <a16:rowId xmlns:a16="http://schemas.microsoft.com/office/drawing/2014/main" val="10008"/>
                  </a:ext>
                </a:extLst>
              </a:tr>
              <a:tr h="613675">
                <a:tc>
                  <a:txBody>
                    <a:bodyPr/>
                    <a:lstStyle/>
                    <a:p>
                      <a:r>
                        <a:rPr lang="en-US" sz="1400" dirty="0" smtClean="0"/>
                        <a:t>Premium/P11</a:t>
                      </a:r>
                      <a:endParaRPr lang="en-US" sz="1400" dirty="0"/>
                    </a:p>
                  </a:txBody>
                  <a:tcPr marL="22498" marR="22498" marT="11249" marB="11249" anchor="ctr"/>
                </a:tc>
                <a:tc>
                  <a:txBody>
                    <a:bodyPr/>
                    <a:lstStyle/>
                    <a:p>
                      <a:r>
                        <a:rPr lang="en-US" sz="1400" dirty="0" smtClean="0"/>
                        <a:t>1,750</a:t>
                      </a:r>
                      <a:endParaRPr lang="en-US" sz="1400" dirty="0"/>
                    </a:p>
                  </a:txBody>
                  <a:tcPr marL="22498" marR="22498" marT="11249" marB="11249" anchor="ctr"/>
                </a:tc>
                <a:tc>
                  <a:txBody>
                    <a:bodyPr/>
                    <a:lstStyle/>
                    <a:p>
                      <a:r>
                        <a:rPr lang="en-US" sz="1400" dirty="0" smtClean="0"/>
                        <a:t>1 TB</a:t>
                      </a:r>
                      <a:endParaRPr lang="en-US" sz="1400" dirty="0"/>
                    </a:p>
                  </a:txBody>
                  <a:tcPr marL="22498" marR="22498" marT="11249" marB="11249" anchor="ctr"/>
                </a:tc>
                <a:tc>
                  <a:txBody>
                    <a:bodyPr/>
                    <a:lstStyle/>
                    <a:p>
                      <a:endParaRPr lang="en-US" sz="1400"/>
                    </a:p>
                  </a:txBody>
                  <a:tcPr marL="22498" marR="22498" marT="11249" marB="11249" anchor="ctr"/>
                </a:tc>
                <a:tc>
                  <a:txBody>
                    <a:bodyPr/>
                    <a:lstStyle/>
                    <a:p>
                      <a:endParaRPr lang="en-US" sz="1400"/>
                    </a:p>
                  </a:txBody>
                  <a:tcPr marL="22498" marR="22498" marT="11249" marB="11249" anchor="ctr"/>
                </a:tc>
                <a:tc>
                  <a:txBody>
                    <a:bodyPr/>
                    <a:lstStyle/>
                    <a:p>
                      <a:endParaRPr lang="en-US" sz="1400" dirty="0"/>
                    </a:p>
                  </a:txBody>
                  <a:tcPr marL="22498" marR="22498" marT="11249" marB="11249" anchor="ctr"/>
                </a:tc>
                <a:tc>
                  <a:txBody>
                    <a:bodyPr/>
                    <a:lstStyle/>
                    <a:p>
                      <a:endParaRPr lang="en-US" sz="1400" b="1" dirty="0"/>
                    </a:p>
                  </a:txBody>
                  <a:tcPr marL="22498" marR="22498" marT="11249" marB="11249" anchor="ctr"/>
                </a:tc>
                <a:tc>
                  <a:txBody>
                    <a:bodyPr/>
                    <a:lstStyle/>
                    <a:p>
                      <a:r>
                        <a:rPr lang="en-US" sz="1400" dirty="0" smtClean="0"/>
                        <a:t>Best</a:t>
                      </a:r>
                      <a:endParaRPr lang="en-US" sz="1400" dirty="0"/>
                    </a:p>
                  </a:txBody>
                  <a:tcPr marL="22498" marR="22498" marT="11249" marB="11249" anchor="ctr"/>
                </a:tc>
                <a:tc>
                  <a:txBody>
                    <a:bodyPr/>
                    <a:lstStyle/>
                    <a:p>
                      <a:r>
                        <a:rPr lang="en-US" sz="1400" dirty="0" smtClean="0"/>
                        <a:t>$7,001</a:t>
                      </a:r>
                      <a:endParaRPr lang="en-US" sz="1400" dirty="0"/>
                    </a:p>
                  </a:txBody>
                  <a:tcPr marL="22498" marR="22498" marT="11249" marB="11249"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31817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Performance and Throughput</a:t>
            </a:r>
            <a:endParaRPr lang="en-US" dirty="0"/>
          </a:p>
        </p:txBody>
      </p:sp>
      <p:sp>
        <p:nvSpPr>
          <p:cNvPr id="10" name="Rectangle 9"/>
          <p:cNvSpPr/>
          <p:nvPr/>
        </p:nvSpPr>
        <p:spPr>
          <a:xfrm>
            <a:off x="5075237" y="2248120"/>
            <a:ext cx="3075770" cy="3256652"/>
          </a:xfrm>
          <a:prstGeom prst="rect">
            <a:avLst/>
          </a:prstGeom>
          <a:noFill/>
          <a:ln w="57150" cap="flat" cmpd="sng" algn="ctr">
            <a:solidFill>
              <a:srgbClr val="5EDBFF"/>
            </a:solidFill>
            <a:prstDash val="solid"/>
          </a:ln>
          <a:effectLst/>
        </p:spPr>
        <p:txBody>
          <a:bodyPr rtlCol="0" anchor="ctr"/>
          <a:lstStyle/>
          <a:p>
            <a:pPr algn="ctr" defTabSz="914400">
              <a:defRPr/>
            </a:pPr>
            <a:endParaRPr lang="en-US" sz="1836" kern="0" dirty="0" smtClean="0">
              <a:solidFill>
                <a:srgbClr val="404040"/>
              </a:solidFill>
            </a:endParaRPr>
          </a:p>
        </p:txBody>
      </p:sp>
      <p:sp>
        <p:nvSpPr>
          <p:cNvPr id="11" name="TextBox 10"/>
          <p:cNvSpPr txBox="1"/>
          <p:nvPr/>
        </p:nvSpPr>
        <p:spPr>
          <a:xfrm>
            <a:off x="5858557" y="1744662"/>
            <a:ext cx="1509132"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Compute</a:t>
            </a:r>
          </a:p>
        </p:txBody>
      </p:sp>
      <p:sp>
        <p:nvSpPr>
          <p:cNvPr id="12" name="TextBox 11"/>
          <p:cNvSpPr txBox="1"/>
          <p:nvPr/>
        </p:nvSpPr>
        <p:spPr>
          <a:xfrm rot="16200000">
            <a:off x="4202895" y="3645614"/>
            <a:ext cx="112562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Writes</a:t>
            </a:r>
          </a:p>
        </p:txBody>
      </p:sp>
      <p:sp>
        <p:nvSpPr>
          <p:cNvPr id="13" name="TextBox 12"/>
          <p:cNvSpPr txBox="1"/>
          <p:nvPr/>
        </p:nvSpPr>
        <p:spPr>
          <a:xfrm rot="5400000">
            <a:off x="7969691" y="3645614"/>
            <a:ext cx="103457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Reads</a:t>
            </a:r>
          </a:p>
        </p:txBody>
      </p:sp>
      <p:sp>
        <p:nvSpPr>
          <p:cNvPr id="14" name="TextBox 13"/>
          <p:cNvSpPr txBox="1"/>
          <p:nvPr/>
        </p:nvSpPr>
        <p:spPr>
          <a:xfrm>
            <a:off x="5905493" y="5656816"/>
            <a:ext cx="141525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Memory</a:t>
            </a:r>
            <a:endParaRPr lang="en-US" sz="2400" b="1" i="1" kern="0" dirty="0" smtClean="0">
              <a:solidFill>
                <a:srgbClr val="00BCF2">
                  <a:lumMod val="60000"/>
                  <a:lumOff val="40000"/>
                </a:srgbClr>
              </a:solidFill>
            </a:endParaRPr>
          </a:p>
        </p:txBody>
      </p:sp>
      <p:sp>
        <p:nvSpPr>
          <p:cNvPr id="15" name="Rectangle 14"/>
          <p:cNvSpPr/>
          <p:nvPr/>
        </p:nvSpPr>
        <p:spPr bwMode="auto">
          <a:xfrm>
            <a:off x="712552" y="1994762"/>
            <a:ext cx="3749030" cy="3712300"/>
          </a:xfrm>
          <a:prstGeom prst="rect">
            <a:avLst/>
          </a:prstGeom>
          <a:solidFill>
            <a:schemeClr val="bg1">
              <a:lumMod val="65000"/>
              <a:lumOff val="35000"/>
            </a:schemeClr>
          </a:solidFill>
          <a:ln>
            <a:noFill/>
          </a:ln>
          <a:scene3d>
            <a:camera prst="perspectiveRight" fov="7200000"/>
            <a:lightRig rig="threePt" dir="t"/>
          </a:scene3d>
          <a:sp3d/>
        </p:spPr>
        <p:txBody>
          <a:bodyPr vert="horz" wrap="square" lIns="182880" tIns="146304" rIns="548640" bIns="146304" numCol="1" rtlCol="0" anchor="ctr" anchorCtr="0" compatLnSpc="1">
            <a:prstTxWarp prst="textNoShape">
              <a:avLst/>
            </a:prstTxWarp>
            <a:noAutofit/>
          </a:bodyPr>
          <a:lstStyle/>
          <a:p>
            <a:pPr algn="ctr" defTabSz="914400">
              <a:lnSpc>
                <a:spcPct val="95000"/>
              </a:lnSpc>
              <a:spcBef>
                <a:spcPct val="0"/>
              </a:spcBef>
              <a:defRPr/>
            </a:pPr>
            <a:r>
              <a:rPr lang="en-US" sz="3600" b="1" kern="0" dirty="0" smtClean="0">
                <a:solidFill>
                  <a:srgbClr val="FFFFFF"/>
                </a:solidFill>
              </a:rPr>
              <a:t>DTU</a:t>
            </a:r>
            <a:r>
              <a:rPr lang="en-US" sz="3200" kern="0" dirty="0" smtClean="0">
                <a:solidFill>
                  <a:srgbClr val="FFFFFF"/>
                </a:solidFill>
              </a:rPr>
              <a:t/>
            </a:r>
            <a:br>
              <a:rPr lang="en-US" sz="3200" kern="0" dirty="0" smtClean="0">
                <a:solidFill>
                  <a:srgbClr val="FFFFFF"/>
                </a:solidFill>
              </a:rPr>
            </a:br>
            <a:r>
              <a:rPr lang="en-US" sz="3200" kern="0" dirty="0" smtClean="0">
                <a:solidFill>
                  <a:srgbClr val="FFFFFF"/>
                </a:solidFill>
              </a:rPr>
              <a:t>database throughput unit</a:t>
            </a:r>
            <a:endParaRPr lang="en-US" sz="3200" kern="0" spc="-102" dirty="0" smtClean="0">
              <a:ln w="3175">
                <a:noFill/>
              </a:ln>
              <a:solidFill>
                <a:srgbClr val="FFFFFF"/>
              </a:solidFill>
              <a:latin typeface="Segoe UI Light"/>
              <a:cs typeface="Segoe UI" pitchFamily="34" charset="0"/>
            </a:endParaRPr>
          </a:p>
        </p:txBody>
      </p:sp>
      <p:sp>
        <p:nvSpPr>
          <p:cNvPr id="16" name="Can 15"/>
          <p:cNvSpPr/>
          <p:nvPr/>
        </p:nvSpPr>
        <p:spPr bwMode="auto">
          <a:xfrm>
            <a:off x="6006706" y="3189347"/>
            <a:ext cx="1251273" cy="1497488"/>
          </a:xfrm>
          <a:prstGeom prst="can">
            <a:avLst/>
          </a:prstGeom>
          <a:solidFill>
            <a:srgbClr val="5EDBFF"/>
          </a:solidFill>
          <a:ln w="9525" cap="flat" cmpd="sng" algn="ctr">
            <a:noFill/>
            <a:prstDash val="solid"/>
            <a:headEnd type="none" w="med" len="med"/>
            <a:tailEnd type="none" w="med" len="med"/>
          </a:ln>
          <a:effectLst/>
        </p:spPr>
        <p:txBody>
          <a:bodyPr lIns="91440" tIns="91440" rIns="34294" bIns="34294" rtlCol="0" anchor="b" anchorCtr="0"/>
          <a:lstStyle/>
          <a:p>
            <a:pPr algn="ctr" defTabSz="932406">
              <a:defRPr/>
            </a:pPr>
            <a:endParaRPr lang="en-US" sz="800" kern="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21928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750" fill="hold"/>
                                        <p:tgtEl>
                                          <p:spTgt spid="16"/>
                                        </p:tgtEl>
                                      </p:cBhvr>
                                      <p:by x="150000" y="150000"/>
                                    </p:animScale>
                                  </p:childTnLst>
                                </p:cTn>
                              </p:par>
                            </p:childTnLst>
                          </p:cTn>
                        </p:par>
                        <p:par>
                          <p:cTn id="7" fill="hold">
                            <p:stCondLst>
                              <p:cond delay="1500"/>
                            </p:stCondLst>
                            <p:childTnLst>
                              <p:par>
                                <p:cTn id="8" presetID="6" presetClass="emph" presetSubtype="0" autoRev="1" fill="hold" grpId="1" nodeType="afterEffect">
                                  <p:stCondLst>
                                    <p:cond delay="0"/>
                                  </p:stCondLst>
                                  <p:childTnLst>
                                    <p:animScale>
                                      <p:cBhvr>
                                        <p:cTn id="9" dur="750" fill="hold"/>
                                        <p:tgtEl>
                                          <p:spTgt spid="16"/>
                                        </p:tgtEl>
                                      </p:cBhvr>
                                      <p:by x="150000" y="100000"/>
                                    </p:animScale>
                                  </p:childTnLst>
                                </p:cTn>
                              </p:par>
                            </p:childTnLst>
                          </p:cTn>
                        </p:par>
                        <p:par>
                          <p:cTn id="10" fill="hold">
                            <p:stCondLst>
                              <p:cond delay="3000"/>
                            </p:stCondLst>
                            <p:childTnLst>
                              <p:par>
                                <p:cTn id="11" presetID="6" presetClass="emph" presetSubtype="0" autoRev="1" fill="remove" grpId="2" nodeType="afterEffect">
                                  <p:stCondLst>
                                    <p:cond delay="0"/>
                                  </p:stCondLst>
                                  <p:childTnLst>
                                    <p:animScale>
                                      <p:cBhvr>
                                        <p:cTn id="12" dur="750" fill="hold"/>
                                        <p:tgtEl>
                                          <p:spTgt spid="16"/>
                                        </p:tgtEl>
                                      </p:cBhvr>
                                      <p:by x="100000" y="50000"/>
                                    </p:animScale>
                                  </p:childTnLst>
                                </p:cTn>
                              </p:par>
                            </p:childTnLst>
                          </p:cTn>
                        </p:par>
                        <p:par>
                          <p:cTn id="13" fill="hold">
                            <p:stCondLst>
                              <p:cond delay="4500"/>
                            </p:stCondLst>
                            <p:childTnLst>
                              <p:par>
                                <p:cTn id="14" presetID="6" presetClass="emph" presetSubtype="0" autoRev="1" fill="hold" grpId="3" nodeType="afterEffect">
                                  <p:stCondLst>
                                    <p:cond delay="0"/>
                                  </p:stCondLst>
                                  <p:childTnLst>
                                    <p:animScale>
                                      <p:cBhvr>
                                        <p:cTn id="15" dur="10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a:gradFill>
                  <a:gsLst>
                    <a:gs pos="1250">
                      <a:srgbClr val="FFFFFF"/>
                    </a:gs>
                    <a:gs pos="100000">
                      <a:srgbClr val="FFFFFF"/>
                    </a:gs>
                  </a:gsLst>
                  <a:lin ang="5400000" scaled="0"/>
                </a:gradFill>
              </a:rPr>
              <a:t>Predictable Performance</a:t>
            </a:r>
          </a:p>
        </p:txBody>
      </p:sp>
      <p:sp>
        <p:nvSpPr>
          <p:cNvPr id="6" name="Text Placeholder 2"/>
          <p:cNvSpPr txBox="1">
            <a:spLocks/>
          </p:cNvSpPr>
          <p:nvPr/>
        </p:nvSpPr>
        <p:spPr>
          <a:xfrm>
            <a:off x="394973" y="1439862"/>
            <a:ext cx="10852464" cy="2573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b="1" dirty="0" smtClean="0">
                <a:solidFill>
                  <a:srgbClr val="BAD80A"/>
                </a:solidFill>
              </a:rPr>
              <a:t>Basic</a:t>
            </a:r>
            <a:r>
              <a:rPr lang="en-US" sz="2800" dirty="0" smtClean="0">
                <a:gradFill>
                  <a:gsLst>
                    <a:gs pos="1250">
                      <a:srgbClr val="FFFFFF"/>
                    </a:gs>
                    <a:gs pos="100000">
                      <a:srgbClr val="FFFFFF"/>
                    </a:gs>
                  </a:gsLst>
                  <a:lin ang="5400000" scaled="0"/>
                </a:gradFill>
              </a:rPr>
              <a:t>, </a:t>
            </a:r>
            <a:r>
              <a:rPr lang="en-US" sz="2800" b="1" dirty="0" smtClean="0">
                <a:solidFill>
                  <a:srgbClr val="00B050"/>
                </a:solidFill>
              </a:rPr>
              <a:t>Standard</a:t>
            </a:r>
            <a:r>
              <a:rPr lang="en-US" sz="2800" dirty="0" smtClean="0">
                <a:gradFill>
                  <a:gsLst>
                    <a:gs pos="1250">
                      <a:srgbClr val="FFFFFF"/>
                    </a:gs>
                    <a:gs pos="100000">
                      <a:srgbClr val="FFFFFF"/>
                    </a:gs>
                  </a:gsLst>
                  <a:lin ang="5400000" scaled="0"/>
                </a:gradFill>
              </a:rPr>
              <a:t>, and </a:t>
            </a:r>
            <a:r>
              <a:rPr lang="en-US" sz="2800" b="1" dirty="0" smtClean="0">
                <a:solidFill>
                  <a:srgbClr val="00BCF2">
                    <a:lumMod val="60000"/>
                    <a:lumOff val="40000"/>
                  </a:srgbClr>
                </a:solidFill>
              </a:rPr>
              <a:t>Premium</a:t>
            </a:r>
            <a:r>
              <a:rPr lang="en-US" sz="2800" dirty="0" smtClean="0">
                <a:solidFill>
                  <a:srgbClr val="00BCF2">
                    <a:lumMod val="60000"/>
                    <a:lumOff val="40000"/>
                  </a:srgbClr>
                </a:solidFill>
              </a:rPr>
              <a:t> </a:t>
            </a:r>
            <a:r>
              <a:rPr lang="en-US" sz="2800" dirty="0" smtClean="0">
                <a:gradFill>
                  <a:gsLst>
                    <a:gs pos="1250">
                      <a:srgbClr val="FFFFFF"/>
                    </a:gs>
                    <a:gs pos="100000">
                      <a:srgbClr val="FFFFFF"/>
                    </a:gs>
                  </a:gsLst>
                  <a:lin ang="5400000" scaled="0"/>
                </a:gradFill>
              </a:rPr>
              <a:t>provide increasing performance levels</a:t>
            </a:r>
          </a:p>
          <a:p>
            <a:pPr>
              <a:lnSpc>
                <a:spcPct val="100000"/>
              </a:lnSpc>
            </a:pPr>
            <a:r>
              <a:rPr lang="en-US" sz="2800" dirty="0" smtClean="0">
                <a:gradFill>
                  <a:gsLst>
                    <a:gs pos="1250">
                      <a:srgbClr val="FFFFFF"/>
                    </a:gs>
                    <a:gs pos="100000">
                      <a:srgbClr val="FFFFFF"/>
                    </a:gs>
                  </a:gsLst>
                  <a:lin ang="5400000" scaled="0"/>
                </a:gradFill>
              </a:rPr>
              <a:t>Scale individual databases up/down via portal, PS, APIs, or T-SQL </a:t>
            </a:r>
            <a:br>
              <a:rPr lang="en-US" sz="2800" dirty="0" smtClean="0">
                <a:gradFill>
                  <a:gsLst>
                    <a:gs pos="1250">
                      <a:srgbClr val="FFFFFF"/>
                    </a:gs>
                    <a:gs pos="100000">
                      <a:srgbClr val="FFFFFF"/>
                    </a:gs>
                  </a:gsLst>
                  <a:lin ang="5400000" scaled="0"/>
                </a:gradFill>
              </a:rPr>
            </a:br>
            <a:r>
              <a:rPr lang="en-US" sz="2800" dirty="0" smtClean="0">
                <a:gradFill>
                  <a:gsLst>
                    <a:gs pos="1250">
                      <a:srgbClr val="FFFFFF"/>
                    </a:gs>
                    <a:gs pos="100000">
                      <a:srgbClr val="FFFFFF"/>
                    </a:gs>
                  </a:gsLst>
                  <a:lin ang="5400000" scaled="0"/>
                </a:gradFill>
              </a:rPr>
              <a:t>to reflect actual or anticipated demand</a:t>
            </a:r>
          </a:p>
          <a:p>
            <a:pPr>
              <a:lnSpc>
                <a:spcPct val="100000"/>
              </a:lnSpc>
            </a:pPr>
            <a:r>
              <a:rPr lang="en-US" sz="2800" dirty="0" smtClean="0">
                <a:gradFill>
                  <a:gsLst>
                    <a:gs pos="1250">
                      <a:srgbClr val="FFFFFF"/>
                    </a:gs>
                    <a:gs pos="100000">
                      <a:srgbClr val="FFFFFF"/>
                    </a:gs>
                  </a:gsLst>
                  <a:lin ang="5400000" scaled="0"/>
                </a:gradFill>
              </a:rPr>
              <a:t>Database remains online while scaling</a:t>
            </a:r>
          </a:p>
          <a:p>
            <a:pPr>
              <a:lnSpc>
                <a:spcPct val="100000"/>
              </a:lnSpc>
            </a:pPr>
            <a:r>
              <a:rPr lang="en-US" sz="2800" dirty="0" smtClean="0">
                <a:gradFill>
                  <a:gsLst>
                    <a:gs pos="1250">
                      <a:srgbClr val="FFFFFF"/>
                    </a:gs>
                    <a:gs pos="100000">
                      <a:srgbClr val="FFFFFF"/>
                    </a:gs>
                  </a:gsLst>
                  <a:lin ang="5400000" scaled="0"/>
                </a:gradFill>
              </a:rPr>
              <a:t>Hourly billing provides cost efficiency</a:t>
            </a:r>
            <a:endParaRPr lang="en-US" sz="2800" dirty="0">
              <a:gradFill>
                <a:gsLst>
                  <a:gs pos="1250">
                    <a:srgbClr val="FFFFFF"/>
                  </a:gs>
                  <a:gs pos="100000">
                    <a:srgbClr val="FFFFFF"/>
                  </a:gs>
                </a:gsLst>
                <a:lin ang="5400000" scaled="0"/>
              </a:gradFill>
            </a:endParaRPr>
          </a:p>
        </p:txBody>
      </p:sp>
      <p:grpSp>
        <p:nvGrpSpPr>
          <p:cNvPr id="38" name="Group 37"/>
          <p:cNvGrpSpPr/>
          <p:nvPr/>
        </p:nvGrpSpPr>
        <p:grpSpPr>
          <a:xfrm>
            <a:off x="2027237" y="3116262"/>
            <a:ext cx="9634402" cy="3674219"/>
            <a:chOff x="2411223" y="1817612"/>
            <a:chExt cx="9634402" cy="3674219"/>
          </a:xfrm>
        </p:grpSpPr>
        <p:sp>
          <p:nvSpPr>
            <p:cNvPr id="7" name="Rectangle 6"/>
            <p:cNvSpPr/>
            <p:nvPr/>
          </p:nvSpPr>
          <p:spPr bwMode="auto">
            <a:xfrm>
              <a:off x="4472701" y="4514954"/>
              <a:ext cx="406984" cy="38100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062837" y="4343253"/>
              <a:ext cx="581826" cy="55270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681901" y="3996142"/>
              <a:ext cx="878611" cy="899812"/>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751713" y="3609500"/>
              <a:ext cx="1418643" cy="128645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326151" y="2258040"/>
              <a:ext cx="2719474" cy="263791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990393" y="4657972"/>
              <a:ext cx="285578" cy="237982"/>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653967" y="4743554"/>
              <a:ext cx="182880" cy="152400"/>
            </a:xfrm>
            <a:prstGeom prst="rect">
              <a:avLst/>
            </a:prstGeom>
            <a:no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482101" y="4863967"/>
              <a:ext cx="53604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5</a:t>
              </a:r>
            </a:p>
          </p:txBody>
        </p:sp>
        <p:sp>
          <p:nvSpPr>
            <p:cNvPr id="15" name="TextBox 14"/>
            <p:cNvSpPr txBox="1"/>
            <p:nvPr/>
          </p:nvSpPr>
          <p:spPr>
            <a:xfrm>
              <a:off x="37699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a:t>
              </a:r>
            </a:p>
          </p:txBody>
        </p:sp>
        <p:sp>
          <p:nvSpPr>
            <p:cNvPr id="16" name="TextBox 15"/>
            <p:cNvSpPr txBox="1"/>
            <p:nvPr/>
          </p:nvSpPr>
          <p:spPr>
            <a:xfrm>
              <a:off x="4347796"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20</a:t>
              </a:r>
            </a:p>
          </p:txBody>
        </p:sp>
        <p:sp>
          <p:nvSpPr>
            <p:cNvPr id="17" name="TextBox 16"/>
            <p:cNvSpPr txBox="1"/>
            <p:nvPr/>
          </p:nvSpPr>
          <p:spPr>
            <a:xfrm>
              <a:off x="50196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50</a:t>
              </a:r>
            </a:p>
          </p:txBody>
        </p:sp>
        <p:sp>
          <p:nvSpPr>
            <p:cNvPr id="18" name="TextBox 17"/>
            <p:cNvSpPr txBox="1"/>
            <p:nvPr/>
          </p:nvSpPr>
          <p:spPr>
            <a:xfrm>
              <a:off x="5720341"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100</a:t>
              </a:r>
            </a:p>
          </p:txBody>
        </p:sp>
        <p:sp>
          <p:nvSpPr>
            <p:cNvPr id="19" name="TextBox 18"/>
            <p:cNvSpPr txBox="1"/>
            <p:nvPr/>
          </p:nvSpPr>
          <p:spPr>
            <a:xfrm>
              <a:off x="8026301" y="4863967"/>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250</a:t>
              </a:r>
            </a:p>
          </p:txBody>
        </p:sp>
        <p:sp>
          <p:nvSpPr>
            <p:cNvPr id="20" name="TextBox 19"/>
            <p:cNvSpPr txBox="1"/>
            <p:nvPr/>
          </p:nvSpPr>
          <p:spPr>
            <a:xfrm>
              <a:off x="10180637" y="4863967"/>
              <a:ext cx="103618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1000</a:t>
              </a:r>
            </a:p>
          </p:txBody>
        </p:sp>
        <p:sp>
          <p:nvSpPr>
            <p:cNvPr id="22" name="TextBox 21"/>
            <p:cNvSpPr txBox="1"/>
            <p:nvPr/>
          </p:nvSpPr>
          <p:spPr>
            <a:xfrm>
              <a:off x="2411223" y="4860752"/>
              <a:ext cx="110089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DTUs</a:t>
              </a:r>
            </a:p>
          </p:txBody>
        </p:sp>
        <p:sp>
          <p:nvSpPr>
            <p:cNvPr id="23" name="TextBox 22"/>
            <p:cNvSpPr txBox="1"/>
            <p:nvPr/>
          </p:nvSpPr>
          <p:spPr>
            <a:xfrm>
              <a:off x="3489090" y="4281994"/>
              <a:ext cx="53444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BAD80A"/>
                  </a:solidFill>
                </a:rPr>
                <a:t>B</a:t>
              </a:r>
            </a:p>
          </p:txBody>
        </p:sp>
        <p:sp>
          <p:nvSpPr>
            <p:cNvPr id="24" name="TextBox 23"/>
            <p:cNvSpPr txBox="1"/>
            <p:nvPr/>
          </p:nvSpPr>
          <p:spPr>
            <a:xfrm>
              <a:off x="3810224" y="4200551"/>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S0</a:t>
              </a:r>
            </a:p>
          </p:txBody>
        </p:sp>
        <p:sp>
          <p:nvSpPr>
            <p:cNvPr id="25" name="TextBox 24"/>
            <p:cNvSpPr txBox="1"/>
            <p:nvPr/>
          </p:nvSpPr>
          <p:spPr>
            <a:xfrm>
              <a:off x="4374873" y="4072635"/>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S1</a:t>
              </a:r>
            </a:p>
          </p:txBody>
        </p:sp>
        <p:sp>
          <p:nvSpPr>
            <p:cNvPr id="26" name="TextBox 25"/>
            <p:cNvSpPr txBox="1"/>
            <p:nvPr/>
          </p:nvSpPr>
          <p:spPr>
            <a:xfrm>
              <a:off x="5025559" y="3880290"/>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S2</a:t>
              </a:r>
            </a:p>
          </p:txBody>
        </p:sp>
        <p:sp>
          <p:nvSpPr>
            <p:cNvPr id="27" name="TextBox 26"/>
            <p:cNvSpPr txBox="1"/>
            <p:nvPr/>
          </p:nvSpPr>
          <p:spPr>
            <a:xfrm>
              <a:off x="5876473" y="3689954"/>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S3</a:t>
              </a:r>
            </a:p>
          </p:txBody>
        </p:sp>
        <p:sp>
          <p:nvSpPr>
            <p:cNvPr id="28" name="TextBox 27"/>
            <p:cNvSpPr txBox="1"/>
            <p:nvPr/>
          </p:nvSpPr>
          <p:spPr>
            <a:xfrm>
              <a:off x="8124082" y="3090967"/>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P2</a:t>
              </a:r>
            </a:p>
          </p:txBody>
        </p:sp>
        <p:sp>
          <p:nvSpPr>
            <p:cNvPr id="29" name="TextBox 28"/>
            <p:cNvSpPr txBox="1"/>
            <p:nvPr/>
          </p:nvSpPr>
          <p:spPr>
            <a:xfrm>
              <a:off x="10348936" y="1817612"/>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P3</a:t>
              </a:r>
            </a:p>
          </p:txBody>
        </p:sp>
        <p:sp>
          <p:nvSpPr>
            <p:cNvPr id="33" name="Rectangle 32"/>
            <p:cNvSpPr/>
            <p:nvPr/>
          </p:nvSpPr>
          <p:spPr bwMode="auto">
            <a:xfrm>
              <a:off x="5827612" y="4203620"/>
              <a:ext cx="676022" cy="69233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806972" y="3495301"/>
              <a:ext cx="67390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P1</a:t>
              </a:r>
            </a:p>
          </p:txBody>
        </p:sp>
        <p:sp>
          <p:nvSpPr>
            <p:cNvPr id="35" name="TextBox 34"/>
            <p:cNvSpPr txBox="1"/>
            <p:nvPr/>
          </p:nvSpPr>
          <p:spPr>
            <a:xfrm>
              <a:off x="6663033"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125</a:t>
              </a:r>
            </a:p>
          </p:txBody>
        </p:sp>
      </p:grpSp>
      <p:sp>
        <p:nvSpPr>
          <p:cNvPr id="51" name="Can 50"/>
          <p:cNvSpPr/>
          <p:nvPr/>
        </p:nvSpPr>
        <p:spPr>
          <a:xfrm>
            <a:off x="3303655" y="6071665"/>
            <a:ext cx="110298" cy="93028"/>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9" name="Can 58"/>
          <p:cNvSpPr/>
          <p:nvPr/>
        </p:nvSpPr>
        <p:spPr>
          <a:xfrm>
            <a:off x="3649963" y="5996940"/>
            <a:ext cx="193708" cy="165556"/>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 name="Can 59"/>
          <p:cNvSpPr/>
          <p:nvPr/>
        </p:nvSpPr>
        <p:spPr>
          <a:xfrm>
            <a:off x="4130508" y="5852160"/>
            <a:ext cx="315762" cy="29932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 name="Can 60"/>
          <p:cNvSpPr/>
          <p:nvPr/>
        </p:nvSpPr>
        <p:spPr>
          <a:xfrm>
            <a:off x="4720806" y="5688330"/>
            <a:ext cx="491274" cy="4631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 name="Can 61"/>
          <p:cNvSpPr/>
          <p:nvPr/>
        </p:nvSpPr>
        <p:spPr>
          <a:xfrm>
            <a:off x="5478338" y="5543550"/>
            <a:ext cx="590992" cy="60793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 name="Can 62"/>
          <p:cNvSpPr/>
          <p:nvPr/>
        </p:nvSpPr>
        <p:spPr>
          <a:xfrm>
            <a:off x="6345820" y="5345430"/>
            <a:ext cx="775070" cy="8060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 name="Can 63"/>
          <p:cNvSpPr/>
          <p:nvPr/>
        </p:nvSpPr>
        <p:spPr>
          <a:xfrm>
            <a:off x="7426746" y="4962081"/>
            <a:ext cx="1295982" cy="1189399"/>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 name="Can 64"/>
          <p:cNvSpPr/>
          <p:nvPr/>
        </p:nvSpPr>
        <p:spPr>
          <a:xfrm>
            <a:off x="9000073" y="3625702"/>
            <a:ext cx="2584800" cy="2525779"/>
          </a:xfrm>
          <a:prstGeom prst="can">
            <a:avLst>
              <a:gd name="adj" fmla="val 23513"/>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Tree>
    <p:extLst>
      <p:ext uri="{BB962C8B-B14F-4D97-AF65-F5344CB8AC3E}">
        <p14:creationId xmlns:p14="http://schemas.microsoft.com/office/powerpoint/2010/main" val="108285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06579" y="1485604"/>
            <a:ext cx="7863818" cy="5287601"/>
          </a:xfrm>
        </p:spPr>
        <p:txBody>
          <a:bodyPr/>
          <a:lstStyle/>
          <a:p>
            <a:r>
              <a:rPr lang="en-US" sz="3600" dirty="0"/>
              <a:t>Better support for large </a:t>
            </a:r>
            <a:r>
              <a:rPr lang="en-US" sz="3600" dirty="0" smtClean="0"/>
              <a:t>databases</a:t>
            </a:r>
          </a:p>
          <a:p>
            <a:pPr lvl="1"/>
            <a:r>
              <a:rPr lang="en-US" sz="2000" dirty="0"/>
              <a:t>Table partitioning + parallel queries</a:t>
            </a:r>
          </a:p>
          <a:p>
            <a:pPr lvl="1"/>
            <a:r>
              <a:rPr lang="en-US" sz="2000" dirty="0"/>
              <a:t>Online + large index </a:t>
            </a:r>
            <a:r>
              <a:rPr lang="en-US" sz="2000" dirty="0" smtClean="0"/>
              <a:t>rebuild</a:t>
            </a:r>
          </a:p>
          <a:p>
            <a:pPr lvl="1"/>
            <a:r>
              <a:rPr lang="en-US" sz="2000" dirty="0" smtClean="0"/>
              <a:t>No transaction size limit</a:t>
            </a:r>
          </a:p>
          <a:p>
            <a:pPr>
              <a:spcBef>
                <a:spcPts val="1200"/>
              </a:spcBef>
            </a:pPr>
            <a:r>
              <a:rPr lang="en-US" sz="3600" dirty="0" smtClean="0"/>
              <a:t>Expanded </a:t>
            </a:r>
            <a:r>
              <a:rPr lang="en-US" sz="3600" dirty="0"/>
              <a:t>programming surface </a:t>
            </a:r>
            <a:r>
              <a:rPr lang="en-US" sz="3600" dirty="0" smtClean="0"/>
              <a:t>area</a:t>
            </a:r>
          </a:p>
          <a:p>
            <a:pPr lvl="1"/>
            <a:r>
              <a:rPr lang="en-US" sz="2000" dirty="0" smtClean="0"/>
              <a:t>CLR, Full-Text Search, Change tracking, heaps, analytics, extended properties…</a:t>
            </a:r>
            <a:endParaRPr lang="en-US" sz="2000" dirty="0"/>
          </a:p>
          <a:p>
            <a:pPr>
              <a:spcBef>
                <a:spcPts val="1200"/>
              </a:spcBef>
            </a:pPr>
            <a:r>
              <a:rPr lang="en-US" sz="3600" dirty="0"/>
              <a:t>Deeper database </a:t>
            </a:r>
            <a:r>
              <a:rPr lang="en-US" sz="3600" dirty="0" smtClean="0"/>
              <a:t>insights</a:t>
            </a:r>
          </a:p>
          <a:p>
            <a:pPr lvl="1"/>
            <a:r>
              <a:rPr lang="en-US" sz="2000" dirty="0" smtClean="0"/>
              <a:t>Full set of dynamic management views (DMV)</a:t>
            </a:r>
            <a:endParaRPr lang="en-US" sz="2000" dirty="0"/>
          </a:p>
          <a:p>
            <a:pPr>
              <a:spcBef>
                <a:spcPts val="1200"/>
              </a:spcBef>
            </a:pPr>
            <a:r>
              <a:rPr lang="en-US" sz="3600" dirty="0"/>
              <a:t>Greater </a:t>
            </a:r>
            <a:r>
              <a:rPr lang="en-US" sz="3600" dirty="0" smtClean="0"/>
              <a:t>premium performance</a:t>
            </a:r>
          </a:p>
          <a:p>
            <a:pPr lvl="1"/>
            <a:r>
              <a:rPr lang="en-US" sz="2000" dirty="0" smtClean="0"/>
              <a:t>In-memory </a:t>
            </a:r>
            <a:r>
              <a:rPr lang="en-US" sz="2000" dirty="0" err="1" smtClean="0"/>
              <a:t>Columnstore</a:t>
            </a:r>
            <a:r>
              <a:rPr lang="en-US" sz="2000" dirty="0" smtClean="0"/>
              <a:t> </a:t>
            </a:r>
          </a:p>
          <a:p>
            <a:pPr lvl="1"/>
            <a:r>
              <a:rPr lang="en-US" sz="2000" dirty="0" smtClean="0"/>
              <a:t>SSD based IO</a:t>
            </a:r>
            <a:endParaRPr lang="en-US" sz="2000" dirty="0"/>
          </a:p>
        </p:txBody>
      </p:sp>
      <p:sp>
        <p:nvSpPr>
          <p:cNvPr id="5" name="Title 4"/>
          <p:cNvSpPr>
            <a:spLocks noGrp="1"/>
          </p:cNvSpPr>
          <p:nvPr>
            <p:ph type="title"/>
          </p:nvPr>
        </p:nvSpPr>
        <p:spPr/>
        <p:txBody>
          <a:bodyPr/>
          <a:lstStyle/>
          <a:p>
            <a:r>
              <a:rPr lang="en-US" dirty="0"/>
              <a:t>Azure SQL Database V12</a:t>
            </a:r>
          </a:p>
        </p:txBody>
      </p:sp>
      <p:grpSp>
        <p:nvGrpSpPr>
          <p:cNvPr id="22" name="Group 21"/>
          <p:cNvGrpSpPr/>
          <p:nvPr/>
        </p:nvGrpSpPr>
        <p:grpSpPr>
          <a:xfrm>
            <a:off x="731897" y="2217116"/>
            <a:ext cx="2743170" cy="3017487"/>
            <a:chOff x="2922631" y="1179023"/>
            <a:chExt cx="508663" cy="757689"/>
          </a:xfrm>
        </p:grpSpPr>
        <p:sp>
          <p:nvSpPr>
            <p:cNvPr id="23" name="Oval 22"/>
            <p:cNvSpPr/>
            <p:nvPr/>
          </p:nvSpPr>
          <p:spPr>
            <a:xfrm>
              <a:off x="2922631" y="1785863"/>
              <a:ext cx="508663" cy="15084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2922631" y="1260070"/>
              <a:ext cx="508663" cy="60960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prstClr val="white"/>
                  </a:solidFill>
                </a:rPr>
                <a:t>SQL DB</a:t>
              </a:r>
            </a:p>
            <a:p>
              <a:pPr algn="ctr"/>
              <a:r>
                <a:rPr lang="en-US" sz="3600" b="1" dirty="0" smtClean="0">
                  <a:solidFill>
                    <a:prstClr val="white"/>
                  </a:solidFill>
                </a:rPr>
                <a:t>V12</a:t>
              </a:r>
              <a:endParaRPr lang="en-US" sz="3200" b="1" dirty="0">
                <a:solidFill>
                  <a:prstClr val="white"/>
                </a:solidFill>
              </a:endParaRPr>
            </a:p>
          </p:txBody>
        </p:sp>
        <p:sp>
          <p:nvSpPr>
            <p:cNvPr id="25" name="Oval 24"/>
            <p:cNvSpPr/>
            <p:nvPr/>
          </p:nvSpPr>
          <p:spPr>
            <a:xfrm>
              <a:off x="2922631" y="1179023"/>
              <a:ext cx="508663" cy="15084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0284770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9" name="Object 558"/>
          <p:cNvGraphicFramePr>
            <a:graphicFrameLocks noChangeAspect="1"/>
          </p:cNvGraphicFramePr>
          <p:nvPr>
            <p:extLst/>
          </p:nvPr>
        </p:nvGraphicFramePr>
        <p:xfrm>
          <a:off x="-3748614" y="3406255"/>
          <a:ext cx="8531352" cy="4995019"/>
        </p:xfrm>
        <a:graphic>
          <a:graphicData uri="http://schemas.openxmlformats.org/presentationml/2006/ole">
            <mc:AlternateContent xmlns:mc="http://schemas.openxmlformats.org/markup-compatibility/2006">
              <mc:Choice xmlns:v="urn:schemas-microsoft-com:vml" Requires="v">
                <p:oleObj spid="_x0000_s2062" name="CorelDRAW" r:id="rId3" imgW="9999104" imgH="5854488" progId="CorelDraw.Graphic.17">
                  <p:embed/>
                </p:oleObj>
              </mc:Choice>
              <mc:Fallback>
                <p:oleObj name="CorelDRAW" r:id="rId3" imgW="9999104" imgH="5854488" progId="CorelDraw.Graphic.17">
                  <p:embed/>
                  <p:pic>
                    <p:nvPicPr>
                      <p:cNvPr id="0" name=""/>
                      <p:cNvPicPr/>
                      <p:nvPr/>
                    </p:nvPicPr>
                    <p:blipFill>
                      <a:blip r:embed="rId4"/>
                      <a:stretch>
                        <a:fillRect/>
                      </a:stretch>
                    </p:blipFill>
                    <p:spPr>
                      <a:xfrm>
                        <a:off x="-3748614" y="3406255"/>
                        <a:ext cx="8531352" cy="4995019"/>
                      </a:xfrm>
                      <a:prstGeom prst="rect">
                        <a:avLst/>
                      </a:prstGeom>
                    </p:spPr>
                  </p:pic>
                </p:oleObj>
              </mc:Fallback>
            </mc:AlternateContent>
          </a:graphicData>
        </a:graphic>
      </p:graphicFrame>
      <p:graphicFrame>
        <p:nvGraphicFramePr>
          <p:cNvPr id="561" name="Object 560"/>
          <p:cNvGraphicFramePr>
            <a:graphicFrameLocks noChangeAspect="1"/>
          </p:cNvGraphicFramePr>
          <p:nvPr>
            <p:extLst/>
          </p:nvPr>
        </p:nvGraphicFramePr>
        <p:xfrm>
          <a:off x="-2184885" y="4468700"/>
          <a:ext cx="7849337" cy="4464297"/>
        </p:xfrm>
        <a:graphic>
          <a:graphicData uri="http://schemas.openxmlformats.org/presentationml/2006/ole">
            <mc:AlternateContent xmlns:mc="http://schemas.openxmlformats.org/markup-compatibility/2006">
              <mc:Choice xmlns:v="urn:schemas-microsoft-com:vml" Requires="v">
                <p:oleObj spid="_x0000_s2063" name="CorelDRAW" r:id="rId5" imgW="9999104" imgH="5854488" progId="CorelDraw.Graphic.17">
                  <p:embed/>
                </p:oleObj>
              </mc:Choice>
              <mc:Fallback>
                <p:oleObj name="CorelDRAW" r:id="rId5" imgW="9999104" imgH="5854488" progId="CorelDraw.Graphic.17">
                  <p:embed/>
                  <p:pic>
                    <p:nvPicPr>
                      <p:cNvPr id="0" name=""/>
                      <p:cNvPicPr/>
                      <p:nvPr/>
                    </p:nvPicPr>
                    <p:blipFill>
                      <a:blip r:embed="rId6"/>
                      <a:stretch>
                        <a:fillRect/>
                      </a:stretch>
                    </p:blipFill>
                    <p:spPr>
                      <a:xfrm>
                        <a:off x="-2184885" y="4468700"/>
                        <a:ext cx="7849337" cy="4464297"/>
                      </a:xfrm>
                      <a:prstGeom prst="rect">
                        <a:avLst/>
                      </a:prstGeom>
                    </p:spPr>
                  </p:pic>
                </p:oleObj>
              </mc:Fallback>
            </mc:AlternateContent>
          </a:graphicData>
        </a:graphic>
      </p:graphicFrame>
      <p:grpSp>
        <p:nvGrpSpPr>
          <p:cNvPr id="478" name="Group 477"/>
          <p:cNvGrpSpPr/>
          <p:nvPr/>
        </p:nvGrpSpPr>
        <p:grpSpPr>
          <a:xfrm>
            <a:off x="4764383" y="814064"/>
            <a:ext cx="7651264" cy="2006071"/>
            <a:chOff x="6907213" y="5481638"/>
            <a:chExt cx="5340351" cy="1400177"/>
          </a:xfrm>
        </p:grpSpPr>
        <p:sp>
          <p:nvSpPr>
            <p:cNvPr id="395" name="Freeform 296"/>
            <p:cNvSpPr>
              <a:spLocks/>
            </p:cNvSpPr>
            <p:nvPr/>
          </p:nvSpPr>
          <p:spPr bwMode="auto">
            <a:xfrm>
              <a:off x="6907213" y="6237290"/>
              <a:ext cx="3089275" cy="644525"/>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3" name="Freeform 304"/>
            <p:cNvSpPr>
              <a:spLocks/>
            </p:cNvSpPr>
            <p:nvPr/>
          </p:nvSpPr>
          <p:spPr bwMode="auto">
            <a:xfrm>
              <a:off x="10201276" y="6027738"/>
              <a:ext cx="2046288" cy="830263"/>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6" name="Freeform 307"/>
            <p:cNvSpPr>
              <a:spLocks/>
            </p:cNvSpPr>
            <p:nvPr/>
          </p:nvSpPr>
          <p:spPr bwMode="auto">
            <a:xfrm>
              <a:off x="7558088" y="5481638"/>
              <a:ext cx="4689475" cy="1376363"/>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17" name="Freeform 318"/>
            <p:cNvSpPr>
              <a:spLocks/>
            </p:cNvSpPr>
            <p:nvPr/>
          </p:nvSpPr>
          <p:spPr bwMode="auto">
            <a:xfrm>
              <a:off x="9345613" y="6251576"/>
              <a:ext cx="2568575" cy="606425"/>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nvGrpSpPr>
          <p:cNvPr id="479" name="Group 478"/>
          <p:cNvGrpSpPr/>
          <p:nvPr/>
        </p:nvGrpSpPr>
        <p:grpSpPr>
          <a:xfrm>
            <a:off x="6532428" y="1304152"/>
            <a:ext cx="518789" cy="772773"/>
            <a:chOff x="2922631" y="1179023"/>
            <a:chExt cx="508663" cy="757689"/>
          </a:xfrm>
        </p:grpSpPr>
        <p:sp>
          <p:nvSpPr>
            <p:cNvPr id="480" name="Oval 47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1" name="Rectangle 48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2" name="Oval 48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3" name="Oval 48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84" name="Group 483"/>
          <p:cNvGrpSpPr/>
          <p:nvPr/>
        </p:nvGrpSpPr>
        <p:grpSpPr>
          <a:xfrm>
            <a:off x="7257786" y="922430"/>
            <a:ext cx="518789" cy="772773"/>
            <a:chOff x="2922631" y="1179023"/>
            <a:chExt cx="508663" cy="757689"/>
          </a:xfrm>
        </p:grpSpPr>
        <p:sp>
          <p:nvSpPr>
            <p:cNvPr id="485" name="Oval 48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6" name="Rectangle 48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7" name="Oval 48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8" name="Oval 48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89" name="Group 488"/>
          <p:cNvGrpSpPr/>
          <p:nvPr/>
        </p:nvGrpSpPr>
        <p:grpSpPr>
          <a:xfrm>
            <a:off x="7978164" y="747782"/>
            <a:ext cx="518789" cy="772773"/>
            <a:chOff x="2922631" y="1179023"/>
            <a:chExt cx="508663" cy="757689"/>
          </a:xfrm>
        </p:grpSpPr>
        <p:sp>
          <p:nvSpPr>
            <p:cNvPr id="490" name="Oval 48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1" name="Rectangle 49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2" name="Oval 49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3" name="Oval 49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94" name="Group 493"/>
          <p:cNvGrpSpPr/>
          <p:nvPr/>
        </p:nvGrpSpPr>
        <p:grpSpPr>
          <a:xfrm>
            <a:off x="8707834" y="713721"/>
            <a:ext cx="518789" cy="772773"/>
            <a:chOff x="2922631" y="1179023"/>
            <a:chExt cx="508663" cy="757689"/>
          </a:xfrm>
        </p:grpSpPr>
        <p:sp>
          <p:nvSpPr>
            <p:cNvPr id="495" name="Oval 49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6" name="Rectangle 49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7" name="Oval 49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8" name="Oval 49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99" name="Group 498"/>
          <p:cNvGrpSpPr/>
          <p:nvPr/>
        </p:nvGrpSpPr>
        <p:grpSpPr>
          <a:xfrm>
            <a:off x="9437430" y="709280"/>
            <a:ext cx="518789" cy="772773"/>
            <a:chOff x="2922631" y="1179023"/>
            <a:chExt cx="508663" cy="757689"/>
          </a:xfrm>
        </p:grpSpPr>
        <p:sp>
          <p:nvSpPr>
            <p:cNvPr id="500" name="Oval 49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1" name="Rectangle 50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2" name="Oval 50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3" name="Oval 50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04" name="Group 503"/>
          <p:cNvGrpSpPr/>
          <p:nvPr/>
        </p:nvGrpSpPr>
        <p:grpSpPr>
          <a:xfrm>
            <a:off x="5818668" y="1654296"/>
            <a:ext cx="518789" cy="772773"/>
            <a:chOff x="2922631" y="1179023"/>
            <a:chExt cx="508663" cy="757689"/>
          </a:xfrm>
        </p:grpSpPr>
        <p:sp>
          <p:nvSpPr>
            <p:cNvPr id="505" name="Oval 50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6" name="Rectangle 50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7" name="Oval 50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8" name="Oval 50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09" name="Group 508"/>
          <p:cNvGrpSpPr/>
          <p:nvPr/>
        </p:nvGrpSpPr>
        <p:grpSpPr>
          <a:xfrm>
            <a:off x="7177923" y="1443628"/>
            <a:ext cx="518789" cy="772773"/>
            <a:chOff x="2922631" y="1179023"/>
            <a:chExt cx="508663" cy="757689"/>
          </a:xfrm>
        </p:grpSpPr>
        <p:sp>
          <p:nvSpPr>
            <p:cNvPr id="510" name="Oval 50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1" name="Rectangle 51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2" name="Oval 51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3" name="Oval 51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14" name="Group 513"/>
          <p:cNvGrpSpPr/>
          <p:nvPr/>
        </p:nvGrpSpPr>
        <p:grpSpPr>
          <a:xfrm>
            <a:off x="7825682" y="1184981"/>
            <a:ext cx="518789" cy="772773"/>
            <a:chOff x="2922631" y="1179023"/>
            <a:chExt cx="508663" cy="757689"/>
          </a:xfrm>
        </p:grpSpPr>
        <p:sp>
          <p:nvSpPr>
            <p:cNvPr id="515" name="Oval 51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6" name="Rectangle 51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7" name="Oval 51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8" name="Oval 51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19" name="Group 518"/>
          <p:cNvGrpSpPr/>
          <p:nvPr/>
        </p:nvGrpSpPr>
        <p:grpSpPr>
          <a:xfrm>
            <a:off x="8527140" y="1042554"/>
            <a:ext cx="518789" cy="772773"/>
            <a:chOff x="2922631" y="1179023"/>
            <a:chExt cx="508663" cy="757689"/>
          </a:xfrm>
        </p:grpSpPr>
        <p:sp>
          <p:nvSpPr>
            <p:cNvPr id="520" name="Oval 51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1" name="Rectangle 52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2" name="Oval 52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3" name="Oval 52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24" name="Group 523"/>
          <p:cNvGrpSpPr/>
          <p:nvPr/>
        </p:nvGrpSpPr>
        <p:grpSpPr>
          <a:xfrm>
            <a:off x="9264750" y="1014965"/>
            <a:ext cx="518789" cy="772773"/>
            <a:chOff x="2922631" y="1179023"/>
            <a:chExt cx="508663" cy="757689"/>
          </a:xfrm>
        </p:grpSpPr>
        <p:sp>
          <p:nvSpPr>
            <p:cNvPr id="525" name="Oval 52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6" name="Rectangle 52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7" name="Oval 52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8" name="Oval 52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29" name="Group 528"/>
          <p:cNvGrpSpPr/>
          <p:nvPr/>
        </p:nvGrpSpPr>
        <p:grpSpPr>
          <a:xfrm>
            <a:off x="6438252" y="1690538"/>
            <a:ext cx="518789" cy="772773"/>
            <a:chOff x="2922631" y="1179023"/>
            <a:chExt cx="508663" cy="757689"/>
          </a:xfrm>
        </p:grpSpPr>
        <p:sp>
          <p:nvSpPr>
            <p:cNvPr id="530" name="Oval 52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1" name="Rectangle 53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2" name="Oval 53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3" name="Oval 53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34" name="Group 533"/>
          <p:cNvGrpSpPr/>
          <p:nvPr/>
        </p:nvGrpSpPr>
        <p:grpSpPr>
          <a:xfrm>
            <a:off x="10245849" y="844865"/>
            <a:ext cx="518789" cy="772773"/>
            <a:chOff x="2922631" y="1179023"/>
            <a:chExt cx="508663" cy="757689"/>
          </a:xfrm>
        </p:grpSpPr>
        <p:sp>
          <p:nvSpPr>
            <p:cNvPr id="535" name="Oval 53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6" name="Rectangle 53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7" name="Oval 53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8" name="Oval 53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39" name="Group 538"/>
          <p:cNvGrpSpPr/>
          <p:nvPr/>
        </p:nvGrpSpPr>
        <p:grpSpPr>
          <a:xfrm>
            <a:off x="11455166" y="1071618"/>
            <a:ext cx="518789" cy="772773"/>
            <a:chOff x="2922631" y="1179023"/>
            <a:chExt cx="508663" cy="757689"/>
          </a:xfrm>
        </p:grpSpPr>
        <p:sp>
          <p:nvSpPr>
            <p:cNvPr id="540" name="Oval 53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1" name="Rectangle 54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2" name="Oval 54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3" name="Oval 54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44" name="Group 543"/>
          <p:cNvGrpSpPr/>
          <p:nvPr/>
        </p:nvGrpSpPr>
        <p:grpSpPr>
          <a:xfrm>
            <a:off x="10065155" y="1173698"/>
            <a:ext cx="518789" cy="772773"/>
            <a:chOff x="2922631" y="1179023"/>
            <a:chExt cx="508663" cy="757689"/>
          </a:xfrm>
        </p:grpSpPr>
        <p:sp>
          <p:nvSpPr>
            <p:cNvPr id="545" name="Oval 54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6" name="Rectangle 54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7" name="Oval 54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8" name="Oval 54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49" name="Group 548"/>
          <p:cNvGrpSpPr/>
          <p:nvPr/>
        </p:nvGrpSpPr>
        <p:grpSpPr>
          <a:xfrm>
            <a:off x="10802764" y="1146109"/>
            <a:ext cx="518789" cy="772773"/>
            <a:chOff x="2922631" y="1179023"/>
            <a:chExt cx="508663" cy="757689"/>
          </a:xfrm>
        </p:grpSpPr>
        <p:sp>
          <p:nvSpPr>
            <p:cNvPr id="550" name="Oval 54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1" name="Rectangle 55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2" name="Oval 55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3" name="Oval 55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54" name="Group 553"/>
          <p:cNvGrpSpPr/>
          <p:nvPr/>
        </p:nvGrpSpPr>
        <p:grpSpPr>
          <a:xfrm>
            <a:off x="11132733" y="1395238"/>
            <a:ext cx="518789" cy="772773"/>
            <a:chOff x="2922631" y="1179023"/>
            <a:chExt cx="508663" cy="757689"/>
          </a:xfrm>
        </p:grpSpPr>
        <p:sp>
          <p:nvSpPr>
            <p:cNvPr id="555" name="Oval 55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6" name="Rectangle 55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7" name="Oval 55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8" name="Oval 55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sp>
        <p:nvSpPr>
          <p:cNvPr id="560" name="Rectangle 559"/>
          <p:cNvSpPr/>
          <p:nvPr/>
        </p:nvSpPr>
        <p:spPr>
          <a:xfrm>
            <a:off x="3529505" y="2684622"/>
            <a:ext cx="8984997" cy="43730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63" name="Rectangle 562"/>
          <p:cNvSpPr/>
          <p:nvPr/>
        </p:nvSpPr>
        <p:spPr>
          <a:xfrm>
            <a:off x="3340937" y="2684622"/>
            <a:ext cx="188568" cy="437305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 name="Title 3"/>
          <p:cNvSpPr>
            <a:spLocks noGrp="1"/>
          </p:cNvSpPr>
          <p:nvPr>
            <p:ph type="title"/>
          </p:nvPr>
        </p:nvSpPr>
        <p:spPr>
          <a:xfrm>
            <a:off x="274639" y="295275"/>
            <a:ext cx="4846330" cy="2131794"/>
          </a:xfrm>
        </p:spPr>
        <p:txBody>
          <a:bodyPr/>
          <a:lstStyle/>
          <a:p>
            <a:r>
              <a:rPr lang="en-US" dirty="0" smtClean="0"/>
              <a:t>Data Protection</a:t>
            </a:r>
            <a:endParaRPr lang="en-US" dirty="0"/>
          </a:p>
        </p:txBody>
      </p:sp>
      <p:graphicFrame>
        <p:nvGraphicFramePr>
          <p:cNvPr id="2" name="Table 1"/>
          <p:cNvGraphicFramePr>
            <a:graphicFrameLocks noGrp="1"/>
          </p:cNvGraphicFramePr>
          <p:nvPr>
            <p:extLst/>
          </p:nvPr>
        </p:nvGraphicFramePr>
        <p:xfrm>
          <a:off x="3614708" y="2872451"/>
          <a:ext cx="8729944" cy="4008052"/>
        </p:xfrm>
        <a:graphic>
          <a:graphicData uri="http://schemas.openxmlformats.org/drawingml/2006/table">
            <a:tbl>
              <a:tblPr firstRow="1" bandRow="1">
                <a:tableStyleId>{D7AC3CCA-C797-4891-BE02-D94E43425B78}</a:tableStyleId>
              </a:tblPr>
              <a:tblGrid>
                <a:gridCol w="2182486">
                  <a:extLst>
                    <a:ext uri="{9D8B030D-6E8A-4147-A177-3AD203B41FA5}">
                      <a16:colId xmlns:a16="http://schemas.microsoft.com/office/drawing/2014/main" val="20000"/>
                    </a:ext>
                  </a:extLst>
                </a:gridCol>
                <a:gridCol w="2182486">
                  <a:extLst>
                    <a:ext uri="{9D8B030D-6E8A-4147-A177-3AD203B41FA5}">
                      <a16:colId xmlns:a16="http://schemas.microsoft.com/office/drawing/2014/main" val="20001"/>
                    </a:ext>
                  </a:extLst>
                </a:gridCol>
                <a:gridCol w="2182486">
                  <a:extLst>
                    <a:ext uri="{9D8B030D-6E8A-4147-A177-3AD203B41FA5}">
                      <a16:colId xmlns:a16="http://schemas.microsoft.com/office/drawing/2014/main" val="20002"/>
                    </a:ext>
                  </a:extLst>
                </a:gridCol>
                <a:gridCol w="2182486">
                  <a:extLst>
                    <a:ext uri="{9D8B030D-6E8A-4147-A177-3AD203B41FA5}">
                      <a16:colId xmlns:a16="http://schemas.microsoft.com/office/drawing/2014/main" val="20003"/>
                    </a:ext>
                  </a:extLst>
                </a:gridCol>
              </a:tblGrid>
              <a:tr h="503771">
                <a:tc gridSpan="4">
                  <a:txBody>
                    <a:bodyPr/>
                    <a:lstStyle/>
                    <a:p>
                      <a:r>
                        <a:rPr lang="en-US" sz="1800" b="1" dirty="0" smtClean="0">
                          <a:gradFill>
                            <a:gsLst>
                              <a:gs pos="0">
                                <a:srgbClr val="FFFFFF"/>
                              </a:gs>
                              <a:gs pos="100000">
                                <a:srgbClr val="FFFFFF"/>
                              </a:gs>
                            </a:gsLst>
                            <a:lin ang="5400000" scaled="0"/>
                          </a:gradFill>
                          <a:ea typeface="Segoe UI" pitchFamily="34" charset="0"/>
                          <a:cs typeface="Segoe UI" pitchFamily="34" charset="0"/>
                        </a:rPr>
                        <a:t>Regional Disaster Protection</a:t>
                      </a:r>
                      <a:endParaRPr lang="en-US" dirty="0"/>
                    </a:p>
                  </a:txBody>
                  <a:tcPr>
                    <a:lnL w="12700" cmpd="sng">
                      <a:noFill/>
                    </a:lnL>
                    <a:lnR w="38100" cap="flat" cmpd="sng" algn="ctr">
                      <a:solidFill>
                        <a:srgbClr val="45226D"/>
                      </a:solidFill>
                      <a:prstDash val="solid"/>
                      <a:round/>
                      <a:headEnd type="none" w="med" len="med"/>
                      <a:tailEnd type="none" w="med" len="med"/>
                    </a:lnR>
                    <a:lnT w="12700" cmpd="sng">
                      <a:noFill/>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761920">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Geo-Restore</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rgbClr val="7FBA00"/>
                    </a:solidFill>
                  </a:tcPr>
                </a:tc>
                <a:tc>
                  <a:txBody>
                    <a:bodyPr/>
                    <a:lstStyle/>
                    <a:p>
                      <a:pPr algn="ctr"/>
                      <a:r>
                        <a:rPr lang="en-US" sz="1800" b="0" dirty="0" smtClean="0">
                          <a:solidFill>
                            <a:schemeClr val="tx1"/>
                          </a:solidFill>
                        </a:rPr>
                        <a:t>Geo-Redundant Backups</a:t>
                      </a:r>
                      <a:endParaRPr lang="en-US" sz="1800" b="0" dirty="0">
                        <a:solidFill>
                          <a:schemeClr val="tx1"/>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algn="ctr" defTabSz="932667" rtl="0" eaLnBrk="1" latinLnBrk="0" hangingPunct="1"/>
                      <a:r>
                        <a:rPr lang="en-US" sz="1800" b="1" kern="1200" dirty="0" smtClean="0">
                          <a:solidFill>
                            <a:srgbClr val="FFFF00"/>
                          </a:solidFill>
                          <a:latin typeface="+mn-lt"/>
                          <a:ea typeface="+mn-ea"/>
                          <a:cs typeface="+mn-cs"/>
                        </a:rPr>
                        <a:t>RPO &lt; 1 hour</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en-US" sz="1800" dirty="0" smtClean="0">
                          <a:solidFill>
                            <a:schemeClr val="tx1"/>
                          </a:solidFill>
                        </a:rPr>
                        <a:t>Recovery Time</a:t>
                      </a:r>
                    </a:p>
                    <a:p>
                      <a:pPr algn="ctr"/>
                      <a:r>
                        <a:rPr lang="en-US" sz="1800" b="1" dirty="0" smtClean="0">
                          <a:solidFill>
                            <a:srgbClr val="FFFF00"/>
                          </a:solidFill>
                        </a:rPr>
                        <a:t>Minutes</a:t>
                      </a:r>
                      <a:r>
                        <a:rPr lang="en-US" sz="1800" b="1" baseline="0" dirty="0" smtClean="0">
                          <a:solidFill>
                            <a:srgbClr val="FFFF00"/>
                          </a:solidFill>
                        </a:rPr>
                        <a:t> to Hours</a:t>
                      </a:r>
                      <a:endParaRPr lang="en-US" sz="1800" b="1" dirty="0">
                        <a:solidFill>
                          <a:srgbClr val="FFFF00"/>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1"/>
                  </a:ext>
                </a:extLst>
              </a:tr>
              <a:tr h="761920">
                <a:tc>
                  <a:txBody>
                    <a:bodyPr/>
                    <a:lstStyle/>
                    <a:p>
                      <a:pPr algn="ctr"/>
                      <a:r>
                        <a:rPr lang="en-US" sz="1800" b="0" dirty="0" smtClean="0">
                          <a:solidFill>
                            <a:schemeClr val="tx1"/>
                          </a:solidFill>
                        </a:rPr>
                        <a:t>Geo-Replication</a:t>
                      </a:r>
                      <a:endParaRPr lang="en-US" sz="1800" b="0" dirty="0">
                        <a:solidFill>
                          <a:schemeClr val="tx1"/>
                        </a:solidFill>
                      </a:endParaRP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rgbClr val="FF8C00"/>
                    </a:solidFill>
                  </a:tcPr>
                </a:tc>
                <a:tc>
                  <a:txBody>
                    <a:bodyPr/>
                    <a:lstStyle/>
                    <a:p>
                      <a:pPr algn="ctr"/>
                      <a:r>
                        <a:rPr lang="en-US" sz="1800" dirty="0" smtClean="0">
                          <a:solidFill>
                            <a:schemeClr val="tx1"/>
                          </a:solidFill>
                        </a:rPr>
                        <a:t>Asynchronous Replication</a:t>
                      </a:r>
                      <a:endParaRPr lang="en-US" sz="1800" dirty="0">
                        <a:solidFill>
                          <a:schemeClr val="tx1"/>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algn="ctr" defTabSz="932667" rtl="0" eaLnBrk="1" latinLnBrk="0" hangingPunct="1"/>
                      <a:r>
                        <a:rPr lang="en-US" sz="1800" b="1" kern="1200" dirty="0" smtClean="0">
                          <a:solidFill>
                            <a:srgbClr val="FFFF00"/>
                          </a:solidFill>
                          <a:latin typeface="+mn-lt"/>
                          <a:ea typeface="+mn-ea"/>
                          <a:cs typeface="+mn-cs"/>
                        </a:rPr>
                        <a:t>RPO &lt; 5 seconds</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en-US" sz="1800" dirty="0" smtClean="0">
                          <a:solidFill>
                            <a:schemeClr val="tx1"/>
                          </a:solidFill>
                        </a:rPr>
                        <a:t>Recovery Time</a:t>
                      </a:r>
                    </a:p>
                    <a:p>
                      <a:pPr algn="ctr"/>
                      <a:r>
                        <a:rPr lang="en-US" sz="1800" b="1" kern="1200" dirty="0" smtClean="0">
                          <a:solidFill>
                            <a:srgbClr val="FFFF00"/>
                          </a:solidFill>
                          <a:latin typeface="+mn-lt"/>
                          <a:ea typeface="+mn-ea"/>
                          <a:cs typeface="+mn-cs"/>
                        </a:rPr>
                        <a:t>&lt; 30 seconds</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2"/>
                  </a:ext>
                </a:extLst>
              </a:tr>
              <a:tr h="456601">
                <a:tc gridSpan="4">
                  <a:txBody>
                    <a:bodyPr/>
                    <a:lstStyle/>
                    <a:p>
                      <a:pPr marL="0" algn="l" defTabSz="932667" rtl="0" eaLnBrk="1" latinLnBrk="0" hangingPunct="1"/>
                      <a:r>
                        <a:rPr lang="en-US" sz="1800" b="1" kern="1200" dirty="0" smtClean="0">
                          <a:gradFill>
                            <a:gsLst>
                              <a:gs pos="0">
                                <a:srgbClr val="FFFFFF"/>
                              </a:gs>
                              <a:gs pos="100000">
                                <a:srgbClr val="FFFFFF"/>
                              </a:gs>
                            </a:gsLst>
                            <a:lin ang="5400000" scaled="0"/>
                          </a:gradFill>
                          <a:latin typeface="+mn-lt"/>
                          <a:ea typeface="Segoe UI" pitchFamily="34" charset="0"/>
                          <a:cs typeface="Segoe UI" pitchFamily="34" charset="0"/>
                        </a:rPr>
                        <a:t>Oops Recovery</a:t>
                      </a:r>
                      <a:endParaRPr lang="en-US" sz="18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61920">
                <a:tc>
                  <a:txBody>
                    <a:bodyPr/>
                    <a:lstStyle/>
                    <a:p>
                      <a:pPr algn="ctr"/>
                      <a:r>
                        <a:rPr lang="en-US" sz="1800" b="0" kern="1200" dirty="0" smtClean="0">
                          <a:solidFill>
                            <a:schemeClr val="tx1"/>
                          </a:solidFill>
                          <a:latin typeface="+mn-lt"/>
                          <a:ea typeface="+mn-ea"/>
                          <a:cs typeface="+mn-cs"/>
                        </a:rPr>
                        <a:t>Point in time restore</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Continuous backup</a:t>
                      </a:r>
                      <a:endParaRPr lang="en-US" sz="1800" b="0" kern="1200" dirty="0">
                        <a:solidFill>
                          <a:schemeClr val="tx1"/>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mn-lt"/>
                          <a:ea typeface="+mn-ea"/>
                          <a:cs typeface="+mn-cs"/>
                        </a:rPr>
                        <a:t>Restore to any-point</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Recovery Time  </a:t>
                      </a:r>
                      <a:r>
                        <a:rPr lang="en-US" sz="1800" b="1" kern="1200" dirty="0" smtClean="0">
                          <a:solidFill>
                            <a:srgbClr val="FFFF00"/>
                          </a:solidFill>
                          <a:latin typeface="+mn-lt"/>
                          <a:ea typeface="+mn-ea"/>
                          <a:cs typeface="+mn-cs"/>
                        </a:rPr>
                        <a:t>Minutes to Hours</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4"/>
                  </a:ext>
                </a:extLst>
              </a:tr>
              <a:tr h="761920">
                <a:tc>
                  <a:txBody>
                    <a:bodyPr/>
                    <a:lstStyle/>
                    <a:p>
                      <a:pPr marL="0" algn="ctr" defTabSz="932667" rtl="0" eaLnBrk="1" latinLnBrk="0" hangingPunct="1"/>
                      <a:r>
                        <a:rPr lang="en-US" sz="1800" b="0" kern="1200" dirty="0" smtClean="0">
                          <a:solidFill>
                            <a:schemeClr val="tx1"/>
                          </a:solidFill>
                          <a:latin typeface="+mn-lt"/>
                          <a:ea typeface="+mn-ea"/>
                          <a:cs typeface="+mn-cs"/>
                        </a:rPr>
                        <a:t>Accidental Database deletion</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Tail-end backup</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mn-lt"/>
                          <a:ea typeface="+mn-ea"/>
                          <a:cs typeface="+mn-cs"/>
                        </a:rPr>
                        <a:t>Restore to point of deletion</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Recovery Time </a:t>
                      </a:r>
                      <a:r>
                        <a:rPr lang="en-US" sz="1800" b="1" kern="1200" dirty="0" smtClean="0">
                          <a:solidFill>
                            <a:srgbClr val="FFFF00"/>
                          </a:solidFill>
                          <a:latin typeface="+mn-lt"/>
                          <a:ea typeface="+mn-ea"/>
                          <a:cs typeface="+mn-cs"/>
                        </a:rPr>
                        <a:t>Minutes to Hours</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761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769441"/>
          </a:xfrm>
          <a:prstGeom prst="rect">
            <a:avLst/>
          </a:prstGeom>
          <a:noFill/>
        </p:spPr>
        <p:txBody>
          <a:bodyPr wrap="square" rtlCol="0">
            <a:spAutoFit/>
          </a:bodyPr>
          <a:lstStyle/>
          <a:p>
            <a:pPr algn="ctr"/>
            <a:r>
              <a:rPr lang="en-US" sz="2000" dirty="0" smtClean="0"/>
              <a:t>We now have over </a:t>
            </a:r>
            <a:r>
              <a:rPr lang="en-US" sz="2400" b="1" dirty="0" smtClean="0"/>
              <a:t>500 </a:t>
            </a:r>
            <a:r>
              <a:rPr lang="en-US" sz="2000" dirty="0" smtClean="0"/>
              <a:t>presentations online</a:t>
            </a:r>
          </a:p>
          <a:p>
            <a:pPr algn="ctr"/>
            <a:r>
              <a:rPr lang="en-US" sz="2000" dirty="0" smtClean="0"/>
              <a:t>New </a:t>
            </a:r>
            <a:r>
              <a:rPr lang="en-US" sz="2000" dirty="0" smtClean="0"/>
              <a:t>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766591" cy="2708434"/>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Azure</a:t>
            </a:r>
            <a:endParaRPr lang="en-US" sz="1400" dirty="0" smtClean="0"/>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SQL</a:t>
            </a:r>
            <a:endParaRPr lang="en-US" sz="1400" dirty="0" smtClean="0"/>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7361237" y="4873418"/>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Scaling</a:t>
            </a:r>
            <a:endParaRPr lang="en-US" dirty="0"/>
          </a:p>
        </p:txBody>
      </p:sp>
    </p:spTree>
    <p:extLst>
      <p:ext uri="{BB962C8B-B14F-4D97-AF65-F5344CB8AC3E}">
        <p14:creationId xmlns:p14="http://schemas.microsoft.com/office/powerpoint/2010/main" val="189144977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Canonical Cloud Application Architecture</a:t>
            </a:r>
            <a:endParaRPr lang="en-US" dirty="0"/>
          </a:p>
        </p:txBody>
      </p:sp>
      <p:sp>
        <p:nvSpPr>
          <p:cNvPr id="2" name="Text Placeholder 1"/>
          <p:cNvSpPr>
            <a:spLocks noGrp="1"/>
          </p:cNvSpPr>
          <p:nvPr>
            <p:ph type="body" sz="quarter" idx="4294967295"/>
          </p:nvPr>
        </p:nvSpPr>
        <p:spPr>
          <a:xfrm>
            <a:off x="6342063" y="1398588"/>
            <a:ext cx="6094412" cy="5299075"/>
          </a:xfrm>
        </p:spPr>
        <p:txBody>
          <a:bodyPr>
            <a:normAutofit fontScale="92500" lnSpcReduction="10000"/>
          </a:bodyPr>
          <a:lstStyle/>
          <a:p>
            <a:r>
              <a:rPr lang="en-US" dirty="0" smtClean="0"/>
              <a:t>Classic </a:t>
            </a:r>
            <a:r>
              <a:rPr lang="en-US" dirty="0"/>
              <a:t>3-tier enterprise </a:t>
            </a:r>
            <a:r>
              <a:rPr lang="en-US" dirty="0" smtClean="0"/>
              <a:t>architecture</a:t>
            </a:r>
          </a:p>
          <a:p>
            <a:r>
              <a:rPr lang="en-US" dirty="0" smtClean="0"/>
              <a:t>Requires to scale to 10,000s users and process TBs of relational data</a:t>
            </a:r>
          </a:p>
          <a:p>
            <a:r>
              <a:rPr lang="en-US" dirty="0" smtClean="0"/>
              <a:t>Scaling out (and in, elastically) web and worker roles is relatively easy</a:t>
            </a:r>
          </a:p>
          <a:p>
            <a:r>
              <a:rPr lang="en-US" b="1" i="1" u="sng" dirty="0" smtClean="0">
                <a:solidFill>
                  <a:schemeClr val="tx1"/>
                </a:solidFill>
              </a:rPr>
              <a:t>But, how do you scale your data tier?</a:t>
            </a:r>
          </a:p>
          <a:p>
            <a:endParaRPr lang="en-US" dirty="0"/>
          </a:p>
        </p:txBody>
      </p:sp>
      <p:graphicFrame>
        <p:nvGraphicFramePr>
          <p:cNvPr id="6" name="Object 5"/>
          <p:cNvGraphicFramePr>
            <a:graphicFrameLocks noChangeAspect="1"/>
          </p:cNvGraphicFramePr>
          <p:nvPr>
            <p:extLst/>
          </p:nvPr>
        </p:nvGraphicFramePr>
        <p:xfrm>
          <a:off x="273051" y="1176336"/>
          <a:ext cx="5970026" cy="5439660"/>
        </p:xfrm>
        <a:graphic>
          <a:graphicData uri="http://schemas.openxmlformats.org/presentationml/2006/ole">
            <mc:AlternateContent xmlns:mc="http://schemas.openxmlformats.org/markup-compatibility/2006">
              <mc:Choice xmlns:v="urn:schemas-microsoft-com:vml" Requires="v">
                <p:oleObj spid="_x0000_s1040" name="Visio" r:id="rId4" imgW="6267378" imgH="5705447" progId="Visio.Drawing.15">
                  <p:embed/>
                </p:oleObj>
              </mc:Choice>
              <mc:Fallback>
                <p:oleObj name="Visio" r:id="rId4" imgW="6267378" imgH="5705447" progId="Visio.Drawing.15">
                  <p:embed/>
                  <p:pic>
                    <p:nvPicPr>
                      <p:cNvPr id="0" name=""/>
                      <p:cNvPicPr/>
                      <p:nvPr/>
                    </p:nvPicPr>
                    <p:blipFill>
                      <a:blip r:embed="rId5"/>
                      <a:stretch>
                        <a:fillRect/>
                      </a:stretch>
                    </p:blipFill>
                    <p:spPr>
                      <a:xfrm>
                        <a:off x="273051" y="1176336"/>
                        <a:ext cx="5970026" cy="543966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0859001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972790047"/>
              </p:ext>
            </p:extLst>
          </p:nvPr>
        </p:nvGraphicFramePr>
        <p:xfrm>
          <a:off x="427036" y="1135061"/>
          <a:ext cx="11658600" cy="4677682"/>
        </p:xfrm>
        <a:graphic>
          <a:graphicData uri="http://schemas.openxmlformats.org/drawingml/2006/table">
            <a:tbl>
              <a:tblPr firstRow="1" firstCol="1" bandRow="1">
                <a:tableStyleId>{6E25E649-3F16-4E02-A733-19D2CDBF48F0}</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66801">
                  <a:extLst>
                    <a:ext uri="{9D8B030D-6E8A-4147-A177-3AD203B41FA5}">
                      <a16:colId xmlns:a16="http://schemas.microsoft.com/office/drawing/2014/main" val="20005"/>
                    </a:ext>
                  </a:extLst>
                </a:gridCol>
                <a:gridCol w="1523999">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gridCol w="1295400">
                  <a:extLst>
                    <a:ext uri="{9D8B030D-6E8A-4147-A177-3AD203B41FA5}">
                      <a16:colId xmlns:a16="http://schemas.microsoft.com/office/drawing/2014/main" val="20008"/>
                    </a:ext>
                  </a:extLst>
                </a:gridCol>
              </a:tblGrid>
              <a:tr h="639081">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extLst>
                  <a:ext uri="{0D108BD9-81ED-4DB2-BD59-A6C34878D82A}">
                    <a16:rowId xmlns:a16="http://schemas.microsoft.com/office/drawing/2014/main" val="10000"/>
                  </a:ext>
                </a:extLst>
              </a:tr>
              <a:tr h="480423">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extLst>
                  <a:ext uri="{0D108BD9-81ED-4DB2-BD59-A6C34878D82A}">
                    <a16:rowId xmlns:a16="http://schemas.microsoft.com/office/drawing/2014/main" val="10001"/>
                  </a:ext>
                </a:extLst>
              </a:tr>
              <a:tr h="457200">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extLst>
                  <a:ext uri="{0D108BD9-81ED-4DB2-BD59-A6C34878D82A}">
                    <a16:rowId xmlns:a16="http://schemas.microsoft.com/office/drawing/2014/main" val="10002"/>
                  </a:ext>
                </a:extLst>
              </a:tr>
              <a:tr h="457200">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extLst>
                  <a:ext uri="{0D108BD9-81ED-4DB2-BD59-A6C34878D82A}">
                    <a16:rowId xmlns:a16="http://schemas.microsoft.com/office/drawing/2014/main" val="10003"/>
                  </a:ext>
                </a:extLst>
              </a:tr>
              <a:tr h="457200">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extLst>
                  <a:ext uri="{0D108BD9-81ED-4DB2-BD59-A6C34878D82A}">
                    <a16:rowId xmlns:a16="http://schemas.microsoft.com/office/drawing/2014/main" val="10004"/>
                  </a:ext>
                </a:extLst>
              </a:tr>
              <a:tr h="533400">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extLst>
                  <a:ext uri="{0D108BD9-81ED-4DB2-BD59-A6C34878D82A}">
                    <a16:rowId xmlns:a16="http://schemas.microsoft.com/office/drawing/2014/main" val="10005"/>
                  </a:ext>
                </a:extLst>
              </a:tr>
              <a:tr h="533400">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extLst>
                  <a:ext uri="{0D108BD9-81ED-4DB2-BD59-A6C34878D82A}">
                    <a16:rowId xmlns:a16="http://schemas.microsoft.com/office/drawing/2014/main" val="10006"/>
                  </a:ext>
                </a:extLst>
              </a:tr>
              <a:tr h="457200">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extLst>
                  <a:ext uri="{0D108BD9-81ED-4DB2-BD59-A6C34878D82A}">
                    <a16:rowId xmlns:a16="http://schemas.microsoft.com/office/drawing/2014/main" val="10007"/>
                  </a:ext>
                </a:extLst>
              </a:tr>
              <a:tr h="639081">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6011463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your Database in Azure DB</a:t>
            </a:r>
            <a:endParaRPr lang="en-US" dirty="0"/>
          </a:p>
        </p:txBody>
      </p:sp>
      <p:sp>
        <p:nvSpPr>
          <p:cNvPr id="4" name="Text Placeholder 3"/>
          <p:cNvSpPr>
            <a:spLocks noGrp="1"/>
          </p:cNvSpPr>
          <p:nvPr>
            <p:ph type="body" sz="quarter" idx="10"/>
          </p:nvPr>
        </p:nvSpPr>
        <p:spPr>
          <a:xfrm>
            <a:off x="6675438" y="1592262"/>
            <a:ext cx="5486399" cy="627864"/>
          </a:xfrm>
        </p:spPr>
        <p:txBody>
          <a:bodyPr/>
          <a:lstStyle/>
          <a:p>
            <a:r>
              <a:rPr lang="en-US" sz="3200" b="1" u="sng" dirty="0" smtClean="0"/>
              <a:t>Add Capacity</a:t>
            </a:r>
            <a:endParaRPr lang="en-US" sz="3200" b="1" u="sng" dirty="0"/>
          </a:p>
        </p:txBody>
      </p:sp>
      <p:sp>
        <p:nvSpPr>
          <p:cNvPr id="3" name="Content Placeholder 2"/>
          <p:cNvSpPr>
            <a:spLocks noGrp="1"/>
          </p:cNvSpPr>
          <p:nvPr>
            <p:ph sz="half" idx="4294967295"/>
          </p:nvPr>
        </p:nvSpPr>
        <p:spPr>
          <a:xfrm>
            <a:off x="6675438" y="2164726"/>
            <a:ext cx="5260975" cy="4304336"/>
          </a:xfrm>
        </p:spPr>
        <p:txBody>
          <a:bodyPr>
            <a:normAutofit fontScale="92500" lnSpcReduction="20000"/>
          </a:bodyPr>
          <a:lstStyle/>
          <a:p>
            <a:pPr lvl="0"/>
            <a:r>
              <a:rPr lang="en-US" sz="3199" dirty="0" smtClean="0"/>
              <a:t>“Easy” on premise: </a:t>
            </a:r>
          </a:p>
          <a:p>
            <a:pPr lvl="1"/>
            <a:r>
              <a:rPr lang="en-US" sz="2200" dirty="0"/>
              <a:t>Add CPUs, memory, disks to your database server</a:t>
            </a:r>
          </a:p>
          <a:p>
            <a:pPr lvl="1"/>
            <a:r>
              <a:rPr lang="en-US" sz="2200" dirty="0"/>
              <a:t>Buy a larger machine</a:t>
            </a:r>
          </a:p>
          <a:p>
            <a:r>
              <a:rPr lang="en-US" sz="3199" dirty="0" smtClean="0"/>
              <a:t>Hard in the cloud:</a:t>
            </a:r>
          </a:p>
          <a:p>
            <a:pPr lvl="1"/>
            <a:r>
              <a:rPr lang="en-US" sz="2200" dirty="0" smtClean="0"/>
              <a:t>Customer has no control over the hardware</a:t>
            </a:r>
          </a:p>
          <a:p>
            <a:pPr lvl="1"/>
            <a:r>
              <a:rPr lang="en-US" sz="2200" dirty="0" smtClean="0"/>
              <a:t>Fixed scale unit sizes with limited number of form factors in our offerings</a:t>
            </a:r>
          </a:p>
          <a:p>
            <a:r>
              <a:rPr lang="en-US" sz="3199" b="1" u="sng" dirty="0" smtClean="0"/>
              <a:t>Now, what to do in the cloud when you are running a P6 already</a:t>
            </a:r>
            <a:r>
              <a:rPr lang="en-US" sz="3199" dirty="0" smtClean="0"/>
              <a:t>?</a:t>
            </a:r>
            <a:endParaRPr lang="en-US" sz="3199" dirty="0"/>
          </a:p>
        </p:txBody>
      </p:sp>
      <p:sp>
        <p:nvSpPr>
          <p:cNvPr id="10" name="Text Placeholder 4"/>
          <p:cNvSpPr>
            <a:spLocks noGrp="1"/>
          </p:cNvSpPr>
          <p:nvPr>
            <p:ph type="body" sz="quarter" idx="11"/>
          </p:nvPr>
        </p:nvSpPr>
        <p:spPr>
          <a:xfrm>
            <a:off x="731839" y="1592262"/>
            <a:ext cx="5638798" cy="627864"/>
          </a:xfrm>
        </p:spPr>
        <p:txBody>
          <a:bodyPr/>
          <a:lstStyle/>
          <a:p>
            <a:r>
              <a:rPr lang="en-US" sz="3200" b="1" u="sng" dirty="0" smtClean="0"/>
              <a:t>Increase Efficiency</a:t>
            </a:r>
            <a:endParaRPr lang="en-US" sz="3200" b="1" u="sng" dirty="0"/>
          </a:p>
        </p:txBody>
      </p:sp>
      <p:sp>
        <p:nvSpPr>
          <p:cNvPr id="11" name="Content Placeholder 11"/>
          <p:cNvSpPr txBox="1">
            <a:spLocks/>
          </p:cNvSpPr>
          <p:nvPr/>
        </p:nvSpPr>
        <p:spPr>
          <a:xfrm>
            <a:off x="731839" y="2248338"/>
            <a:ext cx="5286375" cy="4003970"/>
          </a:xfrm>
          <a:prstGeom prst="rect">
            <a:avLst/>
          </a:prstGeom>
        </p:spPr>
        <p:txBody>
          <a:bodyPr vert="horz" wrap="square" lIns="146304" tIns="91440" rIns="146304" bIns="91440" rtlCol="0">
            <a:normAutofit fontScale="77500" lnSpcReduction="20000"/>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Clr>
                <a:srgbClr val="FFFFFF"/>
              </a:buClr>
            </a:pPr>
            <a:r>
              <a:rPr lang="en-US" sz="3199" dirty="0" smtClean="0">
                <a:gradFill>
                  <a:gsLst>
                    <a:gs pos="1250">
                      <a:srgbClr val="FFFFFF"/>
                    </a:gs>
                    <a:gs pos="100000">
                      <a:srgbClr val="FFFFFF"/>
                    </a:gs>
                  </a:gsLst>
                  <a:lin ang="5400000" scaled="0"/>
                </a:gradFill>
              </a:rPr>
              <a:t>Traditional performance tuning</a:t>
            </a:r>
          </a:p>
          <a:p>
            <a:pPr lvl="1">
              <a:lnSpc>
                <a:spcPct val="100000"/>
              </a:lnSpc>
              <a:buClr>
                <a:srgbClr val="FFFFFF"/>
              </a:buClr>
            </a:pPr>
            <a:r>
              <a:rPr lang="en-US" sz="2200" dirty="0">
                <a:gradFill>
                  <a:gsLst>
                    <a:gs pos="1250">
                      <a:srgbClr val="FFFFFF"/>
                    </a:gs>
                    <a:gs pos="100000">
                      <a:srgbClr val="FFFFFF"/>
                    </a:gs>
                  </a:gsLst>
                  <a:lin ang="5400000" scaled="0"/>
                </a:gradFill>
              </a:rPr>
              <a:t>Optimize physical design of your databases</a:t>
            </a:r>
          </a:p>
          <a:p>
            <a:pPr lvl="1">
              <a:lnSpc>
                <a:spcPct val="100000"/>
              </a:lnSpc>
              <a:buClr>
                <a:srgbClr val="FFFFFF"/>
              </a:buClr>
            </a:pPr>
            <a:r>
              <a:rPr lang="en-US" sz="2200" dirty="0">
                <a:gradFill>
                  <a:gsLst>
                    <a:gs pos="1250">
                      <a:srgbClr val="FFFFFF"/>
                    </a:gs>
                    <a:gs pos="100000">
                      <a:srgbClr val="FFFFFF"/>
                    </a:gs>
                  </a:gsLst>
                  <a:lin ang="5400000" scaled="0"/>
                </a:gradFill>
              </a:rPr>
              <a:t>Rewrite queries for better performance</a:t>
            </a:r>
          </a:p>
          <a:p>
            <a:pPr lvl="1">
              <a:lnSpc>
                <a:spcPct val="100000"/>
              </a:lnSpc>
              <a:buClr>
                <a:srgbClr val="FFFFFF"/>
              </a:buClr>
            </a:pPr>
            <a:r>
              <a:rPr lang="en-US" sz="2200" dirty="0">
                <a:gradFill>
                  <a:gsLst>
                    <a:gs pos="1250">
                      <a:srgbClr val="FFFFFF"/>
                    </a:gs>
                    <a:gs pos="100000">
                      <a:srgbClr val="FFFFFF"/>
                    </a:gs>
                  </a:gsLst>
                  <a:lin ang="5400000" scaled="0"/>
                </a:gradFill>
              </a:rPr>
              <a:t>Optimize database round-trips by leveraging batching</a:t>
            </a:r>
          </a:p>
          <a:p>
            <a:pPr lvl="1">
              <a:lnSpc>
                <a:spcPct val="100000"/>
              </a:lnSpc>
              <a:buClr>
                <a:srgbClr val="FFFFFF"/>
              </a:buClr>
            </a:pPr>
            <a:r>
              <a:rPr lang="en-US" sz="2200" dirty="0">
                <a:gradFill>
                  <a:gsLst>
                    <a:gs pos="1250">
                      <a:srgbClr val="FFFFFF"/>
                    </a:gs>
                    <a:gs pos="100000">
                      <a:srgbClr val="FFFFFF"/>
                    </a:gs>
                  </a:gsLst>
                  <a:lin ang="5400000" scaled="0"/>
                </a:gradFill>
              </a:rPr>
              <a:t>Improving network performance by using compression over the </a:t>
            </a:r>
            <a:r>
              <a:rPr lang="en-US" sz="2200" dirty="0" smtClean="0">
                <a:gradFill>
                  <a:gsLst>
                    <a:gs pos="1250">
                      <a:srgbClr val="FFFFFF"/>
                    </a:gs>
                    <a:gs pos="100000">
                      <a:srgbClr val="FFFFFF"/>
                    </a:gs>
                  </a:gsLst>
                  <a:lin ang="5400000" scaled="0"/>
                </a:gradFill>
              </a:rPr>
              <a:t>wire</a:t>
            </a:r>
          </a:p>
          <a:p>
            <a:pPr lvl="1">
              <a:lnSpc>
                <a:spcPct val="100000"/>
              </a:lnSpc>
              <a:buClr>
                <a:srgbClr val="FFFFFF"/>
              </a:buClr>
            </a:pPr>
            <a:r>
              <a:rPr lang="en-US" sz="2200" dirty="0" smtClean="0">
                <a:gradFill>
                  <a:gsLst>
                    <a:gs pos="1250">
                      <a:srgbClr val="FFFFFF"/>
                    </a:gs>
                    <a:gs pos="100000">
                      <a:srgbClr val="FFFFFF"/>
                    </a:gs>
                  </a:gsLst>
                  <a:lin ang="5400000" scaled="0"/>
                </a:gradFill>
              </a:rPr>
              <a:t>And many more…</a:t>
            </a:r>
            <a:endParaRPr lang="en-US" sz="2200" dirty="0">
              <a:gradFill>
                <a:gsLst>
                  <a:gs pos="1250">
                    <a:srgbClr val="FFFFFF"/>
                  </a:gs>
                  <a:gs pos="100000">
                    <a:srgbClr val="FFFFFF"/>
                  </a:gs>
                </a:gsLst>
                <a:lin ang="5400000" scaled="0"/>
              </a:gradFill>
            </a:endParaRPr>
          </a:p>
          <a:p>
            <a:pPr>
              <a:lnSpc>
                <a:spcPct val="110000"/>
              </a:lnSpc>
              <a:buClr>
                <a:srgbClr val="FFFFFF"/>
              </a:buClr>
            </a:pPr>
            <a:r>
              <a:rPr lang="en-US" sz="3199" dirty="0" smtClean="0">
                <a:gradFill>
                  <a:gsLst>
                    <a:gs pos="1250">
                      <a:srgbClr val="FFFFFF"/>
                    </a:gs>
                    <a:gs pos="100000">
                      <a:srgbClr val="FFFFFF"/>
                    </a:gs>
                  </a:gsLst>
                  <a:lin ang="5400000" scaled="0"/>
                </a:gradFill>
              </a:rPr>
              <a:t>This only works up to a point, though</a:t>
            </a:r>
          </a:p>
          <a:p>
            <a:pPr lvl="1">
              <a:lnSpc>
                <a:spcPct val="100000"/>
              </a:lnSpc>
              <a:buClr>
                <a:srgbClr val="FFFFFF"/>
              </a:buClr>
            </a:pPr>
            <a:r>
              <a:rPr lang="en-US" sz="2200" dirty="0" smtClean="0">
                <a:gradFill>
                  <a:gsLst>
                    <a:gs pos="1250">
                      <a:srgbClr val="FFFFFF"/>
                    </a:gs>
                    <a:gs pos="100000">
                      <a:srgbClr val="FFFFFF"/>
                    </a:gs>
                  </a:gsLst>
                  <a:lin ang="5400000" scaled="0"/>
                </a:gradFill>
              </a:rPr>
              <a:t>Cloud apps can go viral and face unprecedented </a:t>
            </a:r>
            <a:r>
              <a:rPr lang="en-US" sz="2200" dirty="0">
                <a:gradFill>
                  <a:gsLst>
                    <a:gs pos="1250">
                      <a:srgbClr val="FFFFFF"/>
                    </a:gs>
                    <a:gs pos="100000">
                      <a:srgbClr val="FFFFFF"/>
                    </a:gs>
                  </a:gsLst>
                  <a:lin ang="5400000" scaled="0"/>
                </a:gradFill>
              </a:rPr>
              <a:t>scale </a:t>
            </a:r>
            <a:r>
              <a:rPr lang="en-US" sz="2200" dirty="0" smtClean="0">
                <a:gradFill>
                  <a:gsLst>
                    <a:gs pos="1250">
                      <a:srgbClr val="FFFFFF"/>
                    </a:gs>
                    <a:gs pos="100000">
                      <a:srgbClr val="FFFFFF"/>
                    </a:gs>
                  </a:gsLst>
                  <a:lin ang="5400000" scaled="0"/>
                </a:gradFill>
              </a:rPr>
              <a:t>needs</a:t>
            </a:r>
            <a:endParaRPr lang="en-US" sz="2200" dirty="0">
              <a:gradFill>
                <a:gsLst>
                  <a:gs pos="1250">
                    <a:srgbClr val="FFFFFF"/>
                  </a:gs>
                  <a:gs pos="100000">
                    <a:srgbClr val="FFFFFF"/>
                  </a:gs>
                </a:gsLst>
                <a:lin ang="5400000" scaled="0"/>
              </a:gradFill>
            </a:endParaRPr>
          </a:p>
          <a:p>
            <a:pPr lvl="1">
              <a:lnSpc>
                <a:spcPct val="100000"/>
              </a:lnSpc>
              <a:buClr>
                <a:srgbClr val="FFFFFF"/>
              </a:buClr>
            </a:pPr>
            <a:r>
              <a:rPr lang="en-US" sz="2200" dirty="0">
                <a:gradFill>
                  <a:gsLst>
                    <a:gs pos="1250">
                      <a:srgbClr val="FFFFFF"/>
                    </a:gs>
                    <a:gs pos="100000">
                      <a:srgbClr val="FFFFFF"/>
                    </a:gs>
                  </a:gsLst>
                  <a:lin ang="5400000" scaled="0"/>
                </a:gradFill>
              </a:rPr>
              <a:t>Multi-tenant ISVs and SaaS providers rely on unlimited elastic capacity in the </a:t>
            </a:r>
            <a:r>
              <a:rPr lang="en-US" sz="2200" dirty="0" smtClean="0">
                <a:gradFill>
                  <a:gsLst>
                    <a:gs pos="1250">
                      <a:srgbClr val="FFFFFF"/>
                    </a:gs>
                    <a:gs pos="100000">
                      <a:srgbClr val="FFFFFF"/>
                    </a:gs>
                  </a:gsLst>
                  <a:lin ang="5400000" scaled="0"/>
                </a:gradFill>
              </a:rPr>
              <a:t>cloud</a:t>
            </a:r>
            <a:endParaRPr lang="en-US" sz="2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76988653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7788" y="1823026"/>
            <a:ext cx="5213148" cy="640233"/>
          </a:xfrm>
        </p:spPr>
        <p:txBody>
          <a:bodyPr vert="horz" wrap="square" lIns="146283" tIns="91428" rIns="146283" bIns="91428" rtlCol="0">
            <a:spAutoFit/>
          </a:bodyPr>
          <a:lstStyle/>
          <a:p>
            <a:pPr>
              <a:buSzPct val="100000"/>
              <a:buFontTx/>
              <a:buBlip>
                <a:blip r:embed="rId3"/>
              </a:buBlip>
            </a:pPr>
            <a:r>
              <a:rPr lang="en-US" sz="3199" dirty="0"/>
              <a:t>Single large database</a:t>
            </a:r>
          </a:p>
        </p:txBody>
      </p:sp>
      <p:sp>
        <p:nvSpPr>
          <p:cNvPr id="3" name="Title 2"/>
          <p:cNvSpPr>
            <a:spLocks noGrp="1"/>
          </p:cNvSpPr>
          <p:nvPr>
            <p:ph type="title"/>
          </p:nvPr>
        </p:nvSpPr>
        <p:spPr>
          <a:xfrm>
            <a:off x="498270" y="372394"/>
            <a:ext cx="11082436" cy="839991"/>
          </a:xfrm>
        </p:spPr>
        <p:txBody>
          <a:bodyPr/>
          <a:lstStyle/>
          <a:p>
            <a:r>
              <a:rPr lang="en-US" dirty="0" smtClean="0"/>
              <a:t>Common database scalability patterns</a:t>
            </a:r>
            <a:endParaRPr lang="en-US" dirty="0"/>
          </a:p>
        </p:txBody>
      </p:sp>
      <p:sp>
        <p:nvSpPr>
          <p:cNvPr id="12" name="Can 11"/>
          <p:cNvSpPr/>
          <p:nvPr/>
        </p:nvSpPr>
        <p:spPr>
          <a:xfrm>
            <a:off x="10272338" y="4174138"/>
            <a:ext cx="1378481" cy="796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solidFill>
                  <a:srgbClr val="FFFFFF"/>
                </a:solidFill>
              </a:rPr>
              <a:t>Cust</a:t>
            </a:r>
            <a:r>
              <a:rPr lang="en-US" sz="1836" dirty="0">
                <a:solidFill>
                  <a:srgbClr val="FFFFFF"/>
                </a:solidFill>
              </a:rPr>
              <a:t>. #n</a:t>
            </a:r>
          </a:p>
        </p:txBody>
      </p:sp>
      <p:grpSp>
        <p:nvGrpSpPr>
          <p:cNvPr id="15" name="Group 14"/>
          <p:cNvGrpSpPr/>
          <p:nvPr/>
        </p:nvGrpSpPr>
        <p:grpSpPr>
          <a:xfrm>
            <a:off x="8739560" y="5327338"/>
            <a:ext cx="2911262" cy="812390"/>
            <a:chOff x="8739914" y="5727788"/>
            <a:chExt cx="2911675" cy="812505"/>
          </a:xfrm>
        </p:grpSpPr>
        <p:sp>
          <p:nvSpPr>
            <p:cNvPr id="18" name="Can 17"/>
            <p:cNvSpPr/>
            <p:nvPr/>
          </p:nvSpPr>
          <p:spPr>
            <a:xfrm>
              <a:off x="8739914" y="5743913"/>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#2</a:t>
              </a:r>
            </a:p>
          </p:txBody>
        </p:sp>
        <p:sp>
          <p:nvSpPr>
            <p:cNvPr id="19" name="Can 18"/>
            <p:cNvSpPr/>
            <p:nvPr/>
          </p:nvSpPr>
          <p:spPr>
            <a:xfrm>
              <a:off x="10272912" y="5727788"/>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#n</a:t>
              </a:r>
            </a:p>
          </p:txBody>
        </p:sp>
      </p:grpSp>
      <p:sp>
        <p:nvSpPr>
          <p:cNvPr id="20" name="Text Placeholder 3"/>
          <p:cNvSpPr txBox="1">
            <a:spLocks/>
          </p:cNvSpPr>
          <p:nvPr/>
        </p:nvSpPr>
        <p:spPr>
          <a:xfrm>
            <a:off x="287788" y="3073900"/>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Vertically partitioned</a:t>
            </a:r>
          </a:p>
        </p:txBody>
      </p:sp>
      <p:sp>
        <p:nvSpPr>
          <p:cNvPr id="21" name="Text Placeholder 3"/>
          <p:cNvSpPr txBox="1">
            <a:spLocks/>
          </p:cNvSpPr>
          <p:nvPr/>
        </p:nvSpPr>
        <p:spPr>
          <a:xfrm>
            <a:off x="287788" y="4241753"/>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Single tenant/DB (ISVs/CSVs)</a:t>
            </a:r>
          </a:p>
        </p:txBody>
      </p:sp>
      <p:sp>
        <p:nvSpPr>
          <p:cNvPr id="23" name="Text Placeholder 3"/>
          <p:cNvSpPr txBox="1">
            <a:spLocks/>
          </p:cNvSpPr>
          <p:nvPr/>
        </p:nvSpPr>
        <p:spPr>
          <a:xfrm>
            <a:off x="275484" y="5427708"/>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smtClean="0">
                <a:gradFill>
                  <a:gsLst>
                    <a:gs pos="1250">
                      <a:srgbClr val="FFFFFF"/>
                    </a:gs>
                    <a:gs pos="100000">
                      <a:srgbClr val="FFFFFF"/>
                    </a:gs>
                  </a:gsLst>
                  <a:lin ang="5400000" scaled="0"/>
                </a:gradFill>
              </a:rPr>
              <a:t>Multiple tenants/DB</a:t>
            </a:r>
            <a:endParaRPr lang="en-US" sz="3199" dirty="0">
              <a:gradFill>
                <a:gsLst>
                  <a:gs pos="1250">
                    <a:srgbClr val="FFFFFF"/>
                  </a:gs>
                  <a:gs pos="100000">
                    <a:srgbClr val="FFFFFF"/>
                  </a:gs>
                </a:gsLst>
                <a:lin ang="5400000" scaled="0"/>
              </a:gradFill>
            </a:endParaRPr>
          </a:p>
        </p:txBody>
      </p:sp>
      <p:sp>
        <p:nvSpPr>
          <p:cNvPr id="24" name="Can 23"/>
          <p:cNvSpPr/>
          <p:nvPr/>
        </p:nvSpPr>
        <p:spPr>
          <a:xfrm>
            <a:off x="7206777" y="4391007"/>
            <a:ext cx="1378482" cy="579398"/>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#1</a:t>
            </a:r>
          </a:p>
        </p:txBody>
      </p:sp>
      <p:sp>
        <p:nvSpPr>
          <p:cNvPr id="25" name="Can 24"/>
          <p:cNvSpPr/>
          <p:nvPr/>
        </p:nvSpPr>
        <p:spPr>
          <a:xfrm>
            <a:off x="8739558" y="3994651"/>
            <a:ext cx="1378482" cy="99187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Cust</a:t>
            </a:r>
            <a:r>
              <a:rPr lang="en-US" sz="1836" dirty="0">
                <a:solidFill>
                  <a:srgbClr val="505050"/>
                </a:solidFill>
              </a:rPr>
              <a:t>. #2</a:t>
            </a:r>
          </a:p>
        </p:txBody>
      </p:sp>
      <p:sp>
        <p:nvSpPr>
          <p:cNvPr id="26" name="Can 25"/>
          <p:cNvSpPr/>
          <p:nvPr/>
        </p:nvSpPr>
        <p:spPr>
          <a:xfrm>
            <a:off x="5674957" y="3917578"/>
            <a:ext cx="1378482" cy="104763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Root</a:t>
            </a:r>
          </a:p>
        </p:txBody>
      </p:sp>
      <p:sp>
        <p:nvSpPr>
          <p:cNvPr id="27" name="Can 26"/>
          <p:cNvSpPr/>
          <p:nvPr/>
        </p:nvSpPr>
        <p:spPr>
          <a:xfrm>
            <a:off x="5684913" y="1468849"/>
            <a:ext cx="1378482" cy="120432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Fabrikam</a:t>
            </a:r>
            <a:endParaRPr lang="en-US" sz="1836" dirty="0">
              <a:solidFill>
                <a:srgbClr val="505050"/>
              </a:solidFill>
            </a:endParaRPr>
          </a:p>
        </p:txBody>
      </p:sp>
      <p:sp>
        <p:nvSpPr>
          <p:cNvPr id="28" name="Can 27"/>
          <p:cNvSpPr/>
          <p:nvPr/>
        </p:nvSpPr>
        <p:spPr>
          <a:xfrm>
            <a:off x="5674956" y="30149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Invoice</a:t>
            </a:r>
          </a:p>
        </p:txBody>
      </p:sp>
      <p:sp>
        <p:nvSpPr>
          <p:cNvPr id="29" name="Can 28"/>
          <p:cNvSpPr/>
          <p:nvPr/>
        </p:nvSpPr>
        <p:spPr>
          <a:xfrm>
            <a:off x="7205816" y="2596392"/>
            <a:ext cx="1378482" cy="1220814"/>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Order</a:t>
            </a:r>
          </a:p>
        </p:txBody>
      </p:sp>
      <p:sp>
        <p:nvSpPr>
          <p:cNvPr id="30" name="Can 29"/>
          <p:cNvSpPr/>
          <p:nvPr/>
        </p:nvSpPr>
        <p:spPr>
          <a:xfrm>
            <a:off x="8742439" y="2214932"/>
            <a:ext cx="1378482" cy="161839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Inventory</a:t>
            </a:r>
          </a:p>
        </p:txBody>
      </p:sp>
      <p:sp>
        <p:nvSpPr>
          <p:cNvPr id="31" name="Can 30"/>
          <p:cNvSpPr/>
          <p:nvPr/>
        </p:nvSpPr>
        <p:spPr>
          <a:xfrm>
            <a:off x="7204856" y="5334512"/>
            <a:ext cx="1378482" cy="79626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a:t>
            </a:r>
            <a:endParaRPr lang="en-US" sz="1836" dirty="0" smtClean="0">
              <a:solidFill>
                <a:srgbClr val="505050"/>
              </a:solidFill>
            </a:endParaRPr>
          </a:p>
          <a:p>
            <a:pPr algn="ctr"/>
            <a:r>
              <a:rPr lang="en-US" sz="1836" dirty="0" smtClean="0">
                <a:solidFill>
                  <a:srgbClr val="505050"/>
                </a:solidFill>
              </a:rPr>
              <a:t>[1,10]</a:t>
            </a:r>
            <a:endParaRPr lang="en-US" sz="1836" dirty="0">
              <a:solidFill>
                <a:srgbClr val="505050"/>
              </a:solidFill>
            </a:endParaRPr>
          </a:p>
        </p:txBody>
      </p:sp>
      <p:sp>
        <p:nvSpPr>
          <p:cNvPr id="32" name="Can 31"/>
          <p:cNvSpPr/>
          <p:nvPr/>
        </p:nvSpPr>
        <p:spPr>
          <a:xfrm>
            <a:off x="8737637" y="5338604"/>
            <a:ext cx="1378482" cy="796267"/>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err="1" smtClean="0">
                <a:solidFill>
                  <a:srgbClr val="505050"/>
                </a:solidFill>
              </a:rPr>
              <a:t>Cust</a:t>
            </a:r>
            <a:r>
              <a:rPr lang="en-US" sz="1836" dirty="0" smtClean="0">
                <a:solidFill>
                  <a:srgbClr val="505050"/>
                </a:solidFill>
              </a:rPr>
              <a:t> [11,20]</a:t>
            </a:r>
            <a:endParaRPr lang="en-US" sz="1836" dirty="0">
              <a:solidFill>
                <a:srgbClr val="505050"/>
              </a:solidFill>
            </a:endParaRPr>
          </a:p>
        </p:txBody>
      </p:sp>
      <p:sp>
        <p:nvSpPr>
          <p:cNvPr id="33" name="Can 32"/>
          <p:cNvSpPr/>
          <p:nvPr/>
        </p:nvSpPr>
        <p:spPr>
          <a:xfrm>
            <a:off x="5673036" y="53293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smtClean="0">
                <a:solidFill>
                  <a:srgbClr val="505050"/>
                </a:solidFill>
              </a:rPr>
              <a:t>Root</a:t>
            </a:r>
            <a:endParaRPr lang="en-US" sz="1836" dirty="0">
              <a:solidFill>
                <a:srgbClr val="505050"/>
              </a:solidFill>
            </a:endParaRPr>
          </a:p>
        </p:txBody>
      </p:sp>
    </p:spTree>
    <p:extLst>
      <p:ext uri="{BB962C8B-B14F-4D97-AF65-F5344CB8AC3E}">
        <p14:creationId xmlns:p14="http://schemas.microsoft.com/office/powerpoint/2010/main" val="299877358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lnSpcReduction="10000"/>
          </a:bodyPr>
          <a:lstStyle/>
          <a:p>
            <a:pPr marL="0" indent="0">
              <a:buNone/>
            </a:pPr>
            <a:r>
              <a:rPr lang="en-US" dirty="0" smtClean="0">
                <a:solidFill>
                  <a:schemeClr val="tx1"/>
                </a:solidFill>
              </a:rPr>
              <a:t>Vertical: Scale-up vs. scale-down</a:t>
            </a:r>
          </a:p>
          <a:p>
            <a:pPr lvl="1"/>
            <a:r>
              <a:rPr lang="en-US" dirty="0" smtClean="0">
                <a:solidFill>
                  <a:schemeClr val="tx1"/>
                </a:solidFill>
              </a:rPr>
              <a:t>Change service-tiers for a given database as capacity needs fluctuate</a:t>
            </a:r>
            <a:endParaRPr lang="en-US" dirty="0">
              <a:solidFill>
                <a:schemeClr val="tx1"/>
              </a:solidFill>
            </a:endParaRPr>
          </a:p>
          <a:p>
            <a:pPr marL="0" indent="0">
              <a:buNone/>
            </a:pPr>
            <a:r>
              <a:rPr lang="en-US" dirty="0" smtClean="0">
                <a:solidFill>
                  <a:schemeClr val="tx1"/>
                </a:solidFill>
              </a:rPr>
              <a:t>Horizontal: Scale-out vs. scale-in</a:t>
            </a:r>
            <a:endParaRPr lang="en-US" dirty="0">
              <a:solidFill>
                <a:schemeClr val="tx1"/>
              </a:solidFill>
            </a:endParaRPr>
          </a:p>
          <a:p>
            <a:pPr lvl="1"/>
            <a:r>
              <a:rPr lang="en-US" dirty="0" smtClean="0">
                <a:solidFill>
                  <a:schemeClr val="tx1"/>
                </a:solidFill>
              </a:rPr>
              <a:t>Add or remove databases as more or less capacity is needed</a:t>
            </a:r>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dirty="0" smtClean="0"/>
              <a:t>Scalability options in Azure SQL DB</a:t>
            </a:r>
            <a:endParaRPr lang="en-US" dirty="0"/>
          </a:p>
        </p:txBody>
      </p:sp>
      <p:sp>
        <p:nvSpPr>
          <p:cNvPr id="5" name="Can 4"/>
          <p:cNvSpPr/>
          <p:nvPr/>
        </p:nvSpPr>
        <p:spPr bwMode="auto">
          <a:xfrm>
            <a:off x="1577581" y="495542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1577581" y="4317953"/>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1577581"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954725" y="495401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Can 8"/>
          <p:cNvSpPr/>
          <p:nvPr/>
        </p:nvSpPr>
        <p:spPr bwMode="auto">
          <a:xfrm>
            <a:off x="4331869" y="495259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Can 9"/>
          <p:cNvSpPr/>
          <p:nvPr/>
        </p:nvSpPr>
        <p:spPr bwMode="auto">
          <a:xfrm>
            <a:off x="5709014" y="495117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1" name="Can 10"/>
          <p:cNvSpPr/>
          <p:nvPr/>
        </p:nvSpPr>
        <p:spPr bwMode="auto">
          <a:xfrm>
            <a:off x="7086158" y="494975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2" name="Can 11"/>
          <p:cNvSpPr/>
          <p:nvPr/>
        </p:nvSpPr>
        <p:spPr bwMode="auto">
          <a:xfrm>
            <a:off x="8463302" y="494834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3" name="Can 12"/>
          <p:cNvSpPr/>
          <p:nvPr/>
        </p:nvSpPr>
        <p:spPr bwMode="auto">
          <a:xfrm>
            <a:off x="9840446" y="494692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4" name="Can 13"/>
          <p:cNvSpPr/>
          <p:nvPr/>
        </p:nvSpPr>
        <p:spPr bwMode="auto">
          <a:xfrm>
            <a:off x="7086158"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6" name="Can 15"/>
          <p:cNvSpPr/>
          <p:nvPr/>
        </p:nvSpPr>
        <p:spPr bwMode="auto">
          <a:xfrm>
            <a:off x="4331869" y="4310865"/>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18" name="Straight Arrow Connector 17"/>
          <p:cNvCxnSpPr/>
          <p:nvPr/>
        </p:nvCxnSpPr>
        <p:spPr>
          <a:xfrm>
            <a:off x="1265237" y="3775892"/>
            <a:ext cx="0" cy="2083559"/>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4898403" y="6092200"/>
            <a:ext cx="1421068" cy="382308"/>
          </a:xfrm>
          <a:prstGeom prst="rect">
            <a:avLst/>
          </a:prstGeom>
          <a:noFill/>
        </p:spPr>
        <p:txBody>
          <a:bodyPr wrap="none" rtlCol="0">
            <a:spAutoFit/>
          </a:bodyPr>
          <a:lstStyle/>
          <a:p>
            <a:r>
              <a:rPr lang="en-US" sz="1836" i="1" dirty="0">
                <a:solidFill>
                  <a:srgbClr val="FFFFFF"/>
                </a:solidFill>
              </a:rPr>
              <a:t>Scale out/in</a:t>
            </a:r>
          </a:p>
        </p:txBody>
      </p:sp>
      <p:cxnSp>
        <p:nvCxnSpPr>
          <p:cNvPr id="20" name="Straight Arrow Connector 19"/>
          <p:cNvCxnSpPr/>
          <p:nvPr/>
        </p:nvCxnSpPr>
        <p:spPr>
          <a:xfrm flipH="1">
            <a:off x="1244320" y="6045602"/>
            <a:ext cx="9595277" cy="46598"/>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rot="16200000">
            <a:off x="203249" y="4620756"/>
            <a:ext cx="1714895" cy="382308"/>
          </a:xfrm>
          <a:prstGeom prst="rect">
            <a:avLst/>
          </a:prstGeom>
          <a:noFill/>
        </p:spPr>
        <p:txBody>
          <a:bodyPr wrap="none" rtlCol="0">
            <a:spAutoFit/>
          </a:bodyPr>
          <a:lstStyle/>
          <a:p>
            <a:r>
              <a:rPr lang="en-US" sz="1836" i="1" dirty="0">
                <a:solidFill>
                  <a:srgbClr val="FFFFFF"/>
                </a:solidFill>
              </a:rPr>
              <a:t>Scale up/down</a:t>
            </a:r>
          </a:p>
        </p:txBody>
      </p:sp>
    </p:spTree>
    <p:extLst>
      <p:ext uri="{BB962C8B-B14F-4D97-AF65-F5344CB8AC3E}">
        <p14:creationId xmlns:p14="http://schemas.microsoft.com/office/powerpoint/2010/main" val="250944572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657" y="179152"/>
            <a:ext cx="11505379" cy="745050"/>
          </a:xfrm>
        </p:spPr>
        <p:txBody>
          <a:bodyPr>
            <a:normAutofit fontScale="90000"/>
          </a:bodyPr>
          <a:lstStyle/>
          <a:p>
            <a:r>
              <a:rPr lang="en-US" dirty="0" smtClean="0"/>
              <a:t>Capacity Planning for large OLTP workloads</a:t>
            </a:r>
            <a:endParaRPr lang="en-US" dirty="0"/>
          </a:p>
        </p:txBody>
      </p:sp>
      <p:sp>
        <p:nvSpPr>
          <p:cNvPr id="5" name="Content Placeholder 4"/>
          <p:cNvSpPr>
            <a:spLocks noGrp="1"/>
          </p:cNvSpPr>
          <p:nvPr>
            <p:ph idx="4294967295"/>
          </p:nvPr>
        </p:nvSpPr>
        <p:spPr>
          <a:xfrm>
            <a:off x="351658" y="1251243"/>
            <a:ext cx="11638638" cy="5059920"/>
          </a:xfrm>
          <a:prstGeom prst="rect">
            <a:avLst/>
          </a:prstGeom>
        </p:spPr>
        <p:txBody>
          <a:bodyPr>
            <a:normAutofit lnSpcReduction="10000"/>
          </a:bodyPr>
          <a:lstStyle/>
          <a:p>
            <a:r>
              <a:rPr lang="en-US" dirty="0"/>
              <a:t>Azure SQL DB Service </a:t>
            </a:r>
            <a:r>
              <a:rPr lang="en-US" dirty="0" smtClean="0"/>
              <a:t>Tiers</a:t>
            </a:r>
            <a:endParaRPr lang="en-US" dirty="0"/>
          </a:p>
          <a:p>
            <a:pPr lvl="1"/>
            <a:r>
              <a:rPr lang="en-US" dirty="0"/>
              <a:t>Predictable </a:t>
            </a:r>
            <a:r>
              <a:rPr lang="en-US" dirty="0" smtClean="0"/>
              <a:t>DTUs (Database Throughput Units) </a:t>
            </a:r>
            <a:r>
              <a:rPr lang="en-US" dirty="0"/>
              <a:t>for each level (up to </a:t>
            </a:r>
            <a:r>
              <a:rPr lang="en-US" dirty="0" smtClean="0"/>
              <a:t>1,000</a:t>
            </a:r>
            <a:r>
              <a:rPr lang="en-US" dirty="0"/>
              <a:t>)</a:t>
            </a:r>
          </a:p>
          <a:p>
            <a:pPr lvl="1"/>
            <a:r>
              <a:rPr lang="en-US" dirty="0"/>
              <a:t>Max DB size (up to 500GB)</a:t>
            </a:r>
          </a:p>
          <a:p>
            <a:r>
              <a:rPr lang="en-US" dirty="0" smtClean="0"/>
              <a:t>Important dimensions to consider</a:t>
            </a:r>
          </a:p>
          <a:p>
            <a:pPr lvl="1"/>
            <a:r>
              <a:rPr lang="en-US" dirty="0" smtClean="0"/>
              <a:t>Max data volume</a:t>
            </a:r>
          </a:p>
          <a:p>
            <a:pPr lvl="1"/>
            <a:r>
              <a:rPr lang="en-US" dirty="0" smtClean="0"/>
              <a:t>Percentage of “active portion” vs. entire dataset</a:t>
            </a:r>
          </a:p>
          <a:p>
            <a:pPr lvl="1"/>
            <a:r>
              <a:rPr lang="en-US" dirty="0" smtClean="0"/>
              <a:t>Transactional workload of the application</a:t>
            </a:r>
          </a:p>
          <a:p>
            <a:pPr lvl="1"/>
            <a:r>
              <a:rPr lang="en-US" dirty="0" smtClean="0"/>
              <a:t>Largest “data slice” to co-locate in the same transactional space (i.e. database)</a:t>
            </a:r>
          </a:p>
          <a:p>
            <a:r>
              <a:rPr lang="en-US" dirty="0" smtClean="0"/>
              <a:t>Example:</a:t>
            </a:r>
            <a:endParaRPr lang="en-US" dirty="0"/>
          </a:p>
          <a:p>
            <a:pPr lvl="1"/>
            <a:r>
              <a:rPr lang="en-US" dirty="0"/>
              <a:t>9TB database</a:t>
            </a:r>
          </a:p>
          <a:p>
            <a:pPr lvl="1"/>
            <a:r>
              <a:rPr lang="en-US" dirty="0"/>
              <a:t>5000 </a:t>
            </a:r>
            <a:r>
              <a:rPr lang="en-US" dirty="0" smtClean="0"/>
              <a:t>DTU </a:t>
            </a:r>
            <a:r>
              <a:rPr lang="en-US" dirty="0" err="1" smtClean="0"/>
              <a:t>tx</a:t>
            </a:r>
            <a:r>
              <a:rPr lang="en-US" dirty="0"/>
              <a:t>*/</a:t>
            </a:r>
            <a:r>
              <a:rPr lang="en-US" dirty="0" smtClean="0"/>
              <a:t>sec</a:t>
            </a:r>
            <a:endParaRPr lang="en-US" dirty="0"/>
          </a:p>
        </p:txBody>
      </p:sp>
      <p:sp>
        <p:nvSpPr>
          <p:cNvPr id="6" name="Rectangle 5"/>
          <p:cNvSpPr/>
          <p:nvPr/>
        </p:nvSpPr>
        <p:spPr>
          <a:xfrm>
            <a:off x="4369834" y="5242917"/>
            <a:ext cx="7620461" cy="670445"/>
          </a:xfrm>
          <a:prstGeom prst="rect">
            <a:avLst/>
          </a:prstGeom>
        </p:spPr>
        <p:txBody>
          <a:bodyPr wrap="square">
            <a:spAutoFit/>
          </a:bodyPr>
          <a:lstStyle/>
          <a:p>
            <a:r>
              <a:rPr lang="en-US" sz="1836" dirty="0">
                <a:solidFill>
                  <a:srgbClr val="FFFFFF"/>
                </a:solidFill>
              </a:rPr>
              <a:t>• </a:t>
            </a:r>
            <a:r>
              <a:rPr lang="en-US" sz="1836" b="1" dirty="0">
                <a:solidFill>
                  <a:srgbClr val="FFFFFF"/>
                </a:solidFill>
              </a:rPr>
              <a:t>100 S2</a:t>
            </a:r>
            <a:r>
              <a:rPr lang="en-US" sz="1836" dirty="0">
                <a:solidFill>
                  <a:srgbClr val="FFFFFF"/>
                </a:solidFill>
              </a:rPr>
              <a:t> for 5000 DTUs (max size 25TB)   -&gt; </a:t>
            </a:r>
            <a:r>
              <a:rPr lang="en-US" sz="1836" i="1" dirty="0">
                <a:solidFill>
                  <a:srgbClr val="FFFFFF"/>
                </a:solidFill>
              </a:rPr>
              <a:t>($90k / 12 months)</a:t>
            </a:r>
          </a:p>
          <a:p>
            <a:r>
              <a:rPr lang="en-US" sz="1836" dirty="0">
                <a:solidFill>
                  <a:srgbClr val="FFFFFF"/>
                </a:solidFill>
              </a:rPr>
              <a:t>• </a:t>
            </a:r>
            <a:r>
              <a:rPr lang="en-US" sz="1836" b="1" dirty="0">
                <a:solidFill>
                  <a:srgbClr val="FFFFFF"/>
                </a:solidFill>
              </a:rPr>
              <a:t>25 P2 </a:t>
            </a:r>
            <a:r>
              <a:rPr lang="en-US" sz="1836" dirty="0">
                <a:solidFill>
                  <a:srgbClr val="FFFFFF"/>
                </a:solidFill>
              </a:rPr>
              <a:t>for 5000 DTUs (max size 12.5TB)  -&gt; </a:t>
            </a:r>
            <a:r>
              <a:rPr lang="en-US" sz="1836" i="1" dirty="0">
                <a:solidFill>
                  <a:srgbClr val="FFFFFF"/>
                </a:solidFill>
              </a:rPr>
              <a:t>($279k / 12 months) **</a:t>
            </a:r>
          </a:p>
        </p:txBody>
      </p:sp>
      <p:sp>
        <p:nvSpPr>
          <p:cNvPr id="7" name="Right Arrow 6"/>
          <p:cNvSpPr/>
          <p:nvPr/>
        </p:nvSpPr>
        <p:spPr>
          <a:xfrm>
            <a:off x="3413658" y="5326062"/>
            <a:ext cx="823379" cy="352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8" name="TextBox 7"/>
          <p:cNvSpPr txBox="1"/>
          <p:nvPr/>
        </p:nvSpPr>
        <p:spPr>
          <a:xfrm>
            <a:off x="1036637" y="6168577"/>
            <a:ext cx="5541132"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DTU </a:t>
            </a:r>
            <a:r>
              <a:rPr lang="en-US" sz="1632" dirty="0" err="1" smtClean="0">
                <a:solidFill>
                  <a:srgbClr val="FFFFFF"/>
                </a:solidFill>
              </a:rPr>
              <a:t>tx</a:t>
            </a:r>
            <a:r>
              <a:rPr lang="en-US" sz="1632" dirty="0" smtClean="0">
                <a:solidFill>
                  <a:srgbClr val="FFFFFF"/>
                </a:solidFill>
              </a:rPr>
              <a:t> as defined in the </a:t>
            </a:r>
            <a:r>
              <a:rPr lang="en-US" sz="1632" dirty="0" smtClean="0">
                <a:solidFill>
                  <a:srgbClr val="FFFFFF"/>
                </a:solidFill>
                <a:hlinkClick r:id="rId2"/>
              </a:rPr>
              <a:t>Azure </a:t>
            </a:r>
            <a:r>
              <a:rPr lang="en-US" sz="1632" dirty="0">
                <a:solidFill>
                  <a:srgbClr val="FFFFFF"/>
                </a:solidFill>
                <a:hlinkClick r:id="rId2"/>
              </a:rPr>
              <a:t>SQL Database </a:t>
            </a:r>
            <a:r>
              <a:rPr lang="en-US" sz="1632" dirty="0" smtClean="0">
                <a:solidFill>
                  <a:srgbClr val="FFFFFF"/>
                </a:solidFill>
                <a:hlinkClick r:id="rId2"/>
              </a:rPr>
              <a:t>Benchmark</a:t>
            </a:r>
            <a:endParaRPr lang="en-US" sz="1632" dirty="0">
              <a:solidFill>
                <a:srgbClr val="FFFFFF"/>
              </a:solidFill>
            </a:endParaRPr>
          </a:p>
        </p:txBody>
      </p:sp>
      <p:sp>
        <p:nvSpPr>
          <p:cNvPr id="9" name="TextBox 8"/>
          <p:cNvSpPr txBox="1"/>
          <p:nvPr/>
        </p:nvSpPr>
        <p:spPr>
          <a:xfrm>
            <a:off x="8558776" y="6164262"/>
            <a:ext cx="3145861"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with many additional features</a:t>
            </a:r>
            <a:endParaRPr lang="en-US" sz="1632" dirty="0">
              <a:solidFill>
                <a:srgbClr val="FFFFFF"/>
              </a:solidFill>
            </a:endParaRPr>
          </a:p>
        </p:txBody>
      </p:sp>
    </p:spTree>
    <p:extLst>
      <p:ext uri="{BB962C8B-B14F-4D97-AF65-F5344CB8AC3E}">
        <p14:creationId xmlns:p14="http://schemas.microsoft.com/office/powerpoint/2010/main" val="277328366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9" y="1135062"/>
            <a:ext cx="8747016" cy="5637212"/>
          </a:xfrm>
          <a:prstGeom prst="rect">
            <a:avLst/>
          </a:prstGeom>
        </p:spPr>
        <p:txBody>
          <a:bodyPr>
            <a:normAutofit fontScale="77500" lnSpcReduction="20000"/>
          </a:bodyPr>
          <a:lstStyle/>
          <a:p>
            <a:pPr marL="0" indent="0">
              <a:buNone/>
            </a:pPr>
            <a:r>
              <a:rPr lang="en-US" dirty="0" smtClean="0">
                <a:solidFill>
                  <a:schemeClr val="tx1"/>
                </a:solidFill>
              </a:rPr>
              <a:t>Single tenant per database</a:t>
            </a:r>
          </a:p>
          <a:p>
            <a:pPr lvl="1"/>
            <a:r>
              <a:rPr lang="en-US" dirty="0">
                <a:solidFill>
                  <a:schemeClr val="tx1"/>
                </a:solidFill>
              </a:rPr>
              <a:t>Each tenant’s data is stored in a different database</a:t>
            </a:r>
          </a:p>
          <a:p>
            <a:pPr lvl="1"/>
            <a:r>
              <a:rPr lang="en-US" dirty="0">
                <a:solidFill>
                  <a:schemeClr val="tx1"/>
                </a:solidFill>
              </a:rPr>
              <a:t>Better isolation of tenants as compared to multi-tenant model</a:t>
            </a:r>
          </a:p>
          <a:p>
            <a:pPr marL="0" indent="0">
              <a:buNone/>
            </a:pPr>
            <a:r>
              <a:rPr lang="en-US" dirty="0" smtClean="0">
                <a:solidFill>
                  <a:schemeClr val="tx1"/>
                </a:solidFill>
              </a:rPr>
              <a:t>Multiple tenants per database</a:t>
            </a:r>
            <a:endParaRPr lang="en-US" dirty="0">
              <a:solidFill>
                <a:schemeClr val="tx1"/>
              </a:solidFill>
            </a:endParaRPr>
          </a:p>
          <a:p>
            <a:pPr lvl="1"/>
            <a:r>
              <a:rPr lang="en-US" dirty="0">
                <a:solidFill>
                  <a:schemeClr val="tx1"/>
                </a:solidFill>
              </a:rPr>
              <a:t>Multiple tenants share the same database</a:t>
            </a:r>
          </a:p>
          <a:p>
            <a:pPr lvl="1"/>
            <a:r>
              <a:rPr lang="en-US" dirty="0">
                <a:solidFill>
                  <a:schemeClr val="tx1"/>
                </a:solidFill>
              </a:rPr>
              <a:t>Less isolation of tenants as compared to single tenant model</a:t>
            </a:r>
          </a:p>
          <a:p>
            <a:pPr lvl="1"/>
            <a:r>
              <a:rPr lang="en-US" dirty="0">
                <a:solidFill>
                  <a:schemeClr val="tx1"/>
                </a:solidFill>
              </a:rPr>
              <a:t>Typically more cost-effective than the single tenant model</a:t>
            </a:r>
          </a:p>
          <a:p>
            <a:pPr marL="0" indent="0">
              <a:buNone/>
            </a:pPr>
            <a:r>
              <a:rPr lang="en-US" dirty="0" smtClean="0">
                <a:solidFill>
                  <a:schemeClr val="tx1"/>
                </a:solidFill>
              </a:rPr>
              <a:t>Hybrid model</a:t>
            </a:r>
          </a:p>
          <a:p>
            <a:pPr lvl="1"/>
            <a:r>
              <a:rPr lang="en-US" dirty="0">
                <a:solidFill>
                  <a:schemeClr val="tx1"/>
                </a:solidFill>
              </a:rPr>
              <a:t>Some tenants share databases, others get their own database</a:t>
            </a:r>
          </a:p>
          <a:p>
            <a:pPr lvl="1"/>
            <a:r>
              <a:rPr lang="en-US" dirty="0">
                <a:solidFill>
                  <a:schemeClr val="tx1"/>
                </a:solidFill>
              </a:rPr>
              <a:t>E.g., premium or paying customers get their own databases, while free tier customers share </a:t>
            </a:r>
            <a:r>
              <a:rPr lang="en-US" dirty="0" smtClean="0">
                <a:solidFill>
                  <a:schemeClr val="tx1"/>
                </a:solidFill>
              </a:rPr>
              <a:t>databases</a:t>
            </a:r>
          </a:p>
          <a:p>
            <a:pPr marL="0" indent="0">
              <a:buNone/>
            </a:pPr>
            <a:r>
              <a:rPr lang="en-US" dirty="0" smtClean="0">
                <a:solidFill>
                  <a:schemeClr val="tx1"/>
                </a:solidFill>
              </a:rPr>
              <a:t>Temporal model</a:t>
            </a:r>
          </a:p>
          <a:p>
            <a:pPr lvl="1"/>
            <a:r>
              <a:rPr lang="en-US" dirty="0" smtClean="0">
                <a:solidFill>
                  <a:schemeClr val="tx1"/>
                </a:solidFill>
              </a:rPr>
              <a:t>Sharding based on date/time</a:t>
            </a:r>
          </a:p>
          <a:p>
            <a:pPr lvl="1"/>
            <a:r>
              <a:rPr lang="en-US" dirty="0" smtClean="0">
                <a:solidFill>
                  <a:schemeClr val="tx1"/>
                </a:solidFill>
              </a:rPr>
              <a:t>Most recent shard is constantly loaded with newly arriving data</a:t>
            </a:r>
            <a:endParaRPr lang="en-US" dirty="0">
              <a:solidFill>
                <a:schemeClr val="tx1"/>
              </a:solidFill>
            </a:endParaRPr>
          </a:p>
          <a:p>
            <a:pPr lvl="1"/>
            <a:r>
              <a:rPr lang="en-US" dirty="0" smtClean="0">
                <a:solidFill>
                  <a:schemeClr val="tx1"/>
                </a:solidFill>
              </a:rPr>
              <a:t>New shards added when current most recent shard nears capacity</a:t>
            </a:r>
          </a:p>
          <a:p>
            <a:r>
              <a:rPr lang="en-US" dirty="0" smtClean="0">
                <a:solidFill>
                  <a:schemeClr val="tx1"/>
                </a:solidFill>
              </a:rPr>
              <a:t>See guidance from the Azure CAT team on sharding:</a:t>
            </a:r>
          </a:p>
          <a:p>
            <a:pPr lvl="1"/>
            <a:r>
              <a:rPr lang="en-US" dirty="0">
                <a:solidFill>
                  <a:schemeClr val="tx1"/>
                </a:solidFill>
              </a:rPr>
              <a:t>MSDN: </a:t>
            </a:r>
            <a:r>
              <a:rPr lang="en-US" dirty="0">
                <a:solidFill>
                  <a:schemeClr val="tx1"/>
                </a:solidFill>
                <a:hlinkClick r:id="rId2"/>
              </a:rPr>
              <a:t>https://</a:t>
            </a:r>
            <a:r>
              <a:rPr lang="en-US" dirty="0" smtClean="0">
                <a:solidFill>
                  <a:schemeClr val="tx1"/>
                </a:solidFill>
                <a:hlinkClick r:id="rId2"/>
              </a:rPr>
              <a:t>msdn.microsoft.com/en-us/library/azure/dn764977.aspx</a:t>
            </a:r>
            <a:endParaRPr lang="en-US" dirty="0" smtClean="0">
              <a:solidFill>
                <a:srgbClr val="00B0F0"/>
              </a:solidFill>
            </a:endParaRPr>
          </a:p>
          <a:p>
            <a:pPr marL="0" indent="0">
              <a:buNone/>
            </a:pPr>
            <a:endParaRPr lang="en-US" dirty="0"/>
          </a:p>
        </p:txBody>
      </p:sp>
      <p:sp>
        <p:nvSpPr>
          <p:cNvPr id="2" name="Title 1"/>
          <p:cNvSpPr>
            <a:spLocks noGrp="1"/>
          </p:cNvSpPr>
          <p:nvPr>
            <p:ph type="title"/>
          </p:nvPr>
        </p:nvSpPr>
        <p:spPr/>
        <p:txBody>
          <a:bodyPr/>
          <a:lstStyle/>
          <a:p>
            <a:r>
              <a:rPr lang="en-US" dirty="0" smtClean="0"/>
              <a:t>Sharding and Tenancy Models</a:t>
            </a:r>
            <a:endParaRPr lang="en-US" dirty="0"/>
          </a:p>
        </p:txBody>
      </p:sp>
      <p:grpSp>
        <p:nvGrpSpPr>
          <p:cNvPr id="16" name="Group 15"/>
          <p:cNvGrpSpPr/>
          <p:nvPr/>
        </p:nvGrpSpPr>
        <p:grpSpPr>
          <a:xfrm>
            <a:off x="8885237" y="3802062"/>
            <a:ext cx="3352800" cy="2667000"/>
            <a:chOff x="8885237" y="906462"/>
            <a:chExt cx="3352800" cy="2667000"/>
          </a:xfrm>
        </p:grpSpPr>
        <p:sp>
          <p:nvSpPr>
            <p:cNvPr id="15" name="Rounded Rectangle 14"/>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Multi-tenant per database</a:t>
              </a:r>
              <a:endParaRPr lang="en-US" sz="2000" dirty="0">
                <a:gradFill>
                  <a:gsLst>
                    <a:gs pos="0">
                      <a:srgbClr val="FFFFFF"/>
                    </a:gs>
                    <a:gs pos="100000">
                      <a:srgbClr val="FFFFFF"/>
                    </a:gs>
                  </a:gsLst>
                  <a:lin ang="5400000" scaled="0"/>
                </a:gradFill>
              </a:endParaRPr>
            </a:p>
          </p:txBody>
        </p:sp>
        <p:sp>
          <p:nvSpPr>
            <p:cNvPr id="6" name="Can 5"/>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7" name="Rounded Rectangle 6"/>
            <p:cNvSpPr/>
            <p:nvPr/>
          </p:nvSpPr>
          <p:spPr>
            <a:xfrm>
              <a:off x="924794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8" name="Rounded Rectangle 7"/>
            <p:cNvSpPr/>
            <p:nvPr/>
          </p:nvSpPr>
          <p:spPr>
            <a:xfrm>
              <a:off x="924619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9" name="Rounded Rectangle 8"/>
            <p:cNvSpPr/>
            <p:nvPr/>
          </p:nvSpPr>
          <p:spPr>
            <a:xfrm>
              <a:off x="924156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3</a:t>
              </a:r>
              <a:endParaRPr lang="en-US" sz="1100" dirty="0">
                <a:solidFill>
                  <a:srgbClr val="505050">
                    <a:lumMod val="50000"/>
                  </a:srgbClr>
                </a:solidFill>
              </a:endParaRPr>
            </a:p>
          </p:txBody>
        </p:sp>
        <p:sp>
          <p:nvSpPr>
            <p:cNvPr id="10" name="Can 9"/>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1" name="Rounded Rectangle 10"/>
            <p:cNvSpPr/>
            <p:nvPr/>
          </p:nvSpPr>
          <p:spPr>
            <a:xfrm>
              <a:off x="1040581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4</a:t>
              </a:r>
              <a:endParaRPr lang="en-US" sz="1100" dirty="0">
                <a:solidFill>
                  <a:srgbClr val="505050">
                    <a:lumMod val="50000"/>
                  </a:srgbClr>
                </a:solidFill>
              </a:endParaRPr>
            </a:p>
          </p:txBody>
        </p:sp>
        <p:sp>
          <p:nvSpPr>
            <p:cNvPr id="12" name="Rounded Rectangle 11"/>
            <p:cNvSpPr/>
            <p:nvPr/>
          </p:nvSpPr>
          <p:spPr>
            <a:xfrm>
              <a:off x="1040406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5</a:t>
              </a:r>
              <a:endParaRPr lang="en-US" sz="1100" dirty="0">
                <a:solidFill>
                  <a:srgbClr val="505050">
                    <a:lumMod val="50000"/>
                  </a:srgbClr>
                </a:solidFill>
              </a:endParaRPr>
            </a:p>
          </p:txBody>
        </p:sp>
        <p:sp>
          <p:nvSpPr>
            <p:cNvPr id="13" name="Rounded Rectangle 12"/>
            <p:cNvSpPr/>
            <p:nvPr/>
          </p:nvSpPr>
          <p:spPr>
            <a:xfrm>
              <a:off x="1039943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6</a:t>
              </a:r>
              <a:endParaRPr lang="en-US" sz="1100" dirty="0">
                <a:solidFill>
                  <a:srgbClr val="505050">
                    <a:lumMod val="50000"/>
                  </a:srgbClr>
                </a:solidFill>
              </a:endParaRPr>
            </a:p>
          </p:txBody>
        </p:sp>
        <p:sp>
          <p:nvSpPr>
            <p:cNvPr id="14" name="TextBox 13"/>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grpSp>
        <p:nvGrpSpPr>
          <p:cNvPr id="17" name="Group 16"/>
          <p:cNvGrpSpPr/>
          <p:nvPr/>
        </p:nvGrpSpPr>
        <p:grpSpPr>
          <a:xfrm>
            <a:off x="8885237" y="805652"/>
            <a:ext cx="3352800" cy="2667000"/>
            <a:chOff x="8885237" y="906462"/>
            <a:chExt cx="3352800" cy="2667000"/>
          </a:xfrm>
        </p:grpSpPr>
        <p:sp>
          <p:nvSpPr>
            <p:cNvPr id="18" name="Rounded Rectangle 17"/>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Single-tenant per database</a:t>
              </a:r>
              <a:endParaRPr lang="en-US" sz="2000" dirty="0">
                <a:gradFill>
                  <a:gsLst>
                    <a:gs pos="0">
                      <a:srgbClr val="FFFFFF"/>
                    </a:gs>
                    <a:gs pos="100000">
                      <a:srgbClr val="FFFFFF"/>
                    </a:gs>
                  </a:gsLst>
                  <a:lin ang="5400000" scaled="0"/>
                </a:gradFill>
              </a:endParaRPr>
            </a:p>
          </p:txBody>
        </p:sp>
        <p:sp>
          <p:nvSpPr>
            <p:cNvPr id="19" name="Can 18"/>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0" name="Rounded Rectangle 19"/>
            <p:cNvSpPr/>
            <p:nvPr/>
          </p:nvSpPr>
          <p:spPr>
            <a:xfrm>
              <a:off x="924794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23" name="Can 22"/>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4" name="Rounded Rectangle 23"/>
            <p:cNvSpPr/>
            <p:nvPr/>
          </p:nvSpPr>
          <p:spPr>
            <a:xfrm>
              <a:off x="1040581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27" name="TextBox 26"/>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spTree>
    <p:extLst>
      <p:ext uri="{BB962C8B-B14F-4D97-AF65-F5344CB8AC3E}">
        <p14:creationId xmlns:p14="http://schemas.microsoft.com/office/powerpoint/2010/main" val="270884547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Introduction</a:t>
            </a:r>
            <a:endParaRPr lang="en-US" dirty="0"/>
          </a:p>
        </p:txBody>
      </p:sp>
    </p:spTree>
    <p:extLst>
      <p:ext uri="{BB962C8B-B14F-4D97-AF65-F5344CB8AC3E}">
        <p14:creationId xmlns:p14="http://schemas.microsoft.com/office/powerpoint/2010/main" val="207092343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Easily </a:t>
            </a:r>
            <a:r>
              <a:rPr lang="en-US" b="1" u="sng" dirty="0"/>
              <a:t>develop</a:t>
            </a:r>
            <a:r>
              <a:rPr lang="en-US" b="1" dirty="0"/>
              <a:t> </a:t>
            </a:r>
            <a:r>
              <a:rPr lang="en-US" dirty="0"/>
              <a:t>applications that rely on sharded data models in Azure SQL DB, using tools of choice like </a:t>
            </a:r>
            <a:r>
              <a:rPr lang="en-US" dirty="0" err="1"/>
              <a:t>ADO.Net</a:t>
            </a:r>
            <a:r>
              <a:rPr lang="en-US" dirty="0"/>
              <a:t> and Entity Framework</a:t>
            </a:r>
          </a:p>
          <a:p>
            <a:r>
              <a:rPr lang="en-US" dirty="0"/>
              <a:t>Easily </a:t>
            </a:r>
            <a:r>
              <a:rPr lang="en-US" b="1" u="sng" dirty="0"/>
              <a:t>scale (grow or shrink</a:t>
            </a:r>
            <a:r>
              <a:rPr lang="en-US" b="1" u="sng" dirty="0" smtClean="0"/>
              <a:t>)</a:t>
            </a:r>
            <a:r>
              <a:rPr lang="en-US" dirty="0" smtClean="0"/>
              <a:t> </a:t>
            </a:r>
            <a:r>
              <a:rPr lang="en-US" dirty="0"/>
              <a:t>Azure SQL DB resources when needed</a:t>
            </a:r>
          </a:p>
          <a:p>
            <a:r>
              <a:rPr lang="en-US" dirty="0"/>
              <a:t>Easily </a:t>
            </a:r>
            <a:r>
              <a:rPr lang="en-US" b="1" u="sng" dirty="0"/>
              <a:t>manage</a:t>
            </a:r>
            <a:r>
              <a:rPr lang="en-US" b="1" dirty="0"/>
              <a:t> </a:t>
            </a:r>
            <a:r>
              <a:rPr lang="en-US" dirty="0"/>
              <a:t>operations that apply to large numbers of physical Azure DB databases</a:t>
            </a:r>
            <a:r>
              <a:rPr lang="en-US" dirty="0" smtClean="0"/>
              <a:t>.</a:t>
            </a:r>
            <a:endParaRPr lang="en-US" dirty="0"/>
          </a:p>
        </p:txBody>
      </p:sp>
      <p:sp>
        <p:nvSpPr>
          <p:cNvPr id="2" name="Title 1"/>
          <p:cNvSpPr>
            <a:spLocks noGrp="1"/>
          </p:cNvSpPr>
          <p:nvPr>
            <p:ph type="title"/>
          </p:nvPr>
        </p:nvSpPr>
        <p:spPr/>
        <p:txBody>
          <a:bodyPr/>
          <a:lstStyle/>
          <a:p>
            <a:r>
              <a:rPr lang="en-US" dirty="0" smtClean="0"/>
              <a:t>Elastic Scale Goals</a:t>
            </a:r>
            <a:endParaRPr lang="en-US" dirty="0"/>
          </a:p>
        </p:txBody>
      </p:sp>
    </p:spTree>
    <p:extLst>
      <p:ext uri="{BB962C8B-B14F-4D97-AF65-F5344CB8AC3E}">
        <p14:creationId xmlns:p14="http://schemas.microsoft.com/office/powerpoint/2010/main" val="14263329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a:t>Hybrid</a:t>
            </a:r>
          </a:p>
          <a:p>
            <a:r>
              <a:rPr lang="en-US" dirty="0" smtClean="0"/>
              <a:t>IaaS </a:t>
            </a:r>
            <a:r>
              <a:rPr lang="en-US" dirty="0" smtClean="0"/>
              <a:t>vs PaaS</a:t>
            </a:r>
          </a:p>
          <a:p>
            <a:r>
              <a:rPr lang="en-US" dirty="0" smtClean="0"/>
              <a:t>IaaS in Azure</a:t>
            </a:r>
          </a:p>
          <a:p>
            <a:r>
              <a:rPr lang="en-US" dirty="0" smtClean="0"/>
              <a:t>PaaS in Azure</a:t>
            </a:r>
          </a:p>
          <a:p>
            <a:r>
              <a:rPr lang="en-US" dirty="0" smtClean="0"/>
              <a:t>Futures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53392841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Overview </a:t>
            </a:r>
            <a:endParaRPr lang="en-US" dirty="0"/>
          </a:p>
        </p:txBody>
      </p:sp>
      <p:grpSp>
        <p:nvGrpSpPr>
          <p:cNvPr id="4" name="Group 1"/>
          <p:cNvGrpSpPr/>
          <p:nvPr/>
        </p:nvGrpSpPr>
        <p:grpSpPr>
          <a:xfrm>
            <a:off x="901575" y="1363663"/>
            <a:ext cx="10250267" cy="4436962"/>
            <a:chOff x="260110" y="2114550"/>
            <a:chExt cx="11431129" cy="4504054"/>
          </a:xfrm>
        </p:grpSpPr>
        <p:sp>
          <p:nvSpPr>
            <p:cNvPr id="5" name="Left-Right Arrow 69"/>
            <p:cNvSpPr/>
            <p:nvPr/>
          </p:nvSpPr>
          <p:spPr>
            <a:xfrm>
              <a:off x="3825729" y="5944139"/>
              <a:ext cx="4264975" cy="507440"/>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28" dirty="0">
                  <a:solidFill>
                    <a:srgbClr val="505050"/>
                  </a:solidFill>
                </a:rPr>
                <a:t>Grow/shrink capacity</a:t>
              </a:r>
            </a:p>
          </p:txBody>
        </p:sp>
        <p:sp>
          <p:nvSpPr>
            <p:cNvPr id="6" name="Rounded Rectangle 4"/>
            <p:cNvSpPr/>
            <p:nvPr/>
          </p:nvSpPr>
          <p:spPr>
            <a:xfrm>
              <a:off x="4170400" y="2114550"/>
              <a:ext cx="3695580" cy="1229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Cross-Shard Capabilities</a:t>
              </a:r>
              <a:endParaRPr lang="en-US" sz="1428" dirty="0">
                <a:solidFill>
                  <a:srgbClr val="FFFFFF"/>
                </a:solidFill>
              </a:endParaRPr>
            </a:p>
          </p:txBody>
        </p:sp>
        <p:sp>
          <p:nvSpPr>
            <p:cNvPr id="7" name="Rounded Rectangle 52"/>
            <p:cNvSpPr/>
            <p:nvPr/>
          </p:nvSpPr>
          <p:spPr>
            <a:xfrm>
              <a:off x="1362076" y="2114550"/>
              <a:ext cx="1295400" cy="3733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 app</a:t>
              </a:r>
            </a:p>
          </p:txBody>
        </p:sp>
        <p:sp>
          <p:nvSpPr>
            <p:cNvPr id="8" name="Can 53"/>
            <p:cNvSpPr/>
            <p:nvPr/>
          </p:nvSpPr>
          <p:spPr>
            <a:xfrm>
              <a:off x="33908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a:solidFill>
                    <a:srgbClr val="FFFFFF"/>
                  </a:solidFill>
                </a:rPr>
                <a:t>shard</a:t>
              </a:r>
              <a:r>
                <a:rPr lang="en-US" sz="1428" baseline="-25000" dirty="0">
                  <a:solidFill>
                    <a:srgbClr val="FFFFFF"/>
                  </a:solidFill>
                </a:rPr>
                <a:t>1</a:t>
              </a:r>
            </a:p>
          </p:txBody>
        </p:sp>
        <p:sp>
          <p:nvSpPr>
            <p:cNvPr id="9" name="Can 54"/>
            <p:cNvSpPr/>
            <p:nvPr/>
          </p:nvSpPr>
          <p:spPr>
            <a:xfrm>
              <a:off x="48005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i</a:t>
              </a:r>
              <a:endParaRPr lang="en-US" sz="1428" baseline="-25000" dirty="0">
                <a:solidFill>
                  <a:srgbClr val="FFFFFF"/>
                </a:solidFill>
              </a:endParaRPr>
            </a:p>
          </p:txBody>
        </p:sp>
        <p:sp>
          <p:nvSpPr>
            <p:cNvPr id="10" name="Rounded Rectangle 55"/>
            <p:cNvSpPr/>
            <p:nvPr/>
          </p:nvSpPr>
          <p:spPr>
            <a:xfrm>
              <a:off x="9415461" y="2114550"/>
              <a:ext cx="1295400" cy="3733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a:t>
              </a:r>
            </a:p>
            <a:p>
              <a:pPr algn="ctr"/>
              <a:r>
                <a:rPr lang="en-US" sz="1428" dirty="0">
                  <a:solidFill>
                    <a:srgbClr val="505050"/>
                  </a:solidFill>
                </a:rPr>
                <a:t>Manage-ability</a:t>
              </a:r>
            </a:p>
          </p:txBody>
        </p:sp>
        <p:cxnSp>
          <p:nvCxnSpPr>
            <p:cNvPr id="11" name="Elbow Connector 56"/>
            <p:cNvCxnSpPr>
              <a:stCxn id="6" idx="2"/>
              <a:endCxn id="8" idx="1"/>
            </p:cNvCxnSpPr>
            <p:nvPr/>
          </p:nvCxnSpPr>
          <p:spPr>
            <a:xfrm rot="5400000">
              <a:off x="4440494" y="2765703"/>
              <a:ext cx="999591" cy="21558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57"/>
            <p:cNvGrpSpPr/>
            <p:nvPr/>
          </p:nvGrpSpPr>
          <p:grpSpPr>
            <a:xfrm>
              <a:off x="8020394" y="3430909"/>
              <a:ext cx="3670845" cy="3187695"/>
              <a:chOff x="4184942" y="4559147"/>
              <a:chExt cx="3670845" cy="3187695"/>
            </a:xfrm>
          </p:grpSpPr>
          <p:pic>
            <p:nvPicPr>
              <p:cNvPr id="3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7809" y="4559147"/>
                <a:ext cx="410219" cy="410219"/>
              </a:xfrm>
              <a:prstGeom prst="rect">
                <a:avLst/>
              </a:prstGeom>
            </p:spPr>
          </p:pic>
          <p:sp>
            <p:nvSpPr>
              <p:cNvPr id="40" name="TextBox 89"/>
              <p:cNvSpPr txBox="1"/>
              <p:nvPr/>
            </p:nvSpPr>
            <p:spPr>
              <a:xfrm>
                <a:off x="7119974" y="492750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pic>
            <p:nvPicPr>
              <p:cNvPr id="4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2777" y="6942111"/>
                <a:ext cx="410219" cy="410219"/>
              </a:xfrm>
              <a:prstGeom prst="rect">
                <a:avLst/>
              </a:prstGeom>
            </p:spPr>
          </p:pic>
          <p:sp>
            <p:nvSpPr>
              <p:cNvPr id="42" name="TextBox 91"/>
              <p:cNvSpPr txBox="1"/>
              <p:nvPr/>
            </p:nvSpPr>
            <p:spPr>
              <a:xfrm>
                <a:off x="4184942" y="731047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grpSp>
        <p:grpSp>
          <p:nvGrpSpPr>
            <p:cNvPr id="13" name="Group 58"/>
            <p:cNvGrpSpPr/>
            <p:nvPr/>
          </p:nvGrpSpPr>
          <p:grpSpPr>
            <a:xfrm>
              <a:off x="260110" y="3481709"/>
              <a:ext cx="1012500" cy="794935"/>
              <a:chOff x="1325520" y="1415228"/>
              <a:chExt cx="1012500" cy="794935"/>
            </a:xfrm>
          </p:grpSpPr>
          <p:pic>
            <p:nvPicPr>
              <p:cNvPr id="3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762" y="1415228"/>
                <a:ext cx="399283" cy="446697"/>
              </a:xfrm>
              <a:prstGeom prst="rect">
                <a:avLst/>
              </a:prstGeom>
            </p:spPr>
          </p:pic>
          <p:sp>
            <p:nvSpPr>
              <p:cNvPr id="38" name="TextBox 87"/>
              <p:cNvSpPr txBox="1"/>
              <p:nvPr/>
            </p:nvSpPr>
            <p:spPr>
              <a:xfrm>
                <a:off x="1325520" y="1773794"/>
                <a:ext cx="1012500" cy="436369"/>
              </a:xfrm>
              <a:prstGeom prst="rect">
                <a:avLst/>
              </a:prstGeom>
              <a:noFill/>
            </p:spPr>
            <p:txBody>
              <a:bodyPr wrap="none" rtlCol="0">
                <a:spAutoFit/>
              </a:bodyPr>
              <a:lstStyle/>
              <a:p>
                <a:r>
                  <a:rPr lang="en-US" sz="1071" dirty="0">
                    <a:solidFill>
                      <a:srgbClr val="FFFFFF"/>
                    </a:solidFill>
                  </a:rPr>
                  <a:t>Application </a:t>
                </a:r>
              </a:p>
              <a:p>
                <a:r>
                  <a:rPr lang="en-US" sz="1071" dirty="0">
                    <a:solidFill>
                      <a:srgbClr val="FFFFFF"/>
                    </a:solidFill>
                  </a:rPr>
                  <a:t>Developer</a:t>
                </a:r>
              </a:p>
            </p:txBody>
          </p:sp>
        </p:grpSp>
        <p:sp>
          <p:nvSpPr>
            <p:cNvPr id="14" name="TextBox 59"/>
            <p:cNvSpPr txBox="1"/>
            <p:nvPr/>
          </p:nvSpPr>
          <p:spPr>
            <a:xfrm>
              <a:off x="4395555" y="4911209"/>
              <a:ext cx="355589" cy="322768"/>
            </a:xfrm>
            <a:prstGeom prst="rect">
              <a:avLst/>
            </a:prstGeom>
            <a:noFill/>
          </p:spPr>
          <p:txBody>
            <a:bodyPr wrap="none" rtlCol="0">
              <a:spAutoFit/>
            </a:bodyPr>
            <a:lstStyle/>
            <a:p>
              <a:r>
                <a:rPr lang="en-US" sz="1428" dirty="0">
                  <a:solidFill>
                    <a:srgbClr val="FFFFFF"/>
                  </a:solidFill>
                </a:rPr>
                <a:t>…</a:t>
              </a:r>
            </a:p>
          </p:txBody>
        </p:sp>
        <p:sp>
          <p:nvSpPr>
            <p:cNvPr id="15" name="TextBox 60"/>
            <p:cNvSpPr txBox="1"/>
            <p:nvPr/>
          </p:nvSpPr>
          <p:spPr>
            <a:xfrm>
              <a:off x="5862405" y="4911209"/>
              <a:ext cx="355589" cy="322768"/>
            </a:xfrm>
            <a:prstGeom prst="rect">
              <a:avLst/>
            </a:prstGeom>
            <a:noFill/>
          </p:spPr>
          <p:txBody>
            <a:bodyPr wrap="none" rtlCol="0">
              <a:spAutoFit/>
            </a:bodyPr>
            <a:lstStyle/>
            <a:p>
              <a:r>
                <a:rPr lang="en-US" sz="1428" dirty="0">
                  <a:solidFill>
                    <a:srgbClr val="FFFFFF"/>
                  </a:solidFill>
                </a:rPr>
                <a:t>…</a:t>
              </a:r>
            </a:p>
          </p:txBody>
        </p:sp>
        <p:sp>
          <p:nvSpPr>
            <p:cNvPr id="16" name="Can 61"/>
            <p:cNvSpPr/>
            <p:nvPr/>
          </p:nvSpPr>
          <p:spPr>
            <a:xfrm>
              <a:off x="63007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j</a:t>
              </a:r>
              <a:endParaRPr lang="en-US" sz="1428" baseline="-25000" dirty="0">
                <a:solidFill>
                  <a:srgbClr val="FFFFFF"/>
                </a:solidFill>
              </a:endParaRPr>
            </a:p>
          </p:txBody>
        </p:sp>
        <p:sp>
          <p:nvSpPr>
            <p:cNvPr id="17" name="Can 62"/>
            <p:cNvSpPr/>
            <p:nvPr/>
          </p:nvSpPr>
          <p:spPr>
            <a:xfrm>
              <a:off x="77104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n</a:t>
              </a:r>
              <a:endParaRPr lang="en-US" sz="1428" baseline="-25000" dirty="0">
                <a:solidFill>
                  <a:srgbClr val="FFFFFF"/>
                </a:solidFill>
              </a:endParaRPr>
            </a:p>
          </p:txBody>
        </p:sp>
        <p:sp>
          <p:nvSpPr>
            <p:cNvPr id="18" name="TextBox 63"/>
            <p:cNvSpPr txBox="1"/>
            <p:nvPr/>
          </p:nvSpPr>
          <p:spPr>
            <a:xfrm>
              <a:off x="7305440" y="4911209"/>
              <a:ext cx="355589" cy="322768"/>
            </a:xfrm>
            <a:prstGeom prst="rect">
              <a:avLst/>
            </a:prstGeom>
            <a:noFill/>
          </p:spPr>
          <p:txBody>
            <a:bodyPr wrap="none" rtlCol="0">
              <a:spAutoFit/>
            </a:bodyPr>
            <a:lstStyle/>
            <a:p>
              <a:r>
                <a:rPr lang="en-US" sz="1428" dirty="0">
                  <a:solidFill>
                    <a:srgbClr val="FFFFFF"/>
                  </a:solidFill>
                </a:rPr>
                <a:t>…</a:t>
              </a:r>
            </a:p>
          </p:txBody>
        </p:sp>
        <p:cxnSp>
          <p:nvCxnSpPr>
            <p:cNvPr id="19" name="Elbow Connector 64"/>
            <p:cNvCxnSpPr>
              <a:stCxn id="6" idx="2"/>
              <a:endCxn id="9" idx="1"/>
            </p:cNvCxnSpPr>
            <p:nvPr/>
          </p:nvCxnSpPr>
          <p:spPr>
            <a:xfrm rot="5400000">
              <a:off x="5145344" y="3470552"/>
              <a:ext cx="999591" cy="74610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53" y="5359841"/>
              <a:ext cx="375869" cy="375869"/>
            </a:xfrm>
            <a:prstGeom prst="rect">
              <a:avLst/>
            </a:prstGeom>
          </p:spPr>
        </p:pic>
        <p:pic>
          <p:nvPicPr>
            <p:cNvPr id="21"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239" y="5373302"/>
              <a:ext cx="375869" cy="375869"/>
            </a:xfrm>
            <a:prstGeom prst="rect">
              <a:avLst/>
            </a:prstGeom>
          </p:spPr>
        </p:pic>
        <p:pic>
          <p:nvPicPr>
            <p:cNvPr id="22"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1300" y="5386763"/>
              <a:ext cx="375869" cy="375869"/>
            </a:xfrm>
            <a:prstGeom prst="rect">
              <a:avLst/>
            </a:prstGeom>
          </p:spPr>
        </p:pic>
        <p:pic>
          <p:nvPicPr>
            <p:cNvPr id="23"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0118" y="5373301"/>
              <a:ext cx="375869" cy="375869"/>
            </a:xfrm>
            <a:prstGeom prst="rect">
              <a:avLst/>
            </a:prstGeom>
          </p:spPr>
        </p:pic>
        <p:cxnSp>
          <p:nvCxnSpPr>
            <p:cNvPr id="24" name="Elbow Connector 71"/>
            <p:cNvCxnSpPr>
              <a:stCxn id="6" idx="2"/>
              <a:endCxn id="16" idx="1"/>
            </p:cNvCxnSpPr>
            <p:nvPr/>
          </p:nvCxnSpPr>
          <p:spPr>
            <a:xfrm rot="16200000" flipH="1">
              <a:off x="5895437" y="3466563"/>
              <a:ext cx="999591" cy="7540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72"/>
            <p:cNvCxnSpPr>
              <a:stCxn id="6" idx="2"/>
              <a:endCxn id="17" idx="1"/>
            </p:cNvCxnSpPr>
            <p:nvPr/>
          </p:nvCxnSpPr>
          <p:spPr>
            <a:xfrm rot="16200000" flipH="1">
              <a:off x="6600286" y="2761713"/>
              <a:ext cx="999591" cy="21637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Left-Right Arrow 74"/>
            <p:cNvSpPr/>
            <p:nvPr/>
          </p:nvSpPr>
          <p:spPr>
            <a:xfrm>
              <a:off x="8402957" y="4623309"/>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27" name="TextBox 75"/>
            <p:cNvSpPr txBox="1"/>
            <p:nvPr/>
          </p:nvSpPr>
          <p:spPr>
            <a:xfrm>
              <a:off x="8616664" y="4804818"/>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28" name="Rounded Rectangle 79"/>
            <p:cNvSpPr/>
            <p:nvPr/>
          </p:nvSpPr>
          <p:spPr>
            <a:xfrm>
              <a:off x="1548991" y="2325636"/>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29" name="Left-Right Arrow 80"/>
            <p:cNvSpPr/>
            <p:nvPr/>
          </p:nvSpPr>
          <p:spPr>
            <a:xfrm>
              <a:off x="2439267" y="2258497"/>
              <a:ext cx="2019300"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30" name="Rounded Rectangle 85"/>
            <p:cNvSpPr/>
            <p:nvPr/>
          </p:nvSpPr>
          <p:spPr>
            <a:xfrm>
              <a:off x="9592907" y="2223872"/>
              <a:ext cx="902809" cy="1165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solidFill>
                    <a:srgbClr val="FFFFFF"/>
                  </a:solidFill>
                </a:rPr>
                <a:t>Cross-shard extensions</a:t>
              </a:r>
            </a:p>
          </p:txBody>
        </p:sp>
        <p:sp>
          <p:nvSpPr>
            <p:cNvPr id="31" name="TextBox 81"/>
            <p:cNvSpPr txBox="1"/>
            <p:nvPr/>
          </p:nvSpPr>
          <p:spPr>
            <a:xfrm>
              <a:off x="2961088" y="245777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sp>
          <p:nvSpPr>
            <p:cNvPr id="32" name="Rounded Rectangle 82"/>
            <p:cNvSpPr/>
            <p:nvPr/>
          </p:nvSpPr>
          <p:spPr>
            <a:xfrm>
              <a:off x="1573920" y="4734074"/>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33" name="Left-Right Arrow 83"/>
            <p:cNvSpPr/>
            <p:nvPr/>
          </p:nvSpPr>
          <p:spPr>
            <a:xfrm>
              <a:off x="2312484" y="4643973"/>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4" name="TextBox 84"/>
            <p:cNvSpPr txBox="1"/>
            <p:nvPr/>
          </p:nvSpPr>
          <p:spPr>
            <a:xfrm>
              <a:off x="2526191" y="4825482"/>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35" name="Left-Right Arrow 73"/>
            <p:cNvSpPr/>
            <p:nvPr/>
          </p:nvSpPr>
          <p:spPr>
            <a:xfrm>
              <a:off x="7648804" y="2285819"/>
              <a:ext cx="2070836"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6" name="TextBox 76"/>
            <p:cNvSpPr txBox="1"/>
            <p:nvPr/>
          </p:nvSpPr>
          <p:spPr>
            <a:xfrm>
              <a:off x="8191386" y="252653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grpSp>
      <p:sp>
        <p:nvSpPr>
          <p:cNvPr id="3" name="Rectangle 2"/>
          <p:cNvSpPr/>
          <p:nvPr/>
        </p:nvSpPr>
        <p:spPr>
          <a:xfrm>
            <a:off x="878506" y="5935662"/>
            <a:ext cx="10749931" cy="646331"/>
          </a:xfrm>
          <a:prstGeom prst="rect">
            <a:avLst/>
          </a:prstGeom>
        </p:spPr>
        <p:txBody>
          <a:bodyPr wrap="none">
            <a:spAutoFit/>
          </a:bodyPr>
          <a:lstStyle/>
          <a:p>
            <a:r>
              <a:rPr lang="en-US" dirty="0" smtClean="0">
                <a:solidFill>
                  <a:srgbClr val="FFFFFF"/>
                </a:solidFill>
              </a:rPr>
              <a:t>Note that your application needs to be </a:t>
            </a:r>
            <a:r>
              <a:rPr lang="en-US" dirty="0" err="1" smtClean="0">
                <a:solidFill>
                  <a:srgbClr val="FFFFFF"/>
                </a:solidFill>
              </a:rPr>
              <a:t>shardable</a:t>
            </a:r>
            <a:r>
              <a:rPr lang="en-US" dirty="0" smtClean="0">
                <a:solidFill>
                  <a:srgbClr val="FFFFFF"/>
                </a:solidFill>
              </a:rPr>
              <a:t> to benefit from Elastic Scale. If the application</a:t>
            </a:r>
          </a:p>
          <a:p>
            <a:r>
              <a:rPr lang="en-US" dirty="0" smtClean="0">
                <a:solidFill>
                  <a:srgbClr val="FFFFFF"/>
                </a:solidFill>
              </a:rPr>
              <a:t>does not partition well, Elastic Scale (or any other sharding approach) is likely not going to be a good fit.</a:t>
            </a:r>
            <a:endParaRPr lang="en-US" dirty="0">
              <a:solidFill>
                <a:srgbClr val="FFFFFF"/>
              </a:solidFill>
            </a:endParaRPr>
          </a:p>
        </p:txBody>
      </p:sp>
    </p:spTree>
    <p:extLst>
      <p:ext uri="{BB962C8B-B14F-4D97-AF65-F5344CB8AC3E}">
        <p14:creationId xmlns:p14="http://schemas.microsoft.com/office/powerpoint/2010/main" val="80971634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199437" y="1771993"/>
            <a:ext cx="1752600" cy="1981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solidFill>
                  <a:srgbClr val="505050">
                    <a:lumMod val="50000"/>
                  </a:srgbClr>
                </a:solidFill>
              </a:rPr>
              <a:t>Azure SQL DB</a:t>
            </a:r>
            <a:endParaRPr lang="en-US" sz="2000" dirty="0">
              <a:solidFill>
                <a:srgbClr val="505050">
                  <a:lumMod val="50000"/>
                </a:srgbClr>
              </a:solidFill>
            </a:endParaRPr>
          </a:p>
        </p:txBody>
      </p:sp>
      <p:sp>
        <p:nvSpPr>
          <p:cNvPr id="30" name="Content Placeholder 29"/>
          <p:cNvSpPr>
            <a:spLocks noGrp="1"/>
          </p:cNvSpPr>
          <p:nvPr>
            <p:ph idx="4294967295"/>
          </p:nvPr>
        </p:nvSpPr>
        <p:spPr>
          <a:xfrm>
            <a:off x="1036637" y="1535577"/>
            <a:ext cx="5895869" cy="2625894"/>
          </a:xfrm>
          <a:prstGeom prst="rect">
            <a:avLst/>
          </a:prstGeom>
        </p:spPr>
        <p:txBody>
          <a:bodyPr>
            <a:normAutofit fontScale="92500" lnSpcReduction="20000"/>
          </a:bodyPr>
          <a:lstStyle/>
          <a:p>
            <a:r>
              <a:rPr lang="en-US" dirty="0" smtClean="0"/>
              <a:t>Two types of shard maps</a:t>
            </a:r>
          </a:p>
          <a:p>
            <a:pPr lvl="1"/>
            <a:r>
              <a:rPr lang="en-US" dirty="0" smtClean="0"/>
              <a:t>Range: contiguous values</a:t>
            </a:r>
          </a:p>
          <a:p>
            <a:pPr lvl="1"/>
            <a:r>
              <a:rPr lang="en-US" dirty="0" smtClean="0"/>
              <a:t>List: explicit values</a:t>
            </a:r>
          </a:p>
          <a:p>
            <a:r>
              <a:rPr lang="en-US" dirty="0" smtClean="0"/>
              <a:t>Four types of sharding keys</a:t>
            </a:r>
          </a:p>
          <a:p>
            <a:pPr lvl="1"/>
            <a:r>
              <a:rPr lang="en-US" dirty="0" smtClean="0"/>
              <a:t>INT, BIGINT, GUID, VARBINARY</a:t>
            </a:r>
            <a:endParaRPr lang="en-US" dirty="0"/>
          </a:p>
        </p:txBody>
      </p:sp>
      <p:sp>
        <p:nvSpPr>
          <p:cNvPr id="2" name="Title 1"/>
          <p:cNvSpPr>
            <a:spLocks noGrp="1"/>
          </p:cNvSpPr>
          <p:nvPr>
            <p:ph type="title"/>
          </p:nvPr>
        </p:nvSpPr>
        <p:spPr/>
        <p:txBody>
          <a:bodyPr/>
          <a:lstStyle/>
          <a:p>
            <a:r>
              <a:rPr lang="en-US" dirty="0" smtClean="0"/>
              <a:t>Elastic Scale Overview</a:t>
            </a:r>
            <a:endParaRPr lang="en-US" dirty="0"/>
          </a:p>
        </p:txBody>
      </p:sp>
      <p:sp>
        <p:nvSpPr>
          <p:cNvPr id="33" name="Can 32"/>
          <p:cNvSpPr/>
          <p:nvPr/>
        </p:nvSpPr>
        <p:spPr bwMode="auto">
          <a:xfrm>
            <a:off x="8441674" y="1926274"/>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Shard Map Manager</a:t>
            </a:r>
          </a:p>
        </p:txBody>
      </p:sp>
      <p:sp>
        <p:nvSpPr>
          <p:cNvPr id="28" name="Left Brace 27"/>
          <p:cNvSpPr/>
          <p:nvPr/>
        </p:nvSpPr>
        <p:spPr>
          <a:xfrm rot="16200000">
            <a:off x="5901924" y="1180641"/>
            <a:ext cx="294407" cy="8943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9" name="TextBox 28"/>
          <p:cNvSpPr txBox="1"/>
          <p:nvPr/>
        </p:nvSpPr>
        <p:spPr>
          <a:xfrm>
            <a:off x="5540433" y="5769776"/>
            <a:ext cx="1017386" cy="318286"/>
          </a:xfrm>
          <a:prstGeom prst="rect">
            <a:avLst/>
          </a:prstGeom>
          <a:noFill/>
          <a:ln>
            <a:solidFill>
              <a:schemeClr val="tx1"/>
            </a:solidFill>
          </a:ln>
        </p:spPr>
        <p:txBody>
          <a:bodyPr wrap="square" rtlCol="0">
            <a:spAutoFit/>
          </a:bodyPr>
          <a:lstStyle/>
          <a:p>
            <a:pPr algn="ctr"/>
            <a:r>
              <a:rPr lang="en-US" sz="1428" dirty="0">
                <a:solidFill>
                  <a:srgbClr val="FFFFFF"/>
                </a:solidFill>
              </a:rPr>
              <a:t>Shard Set</a:t>
            </a:r>
          </a:p>
        </p:txBody>
      </p:sp>
      <p:sp>
        <p:nvSpPr>
          <p:cNvPr id="31" name="Can 30"/>
          <p:cNvSpPr/>
          <p:nvPr/>
        </p:nvSpPr>
        <p:spPr bwMode="auto">
          <a:xfrm>
            <a:off x="1577581" y="448786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7" name="TextBox 36"/>
          <p:cNvSpPr txBox="1"/>
          <p:nvPr/>
        </p:nvSpPr>
        <p:spPr>
          <a:xfrm>
            <a:off x="8955777" y="4799949"/>
            <a:ext cx="1334349" cy="382308"/>
          </a:xfrm>
          <a:prstGeom prst="rect">
            <a:avLst/>
          </a:prstGeom>
          <a:noFill/>
        </p:spPr>
        <p:txBody>
          <a:bodyPr wrap="square" rtlCol="0">
            <a:spAutoFit/>
          </a:bodyPr>
          <a:lstStyle/>
          <a:p>
            <a:r>
              <a:rPr lang="en-US" sz="1836" dirty="0">
                <a:solidFill>
                  <a:srgbClr val="FFFFFF"/>
                </a:solidFill>
              </a:rPr>
              <a:t>. . .</a:t>
            </a:r>
          </a:p>
        </p:txBody>
      </p:sp>
      <p:sp>
        <p:nvSpPr>
          <p:cNvPr id="39" name="Can 38"/>
          <p:cNvSpPr/>
          <p:nvPr/>
        </p:nvSpPr>
        <p:spPr bwMode="auto">
          <a:xfrm>
            <a:off x="28072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40369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5266679"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4" name="Can 43"/>
          <p:cNvSpPr/>
          <p:nvPr/>
        </p:nvSpPr>
        <p:spPr bwMode="auto">
          <a:xfrm>
            <a:off x="9521524" y="448786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69317454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Key Capabilities</a:t>
            </a:r>
            <a:endParaRPr lang="en-US" dirty="0"/>
          </a:p>
        </p:txBody>
      </p:sp>
      <p:sp>
        <p:nvSpPr>
          <p:cNvPr id="3" name="Content Placeholder 2"/>
          <p:cNvSpPr>
            <a:spLocks noGrp="1"/>
          </p:cNvSpPr>
          <p:nvPr>
            <p:ph idx="4294967295"/>
          </p:nvPr>
        </p:nvSpPr>
        <p:spPr>
          <a:xfrm>
            <a:off x="855768" y="1938168"/>
            <a:ext cx="5460845" cy="4759494"/>
          </a:xfrm>
          <a:prstGeom prst="rect">
            <a:avLst/>
          </a:prstGeom>
        </p:spPr>
        <p:txBody>
          <a:bodyPr vert="horz" lIns="93260" tIns="46630" rIns="93260" bIns="46630" rtlCol="0">
            <a:normAutofit/>
          </a:bodyPr>
          <a:lstStyle/>
          <a:p>
            <a:pPr marL="0" indent="0" defTabSz="914400">
              <a:spcBef>
                <a:spcPts val="1000"/>
              </a:spcBef>
              <a:buFont typeface="Arial" panose="020B0604020202020204" pitchFamily="34" charset="0"/>
              <a:buNone/>
            </a:pPr>
            <a:r>
              <a:rPr lang="en-US" sz="2652" dirty="0">
                <a:solidFill>
                  <a:schemeClr val="tx1"/>
                </a:solidFill>
                <a:latin typeface="+mn-lt"/>
              </a:rPr>
              <a:t>Shard map </a:t>
            </a:r>
            <a:r>
              <a:rPr lang="en-US" sz="2652" dirty="0" smtClean="0">
                <a:solidFill>
                  <a:schemeClr val="tx1"/>
                </a:solidFill>
                <a:latin typeface="+mn-lt"/>
              </a:rPr>
              <a:t>management</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Define groups of shards for your application</a:t>
            </a:r>
          </a:p>
          <a:p>
            <a:pPr marL="685800" lvl="1" indent="-228600" defTabSz="914400">
              <a:spcBef>
                <a:spcPts val="500"/>
              </a:spcBef>
              <a:buFont typeface="Arial" panose="020B0604020202020204" pitchFamily="34" charset="0"/>
              <a:buChar char="•"/>
            </a:pPr>
            <a:r>
              <a:rPr lang="en-US" sz="1836" dirty="0">
                <a:solidFill>
                  <a:schemeClr val="tx1"/>
                </a:solidFill>
              </a:rPr>
              <a:t>Manage mapping of routing keys to shards</a:t>
            </a:r>
          </a:p>
          <a:p>
            <a:pPr marL="0" indent="0" defTabSz="914400">
              <a:spcBef>
                <a:spcPts val="1000"/>
              </a:spcBef>
              <a:buFont typeface="Arial" panose="020B0604020202020204" pitchFamily="34" charset="0"/>
              <a:buNone/>
            </a:pPr>
            <a:r>
              <a:rPr lang="en-US" sz="2652" dirty="0">
                <a:solidFill>
                  <a:schemeClr val="tx1"/>
                </a:solidFill>
                <a:latin typeface="+mn-lt"/>
              </a:rPr>
              <a:t>Data dependent </a:t>
            </a:r>
            <a:r>
              <a:rPr lang="en-US" sz="2652" dirty="0" smtClean="0">
                <a:solidFill>
                  <a:schemeClr val="tx1"/>
                </a:solidFill>
                <a:latin typeface="+mn-lt"/>
              </a:rPr>
              <a:t>routing (DDR)</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Route incoming requests to the correct shard, e.g., given a customer ID </a:t>
            </a:r>
          </a:p>
          <a:p>
            <a:pPr marL="685800" lvl="1" indent="-228600" defTabSz="914400">
              <a:spcBef>
                <a:spcPts val="500"/>
              </a:spcBef>
              <a:buFont typeface="Arial" panose="020B0604020202020204" pitchFamily="34" charset="0"/>
              <a:buChar char="•"/>
            </a:pPr>
            <a:r>
              <a:rPr lang="en-US" sz="1836" dirty="0">
                <a:solidFill>
                  <a:schemeClr val="tx1"/>
                </a:solidFill>
              </a:rPr>
              <a:t>Ensure correct routing as tenants move </a:t>
            </a:r>
          </a:p>
          <a:p>
            <a:pPr marL="685800" lvl="1" indent="-228600" defTabSz="914400">
              <a:spcBef>
                <a:spcPts val="500"/>
              </a:spcBef>
              <a:buFont typeface="Arial" panose="020B0604020202020204" pitchFamily="34" charset="0"/>
              <a:buChar char="•"/>
            </a:pPr>
            <a:r>
              <a:rPr lang="en-US" sz="1836" dirty="0">
                <a:solidFill>
                  <a:schemeClr val="tx1"/>
                </a:solidFill>
              </a:rPr>
              <a:t>Cache routing information for efficiency</a:t>
            </a:r>
          </a:p>
          <a:p>
            <a:pPr marL="0" indent="0" defTabSz="914400">
              <a:spcBef>
                <a:spcPts val="1000"/>
              </a:spcBef>
              <a:buFont typeface="Arial" panose="020B0604020202020204" pitchFamily="34" charset="0"/>
              <a:buNone/>
            </a:pPr>
            <a:r>
              <a:rPr lang="en-US" sz="2652" dirty="0">
                <a:solidFill>
                  <a:schemeClr val="tx1"/>
                </a:solidFill>
                <a:latin typeface="+mn-lt"/>
              </a:rPr>
              <a:t>Multi-shard </a:t>
            </a:r>
            <a:r>
              <a:rPr lang="en-US" sz="2652" dirty="0" smtClean="0">
                <a:solidFill>
                  <a:schemeClr val="tx1"/>
                </a:solidFill>
                <a:latin typeface="+mn-lt"/>
              </a:rPr>
              <a:t>query (MSQ)</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Interactive processing across several shards </a:t>
            </a:r>
          </a:p>
          <a:p>
            <a:pPr marL="685800" lvl="1" indent="-228600" defTabSz="914400">
              <a:spcBef>
                <a:spcPts val="500"/>
              </a:spcBef>
              <a:buFont typeface="Arial" panose="020B0604020202020204" pitchFamily="34" charset="0"/>
              <a:buChar char="•"/>
            </a:pPr>
            <a:r>
              <a:rPr lang="en-US" sz="1836" dirty="0">
                <a:solidFill>
                  <a:schemeClr val="tx1"/>
                </a:solidFill>
              </a:rPr>
              <a:t>Same statement executed on all shards with UNION all semantics</a:t>
            </a: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p:txBody>
      </p:sp>
      <p:sp>
        <p:nvSpPr>
          <p:cNvPr id="4" name="Content Placeholder 2"/>
          <p:cNvSpPr txBox="1">
            <a:spLocks/>
          </p:cNvSpPr>
          <p:nvPr/>
        </p:nvSpPr>
        <p:spPr>
          <a:xfrm>
            <a:off x="6441551" y="1861968"/>
            <a:ext cx="5460845" cy="4759494"/>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52" dirty="0" smtClean="0">
                <a:solidFill>
                  <a:srgbClr val="FFFFFF"/>
                </a:solidFill>
              </a:rPr>
              <a:t>Split/Merge (SM)</a:t>
            </a:r>
            <a:endParaRPr lang="en-US" sz="2652" dirty="0">
              <a:solidFill>
                <a:srgbClr val="FFFFFF"/>
              </a:solidFill>
            </a:endParaRPr>
          </a:p>
          <a:p>
            <a:pPr lvl="1"/>
            <a:r>
              <a:rPr lang="en-US" sz="1836" dirty="0">
                <a:solidFill>
                  <a:srgbClr val="FFFFFF"/>
                </a:solidFill>
              </a:rPr>
              <a:t>Grow or shrink capacity by adding or removing </a:t>
            </a:r>
            <a:r>
              <a:rPr lang="en-US" sz="1836" dirty="0" smtClean="0">
                <a:solidFill>
                  <a:srgbClr val="FFFFFF"/>
                </a:solidFill>
              </a:rPr>
              <a:t>databases</a:t>
            </a:r>
            <a:endParaRPr lang="en-US" sz="1836" dirty="0">
              <a:solidFill>
                <a:srgbClr val="FFFFFF"/>
              </a:solidFill>
            </a:endParaRPr>
          </a:p>
          <a:p>
            <a:pPr lvl="1"/>
            <a:r>
              <a:rPr lang="en-US" sz="1836" dirty="0" smtClean="0">
                <a:solidFill>
                  <a:srgbClr val="FFFFFF"/>
                </a:solidFill>
              </a:rPr>
              <a:t>Re-balance data among shards</a:t>
            </a:r>
          </a:p>
          <a:p>
            <a:pPr lvl="1"/>
            <a:r>
              <a:rPr lang="en-US" sz="1836" dirty="0" smtClean="0">
                <a:solidFill>
                  <a:srgbClr val="FFFFFF"/>
                </a:solidFill>
              </a:rPr>
              <a:t>Isolate hotspots</a:t>
            </a:r>
            <a:endParaRPr lang="en-US" sz="1836" dirty="0">
              <a:solidFill>
                <a:srgbClr val="FFFFFF"/>
              </a:solidFill>
            </a:endParaRPr>
          </a:p>
          <a:p>
            <a:pPr marL="0" indent="0">
              <a:buFont typeface="Arial" panose="020B0604020202020204" pitchFamily="34" charset="0"/>
              <a:buNone/>
            </a:pPr>
            <a:r>
              <a:rPr lang="en-US" sz="2652" dirty="0">
                <a:solidFill>
                  <a:srgbClr val="FFFFFF"/>
                </a:solidFill>
              </a:rPr>
              <a:t>Shard </a:t>
            </a:r>
            <a:r>
              <a:rPr lang="en-US" sz="2652" dirty="0" smtClean="0">
                <a:solidFill>
                  <a:srgbClr val="FFFFFF"/>
                </a:solidFill>
              </a:rPr>
              <a:t>Elasticity (SE)</a:t>
            </a:r>
            <a:endParaRPr lang="en-US" sz="2652" dirty="0">
              <a:solidFill>
                <a:srgbClr val="FFFFFF"/>
              </a:solidFill>
            </a:endParaRPr>
          </a:p>
          <a:p>
            <a:pPr lvl="1"/>
            <a:r>
              <a:rPr lang="en-US" sz="1836" dirty="0">
                <a:solidFill>
                  <a:srgbClr val="FFFFFF"/>
                </a:solidFill>
              </a:rPr>
              <a:t>Dynamically adjust scale factor of </a:t>
            </a:r>
            <a:r>
              <a:rPr lang="en-US" sz="1836" dirty="0" smtClean="0">
                <a:solidFill>
                  <a:srgbClr val="FFFFFF"/>
                </a:solidFill>
              </a:rPr>
              <a:t>database</a:t>
            </a:r>
            <a:endParaRPr lang="en-US" sz="1836" dirty="0">
              <a:solidFill>
                <a:srgbClr val="FFFFFF"/>
              </a:solidFill>
            </a:endParaRPr>
          </a:p>
          <a:p>
            <a:pPr lvl="1"/>
            <a:r>
              <a:rPr lang="en-US" sz="1836" dirty="0">
                <a:solidFill>
                  <a:srgbClr val="FFFFFF"/>
                </a:solidFill>
              </a:rPr>
              <a:t>Trigger adjustment </a:t>
            </a:r>
            <a:r>
              <a:rPr lang="en-US" sz="1836" dirty="0" smtClean="0">
                <a:solidFill>
                  <a:srgbClr val="FFFFFF"/>
                </a:solidFill>
              </a:rPr>
              <a:t>through </a:t>
            </a:r>
            <a:r>
              <a:rPr lang="en-US" sz="1836" dirty="0">
                <a:solidFill>
                  <a:srgbClr val="FFFFFF"/>
                </a:solidFill>
              </a:rPr>
              <a:t>policies</a:t>
            </a:r>
            <a:endParaRPr lang="en-US" sz="2040" dirty="0">
              <a:solidFill>
                <a:srgbClr val="FFFFFF"/>
              </a:solidFill>
            </a:endParaRPr>
          </a:p>
          <a:p>
            <a:pPr marL="0" indent="0">
              <a:buFont typeface="Arial" panose="020B0604020202020204" pitchFamily="34" charset="0"/>
              <a:buNone/>
            </a:pPr>
            <a:endParaRPr lang="en-US" sz="2856" dirty="0">
              <a:solidFill>
                <a:srgbClr val="FFFFFF"/>
              </a:solidFill>
            </a:endParaRPr>
          </a:p>
          <a:p>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p:txBody>
      </p:sp>
      <p:sp>
        <p:nvSpPr>
          <p:cNvPr id="5" name="TextBox 4"/>
          <p:cNvSpPr txBox="1"/>
          <p:nvPr/>
        </p:nvSpPr>
        <p:spPr>
          <a:xfrm>
            <a:off x="957095" y="1437789"/>
            <a:ext cx="5040780" cy="478376"/>
          </a:xfrm>
          <a:prstGeom prst="rect">
            <a:avLst/>
          </a:prstGeom>
          <a:noFill/>
        </p:spPr>
        <p:txBody>
          <a:bodyPr wrap="square" rtlCol="0">
            <a:spAutoFit/>
          </a:bodyPr>
          <a:lstStyle/>
          <a:p>
            <a:r>
              <a:rPr lang="en-US" sz="2448" b="1" u="sng" dirty="0">
                <a:solidFill>
                  <a:srgbClr val="FFFFFF"/>
                </a:solidFill>
              </a:rPr>
              <a:t>Client .NET APIs</a:t>
            </a:r>
          </a:p>
        </p:txBody>
      </p:sp>
      <p:sp>
        <p:nvSpPr>
          <p:cNvPr id="6" name="TextBox 5"/>
          <p:cNvSpPr txBox="1"/>
          <p:nvPr/>
        </p:nvSpPr>
        <p:spPr>
          <a:xfrm>
            <a:off x="6441551" y="1447705"/>
            <a:ext cx="5460845" cy="478376"/>
          </a:xfrm>
          <a:prstGeom prst="rect">
            <a:avLst/>
          </a:prstGeom>
          <a:noFill/>
        </p:spPr>
        <p:txBody>
          <a:bodyPr wrap="square" rtlCol="0">
            <a:spAutoFit/>
          </a:bodyPr>
          <a:lstStyle/>
          <a:p>
            <a:r>
              <a:rPr lang="en-US" sz="2448" b="1" u="sng" dirty="0">
                <a:solidFill>
                  <a:srgbClr val="FFFFFF"/>
                </a:solidFill>
              </a:rPr>
              <a:t>Management Services</a:t>
            </a:r>
          </a:p>
        </p:txBody>
      </p:sp>
    </p:spTree>
    <p:extLst>
      <p:ext uri="{BB962C8B-B14F-4D97-AF65-F5344CB8AC3E}">
        <p14:creationId xmlns:p14="http://schemas.microsoft.com/office/powerpoint/2010/main" val="311459186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rgbClr val="FFFFFF"/>
                </a:solidFill>
              </a:rPr>
              <a:t>Client App</a:t>
            </a:r>
          </a:p>
          <a:p>
            <a:pPr algn="ctr" defTabSz="951028" fontAlgn="base">
              <a:spcBef>
                <a:spcPct val="0"/>
              </a:spcBef>
              <a:spcAft>
                <a:spcPct val="0"/>
              </a:spcAft>
            </a:pPr>
            <a:r>
              <a:rPr lang="en-US" sz="1224" dirty="0">
                <a:solidFill>
                  <a:srgbClr val="FFFFFF"/>
                </a:solidFill>
              </a:rPr>
              <a:t>DDR APIs ( )</a:t>
            </a:r>
          </a:p>
        </p:txBody>
      </p:sp>
      <p:sp>
        <p:nvSpPr>
          <p:cNvPr id="23" name="Content Placeholder 2"/>
          <p:cNvSpPr>
            <a:spLocks noGrp="1"/>
          </p:cNvSpPr>
          <p:nvPr>
            <p:ph idx="4294967295"/>
          </p:nvPr>
        </p:nvSpPr>
        <p:spPr>
          <a:xfrm>
            <a:off x="855767" y="1650100"/>
            <a:ext cx="11153669" cy="4437962"/>
          </a:xfrm>
          <a:prstGeom prst="rect">
            <a:avLst/>
          </a:prstGeom>
        </p:spPr>
        <p:txBody>
          <a:bodyPr>
            <a:normAutofit/>
          </a:bodyPr>
          <a:lstStyle/>
          <a:p>
            <a:pPr marL="0" indent="0">
              <a:buNone/>
            </a:pPr>
            <a:r>
              <a:rPr lang="en-US" b="1" dirty="0" smtClean="0"/>
              <a:t>Scenario: </a:t>
            </a:r>
            <a:r>
              <a:rPr lang="en-US" dirty="0" smtClean="0"/>
              <a:t>query a shard with a specific </a:t>
            </a:r>
            <a:r>
              <a:rPr lang="en-US" dirty="0" err="1" smtClean="0"/>
              <a:t>shardlet</a:t>
            </a:r>
            <a:r>
              <a:rPr lang="en-US" dirty="0" smtClean="0"/>
              <a:t> key </a:t>
            </a:r>
            <a:endParaRPr lang="en-US" dirty="0"/>
          </a:p>
        </p:txBody>
      </p:sp>
      <p:cxnSp>
        <p:nvCxnSpPr>
          <p:cNvPr id="25" name="Straight Arrow Connector 24"/>
          <p:cNvCxnSpPr>
            <a:stCxn id="14" idx="3"/>
          </p:cNvCxnSpPr>
          <p:nvPr/>
        </p:nvCxnSpPr>
        <p:spPr>
          <a:xfrm>
            <a:off x="2701032" y="3419444"/>
            <a:ext cx="605824" cy="188104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5228" y="4012108"/>
            <a:ext cx="2363079" cy="766513"/>
          </a:xfrm>
          <a:prstGeom prst="rect">
            <a:avLst/>
          </a:prstGeom>
          <a:noFill/>
        </p:spPr>
        <p:txBody>
          <a:bodyPr wrap="square" rtlCol="0">
            <a:spAutoFit/>
          </a:bodyPr>
          <a:lstStyle/>
          <a:p>
            <a:r>
              <a:rPr lang="en-US" sz="1428" dirty="0">
                <a:solidFill>
                  <a:srgbClr val="FFFFFF"/>
                </a:solidFill>
              </a:rPr>
              <a:t>SELECT * </a:t>
            </a:r>
          </a:p>
          <a:p>
            <a:r>
              <a:rPr lang="en-US" sz="1428" dirty="0">
                <a:solidFill>
                  <a:srgbClr val="FFFFFF"/>
                </a:solidFill>
              </a:rPr>
              <a:t>FROM customers </a:t>
            </a:r>
          </a:p>
          <a:p>
            <a:r>
              <a:rPr lang="en-US" sz="1428" dirty="0">
                <a:solidFill>
                  <a:srgbClr val="FFFFFF"/>
                </a:solidFill>
              </a:rPr>
              <a:t>WHERE customer ID = 104</a:t>
            </a:r>
          </a:p>
        </p:txBody>
      </p:sp>
      <p:sp>
        <p:nvSpPr>
          <p:cNvPr id="24" name="Can 23"/>
          <p:cNvSpPr/>
          <p:nvPr/>
        </p:nvSpPr>
        <p:spPr bwMode="auto">
          <a:xfrm>
            <a:off x="4092597" y="2542438"/>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rPr>
              <a:t>Shard Map Manager</a:t>
            </a:r>
          </a:p>
        </p:txBody>
      </p:sp>
      <p:cxnSp>
        <p:nvCxnSpPr>
          <p:cNvPr id="26" name="Straight Arrow Connector 25"/>
          <p:cNvCxnSpPr>
            <a:stCxn id="14" idx="3"/>
            <a:endCxn id="24" idx="2"/>
          </p:cNvCxnSpPr>
          <p:nvPr/>
        </p:nvCxnSpPr>
        <p:spPr>
          <a:xfrm flipV="1">
            <a:off x="2701031" y="3140793"/>
            <a:ext cx="1391566" cy="27865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TextBox 28"/>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0" name="Can 29"/>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Can 30"/>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5818669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Dependent Routing (DDR)</a:t>
            </a:r>
            <a:endParaRPr lang="en-US" dirty="0"/>
          </a:p>
        </p:txBody>
      </p:sp>
      <p:sp>
        <p:nvSpPr>
          <p:cNvPr id="8" name="Text Placeholder 7"/>
          <p:cNvSpPr>
            <a:spLocks noGrp="1"/>
          </p:cNvSpPr>
          <p:nvPr>
            <p:ph type="body" sz="quarter" idx="10"/>
          </p:nvPr>
        </p:nvSpPr>
        <p:spPr>
          <a:xfrm>
            <a:off x="274638" y="1520952"/>
            <a:ext cx="11887199" cy="5176710"/>
          </a:xfrm>
        </p:spPr>
        <p:txBody>
          <a:bodyPr>
            <a:normAutofit fontScale="55000" lnSpcReduction="20000"/>
          </a:bodyPr>
          <a:lstStyle/>
          <a:p>
            <a:r>
              <a:rPr lang="en-US" sz="3600" dirty="0">
                <a:solidFill>
                  <a:srgbClr val="008000"/>
                </a:solidFill>
                <a:highlight>
                  <a:srgbClr val="FFFFFF"/>
                </a:highlight>
              </a:rPr>
              <a:t>// Get a routed connection for a given </a:t>
            </a:r>
            <a:r>
              <a:rPr lang="en-US" sz="3600" dirty="0" err="1">
                <a:solidFill>
                  <a:srgbClr val="008000"/>
                </a:solidFill>
                <a:highlight>
                  <a:srgbClr val="FFFFFF"/>
                </a:highlight>
              </a:rPr>
              <a:t>shardingKey</a:t>
            </a:r>
            <a:endParaRPr lang="en-US" sz="3600" dirty="0">
              <a:solidFill>
                <a:srgbClr val="000000"/>
              </a:solidFill>
              <a:highlight>
                <a:srgbClr val="FFFFFF"/>
              </a:highlight>
            </a:endParaRPr>
          </a:p>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SqlConnection</a:t>
            </a:r>
            <a:r>
              <a:rPr lang="en-US" sz="3600" dirty="0">
                <a:solidFill>
                  <a:srgbClr val="000000"/>
                </a:solidFill>
                <a:highlight>
                  <a:srgbClr val="FFFFFF"/>
                </a:highlight>
              </a:rPr>
              <a:t> conn = </a:t>
            </a:r>
            <a:r>
              <a:rPr lang="en-US" sz="3600" dirty="0" err="1">
                <a:solidFill>
                  <a:srgbClr val="000000"/>
                </a:solidFill>
                <a:highlight>
                  <a:srgbClr val="FFFFFF"/>
                </a:highlight>
              </a:rPr>
              <a:t>ShardMap.OpenConnectionForKey</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shardingKey</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connectionString</a:t>
            </a:r>
            <a:r>
              <a:rPr lang="en-US" sz="3600" dirty="0" smtClean="0">
                <a:solidFill>
                  <a:srgbClr val="000000"/>
                </a:solidFill>
                <a:highlight>
                  <a:srgbClr val="FFFFFF"/>
                </a:highlight>
              </a:rPr>
              <a:t>     </a:t>
            </a:r>
            <a:r>
              <a:rPr lang="en-US" sz="3600" dirty="0" smtClean="0">
                <a:solidFill>
                  <a:srgbClr val="008000"/>
                </a:solidFill>
                <a:highlight>
                  <a:srgbClr val="FFFFFF"/>
                </a:highlight>
              </a:rPr>
              <a:t>/* </a:t>
            </a:r>
            <a:r>
              <a:rPr lang="en-US" sz="3600" dirty="0">
                <a:solidFill>
                  <a:srgbClr val="008000"/>
                </a:solidFill>
                <a:highlight>
                  <a:srgbClr val="FFFFFF"/>
                </a:highlight>
              </a:rPr>
              <a:t>Credentials Only */</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ConnectionOptions.Validate</a:t>
            </a:r>
            <a:r>
              <a:rPr lang="en-US" sz="3600" dirty="0" smtClean="0">
                <a:solidFill>
                  <a:srgbClr val="000000"/>
                </a:solidFill>
                <a:highlight>
                  <a:srgbClr val="FFFFFF"/>
                </a:highlight>
              </a:rPr>
              <a:t>   </a:t>
            </a:r>
            <a:r>
              <a:rPr lang="en-US" sz="3600" dirty="0">
                <a:solidFill>
                  <a:srgbClr val="008000"/>
                </a:solidFill>
                <a:highlight>
                  <a:srgbClr val="FFFFFF"/>
                </a:highlight>
              </a:rPr>
              <a:t>/* Validate */ </a:t>
            </a:r>
            <a:r>
              <a:rPr lang="en-US" sz="3600" dirty="0" smtClean="0">
                <a:highlight>
                  <a:srgbClr val="FFFFFF"/>
                </a:highlight>
              </a:rPr>
              <a:t>))</a:t>
            </a:r>
            <a:endParaRPr lang="en-US" sz="3600" dirty="0">
              <a:solidFill>
                <a:srgbClr val="008000"/>
              </a:solidFill>
              <a:highlight>
                <a:srgbClr val="FFFFFF"/>
              </a:highlight>
            </a:endParaRPr>
          </a:p>
          <a:p>
            <a:r>
              <a:rPr lang="en-US" sz="3600" dirty="0">
                <a:solidFill>
                  <a:srgbClr val="000000"/>
                </a:solidFill>
                <a:highlight>
                  <a:srgbClr val="FFFFFF"/>
                </a:highlight>
              </a:rPr>
              <a:t>{</a:t>
            </a:r>
          </a:p>
          <a:p>
            <a:r>
              <a:rPr lang="en-US" sz="3600" dirty="0">
                <a:solidFill>
                  <a:srgbClr val="0000FF"/>
                </a:solidFill>
                <a:highlight>
                  <a:srgbClr val="FFFFFF"/>
                </a:highlight>
              </a:rPr>
              <a:t>	using</a:t>
            </a:r>
            <a:r>
              <a:rPr lang="en-US" sz="3600" dirty="0">
                <a:solidFill>
                  <a:srgbClr val="000000"/>
                </a:solidFill>
                <a:highlight>
                  <a:srgbClr val="FFFFFF"/>
                </a:highlight>
              </a:rPr>
              <a:t> (</a:t>
            </a:r>
            <a:r>
              <a:rPr lang="en-US" sz="3600" dirty="0" err="1">
                <a:solidFill>
                  <a:srgbClr val="2B91AF"/>
                </a:solidFill>
                <a:highlight>
                  <a:srgbClr val="FFFFFF"/>
                </a:highlight>
              </a:rPr>
              <a:t>SqlCommand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a:solidFill>
                  <a:srgbClr val="2B91AF"/>
                </a:solidFill>
                <a:highlight>
                  <a:srgbClr val="FFFFFF"/>
                </a:highlight>
              </a:rPr>
              <a:t>new </a:t>
            </a:r>
            <a:r>
              <a:rPr lang="en-US" sz="3600" dirty="0" err="1">
                <a:solidFill>
                  <a:srgbClr val="2B91AF"/>
                </a:solidFill>
                <a:highlight>
                  <a:srgbClr val="FFFFFF"/>
                </a:highlight>
              </a:rPr>
              <a:t>SqlCommand</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000000"/>
                </a:solidFill>
                <a:highlight>
                  <a:srgbClr val="FFFFFF"/>
                </a:highlight>
              </a:rPr>
              <a:t>cmd.Connection</a:t>
            </a:r>
            <a:r>
              <a:rPr lang="en-US" sz="3600" dirty="0">
                <a:solidFill>
                  <a:srgbClr val="000000"/>
                </a:solidFill>
                <a:highlight>
                  <a:srgbClr val="FFFFFF"/>
                </a:highlight>
              </a:rPr>
              <a:t> = conn;</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endParaRPr lang="en-US" sz="3600" dirty="0" smtClean="0">
              <a:solidFill>
                <a:srgbClr val="A31515"/>
              </a:solidFill>
              <a:highlight>
                <a:srgbClr val="FFFFFF"/>
              </a:highlight>
            </a:endParaRPr>
          </a:p>
          <a:p>
            <a:r>
              <a:rPr lang="en-US" sz="3600" dirty="0">
                <a:solidFill>
                  <a:srgbClr val="A31515"/>
                </a:solidFill>
                <a:highlight>
                  <a:srgbClr val="FFFFFF"/>
                </a:highlight>
              </a:rPr>
              <a:t>	</a:t>
            </a:r>
            <a:r>
              <a:rPr lang="en-US" sz="3600" dirty="0" smtClean="0">
                <a:solidFill>
                  <a:srgbClr val="A31515"/>
                </a:solidFill>
                <a:highlight>
                  <a:srgbClr val="FFFFFF"/>
                </a:highlight>
              </a:rPr>
              <a:t>				</a:t>
            </a:r>
            <a:r>
              <a:rPr lang="en-US" sz="3600" dirty="0" err="1" smtClean="0">
                <a:solidFill>
                  <a:srgbClr val="A31515"/>
                </a:solidFill>
                <a:highlight>
                  <a:srgbClr val="FFFFFF"/>
                </a:highlight>
              </a:rPr>
              <a:t>TestBigIntField</a:t>
            </a:r>
            <a:r>
              <a:rPr lang="en-US" sz="3600" dirty="0" smtClean="0">
                <a:solidFill>
                  <a:srgbClr val="A31515"/>
                </a:solidFill>
                <a:highlight>
                  <a:srgbClr val="FFFFFF"/>
                </a:highlight>
              </a:rPr>
              <a:t> </a:t>
            </a:r>
            <a:r>
              <a:rPr lang="en-US" sz="3600" dirty="0">
                <a:solidFill>
                  <a:srgbClr val="A31515"/>
                </a:solidFill>
                <a:highlight>
                  <a:srgbClr val="FFFFFF"/>
                </a:highlight>
              </a:rPr>
              <a:t>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2B91AF"/>
                </a:solidFill>
                <a:highlight>
                  <a:srgbClr val="FFFFFF"/>
                </a:highlight>
              </a:rPr>
              <a:t>SqlDataReader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a:solidFill>
                  <a:srgbClr val="000000"/>
                </a:solidFill>
                <a:highlight>
                  <a:srgbClr val="FFFFFF"/>
                </a:highlight>
              </a:rPr>
              <a:t>cmd.ExecuteReader</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a:solidFill>
                  <a:srgbClr val="008000"/>
                </a:solidFill>
                <a:highlight>
                  <a:srgbClr val="FFFFFF"/>
                </a:highlight>
              </a:rPr>
              <a:t>// Now consume results from the data reader…</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Tree>
    <p:extLst>
      <p:ext uri="{BB962C8B-B14F-4D97-AF65-F5344CB8AC3E}">
        <p14:creationId xmlns:p14="http://schemas.microsoft.com/office/powerpoint/2010/main" val="318829798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6523036" y="1310509"/>
            <a:ext cx="5638801" cy="5082354"/>
          </a:xfrm>
        </p:spPr>
        <p:txBody>
          <a:bodyPr>
            <a:normAutofit fontScale="92500" lnSpcReduction="20000"/>
          </a:bodyPr>
          <a:lstStyle/>
          <a:p>
            <a:r>
              <a:rPr lang="en-US" dirty="0" err="1" smtClean="0"/>
              <a:t>OpenConnectionForKey</a:t>
            </a:r>
            <a:r>
              <a:rPr lang="en-US" dirty="0" smtClean="0"/>
              <a:t> call with validation on</a:t>
            </a:r>
          </a:p>
          <a:p>
            <a:r>
              <a:rPr lang="en-US" dirty="0" smtClean="0"/>
              <a:t>Check for shardlet key in cache</a:t>
            </a:r>
          </a:p>
          <a:p>
            <a:r>
              <a:rPr lang="en-US" dirty="0" smtClean="0"/>
              <a:t>Cache miss: Fetch mapping info from GSM</a:t>
            </a:r>
          </a:p>
          <a:p>
            <a:r>
              <a:rPr lang="en-US" dirty="0" smtClean="0"/>
              <a:t>Connect to shard</a:t>
            </a:r>
          </a:p>
          <a:p>
            <a:r>
              <a:rPr lang="en-US" dirty="0" smtClean="0"/>
              <a:t>Validate on shard</a:t>
            </a:r>
          </a:p>
          <a:p>
            <a:r>
              <a:rPr lang="en-US" dirty="0" smtClean="0"/>
              <a:t>Validation fails: Go back to cache miss</a:t>
            </a:r>
            <a:endParaRPr lang="en-US" dirty="0"/>
          </a:p>
        </p:txBody>
      </p:sp>
      <p:sp>
        <p:nvSpPr>
          <p:cNvPr id="2" name="Title 1"/>
          <p:cNvSpPr>
            <a:spLocks noGrp="1"/>
          </p:cNvSpPr>
          <p:nvPr>
            <p:ph type="title"/>
          </p:nvPr>
        </p:nvSpPr>
        <p:spPr/>
        <p:txBody>
          <a:bodyPr/>
          <a:lstStyle/>
          <a:p>
            <a:r>
              <a:rPr lang="en-US" dirty="0"/>
              <a:t>Elastic Scale Connection </a:t>
            </a:r>
            <a:r>
              <a:rPr lang="en-US"/>
              <a:t>Opening </a:t>
            </a:r>
            <a:r>
              <a:rPr lang="en-US" dirty="0"/>
              <a:t>Flow</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675" y="3499574"/>
            <a:ext cx="489900" cy="590106"/>
          </a:xfrm>
          <a:prstGeom prst="rect">
            <a:avLst/>
          </a:prstGeom>
        </p:spPr>
      </p:pic>
      <p:sp>
        <p:nvSpPr>
          <p:cNvPr id="4" name="TextBox 3"/>
          <p:cNvSpPr txBox="1"/>
          <p:nvPr/>
        </p:nvSpPr>
        <p:spPr>
          <a:xfrm>
            <a:off x="422963" y="4015419"/>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5" name="Rounded Rectangle 4"/>
          <p:cNvSpPr/>
          <p:nvPr/>
        </p:nvSpPr>
        <p:spPr bwMode="auto">
          <a:xfrm>
            <a:off x="1427668" y="3499574"/>
            <a:ext cx="1800096" cy="2268445"/>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t>
            </a:r>
            <a:r>
              <a:rPr lang="en-US" sz="1224" dirty="0" smtClean="0">
                <a:solidFill>
                  <a:schemeClr val="tx1"/>
                </a:solidFill>
              </a:rPr>
              <a:t>APIs</a:t>
            </a:r>
          </a:p>
          <a:p>
            <a:pPr algn="ctr" defTabSz="951028" fontAlgn="base">
              <a:spcBef>
                <a:spcPct val="0"/>
              </a:spcBef>
              <a:spcAft>
                <a:spcPct val="0"/>
              </a:spcAft>
            </a:pPr>
            <a:endParaRPr lang="en-US" sz="1224" dirty="0">
              <a:solidFill>
                <a:schemeClr val="tx1"/>
              </a:solidFill>
            </a:endParaRPr>
          </a:p>
          <a:p>
            <a:pPr algn="ctr" defTabSz="951028" fontAlgn="base">
              <a:spcBef>
                <a:spcPct val="0"/>
              </a:spcBef>
              <a:spcAft>
                <a:spcPct val="0"/>
              </a:spcAft>
            </a:pPr>
            <a:endParaRPr lang="en-US" sz="1224" dirty="0">
              <a:solidFill>
                <a:schemeClr val="tx1"/>
              </a:solidFill>
            </a:endParaRPr>
          </a:p>
        </p:txBody>
      </p:sp>
      <p:cxnSp>
        <p:nvCxnSpPr>
          <p:cNvPr id="6" name="Straight Arrow Connector 5"/>
          <p:cNvCxnSpPr>
            <a:stCxn id="5" idx="3"/>
            <a:endCxn id="9" idx="2"/>
          </p:cNvCxnSpPr>
          <p:nvPr/>
        </p:nvCxnSpPr>
        <p:spPr>
          <a:xfrm>
            <a:off x="3227764" y="4633797"/>
            <a:ext cx="1322927" cy="119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n 6"/>
          <p:cNvSpPr/>
          <p:nvPr/>
        </p:nvSpPr>
        <p:spPr bwMode="auto">
          <a:xfrm>
            <a:off x="4521609" y="3352665"/>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8" name="Straight Arrow Connector 7"/>
          <p:cNvCxnSpPr>
            <a:stCxn id="5" idx="3"/>
            <a:endCxn id="7" idx="2"/>
          </p:cNvCxnSpPr>
          <p:nvPr/>
        </p:nvCxnSpPr>
        <p:spPr>
          <a:xfrm flipV="1">
            <a:off x="3227764" y="3951021"/>
            <a:ext cx="1293845" cy="68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n 8"/>
          <p:cNvSpPr/>
          <p:nvPr/>
        </p:nvSpPr>
        <p:spPr bwMode="auto">
          <a:xfrm>
            <a:off x="4550691" y="5255800"/>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2</a:t>
            </a:r>
            <a:endParaRPr lang="en-US" sz="1428" b="1" baseline="-25000" dirty="0">
              <a:solidFill>
                <a:srgbClr val="000000"/>
              </a:solidFill>
            </a:endParaRPr>
          </a:p>
          <a:p>
            <a:pPr algn="ctr" defTabSz="951028" fontAlgn="base">
              <a:spcBef>
                <a:spcPct val="0"/>
              </a:spcBef>
              <a:spcAft>
                <a:spcPct val="0"/>
              </a:spcAft>
            </a:pPr>
            <a:r>
              <a:rPr lang="en-US" sz="1632" baseline="-25000" dirty="0" smtClean="0">
                <a:solidFill>
                  <a:srgbClr val="000000"/>
                </a:solidFill>
              </a:rPr>
              <a:t>[100, 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Rounded Rectangle 9"/>
          <p:cNvSpPr/>
          <p:nvPr/>
        </p:nvSpPr>
        <p:spPr>
          <a:xfrm>
            <a:off x="4626103" y="4156076"/>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11" name="Rounded Rectangle 10"/>
          <p:cNvSpPr/>
          <p:nvPr/>
        </p:nvSpPr>
        <p:spPr>
          <a:xfrm>
            <a:off x="1583434" y="4156076"/>
            <a:ext cx="1492715" cy="153574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lstStyle/>
          <a:p>
            <a:pPr algn="ctr"/>
            <a:r>
              <a:rPr lang="en-US" sz="1428" dirty="0">
                <a:solidFill>
                  <a:schemeClr val="tx1"/>
                </a:solidFill>
              </a:rPr>
              <a:t>Cache</a:t>
            </a:r>
          </a:p>
        </p:txBody>
      </p:sp>
      <p:sp>
        <p:nvSpPr>
          <p:cNvPr id="12" name="Rounded Rectangle 11"/>
          <p:cNvSpPr/>
          <p:nvPr/>
        </p:nvSpPr>
        <p:spPr>
          <a:xfrm>
            <a:off x="4618369" y="6114157"/>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
        <p:nvSpPr>
          <p:cNvPr id="23" name="TextBox 22"/>
          <p:cNvSpPr txBox="1"/>
          <p:nvPr/>
        </p:nvSpPr>
        <p:spPr>
          <a:xfrm>
            <a:off x="319113" y="1345792"/>
            <a:ext cx="5878404" cy="1403461"/>
          </a:xfrm>
          <a:prstGeom prst="rect">
            <a:avLst/>
          </a:prstGeom>
          <a:solidFill>
            <a:schemeClr val="tx1"/>
          </a:solidFill>
        </p:spPr>
        <p:txBody>
          <a:bodyPr wrap="none" lIns="182880" tIns="146304" rIns="182880" bIns="146304" rtlCol="0">
            <a:spAutoFit/>
          </a:bodyPr>
          <a:lstStyle/>
          <a:p>
            <a:r>
              <a:rPr lang="en-US" dirty="0" err="1" smtClean="0">
                <a:solidFill>
                  <a:srgbClr val="000000"/>
                </a:solidFill>
                <a:highlight>
                  <a:srgbClr val="FFFFFF"/>
                </a:highlight>
              </a:rPr>
              <a:t>ShardMap.OpenConnectionForKey</a:t>
            </a:r>
            <a:r>
              <a:rPr lang="en-US" dirty="0">
                <a:solidFill>
                  <a:srgbClr val="000000"/>
                </a:solidFill>
                <a:highlight>
                  <a:srgbClr val="FFFFFF"/>
                </a:highlight>
              </a:rPr>
              <a:t>(</a:t>
            </a:r>
          </a:p>
          <a:p>
            <a:r>
              <a:rPr lang="en-US" dirty="0" smtClean="0">
                <a:solidFill>
                  <a:srgbClr val="000000"/>
                </a:solidFill>
                <a:highlight>
                  <a:srgbClr val="FFFFFF"/>
                </a:highlight>
              </a:rPr>
              <a:t>	104 	</a:t>
            </a:r>
            <a:r>
              <a:rPr lang="en-US" dirty="0" smtClean="0">
                <a:solidFill>
                  <a:srgbClr val="008000"/>
                </a:solidFill>
                <a:highlight>
                  <a:srgbClr val="FFFFFF"/>
                </a:highlight>
              </a:rPr>
              <a:t>/* Tenant ID */</a:t>
            </a:r>
            <a:r>
              <a:rPr lang="en-US" dirty="0" smtClean="0">
                <a:solidFill>
                  <a:srgbClr val="000000"/>
                </a:solidFill>
                <a:highlight>
                  <a:srgbClr val="FFFFFF"/>
                </a:highlight>
              </a:rPr>
              <a:t> , </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8000"/>
                </a:solidFill>
                <a:highlight>
                  <a:srgbClr val="FFFFFF"/>
                </a:highlight>
              </a:rPr>
              <a:t>/* </a:t>
            </a:r>
            <a:r>
              <a:rPr lang="en-US" dirty="0">
                <a:solidFill>
                  <a:srgbClr val="008000"/>
                </a:solidFill>
                <a:highlight>
                  <a:srgbClr val="FFFFFF"/>
                </a:highlight>
              </a:rPr>
              <a:t>Credentials Only */</a:t>
            </a:r>
            <a:r>
              <a:rPr lang="en-US" dirty="0">
                <a:solidFill>
                  <a:srgbClr val="000000"/>
                </a:solidFill>
                <a:highlight>
                  <a:srgbClr val="FFFFFF"/>
                </a:highlight>
              </a:rPr>
              <a:t> ,</a:t>
            </a:r>
          </a:p>
          <a:p>
            <a:r>
              <a:rPr lang="en-US" dirty="0">
                <a:solidFill>
                  <a:srgbClr val="000000"/>
                </a:solidFill>
                <a:highlight>
                  <a:srgbClr val="FFFFFF"/>
                </a:highlight>
              </a:rPr>
              <a:t>	</a:t>
            </a:r>
            <a:r>
              <a:rPr lang="en-US" dirty="0" err="1" smtClean="0">
                <a:solidFill>
                  <a:srgbClr val="000000"/>
                </a:solidFill>
                <a:highlight>
                  <a:srgbClr val="FFFFFF"/>
                </a:highlight>
              </a:rPr>
              <a:t>ConnectionOptions.Validate</a:t>
            </a:r>
            <a:r>
              <a:rPr lang="en-US" dirty="0" smtClean="0">
                <a:solidFill>
                  <a:srgbClr val="000000"/>
                </a:solidFill>
                <a:highlight>
                  <a:srgbClr val="FFFFFF"/>
                </a:highlight>
              </a:rPr>
              <a:t>   </a:t>
            </a:r>
            <a:r>
              <a:rPr lang="en-US" dirty="0">
                <a:solidFill>
                  <a:srgbClr val="008000"/>
                </a:solidFill>
                <a:highlight>
                  <a:srgbClr val="FFFFFF"/>
                </a:highlight>
              </a:rPr>
              <a:t>/* Validate */ </a:t>
            </a:r>
            <a:r>
              <a:rPr lang="en-US" dirty="0" smtClean="0">
                <a:highlight>
                  <a:srgbClr val="FFFFFF"/>
                </a:highlight>
              </a:rPr>
              <a:t>));</a:t>
            </a:r>
            <a:endParaRPr lang="en-US" dirty="0">
              <a:solidFill>
                <a:srgbClr val="008000"/>
              </a:solidFill>
              <a:highlight>
                <a:srgbClr val="FFFFFF"/>
              </a:highlight>
            </a:endParaRPr>
          </a:p>
        </p:txBody>
      </p:sp>
      <p:sp>
        <p:nvSpPr>
          <p:cNvPr id="24" name="TextBox 23"/>
          <p:cNvSpPr txBox="1"/>
          <p:nvPr/>
        </p:nvSpPr>
        <p:spPr>
          <a:xfrm>
            <a:off x="1549137" y="4445728"/>
            <a:ext cx="15571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[100, 200</a:t>
            </a:r>
            <a:r>
              <a:rPr lang="en-US" sz="1400" dirty="0" smtClean="0"/>
              <a:t>): DB2</a:t>
            </a:r>
            <a:endParaRPr lang="en-US" sz="1400" dirty="0"/>
          </a:p>
        </p:txBody>
      </p:sp>
      <p:sp>
        <p:nvSpPr>
          <p:cNvPr id="26" name="Rectangle 25"/>
          <p:cNvSpPr/>
          <p:nvPr/>
        </p:nvSpPr>
        <p:spPr bwMode="auto">
          <a:xfrm>
            <a:off x="5456235" y="5629745"/>
            <a:ext cx="1219202" cy="38917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err="1" smtClean="0">
                <a:solidFill>
                  <a:srgbClr val="000000"/>
                </a:solidFill>
              </a:rPr>
              <a:t>spValidate</a:t>
            </a:r>
            <a:endParaRPr lang="en-US" sz="1600" dirty="0">
              <a:solidFill>
                <a:srgbClr val="000000"/>
              </a:solidFill>
            </a:endParaRPr>
          </a:p>
        </p:txBody>
      </p:sp>
    </p:spTree>
    <p:extLst>
      <p:ext uri="{BB962C8B-B14F-4D97-AF65-F5344CB8AC3E}">
        <p14:creationId xmlns:p14="http://schemas.microsoft.com/office/powerpoint/2010/main" val="222852436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Multi-shard Query (MSQ)</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execute a query across a set of shards (returns a UNION ALL result set)</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836" dirty="0">
                <a:solidFill>
                  <a:srgbClr val="FFFFFF"/>
                </a:solidFill>
              </a:rPr>
              <a:t>Client App</a:t>
            </a:r>
          </a:p>
          <a:p>
            <a:pPr algn="ctr" defTabSz="951028" fontAlgn="base">
              <a:spcBef>
                <a:spcPct val="0"/>
              </a:spcBef>
              <a:spcAft>
                <a:spcPct val="0"/>
              </a:spcAft>
            </a:pPr>
            <a:r>
              <a:rPr lang="en-US" sz="1224" dirty="0">
                <a:solidFill>
                  <a:srgbClr val="FFFFFF"/>
                </a:solidFill>
              </a:rPr>
              <a:t>MSQ APIs ( )</a:t>
            </a:r>
          </a:p>
        </p:txBody>
      </p:sp>
      <p:cxnSp>
        <p:nvCxnSpPr>
          <p:cNvPr id="25" name="Straight Arrow Connector 24"/>
          <p:cNvCxnSpPr>
            <a:stCxn id="14" idx="2"/>
            <a:endCxn id="3" idx="1"/>
          </p:cNvCxnSpPr>
          <p:nvPr/>
        </p:nvCxnSpPr>
        <p:spPr>
          <a:xfrm>
            <a:off x="1985247" y="3692632"/>
            <a:ext cx="4063880" cy="11564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901925" y="524734"/>
            <a:ext cx="294407" cy="894309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4" name="TextBox 23"/>
          <p:cNvSpPr txBox="1"/>
          <p:nvPr/>
        </p:nvSpPr>
        <p:spPr>
          <a:xfrm>
            <a:off x="2409908" y="4240058"/>
            <a:ext cx="2724313" cy="646331"/>
          </a:xfrm>
          <a:prstGeom prst="rect">
            <a:avLst/>
          </a:prstGeom>
          <a:noFill/>
        </p:spPr>
        <p:txBody>
          <a:bodyPr wrap="square" rtlCol="0">
            <a:spAutoFit/>
          </a:bodyPr>
          <a:lstStyle/>
          <a:p>
            <a:r>
              <a:rPr lang="en-US" dirty="0">
                <a:solidFill>
                  <a:srgbClr val="FFFFFF"/>
                </a:solidFill>
              </a:rPr>
              <a:t>SELECT count(*) </a:t>
            </a:r>
          </a:p>
          <a:p>
            <a:r>
              <a:rPr lang="en-US" dirty="0">
                <a:solidFill>
                  <a:srgbClr val="FFFFFF"/>
                </a:solidFill>
              </a:rPr>
              <a:t>FROM customers </a:t>
            </a:r>
          </a:p>
        </p:txBody>
      </p:sp>
      <p:sp>
        <p:nvSpPr>
          <p:cNvPr id="26" name="TextBox 25"/>
          <p:cNvSpPr txBox="1"/>
          <p:nvPr/>
        </p:nvSpPr>
        <p:spPr>
          <a:xfrm>
            <a:off x="5266679" y="4338339"/>
            <a:ext cx="2724313" cy="369332"/>
          </a:xfrm>
          <a:prstGeom prst="rect">
            <a:avLst/>
          </a:prstGeom>
          <a:noFill/>
        </p:spPr>
        <p:txBody>
          <a:bodyPr wrap="square" rtlCol="0">
            <a:spAutoFit/>
          </a:bodyPr>
          <a:lstStyle/>
          <a:p>
            <a:r>
              <a:rPr lang="en-US" dirty="0">
                <a:solidFill>
                  <a:srgbClr val="FFFFFF"/>
                </a:solidFill>
              </a:rPr>
              <a:t>UNION ALL result set</a:t>
            </a:r>
          </a:p>
        </p:txBody>
      </p:sp>
      <p:sp>
        <p:nvSpPr>
          <p:cNvPr id="28" name="Can 27"/>
          <p:cNvSpPr/>
          <p:nvPr/>
        </p:nvSpPr>
        <p:spPr bwMode="auto">
          <a:xfrm>
            <a:off x="4092597" y="2542438"/>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p:txBody>
      </p:sp>
      <p:cxnSp>
        <p:nvCxnSpPr>
          <p:cNvPr id="29" name="Straight Arrow Connector 28"/>
          <p:cNvCxnSpPr>
            <a:endCxn id="28" idx="2"/>
          </p:cNvCxnSpPr>
          <p:nvPr/>
        </p:nvCxnSpPr>
        <p:spPr>
          <a:xfrm flipV="1">
            <a:off x="2701031" y="3140793"/>
            <a:ext cx="1391566" cy="2786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TextBox 29"/>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1" name="Can 30"/>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6" name="Can 35"/>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6563195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Multi-Shard Query (MSQ)</a:t>
            </a:r>
            <a:endParaRPr lang="en-US" dirty="0"/>
          </a:p>
        </p:txBody>
      </p:sp>
      <p:sp>
        <p:nvSpPr>
          <p:cNvPr id="2" name="Text Placeholder 1"/>
          <p:cNvSpPr>
            <a:spLocks noGrp="1"/>
          </p:cNvSpPr>
          <p:nvPr>
            <p:ph type="body" sz="quarter" idx="10"/>
          </p:nvPr>
        </p:nvSpPr>
        <p:spPr>
          <a:xfrm>
            <a:off x="274638" y="1216153"/>
            <a:ext cx="11887199" cy="5405309"/>
          </a:xfrm>
        </p:spPr>
        <p:txBody>
          <a:bodyPr>
            <a:normAutofit fontScale="47500" lnSpcReduction="20000"/>
          </a:bodyPr>
          <a:lstStyle/>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a:solidFill>
                  <a:srgbClr val="000000"/>
                </a:solidFill>
                <a:highlight>
                  <a:srgbClr val="FFFFFF"/>
                </a:highlight>
              </a:rPr>
              <a:t> conn = </a:t>
            </a:r>
            <a:r>
              <a:rPr lang="en-US" sz="3600" dirty="0">
                <a:solidFill>
                  <a:srgbClr val="0000FF"/>
                </a:solidFill>
                <a:highlight>
                  <a:srgbClr val="FFFFFF"/>
                </a:highlight>
              </a:rPr>
              <a:t>new</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smtClean="0">
                <a:solidFill>
                  <a:srgbClr val="000000"/>
                </a:solidFill>
                <a:highlight>
                  <a:srgbClr val="FFFFFF"/>
                </a:highlight>
              </a:rPr>
              <a:t>(</a:t>
            </a:r>
          </a:p>
          <a:p>
            <a:r>
              <a:rPr lang="en-US" sz="3600" dirty="0">
                <a:solidFill>
                  <a:srgbClr val="000000"/>
                </a:solidFill>
                <a:highlight>
                  <a:srgbClr val="FFFFFF"/>
                </a:highlight>
              </a:rPr>
              <a:t>	</a:t>
            </a:r>
            <a:r>
              <a:rPr lang="en-US" sz="3600" dirty="0" err="1" smtClean="0">
                <a:solidFill>
                  <a:srgbClr val="000000"/>
                </a:solidFill>
                <a:highlight>
                  <a:srgbClr val="FFFFFF"/>
                </a:highlight>
              </a:rPr>
              <a:t>m_shardMap.GetShards</a:t>
            </a:r>
            <a:r>
              <a:rPr lang="en-US" sz="3600" dirty="0" smtClean="0">
                <a:solidFill>
                  <a:srgbClr val="000000"/>
                </a:solidFill>
                <a:highlight>
                  <a:srgbClr val="FFFFFF"/>
                </a:highlight>
              </a:rPr>
              <a:t>(), </a:t>
            </a:r>
            <a:r>
              <a:rPr lang="en-US" sz="3600" dirty="0" err="1">
                <a:solidFill>
                  <a:srgbClr val="2B91AF"/>
                </a:solidFill>
                <a:highlight>
                  <a:srgbClr val="FFFFFF"/>
                </a:highlight>
              </a:rPr>
              <a:t>MultiShardTestUtils</a:t>
            </a:r>
            <a:r>
              <a:rPr lang="en-US" sz="3600" dirty="0" err="1">
                <a:solidFill>
                  <a:srgbClr val="000000"/>
                </a:solidFill>
                <a:highlight>
                  <a:srgbClr val="FFFFFF"/>
                </a:highlight>
              </a:rPr>
              <a:t>.GetTestSqlCredential</a:t>
            </a:r>
            <a:r>
              <a:rPr lang="en-US" sz="3600" dirty="0">
                <a:solidFill>
                  <a:srgbClr val="000000"/>
                </a:solidFill>
                <a:highlight>
                  <a:srgbClr val="FFFFFF"/>
                </a:highlight>
              </a:rPr>
              <a:t>()))</a:t>
            </a:r>
          </a:p>
          <a:p>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err="1">
                <a:solidFill>
                  <a:srgbClr val="000000"/>
                </a:solidFill>
                <a:highlight>
                  <a:srgbClr val="FFFFFF"/>
                </a:highlight>
              </a:rPr>
              <a:t>conn.CreateCommand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r>
              <a:rPr lang="en-US" sz="3600" dirty="0" err="1">
                <a:solidFill>
                  <a:srgbClr val="A31515"/>
                </a:solidFill>
                <a:highlight>
                  <a:srgbClr val="FFFFFF"/>
                </a:highlight>
              </a:rPr>
              <a:t>TestBigIntField</a:t>
            </a:r>
            <a:r>
              <a:rPr lang="en-US" sz="3600" dirty="0">
                <a:solidFill>
                  <a:srgbClr val="A31515"/>
                </a:solidFill>
                <a:highlight>
                  <a:srgbClr val="FFFFFF"/>
                </a:highlight>
              </a:rPr>
              <a:t> 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err="1">
                <a:solidFill>
                  <a:srgbClr val="000000"/>
                </a:solidFill>
                <a:highlight>
                  <a:srgbClr val="FFFFFF"/>
                </a:highlight>
              </a:rPr>
              <a:t>cmd.CommandType</a:t>
            </a:r>
            <a:r>
              <a:rPr lang="en-US" sz="3600" dirty="0">
                <a:solidFill>
                  <a:srgbClr val="000000"/>
                </a:solidFill>
                <a:highlight>
                  <a:srgbClr val="FFFFFF"/>
                </a:highlight>
              </a:rPr>
              <a:t> = </a:t>
            </a:r>
            <a:r>
              <a:rPr lang="en-US" sz="3600" dirty="0" err="1">
                <a:solidFill>
                  <a:srgbClr val="2B91AF"/>
                </a:solidFill>
                <a:highlight>
                  <a:srgbClr val="FFFFFF"/>
                </a:highlight>
              </a:rPr>
              <a:t>CommandType</a:t>
            </a:r>
            <a:r>
              <a:rPr lang="en-US" sz="3600" dirty="0" err="1">
                <a:solidFill>
                  <a:srgbClr val="000000"/>
                </a:solidFill>
                <a:highlight>
                  <a:srgbClr val="FFFFFF"/>
                </a:highlight>
              </a:rPr>
              <a:t>.Text</a:t>
            </a:r>
            <a:r>
              <a:rPr lang="en-US" sz="3600" dirty="0">
                <a:solidFill>
                  <a:srgbClr val="000000"/>
                </a:solidFill>
                <a:highlight>
                  <a:srgbClr val="FFFFFF"/>
                </a:highlight>
              </a:rPr>
              <a:t>;</a:t>
            </a:r>
          </a:p>
          <a:p>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cmd.ExecutionPolicy</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smtClean="0">
                <a:solidFill>
                  <a:srgbClr val="2B91AF"/>
                </a:solidFill>
                <a:highlight>
                  <a:srgbClr val="FFFFFF"/>
                </a:highlight>
              </a:rPr>
              <a:t>MultiShardExecutionPolicy</a:t>
            </a:r>
            <a:r>
              <a:rPr lang="en-US" sz="3600" dirty="0" err="1" smtClean="0">
                <a:solidFill>
                  <a:srgbClr val="000000"/>
                </a:solidFill>
                <a:highlight>
                  <a:srgbClr val="FFFFFF"/>
                </a:highlight>
              </a:rPr>
              <a:t>.PartialResults</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cmd.ExecutionOptions</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a:solidFill>
                  <a:srgbClr val="2B91AF"/>
                </a:solidFill>
                <a:highlight>
                  <a:srgbClr val="FFFFFF"/>
                </a:highlight>
              </a:rPr>
              <a:t>MultiShardExecutionOptions</a:t>
            </a:r>
            <a:r>
              <a:rPr lang="en-US" sz="3600" dirty="0" err="1">
                <a:solidFill>
                  <a:srgbClr val="000000"/>
                </a:solidFill>
                <a:highlight>
                  <a:srgbClr val="FFFFFF"/>
                </a:highlight>
              </a:rPr>
              <a:t>.IncludeShardNameColumn</a:t>
            </a:r>
            <a:r>
              <a:rPr lang="en-US" sz="3600" dirty="0" smtClean="0">
                <a:solidFill>
                  <a:srgbClr val="000000"/>
                </a:solidFill>
                <a:highlight>
                  <a:srgbClr val="FFFFFF"/>
                </a:highlight>
              </a:rPr>
              <a:t>;</a:t>
            </a:r>
            <a:br>
              <a:rPr lang="en-US" sz="3600" dirty="0" smtClean="0">
                <a:solidFill>
                  <a:srgbClr val="000000"/>
                </a:solidFill>
                <a:highlight>
                  <a:srgbClr val="FFFFFF"/>
                </a:highlight>
              </a:rPr>
            </a:br>
            <a:endParaRPr lang="en-US" sz="3600" dirty="0" smtClean="0">
              <a:solidFill>
                <a:srgbClr val="000000"/>
              </a:solidFill>
              <a:highlight>
                <a:srgbClr val="FFFFFF"/>
              </a:highlight>
            </a:endParaRPr>
          </a:p>
          <a:p>
            <a:r>
              <a:rPr lang="en-US" sz="3600" dirty="0" smtClean="0">
                <a:solidFill>
                  <a:srgbClr val="0000FF"/>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smtClean="0">
                <a:solidFill>
                  <a:srgbClr val="000000"/>
                </a:solidFill>
                <a:highlight>
                  <a:srgbClr val="FFFFFF"/>
                </a:highlight>
              </a:rPr>
              <a:t>cmd.ExecuteReader</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a:solidFill>
                  <a:srgbClr val="0000FF"/>
                </a:solidFill>
                <a:highlight>
                  <a:srgbClr val="FFFFFF"/>
                </a:highlight>
              </a:rPr>
              <a:t>while</a:t>
            </a:r>
            <a:r>
              <a:rPr lang="en-US" sz="3600" dirty="0">
                <a:solidFill>
                  <a:srgbClr val="000000"/>
                </a:solidFill>
                <a:highlight>
                  <a:srgbClr val="FFFFFF"/>
                </a:highlight>
              </a:rPr>
              <a:t> (</a:t>
            </a:r>
            <a:r>
              <a:rPr lang="en-US" sz="3600" dirty="0" err="1">
                <a:solidFill>
                  <a:srgbClr val="000000"/>
                </a:solidFill>
                <a:highlight>
                  <a:srgbClr val="FFFFFF"/>
                </a:highlight>
              </a:rPr>
              <a:t>sdr.Read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dbNameField</a:t>
            </a:r>
            <a:r>
              <a:rPr lang="en-US" sz="3600" dirty="0">
                <a:solidFill>
                  <a:srgbClr val="000000"/>
                </a:solidFill>
                <a:highlight>
                  <a:srgbClr val="FFFFFF"/>
                </a:highlight>
              </a:rPr>
              <a:t> = </a:t>
            </a:r>
            <a:r>
              <a:rPr lang="en-US" sz="3600" dirty="0" err="1">
                <a:solidFill>
                  <a:srgbClr val="000000"/>
                </a:solidFill>
                <a:highlight>
                  <a:srgbClr val="FFFFFF"/>
                </a:highlight>
              </a:rPr>
              <a:t>sdr.GetString</a:t>
            </a:r>
            <a:r>
              <a:rPr lang="en-US" sz="3600" dirty="0">
                <a:solidFill>
                  <a:srgbClr val="000000"/>
                </a:solidFill>
                <a:highlight>
                  <a:srgbClr val="FFFFFF"/>
                </a:highlight>
              </a:rPr>
              <a:t>(0);</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err="1">
                <a:solidFill>
                  <a:srgbClr val="0000FF"/>
                </a:solidFill>
                <a:highlight>
                  <a:srgbClr val="FFFFFF"/>
                </a:highlight>
              </a:rPr>
              <a:t>int</a:t>
            </a:r>
            <a:r>
              <a:rPr lang="en-US" sz="3600" dirty="0">
                <a:solidFill>
                  <a:srgbClr val="000000"/>
                </a:solidFill>
                <a:highlight>
                  <a:srgbClr val="FFFFFF"/>
                </a:highlight>
              </a:rPr>
              <a:t>&gt;(1);</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testBigIntField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2B91AF"/>
                </a:solidFill>
                <a:highlight>
                  <a:srgbClr val="FFFFFF"/>
                </a:highlight>
              </a:rPr>
              <a:t>Int64</a:t>
            </a:r>
            <a:r>
              <a:rPr lang="en-US" sz="3600" dirty="0">
                <a:solidFill>
                  <a:srgbClr val="000000"/>
                </a:solidFill>
                <a:highlight>
                  <a:srgbClr val="FFFFFF"/>
                </a:highlight>
              </a:rPr>
              <a:t>&gt;(2);</a:t>
            </a:r>
          </a:p>
          <a:p>
            <a:r>
              <a:rPr lang="en-US" sz="3600" dirty="0">
                <a:solidFill>
                  <a:srgbClr val="000000"/>
                </a:solidFill>
                <a:highlight>
                  <a:srgbClr val="FFFFFF"/>
                </a:highlight>
              </a:rPr>
              <a:t>                </a:t>
            </a:r>
            <a:r>
              <a:rPr lang="en-US" sz="3600" dirty="0">
                <a:solidFill>
                  <a:srgbClr val="0000FF"/>
                </a:solidFill>
                <a:highlight>
                  <a:srgbClr val="FFFFFF"/>
                </a:highlight>
              </a:rPr>
              <a:t>string</a:t>
            </a:r>
            <a:r>
              <a:rPr lang="en-US" sz="3600" dirty="0">
                <a:solidFill>
                  <a:srgbClr val="000000"/>
                </a:solidFill>
                <a:highlight>
                  <a:srgbClr val="FFFFFF"/>
                </a:highlight>
              </a:rPr>
              <a:t> </a:t>
            </a:r>
            <a:r>
              <a:rPr lang="en-US" sz="3600" dirty="0" err="1">
                <a:solidFill>
                  <a:srgbClr val="000000"/>
                </a:solidFill>
                <a:highlight>
                  <a:srgbClr val="FFFFFF"/>
                </a:highlight>
              </a:rPr>
              <a:t>shardIdPseudoColumn</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0000FF"/>
                </a:solidFill>
                <a:highlight>
                  <a:srgbClr val="FFFFFF"/>
                </a:highlight>
              </a:rPr>
              <a:t>string</a:t>
            </a:r>
            <a:r>
              <a:rPr lang="en-US" sz="3600" dirty="0">
                <a:solidFill>
                  <a:srgbClr val="000000"/>
                </a:solidFill>
                <a:highlight>
                  <a:srgbClr val="FFFFFF"/>
                </a:highlight>
              </a:rPr>
              <a:t>&gt;(3);</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
        <p:nvSpPr>
          <p:cNvPr id="3" name="Rounded Rectangle 2"/>
          <p:cNvSpPr/>
          <p:nvPr/>
        </p:nvSpPr>
        <p:spPr bwMode="auto">
          <a:xfrm>
            <a:off x="808037" y="2887662"/>
            <a:ext cx="9372600" cy="533400"/>
          </a:xfrm>
          <a:prstGeom prst="roundRect">
            <a:avLst/>
          </a:prstGeom>
          <a:no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Box 7"/>
          <p:cNvSpPr txBox="1"/>
          <p:nvPr/>
        </p:nvSpPr>
        <p:spPr>
          <a:xfrm>
            <a:off x="6807778" y="2797313"/>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“Best Effort” (off by default)</a:t>
            </a:r>
          </a:p>
        </p:txBody>
      </p:sp>
      <p:sp>
        <p:nvSpPr>
          <p:cNvPr id="10" name="TextBox 9"/>
          <p:cNvSpPr txBox="1"/>
          <p:nvPr/>
        </p:nvSpPr>
        <p:spPr>
          <a:xfrm>
            <a:off x="8518774" y="3028145"/>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Where do I live?</a:t>
            </a:r>
          </a:p>
        </p:txBody>
      </p:sp>
    </p:spTree>
    <p:extLst>
      <p:ext uri="{BB962C8B-B14F-4D97-AF65-F5344CB8AC3E}">
        <p14:creationId xmlns:p14="http://schemas.microsoft.com/office/powerpoint/2010/main" val="49409968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Coming Soon</a:t>
            </a:r>
            <a:endParaRPr lang="en-US" dirty="0"/>
          </a:p>
        </p:txBody>
      </p:sp>
    </p:spTree>
    <p:extLst>
      <p:ext uri="{BB962C8B-B14F-4D97-AF65-F5344CB8AC3E}">
        <p14:creationId xmlns:p14="http://schemas.microsoft.com/office/powerpoint/2010/main" val="1090183285"/>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431983"/>
          </a:xfrm>
        </p:spPr>
        <p:txBody>
          <a:bodyPr/>
          <a:lstStyle/>
          <a:p>
            <a:r>
              <a:rPr lang="en-US" dirty="0" smtClean="0"/>
              <a:t>Available </a:t>
            </a:r>
            <a:r>
              <a:rPr lang="en-US" dirty="0"/>
              <a:t>resources shared by the </a:t>
            </a:r>
            <a:r>
              <a:rPr lang="en-US" dirty="0" smtClean="0"/>
              <a:t>databases </a:t>
            </a:r>
            <a:r>
              <a:rPr lang="en-US" dirty="0"/>
              <a:t>in the </a:t>
            </a:r>
            <a:r>
              <a:rPr lang="en-US" dirty="0" smtClean="0"/>
              <a:t>pool</a:t>
            </a:r>
          </a:p>
          <a:p>
            <a:r>
              <a:rPr lang="en-US" dirty="0" smtClean="0"/>
              <a:t>Add/Remove </a:t>
            </a:r>
            <a:r>
              <a:rPr lang="en-US" dirty="0"/>
              <a:t>databases </a:t>
            </a:r>
            <a:r>
              <a:rPr lang="en-US" dirty="0" smtClean="0"/>
              <a:t>any </a:t>
            </a:r>
            <a:r>
              <a:rPr lang="en-US" dirty="0"/>
              <a:t>time. </a:t>
            </a:r>
            <a:endParaRPr lang="en-US" dirty="0" smtClean="0"/>
          </a:p>
          <a:p>
            <a:r>
              <a:rPr lang="en-US" dirty="0" smtClean="0"/>
              <a:t>Databases share resources </a:t>
            </a:r>
            <a:r>
              <a:rPr lang="en-US" dirty="0" err="1" smtClean="0"/>
              <a:t>eDTUs</a:t>
            </a:r>
            <a:r>
              <a:rPr lang="en-US" dirty="0" smtClean="0"/>
              <a:t> </a:t>
            </a:r>
            <a:r>
              <a:rPr lang="en-US" dirty="0"/>
              <a:t>and </a:t>
            </a:r>
            <a:r>
              <a:rPr lang="en-US" dirty="0" smtClean="0"/>
              <a:t>storage</a:t>
            </a:r>
          </a:p>
          <a:p>
            <a:r>
              <a:rPr lang="en-US" dirty="0" smtClean="0"/>
              <a:t>Each </a:t>
            </a:r>
            <a:r>
              <a:rPr lang="en-US" dirty="0"/>
              <a:t>database uses only the resources it needs when it needs them, leaving resources free for other databases when they need them. </a:t>
            </a:r>
          </a:p>
        </p:txBody>
      </p:sp>
      <p:sp>
        <p:nvSpPr>
          <p:cNvPr id="3" name="Title 2"/>
          <p:cNvSpPr>
            <a:spLocks noGrp="1"/>
          </p:cNvSpPr>
          <p:nvPr>
            <p:ph type="title"/>
          </p:nvPr>
        </p:nvSpPr>
        <p:spPr/>
        <p:txBody>
          <a:bodyPr/>
          <a:lstStyle/>
          <a:p>
            <a:r>
              <a:rPr lang="en-US" dirty="0" smtClean="0"/>
              <a:t>Elastic Database Pools</a:t>
            </a:r>
            <a:endParaRPr lang="en-US" dirty="0"/>
          </a:p>
        </p:txBody>
      </p:sp>
    </p:spTree>
    <p:extLst>
      <p:ext uri="{BB962C8B-B14F-4D97-AF65-F5344CB8AC3E}">
        <p14:creationId xmlns:p14="http://schemas.microsoft.com/office/powerpoint/2010/main" val="126723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Hybrid</a:t>
            </a:r>
            <a:endParaRPr lang="en-US" dirty="0"/>
          </a:p>
        </p:txBody>
      </p:sp>
    </p:spTree>
    <p:extLst>
      <p:ext uri="{BB962C8B-B14F-4D97-AF65-F5344CB8AC3E}">
        <p14:creationId xmlns:p14="http://schemas.microsoft.com/office/powerpoint/2010/main" val="248288838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49266"/>
          </a:xfrm>
        </p:spPr>
        <p:txBody>
          <a:bodyPr/>
          <a:lstStyle/>
          <a:p>
            <a:r>
              <a:rPr lang="en-US" dirty="0" smtClean="0"/>
              <a:t>Enables </a:t>
            </a:r>
            <a:r>
              <a:rPr lang="en-US" dirty="0"/>
              <a:t>you to run T-SQL scripts (jobs) against all of the databases in an elastic database </a:t>
            </a:r>
            <a:r>
              <a:rPr lang="en-US" dirty="0" smtClean="0"/>
              <a:t>pool</a:t>
            </a:r>
          </a:p>
          <a:p>
            <a:r>
              <a:rPr lang="en-US" dirty="0"/>
              <a:t>Benefits</a:t>
            </a:r>
          </a:p>
          <a:p>
            <a:pPr lvl="1"/>
            <a:r>
              <a:rPr lang="en-US" dirty="0" smtClean="0"/>
              <a:t>Define</a:t>
            </a:r>
            <a:r>
              <a:rPr lang="en-US" dirty="0"/>
              <a:t>, maintain and persist T-SQL scripts to be executed across an elastic database pool</a:t>
            </a:r>
          </a:p>
          <a:p>
            <a:pPr lvl="1"/>
            <a:r>
              <a:rPr lang="en-US" dirty="0" smtClean="0"/>
              <a:t>Execute </a:t>
            </a:r>
            <a:r>
              <a:rPr lang="en-US" dirty="0"/>
              <a:t>T-SQL scripts reliably with automatic retry and at scale</a:t>
            </a:r>
          </a:p>
          <a:p>
            <a:pPr lvl="1"/>
            <a:r>
              <a:rPr lang="en-US" dirty="0" smtClean="0"/>
              <a:t>Track </a:t>
            </a:r>
            <a:r>
              <a:rPr lang="en-US" dirty="0"/>
              <a:t>job execution state</a:t>
            </a:r>
          </a:p>
          <a:p>
            <a:r>
              <a:rPr lang="en-US" dirty="0" smtClean="0"/>
              <a:t>Scenarios</a:t>
            </a:r>
            <a:endParaRPr lang="en-US" dirty="0"/>
          </a:p>
          <a:p>
            <a:pPr lvl="1"/>
            <a:r>
              <a:rPr lang="en-US" dirty="0" smtClean="0"/>
              <a:t>Performance </a:t>
            </a:r>
            <a:r>
              <a:rPr lang="en-US" dirty="0"/>
              <a:t>administrative task, such as deploy new schema</a:t>
            </a:r>
          </a:p>
          <a:p>
            <a:pPr lvl="1"/>
            <a:r>
              <a:rPr lang="en-US" dirty="0" smtClean="0"/>
              <a:t>Update </a:t>
            </a:r>
            <a:r>
              <a:rPr lang="en-US" dirty="0"/>
              <a:t>reference data, for example product information common across all databases</a:t>
            </a:r>
          </a:p>
          <a:p>
            <a:pPr lvl="1"/>
            <a:r>
              <a:rPr lang="en-US" dirty="0" smtClean="0"/>
              <a:t>Rebuild </a:t>
            </a:r>
            <a:r>
              <a:rPr lang="en-US" dirty="0"/>
              <a:t>indexes to improve query </a:t>
            </a:r>
            <a:r>
              <a:rPr lang="en-US" dirty="0" smtClean="0"/>
              <a:t>performance</a:t>
            </a:r>
            <a:endParaRPr lang="en-US" dirty="0"/>
          </a:p>
        </p:txBody>
      </p:sp>
      <p:sp>
        <p:nvSpPr>
          <p:cNvPr id="3" name="Title 2"/>
          <p:cNvSpPr>
            <a:spLocks noGrp="1"/>
          </p:cNvSpPr>
          <p:nvPr>
            <p:ph type="title"/>
          </p:nvPr>
        </p:nvSpPr>
        <p:spPr/>
        <p:txBody>
          <a:bodyPr/>
          <a:lstStyle/>
          <a:p>
            <a:r>
              <a:rPr lang="en-US" b="1" dirty="0"/>
              <a:t>Elastic Database J</a:t>
            </a:r>
            <a:r>
              <a:rPr lang="en-US" b="1" dirty="0" smtClean="0"/>
              <a:t>obs</a:t>
            </a:r>
            <a:endParaRPr lang="en-US" b="1" dirty="0"/>
          </a:p>
        </p:txBody>
      </p:sp>
    </p:spTree>
    <p:extLst>
      <p:ext uri="{BB962C8B-B14F-4D97-AF65-F5344CB8AC3E}">
        <p14:creationId xmlns:p14="http://schemas.microsoft.com/office/powerpoint/2010/main" val="944859505"/>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Tree>
    <p:extLst>
      <p:ext uri="{BB962C8B-B14F-4D97-AF65-F5344CB8AC3E}">
        <p14:creationId xmlns:p14="http://schemas.microsoft.com/office/powerpoint/2010/main" val="277458463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67404"/>
          </a:xfrm>
        </p:spPr>
        <p:txBody>
          <a:bodyPr/>
          <a:lstStyle/>
          <a:p>
            <a:r>
              <a:rPr lang="en-US" sz="3200" dirty="0" smtClean="0"/>
              <a:t>Limitless </a:t>
            </a:r>
            <a:r>
              <a:rPr lang="en-US" sz="3200" dirty="0"/>
              <a:t>low-cost storage</a:t>
            </a:r>
          </a:p>
          <a:p>
            <a:r>
              <a:rPr lang="en-US" sz="3200" dirty="0"/>
              <a:t>Through the use of block blobs in SQL Server 2016 Community Technology Preview 2 (CTP2), you can stripe your backup set to support backup files sizes up to 12.5 TB.</a:t>
            </a:r>
          </a:p>
          <a:p>
            <a:r>
              <a:rPr lang="en-US" sz="3200" dirty="0"/>
              <a:t>Highly available storage (geographically replicated to ensure no data loss)</a:t>
            </a:r>
          </a:p>
          <a:p>
            <a:r>
              <a:rPr lang="en-US" sz="3200" dirty="0"/>
              <a:t>Off-site storage that can support disaster recovery and compliance requirements</a:t>
            </a:r>
          </a:p>
          <a:p>
            <a:r>
              <a:rPr lang="en-US" sz="3200" dirty="0"/>
              <a:t>Simplified remote backup and restore process</a:t>
            </a:r>
          </a:p>
        </p:txBody>
      </p:sp>
      <p:sp>
        <p:nvSpPr>
          <p:cNvPr id="3" name="Title 2"/>
          <p:cNvSpPr>
            <a:spLocks noGrp="1"/>
          </p:cNvSpPr>
          <p:nvPr>
            <p:ph type="title"/>
          </p:nvPr>
        </p:nvSpPr>
        <p:spPr/>
        <p:txBody>
          <a:bodyPr/>
          <a:lstStyle/>
          <a:p>
            <a:r>
              <a:rPr lang="en-US" sz="3600" dirty="0" smtClean="0"/>
              <a:t>Backup </a:t>
            </a:r>
            <a:r>
              <a:rPr lang="en-US" sz="3600" dirty="0"/>
              <a:t>and Restore Databases to/from Windows Azure Storage</a:t>
            </a:r>
          </a:p>
        </p:txBody>
      </p:sp>
      <p:sp>
        <p:nvSpPr>
          <p:cNvPr id="4" name="Rectangle 3"/>
          <p:cNvSpPr/>
          <p:nvPr/>
        </p:nvSpPr>
        <p:spPr>
          <a:xfrm>
            <a:off x="350837" y="6164262"/>
            <a:ext cx="10744200" cy="369332"/>
          </a:xfrm>
          <a:prstGeom prst="rect">
            <a:avLst/>
          </a:prstGeom>
        </p:spPr>
        <p:txBody>
          <a:bodyPr wrap="square">
            <a:spAutoFit/>
          </a:bodyPr>
          <a:lstStyle/>
          <a:p>
            <a:r>
              <a:rPr lang="en-US" dirty="0"/>
              <a:t>https://msdn.microsoft.com/en-us/library/dn606154.aspx#backup</a:t>
            </a:r>
          </a:p>
        </p:txBody>
      </p:sp>
    </p:spTree>
    <p:extLst>
      <p:ext uri="{BB962C8B-B14F-4D97-AF65-F5344CB8AC3E}">
        <p14:creationId xmlns:p14="http://schemas.microsoft.com/office/powerpoint/2010/main" val="12071477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46878"/>
          </a:xfrm>
        </p:spPr>
        <p:txBody>
          <a:bodyPr/>
          <a:lstStyle/>
          <a:p>
            <a:r>
              <a:rPr lang="en-US" dirty="0" smtClean="0"/>
              <a:t>Low-cost </a:t>
            </a:r>
            <a:r>
              <a:rPr lang="en-US" dirty="0"/>
              <a:t>disaster recovery solution</a:t>
            </a:r>
          </a:p>
          <a:p>
            <a:r>
              <a:rPr lang="en-US" dirty="0"/>
              <a:t>Transparent application failover</a:t>
            </a:r>
          </a:p>
          <a:p>
            <a:r>
              <a:rPr lang="en-US" dirty="0"/>
              <a:t>Available replicas to offload read workloads and backups</a:t>
            </a:r>
          </a:p>
        </p:txBody>
      </p:sp>
      <p:sp>
        <p:nvSpPr>
          <p:cNvPr id="3" name="Title 2"/>
          <p:cNvSpPr>
            <a:spLocks noGrp="1"/>
          </p:cNvSpPr>
          <p:nvPr>
            <p:ph type="title"/>
          </p:nvPr>
        </p:nvSpPr>
        <p:spPr/>
        <p:txBody>
          <a:bodyPr/>
          <a:lstStyle/>
          <a:p>
            <a:r>
              <a:rPr lang="en-US" sz="3600" dirty="0" smtClean="0"/>
              <a:t>Maintain </a:t>
            </a:r>
            <a:r>
              <a:rPr lang="en-US" sz="3600" dirty="0"/>
              <a:t>Database Replicas on Windows Azure Virtual Machines</a:t>
            </a:r>
          </a:p>
        </p:txBody>
      </p:sp>
      <p:sp>
        <p:nvSpPr>
          <p:cNvPr id="4" name="Rectangle 3"/>
          <p:cNvSpPr/>
          <p:nvPr/>
        </p:nvSpPr>
        <p:spPr>
          <a:xfrm>
            <a:off x="503237" y="5707062"/>
            <a:ext cx="11125200" cy="369332"/>
          </a:xfrm>
          <a:prstGeom prst="rect">
            <a:avLst/>
          </a:prstGeom>
        </p:spPr>
        <p:txBody>
          <a:bodyPr wrap="square">
            <a:spAutoFit/>
          </a:bodyPr>
          <a:lstStyle/>
          <a:p>
            <a:r>
              <a:rPr lang="en-US" dirty="0"/>
              <a:t>https://msdn.microsoft.com/en-us/library/dn606154.aspx#replica</a:t>
            </a:r>
          </a:p>
        </p:txBody>
      </p:sp>
      <p:pic>
        <p:nvPicPr>
          <p:cNvPr id="5" name="Picture 4"/>
          <p:cNvPicPr>
            <a:picLocks noChangeAspect="1"/>
          </p:cNvPicPr>
          <p:nvPr/>
        </p:nvPicPr>
        <p:blipFill>
          <a:blip r:embed="rId2"/>
          <a:stretch>
            <a:fillRect/>
          </a:stretch>
        </p:blipFill>
        <p:spPr>
          <a:xfrm>
            <a:off x="7589837" y="3421062"/>
            <a:ext cx="4533900" cy="3295650"/>
          </a:xfrm>
          <a:prstGeom prst="rect">
            <a:avLst/>
          </a:prstGeom>
          <a:solidFill>
            <a:schemeClr val="tx1"/>
          </a:solidFill>
        </p:spPr>
      </p:pic>
    </p:spTree>
    <p:extLst>
      <p:ext uri="{BB962C8B-B14F-4D97-AF65-F5344CB8AC3E}">
        <p14:creationId xmlns:p14="http://schemas.microsoft.com/office/powerpoint/2010/main" val="23195504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09091"/>
          </a:xfrm>
        </p:spPr>
        <p:txBody>
          <a:bodyPr/>
          <a:lstStyle/>
          <a:p>
            <a:r>
              <a:rPr lang="en-US" dirty="0" smtClean="0"/>
              <a:t>Unlimited </a:t>
            </a:r>
            <a:r>
              <a:rPr lang="en-US" dirty="0"/>
              <a:t>low-cost storage in Windows Azure Storage</a:t>
            </a:r>
          </a:p>
          <a:p>
            <a:r>
              <a:rPr lang="en-US" dirty="0"/>
              <a:t>Best suited for offloading historical read workloads to the cloud to support on-premises reporting applications</a:t>
            </a:r>
          </a:p>
          <a:p>
            <a:r>
              <a:rPr lang="en-US" dirty="0"/>
              <a:t>Facilitate disaster recovery </a:t>
            </a:r>
            <a:r>
              <a:rPr lang="en-US" dirty="0" smtClean="0"/>
              <a:t>by</a:t>
            </a:r>
          </a:p>
          <a:p>
            <a:pPr marL="0" indent="0">
              <a:buNone/>
            </a:pPr>
            <a:r>
              <a:rPr lang="en-US" dirty="0"/>
              <a:t> </a:t>
            </a:r>
            <a:r>
              <a:rPr lang="en-US" dirty="0" smtClean="0"/>
              <a:t>     </a:t>
            </a:r>
            <a:r>
              <a:rPr lang="en-US" dirty="0" smtClean="0"/>
              <a:t>separating </a:t>
            </a:r>
            <a:r>
              <a:rPr lang="en-US" dirty="0"/>
              <a:t>the compute </a:t>
            </a:r>
            <a:r>
              <a:rPr lang="en-US" dirty="0" smtClean="0"/>
              <a:t>and </a:t>
            </a:r>
            <a:endParaRPr lang="en-US" dirty="0"/>
          </a:p>
          <a:p>
            <a:pPr marL="0" indent="0">
              <a:buNone/>
            </a:pPr>
            <a:r>
              <a:rPr lang="en-US" dirty="0" smtClean="0"/>
              <a:t>      the </a:t>
            </a:r>
            <a:r>
              <a:rPr lang="en-US" dirty="0" smtClean="0"/>
              <a:t>data. </a:t>
            </a:r>
            <a:endParaRPr lang="en-US" dirty="0"/>
          </a:p>
        </p:txBody>
      </p:sp>
      <p:sp>
        <p:nvSpPr>
          <p:cNvPr id="3" name="Title 2"/>
          <p:cNvSpPr>
            <a:spLocks noGrp="1"/>
          </p:cNvSpPr>
          <p:nvPr>
            <p:ph type="title"/>
          </p:nvPr>
        </p:nvSpPr>
        <p:spPr/>
        <p:txBody>
          <a:bodyPr/>
          <a:lstStyle/>
          <a:p>
            <a:r>
              <a:rPr lang="en-US" sz="4000" dirty="0" smtClean="0"/>
              <a:t>Store </a:t>
            </a:r>
            <a:r>
              <a:rPr lang="en-US" sz="4000" dirty="0"/>
              <a:t>SQL Server Data Files in Windows Azure Storage</a:t>
            </a:r>
          </a:p>
        </p:txBody>
      </p:sp>
      <p:sp>
        <p:nvSpPr>
          <p:cNvPr id="4" name="Rectangle 3"/>
          <p:cNvSpPr/>
          <p:nvPr/>
        </p:nvSpPr>
        <p:spPr>
          <a:xfrm>
            <a:off x="427037" y="6164262"/>
            <a:ext cx="11201400" cy="369332"/>
          </a:xfrm>
          <a:prstGeom prst="rect">
            <a:avLst/>
          </a:prstGeom>
        </p:spPr>
        <p:txBody>
          <a:bodyPr wrap="square">
            <a:spAutoFit/>
          </a:bodyPr>
          <a:lstStyle/>
          <a:p>
            <a:r>
              <a:rPr lang="en-US" dirty="0"/>
              <a:t>https://msdn.microsoft.com/en-us/library/dn606154.aspx#store</a:t>
            </a:r>
          </a:p>
        </p:txBody>
      </p:sp>
      <p:pic>
        <p:nvPicPr>
          <p:cNvPr id="5" name="Picture 4"/>
          <p:cNvPicPr>
            <a:picLocks noChangeAspect="1"/>
          </p:cNvPicPr>
          <p:nvPr/>
        </p:nvPicPr>
        <p:blipFill>
          <a:blip r:embed="rId2"/>
          <a:stretch>
            <a:fillRect/>
          </a:stretch>
        </p:blipFill>
        <p:spPr>
          <a:xfrm>
            <a:off x="7894637" y="3954462"/>
            <a:ext cx="4200525" cy="2762250"/>
          </a:xfrm>
          <a:prstGeom prst="rect">
            <a:avLst/>
          </a:prstGeom>
          <a:solidFill>
            <a:schemeClr val="tx1"/>
          </a:solidFill>
        </p:spPr>
      </p:pic>
    </p:spTree>
    <p:extLst>
      <p:ext uri="{BB962C8B-B14F-4D97-AF65-F5344CB8AC3E}">
        <p14:creationId xmlns:p14="http://schemas.microsoft.com/office/powerpoint/2010/main" val="16613475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t>Stretch </a:t>
            </a:r>
            <a:r>
              <a:rPr lang="en-US" dirty="0" smtClean="0"/>
              <a:t>Database (2016)</a:t>
            </a:r>
            <a:endParaRPr lang="en-US" dirty="0"/>
          </a:p>
        </p:txBody>
      </p:sp>
      <p:sp>
        <p:nvSpPr>
          <p:cNvPr id="6" name="Rectangle 5"/>
          <p:cNvSpPr/>
          <p:nvPr/>
        </p:nvSpPr>
        <p:spPr>
          <a:xfrm>
            <a:off x="503237" y="6469062"/>
            <a:ext cx="6002156" cy="369332"/>
          </a:xfrm>
          <a:prstGeom prst="rect">
            <a:avLst/>
          </a:prstGeom>
        </p:spPr>
        <p:txBody>
          <a:bodyPr wrap="none">
            <a:spAutoFit/>
          </a:bodyPr>
          <a:lstStyle/>
          <a:p>
            <a:r>
              <a:rPr lang="en-US" dirty="0">
                <a:latin typeface="Segoe UI" panose="020B0502040204020203" pitchFamily="34" charset="0"/>
              </a:rPr>
              <a:t>https://msdn.microsoft.com/en-us/library/dn935011.aspx</a:t>
            </a:r>
            <a:endParaRPr lang="en-US" dirty="0"/>
          </a:p>
        </p:txBody>
      </p:sp>
      <p:pic>
        <p:nvPicPr>
          <p:cNvPr id="4" name="Picture 3"/>
          <p:cNvPicPr>
            <a:picLocks noChangeAspect="1"/>
          </p:cNvPicPr>
          <p:nvPr/>
        </p:nvPicPr>
        <p:blipFill>
          <a:blip r:embed="rId2"/>
          <a:stretch>
            <a:fillRect/>
          </a:stretch>
        </p:blipFill>
        <p:spPr>
          <a:xfrm>
            <a:off x="3361094" y="1054405"/>
            <a:ext cx="5714286" cy="4885714"/>
          </a:xfrm>
          <a:prstGeom prst="rect">
            <a:avLst/>
          </a:prstGeom>
        </p:spPr>
      </p:pic>
    </p:spTree>
    <p:extLst>
      <p:ext uri="{BB962C8B-B14F-4D97-AF65-F5344CB8AC3E}">
        <p14:creationId xmlns:p14="http://schemas.microsoft.com/office/powerpoint/2010/main" val="1528829652"/>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2310</TotalTime>
  <Words>3227</Words>
  <Application>Microsoft Office PowerPoint</Application>
  <PresentationFormat>Custom</PresentationFormat>
  <Paragraphs>925</Paragraphs>
  <Slides>53</Slides>
  <Notes>5</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53</vt:i4>
      </vt:variant>
    </vt:vector>
  </HeadingPairs>
  <TitlesOfParts>
    <vt:vector size="66" baseType="lpstr">
      <vt:lpstr>Arial</vt:lpstr>
      <vt:lpstr>Calibri</vt:lpstr>
      <vt:lpstr>Kozuka Gothic Pro R</vt:lpstr>
      <vt:lpstr>Segoe Semibold</vt:lpstr>
      <vt:lpstr>Segoe UI</vt:lpstr>
      <vt:lpstr>Segoe UI Light</vt:lpstr>
      <vt:lpstr>Segoe WP Semibold</vt:lpstr>
      <vt:lpstr>Wingdings</vt:lpstr>
      <vt:lpstr>MSVID_DarkBlue_16x9_2013_06</vt:lpstr>
      <vt:lpstr>NWA TechFest 2010 Presentation Template</vt:lpstr>
      <vt:lpstr>1_NWA TechFest 2010 Presentation Template</vt:lpstr>
      <vt:lpstr>CorelDRAW</vt:lpstr>
      <vt:lpstr>Visio</vt:lpstr>
      <vt:lpstr>Putting Your Relational Data in the Cloud</vt:lpstr>
      <vt:lpstr>About Me</vt:lpstr>
      <vt:lpstr>Watch User Group presentations  for FREE online! </vt:lpstr>
      <vt:lpstr>Agenda</vt:lpstr>
      <vt:lpstr>Hybrid</vt:lpstr>
      <vt:lpstr>Backup and Restore Databases to/from Windows Azure Storage</vt:lpstr>
      <vt:lpstr>Maintain Database Replicas on Windows Azure Virtual Machines</vt:lpstr>
      <vt:lpstr>Store SQL Server Data Files in Windows Azure Storage</vt:lpstr>
      <vt:lpstr>Stretch Database (2016)</vt:lpstr>
      <vt:lpstr>IaaS vs PaaS</vt:lpstr>
      <vt:lpstr>PowerPoint Presentation</vt:lpstr>
      <vt:lpstr>Azure SQL Database and SQL Server in Azure VMs</vt:lpstr>
      <vt:lpstr>Who is going to maintain it?</vt:lpstr>
      <vt:lpstr>IaaS vs. PaaS</vt:lpstr>
      <vt:lpstr>Why IaaS? </vt:lpstr>
      <vt:lpstr>Why PaaS? </vt:lpstr>
      <vt:lpstr>IaaS</vt:lpstr>
      <vt:lpstr>Licensing Models</vt:lpstr>
      <vt:lpstr>Picking the right VM</vt:lpstr>
      <vt:lpstr>PaaS</vt:lpstr>
      <vt:lpstr>Azure SQL Database</vt:lpstr>
      <vt:lpstr>PowerPoint Presentation</vt:lpstr>
      <vt:lpstr>Database Service Tiers</vt:lpstr>
      <vt:lpstr>Service Tiers</vt:lpstr>
      <vt:lpstr>Service Tiers</vt:lpstr>
      <vt:lpstr>Database Performance and Throughput</vt:lpstr>
      <vt:lpstr>PowerPoint Presentation</vt:lpstr>
      <vt:lpstr>Azure SQL Database V12</vt:lpstr>
      <vt:lpstr>Data Protection</vt:lpstr>
      <vt:lpstr>Database Scaling</vt:lpstr>
      <vt:lpstr>Canonical Cloud Application Architecture</vt:lpstr>
      <vt:lpstr>Service Tiers</vt:lpstr>
      <vt:lpstr>Scaling your Database in Azure DB</vt:lpstr>
      <vt:lpstr>Common database scalability patterns</vt:lpstr>
      <vt:lpstr>Scalability options in Azure SQL DB</vt:lpstr>
      <vt:lpstr>Capacity Planning for large OLTP workloads</vt:lpstr>
      <vt:lpstr>Sharding and Tenancy Models</vt:lpstr>
      <vt:lpstr>Elastic Scale Introduction</vt:lpstr>
      <vt:lpstr>Elastic Scale Goals</vt:lpstr>
      <vt:lpstr>Elastic Scale: Overview </vt:lpstr>
      <vt:lpstr>Elastic Scale Overview</vt:lpstr>
      <vt:lpstr>Elastic Scale: Key Capabilities</vt:lpstr>
      <vt:lpstr>Data Dependent Routing (DDR)</vt:lpstr>
      <vt:lpstr>Data Dependent Routing (DDR)</vt:lpstr>
      <vt:lpstr>Elastic Scale Connection Opening Flow</vt:lpstr>
      <vt:lpstr>Multi-shard Query (MSQ)</vt:lpstr>
      <vt:lpstr>Multi-Shard Query (MSQ)</vt:lpstr>
      <vt:lpstr>Coming Soon</vt:lpstr>
      <vt:lpstr>Elastic Database Pools</vt:lpstr>
      <vt:lpstr>Elastic Database Jobs</vt:lpstr>
      <vt:lpstr>Wrap up</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127</cp:revision>
  <dcterms:created xsi:type="dcterms:W3CDTF">2014-05-13T14:27:20Z</dcterms:created>
  <dcterms:modified xsi:type="dcterms:W3CDTF">2015-11-17T16:19:01Z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