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5" r:id="rId3"/>
    <p:sldId id="284" r:id="rId4"/>
    <p:sldId id="283" r:id="rId5"/>
    <p:sldId id="306" r:id="rId6"/>
    <p:sldId id="302" r:id="rId7"/>
    <p:sldId id="27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4781"/>
    <a:srgbClr val="5486B8"/>
    <a:srgbClr val="499211"/>
    <a:srgbClr val="EAB200"/>
    <a:srgbClr val="959B9E"/>
    <a:srgbClr val="FFFFFF"/>
    <a:srgbClr val="90C618"/>
    <a:srgbClr val="516986"/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1" autoAdjust="0"/>
    <p:restoredTop sz="97586" autoAdjust="0"/>
  </p:normalViewPr>
  <p:slideViewPr>
    <p:cSldViewPr snapToGrid="0">
      <p:cViewPr varScale="1">
        <p:scale>
          <a:sx n="116" d="100"/>
          <a:sy n="116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AE83BB-09AD-41A4-B07E-E88C37AB1E23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33EEF1F-71D7-4A54-9ED3-47C3CE0BF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6BB38C-C851-4C00-BB23-CE28ECF90525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D567441-D8A8-48ED-85B5-AAD8D44A7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9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189038"/>
            <a:ext cx="5445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62153" y="1751337"/>
            <a:ext cx="7355143" cy="94220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sz="4000" b="0" dirty="0">
                <a:solidFill>
                  <a:schemeClr val="tx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53" y="2689373"/>
            <a:ext cx="7356267" cy="604977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8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3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287E18-BE3A-4EBF-9680-4BAABA87F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9CE8-0076-4741-9769-3232C38C5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2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3CE80F-ADD2-4EF6-B65F-88D4669845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29845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662113"/>
            <a:ext cx="8229600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975" y="6503988"/>
            <a:ext cx="284163" cy="365125"/>
          </a:xfrm>
          <a:prstGeom prst="rect">
            <a:avLst/>
          </a:prstGeom>
          <a:noFill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chemeClr val="bg2"/>
                </a:solidFill>
              </a:defRPr>
            </a:lvl1pPr>
          </a:lstStyle>
          <a:p>
            <a:fld id="{3378046C-7DE8-466D-B9D6-B88C4A27B53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5" y="6511925"/>
            <a:ext cx="293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8" r:id="rId2"/>
    <p:sldLayoutId id="2147483879" r:id="rId3"/>
    <p:sldLayoutId id="214748388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lang="en-US" sz="3600" kern="1200" dirty="0">
          <a:solidFill>
            <a:schemeClr val="bg2"/>
          </a:solidFill>
          <a:latin typeface="+mn-lt"/>
          <a:ea typeface="Segoe UI Light" pitchFamily="34" charset="0"/>
          <a:cs typeface="Segoe UI Light"/>
        </a:defRPr>
      </a:lvl1pPr>
      <a:lvl2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2pPr>
      <a:lvl3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3pPr>
      <a:lvl4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4pPr>
      <a:lvl5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5pPr>
      <a:lvl6pPr marL="4572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6pPr>
      <a:lvl7pPr marL="9144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7pPr>
      <a:lvl8pPr marL="13716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8pPr>
      <a:lvl9pPr marL="18288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defRPr sz="2800" kern="1200">
          <a:solidFill>
            <a:srgbClr val="595959"/>
          </a:solidFill>
          <a:latin typeface="+mn-lt"/>
          <a:ea typeface="Segoe"/>
          <a:cs typeface="Segoe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400" kern="1200" dirty="0">
          <a:solidFill>
            <a:srgbClr val="595959"/>
          </a:solidFill>
          <a:latin typeface="+mn-lt"/>
          <a:ea typeface="Segoe"/>
          <a:cs typeface="Segoe"/>
        </a:defRPr>
      </a:lvl2pPr>
      <a:lvl3pPr marL="638175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3pPr>
      <a:lvl4pPr marL="9223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4pPr>
      <a:lvl5pPr marL="11890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qlsaturday.com/268/eventhome.aspx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pass.org/MYPASS/tabid/9795/ctl/MyVolunteering/mid/14602/Default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pass.org/facebook" TargetMode="External"/><Relationship Id="rId2" Type="http://schemas.openxmlformats.org/officeDocument/2006/relationships/hyperlink" Target="http://www.sqlpass.org/linked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sqlpas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962025" y="1751013"/>
            <a:ext cx="7354888" cy="942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rgbClr val="516986"/>
                </a:solidFill>
                <a:ea typeface="+mj-ea"/>
              </a:rPr>
              <a:t/>
            </a:r>
            <a:br>
              <a:rPr dirty="0" smtClean="0">
                <a:solidFill>
                  <a:srgbClr val="516986"/>
                </a:solidFill>
                <a:ea typeface="+mj-ea"/>
              </a:rPr>
            </a:br>
            <a:r>
              <a:rPr b="1" dirty="0" smtClean="0">
                <a:solidFill>
                  <a:srgbClr val="164781"/>
                </a:solidFill>
                <a:ea typeface="+mj-ea"/>
              </a:rPr>
              <a:t>PASS Community News</a:t>
            </a:r>
            <a:r>
              <a:rPr dirty="0" smtClean="0">
                <a:solidFill>
                  <a:srgbClr val="516986"/>
                </a:solidFill>
                <a:ea typeface="+mj-ea"/>
              </a:rPr>
              <a:t/>
            </a:r>
            <a:br>
              <a:rPr dirty="0" smtClean="0">
                <a:solidFill>
                  <a:srgbClr val="516986"/>
                </a:solidFill>
                <a:ea typeface="+mj-ea"/>
              </a:rPr>
            </a:br>
            <a:endParaRPr dirty="0">
              <a:solidFill>
                <a:srgbClr val="516986"/>
              </a:solidFill>
              <a:ea typeface="+mj-ea"/>
            </a:endParaRPr>
          </a:p>
        </p:txBody>
      </p:sp>
      <p:sp>
        <p:nvSpPr>
          <p:cNvPr id="3075" name="Subtitle 17"/>
          <p:cNvSpPr>
            <a:spLocks noGrp="1"/>
          </p:cNvSpPr>
          <p:nvPr>
            <p:ph type="subTitle" idx="1"/>
          </p:nvPr>
        </p:nvSpPr>
        <p:spPr>
          <a:xfrm>
            <a:off x="960438" y="2693988"/>
            <a:ext cx="7356475" cy="604838"/>
          </a:xfrm>
        </p:spPr>
        <p:txBody>
          <a:bodyPr/>
          <a:lstStyle/>
          <a:p>
            <a:pPr marL="0" indent="0" eaLnBrk="1" hangingPunct="1"/>
            <a:r>
              <a:rPr lang="en-US" b="1" dirty="0" smtClean="0">
                <a:solidFill>
                  <a:srgbClr val="164781"/>
                </a:solidFill>
                <a:cs typeface="Segoe"/>
              </a:rPr>
              <a:t>November 2015</a:t>
            </a:r>
            <a:endParaRPr b="1" dirty="0" smtClean="0">
              <a:solidFill>
                <a:srgbClr val="164781"/>
              </a:solidFill>
              <a:cs typeface="Sego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3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6005" y="93938"/>
            <a:ext cx="8294598" cy="970560"/>
          </a:xfrm>
        </p:spPr>
        <p:txBody>
          <a:bodyPr/>
          <a:lstStyle/>
          <a:p>
            <a:pPr algn="ctr" eaLnBrk="1" hangingPunct="1"/>
            <a:r>
              <a:rPr dirty="0" smtClean="0">
                <a:solidFill>
                  <a:schemeClr val="tx2"/>
                </a:solidFill>
                <a:cs typeface="Segoe UI Light" panose="020B0502040204020203" pitchFamily="34" charset="0"/>
              </a:rPr>
              <a:t>Select Virtual Chapter Meetings</a:t>
            </a:r>
            <a:br>
              <a:rPr dirty="0" smtClean="0">
                <a:solidFill>
                  <a:schemeClr val="tx2"/>
                </a:solidFill>
                <a:cs typeface="Segoe UI Light" panose="020B0502040204020203" pitchFamily="34" charset="0"/>
              </a:rPr>
            </a:br>
            <a:r>
              <a:rPr lang="en-US" sz="2000" i="1" dirty="0" smtClean="0">
                <a:solidFill>
                  <a:schemeClr val="tx2"/>
                </a:solidFill>
                <a:cs typeface="Segoe UI Light" panose="020B0502040204020203" pitchFamily="34" charset="0"/>
              </a:rPr>
              <a:t>more events and info at sqlpass.org/events</a:t>
            </a:r>
            <a:r>
              <a:rPr dirty="0" smtClean="0">
                <a:solidFill>
                  <a:schemeClr val="tx2"/>
                </a:solidFill>
                <a:cs typeface="Segoe UI Light" panose="020B0502040204020203" pitchFamily="34" charset="0"/>
              </a:rPr>
              <a:t/>
            </a:r>
            <a:br>
              <a:rPr dirty="0" smtClean="0">
                <a:solidFill>
                  <a:schemeClr val="tx2"/>
                </a:solidFill>
                <a:cs typeface="Segoe UI Light" panose="020B0502040204020203" pitchFamily="34" charset="0"/>
              </a:rPr>
            </a:br>
            <a:endParaRPr dirty="0" smtClean="0">
              <a:solidFill>
                <a:schemeClr val="tx2"/>
              </a:solidFill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37947"/>
              </p:ext>
            </p:extLst>
          </p:nvPr>
        </p:nvGraphicFramePr>
        <p:xfrm>
          <a:off x="57665" y="1113308"/>
          <a:ext cx="9028670" cy="51867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27837"/>
                <a:gridCol w="2712290"/>
                <a:gridCol w="3888543"/>
              </a:tblGrid>
              <a:tr h="30289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+mn-lt"/>
                          <a:cs typeface="Segoe"/>
                        </a:rPr>
                        <a:t>VIRTUAL</a:t>
                      </a:r>
                      <a:r>
                        <a:rPr lang="en-US" sz="1400" b="1" baseline="0" dirty="0" smtClean="0">
                          <a:latin typeface="+mn-lt"/>
                          <a:cs typeface="Segoe"/>
                        </a:rPr>
                        <a:t> CHAPTER</a:t>
                      </a:r>
                      <a:endParaRPr lang="en-US" sz="1400" b="1" dirty="0">
                        <a:latin typeface="+mn-lt"/>
                        <a:cs typeface="Segoe"/>
                      </a:endParaRPr>
                    </a:p>
                  </a:txBody>
                  <a:tcPr marL="91449" marR="91449" marT="45699" marB="45699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cs typeface="Segoe"/>
                        </a:rPr>
                        <a:t>MEETING</a:t>
                      </a:r>
                    </a:p>
                  </a:txBody>
                  <a:tcPr marL="91449" marR="91449" marT="45699" marB="4569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cs typeface="Segoe"/>
                        </a:rPr>
                        <a:t>TOPIC</a:t>
                      </a:r>
                    </a:p>
                  </a:txBody>
                  <a:tcPr marL="91449" marR="91449" marT="45699" marB="4569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727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Virtualization</a:t>
                      </a:r>
                    </a:p>
                  </a:txBody>
                  <a:tcPr marL="91449" marR="91449" marT="45699" marB="4569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Nov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 18 12:00-13:00 UTC-05:00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Architecting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 Virtual Environments for Business Intelligence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  <a:cs typeface="Segoe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7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Global Spanish</a:t>
                      </a:r>
                    </a:p>
                  </a:txBody>
                  <a:tcPr marL="91449" marR="91449" marT="45699" marB="4569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Nov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 18 12:00-13:00 UTC-05:00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"/>
                      </a:endParaRPr>
                    </a:p>
                    <a:p>
                      <a:endParaRPr lang="en-CA" sz="1400" dirty="0">
                        <a:latin typeface="+mn-lt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JSON Support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en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 SQL Server 2016 presented by Carlos Andres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Ulate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 Hernandez</a:t>
                      </a: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727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Business Analytics</a:t>
                      </a:r>
                    </a:p>
                  </a:txBody>
                  <a:tcPr marL="91449" marR="91449" marT="45699" marB="4569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Nov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 18 12:00-13:00 UTC-05:00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Rise of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 the Machine (Learning) – Azure ML in BI, in Apps, and as a product in Azure Marketplace presented by Greg Beaumont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  <a:cs typeface="Segoe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7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Healthcare</a:t>
                      </a:r>
                    </a:p>
                  </a:txBody>
                  <a:tcPr marL="91449" marR="91449" marT="45699" marB="4569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Nov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 19 13:00-14:00 UTC-05:00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400" dirty="0" smtClean="0">
                        <a:latin typeface="+mn-lt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Health Plan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 – Payer Analytics: Uncover Insights, Reveal Trends, and Take Action presented by Carrie Nielsen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  <a:cs typeface="Segoe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386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Performance</a:t>
                      </a:r>
                    </a:p>
                  </a:txBody>
                  <a:tcPr marL="91449" marR="91449" marT="45699" marB="4569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Nov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 19 14:00-15:00 UTC-05:00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Optimizing your data warehouse for OLAP Processing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 presented by Konstantin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Melamud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  <a:cs typeface="Segoe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3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Saturday Night SQL</a:t>
                      </a:r>
                    </a:p>
                  </a:txBody>
                  <a:tcPr marL="91449" marR="91449" marT="45699" marB="4569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Nov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 21 21:00-22:00 UTC-05:00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Reporting Tool Efficiency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 Discussion 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  <a:cs typeface="Segoe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63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Global Spanish</a:t>
                      </a:r>
                    </a:p>
                  </a:txBody>
                  <a:tcPr marL="91449" marR="91449" marT="45699" marB="4569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Nov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"/>
                        </a:rPr>
                        <a:t> 25 12:00-13:00 UTC-05:00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Vista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 360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grados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 de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DataZen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 presented by Juan Alvarado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  <a:cs typeface="Segoe"/>
                      </a:endParaRPr>
                    </a:p>
                  </a:txBody>
                  <a:tcPr marL="91449" marR="91449" marT="45699" marB="4569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 txBox="1">
            <a:spLocks/>
          </p:cNvSpPr>
          <p:nvPr/>
        </p:nvSpPr>
        <p:spPr bwMode="auto">
          <a:xfrm>
            <a:off x="25905" y="299909"/>
            <a:ext cx="871574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</a:pPr>
            <a:r>
              <a:rPr lang="en-CA" sz="3600" b="1" dirty="0" smtClean="0">
                <a:solidFill>
                  <a:srgbClr val="164781"/>
                </a:solidFill>
                <a:ea typeface="Segoe"/>
                <a:cs typeface="Segoe"/>
              </a:rPr>
              <a:t>Upcoming </a:t>
            </a:r>
            <a:r>
              <a:rPr lang="en-CA" sz="3600" b="1" dirty="0" err="1" smtClean="0">
                <a:solidFill>
                  <a:srgbClr val="164781"/>
                </a:solidFill>
                <a:ea typeface="Segoe"/>
                <a:cs typeface="Segoe"/>
              </a:rPr>
              <a:t>SQLSaturdays</a:t>
            </a:r>
            <a:endParaRPr lang="en-CA" sz="3600" b="1" dirty="0" smtClean="0">
              <a:solidFill>
                <a:srgbClr val="164781"/>
              </a:solidFill>
              <a:ea typeface="Segoe"/>
              <a:cs typeface="Segoe"/>
            </a:endParaRPr>
          </a:p>
          <a:p>
            <a:pPr algn="ctr" eaLnBrk="1" hangingPunct="1">
              <a:lnSpc>
                <a:spcPts val="3500"/>
              </a:lnSpc>
            </a:pPr>
            <a:endParaRPr lang="en-CA" sz="3600" dirty="0" smtClean="0">
              <a:solidFill>
                <a:schemeClr val="bg2"/>
              </a:solidFill>
              <a:ea typeface="Segoe"/>
              <a:cs typeface="Segoe"/>
            </a:endParaRPr>
          </a:p>
          <a:p>
            <a:pPr algn="ctr" eaLnBrk="1" hangingPunct="1">
              <a:lnSpc>
                <a:spcPts val="3500"/>
              </a:lnSpc>
            </a:pPr>
            <a:endParaRPr lang="en-CA" sz="3600" dirty="0">
              <a:solidFill>
                <a:schemeClr val="bg2"/>
              </a:solidFill>
              <a:ea typeface="Segoe"/>
              <a:cs typeface="Segoe"/>
            </a:endParaRPr>
          </a:p>
        </p:txBody>
      </p:sp>
      <p:sp>
        <p:nvSpPr>
          <p:cNvPr id="4099" name="Content Placeholder 14"/>
          <p:cNvSpPr txBox="1">
            <a:spLocks/>
          </p:cNvSpPr>
          <p:nvPr/>
        </p:nvSpPr>
        <p:spPr bwMode="auto">
          <a:xfrm>
            <a:off x="528637" y="985709"/>
            <a:ext cx="4040188" cy="409575"/>
          </a:xfrm>
          <a:prstGeom prst="rect">
            <a:avLst/>
          </a:prstGeom>
          <a:solidFill>
            <a:srgbClr val="49921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FFFF"/>
                </a:solidFill>
                <a:ea typeface="Segoe"/>
                <a:cs typeface="Segoe"/>
              </a:rPr>
              <a:t>North </a:t>
            </a:r>
            <a:r>
              <a:rPr lang="en-US" b="1" dirty="0">
                <a:solidFill>
                  <a:srgbClr val="FFFFFF"/>
                </a:solidFill>
                <a:ea typeface="Segoe"/>
                <a:cs typeface="Segoe"/>
              </a:rPr>
              <a:t>America </a:t>
            </a:r>
          </a:p>
        </p:txBody>
      </p:sp>
      <p:sp>
        <p:nvSpPr>
          <p:cNvPr id="4100" name="Content Placeholder 15"/>
          <p:cNvSpPr txBox="1">
            <a:spLocks/>
          </p:cNvSpPr>
          <p:nvPr/>
        </p:nvSpPr>
        <p:spPr bwMode="auto">
          <a:xfrm>
            <a:off x="4568825" y="982958"/>
            <a:ext cx="4040188" cy="4095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FFFF"/>
                </a:solidFill>
                <a:ea typeface="Segoe"/>
                <a:cs typeface="Segoe"/>
              </a:rPr>
              <a:t>International</a:t>
            </a:r>
            <a:endParaRPr lang="en-US" b="1" dirty="0">
              <a:solidFill>
                <a:srgbClr val="FFFFFF"/>
              </a:solidFill>
              <a:ea typeface="Segoe"/>
              <a:cs typeface="Segoe"/>
            </a:endParaRPr>
          </a:p>
        </p:txBody>
      </p:sp>
      <p:sp>
        <p:nvSpPr>
          <p:cNvPr id="12" name="Content Placeholder 12"/>
          <p:cNvSpPr txBox="1">
            <a:spLocks/>
          </p:cNvSpPr>
          <p:nvPr/>
        </p:nvSpPr>
        <p:spPr bwMode="auto">
          <a:xfrm>
            <a:off x="840259" y="1508654"/>
            <a:ext cx="3468129" cy="327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900" dirty="0" smtClean="0">
                <a:solidFill>
                  <a:schemeClr val="tx1"/>
                </a:solidFill>
                <a:ea typeface="+mn-ea"/>
              </a:rPr>
              <a:t>Nov 21	Montreal</a:t>
            </a: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900" dirty="0" smtClean="0">
                <a:solidFill>
                  <a:schemeClr val="tx1"/>
                </a:solidFill>
                <a:ea typeface="+mn-ea"/>
              </a:rPr>
              <a:t>Nov 21 	Salt Lake City</a:t>
            </a: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900" dirty="0" smtClean="0">
                <a:solidFill>
                  <a:schemeClr val="tx1"/>
                </a:solidFill>
                <a:ea typeface="+mn-ea"/>
              </a:rPr>
              <a:t>Dec 5	Washington DC</a:t>
            </a: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900" dirty="0" smtClean="0">
                <a:solidFill>
                  <a:schemeClr val="tx1"/>
                </a:solidFill>
                <a:ea typeface="+mn-ea"/>
              </a:rPr>
              <a:t>Dec 12 	Providence</a:t>
            </a: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900" dirty="0" smtClean="0">
                <a:solidFill>
                  <a:schemeClr val="tx1"/>
                </a:solidFill>
                <a:ea typeface="+mn-ea"/>
              </a:rPr>
              <a:t>Jan 9	Atlanta BI Edition</a:t>
            </a: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900" dirty="0" smtClean="0">
                <a:solidFill>
                  <a:schemeClr val="tx1"/>
                </a:solidFill>
                <a:ea typeface="+mn-ea"/>
              </a:rPr>
              <a:t>Jan 16 	Nashville </a:t>
            </a: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900" dirty="0" smtClean="0">
                <a:solidFill>
                  <a:schemeClr val="tx1"/>
                </a:solidFill>
                <a:ea typeface="+mn-ea"/>
              </a:rPr>
              <a:t>Jan 30	</a:t>
            </a:r>
            <a:r>
              <a:rPr lang="en-US" sz="1900" b="1" dirty="0" smtClean="0">
                <a:solidFill>
                  <a:srgbClr val="FF0000"/>
                </a:solidFill>
                <a:ea typeface="+mn-ea"/>
              </a:rPr>
              <a:t>Austin</a:t>
            </a: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en-US" sz="18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  <p:sp>
        <p:nvSpPr>
          <p:cNvPr id="15" name="Content Placeholder 12"/>
          <p:cNvSpPr txBox="1">
            <a:spLocks/>
          </p:cNvSpPr>
          <p:nvPr/>
        </p:nvSpPr>
        <p:spPr bwMode="auto">
          <a:xfrm>
            <a:off x="5007430" y="1508654"/>
            <a:ext cx="3601583" cy="365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Nov 21	Madrid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Nov 21 	Costa Rica BI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Nov 21	Brasilia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Nov 28	Mexico City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Nov 28	Parma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Nov 28 	Belgrade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Dec 5	Lima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Dec 5	Southampton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79500" algn="l"/>
              </a:tabLs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700" dirty="0" smtClean="0"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104" name="TextBox 1"/>
          <p:cNvSpPr txBox="1">
            <a:spLocks noChangeArrowheads="1"/>
          </p:cNvSpPr>
          <p:nvPr/>
        </p:nvSpPr>
        <p:spPr bwMode="auto">
          <a:xfrm>
            <a:off x="4085772" y="5651237"/>
            <a:ext cx="41273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ea typeface="Segoe"/>
                <a:cs typeface="Segoe"/>
              </a:rPr>
              <a:t>Visit </a:t>
            </a:r>
            <a:r>
              <a:rPr lang="en-US" sz="2000" b="1" dirty="0" smtClean="0">
                <a:solidFill>
                  <a:srgbClr val="5486B8"/>
                </a:solidFill>
                <a:latin typeface="+mn-lt"/>
                <a:cs typeface="Segoe"/>
                <a:hlinkClick r:id="rId2"/>
              </a:rPr>
              <a:t>www.sqlsaturday.com</a:t>
            </a:r>
            <a:r>
              <a:rPr lang="en-US" dirty="0" smtClean="0">
                <a:ea typeface="Segoe"/>
                <a:cs typeface="Segoe"/>
              </a:rPr>
              <a:t> </a:t>
            </a:r>
            <a:r>
              <a:rPr lang="en-US" dirty="0">
                <a:ea typeface="Segoe"/>
                <a:cs typeface="Segoe"/>
              </a:rPr>
              <a:t>to register for </a:t>
            </a:r>
            <a:r>
              <a:rPr lang="en-US" dirty="0" smtClean="0">
                <a:ea typeface="Segoe"/>
                <a:cs typeface="Segoe"/>
              </a:rPr>
              <a:t>a event </a:t>
            </a:r>
            <a:r>
              <a:rPr lang="en-US" dirty="0">
                <a:ea typeface="Segoe"/>
                <a:cs typeface="Segoe"/>
              </a:rPr>
              <a:t>near you!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7" y="5651237"/>
            <a:ext cx="2414027" cy="845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Cheap All Day Training…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47" y="1210961"/>
            <a:ext cx="6591449" cy="42373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1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34975" y="44543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2"/>
                </a:solidFill>
                <a:latin typeface="+mn-lt"/>
                <a:ea typeface="Segoe UI Light" pitchFamily="34" charset="0"/>
                <a:cs typeface="Segoe UI Light"/>
              </a:defRPr>
            </a:lvl1pPr>
            <a:lvl2pPr algn="l" defTabSz="457200" rtl="0"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Segoe UI" pitchFamily="34" charset="0"/>
                <a:ea typeface="Segoe UI Light" pitchFamily="34" charset="0"/>
                <a:cs typeface="Segoe UI Light" pitchFamily="34" charset="0"/>
              </a:defRPr>
            </a:lvl2pPr>
            <a:lvl3pPr algn="l" defTabSz="457200" rtl="0"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Segoe UI" pitchFamily="34" charset="0"/>
                <a:ea typeface="Segoe UI Light" pitchFamily="34" charset="0"/>
                <a:cs typeface="Segoe UI Light" pitchFamily="34" charset="0"/>
              </a:defRPr>
            </a:lvl3pPr>
            <a:lvl4pPr algn="l" defTabSz="457200" rtl="0"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Segoe UI" pitchFamily="34" charset="0"/>
                <a:ea typeface="Segoe UI Light" pitchFamily="34" charset="0"/>
                <a:cs typeface="Segoe UI Light" pitchFamily="34" charset="0"/>
              </a:defRPr>
            </a:lvl4pPr>
            <a:lvl5pPr algn="l" defTabSz="457200" rtl="0"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Segoe UI" pitchFamily="34" charset="0"/>
                <a:ea typeface="Segoe UI Light" pitchFamily="34" charset="0"/>
                <a:cs typeface="Segoe UI Light" pitchFamily="34" charset="0"/>
              </a:defRPr>
            </a:lvl5pPr>
            <a:lvl6pPr marL="457200" algn="l" defTabSz="457200" rtl="0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Segoe UI" pitchFamily="34" charset="0"/>
                <a:ea typeface="Segoe UI Light" pitchFamily="34" charset="0"/>
                <a:cs typeface="Segoe UI Light" pitchFamily="34" charset="0"/>
              </a:defRPr>
            </a:lvl6pPr>
            <a:lvl7pPr marL="914400" algn="l" defTabSz="457200" rtl="0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Segoe UI" pitchFamily="34" charset="0"/>
                <a:ea typeface="Segoe UI Light" pitchFamily="34" charset="0"/>
                <a:cs typeface="Segoe UI Light" pitchFamily="34" charset="0"/>
              </a:defRPr>
            </a:lvl7pPr>
            <a:lvl8pPr marL="1371600" algn="l" defTabSz="457200" rtl="0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Segoe UI" pitchFamily="34" charset="0"/>
                <a:ea typeface="Segoe UI Light" pitchFamily="34" charset="0"/>
                <a:cs typeface="Segoe UI Light" pitchFamily="34" charset="0"/>
              </a:defRPr>
            </a:lvl8pPr>
            <a:lvl9pPr marL="1828800" algn="l" defTabSz="457200" rtl="0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Segoe UI" pitchFamily="34" charset="0"/>
                <a:ea typeface="Segoe UI Light" pitchFamily="34" charset="0"/>
                <a:cs typeface="Segoe UI Light" pitchFamily="34" charset="0"/>
              </a:defRPr>
            </a:lvl9pPr>
          </a:lstStyle>
          <a:p>
            <a:pPr algn="ctr"/>
            <a:r>
              <a:rPr lang="en-CA" b="1" dirty="0" smtClean="0">
                <a:solidFill>
                  <a:srgbClr val="164781"/>
                </a:solidFill>
                <a:cs typeface="Segoe UI Light" panose="020B0502040204020203" pitchFamily="34" charset="0"/>
              </a:rPr>
              <a:t>Volunteering Opportunities</a:t>
            </a:r>
            <a:endParaRPr lang="en-CA" b="1" dirty="0">
              <a:solidFill>
                <a:srgbClr val="164781"/>
              </a:solidFill>
            </a:endParaRPr>
          </a:p>
        </p:txBody>
      </p:sp>
      <p:sp>
        <p:nvSpPr>
          <p:cNvPr id="16" name="Rectangle 15">
            <a:hlinkClick r:id="rId2"/>
          </p:cNvPr>
          <p:cNvSpPr/>
          <p:nvPr/>
        </p:nvSpPr>
        <p:spPr>
          <a:xfrm>
            <a:off x="964837" y="1248507"/>
            <a:ext cx="7379061" cy="4914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 smtClean="0">
              <a:solidFill>
                <a:schemeClr val="tx1"/>
              </a:solidFill>
            </a:endParaRPr>
          </a:p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PASS </a:t>
            </a:r>
            <a:r>
              <a:rPr lang="en-CA" sz="2400" dirty="0">
                <a:solidFill>
                  <a:schemeClr val="tx1"/>
                </a:solidFill>
              </a:rPr>
              <a:t>would not exist without </a:t>
            </a:r>
            <a:r>
              <a:rPr lang="en-CA" sz="2400" dirty="0" smtClean="0">
                <a:solidFill>
                  <a:schemeClr val="tx1"/>
                </a:solidFill>
              </a:rPr>
              <a:t>passionate</a:t>
            </a:r>
            <a:r>
              <a:rPr lang="en-CA" sz="2400" dirty="0">
                <a:solidFill>
                  <a:schemeClr val="tx1"/>
                </a:solidFill>
              </a:rPr>
              <a:t>, dedicated, and hardworking volunteers from around the </a:t>
            </a:r>
            <a:r>
              <a:rPr lang="en-CA" sz="2400" dirty="0" smtClean="0">
                <a:solidFill>
                  <a:schemeClr val="tx1"/>
                </a:solidFill>
              </a:rPr>
              <a:t>globe.</a:t>
            </a:r>
          </a:p>
          <a:p>
            <a:pPr algn="ctr"/>
            <a:endParaRPr lang="en-CA" sz="2400" dirty="0">
              <a:solidFill>
                <a:schemeClr val="tx1"/>
              </a:solidFill>
            </a:endParaRPr>
          </a:p>
          <a:p>
            <a:pPr algn="ctr"/>
            <a:r>
              <a:rPr lang="en-CA" sz="2400" b="1" dirty="0" smtClean="0">
                <a:solidFill>
                  <a:srgbClr val="164781"/>
                </a:solidFill>
              </a:rPr>
              <a:t>Volunteer today!!</a:t>
            </a:r>
          </a:p>
          <a:p>
            <a:pPr algn="ctr"/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For local opportunities please visit  </a:t>
            </a:r>
            <a:r>
              <a:rPr lang="en-US" sz="2400" u="sng" dirty="0" smtClean="0">
                <a:solidFill>
                  <a:srgbClr val="5486B8"/>
                </a:solidFill>
              </a:rPr>
              <a:t>volunteer.sqlpass.org</a:t>
            </a:r>
          </a:p>
          <a:p>
            <a:pPr algn="ctr"/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For PASS HQ related activities, please update the </a:t>
            </a:r>
            <a:r>
              <a:rPr lang="en-US" sz="2400" b="1" dirty="0" smtClean="0">
                <a:solidFill>
                  <a:schemeClr val="tx1"/>
                </a:solidFill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</a:rPr>
              <a:t>MyVolunteering</a:t>
            </a:r>
            <a:r>
              <a:rPr lang="en-US" sz="2400" b="1" dirty="0" smtClean="0">
                <a:solidFill>
                  <a:schemeClr val="tx1"/>
                </a:solidFill>
              </a:rPr>
              <a:t>”</a:t>
            </a:r>
            <a:r>
              <a:rPr lang="en-US" sz="2400" dirty="0" smtClean="0">
                <a:solidFill>
                  <a:schemeClr val="tx1"/>
                </a:solidFill>
              </a:rPr>
              <a:t> section of your </a:t>
            </a:r>
            <a:r>
              <a:rPr lang="en-US" sz="2400" i="1" dirty="0" smtClean="0">
                <a:solidFill>
                  <a:schemeClr val="tx1"/>
                </a:solidFill>
              </a:rPr>
              <a:t>MyPASS</a:t>
            </a:r>
            <a:r>
              <a:rPr lang="en-US" sz="2400" dirty="0" smtClean="0">
                <a:solidFill>
                  <a:schemeClr val="tx1"/>
                </a:solidFill>
              </a:rPr>
              <a:t> profile.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b="1" dirty="0" smtClean="0">
                <a:solidFill>
                  <a:srgbClr val="164781"/>
                </a:solidFill>
                <a:cs typeface="Segoe UI Light" panose="020B0502040204020203" pitchFamily="34" charset="0"/>
              </a:rPr>
              <a:t>Stay Involved!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206867" y="984250"/>
            <a:ext cx="7251333" cy="5023443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dirty="0" smtClean="0">
                <a:ea typeface="+mn-ea"/>
              </a:rPr>
              <a:t>Sign up for a </a:t>
            </a:r>
            <a:r>
              <a:rPr i="1" dirty="0" smtClean="0">
                <a:ea typeface="+mn-ea"/>
              </a:rPr>
              <a:t>free </a:t>
            </a:r>
            <a:r>
              <a:rPr dirty="0" smtClean="0">
                <a:ea typeface="+mn-ea"/>
              </a:rPr>
              <a:t>membership today at sqlpass.org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dirty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dirty="0">
              <a:ea typeface="+mn-ea"/>
            </a:endParaRPr>
          </a:p>
          <a:p>
            <a:pPr marL="295275" lvl="2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dirty="0">
              <a:ea typeface="+mn-ea"/>
            </a:endParaRPr>
          </a:p>
          <a:p>
            <a:pPr marL="295275" lvl="2" indent="0" eaLnBrk="1" fontAlgn="auto" hangingPunct="1">
              <a:spcAft>
                <a:spcPts val="0"/>
              </a:spcAft>
              <a:buNone/>
              <a:defRPr/>
            </a:pPr>
            <a:endParaRPr dirty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dirty="0" smtClean="0">
                <a:ea typeface="+mn-ea"/>
              </a:rPr>
              <a:t>Linked In: 	</a:t>
            </a:r>
            <a:r>
              <a:rPr lang="en-US" u="sng" dirty="0">
                <a:hlinkClick r:id="rId2"/>
              </a:rPr>
              <a:t>http://www.sqlpass.org/linkedin</a:t>
            </a:r>
            <a:endParaRPr lang="en-US" sz="20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dirty="0" smtClean="0">
                <a:ea typeface="+mn-ea"/>
              </a:rPr>
              <a:t>Facebook: 	</a:t>
            </a:r>
            <a:r>
              <a:rPr lang="en-US" u="sng" dirty="0">
                <a:hlinkClick r:id="rId3"/>
              </a:rPr>
              <a:t>http://www.sqlpass.org/facebook</a:t>
            </a:r>
            <a:endParaRPr lang="en-US" sz="28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dirty="0" smtClean="0">
                <a:ea typeface="+mn-ea"/>
              </a:rPr>
              <a:t>Twitter:  	@SQLPASS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dirty="0" smtClean="0">
                <a:ea typeface="+mn-ea"/>
              </a:rPr>
              <a:t>PASS: 	</a:t>
            </a:r>
            <a:r>
              <a:rPr dirty="0" smtClean="0">
                <a:ea typeface="+mn-ea"/>
                <a:hlinkClick r:id="rId4"/>
              </a:rPr>
              <a:t>http://www.sqlpass.org</a:t>
            </a:r>
            <a:r>
              <a:rPr dirty="0" smtClean="0">
                <a:ea typeface="+mn-ea"/>
              </a:rPr>
              <a:t>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 </a:t>
            </a:r>
            <a:endParaRPr lang="en-US" dirty="0">
              <a:ea typeface="+mn-ea"/>
            </a:endParaRPr>
          </a:p>
        </p:txBody>
      </p:sp>
      <p:pic>
        <p:nvPicPr>
          <p:cNvPr id="819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65" y="1670050"/>
            <a:ext cx="1993004" cy="145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S 2011_SpeakerTemplateDark">
  <a:themeElements>
    <a:clrScheme name="Custom 1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5486B8"/>
      </a:hlink>
      <a:folHlink>
        <a:srgbClr val="90C61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21857</TotalTime>
  <Words>186</Words>
  <Application>Microsoft Office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</vt:lpstr>
      <vt:lpstr>Segoe UI</vt:lpstr>
      <vt:lpstr>Segoe UI Light</vt:lpstr>
      <vt:lpstr>PASS 2011_SpeakerTemplateDark</vt:lpstr>
      <vt:lpstr> PASS Community News </vt:lpstr>
      <vt:lpstr>PowerPoint Presentation</vt:lpstr>
      <vt:lpstr>Select Virtual Chapter Meetings more events and info at sqlpass.org/events </vt:lpstr>
      <vt:lpstr>PowerPoint Presentation</vt:lpstr>
      <vt:lpstr>Cheap All Day Training…</vt:lpstr>
      <vt:lpstr>PowerPoint Presentation</vt:lpstr>
      <vt:lpstr>Stay Involved!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</dc:creator>
  <cp:lastModifiedBy>John Sterrett</cp:lastModifiedBy>
  <cp:revision>623</cp:revision>
  <dcterms:created xsi:type="dcterms:W3CDTF">2011-05-03T05:22:43Z</dcterms:created>
  <dcterms:modified xsi:type="dcterms:W3CDTF">2015-11-17T22:38:15Z</dcterms:modified>
</cp:coreProperties>
</file>