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7" r:id="rId3"/>
    <p:sldId id="256" r:id="rId4"/>
    <p:sldId id="267" r:id="rId5"/>
    <p:sldId id="266" r:id="rId6"/>
    <p:sldId id="260" r:id="rId7"/>
    <p:sldId id="259" r:id="rId8"/>
    <p:sldId id="261" r:id="rId9"/>
    <p:sldId id="262" r:id="rId10"/>
    <p:sldId id="265" r:id="rId11"/>
    <p:sldId id="263" r:id="rId12"/>
  </p:sldIdLst>
  <p:sldSz cx="9144000" cy="6858000" type="screen4x3"/>
  <p:notesSz cx="6858000" cy="9144000"/>
  <p:custShowLst>
    <p:custShow name="Custom Show 1" id="0">
      <p:sldLst>
        <p:sld r:id="rId2"/>
        <p:sld r:id="rId3"/>
        <p:sld r:id="rId4"/>
        <p:sld r:id="rId8"/>
        <p:sld r:id="rId7"/>
        <p:sld r:id="rId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75" autoAdjust="0"/>
  </p:normalViewPr>
  <p:slideViewPr>
    <p:cSldViewPr>
      <p:cViewPr varScale="1">
        <p:scale>
          <a:sx n="130" d="100"/>
          <a:sy n="130" d="100"/>
        </p:scale>
        <p:origin x="144"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57C93-8B4F-4C83-9509-566C8A2F49A2}" type="datetimeFigureOut">
              <a:rPr lang="en-US" smtClean="0"/>
              <a:t>11/17/2015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C6658B-CB7C-4302-9BE1-62A64A8C3976}" type="slidenum">
              <a:rPr lang="en-US" smtClean="0"/>
              <a:t>‹#›</a:t>
            </a:fld>
            <a:endParaRPr lang="en-US"/>
          </a:p>
        </p:txBody>
      </p:sp>
    </p:spTree>
    <p:extLst>
      <p:ext uri="{BB962C8B-B14F-4D97-AF65-F5344CB8AC3E}">
        <p14:creationId xmlns:p14="http://schemas.microsoft.com/office/powerpoint/2010/main" val="598652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C6658B-CB7C-4302-9BE1-62A64A8C3976}" type="slidenum">
              <a:rPr lang="en-US" smtClean="0"/>
              <a:t>2</a:t>
            </a:fld>
            <a:endParaRPr lang="en-US"/>
          </a:p>
        </p:txBody>
      </p:sp>
    </p:spTree>
    <p:extLst>
      <p:ext uri="{BB962C8B-B14F-4D97-AF65-F5344CB8AC3E}">
        <p14:creationId xmlns:p14="http://schemas.microsoft.com/office/powerpoint/2010/main" val="311934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C6658B-CB7C-4302-9BE1-62A64A8C3976}" type="slidenum">
              <a:rPr lang="en-US" smtClean="0"/>
              <a:t>3</a:t>
            </a:fld>
            <a:endParaRPr lang="en-US"/>
          </a:p>
        </p:txBody>
      </p:sp>
    </p:spTree>
    <p:extLst>
      <p:ext uri="{BB962C8B-B14F-4D97-AF65-F5344CB8AC3E}">
        <p14:creationId xmlns:p14="http://schemas.microsoft.com/office/powerpoint/2010/main" val="369839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C6658B-CB7C-4302-9BE1-62A64A8C3976}" type="slidenum">
              <a:rPr lang="en-US" smtClean="0"/>
              <a:t>4</a:t>
            </a:fld>
            <a:endParaRPr lang="en-US"/>
          </a:p>
        </p:txBody>
      </p:sp>
    </p:spTree>
    <p:extLst>
      <p:ext uri="{BB962C8B-B14F-4D97-AF65-F5344CB8AC3E}">
        <p14:creationId xmlns:p14="http://schemas.microsoft.com/office/powerpoint/2010/main" val="340795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C6658B-CB7C-4302-9BE1-62A64A8C3976}" type="slidenum">
              <a:rPr lang="en-US" smtClean="0"/>
              <a:t>5</a:t>
            </a:fld>
            <a:endParaRPr lang="en-US"/>
          </a:p>
        </p:txBody>
      </p:sp>
    </p:spTree>
    <p:extLst>
      <p:ext uri="{BB962C8B-B14F-4D97-AF65-F5344CB8AC3E}">
        <p14:creationId xmlns:p14="http://schemas.microsoft.com/office/powerpoint/2010/main" val="87858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1C38966-5488-419B-B53B-E401CBB27887}" type="datetimeFigureOut">
              <a:rPr lang="en-US" smtClean="0"/>
              <a:t>11/17/2015</a:t>
            </a:fld>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B48B843-38BD-430F-9B4A-CD5D80DC7AB8}" type="slidenum">
              <a:rPr lang="en-US" smtClean="0"/>
              <a:t>‹#›</a:t>
            </a:fld>
            <a:endParaRPr lang="en-US" dirty="0"/>
          </a:p>
        </p:txBody>
      </p:sp>
    </p:spTree>
    <p:extLst>
      <p:ext uri="{BB962C8B-B14F-4D97-AF65-F5344CB8AC3E}">
        <p14:creationId xmlns:p14="http://schemas.microsoft.com/office/powerpoint/2010/main" val="3176191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0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7467600" y="6399251"/>
            <a:ext cx="1676400" cy="369332"/>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4B48B843-38BD-430F-9B4A-CD5D80DC7AB8}" type="slidenum">
              <a:rPr lang="en-US" smtClean="0"/>
              <a:pPr marL="0" marR="0" indent="0" algn="r" defTabSz="914400" rtl="0" eaLnBrk="1" fontAlgn="auto" latinLnBrk="0" hangingPunct="1">
                <a:lnSpc>
                  <a:spcPct val="100000"/>
                </a:lnSpc>
                <a:spcBef>
                  <a:spcPts val="0"/>
                </a:spcBef>
                <a:spcAft>
                  <a:spcPts val="0"/>
                </a:spcAft>
                <a:buClrTx/>
                <a:buSzTx/>
                <a:buFontTx/>
                <a:buNone/>
                <a:tabLst/>
                <a:defRPr/>
              </a:pPr>
              <a:t>‹#›</a:t>
            </a:fld>
            <a:r>
              <a:rPr lang="en-US" dirty="0" smtClean="0"/>
              <a:t>/11</a:t>
            </a:r>
            <a:endParaRPr lang="en-US" dirty="0" smtClean="0"/>
          </a:p>
        </p:txBody>
      </p:sp>
      <p:sp>
        <p:nvSpPr>
          <p:cNvPr id="8" name="Rectangle 7"/>
          <p:cNvSpPr/>
          <p:nvPr userDrawn="1"/>
        </p:nvSpPr>
        <p:spPr>
          <a:xfrm>
            <a:off x="457200" y="6545817"/>
            <a:ext cx="7924800" cy="76200"/>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457200" y="6546056"/>
            <a:ext cx="7924800" cy="76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994425"/>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0"/>
                                        <p:tgtEl>
                                          <p:spTgt spid="8"/>
                                        </p:tgtEl>
                                      </p:cBhvr>
                                    </p:animEffect>
                                    <p:set>
                                      <p:cBhvr>
                                        <p:cTn id="7" dur="1" fill="hold">
                                          <p:stCondLst>
                                            <p:cond delay="9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1163478"/>
            <a:ext cx="5791200" cy="1077218"/>
          </a:xfrm>
          <a:prstGeom prst="rect">
            <a:avLst/>
          </a:prstGeom>
          <a:noFill/>
        </p:spPr>
        <p:txBody>
          <a:bodyPr wrap="square" rtlCol="0">
            <a:spAutoFit/>
          </a:bodyPr>
          <a:lstStyle/>
          <a:p>
            <a:pPr algn="ctr"/>
            <a:r>
              <a:rPr lang="en-US" sz="3200" dirty="0" smtClean="0"/>
              <a:t>Capitol </a:t>
            </a:r>
            <a:r>
              <a:rPr lang="en-US" sz="3200" dirty="0"/>
              <a:t>Area Central </a:t>
            </a:r>
            <a:r>
              <a:rPr lang="en-US" sz="3200" dirty="0" smtClean="0"/>
              <a:t>Texas</a:t>
            </a:r>
            <a:br>
              <a:rPr lang="en-US" sz="3200" dirty="0" smtClean="0"/>
            </a:br>
            <a:r>
              <a:rPr lang="en-US" sz="3200" dirty="0" smtClean="0"/>
              <a:t>Users of </a:t>
            </a:r>
            <a:r>
              <a:rPr lang="en-US" sz="3200" dirty="0"/>
              <a:t>SQL Server</a:t>
            </a:r>
          </a:p>
        </p:txBody>
      </p:sp>
      <p:sp>
        <p:nvSpPr>
          <p:cNvPr id="2" name="TextBox 1"/>
          <p:cNvSpPr txBox="1"/>
          <p:nvPr/>
        </p:nvSpPr>
        <p:spPr>
          <a:xfrm>
            <a:off x="1143000" y="381000"/>
            <a:ext cx="6858000" cy="584775"/>
          </a:xfrm>
          <a:prstGeom prst="rect">
            <a:avLst/>
          </a:prstGeom>
          <a:noFill/>
          <a:ln w="12700">
            <a:solidFill>
              <a:schemeClr val="tx1"/>
            </a:solidFill>
          </a:ln>
        </p:spPr>
        <p:txBody>
          <a:bodyPr wrap="square" rtlCol="0">
            <a:spAutoFit/>
          </a:bodyPr>
          <a:lstStyle/>
          <a:p>
            <a:pPr algn="ctr"/>
            <a:r>
              <a:rPr lang="en-US" sz="3200">
                <a:solidFill>
                  <a:prstClr val="black"/>
                </a:solidFill>
              </a:rPr>
              <a:t>CACTUSS</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21431994"/>
              </p:ext>
            </p:extLst>
          </p:nvPr>
        </p:nvGraphicFramePr>
        <p:xfrm>
          <a:off x="1943100" y="2453848"/>
          <a:ext cx="5257800" cy="914400"/>
        </p:xfrm>
        <a:graphic>
          <a:graphicData uri="http://schemas.openxmlformats.org/drawingml/2006/table">
            <a:tbl>
              <a:tblPr firstRow="1" bandRow="1">
                <a:tableStyleId>{2D5ABB26-0587-4C30-8999-92F81FD0307C}</a:tableStyleId>
              </a:tblPr>
              <a:tblGrid>
                <a:gridCol w="1905000"/>
                <a:gridCol w="3352800"/>
              </a:tblGrid>
              <a:tr h="320248">
                <a:tc>
                  <a:txBody>
                    <a:bodyPr/>
                    <a:lstStyle/>
                    <a:p>
                      <a:r>
                        <a:rPr lang="en-US" sz="2400" dirty="0" smtClean="0"/>
                        <a:t>North Austin:</a:t>
                      </a:r>
                      <a:endParaRPr lang="en-US" sz="2400" dirty="0"/>
                    </a:p>
                  </a:txBody>
                  <a:tcPr/>
                </a:tc>
                <a:tc>
                  <a:txBody>
                    <a:bodyPr/>
                    <a:lstStyle/>
                    <a:p>
                      <a:r>
                        <a:rPr lang="en-US" sz="2400" dirty="0" smtClean="0"/>
                        <a:t>3rd Tue of the month</a:t>
                      </a:r>
                      <a:endParaRPr lang="en-US" sz="2400" dirty="0"/>
                    </a:p>
                  </a:txBody>
                  <a:tcPr/>
                </a:tc>
              </a:tr>
              <a:tr h="370840">
                <a:tc>
                  <a:txBody>
                    <a:bodyPr/>
                    <a:lstStyle/>
                    <a:p>
                      <a:r>
                        <a:rPr lang="en-US" sz="2400" dirty="0" smtClean="0"/>
                        <a:t>South Austin:</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3rd Wed of the month</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1928956"/>
              </p:ext>
            </p:extLst>
          </p:nvPr>
        </p:nvGraphicFramePr>
        <p:xfrm>
          <a:off x="1943100" y="3810000"/>
          <a:ext cx="5257800" cy="2011680"/>
        </p:xfrm>
        <a:graphic>
          <a:graphicData uri="http://schemas.openxmlformats.org/drawingml/2006/table">
            <a:tbl>
              <a:tblPr firstRow="1" bandRow="1">
                <a:tableStyleId>{2D5ABB26-0587-4C30-8999-92F81FD0307C}</a:tableStyleId>
              </a:tblPr>
              <a:tblGrid>
                <a:gridCol w="1182329"/>
                <a:gridCol w="4075471"/>
              </a:tblGrid>
              <a:tr h="142240">
                <a:tc>
                  <a:txBody>
                    <a:bodyPr/>
                    <a:lstStyle/>
                    <a:p>
                      <a:r>
                        <a:rPr lang="en-US" sz="2400" b="1" dirty="0" smtClean="0"/>
                        <a:t>Info: </a:t>
                      </a:r>
                      <a:endParaRPr lang="en-US" sz="2400" b="1" dirty="0"/>
                    </a:p>
                  </a:txBody>
                  <a:tcPr/>
                </a:tc>
                <a:tc>
                  <a:txBody>
                    <a:bodyPr/>
                    <a:lstStyle/>
                    <a:p>
                      <a:pPr algn="l"/>
                      <a:r>
                        <a:rPr lang="en-US" sz="2400" dirty="0" smtClean="0"/>
                        <a:t>cactuss.sqlpass.org</a:t>
                      </a:r>
                    </a:p>
                    <a:p>
                      <a:pPr marL="342900" indent="-342900" algn="l">
                        <a:buFont typeface="Arial" panose="020B0604020202020204" pitchFamily="34" charset="0"/>
                        <a:buChar char="•"/>
                      </a:pPr>
                      <a:r>
                        <a:rPr lang="en-US" sz="2400" dirty="0" smtClean="0"/>
                        <a:t>Meeting Locations</a:t>
                      </a:r>
                    </a:p>
                    <a:p>
                      <a:pPr marL="342900" indent="-342900" algn="l">
                        <a:buFont typeface="Arial" panose="020B0604020202020204" pitchFamily="34" charset="0"/>
                        <a:buChar char="•"/>
                      </a:pPr>
                      <a:r>
                        <a:rPr lang="en-US" sz="2400" dirty="0" smtClean="0"/>
                        <a:t>Speaker Calendar</a:t>
                      </a:r>
                    </a:p>
                    <a:p>
                      <a:pPr marL="342900" indent="-342900" algn="l">
                        <a:buFont typeface="Arial" panose="020B0604020202020204" pitchFamily="34" charset="0"/>
                        <a:buChar char="•"/>
                      </a:pPr>
                      <a:r>
                        <a:rPr lang="en-US" sz="2400" dirty="0" smtClean="0"/>
                        <a:t>Sign Up for Email Newsletter </a:t>
                      </a:r>
                    </a:p>
                  </a:txBody>
                  <a:tcPr/>
                </a:tc>
              </a:tr>
              <a:tr h="370840">
                <a:tc>
                  <a:txBody>
                    <a:bodyPr/>
                    <a:lstStyle/>
                    <a:p>
                      <a:r>
                        <a:rPr lang="en-US" sz="2400" b="1" dirty="0" smtClean="0"/>
                        <a:t>Twitter: </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t>
                      </a:r>
                      <a:r>
                        <a:rPr lang="en-US" sz="2400" dirty="0" err="1" smtClean="0"/>
                        <a:t>cactuss_sql</a:t>
                      </a:r>
                      <a:endParaRPr lang="en-US" sz="2400" dirty="0" smtClean="0"/>
                    </a:p>
                  </a:txBody>
                  <a:tcPr/>
                </a:tc>
              </a:tr>
            </a:tbl>
          </a:graphicData>
        </a:graphic>
      </p:graphicFrame>
    </p:spTree>
    <p:extLst>
      <p:ext uri="{BB962C8B-B14F-4D97-AF65-F5344CB8AC3E}">
        <p14:creationId xmlns:p14="http://schemas.microsoft.com/office/powerpoint/2010/main" val="3922592412"/>
      </p:ext>
    </p:extLst>
  </p:cSld>
  <p:clrMapOvr>
    <a:masterClrMapping/>
  </p:clrMapOvr>
  <mc:AlternateContent xmlns:mc="http://schemas.openxmlformats.org/markup-compatibility/2006" xmlns:p14="http://schemas.microsoft.com/office/powerpoint/2010/main">
    <mc:Choice Requires="p14">
      <p:transition p14:dur="10" advClick="0" advTm="10000"/>
    </mc:Choice>
    <mc:Fallback xmlns="">
      <p:transition advClick="0" advTm="1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46590632"/>
              </p:ext>
            </p:extLst>
          </p:nvPr>
        </p:nvGraphicFramePr>
        <p:xfrm>
          <a:off x="838200" y="685800"/>
          <a:ext cx="7315200" cy="914400"/>
        </p:xfrm>
        <a:graphic>
          <a:graphicData uri="http://schemas.openxmlformats.org/drawingml/2006/table">
            <a:tbl>
              <a:tblPr firstRow="1" bandRow="1">
                <a:tableStyleId>{5940675A-B579-460E-94D1-54222C63F5DA}</a:tableStyleId>
              </a:tblPr>
              <a:tblGrid>
                <a:gridCol w="1447800"/>
                <a:gridCol w="5867400"/>
              </a:tblGrid>
              <a:tr h="370840">
                <a:tc>
                  <a:txBody>
                    <a:bodyPr/>
                    <a:lstStyle/>
                    <a:p>
                      <a:r>
                        <a:rPr lang="en-US" sz="2200" dirty="0" smtClean="0"/>
                        <a:t>2016:</a:t>
                      </a:r>
                      <a:endParaRPr lang="en-US" sz="2200" b="1" dirty="0" smtClean="0"/>
                    </a:p>
                  </a:txBody>
                  <a:tcPr/>
                </a:tc>
                <a:tc>
                  <a:txBody>
                    <a:bodyPr/>
                    <a:lstStyle/>
                    <a:p>
                      <a:pPr algn="ctr"/>
                      <a:r>
                        <a:rPr lang="en-US" sz="2400" b="1" u="none" dirty="0" smtClean="0"/>
                        <a:t>Open slots available</a:t>
                      </a:r>
                      <a:endParaRPr lang="en-US" sz="2400" b="1" u="none" dirty="0"/>
                    </a:p>
                  </a:txBody>
                  <a:tcPr anchor="ctr"/>
                </a:tc>
              </a:tr>
              <a:tr h="370840">
                <a:tc>
                  <a:txBody>
                    <a:bodyPr/>
                    <a:lstStyle/>
                    <a:p>
                      <a:r>
                        <a:rPr lang="en-US" sz="2200" dirty="0" smtClean="0"/>
                        <a:t>Presenter:</a:t>
                      </a:r>
                      <a:endParaRPr lang="en-US" sz="2200" dirty="0"/>
                    </a:p>
                  </a:txBody>
                  <a:tcPr/>
                </a:tc>
                <a:tc>
                  <a:txBody>
                    <a:bodyPr/>
                    <a:lstStyle/>
                    <a:p>
                      <a:pPr algn="ctr"/>
                      <a:r>
                        <a:rPr lang="en-US" sz="2400" b="1" dirty="0" smtClean="0"/>
                        <a:t>You!</a:t>
                      </a:r>
                      <a:endParaRPr lang="en-US" sz="2400" b="1" dirty="0"/>
                    </a:p>
                  </a:txBody>
                  <a:tcPr/>
                </a:tc>
              </a:tr>
            </a:tbl>
          </a:graphicData>
        </a:graphic>
      </p:graphicFrame>
      <p:sp>
        <p:nvSpPr>
          <p:cNvPr id="5" name="TextBox 4"/>
          <p:cNvSpPr txBox="1"/>
          <p:nvPr/>
        </p:nvSpPr>
        <p:spPr>
          <a:xfrm>
            <a:off x="762000" y="2057400"/>
            <a:ext cx="7391400" cy="3785652"/>
          </a:xfrm>
          <a:prstGeom prst="rect">
            <a:avLst/>
          </a:prstGeom>
          <a:noFill/>
        </p:spPr>
        <p:txBody>
          <a:bodyPr wrap="square" rtlCol="0">
            <a:spAutoFit/>
          </a:bodyPr>
          <a:lstStyle/>
          <a:p>
            <a:r>
              <a:rPr lang="en-US" sz="2400" dirty="0" smtClean="0"/>
              <a:t>	These speakers are pretty smart, but so are you! Give a presentation about one topic you focus on at work, or a solution you helped design / update / fix that took a lot of time. Or give a “what I wish I someone told me” tutorial of a topic you had to learn on your own the hard way.</a:t>
            </a:r>
          </a:p>
          <a:p>
            <a:r>
              <a:rPr lang="en-US" sz="2400" dirty="0"/>
              <a:t>	There are many </a:t>
            </a:r>
            <a:r>
              <a:rPr lang="en-US" sz="2400" dirty="0" smtClean="0"/>
              <a:t>speakers and leaders who </a:t>
            </a:r>
            <a:r>
              <a:rPr lang="en-US" sz="2400" dirty="0"/>
              <a:t>can help coach you through your presentation, too</a:t>
            </a:r>
            <a:r>
              <a:rPr lang="en-US" sz="2400" dirty="0" smtClean="0"/>
              <a:t>. We’re all geeky, nerdy, shy, and awesome.</a:t>
            </a:r>
            <a:endParaRPr lang="en-US" sz="2400" dirty="0"/>
          </a:p>
          <a:p>
            <a:r>
              <a:rPr lang="en-US" sz="2400" dirty="0"/>
              <a:t>	</a:t>
            </a:r>
            <a:r>
              <a:rPr lang="en-US" sz="2400" dirty="0" smtClean="0"/>
              <a:t>Talk to a group leader for more information.</a:t>
            </a:r>
          </a:p>
        </p:txBody>
      </p:sp>
    </p:spTree>
    <p:extLst>
      <p:ext uri="{BB962C8B-B14F-4D97-AF65-F5344CB8AC3E}">
        <p14:creationId xmlns:p14="http://schemas.microsoft.com/office/powerpoint/2010/main" val="41784596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70915462"/>
              </p:ext>
            </p:extLst>
          </p:nvPr>
        </p:nvGraphicFramePr>
        <p:xfrm>
          <a:off x="838200" y="685800"/>
          <a:ext cx="7361809" cy="1219200"/>
        </p:xfrm>
        <a:graphic>
          <a:graphicData uri="http://schemas.openxmlformats.org/drawingml/2006/table">
            <a:tbl>
              <a:tblPr firstRow="1" bandRow="1">
                <a:tableStyleId>{5940675A-B579-460E-94D1-54222C63F5DA}</a:tableStyleId>
              </a:tblPr>
              <a:tblGrid>
                <a:gridCol w="1371600"/>
                <a:gridCol w="5990209"/>
              </a:tblGrid>
              <a:tr h="370840">
                <a:tc>
                  <a:txBody>
                    <a:bodyPr/>
                    <a:lstStyle/>
                    <a:p>
                      <a:r>
                        <a:rPr lang="en-US" sz="2200" dirty="0" smtClean="0"/>
                        <a:t>This</a:t>
                      </a:r>
                    </a:p>
                    <a:p>
                      <a:r>
                        <a:rPr lang="en-US" sz="2200" dirty="0" smtClean="0"/>
                        <a:t>month:</a:t>
                      </a:r>
                      <a:endParaRPr lang="en-US" sz="2200" b="1" dirty="0" smtClean="0"/>
                    </a:p>
                  </a:txBody>
                  <a:tcPr/>
                </a:tc>
                <a:tc>
                  <a:txBody>
                    <a:bodyPr/>
                    <a:lstStyle/>
                    <a:p>
                      <a:pPr algn="ctr"/>
                      <a:r>
                        <a:rPr lang="en-US" sz="2400" b="1" u="none" dirty="0" smtClean="0"/>
                        <a:t>Putting Your Relational Data in the Cloud</a:t>
                      </a:r>
                      <a:endParaRPr lang="en-US" sz="2400" b="1" u="none" dirty="0"/>
                    </a:p>
                  </a:txBody>
                  <a:tcPr anchor="ctr"/>
                </a:tc>
              </a:tr>
              <a:tr h="370840">
                <a:tc>
                  <a:txBody>
                    <a:bodyPr/>
                    <a:lstStyle/>
                    <a:p>
                      <a:r>
                        <a:rPr lang="en-US" sz="2200" dirty="0" smtClean="0"/>
                        <a:t>Presenter:</a:t>
                      </a:r>
                      <a:endParaRPr lang="en-US" sz="2200" dirty="0"/>
                    </a:p>
                  </a:txBody>
                  <a:tcPr/>
                </a:tc>
                <a:tc>
                  <a:txBody>
                    <a:bodyPr/>
                    <a:lstStyle/>
                    <a:p>
                      <a:pPr algn="ctr"/>
                      <a:r>
                        <a:rPr lang="en-US" sz="2400" b="1" dirty="0" smtClean="0"/>
                        <a:t>Shawn</a:t>
                      </a:r>
                      <a:r>
                        <a:rPr lang="en-US" sz="2400" b="1" baseline="0" dirty="0" smtClean="0"/>
                        <a:t> </a:t>
                      </a:r>
                      <a:r>
                        <a:rPr lang="en-US" sz="2400" b="1" baseline="0" dirty="0" err="1" smtClean="0"/>
                        <a:t>W</a:t>
                      </a:r>
                      <a:r>
                        <a:rPr lang="en-US" sz="2400" b="1" dirty="0" err="1" smtClean="0"/>
                        <a:t>eisfeld</a:t>
                      </a:r>
                      <a:endParaRPr lang="en-US" sz="2400" b="1" dirty="0"/>
                    </a:p>
                  </a:txBody>
                  <a:tcPr/>
                </a:tc>
              </a:tr>
            </a:tbl>
          </a:graphicData>
        </a:graphic>
      </p:graphicFrame>
      <p:sp>
        <p:nvSpPr>
          <p:cNvPr id="5" name="TextBox 4"/>
          <p:cNvSpPr txBox="1"/>
          <p:nvPr/>
        </p:nvSpPr>
        <p:spPr>
          <a:xfrm>
            <a:off x="762000" y="2514600"/>
            <a:ext cx="7391400" cy="2677656"/>
          </a:xfrm>
          <a:prstGeom prst="rect">
            <a:avLst/>
          </a:prstGeom>
          <a:noFill/>
        </p:spPr>
        <p:txBody>
          <a:bodyPr wrap="square" rtlCol="0">
            <a:spAutoFit/>
          </a:bodyPr>
          <a:lstStyle/>
          <a:p>
            <a:r>
              <a:rPr lang="en-US" sz="2400" dirty="0"/>
              <a:t>From PaaS to IaaS and Stretch DB there are many options to moving your data to the cloud. In this talk we will review the options, and discuss when to use each. Then we will dive into some best practices you can use to make your journey to the cloud painless. If you are considering a move, or just want to find out what all the hype is about, this talk is for you. </a:t>
            </a:r>
            <a:endParaRPr lang="en-US" sz="2400" dirty="0"/>
          </a:p>
        </p:txBody>
      </p:sp>
    </p:spTree>
    <p:extLst>
      <p:ext uri="{BB962C8B-B14F-4D97-AF65-F5344CB8AC3E}">
        <p14:creationId xmlns:p14="http://schemas.microsoft.com/office/powerpoint/2010/main" val="50429553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57200"/>
            <a:ext cx="8534399" cy="584775"/>
          </a:xfrm>
          <a:prstGeom prst="rect">
            <a:avLst/>
          </a:prstGeom>
          <a:noFill/>
          <a:ln w="12700">
            <a:solidFill>
              <a:schemeClr val="tx1"/>
            </a:solidFill>
          </a:ln>
        </p:spPr>
        <p:txBody>
          <a:bodyPr wrap="square" rtlCol="0">
            <a:spAutoFit/>
          </a:bodyPr>
          <a:lstStyle/>
          <a:p>
            <a:pPr algn="ctr"/>
            <a:r>
              <a:rPr lang="en-US" sz="3200" dirty="0" smtClean="0"/>
              <a:t>Nearby SQL User Groups</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600699368"/>
              </p:ext>
            </p:extLst>
          </p:nvPr>
        </p:nvGraphicFramePr>
        <p:xfrm>
          <a:off x="304800" y="1295400"/>
          <a:ext cx="8534400" cy="4572000"/>
        </p:xfrm>
        <a:graphic>
          <a:graphicData uri="http://schemas.openxmlformats.org/drawingml/2006/table">
            <a:tbl>
              <a:tblPr firstRow="1" bandRow="1">
                <a:tableStyleId>{5C22544A-7EE6-4342-B048-85BDC9FD1C3A}</a:tableStyleId>
              </a:tblPr>
              <a:tblGrid>
                <a:gridCol w="2775283"/>
                <a:gridCol w="1543421"/>
                <a:gridCol w="4215696"/>
              </a:tblGrid>
              <a:tr h="218440">
                <a:tc>
                  <a:txBody>
                    <a:bodyPr/>
                    <a:lstStyle/>
                    <a:p>
                      <a:pPr algn="ctr"/>
                      <a:r>
                        <a:rPr lang="en-US" sz="2400" dirty="0" smtClean="0"/>
                        <a:t>Name</a:t>
                      </a:r>
                      <a:endParaRPr lang="en-US" sz="2400" dirty="0"/>
                    </a:p>
                  </a:txBody>
                  <a:tcPr/>
                </a:tc>
                <a:tc>
                  <a:txBody>
                    <a:bodyPr/>
                    <a:lstStyle/>
                    <a:p>
                      <a:pPr algn="ctr"/>
                      <a:r>
                        <a:rPr lang="en-US" sz="2400" dirty="0" smtClean="0"/>
                        <a:t>Meets</a:t>
                      </a:r>
                      <a:r>
                        <a:rPr lang="en-US" sz="2400" baseline="0" dirty="0" smtClean="0"/>
                        <a:t> On</a:t>
                      </a:r>
                      <a:endParaRPr lang="en-US" sz="2400" dirty="0"/>
                    </a:p>
                  </a:txBody>
                  <a:tcPr/>
                </a:tc>
                <a:tc>
                  <a:txBody>
                    <a:bodyPr/>
                    <a:lstStyle/>
                    <a:p>
                      <a:pPr algn="ctr"/>
                      <a:r>
                        <a:rPr lang="en-US" sz="2400" dirty="0" smtClean="0"/>
                        <a:t>Website</a:t>
                      </a:r>
                      <a:endParaRPr lang="en-US" sz="2400" dirty="0"/>
                    </a:p>
                  </a:txBody>
                  <a:tcPr/>
                </a:tc>
              </a:tr>
              <a:tr h="370840">
                <a:tc>
                  <a:txBody>
                    <a:bodyPr/>
                    <a:lstStyle/>
                    <a:p>
                      <a:r>
                        <a:rPr lang="en-US" sz="2400" dirty="0" smtClean="0"/>
                        <a:t>North Austin</a:t>
                      </a:r>
                      <a:endParaRPr lang="en-US" sz="2400" dirty="0"/>
                    </a:p>
                  </a:txBody>
                  <a:tcPr/>
                </a:tc>
                <a:tc>
                  <a:txBody>
                    <a:bodyPr/>
                    <a:lstStyle/>
                    <a:p>
                      <a:r>
                        <a:rPr lang="en-US" sz="2400" dirty="0" smtClean="0"/>
                        <a:t>3rd Tues</a:t>
                      </a:r>
                      <a:endParaRPr lang="en-US" sz="2400" dirty="0"/>
                    </a:p>
                  </a:txBody>
                  <a:tcPr/>
                </a:tc>
                <a:tc rowSpan="2">
                  <a:txBody>
                    <a:bodyPr/>
                    <a:lstStyle/>
                    <a:p>
                      <a:r>
                        <a:rPr lang="en-US" sz="2400" dirty="0" smtClean="0"/>
                        <a:t>cactuss.sqlpass.org</a:t>
                      </a:r>
                    </a:p>
                    <a:p>
                      <a:endParaRPr lang="en-US" sz="1400" dirty="0" smtClean="0"/>
                    </a:p>
                    <a:p>
                      <a:r>
                        <a:rPr lang="en-US" sz="1600" dirty="0" smtClean="0"/>
                        <a:t>meetup.com/Austin-SQL-Server-User-Group/</a:t>
                      </a:r>
                      <a:endParaRPr lang="en-US" sz="1600" dirty="0"/>
                    </a:p>
                  </a:txBody>
                  <a:tcPr/>
                </a:tc>
              </a:tr>
              <a:tr h="370840">
                <a:tc>
                  <a:txBody>
                    <a:bodyPr/>
                    <a:lstStyle/>
                    <a:p>
                      <a:r>
                        <a:rPr lang="en-US" sz="2400" dirty="0" smtClean="0"/>
                        <a:t>Central/South Austin</a:t>
                      </a:r>
                      <a:endParaRPr lang="en-US" sz="2400" dirty="0"/>
                    </a:p>
                  </a:txBody>
                  <a:tcPr/>
                </a:tc>
                <a:tc>
                  <a:txBody>
                    <a:bodyPr/>
                    <a:lstStyle/>
                    <a:p>
                      <a:r>
                        <a:rPr lang="en-US" sz="2400" dirty="0" smtClean="0"/>
                        <a:t>3rd Wed</a:t>
                      </a:r>
                      <a:endParaRPr lang="en-US" sz="2400" dirty="0"/>
                    </a:p>
                  </a:txBody>
                  <a:tcPr/>
                </a:tc>
                <a:tc vMerge="1">
                  <a:txBody>
                    <a:bodyPr/>
                    <a:lstStyle/>
                    <a:p>
                      <a:endParaRPr lang="en-US" sz="2400" dirty="0"/>
                    </a:p>
                  </a:txBody>
                  <a:tcPr/>
                </a:tc>
              </a:tr>
              <a:tr h="370840">
                <a:tc>
                  <a:txBody>
                    <a:bodyPr/>
                    <a:lstStyle/>
                    <a:p>
                      <a:r>
                        <a:rPr lang="en-US" sz="2400" dirty="0" smtClean="0"/>
                        <a:t>San Antonio</a:t>
                      </a:r>
                      <a:endParaRPr lang="en-US" sz="2400" dirty="0"/>
                    </a:p>
                  </a:txBody>
                  <a:tcPr/>
                </a:tc>
                <a:tc>
                  <a:txBody>
                    <a:bodyPr/>
                    <a:lstStyle/>
                    <a:p>
                      <a:r>
                        <a:rPr lang="en-US" sz="2400" dirty="0" smtClean="0"/>
                        <a:t>3rd Wed</a:t>
                      </a:r>
                      <a:endParaRPr lang="en-US" sz="2400" dirty="0"/>
                    </a:p>
                  </a:txBody>
                  <a:tcPr/>
                </a:tc>
                <a:tc>
                  <a:txBody>
                    <a:bodyPr/>
                    <a:lstStyle/>
                    <a:p>
                      <a:r>
                        <a:rPr lang="en-US" sz="2400" dirty="0" smtClean="0"/>
                        <a:t>salssa.com</a:t>
                      </a:r>
                      <a:endParaRPr lang="en-US" sz="2400" dirty="0"/>
                    </a:p>
                  </a:txBody>
                  <a:tcPr/>
                </a:tc>
              </a:tr>
              <a:tr h="370840">
                <a:tc>
                  <a:txBody>
                    <a:bodyPr/>
                    <a:lstStyle/>
                    <a:p>
                      <a:r>
                        <a:rPr lang="en-US" sz="2400" dirty="0" smtClean="0"/>
                        <a:t>Houston (lunch)</a:t>
                      </a:r>
                      <a:endParaRPr lang="en-US" sz="2400" dirty="0"/>
                    </a:p>
                  </a:txBody>
                  <a:tcPr/>
                </a:tc>
                <a:tc>
                  <a:txBody>
                    <a:bodyPr/>
                    <a:lstStyle/>
                    <a:p>
                      <a:r>
                        <a:rPr lang="en-US" sz="2400" dirty="0" smtClean="0"/>
                        <a:t>2nd Tue</a:t>
                      </a:r>
                      <a:endParaRPr lang="en-US" sz="2400" dirty="0"/>
                    </a:p>
                  </a:txBody>
                  <a:tcPr/>
                </a:tc>
                <a:tc>
                  <a:txBody>
                    <a:bodyPr/>
                    <a:lstStyle/>
                    <a:p>
                      <a:r>
                        <a:rPr lang="en-US" sz="2400" dirty="0" smtClean="0"/>
                        <a:t>houston.sqlpass.org</a:t>
                      </a:r>
                      <a:endParaRPr lang="en-US" sz="2400" dirty="0"/>
                    </a:p>
                  </a:txBody>
                  <a:tcPr/>
                </a:tc>
              </a:tr>
              <a:tr h="370840">
                <a:tc>
                  <a:txBody>
                    <a:bodyPr/>
                    <a:lstStyle/>
                    <a:p>
                      <a:r>
                        <a:rPr lang="en-US" sz="2400" dirty="0" smtClean="0"/>
                        <a:t>Dallas</a:t>
                      </a:r>
                      <a:endParaRPr lang="en-US" sz="2400" dirty="0"/>
                    </a:p>
                  </a:txBody>
                  <a:tcPr/>
                </a:tc>
                <a:tc>
                  <a:txBody>
                    <a:bodyPr/>
                    <a:lstStyle/>
                    <a:p>
                      <a:r>
                        <a:rPr lang="en-US" sz="2400" dirty="0" smtClean="0"/>
                        <a:t>3rd Thu</a:t>
                      </a:r>
                      <a:endParaRPr lang="en-US" sz="2400" dirty="0"/>
                    </a:p>
                  </a:txBody>
                  <a:tcPr/>
                </a:tc>
                <a:tc>
                  <a:txBody>
                    <a:bodyPr/>
                    <a:lstStyle/>
                    <a:p>
                      <a:r>
                        <a:rPr lang="en-US" sz="2400" dirty="0" smtClean="0"/>
                        <a:t>ntssug.sqlpass.org</a:t>
                      </a:r>
                      <a:endParaRPr lang="en-US" sz="2400" dirty="0"/>
                    </a:p>
                  </a:txBody>
                  <a:tcPr/>
                </a:tc>
              </a:tr>
              <a:tr h="370840">
                <a:tc>
                  <a:txBody>
                    <a:bodyPr/>
                    <a:lstStyle/>
                    <a:p>
                      <a:r>
                        <a:rPr lang="en-US" sz="2400" dirty="0" smtClean="0"/>
                        <a:t>Fort Worth</a:t>
                      </a:r>
                      <a:endParaRPr lang="en-US" sz="2400" dirty="0"/>
                    </a:p>
                  </a:txBody>
                  <a:tcPr/>
                </a:tc>
                <a:tc>
                  <a:txBody>
                    <a:bodyPr/>
                    <a:lstStyle/>
                    <a:p>
                      <a:r>
                        <a:rPr lang="en-US" sz="2400" dirty="0" smtClean="0"/>
                        <a:t>3rd Wed</a:t>
                      </a:r>
                      <a:endParaRPr lang="en-US" sz="2400" dirty="0"/>
                    </a:p>
                  </a:txBody>
                  <a:tcPr/>
                </a:tc>
                <a:tc>
                  <a:txBody>
                    <a:bodyPr/>
                    <a:lstStyle/>
                    <a:p>
                      <a:r>
                        <a:rPr lang="en-US" sz="2400" dirty="0" smtClean="0"/>
                        <a:t>fwssug.com</a:t>
                      </a:r>
                      <a:endParaRPr lang="en-US" sz="2400" dirty="0"/>
                    </a:p>
                  </a:txBody>
                  <a:tcPr/>
                </a:tc>
              </a:tr>
              <a:tr h="370840">
                <a:tc>
                  <a:txBody>
                    <a:bodyPr/>
                    <a:lstStyle/>
                    <a:p>
                      <a:r>
                        <a:rPr lang="en-US" sz="2400" dirty="0" smtClean="0"/>
                        <a:t>Austin SharePoint</a:t>
                      </a:r>
                      <a:endParaRPr lang="en-US" sz="2400" dirty="0"/>
                    </a:p>
                  </a:txBody>
                  <a:tcPr/>
                </a:tc>
                <a:tc>
                  <a:txBody>
                    <a:bodyPr/>
                    <a:lstStyle/>
                    <a:p>
                      <a:r>
                        <a:rPr lang="en-US" sz="2400" dirty="0" smtClean="0"/>
                        <a:t>2nd Wed</a:t>
                      </a:r>
                      <a:endParaRPr lang="en-US" sz="2400" dirty="0"/>
                    </a:p>
                  </a:txBody>
                  <a:tcPr/>
                </a:tc>
                <a:tc>
                  <a:txBody>
                    <a:bodyPr/>
                    <a:lstStyle/>
                    <a:p>
                      <a:r>
                        <a:rPr lang="en-US" sz="2400" dirty="0" smtClean="0"/>
                        <a:t>facebook.com/</a:t>
                      </a:r>
                      <a:r>
                        <a:rPr lang="en-US" sz="2400" dirty="0" err="1" smtClean="0"/>
                        <a:t>AustinSPUG</a:t>
                      </a:r>
                      <a:endParaRPr lang="en-US" sz="2400" dirty="0"/>
                    </a:p>
                  </a:txBody>
                  <a:tcPr/>
                </a:tc>
              </a:tr>
              <a:tr h="370840">
                <a:tc>
                  <a:txBody>
                    <a:bodyPr/>
                    <a:lstStyle/>
                    <a:p>
                      <a:r>
                        <a:rPr lang="en-US" sz="2400" dirty="0" smtClean="0"/>
                        <a:t>Austin .NET</a:t>
                      </a:r>
                      <a:endParaRPr lang="en-US" sz="2400" dirty="0"/>
                    </a:p>
                  </a:txBody>
                  <a:tcPr/>
                </a:tc>
                <a:tc>
                  <a:txBody>
                    <a:bodyPr/>
                    <a:lstStyle/>
                    <a:p>
                      <a:r>
                        <a:rPr lang="en-US" sz="2400" dirty="0" smtClean="0"/>
                        <a:t>2nd Mon</a:t>
                      </a:r>
                      <a:endParaRPr lang="en-US" sz="2400" dirty="0"/>
                    </a:p>
                  </a:txBody>
                  <a:tcPr/>
                </a:tc>
                <a:tc>
                  <a:txBody>
                    <a:bodyPr/>
                    <a:lstStyle/>
                    <a:p>
                      <a:r>
                        <a:rPr lang="en-US" sz="2400" dirty="0" smtClean="0"/>
                        <a:t>adnug.org</a:t>
                      </a:r>
                      <a:endParaRPr lang="en-US" sz="2400" dirty="0"/>
                    </a:p>
                  </a:txBody>
                  <a:tcPr/>
                </a:tc>
              </a:tr>
              <a:tr h="370840">
                <a:tc>
                  <a:txBody>
                    <a:bodyPr/>
                    <a:lstStyle/>
                    <a:p>
                      <a:r>
                        <a:rPr lang="en-US" sz="2400" dirty="0" smtClean="0"/>
                        <a:t>San Antonio .NET</a:t>
                      </a:r>
                      <a:endParaRPr lang="en-US" sz="2400" dirty="0"/>
                    </a:p>
                  </a:txBody>
                  <a:tcPr/>
                </a:tc>
                <a:tc>
                  <a:txBody>
                    <a:bodyPr/>
                    <a:lstStyle/>
                    <a:p>
                      <a:r>
                        <a:rPr lang="en-US" sz="2400" dirty="0" smtClean="0"/>
                        <a:t>2nd Tue</a:t>
                      </a:r>
                      <a:endParaRPr lang="en-US" sz="2400" dirty="0"/>
                    </a:p>
                  </a:txBody>
                  <a:tcPr/>
                </a:tc>
                <a:tc>
                  <a:txBody>
                    <a:bodyPr/>
                    <a:lstStyle/>
                    <a:p>
                      <a:r>
                        <a:rPr lang="en-US" sz="2400" dirty="0" smtClean="0"/>
                        <a:t>meetup.com/</a:t>
                      </a:r>
                      <a:r>
                        <a:rPr lang="en-US" sz="2400" dirty="0" err="1" smtClean="0"/>
                        <a:t>satnug</a:t>
                      </a:r>
                      <a:endParaRPr lang="en-US" sz="2400" dirty="0"/>
                    </a:p>
                  </a:txBody>
                  <a:tcPr/>
                </a:tc>
              </a:tr>
            </a:tbl>
          </a:graphicData>
        </a:graphic>
      </p:graphicFrame>
    </p:spTree>
    <p:extLst>
      <p:ext uri="{BB962C8B-B14F-4D97-AF65-F5344CB8AC3E}">
        <p14:creationId xmlns:p14="http://schemas.microsoft.com/office/powerpoint/2010/main" val="238600263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304800"/>
            <a:ext cx="6248400" cy="584775"/>
          </a:xfrm>
          <a:prstGeom prst="rect">
            <a:avLst/>
          </a:prstGeom>
          <a:noFill/>
          <a:ln w="12700">
            <a:solidFill>
              <a:schemeClr val="tx1"/>
            </a:solidFill>
          </a:ln>
        </p:spPr>
        <p:txBody>
          <a:bodyPr wrap="square" rtlCol="0">
            <a:spAutoFit/>
          </a:bodyPr>
          <a:lstStyle/>
          <a:p>
            <a:pPr algn="ctr"/>
            <a:r>
              <a:rPr lang="en-US" sz="3200" dirty="0" smtClean="0"/>
              <a:t>SQL Saturday</a:t>
            </a:r>
          </a:p>
        </p:txBody>
      </p:sp>
      <p:graphicFrame>
        <p:nvGraphicFramePr>
          <p:cNvPr id="7" name="Table 6"/>
          <p:cNvGraphicFramePr>
            <a:graphicFrameLocks noGrp="1"/>
          </p:cNvGraphicFramePr>
          <p:nvPr>
            <p:extLst>
              <p:ext uri="{D42A27DB-BD31-4B8C-83A1-F6EECF244321}">
                <p14:modId xmlns:p14="http://schemas.microsoft.com/office/powerpoint/2010/main" val="3586223175"/>
              </p:ext>
            </p:extLst>
          </p:nvPr>
        </p:nvGraphicFramePr>
        <p:xfrm>
          <a:off x="1447800" y="3889356"/>
          <a:ext cx="6248400" cy="2286000"/>
        </p:xfrm>
        <a:graphic>
          <a:graphicData uri="http://schemas.openxmlformats.org/drawingml/2006/table">
            <a:tbl>
              <a:tblPr firstRow="1" bandRow="1">
                <a:tableStyleId>{5C22544A-7EE6-4342-B048-85BDC9FD1C3A}</a:tableStyleId>
              </a:tblPr>
              <a:tblGrid>
                <a:gridCol w="3976254"/>
                <a:gridCol w="2272146"/>
              </a:tblGrid>
              <a:tr h="370840">
                <a:tc>
                  <a:txBody>
                    <a:bodyPr/>
                    <a:lstStyle/>
                    <a:p>
                      <a:pPr algn="ctr"/>
                      <a:r>
                        <a:rPr lang="en-US" sz="2400" dirty="0" smtClean="0"/>
                        <a:t>City</a:t>
                      </a:r>
                      <a:endParaRPr lang="en-US" sz="2400" dirty="0"/>
                    </a:p>
                  </a:txBody>
                  <a:tcPr/>
                </a:tc>
                <a:tc>
                  <a:txBody>
                    <a:bodyPr/>
                    <a:lstStyle/>
                    <a:p>
                      <a:pPr algn="ctr"/>
                      <a:r>
                        <a:rPr lang="en-US" sz="2400" dirty="0" smtClean="0"/>
                        <a:t>Date</a:t>
                      </a:r>
                      <a:endParaRPr lang="en-US" sz="2400" dirty="0"/>
                    </a:p>
                  </a:txBody>
                  <a:tcPr/>
                </a:tc>
              </a:tr>
              <a:tr h="370840">
                <a:tc>
                  <a:txBody>
                    <a:bodyPr/>
                    <a:lstStyle/>
                    <a:p>
                      <a:r>
                        <a:rPr lang="en-US" sz="2400" dirty="0" smtClean="0"/>
                        <a:t>#</a:t>
                      </a:r>
                      <a:r>
                        <a:rPr lang="en-US" sz="2400" dirty="0" smtClean="0"/>
                        <a:t>480 </a:t>
                      </a:r>
                      <a:r>
                        <a:rPr lang="en-US" sz="2400" dirty="0" smtClean="0"/>
                        <a:t>– </a:t>
                      </a:r>
                      <a:r>
                        <a:rPr lang="en-US" sz="2400" dirty="0" smtClean="0"/>
                        <a:t>Nashville</a:t>
                      </a:r>
                      <a:endParaRPr lang="en-US" sz="2400" dirty="0"/>
                    </a:p>
                  </a:txBody>
                  <a:tcPr/>
                </a:tc>
                <a:tc>
                  <a:txBody>
                    <a:bodyPr/>
                    <a:lstStyle/>
                    <a:p>
                      <a:r>
                        <a:rPr lang="en-US" sz="2400" dirty="0" smtClean="0"/>
                        <a:t>Jan 16, 2016</a:t>
                      </a:r>
                      <a:endParaRPr lang="en-US" sz="2400" dirty="0"/>
                    </a:p>
                  </a:txBody>
                  <a:tcPr/>
                </a:tc>
              </a:tr>
              <a:tr h="370840">
                <a:tc>
                  <a:txBody>
                    <a:bodyPr/>
                    <a:lstStyle/>
                    <a:p>
                      <a:r>
                        <a:rPr lang="en-US" sz="2400" dirty="0" smtClean="0"/>
                        <a:t>#461</a:t>
                      </a:r>
                      <a:r>
                        <a:rPr lang="en-US" sz="2400" baseline="0" dirty="0" smtClean="0"/>
                        <a:t> – Austin </a:t>
                      </a:r>
                      <a:endParaRPr lang="en-US" sz="2400" dirty="0"/>
                    </a:p>
                  </a:txBody>
                  <a:tcPr/>
                </a:tc>
                <a:tc>
                  <a:txBody>
                    <a:bodyPr/>
                    <a:lstStyle/>
                    <a:p>
                      <a:r>
                        <a:rPr lang="en-US" sz="2400" dirty="0" smtClean="0"/>
                        <a:t>Jan</a:t>
                      </a:r>
                      <a:r>
                        <a:rPr lang="en-US" sz="2400" baseline="0" dirty="0" smtClean="0"/>
                        <a:t> 30, 2016</a:t>
                      </a:r>
                      <a:endParaRPr lang="en-US" sz="2400" dirty="0"/>
                    </a:p>
                  </a:txBody>
                  <a:tcPr/>
                </a:tc>
              </a:tr>
              <a:tr h="370840">
                <a:tc>
                  <a:txBody>
                    <a:bodyPr/>
                    <a:lstStyle/>
                    <a:p>
                      <a:r>
                        <a:rPr lang="en-US" sz="2400" dirty="0" smtClean="0"/>
                        <a:t>#483 - Colorado Springs</a:t>
                      </a:r>
                      <a:endParaRPr lang="en-US" sz="2400" dirty="0"/>
                    </a:p>
                  </a:txBody>
                  <a:tcPr/>
                </a:tc>
                <a:tc>
                  <a:txBody>
                    <a:bodyPr/>
                    <a:lstStyle/>
                    <a:p>
                      <a:r>
                        <a:rPr lang="en-US" sz="2400" dirty="0" smtClean="0"/>
                        <a:t>Apr</a:t>
                      </a:r>
                      <a:r>
                        <a:rPr lang="en-US" sz="2400" baseline="0" dirty="0" smtClean="0"/>
                        <a:t> 02, 2016</a:t>
                      </a:r>
                      <a:endParaRPr lang="en-US" sz="2400" dirty="0"/>
                    </a:p>
                  </a:txBody>
                  <a:tcPr/>
                </a:tc>
              </a:tr>
              <a:tr h="370840">
                <a:tc>
                  <a:txBody>
                    <a:bodyPr/>
                    <a:lstStyle/>
                    <a:p>
                      <a:r>
                        <a:rPr lang="en-US" sz="2400" dirty="0" smtClean="0"/>
                        <a:t>#490 - Costa Rica</a:t>
                      </a:r>
                      <a:endParaRPr lang="en-US" sz="2400" dirty="0"/>
                    </a:p>
                  </a:txBody>
                  <a:tcPr/>
                </a:tc>
                <a:tc>
                  <a:txBody>
                    <a:bodyPr/>
                    <a:lstStyle/>
                    <a:p>
                      <a:r>
                        <a:rPr lang="en-US" sz="2400" dirty="0" smtClean="0"/>
                        <a:t>Apr 23, 2016</a:t>
                      </a:r>
                      <a:endParaRPr lang="en-US" sz="2400" dirty="0"/>
                    </a:p>
                  </a:txBody>
                  <a:tcPr/>
                </a:tc>
              </a:tr>
            </a:tbl>
          </a:graphicData>
        </a:graphic>
      </p:graphicFrame>
      <p:sp>
        <p:nvSpPr>
          <p:cNvPr id="4" name="TextBox 3"/>
          <p:cNvSpPr txBox="1"/>
          <p:nvPr/>
        </p:nvSpPr>
        <p:spPr>
          <a:xfrm>
            <a:off x="914400" y="990600"/>
            <a:ext cx="7315200" cy="2062103"/>
          </a:xfrm>
          <a:prstGeom prst="rect">
            <a:avLst/>
          </a:prstGeom>
          <a:noFill/>
        </p:spPr>
        <p:txBody>
          <a:bodyPr wrap="square" rtlCol="0">
            <a:spAutoFit/>
          </a:bodyPr>
          <a:lstStyle/>
          <a:p>
            <a:pPr lvl="2"/>
            <a:r>
              <a:rPr lang="en-US" sz="2000" dirty="0" smtClean="0"/>
              <a:t>* Free Saturday of training. Come and go as you please.</a:t>
            </a:r>
          </a:p>
          <a:p>
            <a:pPr lvl="2"/>
            <a:r>
              <a:rPr lang="en-US" sz="2000" dirty="0" smtClean="0"/>
              <a:t>* Many speakers are bloggers, MCMs, and/or authors.</a:t>
            </a:r>
            <a:br>
              <a:rPr lang="en-US" sz="2000" dirty="0" smtClean="0"/>
            </a:br>
            <a:r>
              <a:rPr lang="en-US" sz="2000" dirty="0" smtClean="0"/>
              <a:t>* 4-6 rooms (tracks) with 5-6 sessions.</a:t>
            </a:r>
            <a:br>
              <a:rPr lang="en-US" sz="2000" dirty="0" smtClean="0"/>
            </a:br>
            <a:r>
              <a:rPr lang="en-US" sz="2000" dirty="0" smtClean="0"/>
              <a:t>* Lunch provided for $10, or bring your own.</a:t>
            </a:r>
          </a:p>
          <a:p>
            <a:pPr algn="ctr"/>
            <a:endParaRPr lang="en-US" sz="2400" dirty="0" smtClean="0"/>
          </a:p>
          <a:p>
            <a:pPr algn="ctr"/>
            <a:r>
              <a:rPr lang="en-US" sz="2400" dirty="0" smtClean="0"/>
              <a:t>SQLSaturday.com</a:t>
            </a:r>
          </a:p>
        </p:txBody>
      </p:sp>
      <p:sp>
        <p:nvSpPr>
          <p:cNvPr id="5" name="TextBox 4"/>
          <p:cNvSpPr txBox="1"/>
          <p:nvPr/>
        </p:nvSpPr>
        <p:spPr>
          <a:xfrm>
            <a:off x="1756454" y="3124200"/>
            <a:ext cx="5631093" cy="584775"/>
          </a:xfrm>
          <a:prstGeom prst="rect">
            <a:avLst/>
          </a:prstGeom>
          <a:noFill/>
        </p:spPr>
        <p:txBody>
          <a:bodyPr wrap="none" rtlCol="0">
            <a:spAutoFit/>
          </a:bodyPr>
          <a:lstStyle/>
          <a:p>
            <a:pPr algn="ctr"/>
            <a:r>
              <a:rPr lang="en-US" sz="3200" dirty="0" smtClean="0"/>
              <a:t>Upcoming Nearby SQL Saturdays</a:t>
            </a:r>
            <a:endParaRPr lang="en-US" sz="3200" dirty="0"/>
          </a:p>
        </p:txBody>
      </p:sp>
    </p:spTree>
    <p:extLst>
      <p:ext uri="{BB962C8B-B14F-4D97-AF65-F5344CB8AC3E}">
        <p14:creationId xmlns:p14="http://schemas.microsoft.com/office/powerpoint/2010/main" val="37752625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1000"/>
            <a:ext cx="7315200" cy="584775"/>
          </a:xfrm>
          <a:prstGeom prst="rect">
            <a:avLst/>
          </a:prstGeom>
          <a:noFill/>
          <a:ln w="12700">
            <a:solidFill>
              <a:schemeClr val="tx1"/>
            </a:solidFill>
          </a:ln>
        </p:spPr>
        <p:txBody>
          <a:bodyPr wrap="square" rtlCol="0">
            <a:spAutoFit/>
          </a:bodyPr>
          <a:lstStyle/>
          <a:p>
            <a:pPr lvl="0" algn="ctr"/>
            <a:r>
              <a:rPr lang="en-US" sz="3200" dirty="0">
                <a:solidFill>
                  <a:prstClr val="black"/>
                </a:solidFill>
              </a:rPr>
              <a:t>Austin SQL Saturday #461</a:t>
            </a:r>
          </a:p>
        </p:txBody>
      </p:sp>
      <p:sp>
        <p:nvSpPr>
          <p:cNvPr id="3" name="TextBox 2"/>
          <p:cNvSpPr txBox="1"/>
          <p:nvPr/>
        </p:nvSpPr>
        <p:spPr>
          <a:xfrm>
            <a:off x="1187244" y="1343109"/>
            <a:ext cx="704235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36 presentations to choose from</a:t>
            </a:r>
          </a:p>
          <a:p>
            <a:pPr marL="285750" indent="-285750">
              <a:buFont typeface="Arial" panose="020B0604020202020204" pitchFamily="34" charset="0"/>
              <a:buChar char="•"/>
            </a:pPr>
            <a:r>
              <a:rPr lang="en-US" sz="2400" dirty="0" smtClean="0"/>
              <a:t>6 tracks / rooms with 6 sessions each</a:t>
            </a:r>
          </a:p>
          <a:p>
            <a:pPr marL="285750" indent="-285750">
              <a:buFont typeface="Arial" panose="020B0604020202020204" pitchFamily="34" charset="0"/>
              <a:buChar char="•"/>
            </a:pPr>
            <a:r>
              <a:rPr lang="en-US" sz="2400" dirty="0" smtClean="0"/>
              <a:t>Speakers from Central Texas and surrounding states</a:t>
            </a:r>
          </a:p>
          <a:p>
            <a:pPr marL="285750" indent="-285750">
              <a:buFont typeface="Arial" panose="020B0604020202020204" pitchFamily="34" charset="0"/>
              <a:buChar char="•"/>
            </a:pPr>
            <a:r>
              <a:rPr lang="en-US" sz="2400" dirty="0" smtClean="0"/>
              <a:t>Tell your coworkers</a:t>
            </a:r>
          </a:p>
          <a:p>
            <a:pPr marL="285750" indent="-285750">
              <a:buFont typeface="Arial" panose="020B0604020202020204" pitchFamily="34" charset="0"/>
              <a:buChar char="•"/>
            </a:pPr>
            <a:r>
              <a:rPr lang="en-US" sz="2400" dirty="0" smtClean="0"/>
              <a:t>Ask for Friday off, since Saturday will be work related</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008669581"/>
              </p:ext>
            </p:extLst>
          </p:nvPr>
        </p:nvGraphicFramePr>
        <p:xfrm>
          <a:off x="1447800" y="4038600"/>
          <a:ext cx="6248400" cy="1737360"/>
        </p:xfrm>
        <a:graphic>
          <a:graphicData uri="http://schemas.openxmlformats.org/drawingml/2006/table">
            <a:tbl>
              <a:tblPr firstRow="1" bandRow="1">
                <a:effectLst/>
                <a:tableStyleId>{5C22544A-7EE6-4342-B048-85BDC9FD1C3A}</a:tableStyleId>
              </a:tblPr>
              <a:tblGrid>
                <a:gridCol w="1295400"/>
                <a:gridCol w="4953000"/>
              </a:tblGrid>
              <a:tr h="152400">
                <a:tc>
                  <a:txBody>
                    <a:bodyPr/>
                    <a:lstStyle/>
                    <a:p>
                      <a:r>
                        <a:rPr lang="en-US" sz="2400" b="1" dirty="0" smtClean="0">
                          <a:solidFill>
                            <a:schemeClr val="tx1"/>
                          </a:solidFill>
                        </a:rPr>
                        <a:t>When:</a:t>
                      </a:r>
                      <a:endParaRPr 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rPr>
                        <a:t>Sat, Jan 30, 2016</a:t>
                      </a:r>
                      <a:endParaRPr 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2400" b="1" dirty="0" smtClean="0">
                          <a:solidFill>
                            <a:schemeClr val="tx1"/>
                          </a:solidFill>
                        </a:rPr>
                        <a:t>Where:</a:t>
                      </a:r>
                      <a:endParaRPr 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smtClean="0">
                          <a:solidFill>
                            <a:schemeClr val="tx1"/>
                          </a:solidFill>
                        </a:rPr>
                        <a:t>Wingate Hotel and Conference Center</a:t>
                      </a:r>
                    </a:p>
                    <a:p>
                      <a:r>
                        <a:rPr lang="en-US" sz="2400" dirty="0" smtClean="0">
                          <a:solidFill>
                            <a:schemeClr val="tx1"/>
                          </a:solidFill>
                        </a:rPr>
                        <a:t>Round Rock, TX</a:t>
                      </a:r>
                      <a:endParaRPr lang="en-US" sz="240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2400" b="1" dirty="0" smtClean="0">
                          <a:solidFill>
                            <a:schemeClr val="tx1"/>
                          </a:solidFill>
                        </a:rPr>
                        <a:t>Register:</a:t>
                      </a:r>
                      <a:endParaRPr 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sqlsaturday.com/461/</a:t>
                      </a:r>
                      <a:endParaRPr lang="en-US"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202407007"/>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94115" y="1219200"/>
            <a:ext cx="4270143" cy="3662541"/>
          </a:xfrm>
          <a:prstGeom prst="rect">
            <a:avLst/>
          </a:prstGeom>
          <a:noFill/>
        </p:spPr>
        <p:txBody>
          <a:bodyPr wrap="none" rtlCol="0">
            <a:spAutoFit/>
          </a:bodyPr>
          <a:lstStyle/>
          <a:p>
            <a:pPr algn="ctr"/>
            <a:r>
              <a:rPr lang="en-US" sz="2800" b="1" u="sng" dirty="0" smtClean="0"/>
              <a:t>Creating </a:t>
            </a:r>
            <a:r>
              <a:rPr lang="en-US" sz="2800" b="1" u="sng" dirty="0"/>
              <a:t>a High Availability </a:t>
            </a:r>
            <a:endParaRPr lang="en-US" sz="2800" b="1" u="sng" dirty="0" smtClean="0"/>
          </a:p>
          <a:p>
            <a:pPr algn="ctr"/>
            <a:r>
              <a:rPr lang="en-US" sz="2800" b="1" u="sng" dirty="0" smtClean="0"/>
              <a:t>and </a:t>
            </a:r>
            <a:r>
              <a:rPr lang="en-US" sz="2800" b="1" u="sng" dirty="0"/>
              <a:t>Disaster Recovery Plan</a:t>
            </a:r>
            <a:endParaRPr lang="en-US" sz="2800" dirty="0"/>
          </a:p>
          <a:p>
            <a:pPr algn="ctr"/>
            <a:r>
              <a:rPr lang="en-US" sz="2400" dirty="0"/>
              <a:t>By Ryan </a:t>
            </a:r>
            <a:r>
              <a:rPr lang="en-US" sz="2400" dirty="0" smtClean="0"/>
              <a:t>Adams</a:t>
            </a:r>
          </a:p>
          <a:p>
            <a:pPr algn="ctr"/>
            <a:endParaRPr lang="en-US" sz="2400" dirty="0"/>
          </a:p>
          <a:p>
            <a:pPr algn="ctr"/>
            <a:r>
              <a:rPr lang="en-US" sz="2800" b="1" u="sng" dirty="0"/>
              <a:t>Performance </a:t>
            </a:r>
            <a:r>
              <a:rPr lang="en-US" sz="2800" b="1" u="sng" dirty="0" smtClean="0"/>
              <a:t>Tuning</a:t>
            </a:r>
          </a:p>
          <a:p>
            <a:pPr algn="ctr"/>
            <a:r>
              <a:rPr lang="en-US" sz="2800" b="1" u="sng" dirty="0" smtClean="0"/>
              <a:t>Like </a:t>
            </a:r>
            <a:r>
              <a:rPr lang="en-US" sz="2800" b="1" u="sng" dirty="0"/>
              <a:t>a Boss</a:t>
            </a:r>
            <a:endParaRPr lang="en-US" sz="2800" dirty="0"/>
          </a:p>
          <a:p>
            <a:pPr algn="ctr"/>
            <a:r>
              <a:rPr lang="en-US" sz="2400" dirty="0"/>
              <a:t>By Robert Davis</a:t>
            </a:r>
          </a:p>
          <a:p>
            <a:pPr algn="ctr"/>
            <a:endParaRPr lang="en-US" sz="2400" u="sng" dirty="0" smtClean="0"/>
          </a:p>
          <a:p>
            <a:pPr algn="ctr"/>
            <a:endParaRPr lang="en-US" sz="2400" u="sng" dirty="0" smtClean="0"/>
          </a:p>
        </p:txBody>
      </p:sp>
      <p:sp>
        <p:nvSpPr>
          <p:cNvPr id="9" name="TextBox 8"/>
          <p:cNvSpPr txBox="1"/>
          <p:nvPr/>
        </p:nvSpPr>
        <p:spPr>
          <a:xfrm>
            <a:off x="381000" y="304800"/>
            <a:ext cx="8296374" cy="584775"/>
          </a:xfrm>
          <a:prstGeom prst="rect">
            <a:avLst/>
          </a:prstGeom>
          <a:noFill/>
          <a:ln w="12700">
            <a:solidFill>
              <a:schemeClr val="tx1"/>
            </a:solidFill>
          </a:ln>
        </p:spPr>
        <p:txBody>
          <a:bodyPr wrap="square" rtlCol="0">
            <a:spAutoFit/>
          </a:bodyPr>
          <a:lstStyle/>
          <a:p>
            <a:pPr lvl="0" algn="ctr"/>
            <a:r>
              <a:rPr lang="en-US" sz="3200" dirty="0">
                <a:solidFill>
                  <a:prstClr val="black"/>
                </a:solidFill>
              </a:rPr>
              <a:t>Austin SQL Saturday Pre-Cons</a:t>
            </a:r>
            <a:endParaRPr lang="en-US" sz="3200" dirty="0">
              <a:solidFill>
                <a:prstClr val="black"/>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677510100"/>
              </p:ext>
            </p:extLst>
          </p:nvPr>
        </p:nvGraphicFramePr>
        <p:xfrm>
          <a:off x="2286000" y="4724400"/>
          <a:ext cx="4267200" cy="1371600"/>
        </p:xfrm>
        <a:graphic>
          <a:graphicData uri="http://schemas.openxmlformats.org/drawingml/2006/table">
            <a:tbl>
              <a:tblPr firstRow="1" bandRow="1">
                <a:tableStyleId>{2D5ABB26-0587-4C30-8999-92F81FD0307C}</a:tableStyleId>
              </a:tblPr>
              <a:tblGrid>
                <a:gridCol w="1295400"/>
                <a:gridCol w="2971800"/>
              </a:tblGrid>
              <a:tr h="370840">
                <a:tc>
                  <a:txBody>
                    <a:bodyPr/>
                    <a:lstStyle/>
                    <a:p>
                      <a:r>
                        <a:rPr lang="en-US" sz="2400" b="1" dirty="0" smtClean="0"/>
                        <a:t>When</a:t>
                      </a:r>
                      <a:r>
                        <a:rPr lang="en-US" sz="2400" dirty="0" smtClean="0"/>
                        <a:t>: </a:t>
                      </a:r>
                      <a:endParaRPr lang="en-US" sz="2400" dirty="0"/>
                    </a:p>
                  </a:txBody>
                  <a:tcPr/>
                </a:tc>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sz="2400" dirty="0" smtClean="0"/>
                        <a:t>Fri, Jan 29, 2016</a:t>
                      </a:r>
                    </a:p>
                  </a:txBody>
                  <a:tcPr/>
                </a:tc>
              </a:tr>
              <a:tr h="370840">
                <a:tc>
                  <a:txBody>
                    <a:bodyPr/>
                    <a:lstStyle/>
                    <a:p>
                      <a:r>
                        <a:rPr lang="en-US" sz="2400" b="1" dirty="0" smtClean="0"/>
                        <a:t>Where</a:t>
                      </a:r>
                      <a:r>
                        <a:rPr lang="en-US" sz="2400" dirty="0" smtClean="0"/>
                        <a:t>: </a:t>
                      </a:r>
                      <a:endParaRPr lang="en-US" sz="2400" dirty="0"/>
                    </a:p>
                  </a:txBody>
                  <a:tcPr/>
                </a:tc>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sz="2400" dirty="0" smtClean="0"/>
                        <a:t>Microsoft Offices</a:t>
                      </a:r>
                    </a:p>
                  </a:txBody>
                  <a:tcPr/>
                </a:tc>
              </a:tr>
              <a:tr h="370840">
                <a:tc>
                  <a:txBody>
                    <a:bodyPr/>
                    <a:lstStyle/>
                    <a:p>
                      <a:r>
                        <a:rPr lang="en-US" sz="2400" b="1" dirty="0" smtClean="0"/>
                        <a:t>Register</a:t>
                      </a:r>
                      <a:r>
                        <a:rPr lang="en-US" sz="2400" dirty="0" smtClean="0"/>
                        <a:t>: </a:t>
                      </a:r>
                      <a:endParaRPr lang="en-US" sz="2400" dirty="0"/>
                    </a:p>
                  </a:txBody>
                  <a:tcPr/>
                </a:tc>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sz="2400" dirty="0" smtClean="0"/>
                        <a:t>sqlsaturday.com/461/</a:t>
                      </a:r>
                    </a:p>
                  </a:txBody>
                  <a:tcPr/>
                </a:tc>
              </a:tr>
            </a:tbl>
          </a:graphicData>
        </a:graphic>
      </p:graphicFrame>
    </p:spTree>
    <p:extLst>
      <p:ext uri="{BB962C8B-B14F-4D97-AF65-F5344CB8AC3E}">
        <p14:creationId xmlns:p14="http://schemas.microsoft.com/office/powerpoint/2010/main" val="2118189148"/>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700" y="457200"/>
            <a:ext cx="7848600" cy="584775"/>
          </a:xfrm>
          <a:prstGeom prst="rect">
            <a:avLst/>
          </a:prstGeom>
          <a:noFill/>
          <a:ln w="12700">
            <a:solidFill>
              <a:schemeClr val="tx1"/>
            </a:solidFill>
          </a:ln>
        </p:spPr>
        <p:txBody>
          <a:bodyPr wrap="square" rtlCol="0">
            <a:spAutoFit/>
          </a:bodyPr>
          <a:lstStyle/>
          <a:p>
            <a:pPr algn="ctr"/>
            <a:r>
              <a:rPr lang="en-US" sz="3200" dirty="0" smtClean="0"/>
              <a:t>PASS </a:t>
            </a:r>
            <a:r>
              <a:rPr lang="en-US" sz="3200" dirty="0" smtClean="0"/>
              <a:t>Virtual Chapters</a:t>
            </a:r>
            <a:endParaRPr lang="en-US" sz="3200" dirty="0"/>
          </a:p>
        </p:txBody>
      </p:sp>
      <p:sp>
        <p:nvSpPr>
          <p:cNvPr id="4" name="TextBox 3"/>
          <p:cNvSpPr txBox="1"/>
          <p:nvPr/>
        </p:nvSpPr>
        <p:spPr>
          <a:xfrm>
            <a:off x="1434251" y="1104990"/>
            <a:ext cx="6275499" cy="1938992"/>
          </a:xfrm>
          <a:prstGeom prst="rect">
            <a:avLst/>
          </a:prstGeom>
          <a:noFill/>
        </p:spPr>
        <p:txBody>
          <a:bodyPr wrap="none" rtlCol="0">
            <a:spAutoFit/>
          </a:bodyPr>
          <a:lstStyle/>
          <a:p>
            <a:pPr algn="ctr"/>
            <a:r>
              <a:rPr lang="en-US" sz="2400" dirty="0"/>
              <a:t>Free 1-hour webinar</a:t>
            </a:r>
          </a:p>
          <a:p>
            <a:pPr algn="ctr"/>
            <a:r>
              <a:rPr lang="en-US" sz="2400" dirty="0"/>
              <a:t>W</a:t>
            </a:r>
            <a:r>
              <a:rPr lang="en-US" sz="2400" dirty="0" smtClean="0"/>
              <a:t>eekly to bi-monthly in specific topics</a:t>
            </a:r>
            <a:br>
              <a:rPr lang="en-US" sz="2400" dirty="0" smtClean="0"/>
            </a:br>
            <a:r>
              <a:rPr lang="en-US" sz="2400" dirty="0" smtClean="0"/>
              <a:t>Archive of past presentations</a:t>
            </a:r>
          </a:p>
          <a:p>
            <a:pPr algn="ctr"/>
            <a:endParaRPr lang="en-US" sz="2400" dirty="0" smtClean="0"/>
          </a:p>
          <a:p>
            <a:pPr algn="ctr"/>
            <a:r>
              <a:rPr lang="en-US" sz="2400" dirty="0" smtClean="0"/>
              <a:t>SQLPASS.org/</a:t>
            </a:r>
            <a:r>
              <a:rPr lang="en-US" sz="2400" dirty="0" err="1" smtClean="0"/>
              <a:t>PASSChapters</a:t>
            </a:r>
            <a:r>
              <a:rPr lang="en-US" sz="2400" dirty="0" smtClean="0"/>
              <a:t>/VirtualChapters.aspx</a:t>
            </a:r>
            <a:endParaRPr lang="en-US" sz="2400" dirty="0"/>
          </a:p>
        </p:txBody>
      </p:sp>
      <p:sp>
        <p:nvSpPr>
          <p:cNvPr id="5" name="TextBox 4"/>
          <p:cNvSpPr txBox="1"/>
          <p:nvPr/>
        </p:nvSpPr>
        <p:spPr>
          <a:xfrm>
            <a:off x="3088870" y="3429000"/>
            <a:ext cx="2966261" cy="584775"/>
          </a:xfrm>
          <a:prstGeom prst="rect">
            <a:avLst/>
          </a:prstGeom>
          <a:noFill/>
        </p:spPr>
        <p:txBody>
          <a:bodyPr wrap="none" rtlCol="0">
            <a:spAutoFit/>
          </a:bodyPr>
          <a:lstStyle/>
          <a:p>
            <a:r>
              <a:rPr lang="en-US" sz="3200" dirty="0" smtClean="0"/>
              <a:t>Sample of Topics</a:t>
            </a:r>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1261305145"/>
              </p:ext>
            </p:extLst>
          </p:nvPr>
        </p:nvGraphicFramePr>
        <p:xfrm>
          <a:off x="647700" y="4142483"/>
          <a:ext cx="7848600" cy="1752600"/>
        </p:xfrm>
        <a:graphic>
          <a:graphicData uri="http://schemas.openxmlformats.org/drawingml/2006/table">
            <a:tbl>
              <a:tblPr firstRow="1" bandRow="1">
                <a:tableStyleId>{2D5ABB26-0587-4C30-8999-92F81FD0307C}</a:tableStyleId>
              </a:tblPr>
              <a:tblGrid>
                <a:gridCol w="2616200"/>
                <a:gridCol w="2616200"/>
                <a:gridCol w="2616200"/>
              </a:tblGrid>
              <a:tr h="1126671">
                <a:tc>
                  <a:txBody>
                    <a:bodyPr/>
                    <a:lstStyle/>
                    <a:p>
                      <a:pPr algn="ctr"/>
                      <a:r>
                        <a:rPr lang="en-US" sz="2400" dirty="0" smtClean="0">
                          <a:ln>
                            <a:noFill/>
                          </a:ln>
                        </a:rPr>
                        <a:t>Business Intelligence</a:t>
                      </a:r>
                      <a:endParaRPr lang="en-US" sz="2400" dirty="0">
                        <a:ln>
                          <a:noFill/>
                        </a:ln>
                      </a:endParaRP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2400" dirty="0" smtClean="0">
                          <a:ln>
                            <a:noFill/>
                          </a:ln>
                        </a:rPr>
                        <a:t>Database Administration</a:t>
                      </a:r>
                      <a:endParaRPr lang="en-US" sz="2400" dirty="0">
                        <a:ln>
                          <a:noFill/>
                        </a:ln>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2400" dirty="0" smtClean="0">
                          <a:ln>
                            <a:noFill/>
                          </a:ln>
                        </a:rPr>
                        <a:t>DBA</a:t>
                      </a:r>
                      <a:br>
                        <a:rPr lang="en-US" sz="2400" dirty="0" smtClean="0">
                          <a:ln>
                            <a:noFill/>
                          </a:ln>
                        </a:rPr>
                      </a:br>
                      <a:r>
                        <a:rPr lang="en-US" sz="2400" dirty="0" smtClean="0">
                          <a:ln>
                            <a:noFill/>
                          </a:ln>
                        </a:rPr>
                        <a:t>Fundamentals</a:t>
                      </a:r>
                      <a:endParaRPr lang="en-US" sz="2400" dirty="0">
                        <a:ln>
                          <a:noFill/>
                        </a:ln>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r>
              <a:tr h="625929">
                <a:tc>
                  <a:txBody>
                    <a:bodyPr/>
                    <a:lstStyle/>
                    <a:p>
                      <a:pPr algn="ctr"/>
                      <a:r>
                        <a:rPr lang="en-US" sz="2400" dirty="0" smtClean="0">
                          <a:ln>
                            <a:noFill/>
                          </a:ln>
                        </a:rPr>
                        <a:t>Performance</a:t>
                      </a:r>
                      <a:endParaRPr lang="en-US" sz="2400" dirty="0">
                        <a:ln>
                          <a:noFill/>
                        </a:ln>
                      </a:endParaRPr>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err="1" smtClean="0">
                          <a:ln>
                            <a:noFill/>
                          </a:ln>
                        </a:rPr>
                        <a:t>Powershell</a:t>
                      </a:r>
                      <a:endParaRPr lang="en-US" sz="2400" dirty="0">
                        <a:ln>
                          <a:noFill/>
                        </a:ln>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smtClean="0">
                          <a:ln>
                            <a:noFill/>
                          </a:ln>
                        </a:rPr>
                        <a:t>Virtualization</a:t>
                      </a:r>
                      <a:endParaRPr lang="en-US" sz="2400" dirty="0">
                        <a:ln>
                          <a:noFill/>
                        </a:ln>
                      </a:endParaRPr>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36043723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2050" y="457200"/>
            <a:ext cx="6819900" cy="584775"/>
          </a:xfrm>
          <a:prstGeom prst="rect">
            <a:avLst/>
          </a:prstGeom>
          <a:noFill/>
          <a:ln w="12700">
            <a:solidFill>
              <a:schemeClr val="tx1"/>
            </a:solidFill>
          </a:ln>
        </p:spPr>
        <p:txBody>
          <a:bodyPr wrap="square" rtlCol="0">
            <a:spAutoFit/>
          </a:bodyPr>
          <a:lstStyle/>
          <a:p>
            <a:pPr algn="ctr"/>
            <a:r>
              <a:rPr lang="en-US" sz="3200" dirty="0" smtClean="0"/>
              <a:t>Active </a:t>
            </a:r>
            <a:r>
              <a:rPr lang="en-US" sz="3200" dirty="0" smtClean="0"/>
              <a:t>Linked In  </a:t>
            </a:r>
            <a:r>
              <a:rPr lang="en-US" sz="3200" dirty="0" smtClean="0"/>
              <a:t>Groups</a:t>
            </a:r>
            <a:endParaRPr lang="en-US" sz="3200" dirty="0"/>
          </a:p>
        </p:txBody>
      </p:sp>
      <p:sp>
        <p:nvSpPr>
          <p:cNvPr id="6" name="TextBox 5"/>
          <p:cNvSpPr txBox="1"/>
          <p:nvPr/>
        </p:nvSpPr>
        <p:spPr>
          <a:xfrm>
            <a:off x="1162050" y="1447800"/>
            <a:ext cx="6819900" cy="4401205"/>
          </a:xfrm>
          <a:prstGeom prst="rect">
            <a:avLst/>
          </a:prstGeom>
          <a:noFill/>
        </p:spPr>
        <p:txBody>
          <a:bodyPr wrap="square" rtlCol="0">
            <a:spAutoFit/>
          </a:bodyPr>
          <a:lstStyle/>
          <a:p>
            <a:pPr algn="ctr"/>
            <a:r>
              <a:rPr lang="en-US" sz="2800" b="1" dirty="0" smtClean="0"/>
              <a:t>CACTUSS</a:t>
            </a:r>
            <a:endParaRPr lang="en-US" sz="2800" b="1" dirty="0"/>
          </a:p>
          <a:p>
            <a:pPr algn="ctr"/>
            <a:r>
              <a:rPr lang="en-US" sz="2400" dirty="0" smtClean="0"/>
              <a:t>linkedin.com/</a:t>
            </a:r>
            <a:r>
              <a:rPr lang="en-US" sz="2400" dirty="0" err="1" smtClean="0"/>
              <a:t>groups?gid</a:t>
            </a:r>
            <a:r>
              <a:rPr lang="en-US" sz="2400" dirty="0" smtClean="0"/>
              <a:t>=149440</a:t>
            </a:r>
            <a:endParaRPr lang="en-US" sz="2400" dirty="0"/>
          </a:p>
          <a:p>
            <a:pPr algn="ctr"/>
            <a:endParaRPr lang="en-US" sz="2400" dirty="0" smtClean="0"/>
          </a:p>
          <a:p>
            <a:pPr algn="ctr"/>
            <a:r>
              <a:rPr lang="en-US" sz="2800" b="1" dirty="0" smtClean="0"/>
              <a:t>SQLDBA</a:t>
            </a:r>
            <a:endParaRPr lang="en-US" sz="2800" b="1" dirty="0"/>
          </a:p>
          <a:p>
            <a:pPr algn="ctr"/>
            <a:r>
              <a:rPr lang="en-US" sz="2400" dirty="0" smtClean="0"/>
              <a:t>linkedin.com/</a:t>
            </a:r>
            <a:r>
              <a:rPr lang="en-US" sz="2400" dirty="0" err="1" smtClean="0"/>
              <a:t>groups?gid</a:t>
            </a:r>
            <a:r>
              <a:rPr lang="en-US" sz="2400" dirty="0" smtClean="0"/>
              <a:t>=66097</a:t>
            </a:r>
            <a:endParaRPr lang="en-US" sz="2400" dirty="0"/>
          </a:p>
          <a:p>
            <a:pPr algn="ctr"/>
            <a:endParaRPr lang="en-US" sz="2400" dirty="0" smtClean="0"/>
          </a:p>
          <a:p>
            <a:pPr algn="ctr"/>
            <a:r>
              <a:rPr lang="en-US" sz="2800" b="1" dirty="0" err="1" smtClean="0"/>
              <a:t>SQLServerCentral</a:t>
            </a:r>
            <a:endParaRPr lang="en-US" sz="2800" b="1" dirty="0" smtClean="0"/>
          </a:p>
          <a:p>
            <a:pPr algn="ctr"/>
            <a:r>
              <a:rPr lang="en-US" sz="2400" dirty="0" smtClean="0"/>
              <a:t>linkedin.com/groups/SQLServerCentral-72017</a:t>
            </a:r>
            <a:endParaRPr lang="en-US" sz="2400" dirty="0"/>
          </a:p>
          <a:p>
            <a:pPr algn="ctr"/>
            <a:endParaRPr lang="en-US" sz="2400" dirty="0" smtClean="0"/>
          </a:p>
          <a:p>
            <a:pPr algn="ctr"/>
            <a:r>
              <a:rPr lang="en-US" sz="2800" b="1" dirty="0" smtClean="0"/>
              <a:t>Microsoft </a:t>
            </a:r>
            <a:r>
              <a:rPr lang="en-US" sz="2800" b="1" dirty="0"/>
              <a:t>Business Intelligence</a:t>
            </a:r>
          </a:p>
          <a:p>
            <a:pPr algn="ctr"/>
            <a:r>
              <a:rPr lang="en-US" sz="2400" dirty="0" smtClean="0"/>
              <a:t>linkedin.com/</a:t>
            </a:r>
            <a:r>
              <a:rPr lang="en-US" sz="2400" dirty="0" err="1" smtClean="0"/>
              <a:t>groups?gid</a:t>
            </a:r>
            <a:r>
              <a:rPr lang="en-US" sz="2400" dirty="0" smtClean="0"/>
              <a:t>=59185</a:t>
            </a:r>
            <a:endParaRPr lang="en-US" sz="2400" dirty="0"/>
          </a:p>
        </p:txBody>
      </p:sp>
    </p:spTree>
    <p:extLst>
      <p:ext uri="{BB962C8B-B14F-4D97-AF65-F5344CB8AC3E}">
        <p14:creationId xmlns:p14="http://schemas.microsoft.com/office/powerpoint/2010/main" val="96705148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7800" y="533400"/>
            <a:ext cx="6492930" cy="646331"/>
          </a:xfrm>
          <a:prstGeom prst="rect">
            <a:avLst/>
          </a:prstGeom>
          <a:noFill/>
          <a:ln w="12700">
            <a:solidFill>
              <a:schemeClr val="tx1"/>
            </a:solidFill>
          </a:ln>
          <a:effectLst>
            <a:outerShdw blurRad="50800" dist="50800" dir="5400000" algn="ctr" rotWithShape="0">
              <a:schemeClr val="bg1"/>
            </a:outerShdw>
          </a:effectLst>
        </p:spPr>
        <p:txBody>
          <a:bodyPr wrap="square" rtlCol="0">
            <a:spAutoFit/>
          </a:bodyPr>
          <a:lstStyle/>
          <a:p>
            <a:pPr algn="ctr"/>
            <a:r>
              <a:rPr lang="en-US" sz="3600" dirty="0" smtClean="0"/>
              <a:t>Online Help</a:t>
            </a:r>
            <a:endParaRPr lang="en-US" sz="3600" dirty="0"/>
          </a:p>
        </p:txBody>
      </p:sp>
      <p:sp>
        <p:nvSpPr>
          <p:cNvPr id="6" name="TextBox 5"/>
          <p:cNvSpPr txBox="1"/>
          <p:nvPr/>
        </p:nvSpPr>
        <p:spPr>
          <a:xfrm>
            <a:off x="3346620" y="1435510"/>
            <a:ext cx="2695290" cy="461665"/>
          </a:xfrm>
          <a:prstGeom prst="rect">
            <a:avLst/>
          </a:prstGeom>
          <a:noFill/>
        </p:spPr>
        <p:txBody>
          <a:bodyPr wrap="none" rtlCol="0">
            <a:spAutoFit/>
          </a:bodyPr>
          <a:lstStyle/>
          <a:p>
            <a:r>
              <a:rPr lang="en-US" sz="2400" dirty="0" smtClean="0"/>
              <a:t>Tweet with #sqlhelp</a:t>
            </a:r>
            <a:endParaRPr lang="en-US" sz="2400" dirty="0"/>
          </a:p>
        </p:txBody>
      </p:sp>
      <p:pic>
        <p:nvPicPr>
          <p:cNvPr id="2" name="Picture 1"/>
          <p:cNvPicPr>
            <a:picLocks noChangeAspect="1"/>
          </p:cNvPicPr>
          <p:nvPr/>
        </p:nvPicPr>
        <p:blipFill>
          <a:blip r:embed="rId2"/>
          <a:stretch>
            <a:fillRect/>
          </a:stretch>
        </p:blipFill>
        <p:spPr>
          <a:xfrm>
            <a:off x="1447800" y="2152954"/>
            <a:ext cx="6492930" cy="2114246"/>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1447800" y="4525437"/>
            <a:ext cx="6492930" cy="1689120"/>
          </a:xfrm>
          <a:prstGeom prst="rect">
            <a:avLst/>
          </a:prstGeom>
          <a:ln>
            <a:solidFill>
              <a:schemeClr val="tx1"/>
            </a:solidFill>
          </a:ln>
        </p:spPr>
      </p:pic>
    </p:spTree>
    <p:extLst>
      <p:ext uri="{BB962C8B-B14F-4D97-AF65-F5344CB8AC3E}">
        <p14:creationId xmlns:p14="http://schemas.microsoft.com/office/powerpoint/2010/main" val="183263211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93170144"/>
              </p:ext>
            </p:extLst>
          </p:nvPr>
        </p:nvGraphicFramePr>
        <p:xfrm>
          <a:off x="838200" y="685800"/>
          <a:ext cx="7315200" cy="914400"/>
        </p:xfrm>
        <a:graphic>
          <a:graphicData uri="http://schemas.openxmlformats.org/drawingml/2006/table">
            <a:tbl>
              <a:tblPr firstRow="1" bandRow="1">
                <a:tableStyleId>{5940675A-B579-460E-94D1-54222C63F5DA}</a:tableStyleId>
              </a:tblPr>
              <a:tblGrid>
                <a:gridCol w="1447800"/>
                <a:gridCol w="5867400"/>
              </a:tblGrid>
              <a:tr h="370840">
                <a:tc>
                  <a:txBody>
                    <a:bodyPr/>
                    <a:lstStyle/>
                    <a:p>
                      <a:r>
                        <a:rPr lang="en-US" sz="2200" dirty="0" smtClean="0"/>
                        <a:t>December:</a:t>
                      </a:r>
                      <a:endParaRPr lang="en-US" sz="2200" b="1" dirty="0" smtClean="0"/>
                    </a:p>
                  </a:txBody>
                  <a:tcPr/>
                </a:tc>
                <a:tc>
                  <a:txBody>
                    <a:bodyPr/>
                    <a:lstStyle/>
                    <a:p>
                      <a:pPr algn="ctr"/>
                      <a:r>
                        <a:rPr lang="en-US" sz="2400" b="1" u="none" dirty="0" smtClean="0"/>
                        <a:t>What is the SSIS Catalog? and Why do I care?</a:t>
                      </a:r>
                      <a:endParaRPr lang="en-US" sz="2400" b="1" u="none" dirty="0"/>
                    </a:p>
                  </a:txBody>
                  <a:tcPr anchor="ctr"/>
                </a:tc>
              </a:tr>
              <a:tr h="370840">
                <a:tc>
                  <a:txBody>
                    <a:bodyPr/>
                    <a:lstStyle/>
                    <a:p>
                      <a:r>
                        <a:rPr lang="en-US" sz="2200" dirty="0" smtClean="0"/>
                        <a:t>Presenter:</a:t>
                      </a:r>
                      <a:endParaRPr lang="en-US" sz="2200" dirty="0"/>
                    </a:p>
                  </a:txBody>
                  <a:tcPr/>
                </a:tc>
                <a:tc>
                  <a:txBody>
                    <a:bodyPr/>
                    <a:lstStyle/>
                    <a:p>
                      <a:pPr algn="ctr"/>
                      <a:r>
                        <a:rPr lang="en-US" sz="2400" b="1" dirty="0" smtClean="0"/>
                        <a:t>Stan Geiger</a:t>
                      </a:r>
                      <a:endParaRPr lang="en-US" sz="2400" b="1" dirty="0"/>
                    </a:p>
                  </a:txBody>
                  <a:tcPr/>
                </a:tc>
              </a:tr>
            </a:tbl>
          </a:graphicData>
        </a:graphic>
      </p:graphicFrame>
      <p:sp>
        <p:nvSpPr>
          <p:cNvPr id="5" name="TextBox 4"/>
          <p:cNvSpPr txBox="1"/>
          <p:nvPr/>
        </p:nvSpPr>
        <p:spPr>
          <a:xfrm>
            <a:off x="754626" y="2133600"/>
            <a:ext cx="7391400" cy="3785652"/>
          </a:xfrm>
          <a:prstGeom prst="rect">
            <a:avLst/>
          </a:prstGeom>
          <a:noFill/>
        </p:spPr>
        <p:txBody>
          <a:bodyPr wrap="square" rtlCol="0">
            <a:spAutoFit/>
          </a:bodyPr>
          <a:lstStyle/>
          <a:p>
            <a:r>
              <a:rPr lang="en-US" sz="2400" dirty="0"/>
              <a:t>SQL Server 2012 redefined how SSIS packages are stored and executed. The advent of the SSISDB catalog gives a central point for working with SSIS projects deployed to the server. From this catalog we can set project and package parameter, configure environments, and monitor execution. There is no need to build in package logging because Microsoft had done it for us. This presentation covers what is in the catalog, how to deploy packages, environment, tips and tricks as well as monitoring package execution.</a:t>
            </a:r>
            <a:endParaRPr lang="en-US" sz="2400" dirty="0" smtClean="0"/>
          </a:p>
        </p:txBody>
      </p:sp>
    </p:spTree>
    <p:extLst>
      <p:ext uri="{BB962C8B-B14F-4D97-AF65-F5344CB8AC3E}">
        <p14:creationId xmlns:p14="http://schemas.microsoft.com/office/powerpoint/2010/main" val="4045813842"/>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7492</TotalTime>
  <Words>524</Words>
  <Application>Microsoft Office PowerPoint</Application>
  <PresentationFormat>On-screen Show (4:3)</PresentationFormat>
  <Paragraphs>136</Paragraphs>
  <Slides>11</Slides>
  <Notes>4</Notes>
  <HiddenSlides>0</HiddenSlides>
  <MMClips>0</MMClips>
  <ScaleCrop>false</ScaleCrop>
  <HeadingPairs>
    <vt:vector size="8" baseType="variant">
      <vt:variant>
        <vt:lpstr>Fonts Used</vt:lpstr>
      </vt:variant>
      <vt:variant>
        <vt:i4>2</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Burek, Michael</dc:creator>
  <cp:keywords>No Restrictions</cp:keywords>
  <cp:lastModifiedBy>Mike Burek</cp:lastModifiedBy>
  <cp:revision>75</cp:revision>
  <dcterms:created xsi:type="dcterms:W3CDTF">2014-02-18T18:52:06Z</dcterms:created>
  <dcterms:modified xsi:type="dcterms:W3CDTF">2015-11-17T22:29:26Z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fb3e22b1-a31a-44ee-9dbd-f4183442b19f</vt:lpwstr>
  </property>
  <property fmtid="{D5CDD505-2E9C-101B-9397-08002B2CF9AE}" pid="3" name="DellClassification">
    <vt:lpwstr>No Restrictions</vt:lpwstr>
  </property>
  <property fmtid="{D5CDD505-2E9C-101B-9397-08002B2CF9AE}" pid="4" name="DellSubLabels">
    <vt:lpwstr/>
  </property>
</Properties>
</file>