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43"/>
  </p:notesMasterIdLst>
  <p:handoutMasterIdLst>
    <p:handoutMasterId r:id="rId44"/>
  </p:handoutMasterIdLst>
  <p:sldIdLst>
    <p:sldId id="257" r:id="rId5"/>
    <p:sldId id="306" r:id="rId6"/>
    <p:sldId id="307" r:id="rId7"/>
    <p:sldId id="310" r:id="rId8"/>
    <p:sldId id="312" r:id="rId9"/>
    <p:sldId id="338" r:id="rId10"/>
    <p:sldId id="340" r:id="rId11"/>
    <p:sldId id="339" r:id="rId12"/>
    <p:sldId id="314" r:id="rId13"/>
    <p:sldId id="313" r:id="rId14"/>
    <p:sldId id="315" r:id="rId15"/>
    <p:sldId id="316" r:id="rId16"/>
    <p:sldId id="317" r:id="rId17"/>
    <p:sldId id="318" r:id="rId18"/>
    <p:sldId id="319" r:id="rId19"/>
    <p:sldId id="320" r:id="rId20"/>
    <p:sldId id="325" r:id="rId21"/>
    <p:sldId id="341" r:id="rId22"/>
    <p:sldId id="324" r:id="rId23"/>
    <p:sldId id="321" r:id="rId24"/>
    <p:sldId id="322" r:id="rId25"/>
    <p:sldId id="323" r:id="rId26"/>
    <p:sldId id="326" r:id="rId27"/>
    <p:sldId id="327" r:id="rId28"/>
    <p:sldId id="334" r:id="rId29"/>
    <p:sldId id="335" r:id="rId30"/>
    <p:sldId id="328" r:id="rId31"/>
    <p:sldId id="329" r:id="rId32"/>
    <p:sldId id="330" r:id="rId33"/>
    <p:sldId id="331" r:id="rId34"/>
    <p:sldId id="305" r:id="rId35"/>
    <p:sldId id="311" r:id="rId36"/>
    <p:sldId id="332" r:id="rId37"/>
    <p:sldId id="333" r:id="rId38"/>
    <p:sldId id="336" r:id="rId39"/>
    <p:sldId id="299" r:id="rId40"/>
    <p:sldId id="309" r:id="rId41"/>
    <p:sldId id="300"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s" id="{2266D7F5-89A7-478C-8A43-C1409DDC88B9}">
          <p14:sldIdLst>
            <p14:sldId id="257"/>
            <p14:sldId id="306"/>
            <p14:sldId id="307"/>
            <p14:sldId id="310"/>
            <p14:sldId id="312"/>
            <p14:sldId id="338"/>
            <p14:sldId id="340"/>
            <p14:sldId id="339"/>
            <p14:sldId id="314"/>
            <p14:sldId id="313"/>
            <p14:sldId id="315"/>
            <p14:sldId id="316"/>
            <p14:sldId id="317"/>
            <p14:sldId id="318"/>
            <p14:sldId id="319"/>
            <p14:sldId id="320"/>
            <p14:sldId id="325"/>
            <p14:sldId id="341"/>
            <p14:sldId id="324"/>
            <p14:sldId id="321"/>
            <p14:sldId id="322"/>
            <p14:sldId id="323"/>
            <p14:sldId id="326"/>
            <p14:sldId id="327"/>
            <p14:sldId id="334"/>
            <p14:sldId id="335"/>
            <p14:sldId id="328"/>
            <p14:sldId id="329"/>
            <p14:sldId id="330"/>
            <p14:sldId id="331"/>
            <p14:sldId id="305"/>
            <p14:sldId id="311"/>
            <p14:sldId id="332"/>
            <p14:sldId id="333"/>
            <p14:sldId id="336"/>
            <p14:sldId id="299"/>
            <p14:sldId id="309"/>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188F"/>
    <a:srgbClr val="333333"/>
    <a:srgbClr val="FFF100"/>
    <a:srgbClr val="4DA0E2"/>
    <a:srgbClr val="672A7B"/>
    <a:srgbClr val="505050"/>
    <a:srgbClr val="4D9ED7"/>
    <a:srgbClr val="0020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81" autoAdjust="0"/>
    <p:restoredTop sz="67023" autoAdjust="0"/>
  </p:normalViewPr>
  <p:slideViewPr>
    <p:cSldViewPr snapToObjects="1">
      <p:cViewPr varScale="1">
        <p:scale>
          <a:sx n="83" d="100"/>
          <a:sy n="83" d="100"/>
        </p:scale>
        <p:origin x="48" y="931"/>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p:scale>
        <a:sx n="50" d="100"/>
        <a:sy n="50"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7/26/2016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7/26/2016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t>7/26/2016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767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7/26/2016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09389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7/26/2016 12:24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52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7/26/2016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48283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7/26/2016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5094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7/26/2016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98207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6215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7"/>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15" r:id="rId2"/>
    <p:sldLayoutId id="2147484105" r:id="rId3"/>
    <p:sldLayoutId id="2147484182" r:id="rId4"/>
    <p:sldLayoutId id="2147484130" r:id="rId5"/>
    <p:sldLayoutId id="2147484101" r:id="rId6"/>
    <p:sldLayoutId id="2147484102" r:id="rId7"/>
    <p:sldLayoutId id="2147484098" r:id="rId8"/>
    <p:sldLayoutId id="2147484086" r:id="rId9"/>
    <p:sldLayoutId id="2147484100" r:id="rId10"/>
    <p:sldLayoutId id="2147484089" r:id="rId11"/>
    <p:sldLayoutId id="2147484092" r:id="rId12"/>
    <p:sldLayoutId id="2147484190" r:id="rId13"/>
    <p:sldLayoutId id="2147484195" r:id="rId14"/>
    <p:sldLayoutId id="2147484209" r:id="rId15"/>
    <p:sldLayoutId id="2147484196" r:id="rId16"/>
    <p:sldLayoutId id="2147484208" r:id="rId17"/>
    <p:sldLayoutId id="2147484192" r:id="rId18"/>
    <p:sldLayoutId id="2147484189" r:id="rId19"/>
    <p:sldLayoutId id="2147484194" r:id="rId20"/>
    <p:sldLayoutId id="2147484127" r:id="rId21"/>
    <p:sldLayoutId id="2147484093" r:id="rId22"/>
    <p:sldLayoutId id="2147484129" r:id="rId23"/>
    <p:sldLayoutId id="2147484203" r:id="rId24"/>
    <p:sldLayoutId id="2147484216" r:id="rId2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Azure/azure-webjobs-sdk-extensions" TargetMode="External"/><Relationship Id="rId2" Type="http://schemas.openxmlformats.org/officeDocument/2006/relationships/hyperlink" Target="https://github.com/Azure/azure-webjobs-sdk" TargetMode="External"/><Relationship Id="rId1" Type="http://schemas.openxmlformats.org/officeDocument/2006/relationships/slideLayout" Target="../slideLayouts/slideLayout9.xml"/><Relationship Id="rId6" Type="http://schemas.openxmlformats.org/officeDocument/2006/relationships/hyperlink" Target="https://github.com/ProjectKudu/WebJobsPortal" TargetMode="External"/><Relationship Id="rId5" Type="http://schemas.openxmlformats.org/officeDocument/2006/relationships/hyperlink" Target="https://github.com/Azure/azure-webjobs-sdk-templates" TargetMode="External"/><Relationship Id="rId4" Type="http://schemas.openxmlformats.org/officeDocument/2006/relationships/hyperlink" Target="https://github.com/Azure/azure-webjobs-sdk-scrip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functions.azure.com/"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hyperlink" Target="https://github.com/azure/azure-webjobs-sdk-script" TargetMode="External"/><Relationship Id="rId4" Type="http://schemas.openxmlformats.org/officeDocument/2006/relationships/hyperlink" Target="https://tryappservice.azure.co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Shawn Weisfeld</a:t>
            </a:r>
          </a:p>
          <a:p>
            <a:r>
              <a:rPr lang="en-US" dirty="0"/>
              <a:t>shawn@shawnweisfeld.com</a:t>
            </a:r>
          </a:p>
          <a:p>
            <a:r>
              <a:rPr lang="en-US" dirty="0"/>
              <a:t>http://www.ShawnWeisfeld.com</a:t>
            </a:r>
          </a:p>
        </p:txBody>
      </p:sp>
      <p:sp>
        <p:nvSpPr>
          <p:cNvPr id="4" name="Title 3"/>
          <p:cNvSpPr>
            <a:spLocks noGrp="1"/>
          </p:cNvSpPr>
          <p:nvPr>
            <p:ph type="title"/>
          </p:nvPr>
        </p:nvSpPr>
        <p:spPr>
          <a:xfrm>
            <a:off x="276540" y="1668462"/>
            <a:ext cx="10058336" cy="1837298"/>
          </a:xfrm>
        </p:spPr>
        <p:txBody>
          <a:bodyPr/>
          <a:lstStyle/>
          <a:p>
            <a:r>
              <a:rPr lang="en-US" dirty="0"/>
              <a:t>Hello Azure Functions</a:t>
            </a:r>
          </a:p>
        </p:txBody>
      </p:sp>
    </p:spTree>
    <p:extLst>
      <p:ext uri="{BB962C8B-B14F-4D97-AF65-F5344CB8AC3E}">
        <p14:creationId xmlns:p14="http://schemas.microsoft.com/office/powerpoint/2010/main" val="41016809"/>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00150"/>
            <a:ext cx="11887200" cy="1969770"/>
          </a:xfrm>
        </p:spPr>
        <p:txBody>
          <a:bodyPr/>
          <a:lstStyle/>
          <a:p>
            <a:r>
              <a:rPr lang="en-US" dirty="0"/>
              <a:t>Azure Functions supports an event based on a timer using CRON job syntax. </a:t>
            </a:r>
          </a:p>
          <a:p>
            <a:endParaRPr lang="en-US" dirty="0"/>
          </a:p>
        </p:txBody>
      </p:sp>
      <p:sp>
        <p:nvSpPr>
          <p:cNvPr id="3" name="Title 2"/>
          <p:cNvSpPr>
            <a:spLocks noGrp="1"/>
          </p:cNvSpPr>
          <p:nvPr>
            <p:ph type="title"/>
          </p:nvPr>
        </p:nvSpPr>
        <p:spPr/>
        <p:txBody>
          <a:bodyPr/>
          <a:lstStyle/>
          <a:p>
            <a:r>
              <a:rPr lang="en-US" dirty="0"/>
              <a:t>Timer-based processing</a:t>
            </a:r>
          </a:p>
        </p:txBody>
      </p:sp>
      <p:pic>
        <p:nvPicPr>
          <p:cNvPr id="5" name="Picture 4"/>
          <p:cNvPicPr>
            <a:picLocks noChangeAspect="1"/>
          </p:cNvPicPr>
          <p:nvPr/>
        </p:nvPicPr>
        <p:blipFill>
          <a:blip r:embed="rId2"/>
          <a:stretch>
            <a:fillRect/>
          </a:stretch>
        </p:blipFill>
        <p:spPr>
          <a:xfrm>
            <a:off x="1189037" y="3497262"/>
            <a:ext cx="10042814" cy="2554241"/>
          </a:xfrm>
          <a:prstGeom prst="rect">
            <a:avLst/>
          </a:prstGeom>
          <a:solidFill>
            <a:schemeClr val="tx1"/>
          </a:solidFill>
          <a:effectLst>
            <a:softEdge rad="0"/>
          </a:effectLst>
        </p:spPr>
      </p:pic>
    </p:spTree>
    <p:extLst>
      <p:ext uri="{BB962C8B-B14F-4D97-AF65-F5344CB8AC3E}">
        <p14:creationId xmlns:p14="http://schemas.microsoft.com/office/powerpoint/2010/main" val="8604178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supports triggering an event based on an activity in an Azure service. </a:t>
            </a:r>
          </a:p>
        </p:txBody>
      </p:sp>
      <p:sp>
        <p:nvSpPr>
          <p:cNvPr id="3" name="Title 2"/>
          <p:cNvSpPr>
            <a:spLocks noGrp="1"/>
          </p:cNvSpPr>
          <p:nvPr>
            <p:ph type="title"/>
          </p:nvPr>
        </p:nvSpPr>
        <p:spPr/>
        <p:txBody>
          <a:bodyPr/>
          <a:lstStyle/>
          <a:p>
            <a:r>
              <a:rPr lang="en-US" dirty="0"/>
              <a:t>Azure service event processing</a:t>
            </a:r>
          </a:p>
        </p:txBody>
      </p:sp>
      <p:pic>
        <p:nvPicPr>
          <p:cNvPr id="5" name="Picture 4"/>
          <p:cNvPicPr>
            <a:picLocks noChangeAspect="1"/>
          </p:cNvPicPr>
          <p:nvPr/>
        </p:nvPicPr>
        <p:blipFill>
          <a:blip r:embed="rId2"/>
          <a:stretch>
            <a:fillRect/>
          </a:stretch>
        </p:blipFill>
        <p:spPr>
          <a:xfrm>
            <a:off x="1564868" y="2887662"/>
            <a:ext cx="9306739" cy="3492178"/>
          </a:xfrm>
          <a:prstGeom prst="rect">
            <a:avLst/>
          </a:prstGeom>
          <a:solidFill>
            <a:schemeClr val="tx1"/>
          </a:solidFill>
        </p:spPr>
      </p:pic>
    </p:spTree>
    <p:extLst>
      <p:ext uri="{BB962C8B-B14F-4D97-AF65-F5344CB8AC3E}">
        <p14:creationId xmlns:p14="http://schemas.microsoft.com/office/powerpoint/2010/main" val="16257604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supports triggers based on activity in a SaaS service. </a:t>
            </a:r>
          </a:p>
        </p:txBody>
      </p:sp>
      <p:sp>
        <p:nvSpPr>
          <p:cNvPr id="3" name="Title 2"/>
          <p:cNvSpPr>
            <a:spLocks noGrp="1"/>
          </p:cNvSpPr>
          <p:nvPr>
            <p:ph type="title"/>
          </p:nvPr>
        </p:nvSpPr>
        <p:spPr/>
        <p:txBody>
          <a:bodyPr/>
          <a:lstStyle/>
          <a:p>
            <a:r>
              <a:rPr lang="en-US" dirty="0"/>
              <a:t>SaaS event processing </a:t>
            </a:r>
          </a:p>
        </p:txBody>
      </p:sp>
      <p:pic>
        <p:nvPicPr>
          <p:cNvPr id="5" name="Picture 4"/>
          <p:cNvPicPr>
            <a:picLocks noChangeAspect="1"/>
          </p:cNvPicPr>
          <p:nvPr/>
        </p:nvPicPr>
        <p:blipFill>
          <a:blip r:embed="rId2"/>
          <a:stretch>
            <a:fillRect/>
          </a:stretch>
        </p:blipFill>
        <p:spPr>
          <a:xfrm>
            <a:off x="1479382" y="2735262"/>
            <a:ext cx="9477711" cy="3569528"/>
          </a:xfrm>
          <a:prstGeom prst="rect">
            <a:avLst/>
          </a:prstGeom>
          <a:solidFill>
            <a:schemeClr val="tx1"/>
          </a:solidFill>
        </p:spPr>
      </p:pic>
    </p:spTree>
    <p:extLst>
      <p:ext uri="{BB962C8B-B14F-4D97-AF65-F5344CB8AC3E}">
        <p14:creationId xmlns:p14="http://schemas.microsoft.com/office/powerpoint/2010/main" val="9728773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r>
              <a:rPr lang="en-US" dirty="0"/>
              <a:t>Azure Functions can power a single page app. </a:t>
            </a:r>
          </a:p>
        </p:txBody>
      </p:sp>
      <p:sp>
        <p:nvSpPr>
          <p:cNvPr id="3" name="Title 2"/>
          <p:cNvSpPr>
            <a:spLocks noGrp="1"/>
          </p:cNvSpPr>
          <p:nvPr>
            <p:ph type="title"/>
          </p:nvPr>
        </p:nvSpPr>
        <p:spPr/>
        <p:txBody>
          <a:bodyPr/>
          <a:lstStyle/>
          <a:p>
            <a:r>
              <a:rPr lang="en-US" dirty="0" err="1"/>
              <a:t>Serverless</a:t>
            </a:r>
            <a:r>
              <a:rPr lang="en-US" dirty="0"/>
              <a:t> web application architectures</a:t>
            </a:r>
          </a:p>
        </p:txBody>
      </p:sp>
      <p:pic>
        <p:nvPicPr>
          <p:cNvPr id="4" name="Picture 3"/>
          <p:cNvPicPr>
            <a:picLocks noChangeAspect="1"/>
          </p:cNvPicPr>
          <p:nvPr/>
        </p:nvPicPr>
        <p:blipFill>
          <a:blip r:embed="rId2"/>
          <a:stretch>
            <a:fillRect/>
          </a:stretch>
        </p:blipFill>
        <p:spPr>
          <a:xfrm>
            <a:off x="1241381" y="2753905"/>
            <a:ext cx="9953713" cy="2857257"/>
          </a:xfrm>
          <a:prstGeom prst="rect">
            <a:avLst/>
          </a:prstGeom>
          <a:solidFill>
            <a:schemeClr val="tx1"/>
          </a:solidFill>
        </p:spPr>
      </p:pic>
    </p:spTree>
    <p:extLst>
      <p:ext uri="{BB962C8B-B14F-4D97-AF65-F5344CB8AC3E}">
        <p14:creationId xmlns:p14="http://schemas.microsoft.com/office/powerpoint/2010/main" val="36783670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r>
              <a:rPr lang="en-US" dirty="0"/>
              <a:t>A mobile backend can be just a set of HTTP APIs that are called from a mobile client using the </a:t>
            </a:r>
            <a:r>
              <a:rPr lang="en-US" dirty="0" err="1"/>
              <a:t>WebHook</a:t>
            </a:r>
            <a:r>
              <a:rPr lang="en-US" dirty="0"/>
              <a:t> URL.</a:t>
            </a:r>
          </a:p>
        </p:txBody>
      </p:sp>
      <p:sp>
        <p:nvSpPr>
          <p:cNvPr id="3" name="Title 2"/>
          <p:cNvSpPr>
            <a:spLocks noGrp="1"/>
          </p:cNvSpPr>
          <p:nvPr>
            <p:ph type="title"/>
          </p:nvPr>
        </p:nvSpPr>
        <p:spPr/>
        <p:txBody>
          <a:bodyPr/>
          <a:lstStyle/>
          <a:p>
            <a:r>
              <a:rPr lang="en-US" dirty="0" err="1"/>
              <a:t>Serverless</a:t>
            </a:r>
            <a:r>
              <a:rPr lang="en-US" dirty="0"/>
              <a:t> mobile </a:t>
            </a:r>
            <a:r>
              <a:rPr lang="en-US" dirty="0" err="1"/>
              <a:t>backends</a:t>
            </a:r>
            <a:endParaRPr lang="en-US" dirty="0"/>
          </a:p>
        </p:txBody>
      </p:sp>
      <p:pic>
        <p:nvPicPr>
          <p:cNvPr id="4" name="Picture 3"/>
          <p:cNvPicPr>
            <a:picLocks noChangeAspect="1"/>
          </p:cNvPicPr>
          <p:nvPr/>
        </p:nvPicPr>
        <p:blipFill>
          <a:blip r:embed="rId2"/>
          <a:stretch>
            <a:fillRect/>
          </a:stretch>
        </p:blipFill>
        <p:spPr>
          <a:xfrm>
            <a:off x="1470236" y="3186296"/>
            <a:ext cx="9496004" cy="2895333"/>
          </a:xfrm>
          <a:prstGeom prst="rect">
            <a:avLst/>
          </a:prstGeom>
          <a:solidFill>
            <a:schemeClr val="tx1"/>
          </a:solidFill>
        </p:spPr>
      </p:pic>
    </p:spTree>
    <p:extLst>
      <p:ext uri="{BB962C8B-B14F-4D97-AF65-F5344CB8AC3E}">
        <p14:creationId xmlns:p14="http://schemas.microsoft.com/office/powerpoint/2010/main" val="23450282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54655"/>
          </a:xfrm>
        </p:spPr>
        <p:txBody>
          <a:bodyPr/>
          <a:lstStyle/>
          <a:p>
            <a:r>
              <a:rPr lang="en-US" dirty="0" err="1"/>
              <a:t>IoT</a:t>
            </a:r>
            <a:r>
              <a:rPr lang="en-US" dirty="0"/>
              <a:t> devices send messages to Azure Stream Analytics, which then calls an Azure Function to transform the message. This function processes the data and creates a new record in an Azure SQL Database</a:t>
            </a:r>
          </a:p>
        </p:txBody>
      </p:sp>
      <p:sp>
        <p:nvSpPr>
          <p:cNvPr id="3" name="Title 2"/>
          <p:cNvSpPr>
            <a:spLocks noGrp="1"/>
          </p:cNvSpPr>
          <p:nvPr>
            <p:ph type="title"/>
          </p:nvPr>
        </p:nvSpPr>
        <p:spPr/>
        <p:txBody>
          <a:bodyPr/>
          <a:lstStyle/>
          <a:p>
            <a:r>
              <a:rPr lang="en-US" dirty="0"/>
              <a:t>Real-time stream processing</a:t>
            </a:r>
          </a:p>
        </p:txBody>
      </p:sp>
      <p:pic>
        <p:nvPicPr>
          <p:cNvPr id="4" name="Picture 3"/>
          <p:cNvPicPr>
            <a:picLocks noChangeAspect="1"/>
          </p:cNvPicPr>
          <p:nvPr/>
        </p:nvPicPr>
        <p:blipFill>
          <a:blip r:embed="rId2"/>
          <a:stretch>
            <a:fillRect/>
          </a:stretch>
        </p:blipFill>
        <p:spPr>
          <a:xfrm>
            <a:off x="1218390" y="4106862"/>
            <a:ext cx="9999695" cy="2543175"/>
          </a:xfrm>
          <a:prstGeom prst="rect">
            <a:avLst/>
          </a:prstGeom>
        </p:spPr>
      </p:pic>
    </p:spTree>
    <p:extLst>
      <p:ext uri="{BB962C8B-B14F-4D97-AF65-F5344CB8AC3E}">
        <p14:creationId xmlns:p14="http://schemas.microsoft.com/office/powerpoint/2010/main" val="18526940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can be used to customize the behavior of a bot using a </a:t>
            </a:r>
            <a:r>
              <a:rPr lang="en-US" dirty="0" err="1"/>
              <a:t>WebHook</a:t>
            </a:r>
            <a:r>
              <a:rPr lang="en-US" dirty="0"/>
              <a:t>.</a:t>
            </a:r>
          </a:p>
        </p:txBody>
      </p:sp>
      <p:sp>
        <p:nvSpPr>
          <p:cNvPr id="3" name="Title 2"/>
          <p:cNvSpPr>
            <a:spLocks noGrp="1"/>
          </p:cNvSpPr>
          <p:nvPr>
            <p:ph type="title"/>
          </p:nvPr>
        </p:nvSpPr>
        <p:spPr/>
        <p:txBody>
          <a:bodyPr/>
          <a:lstStyle/>
          <a:p>
            <a:r>
              <a:rPr lang="en-US" dirty="0"/>
              <a:t>Real-time bot messaging</a:t>
            </a:r>
          </a:p>
        </p:txBody>
      </p:sp>
      <p:pic>
        <p:nvPicPr>
          <p:cNvPr id="4" name="Picture 3"/>
          <p:cNvPicPr>
            <a:picLocks noChangeAspect="1"/>
          </p:cNvPicPr>
          <p:nvPr/>
        </p:nvPicPr>
        <p:blipFill>
          <a:blip r:embed="rId2"/>
          <a:stretch>
            <a:fillRect/>
          </a:stretch>
        </p:blipFill>
        <p:spPr>
          <a:xfrm>
            <a:off x="2522538" y="2659062"/>
            <a:ext cx="7391400" cy="3874113"/>
          </a:xfrm>
          <a:prstGeom prst="rect">
            <a:avLst/>
          </a:prstGeom>
          <a:solidFill>
            <a:schemeClr val="tx1"/>
          </a:solidFill>
        </p:spPr>
      </p:pic>
    </p:spTree>
    <p:extLst>
      <p:ext uri="{BB962C8B-B14F-4D97-AF65-F5344CB8AC3E}">
        <p14:creationId xmlns:p14="http://schemas.microsoft.com/office/powerpoint/2010/main" val="13807369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pPr marL="742950" indent="-742950">
              <a:buFont typeface="+mj-lt"/>
              <a:buAutoNum type="arabicPeriod"/>
            </a:pPr>
            <a:r>
              <a:rPr lang="en-US" dirty="0">
                <a:solidFill>
                  <a:schemeClr val="tx2"/>
                </a:solidFill>
              </a:rPr>
              <a:t>New watermark request</a:t>
            </a:r>
          </a:p>
          <a:p>
            <a:pPr marL="742950" indent="-742950">
              <a:buFont typeface="+mj-lt"/>
              <a:buAutoNum type="arabicPeriod"/>
            </a:pPr>
            <a:r>
              <a:rPr lang="en-US" dirty="0">
                <a:solidFill>
                  <a:schemeClr val="tx2"/>
                </a:solidFill>
              </a:rPr>
              <a:t>Fetch image from storage</a:t>
            </a:r>
          </a:p>
          <a:p>
            <a:pPr marL="742950" indent="-742950">
              <a:buFont typeface="+mj-lt"/>
              <a:buAutoNum type="arabicPeriod"/>
            </a:pPr>
            <a:r>
              <a:rPr lang="en-US" dirty="0"/>
              <a:t>Apply the watermark</a:t>
            </a:r>
          </a:p>
          <a:p>
            <a:pPr marL="742950" indent="-742950">
              <a:buFont typeface="+mj-lt"/>
              <a:buAutoNum type="arabicPeriod"/>
            </a:pPr>
            <a:r>
              <a:rPr lang="en-US" dirty="0">
                <a:solidFill>
                  <a:schemeClr val="tx2"/>
                </a:solidFill>
              </a:rPr>
              <a:t>Store the new image in storage</a:t>
            </a:r>
            <a:endParaRPr lang="en-US" dirty="0"/>
          </a:p>
        </p:txBody>
      </p:sp>
      <p:sp>
        <p:nvSpPr>
          <p:cNvPr id="3" name="Title 2"/>
          <p:cNvSpPr>
            <a:spLocks noGrp="1"/>
          </p:cNvSpPr>
          <p:nvPr>
            <p:ph type="title"/>
          </p:nvPr>
        </p:nvSpPr>
        <p:spPr/>
        <p:txBody>
          <a:bodyPr/>
          <a:lstStyle/>
          <a:p>
            <a:r>
              <a:rPr lang="en-US" dirty="0"/>
              <a:t>Example – Watermark an image</a:t>
            </a:r>
          </a:p>
        </p:txBody>
      </p:sp>
      <p:pic>
        <p:nvPicPr>
          <p:cNvPr id="5" name="Picture 4"/>
          <p:cNvPicPr>
            <a:picLocks noChangeAspect="1"/>
          </p:cNvPicPr>
          <p:nvPr/>
        </p:nvPicPr>
        <p:blipFill>
          <a:blip r:embed="rId2"/>
          <a:stretch>
            <a:fillRect/>
          </a:stretch>
        </p:blipFill>
        <p:spPr>
          <a:xfrm>
            <a:off x="9418637" y="2582862"/>
            <a:ext cx="2590327" cy="3954463"/>
          </a:xfrm>
          <a:prstGeom prst="rect">
            <a:avLst/>
          </a:prstGeom>
        </p:spPr>
      </p:pic>
      <p:sp>
        <p:nvSpPr>
          <p:cNvPr id="6" name="TextBox 5"/>
          <p:cNvSpPr txBox="1"/>
          <p:nvPr/>
        </p:nvSpPr>
        <p:spPr>
          <a:xfrm>
            <a:off x="274638" y="6468163"/>
            <a:ext cx="821667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Image Source: </a:t>
            </a:r>
            <a:r>
              <a:rPr lang="en-US" sz="1400" dirty="0" err="1">
                <a:gradFill>
                  <a:gsLst>
                    <a:gs pos="2917">
                      <a:schemeClr val="tx1"/>
                    </a:gs>
                    <a:gs pos="30000">
                      <a:schemeClr val="tx1"/>
                    </a:gs>
                  </a:gsLst>
                  <a:lin ang="5400000" scaled="0"/>
                </a:gradFill>
              </a:rPr>
              <a:t>TonyBearComic</a:t>
            </a:r>
            <a:r>
              <a:rPr lang="en-US" sz="1400" dirty="0">
                <a:gradFill>
                  <a:gsLst>
                    <a:gs pos="2917">
                      <a:schemeClr val="tx1"/>
                    </a:gs>
                    <a:gs pos="30000">
                      <a:schemeClr val="tx1"/>
                    </a:gs>
                  </a:gsLst>
                  <a:lin ang="5400000" scaled="0"/>
                </a:gradFill>
              </a:rPr>
              <a:t> http://tonybearcomic.deviantart.com/art/Mario-Brothers-404300606</a:t>
            </a:r>
          </a:p>
        </p:txBody>
      </p:sp>
    </p:spTree>
    <p:extLst>
      <p:ext uri="{BB962C8B-B14F-4D97-AF65-F5344CB8AC3E}">
        <p14:creationId xmlns:p14="http://schemas.microsoft.com/office/powerpoint/2010/main" val="420645430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Hello World!</a:t>
            </a:r>
          </a:p>
        </p:txBody>
      </p:sp>
    </p:spTree>
    <p:extLst>
      <p:ext uri="{BB962C8B-B14F-4D97-AF65-F5344CB8AC3E}">
        <p14:creationId xmlns:p14="http://schemas.microsoft.com/office/powerpoint/2010/main" val="24652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Functions in a nutshell</a:t>
            </a:r>
          </a:p>
        </p:txBody>
      </p:sp>
    </p:spTree>
    <p:extLst>
      <p:ext uri="{BB962C8B-B14F-4D97-AF65-F5344CB8AC3E}">
        <p14:creationId xmlns:p14="http://schemas.microsoft.com/office/powerpoint/2010/main" val="4252798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Founder of UserGroup.tv</a:t>
            </a:r>
          </a:p>
          <a:p>
            <a:r>
              <a:rPr lang="en-US" dirty="0"/>
              <a:t>Technical Evangelist at Microsoft</a:t>
            </a:r>
          </a:p>
          <a:p>
            <a:pPr marL="0" indent="0">
              <a:buNone/>
            </a:pP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a:t>About Me</a:t>
            </a:r>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292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t>What is Azure Functions?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8384" y="2222568"/>
            <a:ext cx="2612672" cy="2821398"/>
          </a:xfrm>
          <a:prstGeom prst="rect">
            <a:avLst/>
          </a:prstGeom>
        </p:spPr>
      </p:pic>
      <p:sp>
        <p:nvSpPr>
          <p:cNvPr id="6" name="Plus 5"/>
          <p:cNvSpPr/>
          <p:nvPr/>
        </p:nvSpPr>
        <p:spPr bwMode="auto">
          <a:xfrm>
            <a:off x="6236040" y="3322399"/>
            <a:ext cx="631450" cy="621736"/>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extBox 8"/>
          <p:cNvSpPr txBox="1"/>
          <p:nvPr/>
        </p:nvSpPr>
        <p:spPr>
          <a:xfrm>
            <a:off x="3289822" y="1763200"/>
            <a:ext cx="2389796" cy="655739"/>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Code</a:t>
            </a:r>
          </a:p>
        </p:txBody>
      </p:sp>
      <p:sp>
        <p:nvSpPr>
          <p:cNvPr id="10" name="TextBox 9"/>
          <p:cNvSpPr txBox="1"/>
          <p:nvPr/>
        </p:nvSpPr>
        <p:spPr>
          <a:xfrm>
            <a:off x="7108849" y="1784319"/>
            <a:ext cx="2389796" cy="655739"/>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Events + data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273" y="2321792"/>
            <a:ext cx="2690949" cy="2690949"/>
          </a:xfrm>
          <a:prstGeom prst="rect">
            <a:avLst/>
          </a:prstGeom>
        </p:spPr>
      </p:pic>
      <p:pic>
        <p:nvPicPr>
          <p:cNvPr id="12" name="Picture 6"/>
          <p:cNvPicPr>
            <a:picLocks noChangeAspect="1"/>
          </p:cNvPicPr>
          <p:nvPr/>
        </p:nvPicPr>
        <p:blipFill>
          <a:blip r:embed="rId4"/>
          <a:stretch>
            <a:fillRect/>
          </a:stretch>
        </p:blipFill>
        <p:spPr>
          <a:xfrm>
            <a:off x="4801366" y="2280605"/>
            <a:ext cx="2833743" cy="2833743"/>
          </a:xfrm>
          <a:prstGeom prst="rect">
            <a:avLst/>
          </a:prstGeom>
        </p:spPr>
      </p:pic>
      <p:sp>
        <p:nvSpPr>
          <p:cNvPr id="13" name="TextBox 12"/>
          <p:cNvSpPr txBox="1"/>
          <p:nvPr/>
        </p:nvSpPr>
        <p:spPr>
          <a:xfrm>
            <a:off x="4812048" y="1640243"/>
            <a:ext cx="2812381" cy="647165"/>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Azure Functions</a:t>
            </a:r>
          </a:p>
        </p:txBody>
      </p:sp>
    </p:spTree>
    <p:extLst>
      <p:ext uri="{BB962C8B-B14F-4D97-AF65-F5344CB8AC3E}">
        <p14:creationId xmlns:p14="http://schemas.microsoft.com/office/powerpoint/2010/main" val="3810352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0"/>
                                        </p:tgtEl>
                                        <p:attrNameLst>
                                          <p:attrName>style.visibility</p:attrName>
                                        </p:attrNameLst>
                                      </p:cBhvr>
                                      <p:to>
                                        <p:strVal val="hidden"/>
                                      </p:to>
                                    </p:set>
                                  </p:childTnLst>
                                </p:cTn>
                              </p:par>
                              <p:par>
                                <p:cTn id="34" presetID="42" presetClass="path" presetSubtype="0" accel="50000" decel="50000" fill="hold" nodeType="withEffect">
                                  <p:stCondLst>
                                    <p:cond delay="0"/>
                                  </p:stCondLst>
                                  <p:childTnLst>
                                    <p:animMotion origin="layout" path="M 3.125E-6 -4.44444E-6 L 0.14179 -0.00092 " pathEditMode="relative" rAng="0" ptsTypes="AA">
                                      <p:cBhvr>
                                        <p:cTn id="35" dur="2000" fill="hold"/>
                                        <p:tgtEl>
                                          <p:spTgt spid="5"/>
                                        </p:tgtEl>
                                        <p:attrNameLst>
                                          <p:attrName>ppt_x</p:attrName>
                                          <p:attrName>ppt_y</p:attrName>
                                        </p:attrNameLst>
                                      </p:cBhvr>
                                      <p:rCtr x="7083" y="-46"/>
                                    </p:animMotion>
                                  </p:childTnLst>
                                </p:cTn>
                              </p:par>
                              <p:par>
                                <p:cTn id="36" presetID="42" presetClass="path" presetSubtype="0" accel="50000" decel="50000" fill="hold" nodeType="withEffect">
                                  <p:stCondLst>
                                    <p:cond delay="0"/>
                                  </p:stCondLst>
                                  <p:childTnLst>
                                    <p:animMotion origin="layout" path="M 1.66667E-6 4.44444E-6 L -0.16003 -0.00093 " pathEditMode="relative" rAng="0" ptsTypes="AA">
                                      <p:cBhvr>
                                        <p:cTn id="37" dur="2000" fill="hold"/>
                                        <p:tgtEl>
                                          <p:spTgt spid="4"/>
                                        </p:tgtEl>
                                        <p:attrNameLst>
                                          <p:attrName>ppt_x</p:attrName>
                                          <p:attrName>ppt_y</p:attrName>
                                        </p:attrNameLst>
                                      </p:cBhvr>
                                      <p:rCtr x="-8008" y="-46"/>
                                    </p:animMotion>
                                  </p:childTnLst>
                                </p:cTn>
                              </p:par>
                            </p:childTnLst>
                          </p:cTn>
                        </p:par>
                        <p:par>
                          <p:cTn id="38" fill="hold">
                            <p:stCondLst>
                              <p:cond delay="2000"/>
                            </p:stCondLst>
                            <p:childTnLst>
                              <p:par>
                                <p:cTn id="39" presetID="10" presetClass="exit" presetSubtype="0" fill="hold" nodeType="after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10" grpId="0"/>
      <p:bldP spid="10" grpId="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Azure Functions</a:t>
            </a:r>
          </a:p>
        </p:txBody>
      </p:sp>
      <p:grpSp>
        <p:nvGrpSpPr>
          <p:cNvPr id="5" name="Group 4"/>
          <p:cNvGrpSpPr/>
          <p:nvPr/>
        </p:nvGrpSpPr>
        <p:grpSpPr>
          <a:xfrm>
            <a:off x="1737521" y="2049462"/>
            <a:ext cx="8961432" cy="2740392"/>
            <a:chOff x="1341437" y="2049462"/>
            <a:chExt cx="8961432" cy="2740392"/>
          </a:xfrm>
        </p:grpSpPr>
        <p:pic>
          <p:nvPicPr>
            <p:cNvPr id="13" name="Picture 12"/>
            <p:cNvPicPr>
              <a:picLocks noChangeAspect="1"/>
            </p:cNvPicPr>
            <p:nvPr/>
          </p:nvPicPr>
          <p:blipFill>
            <a:blip r:embed="rId2"/>
            <a:stretch>
              <a:fillRect/>
            </a:stretch>
          </p:blipFill>
          <p:spPr>
            <a:xfrm>
              <a:off x="4846637" y="2884854"/>
              <a:ext cx="1905000" cy="1905000"/>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1341437" y="3447209"/>
              <a:ext cx="780290" cy="780290"/>
            </a:xfrm>
            <a:prstGeom prst="rect">
              <a:avLst/>
            </a:prstGeom>
          </p:spPr>
        </p:pic>
        <p:pic>
          <p:nvPicPr>
            <p:cNvPr id="15" name="Picture 14"/>
            <p:cNvPicPr>
              <a:picLocks noChangeAspect="1"/>
            </p:cNvPicPr>
            <p:nvPr/>
          </p:nvPicPr>
          <p:blipFill>
            <a:blip r:embed="rId3">
              <a:duotone>
                <a:schemeClr val="accent6">
                  <a:shade val="45000"/>
                  <a:satMod val="135000"/>
                </a:schemeClr>
                <a:prstClr val="white"/>
              </a:duotone>
            </a:blip>
            <a:stretch>
              <a:fillRect/>
            </a:stretch>
          </p:blipFill>
          <p:spPr>
            <a:xfrm>
              <a:off x="9476547" y="3447209"/>
              <a:ext cx="780290" cy="780290"/>
            </a:xfrm>
            <a:prstGeom prst="rect">
              <a:avLst/>
            </a:prstGeom>
          </p:spPr>
        </p:pic>
        <p:sp>
          <p:nvSpPr>
            <p:cNvPr id="3" name="Right Arrow 2"/>
            <p:cNvSpPr/>
            <p:nvPr/>
          </p:nvSpPr>
          <p:spPr bwMode="auto">
            <a:xfrm>
              <a:off x="2515935" y="3684954"/>
              <a:ext cx="1905000" cy="304800"/>
            </a:xfrm>
            <a:prstGeom prs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a:off x="7177339" y="3684954"/>
              <a:ext cx="1905000" cy="304800"/>
            </a:xfrm>
            <a:prstGeom prs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a:xfrm>
              <a:off x="5457537" y="2049462"/>
              <a:ext cx="683200" cy="369332"/>
            </a:xfrm>
            <a:prstGeom prst="rect">
              <a:avLst/>
            </a:prstGeom>
          </p:spPr>
          <p:txBody>
            <a:bodyPr wrap="none">
              <a:spAutoFit/>
            </a:bodyPr>
            <a:lstStyle/>
            <a:p>
              <a:pPr algn="ctr"/>
              <a:r>
                <a:rPr lang="en-US" dirty="0">
                  <a:solidFill>
                    <a:schemeClr val="bg1"/>
                  </a:solidFill>
                </a:rPr>
                <a:t>code</a:t>
              </a:r>
            </a:p>
          </p:txBody>
        </p:sp>
        <p:sp>
          <p:nvSpPr>
            <p:cNvPr id="10" name="Rectangle 9"/>
            <p:cNvSpPr/>
            <p:nvPr/>
          </p:nvSpPr>
          <p:spPr>
            <a:xfrm>
              <a:off x="9430514" y="2049462"/>
              <a:ext cx="872355" cy="369332"/>
            </a:xfrm>
            <a:prstGeom prst="rect">
              <a:avLst/>
            </a:prstGeom>
          </p:spPr>
          <p:txBody>
            <a:bodyPr wrap="none">
              <a:spAutoFit/>
            </a:bodyPr>
            <a:lstStyle/>
            <a:p>
              <a:pPr algn="ctr"/>
              <a:r>
                <a:rPr lang="en-US" dirty="0">
                  <a:solidFill>
                    <a:schemeClr val="bg1"/>
                  </a:solidFill>
                </a:rPr>
                <a:t>output</a:t>
              </a:r>
            </a:p>
          </p:txBody>
        </p:sp>
        <p:sp>
          <p:nvSpPr>
            <p:cNvPr id="11" name="Rectangle 10"/>
            <p:cNvSpPr/>
            <p:nvPr/>
          </p:nvSpPr>
          <p:spPr>
            <a:xfrm>
              <a:off x="1373953" y="2049462"/>
              <a:ext cx="715260" cy="369332"/>
            </a:xfrm>
            <a:prstGeom prst="rect">
              <a:avLst/>
            </a:prstGeom>
          </p:spPr>
          <p:txBody>
            <a:bodyPr wrap="none">
              <a:spAutoFit/>
            </a:bodyPr>
            <a:lstStyle/>
            <a:p>
              <a:pPr algn="ctr"/>
              <a:r>
                <a:rPr lang="en-US" dirty="0">
                  <a:solidFill>
                    <a:schemeClr val="bg1"/>
                  </a:solidFill>
                </a:rPr>
                <a:t>input</a:t>
              </a:r>
            </a:p>
          </p:txBody>
        </p:sp>
      </p:grpSp>
    </p:spTree>
    <p:extLst>
      <p:ext uri="{BB962C8B-B14F-4D97-AF65-F5344CB8AC3E}">
        <p14:creationId xmlns:p14="http://schemas.microsoft.com/office/powerpoint/2010/main" val="42133509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Groups of functions</a:t>
            </a:r>
          </a:p>
        </p:txBody>
      </p:sp>
      <p:grpSp>
        <p:nvGrpSpPr>
          <p:cNvPr id="12" name="Group 11"/>
          <p:cNvGrpSpPr/>
          <p:nvPr/>
        </p:nvGrpSpPr>
        <p:grpSpPr>
          <a:xfrm>
            <a:off x="4390621" y="1744662"/>
            <a:ext cx="3657600" cy="3657600"/>
            <a:chOff x="4389437" y="1513114"/>
            <a:chExt cx="3657600" cy="3657600"/>
          </a:xfrm>
        </p:grpSpPr>
        <p:sp>
          <p:nvSpPr>
            <p:cNvPr id="6" name="Rectangle 5"/>
            <p:cNvSpPr/>
            <p:nvPr/>
          </p:nvSpPr>
          <p:spPr bwMode="auto">
            <a:xfrm>
              <a:off x="4389437" y="2296352"/>
              <a:ext cx="3657600" cy="2874362"/>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p:nvPr/>
          </p:nvGrpSpPr>
          <p:grpSpPr>
            <a:xfrm>
              <a:off x="4389437" y="1513114"/>
              <a:ext cx="3209481" cy="780290"/>
              <a:chOff x="3932237" y="1516062"/>
              <a:chExt cx="3209481" cy="780290"/>
            </a:xfrm>
          </p:grpSpPr>
          <p:pic>
            <p:nvPicPr>
              <p:cNvPr id="4" name="Picture 3"/>
              <p:cNvPicPr>
                <a:picLocks noChangeAspect="1"/>
              </p:cNvPicPr>
              <p:nvPr/>
            </p:nvPicPr>
            <p:blipFill>
              <a:blip r:embed="rId2"/>
              <a:stretch>
                <a:fillRect/>
              </a:stretch>
            </p:blipFill>
            <p:spPr>
              <a:xfrm>
                <a:off x="3932237" y="1516062"/>
                <a:ext cx="780290" cy="780290"/>
              </a:xfrm>
              <a:prstGeom prst="rect">
                <a:avLst/>
              </a:prstGeom>
            </p:spPr>
          </p:pic>
          <p:sp>
            <p:nvSpPr>
              <p:cNvPr id="7" name="TextBox 6"/>
              <p:cNvSpPr txBox="1"/>
              <p:nvPr/>
            </p:nvSpPr>
            <p:spPr>
              <a:xfrm>
                <a:off x="4712527" y="1592275"/>
                <a:ext cx="24291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“Function App”</a:t>
                </a:r>
              </a:p>
            </p:txBody>
          </p:sp>
        </p:grpSp>
        <p:sp>
          <p:nvSpPr>
            <p:cNvPr id="9" name="TextBox 8"/>
            <p:cNvSpPr txBox="1"/>
            <p:nvPr/>
          </p:nvSpPr>
          <p:spPr>
            <a:xfrm>
              <a:off x="5365393" y="2588679"/>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a:solidFill>
                    <a:schemeClr val="bg1"/>
                  </a:solidFill>
                </a:rPr>
                <a:t>foo()</a:t>
              </a:r>
            </a:p>
          </p:txBody>
        </p:sp>
        <p:sp>
          <p:nvSpPr>
            <p:cNvPr id="10" name="TextBox 9"/>
            <p:cNvSpPr txBox="1"/>
            <p:nvPr/>
          </p:nvSpPr>
          <p:spPr>
            <a:xfrm>
              <a:off x="5365393" y="3426295"/>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a:solidFill>
                    <a:schemeClr val="bg1"/>
                  </a:solidFill>
                </a:rPr>
                <a:t>bar()</a:t>
              </a:r>
            </a:p>
          </p:txBody>
        </p:sp>
        <p:sp>
          <p:nvSpPr>
            <p:cNvPr id="11" name="TextBox 10"/>
            <p:cNvSpPr txBox="1"/>
            <p:nvPr/>
          </p:nvSpPr>
          <p:spPr>
            <a:xfrm>
              <a:off x="5365393" y="4278972"/>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err="1">
                  <a:solidFill>
                    <a:schemeClr val="bg1"/>
                  </a:solidFill>
                </a:rPr>
                <a:t>baz</a:t>
              </a:r>
              <a:r>
                <a:rPr lang="en-US" sz="2000" dirty="0">
                  <a:solidFill>
                    <a:schemeClr val="bg1"/>
                  </a:solidFill>
                </a:rPr>
                <a:t>()</a:t>
              </a:r>
            </a:p>
          </p:txBody>
        </p:sp>
      </p:grpSp>
      <p:pic>
        <p:nvPicPr>
          <p:cNvPr id="13" name="Picture 12"/>
          <p:cNvPicPr>
            <a:picLocks noChangeAspect="1"/>
          </p:cNvPicPr>
          <p:nvPr/>
        </p:nvPicPr>
        <p:blipFill>
          <a:blip r:embed="rId3">
            <a:duotone>
              <a:schemeClr val="accent6">
                <a:shade val="45000"/>
                <a:satMod val="135000"/>
              </a:schemeClr>
              <a:prstClr val="white"/>
            </a:duotone>
          </a:blip>
          <a:stretch>
            <a:fillRect/>
          </a:stretch>
        </p:blipFill>
        <p:spPr>
          <a:xfrm>
            <a:off x="2789237" y="2877859"/>
            <a:ext cx="457200" cy="457200"/>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2789237" y="4568152"/>
            <a:ext cx="457200" cy="457200"/>
          </a:xfrm>
          <a:prstGeom prst="rect">
            <a:avLst/>
          </a:prstGeom>
        </p:spPr>
      </p:pic>
      <p:pic>
        <p:nvPicPr>
          <p:cNvPr id="15" name="Picture 14"/>
          <p:cNvPicPr>
            <a:picLocks noChangeAspect="1"/>
          </p:cNvPicPr>
          <p:nvPr/>
        </p:nvPicPr>
        <p:blipFill>
          <a:blip r:embed="rId3">
            <a:duotone>
              <a:schemeClr val="accent6">
                <a:shade val="45000"/>
                <a:satMod val="135000"/>
              </a:schemeClr>
              <a:prstClr val="white"/>
            </a:duotone>
          </a:blip>
          <a:stretch>
            <a:fillRect/>
          </a:stretch>
        </p:blipFill>
        <p:spPr>
          <a:xfrm>
            <a:off x="9192405" y="2877859"/>
            <a:ext cx="457200" cy="457200"/>
          </a:xfrm>
          <a:prstGeom prst="rect">
            <a:avLst/>
          </a:prstGeom>
        </p:spPr>
      </p:pic>
      <p:pic>
        <p:nvPicPr>
          <p:cNvPr id="16" name="Picture 15"/>
          <p:cNvPicPr>
            <a:picLocks noChangeAspect="1"/>
          </p:cNvPicPr>
          <p:nvPr/>
        </p:nvPicPr>
        <p:blipFill>
          <a:blip r:embed="rId3">
            <a:duotone>
              <a:schemeClr val="accent6">
                <a:shade val="45000"/>
                <a:satMod val="135000"/>
              </a:schemeClr>
              <a:prstClr val="white"/>
            </a:duotone>
          </a:blip>
          <a:stretch>
            <a:fillRect/>
          </a:stretch>
        </p:blipFill>
        <p:spPr>
          <a:xfrm>
            <a:off x="9192405" y="4568152"/>
            <a:ext cx="457200" cy="457200"/>
          </a:xfrm>
          <a:prstGeom prst="rect">
            <a:avLst/>
          </a:prstGeom>
        </p:spPr>
      </p:pic>
      <p:cxnSp>
        <p:nvCxnSpPr>
          <p:cNvPr id="17" name="Straight Arrow Connector 16"/>
          <p:cNvCxnSpPr>
            <a:stCxn id="13" idx="3"/>
            <a:endCxn id="9" idx="1"/>
          </p:cNvCxnSpPr>
          <p:nvPr/>
        </p:nvCxnSpPr>
        <p:spPr>
          <a:xfrm>
            <a:off x="3246437" y="3106459"/>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5" idx="1"/>
          </p:cNvCxnSpPr>
          <p:nvPr/>
        </p:nvCxnSpPr>
        <p:spPr>
          <a:xfrm>
            <a:off x="7072265" y="3106459"/>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1" idx="1"/>
          </p:cNvCxnSpPr>
          <p:nvPr/>
        </p:nvCxnSpPr>
        <p:spPr>
          <a:xfrm>
            <a:off x="3246437" y="4796752"/>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6" idx="1"/>
          </p:cNvCxnSpPr>
          <p:nvPr/>
        </p:nvCxnSpPr>
        <p:spPr>
          <a:xfrm>
            <a:off x="7072265" y="4796752"/>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3"/>
            <a:endCxn id="15" idx="1"/>
          </p:cNvCxnSpPr>
          <p:nvPr/>
        </p:nvCxnSpPr>
        <p:spPr>
          <a:xfrm flipV="1">
            <a:off x="7072265" y="3106459"/>
            <a:ext cx="2120140" cy="837616"/>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10" idx="1"/>
          </p:cNvCxnSpPr>
          <p:nvPr/>
        </p:nvCxnSpPr>
        <p:spPr>
          <a:xfrm flipV="1">
            <a:off x="3246437" y="3944075"/>
            <a:ext cx="2120140" cy="852677"/>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40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5481" y="1212851"/>
            <a:ext cx="11885514" cy="4668531"/>
          </a:xfrm>
        </p:spPr>
        <p:txBody>
          <a:bodyPr/>
          <a:lstStyle/>
          <a:p>
            <a:r>
              <a:rPr lang="en-US" dirty="0"/>
              <a:t>1</a:t>
            </a:r>
            <a:r>
              <a:rPr lang="en-US" baseline="30000" dirty="0"/>
              <a:t>st</a:t>
            </a:r>
            <a:r>
              <a:rPr lang="en-US" dirty="0"/>
              <a:t> class support</a:t>
            </a:r>
          </a:p>
          <a:p>
            <a:pPr lvl="1"/>
            <a:r>
              <a:rPr lang="en-US" dirty="0"/>
              <a:t>Node/JavaScript</a:t>
            </a:r>
          </a:p>
          <a:p>
            <a:pPr lvl="1"/>
            <a:r>
              <a:rPr lang="en-US" dirty="0"/>
              <a:t>C#</a:t>
            </a:r>
          </a:p>
          <a:p>
            <a:r>
              <a:rPr lang="en-US" dirty="0"/>
              <a:t>Experimental support</a:t>
            </a:r>
          </a:p>
          <a:p>
            <a:pPr lvl="1"/>
            <a:r>
              <a:rPr lang="en-US" dirty="0"/>
              <a:t>F#</a:t>
            </a:r>
          </a:p>
          <a:p>
            <a:pPr lvl="1"/>
            <a:r>
              <a:rPr lang="en-US" dirty="0"/>
              <a:t>Python</a:t>
            </a:r>
          </a:p>
          <a:p>
            <a:pPr lvl="1"/>
            <a:r>
              <a:rPr lang="en-US" dirty="0"/>
              <a:t>PHP</a:t>
            </a:r>
          </a:p>
          <a:p>
            <a:pPr lvl="1"/>
            <a:r>
              <a:rPr lang="en-US" dirty="0"/>
              <a:t>Batch</a:t>
            </a:r>
          </a:p>
          <a:p>
            <a:pPr lvl="1"/>
            <a:r>
              <a:rPr lang="en-US" dirty="0"/>
              <a:t>Bash</a:t>
            </a:r>
          </a:p>
          <a:p>
            <a:pPr lvl="1"/>
            <a:r>
              <a:rPr lang="en-US" dirty="0"/>
              <a:t>PowerShell</a:t>
            </a:r>
          </a:p>
        </p:txBody>
      </p:sp>
      <p:sp>
        <p:nvSpPr>
          <p:cNvPr id="4" name="Title 3"/>
          <p:cNvSpPr>
            <a:spLocks noGrp="1"/>
          </p:cNvSpPr>
          <p:nvPr>
            <p:ph type="title"/>
          </p:nvPr>
        </p:nvSpPr>
        <p:spPr/>
        <p:txBody>
          <a:bodyPr/>
          <a:lstStyle/>
          <a:p>
            <a:r>
              <a:rPr lang="en-US" dirty="0"/>
              <a:t>Supported Languages</a:t>
            </a:r>
          </a:p>
        </p:txBody>
      </p:sp>
    </p:spTree>
    <p:extLst>
      <p:ext uri="{BB962C8B-B14F-4D97-AF65-F5344CB8AC3E}">
        <p14:creationId xmlns:p14="http://schemas.microsoft.com/office/powerpoint/2010/main" val="1322722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Supported bindings</a:t>
            </a:r>
          </a:p>
        </p:txBody>
      </p:sp>
      <p:graphicFrame>
        <p:nvGraphicFramePr>
          <p:cNvPr id="2" name="Table 1"/>
          <p:cNvGraphicFramePr>
            <a:graphicFrameLocks noGrp="1"/>
          </p:cNvGraphicFramePr>
          <p:nvPr>
            <p:extLst>
              <p:ext uri="{D42A27DB-BD31-4B8C-83A1-F6EECF244321}">
                <p14:modId xmlns:p14="http://schemas.microsoft.com/office/powerpoint/2010/main" val="2816139722"/>
              </p:ext>
            </p:extLst>
          </p:nvPr>
        </p:nvGraphicFramePr>
        <p:xfrm>
          <a:off x="503237" y="1230311"/>
          <a:ext cx="11277600" cy="3532540"/>
        </p:xfrm>
        <a:graphic>
          <a:graphicData uri="http://schemas.openxmlformats.org/drawingml/2006/table">
            <a:tbl>
              <a:tblPr>
                <a:tableStyleId>{37CE84F3-28C3-443E-9E96-99CF82512B78}</a:tableStyleId>
              </a:tblPr>
              <a:tblGrid>
                <a:gridCol w="2895600">
                  <a:extLst>
                    <a:ext uri="{9D8B030D-6E8A-4147-A177-3AD203B41FA5}">
                      <a16:colId xmlns:a16="http://schemas.microsoft.com/office/drawing/2014/main" val="1663715235"/>
                    </a:ext>
                  </a:extLst>
                </a:gridCol>
                <a:gridCol w="3200400">
                  <a:extLst>
                    <a:ext uri="{9D8B030D-6E8A-4147-A177-3AD203B41FA5}">
                      <a16:colId xmlns:a16="http://schemas.microsoft.com/office/drawing/2014/main" val="3636514516"/>
                    </a:ext>
                  </a:extLst>
                </a:gridCol>
                <a:gridCol w="1600200">
                  <a:extLst>
                    <a:ext uri="{9D8B030D-6E8A-4147-A177-3AD203B41FA5}">
                      <a16:colId xmlns:a16="http://schemas.microsoft.com/office/drawing/2014/main" val="3033661931"/>
                    </a:ext>
                  </a:extLst>
                </a:gridCol>
                <a:gridCol w="1325880">
                  <a:extLst>
                    <a:ext uri="{9D8B030D-6E8A-4147-A177-3AD203B41FA5}">
                      <a16:colId xmlns:a16="http://schemas.microsoft.com/office/drawing/2014/main" val="2972703744"/>
                    </a:ext>
                  </a:extLst>
                </a:gridCol>
                <a:gridCol w="2255520">
                  <a:extLst>
                    <a:ext uri="{9D8B030D-6E8A-4147-A177-3AD203B41FA5}">
                      <a16:colId xmlns:a16="http://schemas.microsoft.com/office/drawing/2014/main" val="2691544353"/>
                    </a:ext>
                  </a:extLst>
                </a:gridCol>
              </a:tblGrid>
              <a:tr h="0">
                <a:tc>
                  <a:txBody>
                    <a:bodyPr/>
                    <a:lstStyle/>
                    <a:p>
                      <a:r>
                        <a:rPr lang="en-US" sz="2000" b="1" dirty="0"/>
                        <a:t>Type</a:t>
                      </a:r>
                    </a:p>
                  </a:txBody>
                  <a:tcPr marL="48453" marR="48453" marT="24227" marB="24227" anchor="ctr"/>
                </a:tc>
                <a:tc>
                  <a:txBody>
                    <a:bodyPr/>
                    <a:lstStyle/>
                    <a:p>
                      <a:r>
                        <a:rPr lang="en-US" sz="2000" b="1" dirty="0"/>
                        <a:t>Service</a:t>
                      </a:r>
                    </a:p>
                  </a:txBody>
                  <a:tcPr marL="48453" marR="48453" marT="24227" marB="24227" anchor="ctr"/>
                </a:tc>
                <a:tc>
                  <a:txBody>
                    <a:bodyPr/>
                    <a:lstStyle/>
                    <a:p>
                      <a:r>
                        <a:rPr lang="en-US" sz="2000" b="1" dirty="0"/>
                        <a:t>Trigger</a:t>
                      </a:r>
                    </a:p>
                  </a:txBody>
                  <a:tcPr marL="48453" marR="48453" marT="24227" marB="24227" anchor="ctr"/>
                </a:tc>
                <a:tc>
                  <a:txBody>
                    <a:bodyPr/>
                    <a:lstStyle/>
                    <a:p>
                      <a:r>
                        <a:rPr lang="en-US" sz="2000" b="1" dirty="0"/>
                        <a:t>Input</a:t>
                      </a:r>
                    </a:p>
                  </a:txBody>
                  <a:tcPr marL="48453" marR="48453" marT="24227" marB="24227" anchor="ctr"/>
                </a:tc>
                <a:tc>
                  <a:txBody>
                    <a:bodyPr/>
                    <a:lstStyle/>
                    <a:p>
                      <a:r>
                        <a:rPr lang="en-US" sz="2000" b="1" dirty="0"/>
                        <a:t>Output</a:t>
                      </a:r>
                    </a:p>
                  </a:txBody>
                  <a:tcPr marL="48453" marR="48453" marT="24227" marB="24227" anchor="ctr"/>
                </a:tc>
                <a:extLst>
                  <a:ext uri="{0D108BD9-81ED-4DB2-BD59-A6C34878D82A}">
                    <a16:rowId xmlns:a16="http://schemas.microsoft.com/office/drawing/2014/main" val="1659866773"/>
                  </a:ext>
                </a:extLst>
              </a:tr>
              <a:tr h="0">
                <a:tc>
                  <a:txBody>
                    <a:bodyPr/>
                    <a:lstStyle/>
                    <a:p>
                      <a:r>
                        <a:rPr lang="en-US" sz="2000" dirty="0"/>
                        <a:t>Schedule</a:t>
                      </a:r>
                    </a:p>
                  </a:txBody>
                  <a:tcPr marL="48453" marR="48453" marT="24227" marB="24227" anchor="ctr"/>
                </a:tc>
                <a:tc>
                  <a:txBody>
                    <a:bodyPr/>
                    <a:lstStyle/>
                    <a:p>
                      <a:r>
                        <a:rPr lang="en-US" sz="2000" dirty="0"/>
                        <a:t>Azure Functions</a:t>
                      </a:r>
                    </a:p>
                  </a:txBody>
                  <a:tcPr marL="48453" marR="48453" marT="24227" marB="24227" anchor="ctr"/>
                </a:tc>
                <a:tc>
                  <a:txBody>
                    <a:bodyPr/>
                    <a:lstStyle/>
                    <a:p>
                      <a:r>
                        <a:rPr lang="en-US" sz="2000"/>
                        <a:t>✔</a:t>
                      </a:r>
                    </a:p>
                  </a:txBody>
                  <a:tcPr marL="48453" marR="48453" marT="24227" marB="24227" anchor="ctr"/>
                </a:tc>
                <a:tc>
                  <a:txBody>
                    <a:bodyPr/>
                    <a:lstStyle/>
                    <a:p>
                      <a:endParaRPr lang="en-US" sz="2000"/>
                    </a:p>
                  </a:txBody>
                  <a:tcPr marL="48453" marR="48453" marT="24227" marB="24227" anchor="ctr"/>
                </a:tc>
                <a:tc>
                  <a:txBody>
                    <a:bodyPr/>
                    <a:lstStyle/>
                    <a:p>
                      <a:endParaRPr lang="en-US" sz="2000"/>
                    </a:p>
                  </a:txBody>
                  <a:tcPr marL="48453" marR="48453" marT="24227" marB="24227" anchor="ctr"/>
                </a:tc>
                <a:extLst>
                  <a:ext uri="{0D108BD9-81ED-4DB2-BD59-A6C34878D82A}">
                    <a16:rowId xmlns:a16="http://schemas.microsoft.com/office/drawing/2014/main" val="1520171012"/>
                  </a:ext>
                </a:extLst>
              </a:tr>
              <a:tr h="0">
                <a:tc>
                  <a:txBody>
                    <a:bodyPr/>
                    <a:lstStyle/>
                    <a:p>
                      <a:r>
                        <a:rPr lang="en-US" sz="2000"/>
                        <a:t>HTTP (REST or webhook)</a:t>
                      </a:r>
                    </a:p>
                  </a:txBody>
                  <a:tcPr marL="48453" marR="48453" marT="24227" marB="24227" anchor="ctr"/>
                </a:tc>
                <a:tc>
                  <a:txBody>
                    <a:bodyPr/>
                    <a:lstStyle/>
                    <a:p>
                      <a:r>
                        <a:rPr lang="en-US" sz="2000" dirty="0"/>
                        <a:t>Azure Functions</a:t>
                      </a:r>
                    </a:p>
                  </a:txBody>
                  <a:tcPr marL="48453" marR="48453" marT="24227" marB="24227" anchor="ctr"/>
                </a:tc>
                <a:tc>
                  <a:txBody>
                    <a:bodyPr/>
                    <a:lstStyle/>
                    <a:p>
                      <a:r>
                        <a:rPr lang="en-US" sz="200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908014524"/>
                  </a:ext>
                </a:extLst>
              </a:tr>
              <a:tr h="0">
                <a:tc>
                  <a:txBody>
                    <a:bodyPr/>
                    <a:lstStyle/>
                    <a:p>
                      <a:r>
                        <a:rPr lang="en-US" sz="2000"/>
                        <a:t>Blob Storage</a:t>
                      </a:r>
                    </a:p>
                  </a:txBody>
                  <a:tcPr marL="48453" marR="48453" marT="24227" marB="24227" anchor="ctr"/>
                </a:tc>
                <a:tc>
                  <a:txBody>
                    <a:bodyPr/>
                    <a:lstStyle/>
                    <a:p>
                      <a:r>
                        <a:rPr lang="en-US" sz="2000" dirty="0"/>
                        <a:t>Azure Storage</a:t>
                      </a:r>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854200378"/>
                  </a:ext>
                </a:extLst>
              </a:tr>
              <a:tr h="0">
                <a:tc>
                  <a:txBody>
                    <a:bodyPr/>
                    <a:lstStyle/>
                    <a:p>
                      <a:r>
                        <a:rPr lang="en-US" sz="2000"/>
                        <a:t>Events</a:t>
                      </a:r>
                    </a:p>
                  </a:txBody>
                  <a:tcPr marL="48453" marR="48453" marT="24227" marB="24227" anchor="ctr"/>
                </a:tc>
                <a:tc>
                  <a:txBody>
                    <a:bodyPr/>
                    <a:lstStyle/>
                    <a:p>
                      <a:r>
                        <a:rPr lang="en-US" sz="2000" dirty="0"/>
                        <a:t>Azure Event Hubs</a:t>
                      </a:r>
                    </a:p>
                  </a:txBody>
                  <a:tcPr marL="48453" marR="48453" marT="24227" marB="24227" anchor="ctr"/>
                </a:tc>
                <a:tc>
                  <a:txBody>
                    <a:bodyPr/>
                    <a:lstStyle/>
                    <a:p>
                      <a:r>
                        <a:rPr lang="en-US" sz="2000" dirty="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3055901280"/>
                  </a:ext>
                </a:extLst>
              </a:tr>
              <a:tr h="0">
                <a:tc>
                  <a:txBody>
                    <a:bodyPr/>
                    <a:lstStyle/>
                    <a:p>
                      <a:r>
                        <a:rPr lang="en-US" sz="2000"/>
                        <a:t>Queues</a:t>
                      </a:r>
                    </a:p>
                  </a:txBody>
                  <a:tcPr marL="48453" marR="48453" marT="24227" marB="24227" anchor="ctr"/>
                </a:tc>
                <a:tc>
                  <a:txBody>
                    <a:bodyPr/>
                    <a:lstStyle/>
                    <a:p>
                      <a:r>
                        <a:rPr lang="en-US" sz="2000" dirty="0"/>
                        <a:t>Azure Storage</a:t>
                      </a:r>
                    </a:p>
                  </a:txBody>
                  <a:tcPr marL="48453" marR="48453" marT="24227" marB="24227" anchor="ctr"/>
                </a:tc>
                <a:tc>
                  <a:txBody>
                    <a:bodyPr/>
                    <a:lstStyle/>
                    <a:p>
                      <a:r>
                        <a:rPr lang="en-US" sz="2000" dirty="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3030240317"/>
                  </a:ext>
                </a:extLst>
              </a:tr>
              <a:tr h="0">
                <a:tc>
                  <a:txBody>
                    <a:bodyPr/>
                    <a:lstStyle/>
                    <a:p>
                      <a:r>
                        <a:rPr lang="en-US" sz="2000"/>
                        <a:t>Tables</a:t>
                      </a:r>
                    </a:p>
                  </a:txBody>
                  <a:tcPr marL="48453" marR="48453" marT="24227" marB="24227" anchor="ctr"/>
                </a:tc>
                <a:tc>
                  <a:txBody>
                    <a:bodyPr/>
                    <a:lstStyle/>
                    <a:p>
                      <a:r>
                        <a:rPr lang="en-US" sz="2000"/>
                        <a:t>Azure Storage</a:t>
                      </a:r>
                    </a:p>
                  </a:txBody>
                  <a:tcPr marL="48453" marR="48453" marT="24227" marB="24227" anchor="ctr"/>
                </a:tc>
                <a:tc>
                  <a:txBody>
                    <a:bodyPr/>
                    <a:lstStyle/>
                    <a:p>
                      <a:endParaRPr lang="en-US" sz="2000" dirty="0"/>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778476906"/>
                  </a:ext>
                </a:extLst>
              </a:tr>
              <a:tr h="0">
                <a:tc>
                  <a:txBody>
                    <a:bodyPr/>
                    <a:lstStyle/>
                    <a:p>
                      <a:r>
                        <a:rPr lang="en-US" sz="2000"/>
                        <a:t>Tables</a:t>
                      </a:r>
                    </a:p>
                  </a:txBody>
                  <a:tcPr marL="48453" marR="48453" marT="24227" marB="24227" anchor="ctr"/>
                </a:tc>
                <a:tc>
                  <a:txBody>
                    <a:bodyPr/>
                    <a:lstStyle/>
                    <a:p>
                      <a:r>
                        <a:rPr lang="en-US" sz="2000"/>
                        <a:t>Azure Mobile Apps</a:t>
                      </a:r>
                    </a:p>
                  </a:txBody>
                  <a:tcPr marL="48453" marR="48453" marT="24227" marB="24227" anchor="ctr"/>
                </a:tc>
                <a:tc>
                  <a:txBody>
                    <a:bodyPr/>
                    <a:lstStyle/>
                    <a:p>
                      <a:endParaRPr lang="en-US" sz="2000" dirty="0"/>
                    </a:p>
                  </a:txBody>
                  <a:tcPr marL="48453" marR="48453" marT="24227" marB="24227" anchor="ctr"/>
                </a:tc>
                <a:tc>
                  <a:txBody>
                    <a:bodyPr/>
                    <a:lstStyle/>
                    <a:p>
                      <a:r>
                        <a:rPr lang="en-US" sz="2000" dirty="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2721941345"/>
                  </a:ext>
                </a:extLst>
              </a:tr>
              <a:tr h="0">
                <a:tc>
                  <a:txBody>
                    <a:bodyPr/>
                    <a:lstStyle/>
                    <a:p>
                      <a:r>
                        <a:rPr lang="en-US" sz="2000"/>
                        <a:t>No-SQL DB</a:t>
                      </a:r>
                    </a:p>
                  </a:txBody>
                  <a:tcPr marL="48453" marR="48453" marT="24227" marB="24227" anchor="ctr"/>
                </a:tc>
                <a:tc>
                  <a:txBody>
                    <a:bodyPr/>
                    <a:lstStyle/>
                    <a:p>
                      <a:r>
                        <a:rPr lang="en-US" sz="2000"/>
                        <a:t>Azure DocumentDB</a:t>
                      </a:r>
                    </a:p>
                  </a:txBody>
                  <a:tcPr marL="48453" marR="48453" marT="24227" marB="24227" anchor="ctr"/>
                </a:tc>
                <a:tc>
                  <a:txBody>
                    <a:bodyPr/>
                    <a:lstStyle/>
                    <a:p>
                      <a:endParaRPr lang="en-US" sz="2000"/>
                    </a:p>
                  </a:txBody>
                  <a:tcPr marL="48453" marR="48453" marT="24227" marB="24227" anchor="ctr"/>
                </a:tc>
                <a:tc>
                  <a:txBody>
                    <a:bodyPr/>
                    <a:lstStyle/>
                    <a:p>
                      <a:r>
                        <a:rPr lang="en-US" sz="2000" dirty="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866210981"/>
                  </a:ext>
                </a:extLst>
              </a:tr>
              <a:tr h="0">
                <a:tc>
                  <a:txBody>
                    <a:bodyPr/>
                    <a:lstStyle/>
                    <a:p>
                      <a:r>
                        <a:rPr lang="en-US" sz="2000"/>
                        <a:t>Push Notifications</a:t>
                      </a:r>
                    </a:p>
                  </a:txBody>
                  <a:tcPr marL="48453" marR="48453" marT="24227" marB="24227" anchor="ctr"/>
                </a:tc>
                <a:tc>
                  <a:txBody>
                    <a:bodyPr/>
                    <a:lstStyle/>
                    <a:p>
                      <a:r>
                        <a:rPr lang="en-US" sz="2000"/>
                        <a:t>Azure Notification Hubs</a:t>
                      </a:r>
                    </a:p>
                  </a:txBody>
                  <a:tcPr marL="48453" marR="48453" marT="24227" marB="24227" anchor="ctr"/>
                </a:tc>
                <a:tc>
                  <a:txBody>
                    <a:bodyPr/>
                    <a:lstStyle/>
                    <a:p>
                      <a:endParaRPr lang="en-US" sz="2000" dirty="0"/>
                    </a:p>
                  </a:txBody>
                  <a:tcPr marL="48453" marR="48453" marT="24227" marB="24227" anchor="ctr"/>
                </a:tc>
                <a:tc>
                  <a:txBody>
                    <a:bodyPr/>
                    <a:lstStyle/>
                    <a:p>
                      <a:endParaRPr lang="en-US" sz="2000" dirty="0"/>
                    </a:p>
                  </a:txBody>
                  <a:tcPr marL="48453" marR="48453" marT="24227" marB="24227" anchor="ctr"/>
                </a:tc>
                <a:tc>
                  <a:txBody>
                    <a:bodyPr/>
                    <a:lstStyle/>
                    <a:p>
                      <a:r>
                        <a:rPr lang="en-US" sz="2000" dirty="0"/>
                        <a:t>✔</a:t>
                      </a:r>
                    </a:p>
                  </a:txBody>
                  <a:tcPr marL="48453" marR="48453" marT="24227" marB="24227" anchor="ctr"/>
                </a:tc>
                <a:extLst>
                  <a:ext uri="{0D108BD9-81ED-4DB2-BD59-A6C34878D82A}">
                    <a16:rowId xmlns:a16="http://schemas.microsoft.com/office/drawing/2014/main" val="1691034735"/>
                  </a:ext>
                </a:extLst>
              </a:tr>
            </a:tbl>
          </a:graphicData>
        </a:graphic>
      </p:graphicFrame>
      <p:sp>
        <p:nvSpPr>
          <p:cNvPr id="5" name="Rectangle 1"/>
          <p:cNvSpPr>
            <a:spLocks noChangeArrowheads="1"/>
          </p:cNvSpPr>
          <p:nvPr/>
        </p:nvSpPr>
        <p:spPr bwMode="auto">
          <a:xfrm>
            <a:off x="655637" y="6406762"/>
            <a:ext cx="33734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Arial" panose="020B0604020202020204" pitchFamily="34" charset="0"/>
              </a:rPr>
              <a:t>* - The http out binding requires an http trigger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0499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932237" y="1277970"/>
            <a:ext cx="4495800"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Part of App Service</a:t>
            </a:r>
          </a:p>
        </p:txBody>
      </p:sp>
      <p:grpSp>
        <p:nvGrpSpPr>
          <p:cNvPr id="3" name="Group 2"/>
          <p:cNvGrpSpPr/>
          <p:nvPr/>
        </p:nvGrpSpPr>
        <p:grpSpPr>
          <a:xfrm>
            <a:off x="4328622" y="1766784"/>
            <a:ext cx="3779230" cy="4778478"/>
            <a:chOff x="4828446" y="1107825"/>
            <a:chExt cx="3779230" cy="4778478"/>
          </a:xfrm>
        </p:grpSpPr>
        <p:pic>
          <p:nvPicPr>
            <p:cNvPr id="27" name="Picture 26"/>
            <p:cNvPicPr>
              <a:picLocks noChangeAspect="1"/>
            </p:cNvPicPr>
            <p:nvPr/>
          </p:nvPicPr>
          <p:blipFill>
            <a:blip r:embed="rId2"/>
            <a:stretch>
              <a:fillRect/>
            </a:stretch>
          </p:blipFill>
          <p:spPr>
            <a:xfrm>
              <a:off x="4828446" y="1107825"/>
              <a:ext cx="3779230" cy="3779230"/>
            </a:xfrm>
            <a:prstGeom prst="rect">
              <a:avLst/>
            </a:prstGeom>
          </p:spPr>
        </p:pic>
        <p:pic>
          <p:nvPicPr>
            <p:cNvPr id="29" name="Picture 28"/>
            <p:cNvPicPr>
              <a:picLocks noChangeAspect="1"/>
            </p:cNvPicPr>
            <p:nvPr/>
          </p:nvPicPr>
          <p:blipFill>
            <a:blip r:embed="rId3"/>
            <a:stretch>
              <a:fillRect/>
            </a:stretch>
          </p:blipFill>
          <p:spPr>
            <a:xfrm>
              <a:off x="4828446" y="5106013"/>
              <a:ext cx="780290" cy="780290"/>
            </a:xfrm>
            <a:prstGeom prst="rect">
              <a:avLst/>
            </a:prstGeom>
          </p:spPr>
        </p:pic>
        <p:pic>
          <p:nvPicPr>
            <p:cNvPr id="30" name="Picture 29"/>
            <p:cNvPicPr>
              <a:picLocks noChangeAspect="1"/>
            </p:cNvPicPr>
            <p:nvPr/>
          </p:nvPicPr>
          <p:blipFill>
            <a:blip r:embed="rId4"/>
            <a:stretch>
              <a:fillRect/>
            </a:stretch>
          </p:blipFill>
          <p:spPr>
            <a:xfrm>
              <a:off x="5828092" y="5106013"/>
              <a:ext cx="780290" cy="780290"/>
            </a:xfrm>
            <a:prstGeom prst="rect">
              <a:avLst/>
            </a:prstGeom>
          </p:spPr>
        </p:pic>
        <p:pic>
          <p:nvPicPr>
            <p:cNvPr id="8" name="Picture 7"/>
            <p:cNvPicPr>
              <a:picLocks noChangeAspect="1"/>
            </p:cNvPicPr>
            <p:nvPr/>
          </p:nvPicPr>
          <p:blipFill>
            <a:blip r:embed="rId5"/>
            <a:stretch>
              <a:fillRect/>
            </a:stretch>
          </p:blipFill>
          <p:spPr>
            <a:xfrm>
              <a:off x="6827739" y="5106013"/>
              <a:ext cx="780290" cy="780290"/>
            </a:xfrm>
            <a:prstGeom prst="rect">
              <a:avLst/>
            </a:prstGeom>
          </p:spPr>
        </p:pic>
        <p:pic>
          <p:nvPicPr>
            <p:cNvPr id="2" name="Picture 1"/>
            <p:cNvPicPr>
              <a:picLocks noChangeAspect="1"/>
            </p:cNvPicPr>
            <p:nvPr/>
          </p:nvPicPr>
          <p:blipFill>
            <a:blip r:embed="rId6"/>
            <a:stretch>
              <a:fillRect/>
            </a:stretch>
          </p:blipFill>
          <p:spPr>
            <a:xfrm>
              <a:off x="7827386" y="5106013"/>
              <a:ext cx="780290" cy="780290"/>
            </a:xfrm>
            <a:prstGeom prst="rect">
              <a:avLst/>
            </a:prstGeom>
          </p:spPr>
        </p:pic>
      </p:grpSp>
    </p:spTree>
    <p:extLst>
      <p:ext uri="{BB962C8B-B14F-4D97-AF65-F5344CB8AC3E}">
        <p14:creationId xmlns:p14="http://schemas.microsoft.com/office/powerpoint/2010/main" val="188084333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Service Features and Capabilities</a:t>
            </a:r>
          </a:p>
        </p:txBody>
      </p:sp>
      <p:sp>
        <p:nvSpPr>
          <p:cNvPr id="3" name="Rectangle 2"/>
          <p:cNvSpPr/>
          <p:nvPr/>
        </p:nvSpPr>
        <p:spPr bwMode="auto">
          <a:xfrm>
            <a:off x="583042" y="1133574"/>
            <a:ext cx="3271600"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Enterprise Grade Apps</a:t>
            </a:r>
            <a:endParaRPr kumimoji="0" lang="en-US" sz="28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rPr>
              <a:t>Designed for secure mission-critical applications</a:t>
            </a:r>
          </a:p>
        </p:txBody>
      </p:sp>
      <p:sp>
        <p:nvSpPr>
          <p:cNvPr id="4" name="Rectangle 3"/>
          <p:cNvSpPr/>
          <p:nvPr/>
        </p:nvSpPr>
        <p:spPr bwMode="auto">
          <a:xfrm>
            <a:off x="3933975" y="1133574"/>
            <a:ext cx="3498891"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Fully Managed Platform</a:t>
            </a:r>
            <a:endParaRPr kumimoji="0" lang="en-US" sz="28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rPr>
              <a:t>Optimized for Availability and Automatic scale</a:t>
            </a:r>
            <a:endPar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p:txBody>
      </p:sp>
      <p:sp>
        <p:nvSpPr>
          <p:cNvPr id="5" name="Rectangle 4"/>
          <p:cNvSpPr/>
          <p:nvPr/>
        </p:nvSpPr>
        <p:spPr bwMode="auto">
          <a:xfrm>
            <a:off x="7431625" y="1133573"/>
            <a:ext cx="4524628"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High Productivity Development</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ea typeface="+mn-ea"/>
                <a:cs typeface="+mn-cs"/>
              </a:rPr>
              <a:t>Agility </a:t>
            </a:r>
            <a:r>
              <a:rPr kumimoji="0" lang="en-US" sz="1000" b="0" i="0" u="none" strike="noStrike" kern="1200" cap="none" spc="0" normalizeH="0" baseline="0" noProof="0" dirty="0">
                <a:ln>
                  <a:noFill/>
                </a:ln>
                <a:solidFill>
                  <a:schemeClr val="tx1"/>
                </a:solidFill>
                <a:effectLst/>
                <a:uLnTx/>
                <a:uFillTx/>
                <a:latin typeface="Segoe UI"/>
              </a:rPr>
              <a:t>through Continuous Deployment</a:t>
            </a:r>
            <a:endPar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p:txBody>
      </p:sp>
      <p:sp>
        <p:nvSpPr>
          <p:cNvPr id="6" name="TextBox 5"/>
          <p:cNvSpPr txBox="1"/>
          <p:nvPr/>
        </p:nvSpPr>
        <p:spPr>
          <a:xfrm>
            <a:off x="571013" y="1962014"/>
            <a:ext cx="3415502" cy="4065688"/>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Hybrid Connections / VPN / VLAN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Scheduled Backup</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Azure Active Directory Integration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Resiliency, HA, and DR</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Web Jobs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Role Base Access Control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Audit / Compliance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Enterprise Migration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Client Certs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Cache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IP Restrictions/ SSL</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Web Sockets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SQL, MySQL, </a:t>
            </a: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DocDB</a:t>
            </a: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 &amp; Mongo</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Sticky Sessions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Authorization/ Authentication</a:t>
            </a:r>
          </a:p>
        </p:txBody>
      </p:sp>
      <p:sp>
        <p:nvSpPr>
          <p:cNvPr id="7" name="TextBox 6"/>
          <p:cNvSpPr txBox="1"/>
          <p:nvPr/>
        </p:nvSpPr>
        <p:spPr>
          <a:xfrm>
            <a:off x="3915878" y="1962013"/>
            <a:ext cx="3316767" cy="3832942"/>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Automated Deployment</a:t>
            </a:r>
            <a:b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b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AutoScale</a:t>
            </a:r>
            <a:endPar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endParaRP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Built-in Load Balancing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Worldwide Datacenter Coverage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End Point Monitoring &amp; Alerts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Gallery</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DR Site Support</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WildCard</a:t>
            </a: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 Support</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Dedicated IP address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HTTP Compression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CDN Support for Websites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Premium WordPress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Services Environments </a:t>
            </a:r>
          </a:p>
          <a:p>
            <a:pPr marL="0" marR="0" lvl="0" indent="0" algn="l" defTabSz="914367" rtl="0" eaLnBrk="1" fontAlgn="auto" latinLnBrk="0" hangingPunct="1">
              <a:lnSpc>
                <a:spcPct val="100000"/>
              </a:lnSpc>
              <a:spcBef>
                <a:spcPts val="0"/>
              </a:spcBef>
              <a:spcAft>
                <a:spcPts val="300"/>
              </a:spcAft>
              <a:buClrTx/>
              <a:buSzTx/>
              <a:buFontTx/>
              <a:buNone/>
              <a:tabLst/>
              <a:defRPr/>
            </a:pPr>
            <a:endPar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endParaRPr>
          </a:p>
        </p:txBody>
      </p:sp>
      <p:sp>
        <p:nvSpPr>
          <p:cNvPr id="8" name="TextBox 7"/>
          <p:cNvSpPr txBox="1"/>
          <p:nvPr/>
        </p:nvSpPr>
        <p:spPr>
          <a:xfrm>
            <a:off x="7419597" y="1962014"/>
            <a:ext cx="3683483" cy="4129584"/>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Remote Debugging w/ Visual Studio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Staging Slots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Testing in Production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Continuous Integration/Deployment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Git, Visual Studio Online and GitHub</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&amp; Site Diagnostics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OS &amp; Framework Patching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Extensions Gallery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NET, PHP, Python, Node, Java</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Framework Installer</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Browser-based editing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Auto-Healing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Logging and Auditing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Admin-Site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Support Site Extension </a:t>
            </a:r>
          </a:p>
        </p:txBody>
      </p:sp>
      <p:cxnSp>
        <p:nvCxnSpPr>
          <p:cNvPr id="9" name="Straight Connector 8"/>
          <p:cNvCxnSpPr/>
          <p:nvPr/>
        </p:nvCxnSpPr>
        <p:spPr>
          <a:xfrm>
            <a:off x="3996714"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4607"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19597"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99020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092881"/>
          </a:xfrm>
        </p:spPr>
        <p:txBody>
          <a:bodyPr/>
          <a:lstStyle/>
          <a:p>
            <a:r>
              <a:rPr lang="en-US" dirty="0"/>
              <a:t>App Service</a:t>
            </a:r>
          </a:p>
          <a:p>
            <a:r>
              <a:rPr lang="en-US" dirty="0"/>
              <a:t>App Service Environment</a:t>
            </a:r>
          </a:p>
          <a:p>
            <a:r>
              <a:rPr lang="en-US" dirty="0"/>
              <a:t>Dynamic Hosting</a:t>
            </a:r>
          </a:p>
        </p:txBody>
      </p:sp>
      <p:sp>
        <p:nvSpPr>
          <p:cNvPr id="2" name="Title 1"/>
          <p:cNvSpPr>
            <a:spLocks noGrp="1"/>
          </p:cNvSpPr>
          <p:nvPr>
            <p:ph type="title"/>
          </p:nvPr>
        </p:nvSpPr>
        <p:spPr/>
        <p:txBody>
          <a:bodyPr/>
          <a:lstStyle/>
          <a:p>
            <a:r>
              <a:rPr lang="en-US" dirty="0"/>
              <a:t>Supported Hosting Models</a:t>
            </a:r>
          </a:p>
        </p:txBody>
      </p:sp>
    </p:spTree>
    <p:extLst>
      <p:ext uri="{BB962C8B-B14F-4D97-AF65-F5344CB8AC3E}">
        <p14:creationId xmlns:p14="http://schemas.microsoft.com/office/powerpoint/2010/main" val="17148587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5481" y="1212850"/>
            <a:ext cx="11885514" cy="4939273"/>
          </a:xfrm>
        </p:spPr>
        <p:txBody>
          <a:bodyPr/>
          <a:lstStyle/>
          <a:p>
            <a:r>
              <a:rPr lang="en-US" dirty="0"/>
              <a:t>Runs on existing App Hosting plans</a:t>
            </a:r>
          </a:p>
          <a:p>
            <a:pPr lvl="1"/>
            <a:r>
              <a:rPr lang="en-US" dirty="0"/>
              <a:t>Run alongside Web, Mobile, and API Apps</a:t>
            </a:r>
          </a:p>
          <a:p>
            <a:pPr lvl="1"/>
            <a:r>
              <a:rPr lang="en-US" dirty="0"/>
              <a:t>Can deploy via existing App Service ARM APIs</a:t>
            </a:r>
          </a:p>
          <a:p>
            <a:r>
              <a:rPr lang="en-US" dirty="0"/>
              <a:t>All the features of App Service</a:t>
            </a:r>
          </a:p>
          <a:p>
            <a:pPr lvl="1"/>
            <a:r>
              <a:rPr lang="en-US" dirty="0"/>
              <a:t>Continuous Deployment</a:t>
            </a:r>
          </a:p>
          <a:p>
            <a:pPr lvl="1"/>
            <a:r>
              <a:rPr lang="en-US" dirty="0"/>
              <a:t>Deployment Slots</a:t>
            </a:r>
          </a:p>
          <a:p>
            <a:pPr lvl="1"/>
            <a:r>
              <a:rPr lang="en-US" dirty="0"/>
              <a:t>Remote Debugging</a:t>
            </a:r>
          </a:p>
          <a:p>
            <a:r>
              <a:rPr lang="en-US" dirty="0"/>
              <a:t>Run in your own isolated and dedicated environment</a:t>
            </a:r>
          </a:p>
          <a:p>
            <a:pPr lvl="1"/>
            <a:r>
              <a:rPr lang="en-US" dirty="0"/>
              <a:t>App Service Environment helps run dedicated App Services</a:t>
            </a:r>
          </a:p>
          <a:p>
            <a:pPr lvl="1"/>
            <a:r>
              <a:rPr lang="en-US" dirty="0"/>
              <a:t>Run inside of your own VNET, with your own frontend and firewall</a:t>
            </a:r>
          </a:p>
        </p:txBody>
      </p:sp>
      <p:sp>
        <p:nvSpPr>
          <p:cNvPr id="3" name="Title 2"/>
          <p:cNvSpPr>
            <a:spLocks noGrp="1"/>
          </p:cNvSpPr>
          <p:nvPr>
            <p:ph type="title"/>
          </p:nvPr>
        </p:nvSpPr>
        <p:spPr/>
        <p:txBody>
          <a:bodyPr/>
          <a:lstStyle/>
          <a:p>
            <a:r>
              <a:rPr lang="en-US" dirty="0"/>
              <a:t>Built around App Service</a:t>
            </a:r>
          </a:p>
        </p:txBody>
      </p:sp>
    </p:spTree>
    <p:extLst>
      <p:ext uri="{BB962C8B-B14F-4D97-AF65-F5344CB8AC3E}">
        <p14:creationId xmlns:p14="http://schemas.microsoft.com/office/powerpoint/2010/main" val="37001857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2851"/>
            <a:ext cx="11885514" cy="2649869"/>
          </a:xfrm>
        </p:spPr>
        <p:txBody>
          <a:bodyPr/>
          <a:lstStyle/>
          <a:p>
            <a:r>
              <a:rPr lang="en-US" dirty="0"/>
              <a:t>Scaling up to a larger VM for more resources</a:t>
            </a:r>
          </a:p>
          <a:p>
            <a:r>
              <a:rPr lang="en-US" dirty="0"/>
              <a:t>Scaling out as simple as a slider bar</a:t>
            </a:r>
          </a:p>
          <a:p>
            <a:r>
              <a:rPr lang="en-US" dirty="0"/>
              <a:t>Set up auto-scaling rules to handle additional load while you’re asleep</a:t>
            </a:r>
          </a:p>
        </p:txBody>
      </p:sp>
      <p:sp>
        <p:nvSpPr>
          <p:cNvPr id="3" name="Title 2"/>
          <p:cNvSpPr>
            <a:spLocks noGrp="1"/>
          </p:cNvSpPr>
          <p:nvPr>
            <p:ph type="title"/>
          </p:nvPr>
        </p:nvSpPr>
        <p:spPr/>
        <p:txBody>
          <a:bodyPr/>
          <a:lstStyle/>
          <a:p>
            <a:r>
              <a:rPr lang="en-US" dirty="0"/>
              <a:t>Scaling on App Service</a:t>
            </a:r>
          </a:p>
        </p:txBody>
      </p:sp>
    </p:spTree>
    <p:extLst>
      <p:ext uri="{BB962C8B-B14F-4D97-AF65-F5344CB8AC3E}">
        <p14:creationId xmlns:p14="http://schemas.microsoft.com/office/powerpoint/2010/main" val="17564339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br>
              <a:rPr lang="en-US" b="1" dirty="0"/>
            </a:br>
            <a:r>
              <a:rPr lang="en-US" b="1" dirty="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User Group meeting, </a:t>
            </a:r>
          </a:p>
          <a:p>
            <a:pPr algn="ctr"/>
            <a:r>
              <a:rPr lang="en-US" dirty="0"/>
              <a:t>that is why we post them online for you!</a:t>
            </a:r>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a:t>We now have over </a:t>
            </a:r>
            <a:r>
              <a:rPr lang="en-US" sz="2400" b="1" dirty="0"/>
              <a:t>500 </a:t>
            </a:r>
            <a:r>
              <a:rPr lang="en-US" sz="2000" dirty="0"/>
              <a:t>presentations online</a:t>
            </a:r>
          </a:p>
          <a:p>
            <a:pPr algn="ctr"/>
            <a:r>
              <a:rPr lang="en-US" sz="2000" b="1" dirty="0"/>
              <a:t>That is over 100 GB of video</a:t>
            </a:r>
          </a:p>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a:t>All the topics you care about</a:t>
            </a:r>
          </a:p>
          <a:p>
            <a:r>
              <a:rPr lang="en-US" sz="1400" dirty="0"/>
              <a:t>Including:</a:t>
            </a:r>
          </a:p>
          <a:p>
            <a:pPr marL="285750" indent="-285750">
              <a:buFont typeface="Arial" pitchFamily="34" charset="0"/>
              <a:buChar char="•"/>
            </a:pPr>
            <a:r>
              <a:rPr lang="en-US" sz="1400" dirty="0"/>
              <a:t>Agile</a:t>
            </a:r>
          </a:p>
          <a:p>
            <a:pPr marL="285750" indent="-285750">
              <a:buFont typeface="Arial" pitchFamily="34" charset="0"/>
              <a:buChar char="•"/>
            </a:pPr>
            <a:r>
              <a:rPr lang="en-US" sz="1400" dirty="0"/>
              <a:t>C#</a:t>
            </a:r>
          </a:p>
          <a:p>
            <a:pPr marL="285750" indent="-285750">
              <a:buFont typeface="Arial" pitchFamily="34" charset="0"/>
              <a:buChar char="•"/>
            </a:pPr>
            <a:r>
              <a:rPr lang="en-US" sz="1400" dirty="0"/>
              <a:t>Entity Framework</a:t>
            </a:r>
          </a:p>
          <a:p>
            <a:pPr marL="285750" indent="-285750">
              <a:buFont typeface="Arial" pitchFamily="34" charset="0"/>
              <a:buChar char="•"/>
            </a:pPr>
            <a:r>
              <a:rPr lang="en-US" sz="1400" dirty="0"/>
              <a:t>HTML5</a:t>
            </a:r>
          </a:p>
          <a:p>
            <a:pPr marL="285750" indent="-285750">
              <a:buFont typeface="Arial" pitchFamily="34" charset="0"/>
              <a:buChar char="•"/>
            </a:pPr>
            <a:r>
              <a:rPr lang="en-US" sz="1400" dirty="0"/>
              <a:t>MVC</a:t>
            </a:r>
          </a:p>
          <a:p>
            <a:pPr marL="285750" indent="-285750">
              <a:buFont typeface="Arial" pitchFamily="34" charset="0"/>
              <a:buChar char="•"/>
            </a:pPr>
            <a:r>
              <a:rPr lang="en-US" sz="1400" dirty="0"/>
              <a:t>Silverlight</a:t>
            </a:r>
          </a:p>
          <a:p>
            <a:pPr marL="285750" indent="-285750">
              <a:buFont typeface="Arial" pitchFamily="34" charset="0"/>
              <a:buChar char="•"/>
            </a:pPr>
            <a:r>
              <a:rPr lang="en-US" sz="1400" dirty="0"/>
              <a:t>XAML</a:t>
            </a:r>
          </a:p>
          <a:p>
            <a:pPr marL="285750" indent="-285750">
              <a:buFont typeface="Arial" pitchFamily="34" charset="0"/>
              <a:buChar char="•"/>
            </a:pPr>
            <a:r>
              <a:rPr lang="en-US" sz="1400" dirty="0" err="1"/>
              <a:t>jQuery</a:t>
            </a:r>
            <a:endParaRPr lang="en-US" sz="1400" dirty="0"/>
          </a:p>
          <a:p>
            <a:pPr marL="285750" indent="-285750">
              <a:buFont typeface="Arial" pitchFamily="34" charset="0"/>
              <a:buChar char="•"/>
            </a:pPr>
            <a:r>
              <a:rPr lang="en-US" sz="1400" dirty="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t>http://www.UserGroup.tv</a:t>
            </a:r>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a:t>Presentations from the thought leaders on the topic.</a:t>
            </a:r>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4847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5481" y="1212850"/>
            <a:ext cx="11885514" cy="2769989"/>
          </a:xfrm>
        </p:spPr>
        <p:txBody>
          <a:bodyPr/>
          <a:lstStyle/>
          <a:p>
            <a:r>
              <a:rPr lang="en-US" dirty="0"/>
              <a:t>Available </a:t>
            </a:r>
            <a:r>
              <a:rPr lang="en-US" u="sng" dirty="0"/>
              <a:t>today</a:t>
            </a:r>
            <a:r>
              <a:rPr lang="en-US" dirty="0"/>
              <a:t> with limited capacity</a:t>
            </a:r>
          </a:p>
          <a:p>
            <a:r>
              <a:rPr lang="en-US" dirty="0"/>
              <a:t>Currently free in preview</a:t>
            </a:r>
          </a:p>
          <a:p>
            <a:r>
              <a:rPr lang="en-US" dirty="0"/>
              <a:t>Charged based on memory*sec </a:t>
            </a:r>
          </a:p>
          <a:p>
            <a:pPr marL="0" indent="0">
              <a:buNone/>
            </a:pPr>
            <a:r>
              <a:rPr lang="en-US" dirty="0"/>
              <a:t>More details to come…</a:t>
            </a:r>
          </a:p>
        </p:txBody>
      </p:sp>
      <p:sp>
        <p:nvSpPr>
          <p:cNvPr id="2" name="Title 1"/>
          <p:cNvSpPr>
            <a:spLocks noGrp="1"/>
          </p:cNvSpPr>
          <p:nvPr>
            <p:ph type="title"/>
          </p:nvPr>
        </p:nvSpPr>
        <p:spPr/>
        <p:txBody>
          <a:bodyPr/>
          <a:lstStyle/>
          <a:p>
            <a:r>
              <a:rPr lang="en-US" dirty="0"/>
              <a:t>The details on dynamic hosting plans</a:t>
            </a:r>
          </a:p>
        </p:txBody>
      </p:sp>
    </p:spTree>
    <p:extLst>
      <p:ext uri="{BB962C8B-B14F-4D97-AF65-F5344CB8AC3E}">
        <p14:creationId xmlns:p14="http://schemas.microsoft.com/office/powerpoint/2010/main" val="224450841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3" name="Text Placeholder 2"/>
          <p:cNvSpPr>
            <a:spLocks noGrp="1"/>
          </p:cNvSpPr>
          <p:nvPr>
            <p:ph type="body" sz="quarter" idx="12"/>
          </p:nvPr>
        </p:nvSpPr>
        <p:spPr/>
        <p:txBody>
          <a:bodyPr/>
          <a:lstStyle/>
          <a:p>
            <a:r>
              <a:rPr lang="en-US" dirty="0"/>
              <a:t>CI Deployment</a:t>
            </a:r>
          </a:p>
        </p:txBody>
      </p:sp>
    </p:spTree>
    <p:extLst>
      <p:ext uri="{BB962C8B-B14F-4D97-AF65-F5344CB8AC3E}">
        <p14:creationId xmlns:p14="http://schemas.microsoft.com/office/powerpoint/2010/main" val="285760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95049"/>
          </a:xfrm>
        </p:spPr>
        <p:txBody>
          <a:bodyPr/>
          <a:lstStyle/>
          <a:p>
            <a:r>
              <a:rPr lang="en-US" dirty="0"/>
              <a:t>Introducing Azure Functions</a:t>
            </a:r>
          </a:p>
          <a:p>
            <a:pPr lvl="1"/>
            <a:r>
              <a:rPr lang="en-US" dirty="0"/>
              <a:t>Speakers: Chris Anderson </a:t>
            </a:r>
          </a:p>
          <a:p>
            <a:pPr lvl="1"/>
            <a:r>
              <a:rPr lang="en-US" dirty="0"/>
              <a:t>https://channel9.msdn.com/Events/Build/2016/B858</a:t>
            </a:r>
          </a:p>
          <a:p>
            <a:endParaRPr lang="en-US" dirty="0"/>
          </a:p>
          <a:p>
            <a:r>
              <a:rPr lang="en-US" dirty="0"/>
              <a:t>Azure Functions Under the Hood</a:t>
            </a:r>
          </a:p>
          <a:p>
            <a:pPr lvl="1"/>
            <a:r>
              <a:rPr lang="en-US" dirty="0"/>
              <a:t>Speakers: Matthew Henderson</a:t>
            </a:r>
          </a:p>
          <a:p>
            <a:pPr lvl="1"/>
            <a:r>
              <a:rPr lang="en-US" dirty="0"/>
              <a:t>https://channel9.msdn.com/Events/Build/2016/T692</a:t>
            </a:r>
          </a:p>
          <a:p>
            <a:endParaRPr lang="en-US" dirty="0"/>
          </a:p>
        </p:txBody>
      </p:sp>
      <p:sp>
        <p:nvSpPr>
          <p:cNvPr id="3" name="Title 2"/>
          <p:cNvSpPr>
            <a:spLocks noGrp="1"/>
          </p:cNvSpPr>
          <p:nvPr>
            <p:ph type="title"/>
          </p:nvPr>
        </p:nvSpPr>
        <p:spPr/>
        <p:txBody>
          <a:bodyPr/>
          <a:lstStyle/>
          <a:p>
            <a:r>
              <a:rPr lang="en-US" dirty="0"/>
              <a:t>Resources – Build 2016</a:t>
            </a:r>
          </a:p>
        </p:txBody>
      </p:sp>
    </p:spTree>
    <p:extLst>
      <p:ext uri="{BB962C8B-B14F-4D97-AF65-F5344CB8AC3E}">
        <p14:creationId xmlns:p14="http://schemas.microsoft.com/office/powerpoint/2010/main" val="223542772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0" y="1212850"/>
            <a:ext cx="12079991" cy="5751629"/>
          </a:xfrm>
        </p:spPr>
        <p:txBody>
          <a:bodyPr/>
          <a:lstStyle/>
          <a:p>
            <a:r>
              <a:rPr lang="en-US" dirty="0"/>
              <a:t>The runtime, “portal”, and templates are all on GitHub</a:t>
            </a:r>
          </a:p>
          <a:p>
            <a:pPr lvl="1"/>
            <a:r>
              <a:rPr lang="en-US" dirty="0">
                <a:solidFill>
                  <a:schemeClr val="tx1"/>
                </a:solidFill>
                <a:hlinkClick r:id="rId2"/>
              </a:rPr>
              <a:t>https://github.com/Azure/azure-webjobs-sdk</a:t>
            </a:r>
            <a:endParaRPr lang="en-US" dirty="0">
              <a:solidFill>
                <a:schemeClr val="tx1"/>
              </a:solidFill>
            </a:endParaRPr>
          </a:p>
          <a:p>
            <a:pPr lvl="1"/>
            <a:r>
              <a:rPr lang="en-US" dirty="0">
                <a:solidFill>
                  <a:schemeClr val="tx1"/>
                </a:solidFill>
                <a:hlinkClick r:id="rId3"/>
              </a:rPr>
              <a:t>https://github.com/Azure/azure-webjobs-sdk-extensions</a:t>
            </a:r>
            <a:endParaRPr lang="en-US" dirty="0">
              <a:solidFill>
                <a:schemeClr val="tx1"/>
              </a:solidFill>
            </a:endParaRPr>
          </a:p>
          <a:p>
            <a:pPr lvl="1"/>
            <a:r>
              <a:rPr lang="en-US" dirty="0">
                <a:solidFill>
                  <a:schemeClr val="tx1"/>
                </a:solidFill>
                <a:hlinkClick r:id="rId4"/>
              </a:rPr>
              <a:t>https://github.com/Azure/azure-webjobs-sdk-script</a:t>
            </a:r>
            <a:endParaRPr lang="en-US" dirty="0">
              <a:solidFill>
                <a:schemeClr val="tx1"/>
              </a:solidFill>
            </a:endParaRPr>
          </a:p>
          <a:p>
            <a:pPr lvl="1"/>
            <a:r>
              <a:rPr lang="en-US" dirty="0">
                <a:solidFill>
                  <a:schemeClr val="tx1"/>
                </a:solidFill>
                <a:hlinkClick r:id="rId5"/>
              </a:rPr>
              <a:t>https://github.com/Azure/azure-webjobs-sdk-templates</a:t>
            </a:r>
            <a:endParaRPr lang="en-US" dirty="0">
              <a:solidFill>
                <a:schemeClr val="tx1"/>
              </a:solidFill>
            </a:endParaRPr>
          </a:p>
          <a:p>
            <a:pPr lvl="1"/>
            <a:r>
              <a:rPr lang="en-US" dirty="0">
                <a:solidFill>
                  <a:schemeClr val="tx1"/>
                </a:solidFill>
                <a:hlinkClick r:id="rId6"/>
              </a:rPr>
              <a:t>https://github.com/ProjectKudu/WebJobsPortal</a:t>
            </a:r>
            <a:r>
              <a:rPr lang="en-US" dirty="0">
                <a:solidFill>
                  <a:schemeClr val="tx1"/>
                </a:solidFill>
              </a:rPr>
              <a:t> </a:t>
            </a:r>
          </a:p>
          <a:p>
            <a:r>
              <a:rPr lang="en-US" dirty="0"/>
              <a:t>Open roadmap</a:t>
            </a:r>
          </a:p>
          <a:p>
            <a:pPr lvl="1"/>
            <a:r>
              <a:rPr lang="en-US" dirty="0"/>
              <a:t>Use the cutting edge features</a:t>
            </a:r>
          </a:p>
          <a:p>
            <a:pPr lvl="1"/>
            <a:r>
              <a:rPr lang="en-US" dirty="0"/>
              <a:t>Transparency into priorities and velocity</a:t>
            </a:r>
          </a:p>
          <a:p>
            <a:pPr lvl="1"/>
            <a:r>
              <a:rPr lang="en-US" dirty="0"/>
              <a:t>Influence the direction of the project</a:t>
            </a:r>
          </a:p>
          <a:p>
            <a:r>
              <a:rPr lang="en-US" dirty="0"/>
              <a:t>Runtime is intended to be portable</a:t>
            </a:r>
          </a:p>
          <a:p>
            <a:pPr lvl="1"/>
            <a:r>
              <a:rPr lang="en-US" dirty="0"/>
              <a:t>MIT License</a:t>
            </a:r>
          </a:p>
        </p:txBody>
      </p:sp>
      <p:sp>
        <p:nvSpPr>
          <p:cNvPr id="3" name="Title 2"/>
          <p:cNvSpPr>
            <a:spLocks noGrp="1"/>
          </p:cNvSpPr>
          <p:nvPr>
            <p:ph type="title"/>
          </p:nvPr>
        </p:nvSpPr>
        <p:spPr/>
        <p:txBody>
          <a:bodyPr/>
          <a:lstStyle/>
          <a:p>
            <a:r>
              <a:rPr lang="en-US" dirty="0"/>
              <a:t>Azure Functions is open sourced</a:t>
            </a:r>
          </a:p>
        </p:txBody>
      </p:sp>
    </p:spTree>
    <p:extLst>
      <p:ext uri="{BB962C8B-B14F-4D97-AF65-F5344CB8AC3E}">
        <p14:creationId xmlns:p14="http://schemas.microsoft.com/office/powerpoint/2010/main" val="3764609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5481" y="1213175"/>
            <a:ext cx="11885514" cy="5879495"/>
          </a:xfrm>
        </p:spPr>
        <p:txBody>
          <a:bodyPr/>
          <a:lstStyle/>
          <a:p>
            <a:r>
              <a:rPr lang="en-US" dirty="0"/>
              <a:t>Try Azure Functions @ </a:t>
            </a:r>
            <a:r>
              <a:rPr lang="en-US" dirty="0">
                <a:hlinkClick r:id="rId3"/>
              </a:rPr>
              <a:t>https://functions.azure.com</a:t>
            </a:r>
            <a:r>
              <a:rPr lang="en-US" dirty="0"/>
              <a:t> </a:t>
            </a:r>
          </a:p>
          <a:p>
            <a:r>
              <a:rPr lang="en-US" dirty="0"/>
              <a:t>Try App Service @ </a:t>
            </a:r>
            <a:r>
              <a:rPr lang="en-US" dirty="0">
                <a:hlinkClick r:id="rId4"/>
              </a:rPr>
              <a:t>https://tryappservice.azure.com</a:t>
            </a:r>
            <a:r>
              <a:rPr lang="en-US" dirty="0"/>
              <a:t> </a:t>
            </a:r>
          </a:p>
          <a:p>
            <a:r>
              <a:rPr lang="en-US" dirty="0"/>
              <a:t>Fork us @ </a:t>
            </a:r>
            <a:r>
              <a:rPr lang="en-US" sz="3672" dirty="0">
                <a:hlinkClick r:id="rId5"/>
              </a:rPr>
              <a:t>https://</a:t>
            </a:r>
            <a:r>
              <a:rPr lang="en-US" sz="3264" dirty="0">
                <a:hlinkClick r:id="rId5"/>
              </a:rPr>
              <a:t>github.com/azure/azure-webjobs-sdk-script</a:t>
            </a:r>
            <a:r>
              <a:rPr lang="en-US" sz="3264" dirty="0"/>
              <a:t>  </a:t>
            </a:r>
          </a:p>
          <a:p>
            <a:endParaRPr lang="en-US" sz="2448" dirty="0"/>
          </a:p>
          <a:p>
            <a:pPr marL="0" indent="0">
              <a:buNone/>
            </a:pPr>
            <a:endParaRPr lang="en-US" sz="3199" dirty="0"/>
          </a:p>
        </p:txBody>
      </p:sp>
    </p:spTree>
    <p:extLst>
      <p:ext uri="{BB962C8B-B14F-4D97-AF65-F5344CB8AC3E}">
        <p14:creationId xmlns:p14="http://schemas.microsoft.com/office/powerpoint/2010/main" val="12772410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Functions Takeaway</a:t>
            </a:r>
          </a:p>
        </p:txBody>
      </p:sp>
      <p:sp>
        <p:nvSpPr>
          <p:cNvPr id="6" name="Text Placeholder 5"/>
          <p:cNvSpPr>
            <a:spLocks noGrp="1"/>
          </p:cNvSpPr>
          <p:nvPr>
            <p:ph type="body" sz="quarter" idx="10"/>
          </p:nvPr>
        </p:nvSpPr>
        <p:spPr>
          <a:xfrm>
            <a:off x="274638" y="1212850"/>
            <a:ext cx="11887200" cy="5139869"/>
          </a:xfrm>
        </p:spPr>
        <p:txBody>
          <a:bodyPr/>
          <a:lstStyle/>
          <a:p>
            <a:r>
              <a:rPr lang="en-US" dirty="0"/>
              <a:t>Azure Functions lets you do more with less code</a:t>
            </a:r>
          </a:p>
          <a:p>
            <a:pPr lvl="1"/>
            <a:r>
              <a:rPr lang="en-US" dirty="0"/>
              <a:t>You focus on the core logic – we’ll take care of triggering, integrating, and parsing</a:t>
            </a:r>
          </a:p>
          <a:p>
            <a:pPr lvl="1"/>
            <a:endParaRPr lang="en-US" dirty="0"/>
          </a:p>
          <a:p>
            <a:r>
              <a:rPr lang="en-US" dirty="0"/>
              <a:t>Azure Functions is a part of App Service</a:t>
            </a:r>
          </a:p>
          <a:p>
            <a:pPr lvl="1"/>
            <a:r>
              <a:rPr lang="en-US" dirty="0"/>
              <a:t>You can use App Service features with your functions</a:t>
            </a:r>
          </a:p>
          <a:p>
            <a:pPr lvl="1"/>
            <a:endParaRPr lang="en-US" dirty="0"/>
          </a:p>
          <a:p>
            <a:r>
              <a:rPr lang="en-US" dirty="0"/>
              <a:t>Azure Functions is flexible</a:t>
            </a:r>
          </a:p>
          <a:p>
            <a:pPr lvl="1"/>
            <a:r>
              <a:rPr lang="en-US" dirty="0"/>
              <a:t>Edit in portal or use </a:t>
            </a:r>
            <a:r>
              <a:rPr lang="en-US" dirty="0" err="1"/>
              <a:t>git</a:t>
            </a:r>
            <a:r>
              <a:rPr lang="en-US" dirty="0"/>
              <a:t>. Leverage your favorite libraries.</a:t>
            </a:r>
          </a:p>
          <a:p>
            <a:pPr lvl="1"/>
            <a:endParaRPr lang="en-US" dirty="0"/>
          </a:p>
          <a:p>
            <a:r>
              <a:rPr lang="en-US" dirty="0"/>
              <a:t>Azure Functions is great for dev-ops workflows</a:t>
            </a:r>
          </a:p>
          <a:p>
            <a:pPr lvl="1"/>
            <a:r>
              <a:rPr lang="en-US" dirty="0"/>
              <a:t>Examples: monitoring, CI </a:t>
            </a:r>
            <a:r>
              <a:rPr lang="en-US" dirty="0" err="1"/>
              <a:t>webhooks</a:t>
            </a:r>
            <a:r>
              <a:rPr lang="en-US" dirty="0"/>
              <a:t>, workflow processing…</a:t>
            </a:r>
          </a:p>
        </p:txBody>
      </p:sp>
    </p:spTree>
    <p:extLst>
      <p:ext uri="{BB962C8B-B14F-4D97-AF65-F5344CB8AC3E}">
        <p14:creationId xmlns:p14="http://schemas.microsoft.com/office/powerpoint/2010/main" val="281310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Questions…</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3800" b="1" dirty="0">
                <a:solidFill>
                  <a:schemeClr val="bg1"/>
                </a:solidFill>
              </a:rPr>
              <a:t>?</a:t>
            </a:r>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381992644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27338"/>
          </a:xfrm>
        </p:spPr>
        <p:txBody>
          <a:bodyPr/>
          <a:lstStyle/>
          <a:p>
            <a:r>
              <a:rPr lang="en-US" dirty="0"/>
              <a:t>Rate My Talk &amp; Download Slides!</a:t>
            </a:r>
          </a:p>
          <a:p>
            <a:pPr marL="342900" lvl="1" indent="0">
              <a:buNone/>
            </a:pPr>
            <a:r>
              <a:rPr lang="en-US" sz="6000" b="1" dirty="0"/>
              <a:t>http://bit.ly/RateShawnsTalk</a:t>
            </a:r>
            <a:r>
              <a:rPr lang="en-US" sz="6000" dirty="0"/>
              <a:t> </a:t>
            </a:r>
          </a:p>
          <a:p>
            <a:r>
              <a:rPr lang="en-US" dirty="0"/>
              <a:t>Contact Information</a:t>
            </a:r>
          </a:p>
          <a:p>
            <a:pPr lvl="1"/>
            <a:r>
              <a:rPr lang="en-US" dirty="0"/>
              <a:t>Email: shawn@shawnweisfeld.com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spTree>
    <p:extLst>
      <p:ext uri="{BB962C8B-B14F-4D97-AF65-F5344CB8AC3E}">
        <p14:creationId xmlns:p14="http://schemas.microsoft.com/office/powerpoint/2010/main" val="45699159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8478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39759"/>
          </a:xfrm>
        </p:spPr>
        <p:txBody>
          <a:bodyPr/>
          <a:lstStyle/>
          <a:p>
            <a:r>
              <a:rPr lang="en-US" dirty="0"/>
              <a:t>Azure functions is a solution for easily running small pieces of code, or "functions," in the cloud. You can write just the code you need for the problem at hand, without worrying about a whole application or the infrastructure to run it. In this talk we will provide an overview of the newest member to the Azure family, and then dig into to some code. </a:t>
            </a:r>
          </a:p>
          <a:p>
            <a:endParaRPr lang="en-US" dirty="0"/>
          </a:p>
        </p:txBody>
      </p:sp>
      <p:sp>
        <p:nvSpPr>
          <p:cNvPr id="3" name="Title 2"/>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33374963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92881"/>
          </a:xfrm>
        </p:spPr>
        <p:txBody>
          <a:bodyPr/>
          <a:lstStyle/>
          <a:p>
            <a:r>
              <a:rPr lang="en-US" dirty="0"/>
              <a:t>Why Azure Functions</a:t>
            </a:r>
          </a:p>
          <a:p>
            <a:r>
              <a:rPr lang="en-US" dirty="0"/>
              <a:t>Azure Functions Overview</a:t>
            </a:r>
          </a:p>
          <a:p>
            <a:r>
              <a:rPr lang="en-US" dirty="0"/>
              <a:t>Some Code</a:t>
            </a: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5657832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Foo as a Service</a:t>
            </a:r>
          </a:p>
        </p:txBody>
      </p:sp>
      <p:sp>
        <p:nvSpPr>
          <p:cNvPr id="4" name="Rectangle 3"/>
          <p:cNvSpPr/>
          <p:nvPr/>
        </p:nvSpPr>
        <p:spPr>
          <a:xfrm>
            <a:off x="1464641" y="1375380"/>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p:cNvSpPr/>
          <p:nvPr/>
        </p:nvSpPr>
        <p:spPr bwMode="auto">
          <a:xfrm>
            <a:off x="3964035" y="1538660"/>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grpSp>
        <p:nvGrpSpPr>
          <p:cNvPr id="6" name="Group 5"/>
          <p:cNvGrpSpPr/>
          <p:nvPr/>
        </p:nvGrpSpPr>
        <p:grpSpPr>
          <a:xfrm>
            <a:off x="2064619" y="1690423"/>
            <a:ext cx="1912480" cy="3353301"/>
            <a:chOff x="855665" y="1583373"/>
            <a:chExt cx="2427913" cy="4790431"/>
          </a:xfrm>
        </p:grpSpPr>
        <p:sp>
          <p:nvSpPr>
            <p:cNvPr id="7" name="Rectangle 6"/>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dirty="0">
                  <a:solidFill>
                    <a:schemeClr val="tx1">
                      <a:alpha val="99000"/>
                    </a:schemeClr>
                  </a:solidFill>
                  <a:latin typeface="Segoe UI"/>
                  <a:ea typeface="Kozuka Gothic Pro R" pitchFamily="34" charset="-128"/>
                </a:rPr>
                <a:t>Packaged Software</a:t>
              </a:r>
            </a:p>
          </p:txBody>
        </p:sp>
        <p:sp>
          <p:nvSpPr>
            <p:cNvPr id="8" name="Rectangle 7"/>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9" name="Rectangle 8"/>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10" name="Rectangle 9"/>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11" name="Rectangle 10"/>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O/S</a:t>
              </a:r>
            </a:p>
          </p:txBody>
        </p:sp>
        <p:sp>
          <p:nvSpPr>
            <p:cNvPr id="12" name="Rectangle 11"/>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Middleware</a:t>
              </a:r>
            </a:p>
          </p:txBody>
        </p:sp>
        <p:sp>
          <p:nvSpPr>
            <p:cNvPr id="13" name="Rectangle 12"/>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14" name="Rectangle 13"/>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Data</a:t>
              </a:r>
            </a:p>
          </p:txBody>
        </p:sp>
        <p:sp>
          <p:nvSpPr>
            <p:cNvPr id="15" name="Rectangle 14"/>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Applications</a:t>
              </a:r>
            </a:p>
          </p:txBody>
        </p:sp>
        <p:sp>
          <p:nvSpPr>
            <p:cNvPr id="16" name="Rectangle 15"/>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Runtime</a:t>
              </a:r>
            </a:p>
          </p:txBody>
        </p:sp>
        <p:sp>
          <p:nvSpPr>
            <p:cNvPr id="17" name="Left Brace 16"/>
            <p:cNvSpPr/>
            <p:nvPr/>
          </p:nvSpPr>
          <p:spPr>
            <a:xfrm>
              <a:off x="1249156" y="2354254"/>
              <a:ext cx="137875" cy="4019550"/>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dirty="0">
                <a:solidFill>
                  <a:srgbClr val="FFFFFF"/>
                </a:solidFill>
                <a:latin typeface="Segoe UI"/>
                <a:ea typeface="Segoe UI" pitchFamily="34" charset="0"/>
                <a:cs typeface="Segoe UI" pitchFamily="34" charset="0"/>
              </a:endParaRPr>
            </a:p>
          </p:txBody>
        </p:sp>
        <p:sp>
          <p:nvSpPr>
            <p:cNvPr id="18" name="TextBox 52"/>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chemeClr val="tx1">
                      <a:alpha val="99000"/>
                    </a:schemeClr>
                  </a:solidFill>
                  <a:latin typeface="Segoe UI"/>
                  <a:ea typeface="Kozuka Gothic Pro R" pitchFamily="34" charset="-128"/>
                </a:rPr>
                <a:t>You manage</a:t>
              </a:r>
            </a:p>
          </p:txBody>
        </p:sp>
      </p:grpSp>
      <p:sp>
        <p:nvSpPr>
          <p:cNvPr id="19" name="Rectangle 18"/>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300" dirty="0">
                <a:solidFill>
                  <a:srgbClr val="595959">
                    <a:alpha val="99000"/>
                  </a:srgbClr>
                </a:solidFill>
                <a:ea typeface="Kozuka Gothic Pro R" pitchFamily="34" charset="-128"/>
              </a:rPr>
              <a:t>Infrastructure</a:t>
            </a:r>
          </a:p>
          <a:p>
            <a:pPr defTabSz="982985"/>
            <a:r>
              <a:rPr lang="en-US" sz="1600" dirty="0">
                <a:solidFill>
                  <a:srgbClr val="595959">
                    <a:alpha val="99000"/>
                  </a:srgbClr>
                </a:solidFill>
                <a:ea typeface="Kozuka Gothic Pro R" pitchFamily="34" charset="-128"/>
              </a:rPr>
              <a:t>(as a Service)</a:t>
            </a:r>
          </a:p>
        </p:txBody>
      </p:sp>
      <p:sp>
        <p:nvSpPr>
          <p:cNvPr id="20" name="Rectangle 19"/>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21" name="Rectangle 20"/>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22" name="Rectangle 21"/>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23" name="Rectangle 22"/>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24" name="Rectangle 23"/>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25" name="Rectangle 24"/>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26" name="Rectangle 25"/>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sp>
        <p:nvSpPr>
          <p:cNvPr id="27" name="Rectangle 26"/>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28" name="Rectangle 27"/>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29" name="Left Brace 28"/>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0" name="TextBox 56"/>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Managed by vendor</a:t>
            </a:r>
          </a:p>
        </p:txBody>
      </p:sp>
      <p:sp>
        <p:nvSpPr>
          <p:cNvPr id="31" name="Left Brace 30"/>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2" name="TextBox 58"/>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You manage</a:t>
            </a:r>
          </a:p>
        </p:txBody>
      </p:sp>
      <p:grpSp>
        <p:nvGrpSpPr>
          <p:cNvPr id="33" name="Group 32"/>
          <p:cNvGrpSpPr/>
          <p:nvPr/>
        </p:nvGrpSpPr>
        <p:grpSpPr>
          <a:xfrm>
            <a:off x="6528035" y="1690425"/>
            <a:ext cx="2131860" cy="3359095"/>
            <a:chOff x="5979422" y="1583373"/>
            <a:chExt cx="2706420" cy="4798706"/>
          </a:xfrm>
        </p:grpSpPr>
        <p:sp>
          <p:nvSpPr>
            <p:cNvPr id="34" name="Rectangle 3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Platform</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35" name="Left Brace 34"/>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6"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37" name="Left Brace 36"/>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8"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You manage</a:t>
              </a:r>
            </a:p>
          </p:txBody>
        </p:sp>
        <p:sp>
          <p:nvSpPr>
            <p:cNvPr id="39" name="Rectangle 38"/>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40" name="Rectangle 39"/>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41" name="Rectangle 40"/>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42" name="Rectangle 41"/>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43" name="Rectangle 42"/>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44" name="Rectangle 43"/>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45" name="Rectangle 44"/>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46" name="Rectangle 45"/>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47" name="Rectangle 46"/>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grpSp>
        <p:nvGrpSpPr>
          <p:cNvPr id="48" name="Group 47"/>
          <p:cNvGrpSpPr/>
          <p:nvPr/>
        </p:nvGrpSpPr>
        <p:grpSpPr>
          <a:xfrm>
            <a:off x="8892259" y="1690426"/>
            <a:ext cx="1829915" cy="3359092"/>
            <a:chOff x="8980831" y="1583373"/>
            <a:chExt cx="2323096" cy="4798703"/>
          </a:xfrm>
        </p:grpSpPr>
        <p:sp>
          <p:nvSpPr>
            <p:cNvPr id="49" name="Rectangle 48"/>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Software</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50" name="Left Brace 49"/>
            <p:cNvSpPr/>
            <p:nvPr/>
          </p:nvSpPr>
          <p:spPr>
            <a:xfrm flipH="1">
              <a:off x="10688405" y="2335204"/>
              <a:ext cx="200055" cy="4046872"/>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51" name="TextBox 64"/>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52" name="Rectangle 51"/>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53" name="Rectangle 52"/>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54" name="Rectangle 53"/>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55" name="Rectangle 54"/>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56" name="Rectangle 55"/>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57" name="Rectangle 56"/>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58" name="Rectangle 57"/>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59" name="Rectangle 58"/>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60" name="Rectangle 59"/>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pic>
        <p:nvPicPr>
          <p:cNvPr id="61" name="Picture 11" descr="Cloud 512x512.png"/>
          <p:cNvPicPr>
            <a:picLocks noChangeAspect="1"/>
          </p:cNvPicPr>
          <p:nvPr/>
        </p:nvPicPr>
        <p:blipFill>
          <a:blip r:embed="rId2"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4026355" y="4512174"/>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 name="Picture 12" descr="Gift 512x512.png"/>
          <p:cNvPicPr>
            <a:picLocks noChangeAspect="1"/>
          </p:cNvPicPr>
          <p:nvPr/>
        </p:nvPicPr>
        <p:blipFill>
          <a:blip r:embed="rId3"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1730963" y="4518994"/>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 name="Rectangle 62"/>
          <p:cNvSpPr/>
          <p:nvPr/>
        </p:nvSpPr>
        <p:spPr bwMode="auto">
          <a:xfrm flipH="1">
            <a:off x="1635979" y="1538660"/>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sp>
        <p:nvSpPr>
          <p:cNvPr id="2" name="TextBox 1"/>
          <p:cNvSpPr txBox="1"/>
          <p:nvPr/>
        </p:nvSpPr>
        <p:spPr>
          <a:xfrm>
            <a:off x="9089427" y="5250440"/>
            <a:ext cx="990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Taxi</a:t>
            </a:r>
          </a:p>
        </p:txBody>
      </p:sp>
      <p:sp>
        <p:nvSpPr>
          <p:cNvPr id="64" name="TextBox 63"/>
          <p:cNvSpPr txBox="1"/>
          <p:nvPr/>
        </p:nvSpPr>
        <p:spPr>
          <a:xfrm>
            <a:off x="7018756" y="5294363"/>
            <a:ext cx="126583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Rental Car</a:t>
            </a:r>
          </a:p>
        </p:txBody>
      </p:sp>
      <p:sp>
        <p:nvSpPr>
          <p:cNvPr id="65" name="TextBox 64"/>
          <p:cNvSpPr txBox="1"/>
          <p:nvPr/>
        </p:nvSpPr>
        <p:spPr>
          <a:xfrm>
            <a:off x="5062156" y="5294362"/>
            <a:ext cx="990600"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Your Car</a:t>
            </a:r>
          </a:p>
        </p:txBody>
      </p:sp>
    </p:spTree>
    <p:extLst>
      <p:ext uri="{BB962C8B-B14F-4D97-AF65-F5344CB8AC3E}">
        <p14:creationId xmlns:p14="http://schemas.microsoft.com/office/powerpoint/2010/main" val="10382357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531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a:t>
            </a:r>
            <a:br>
              <a:rPr lang="en-US" dirty="0"/>
            </a:br>
            <a:r>
              <a:rPr lang="en-US" dirty="0"/>
              <a:t>Function?</a:t>
            </a:r>
          </a:p>
        </p:txBody>
      </p:sp>
      <p:pic>
        <p:nvPicPr>
          <p:cNvPr id="6" name="Picture 5"/>
          <p:cNvPicPr>
            <a:picLocks noChangeAspect="1"/>
          </p:cNvPicPr>
          <p:nvPr/>
        </p:nvPicPr>
        <p:blipFill>
          <a:blip r:embed="rId2"/>
          <a:stretch>
            <a:fillRect/>
          </a:stretch>
        </p:blipFill>
        <p:spPr>
          <a:xfrm>
            <a:off x="5532438" y="296862"/>
            <a:ext cx="6629400" cy="6569133"/>
          </a:xfrm>
          <a:prstGeom prst="rect">
            <a:avLst/>
          </a:prstGeom>
        </p:spPr>
      </p:pic>
      <p:sp>
        <p:nvSpPr>
          <p:cNvPr id="7" name="TextBox 6"/>
          <p:cNvSpPr txBox="1"/>
          <p:nvPr/>
        </p:nvSpPr>
        <p:spPr>
          <a:xfrm>
            <a:off x="268859" y="6257626"/>
            <a:ext cx="1048511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Image Source: https://en.wikipedia.org/wiki/Function_(mathematics)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2256" y="525462"/>
            <a:ext cx="1026254" cy="1026254"/>
          </a:xfrm>
          <a:prstGeom prst="rect">
            <a:avLst/>
          </a:prstGeom>
        </p:spPr>
      </p:pic>
      <p:sp>
        <p:nvSpPr>
          <p:cNvPr id="9" name="TextBox 8"/>
          <p:cNvSpPr txBox="1"/>
          <p:nvPr/>
        </p:nvSpPr>
        <p:spPr>
          <a:xfrm>
            <a:off x="9781276" y="490870"/>
            <a:ext cx="2099229" cy="849463"/>
          </a:xfrm>
          <a:prstGeom prst="rect">
            <a:avLst/>
          </a:prstGeom>
          <a:noFill/>
        </p:spPr>
        <p:txBody>
          <a:bodyPr wrap="none" lIns="182880" tIns="146304" rIns="182880" bIns="146304" rtlCol="0">
            <a:spAutoFit/>
          </a:bodyPr>
          <a:lstStyle/>
          <a:p>
            <a:pPr>
              <a:lnSpc>
                <a:spcPct val="90000"/>
              </a:lnSpc>
              <a:spcAft>
                <a:spcPts val="600"/>
              </a:spcAft>
            </a:pPr>
            <a:r>
              <a:rPr lang="en-US" sz="4000" b="1" dirty="0">
                <a:solidFill>
                  <a:schemeClr val="bg1">
                    <a:lumMod val="50000"/>
                  </a:schemeClr>
                </a:solidFill>
              </a:rPr>
              <a:t>Trigger</a:t>
            </a:r>
            <a:endParaRPr lang="en-US" sz="2400" b="1" dirty="0">
              <a:solidFill>
                <a:schemeClr val="bg1">
                  <a:lumMod val="50000"/>
                </a:schemeClr>
              </a:solidFill>
            </a:endParaRPr>
          </a:p>
        </p:txBody>
      </p:sp>
    </p:spTree>
    <p:extLst>
      <p:ext uri="{BB962C8B-B14F-4D97-AF65-F5344CB8AC3E}">
        <p14:creationId xmlns:p14="http://schemas.microsoft.com/office/powerpoint/2010/main" val="2037227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42" presetClass="path" presetSubtype="0" accel="50000" decel="50000" fill="hold" nodeType="withEffect">
                                  <p:stCondLst>
                                    <p:cond delay="0"/>
                                  </p:stCondLst>
                                  <p:childTnLst>
                                    <p:animMotion origin="layout" path="M 1.66667E-6 4.44444E-6 L -0.16003 -0.00093 " pathEditMode="relative" rAng="0" ptsTypes="AA">
                                      <p:cBhvr>
                                        <p:cTn id="10" dur="2000" fill="hold"/>
                                        <p:tgtEl>
                                          <p:spTgt spid="8"/>
                                        </p:tgtEl>
                                        <p:attrNameLst>
                                          <p:attrName>ppt_x</p:attrName>
                                          <p:attrName>ppt_y</p:attrName>
                                        </p:attrNameLst>
                                      </p:cBhvr>
                                      <p:rCtr x="-8008" y="-46"/>
                                    </p:animMotion>
                                  </p:childTnLst>
                                </p:cTn>
                              </p:par>
                              <p:par>
                                <p:cTn id="11" presetID="10" presetClass="exit" presetSubtype="0" fill="hold"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2385084200"/>
      </p:ext>
    </p:extLst>
  </p:cSld>
  <p:clrMapOvr>
    <a:masterClrMapping/>
  </p:clrMapOvr>
  <p:transition>
    <p:fade/>
  </p:transition>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DF8541D3-F470-41D2-BEFA-E7F96B12B8E7}" vid="{303590A9-149E-4CC6-9C8A-E028457C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8" ma:contentTypeDescription="Create a new document." ma:contentTypeScope="" ma:versionID="943be92678b93f1250d47552b750dfa9">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64ca87391a03306b6b97ef1cc1392d96"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68</Value>
      <Value>410</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12a172fe-0250-434a-85cf-03b10810c5e5">2016-02-05T08:00:00+00:00</Event_x0020_End_x0020_Date>
    <Event_x0020_Start_x0020_Date xmlns="12a172fe-0250-434a-85cf-03b10810c5e5">2016-02-01T08:00:00+00:00</Event_x0020_Start_x0020_Date>
    <MS_x0020_Speaker xmlns="12a172fe-0250-434a-85cf-03b10810c5e5">
      <UserInfo>
        <DisplayName/>
        <AccountId xsi:nil="true"/>
        <AccountType/>
      </UserInfo>
    </MS_x0020_Speaker>
    <External_x0020_Speaker xmlns="12a172fe-0250-434a-85cf-03b10810c5e5">Torsten Grabs</External_x0020_Speaker>
    <Session_x0020_Code xmlns="12a172fe-0250-434a-85cf-03b10810c5e5">DP324</Session_x0020_Code>
    <Presentation_x0020_Date xmlns="12a172fe-0250-434a-85cf-03b10810c5e5">2016-02-02T08:00:00+00:00</Presentation_x0020_Date>
    <MS_x0020_Content_x0020_Owner xmlns="12a172fe-0250-434a-85cf-03b10810c5e5">
      <UserInfo>
        <DisplayName/>
        <AccountId xsi:nil="true"/>
        <AccountType/>
      </UserInfo>
    </MS_x0020_Content_x0020_Owner>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k62f7d35b80b40fb8c27985e50b34fcd>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fbfa50075a04958bd8757dc155d3e08>
    <o72fbe6ee5ae4131af0832c08ec51202 xmlns="12a172fe-0250-434a-85cf-03b10810c5e5">
      <Terms xmlns="http://schemas.microsoft.com/office/infopath/2007/PartnerControls"/>
    </o72fbe6ee5ae4131af0832c08ec51202>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b9cf3a3af7b473faa5c9c98148a90a4 xmlns="12a172fe-0250-434a-85cf-03b10810c5e5">
      <Terms xmlns="http://schemas.microsoft.com/office/infopath/2007/PartnerControls"/>
    </eb9cf3a3af7b473faa5c9c98148a90a4>
    <SharedWithUsers xmlns="12a172fe-0250-434a-85cf-03b10810c5e5">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EC5AA3F-E919-43C0-B577-19D8FA24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a172fe-0250-434a-85cf-03b10810c5e5"/>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254</TotalTime>
  <Words>1681</Words>
  <Application>Microsoft Office PowerPoint</Application>
  <PresentationFormat>Custom</PresentationFormat>
  <Paragraphs>332</Paragraphs>
  <Slides>38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Kozuka Gothic Pro R</vt:lpstr>
      <vt:lpstr>Segoe UI</vt:lpstr>
      <vt:lpstr>Segoe UI Light</vt:lpstr>
      <vt:lpstr>Wingdings</vt:lpstr>
      <vt:lpstr>5-30711_TR22_BO_CT_Template</vt:lpstr>
      <vt:lpstr>Hello Azure Functions</vt:lpstr>
      <vt:lpstr>About Me</vt:lpstr>
      <vt:lpstr>Watch User Group presentations  for FREE online! </vt:lpstr>
      <vt:lpstr>Abstract</vt:lpstr>
      <vt:lpstr>Agenda</vt:lpstr>
      <vt:lpstr>Foo as a Service</vt:lpstr>
      <vt:lpstr>PowerPoint Presentation</vt:lpstr>
      <vt:lpstr>What is a  Function?</vt:lpstr>
      <vt:lpstr>Common Scenarios</vt:lpstr>
      <vt:lpstr>Timer-based processing</vt:lpstr>
      <vt:lpstr>Azure service event processing</vt:lpstr>
      <vt:lpstr>SaaS event processing </vt:lpstr>
      <vt:lpstr>Serverless web application architectures</vt:lpstr>
      <vt:lpstr>Serverless mobile backends</vt:lpstr>
      <vt:lpstr>Real-time stream processing</vt:lpstr>
      <vt:lpstr>Real-time bot messaging</vt:lpstr>
      <vt:lpstr>Example – Watermark an image</vt:lpstr>
      <vt:lpstr>Demo</vt:lpstr>
      <vt:lpstr>Functions in a nutshell</vt:lpstr>
      <vt:lpstr>What is Azure Functions?</vt:lpstr>
      <vt:lpstr>Azure Functions</vt:lpstr>
      <vt:lpstr>Groups of functions</vt:lpstr>
      <vt:lpstr>Supported Languages</vt:lpstr>
      <vt:lpstr>Supported bindings</vt:lpstr>
      <vt:lpstr>Part of App Service</vt:lpstr>
      <vt:lpstr>App Service Features and Capabilities</vt:lpstr>
      <vt:lpstr>Supported Hosting Models</vt:lpstr>
      <vt:lpstr>Built around App Service</vt:lpstr>
      <vt:lpstr>Scaling on App Service</vt:lpstr>
      <vt:lpstr>The details on dynamic hosting plans</vt:lpstr>
      <vt:lpstr>Demo</vt:lpstr>
      <vt:lpstr>Resources – Build 2016</vt:lpstr>
      <vt:lpstr>Azure Functions is open sourced</vt:lpstr>
      <vt:lpstr>Call to Action</vt:lpstr>
      <vt:lpstr>Azure Functions Takeaway</vt:lpstr>
      <vt:lpstr>PowerPoint Presentation</vt:lpstr>
      <vt:lpstr>Thank you! Your Feedback is Important</vt:lpstr>
      <vt:lpstr>PowerPoint Presentation</vt:lpstr>
    </vt:vector>
  </TitlesOfParts>
  <Manager>&lt;Speech writer name goes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Elastic SaaS Applications with Azure SQL Database</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SHAWN WEISFELD</cp:lastModifiedBy>
  <cp:revision>24</cp:revision>
  <dcterms:created xsi:type="dcterms:W3CDTF">2016-02-02T20:09:18Z</dcterms:created>
  <dcterms:modified xsi:type="dcterms:W3CDTF">2016-07-26T17:45:29Z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410;#TechReady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