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8"/>
  </p:notesMasterIdLst>
  <p:handoutMasterIdLst>
    <p:handoutMasterId r:id="rId39"/>
  </p:handoutMasterIdLst>
  <p:sldIdLst>
    <p:sldId id="257" r:id="rId5"/>
    <p:sldId id="306" r:id="rId6"/>
    <p:sldId id="307" r:id="rId7"/>
    <p:sldId id="312" r:id="rId8"/>
    <p:sldId id="337" r:id="rId9"/>
    <p:sldId id="317" r:id="rId10"/>
    <p:sldId id="318" r:id="rId11"/>
    <p:sldId id="319" r:id="rId12"/>
    <p:sldId id="320" r:id="rId13"/>
    <p:sldId id="330" r:id="rId14"/>
    <p:sldId id="331" r:id="rId15"/>
    <p:sldId id="332" r:id="rId16"/>
    <p:sldId id="333" r:id="rId17"/>
    <p:sldId id="335" r:id="rId18"/>
    <p:sldId id="329" r:id="rId19"/>
    <p:sldId id="336" r:id="rId20"/>
    <p:sldId id="315" r:id="rId21"/>
    <p:sldId id="313" r:id="rId22"/>
    <p:sldId id="340" r:id="rId23"/>
    <p:sldId id="314" r:id="rId24"/>
    <p:sldId id="323" r:id="rId25"/>
    <p:sldId id="321" r:id="rId26"/>
    <p:sldId id="322" r:id="rId27"/>
    <p:sldId id="327" r:id="rId28"/>
    <p:sldId id="324" r:id="rId29"/>
    <p:sldId id="338" r:id="rId30"/>
    <p:sldId id="339" r:id="rId31"/>
    <p:sldId id="325" r:id="rId32"/>
    <p:sldId id="326" r:id="rId33"/>
    <p:sldId id="334" r:id="rId34"/>
    <p:sldId id="299" r:id="rId35"/>
    <p:sldId id="309" r:id="rId36"/>
    <p:sldId id="300"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s" id="{2266D7F5-89A7-478C-8A43-C1409DDC88B9}">
          <p14:sldIdLst>
            <p14:sldId id="257"/>
            <p14:sldId id="306"/>
            <p14:sldId id="307"/>
            <p14:sldId id="312"/>
            <p14:sldId id="337"/>
            <p14:sldId id="317"/>
            <p14:sldId id="318"/>
            <p14:sldId id="319"/>
            <p14:sldId id="320"/>
            <p14:sldId id="330"/>
            <p14:sldId id="331"/>
            <p14:sldId id="332"/>
            <p14:sldId id="333"/>
            <p14:sldId id="335"/>
            <p14:sldId id="329"/>
            <p14:sldId id="336"/>
            <p14:sldId id="315"/>
            <p14:sldId id="313"/>
            <p14:sldId id="340"/>
            <p14:sldId id="314"/>
            <p14:sldId id="323"/>
            <p14:sldId id="321"/>
            <p14:sldId id="322"/>
            <p14:sldId id="327"/>
            <p14:sldId id="324"/>
            <p14:sldId id="338"/>
            <p14:sldId id="339"/>
            <p14:sldId id="325"/>
            <p14:sldId id="326"/>
            <p14:sldId id="334"/>
            <p14:sldId id="299"/>
            <p14:sldId id="309"/>
            <p14:sldId id="30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188F"/>
    <a:srgbClr val="333333"/>
    <a:srgbClr val="FFF100"/>
    <a:srgbClr val="4DA0E2"/>
    <a:srgbClr val="672A7B"/>
    <a:srgbClr val="505050"/>
    <a:srgbClr val="4D9ED7"/>
    <a:srgbClr val="002050"/>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81" autoAdjust="0"/>
    <p:restoredTop sz="67023" autoAdjust="0"/>
  </p:normalViewPr>
  <p:slideViewPr>
    <p:cSldViewPr snapToObjects="1">
      <p:cViewPr varScale="1">
        <p:scale>
          <a:sx n="72" d="100"/>
          <a:sy n="72" d="100"/>
        </p:scale>
        <p:origin x="43" y="2890"/>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p:scale>
        <a:sx n="50" d="100"/>
        <a:sy n="50" d="100"/>
      </p:scale>
      <p:origin x="0" y="0"/>
    </p:cViewPr>
  </p:sorterViewPr>
  <p:notesViewPr>
    <p:cSldViewPr snapToObjects="1" showGuides="1">
      <p:cViewPr varScale="1">
        <p:scale>
          <a:sx n="83" d="100"/>
          <a:sy n="83" d="100"/>
        </p:scale>
        <p:origin x="38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9/5/2016</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9/5/2016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A14FA6D-5CC1-477D-A0DC-F2245326A311}" type="datetime1">
              <a:rPr lang="en-US" smtClean="0"/>
              <a:t>9/5/2016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97671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9/5/2016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550943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9/5/2016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982071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rgbClr val="002060"/>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60535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5386034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18336336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12433338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60181643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rgbClr val="00206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670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515421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757448" y="304193"/>
            <a:ext cx="4409440" cy="6400800"/>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9143999" cy="2751698"/>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Video title</a:t>
            </a:r>
          </a:p>
        </p:txBody>
      </p:sp>
      <p:pic>
        <p:nvPicPr>
          <p:cNvPr id="9" name="Picture 8"/>
          <p:cNvPicPr>
            <a:picLocks noChangeAspect="1"/>
          </p:cNvPicPr>
          <p:nvPr userDrawn="1"/>
        </p:nvPicPr>
        <p:blipFill>
          <a:blip r:embed="rId2"/>
          <a:stretch>
            <a:fillRect/>
          </a:stretch>
        </p:blipFill>
        <p:spPr>
          <a:xfrm>
            <a:off x="635" y="3410196"/>
            <a:ext cx="12435840" cy="3104213"/>
          </a:xfrm>
          <a:prstGeom prst="rect">
            <a:avLst/>
          </a:prstGeom>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6253691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6"/>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215" r:id="rId2"/>
    <p:sldLayoutId id="2147484105" r:id="rId3"/>
    <p:sldLayoutId id="2147484182" r:id="rId4"/>
    <p:sldLayoutId id="2147484130" r:id="rId5"/>
    <p:sldLayoutId id="2147484101" r:id="rId6"/>
    <p:sldLayoutId id="2147484102" r:id="rId7"/>
    <p:sldLayoutId id="2147484098" r:id="rId8"/>
    <p:sldLayoutId id="2147484086" r:id="rId9"/>
    <p:sldLayoutId id="2147484100" r:id="rId10"/>
    <p:sldLayoutId id="2147484089" r:id="rId11"/>
    <p:sldLayoutId id="2147484092" r:id="rId12"/>
    <p:sldLayoutId id="2147484190" r:id="rId13"/>
    <p:sldLayoutId id="2147484195" r:id="rId14"/>
    <p:sldLayoutId id="2147484209" r:id="rId15"/>
    <p:sldLayoutId id="2147484196" r:id="rId16"/>
    <p:sldLayoutId id="2147484208" r:id="rId17"/>
    <p:sldLayoutId id="2147484192" r:id="rId18"/>
    <p:sldLayoutId id="2147484189" r:id="rId19"/>
    <p:sldLayoutId id="2147484194" r:id="rId20"/>
    <p:sldLayoutId id="2147484127" r:id="rId21"/>
    <p:sldLayoutId id="2147484093" r:id="rId22"/>
    <p:sldLayoutId id="2147484129" r:id="rId23"/>
    <p:sldLayoutId id="2147484203" r:id="rId24"/>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png"/><Relationship Id="rId7" Type="http://schemas.openxmlformats.org/officeDocument/2006/relationships/image" Target="../media/image12.gif"/><Relationship Id="rId2" Type="http://schemas.openxmlformats.org/officeDocument/2006/relationships/image" Target="../media/image7.jpeg"/><Relationship Id="rId1" Type="http://schemas.openxmlformats.org/officeDocument/2006/relationships/slideLayout" Target="../slideLayouts/slideLayout9.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a:t>Shawn Weisfeld</a:t>
            </a:r>
          </a:p>
          <a:p>
            <a:r>
              <a:rPr lang="en-US" dirty="0"/>
              <a:t>shawn@shawnweisfeld.com</a:t>
            </a:r>
          </a:p>
          <a:p>
            <a:r>
              <a:rPr lang="en-US" dirty="0"/>
              <a:t>http://www.ShawnWeisfeld.com</a:t>
            </a:r>
          </a:p>
        </p:txBody>
      </p:sp>
      <p:sp>
        <p:nvSpPr>
          <p:cNvPr id="4" name="Title 3"/>
          <p:cNvSpPr>
            <a:spLocks noGrp="1"/>
          </p:cNvSpPr>
          <p:nvPr>
            <p:ph type="title"/>
          </p:nvPr>
        </p:nvSpPr>
        <p:spPr>
          <a:xfrm>
            <a:off x="274703" y="906462"/>
            <a:ext cx="10058336" cy="3048001"/>
          </a:xfrm>
        </p:spPr>
        <p:txBody>
          <a:bodyPr/>
          <a:lstStyle/>
          <a:p>
            <a:r>
              <a:rPr lang="en-US" dirty="0"/>
              <a:t>Dallas GiveCamp - </a:t>
            </a:r>
            <a:br>
              <a:rPr lang="en-US" dirty="0"/>
            </a:br>
            <a:r>
              <a:rPr lang="en-US" dirty="0"/>
              <a:t>Developer Bootcamp:</a:t>
            </a:r>
            <a:br>
              <a:rPr lang="en-US" dirty="0"/>
            </a:br>
            <a:r>
              <a:rPr lang="en-US" dirty="0"/>
              <a:t>WordPress @ GiveCamp</a:t>
            </a:r>
          </a:p>
        </p:txBody>
      </p:sp>
      <p:pic>
        <p:nvPicPr>
          <p:cNvPr id="3" name="Picture 2"/>
          <p:cNvPicPr>
            <a:picLocks noChangeAspect="1"/>
          </p:cNvPicPr>
          <p:nvPr/>
        </p:nvPicPr>
        <p:blipFill>
          <a:blip r:embed="rId3"/>
          <a:stretch>
            <a:fillRect/>
          </a:stretch>
        </p:blipFill>
        <p:spPr>
          <a:xfrm>
            <a:off x="7208837" y="5478462"/>
            <a:ext cx="4916020" cy="1194072"/>
          </a:xfrm>
          <a:prstGeom prst="rect">
            <a:avLst/>
          </a:prstGeom>
        </p:spPr>
      </p:pic>
    </p:spTree>
    <p:extLst>
      <p:ext uri="{BB962C8B-B14F-4D97-AF65-F5344CB8AC3E}">
        <p14:creationId xmlns:p14="http://schemas.microsoft.com/office/powerpoint/2010/main" val="4101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415772"/>
          </a:xfrm>
        </p:spPr>
        <p:txBody>
          <a:bodyPr/>
          <a:lstStyle/>
          <a:p>
            <a:r>
              <a:rPr lang="en-US" dirty="0"/>
              <a:t>PHP Files</a:t>
            </a:r>
          </a:p>
          <a:p>
            <a:r>
              <a:rPr lang="en-US" dirty="0"/>
              <a:t>MySQL database</a:t>
            </a:r>
          </a:p>
        </p:txBody>
      </p:sp>
      <p:sp>
        <p:nvSpPr>
          <p:cNvPr id="3" name="Title 2"/>
          <p:cNvSpPr>
            <a:spLocks noGrp="1"/>
          </p:cNvSpPr>
          <p:nvPr>
            <p:ph type="title"/>
          </p:nvPr>
        </p:nvSpPr>
        <p:spPr/>
        <p:txBody>
          <a:bodyPr/>
          <a:lstStyle/>
          <a:p>
            <a:r>
              <a:rPr lang="en-US" dirty="0"/>
              <a:t>WordPress Components</a:t>
            </a:r>
          </a:p>
        </p:txBody>
      </p:sp>
    </p:spTree>
    <p:extLst>
      <p:ext uri="{BB962C8B-B14F-4D97-AF65-F5344CB8AC3E}">
        <p14:creationId xmlns:p14="http://schemas.microsoft.com/office/powerpoint/2010/main" val="28791456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75393"/>
          </a:xfrm>
        </p:spPr>
        <p:txBody>
          <a:bodyPr/>
          <a:lstStyle/>
          <a:p>
            <a:r>
              <a:rPr lang="en-US" dirty="0"/>
              <a:t>Great for testing out plugins before deploying them.</a:t>
            </a:r>
          </a:p>
          <a:p>
            <a:r>
              <a:rPr lang="en-US" dirty="0"/>
              <a:t>Great for learning.</a:t>
            </a:r>
          </a:p>
          <a:p>
            <a:r>
              <a:rPr lang="en-US" dirty="0"/>
              <a:t>Required if writing custom PHP code. </a:t>
            </a:r>
            <a:r>
              <a:rPr lang="en-US" baseline="30000" dirty="0"/>
              <a:t>** very rare **</a:t>
            </a:r>
          </a:p>
          <a:p>
            <a:endParaRPr lang="en-US" baseline="30000" dirty="0"/>
          </a:p>
          <a:p>
            <a:r>
              <a:rPr lang="en-US" dirty="0"/>
              <a:t>Deploy content and layout pages directly in production</a:t>
            </a:r>
          </a:p>
        </p:txBody>
      </p:sp>
      <p:sp>
        <p:nvSpPr>
          <p:cNvPr id="3" name="Title 2"/>
          <p:cNvSpPr>
            <a:spLocks noGrp="1"/>
          </p:cNvSpPr>
          <p:nvPr>
            <p:ph type="title"/>
          </p:nvPr>
        </p:nvSpPr>
        <p:spPr/>
        <p:txBody>
          <a:bodyPr/>
          <a:lstStyle/>
          <a:p>
            <a:r>
              <a:rPr lang="en-US" dirty="0"/>
              <a:t>Do I need a local instance?</a:t>
            </a:r>
          </a:p>
        </p:txBody>
      </p:sp>
    </p:spTree>
    <p:extLst>
      <p:ext uri="{BB962C8B-B14F-4D97-AF65-F5344CB8AC3E}">
        <p14:creationId xmlns:p14="http://schemas.microsoft.com/office/powerpoint/2010/main" val="38013840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62870"/>
          </a:xfrm>
        </p:spPr>
        <p:txBody>
          <a:bodyPr/>
          <a:lstStyle/>
          <a:p>
            <a:r>
              <a:rPr lang="en-US" dirty="0"/>
              <a:t>Get the Prerequisites</a:t>
            </a:r>
          </a:p>
          <a:p>
            <a:pPr lvl="1"/>
            <a:r>
              <a:rPr lang="en-US" dirty="0"/>
              <a:t>On Windows</a:t>
            </a:r>
          </a:p>
          <a:p>
            <a:pPr lvl="2"/>
            <a:r>
              <a:rPr lang="en-US" dirty="0"/>
              <a:t>https://webgallery.microsoft.com/apps/WordPress/install</a:t>
            </a:r>
          </a:p>
          <a:p>
            <a:pPr lvl="2"/>
            <a:r>
              <a:rPr lang="en-US" dirty="0"/>
              <a:t>WordPress, WebMatrix &amp; MySQL</a:t>
            </a:r>
          </a:p>
          <a:p>
            <a:pPr lvl="1"/>
            <a:r>
              <a:rPr lang="en-US" dirty="0"/>
              <a:t>On Mac with MAMP</a:t>
            </a:r>
          </a:p>
          <a:p>
            <a:pPr lvl="2"/>
            <a:r>
              <a:rPr lang="en-US" dirty="0"/>
              <a:t>https://codex.wordpress.org/Installing_WordPress_Locally_on_Your_Mac_With_MAMP</a:t>
            </a:r>
          </a:p>
          <a:p>
            <a:r>
              <a:rPr lang="en-US" dirty="0"/>
              <a:t>Get the GiveCamp Distro of WordPress</a:t>
            </a:r>
          </a:p>
          <a:p>
            <a:pPr lvl="1"/>
            <a:endParaRPr lang="en-US" dirty="0"/>
          </a:p>
          <a:p>
            <a:endParaRPr lang="en-US" dirty="0"/>
          </a:p>
        </p:txBody>
      </p:sp>
      <p:sp>
        <p:nvSpPr>
          <p:cNvPr id="3" name="Title 2"/>
          <p:cNvSpPr>
            <a:spLocks noGrp="1"/>
          </p:cNvSpPr>
          <p:nvPr>
            <p:ph type="title"/>
          </p:nvPr>
        </p:nvSpPr>
        <p:spPr/>
        <p:txBody>
          <a:bodyPr/>
          <a:lstStyle/>
          <a:p>
            <a:r>
              <a:rPr lang="en-US" dirty="0"/>
              <a:t>Create a Local instance</a:t>
            </a:r>
          </a:p>
        </p:txBody>
      </p:sp>
    </p:spTree>
    <p:extLst>
      <p:ext uri="{BB962C8B-B14F-4D97-AF65-F5344CB8AC3E}">
        <p14:creationId xmlns:p14="http://schemas.microsoft.com/office/powerpoint/2010/main" val="38074676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749266"/>
          </a:xfrm>
        </p:spPr>
        <p:txBody>
          <a:bodyPr/>
          <a:lstStyle/>
          <a:p>
            <a:r>
              <a:rPr lang="en-US" dirty="0"/>
              <a:t>WordPress 4.6</a:t>
            </a:r>
          </a:p>
          <a:p>
            <a:r>
              <a:rPr lang="en-US" dirty="0" err="1"/>
              <a:t>Divi</a:t>
            </a:r>
            <a:r>
              <a:rPr lang="en-US" dirty="0"/>
              <a:t> Theme 2.7.10 **</a:t>
            </a:r>
          </a:p>
          <a:p>
            <a:pPr lvl="1"/>
            <a:r>
              <a:rPr lang="en-US" dirty="0"/>
              <a:t>https://www.elegantthemes.com/gallery/divi/documentation/</a:t>
            </a:r>
          </a:p>
          <a:p>
            <a:r>
              <a:rPr lang="en-US" dirty="0"/>
              <a:t>Plugins</a:t>
            </a:r>
          </a:p>
          <a:p>
            <a:pPr lvl="1"/>
            <a:r>
              <a:rPr lang="en-US" dirty="0"/>
              <a:t>Bloom - email opt-in plugin </a:t>
            </a:r>
          </a:p>
          <a:p>
            <a:pPr lvl="2"/>
            <a:r>
              <a:rPr lang="en-US" dirty="0"/>
              <a:t>https://www.elegantthemes.com/plugins/bloom/documentation/</a:t>
            </a:r>
          </a:p>
          <a:p>
            <a:pPr lvl="1"/>
            <a:r>
              <a:rPr lang="en-US" dirty="0"/>
              <a:t>Monarch – Social Sharing and Social Following plugin </a:t>
            </a:r>
          </a:p>
          <a:p>
            <a:pPr lvl="2"/>
            <a:r>
              <a:rPr lang="en-US" dirty="0"/>
              <a:t>https://www.elegantthemes.com/plugins/monarch/documentation/</a:t>
            </a:r>
          </a:p>
          <a:p>
            <a:pPr lvl="1"/>
            <a:r>
              <a:rPr lang="en-US" dirty="0"/>
              <a:t>Postman SMTP – for sending mail from your site</a:t>
            </a:r>
          </a:p>
          <a:p>
            <a:pPr lvl="2"/>
            <a:r>
              <a:rPr lang="en-US" dirty="0"/>
              <a:t>https://wordpress.org/plugins/postman-smtp/</a:t>
            </a:r>
          </a:p>
          <a:p>
            <a:pPr lvl="1"/>
            <a:endParaRPr lang="en-US" dirty="0"/>
          </a:p>
          <a:p>
            <a:pPr lvl="1"/>
            <a:endParaRPr lang="en-US" dirty="0"/>
          </a:p>
        </p:txBody>
      </p:sp>
      <p:sp>
        <p:nvSpPr>
          <p:cNvPr id="4" name="Title 3"/>
          <p:cNvSpPr>
            <a:spLocks noGrp="1"/>
          </p:cNvSpPr>
          <p:nvPr>
            <p:ph type="title"/>
          </p:nvPr>
        </p:nvSpPr>
        <p:spPr/>
        <p:txBody>
          <a:bodyPr/>
          <a:lstStyle/>
          <a:p>
            <a:r>
              <a:rPr lang="en-US" dirty="0"/>
              <a:t>What is in GiveCamp Distro of WordPress</a:t>
            </a:r>
          </a:p>
        </p:txBody>
      </p:sp>
    </p:spTree>
    <p:extLst>
      <p:ext uri="{BB962C8B-B14F-4D97-AF65-F5344CB8AC3E}">
        <p14:creationId xmlns:p14="http://schemas.microsoft.com/office/powerpoint/2010/main" val="28015522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01314"/>
          </a:xfrm>
        </p:spPr>
        <p:txBody>
          <a:bodyPr/>
          <a:lstStyle/>
          <a:p>
            <a:pPr marL="742950" indent="-742950">
              <a:buFont typeface="+mj-lt"/>
              <a:buAutoNum type="arabicPeriod"/>
            </a:pPr>
            <a:r>
              <a:rPr lang="en-US" dirty="0"/>
              <a:t>Create Database (aka Schema) in MySQL Locally</a:t>
            </a:r>
          </a:p>
          <a:p>
            <a:pPr marL="742950" indent="-742950">
              <a:buFont typeface="+mj-lt"/>
              <a:buAutoNum type="arabicPeriod"/>
            </a:pPr>
            <a:r>
              <a:rPr lang="en-US" dirty="0"/>
              <a:t>Unzip source</a:t>
            </a:r>
          </a:p>
          <a:p>
            <a:pPr marL="742950" indent="-742950">
              <a:buFont typeface="+mj-lt"/>
              <a:buAutoNum type="arabicPeriod"/>
            </a:pPr>
            <a:r>
              <a:rPr lang="en-US" dirty="0"/>
              <a:t>Open in WebMatrix</a:t>
            </a:r>
          </a:p>
          <a:p>
            <a:pPr marL="742950" indent="-742950">
              <a:buFont typeface="+mj-lt"/>
              <a:buAutoNum type="arabicPeriod"/>
            </a:pPr>
            <a:r>
              <a:rPr lang="en-US" dirty="0"/>
              <a:t>Run WordPress install Wizard</a:t>
            </a:r>
          </a:p>
          <a:p>
            <a:pPr marL="742950" indent="-742950">
              <a:buFont typeface="+mj-lt"/>
              <a:buAutoNum type="arabicPeriod"/>
            </a:pPr>
            <a:r>
              <a:rPr lang="en-US" dirty="0"/>
              <a:t>Set </a:t>
            </a:r>
            <a:r>
              <a:rPr lang="en-US" dirty="0" err="1"/>
              <a:t>Divi</a:t>
            </a:r>
            <a:r>
              <a:rPr lang="en-US" dirty="0"/>
              <a:t> Child as your default theme</a:t>
            </a:r>
          </a:p>
          <a:p>
            <a:pPr marL="742950" indent="-742950">
              <a:buFont typeface="+mj-lt"/>
              <a:buAutoNum type="arabicPeriod"/>
            </a:pPr>
            <a:endParaRPr lang="en-US" dirty="0"/>
          </a:p>
          <a:p>
            <a:pPr marL="742950" indent="-742950">
              <a:buFont typeface="+mj-lt"/>
              <a:buAutoNum type="arabicPeriod"/>
            </a:pPr>
            <a:endParaRPr lang="en-US" dirty="0"/>
          </a:p>
        </p:txBody>
      </p:sp>
      <p:sp>
        <p:nvSpPr>
          <p:cNvPr id="3" name="Title 2"/>
          <p:cNvSpPr>
            <a:spLocks noGrp="1"/>
          </p:cNvSpPr>
          <p:nvPr>
            <p:ph type="title"/>
          </p:nvPr>
        </p:nvSpPr>
        <p:spPr/>
        <p:txBody>
          <a:bodyPr/>
          <a:lstStyle/>
          <a:p>
            <a:r>
              <a:rPr lang="en-US" dirty="0"/>
              <a:t>Deploy GiveCamp Distro of WordPress</a:t>
            </a:r>
          </a:p>
        </p:txBody>
      </p:sp>
    </p:spTree>
    <p:extLst>
      <p:ext uri="{BB962C8B-B14F-4D97-AF65-F5344CB8AC3E}">
        <p14:creationId xmlns:p14="http://schemas.microsoft.com/office/powerpoint/2010/main" val="211061880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Tour de WordPress</a:t>
            </a:r>
            <a:br>
              <a:rPr lang="en-US" dirty="0"/>
            </a:br>
            <a:endParaRPr lang="en-US" dirty="0"/>
          </a:p>
        </p:txBody>
      </p:sp>
      <p:pic>
        <p:nvPicPr>
          <p:cNvPr id="2" name="Picture Placeholder 1"/>
          <p:cNvPicPr>
            <a:picLocks noGrp="1" noChangeAspect="1"/>
          </p:cNvPicPr>
          <p:nvPr>
            <p:ph type="pic" sz="quarter" idx="10"/>
          </p:nvPr>
        </p:nvPicPr>
        <p:blipFill>
          <a:blip r:embed="rId2"/>
          <a:srcRect l="16663" r="16663"/>
          <a:stretch>
            <a:fillRect/>
          </a:stretch>
        </p:blipFill>
        <p:spPr/>
      </p:pic>
    </p:spTree>
    <p:extLst>
      <p:ext uri="{BB962C8B-B14F-4D97-AF65-F5344CB8AC3E}">
        <p14:creationId xmlns:p14="http://schemas.microsoft.com/office/powerpoint/2010/main" val="334435497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769989"/>
          </a:xfrm>
        </p:spPr>
        <p:txBody>
          <a:bodyPr/>
          <a:lstStyle/>
          <a:p>
            <a:r>
              <a:rPr lang="en-US" dirty="0"/>
              <a:t>Create WordPress Instance Locally</a:t>
            </a:r>
          </a:p>
          <a:p>
            <a:r>
              <a:rPr lang="en-US" dirty="0"/>
              <a:t>Create/Edit Page</a:t>
            </a:r>
          </a:p>
          <a:p>
            <a:endParaRPr lang="en-US" dirty="0"/>
          </a:p>
          <a:p>
            <a:endParaRPr lang="en-US" dirty="0"/>
          </a:p>
        </p:txBody>
      </p:sp>
      <p:sp>
        <p:nvSpPr>
          <p:cNvPr id="4" name="Title 3"/>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64425862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Shawn’s Tips</a:t>
            </a:r>
          </a:p>
        </p:txBody>
      </p:sp>
      <p:pic>
        <p:nvPicPr>
          <p:cNvPr id="7" name="Picture Placeholder 6"/>
          <p:cNvPicPr>
            <a:picLocks noGrp="1" noChangeAspect="1"/>
          </p:cNvPicPr>
          <p:nvPr>
            <p:ph type="pic" sz="quarter" idx="10"/>
          </p:nvPr>
        </p:nvPicPr>
        <p:blipFill>
          <a:blip r:embed="rId2"/>
          <a:srcRect l="5551" r="5551"/>
          <a:stretch>
            <a:fillRect/>
          </a:stretch>
        </p:blipFill>
        <p:spPr/>
      </p:pic>
    </p:spTree>
    <p:extLst>
      <p:ext uri="{BB962C8B-B14F-4D97-AF65-F5344CB8AC3E}">
        <p14:creationId xmlns:p14="http://schemas.microsoft.com/office/powerpoint/2010/main" val="45250326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801314"/>
          </a:xfrm>
        </p:spPr>
        <p:txBody>
          <a:bodyPr/>
          <a:lstStyle/>
          <a:p>
            <a:r>
              <a:rPr lang="en-US" dirty="0"/>
              <a:t>Overall Theme/Look and Feel</a:t>
            </a:r>
          </a:p>
          <a:p>
            <a:r>
              <a:rPr lang="en-US" dirty="0"/>
              <a:t>Home Page</a:t>
            </a:r>
          </a:p>
          <a:p>
            <a:r>
              <a:rPr lang="en-US" dirty="0"/>
              <a:t>About Us Page</a:t>
            </a:r>
          </a:p>
          <a:p>
            <a:r>
              <a:rPr lang="en-US" dirty="0"/>
              <a:t>Contact Us Page</a:t>
            </a:r>
          </a:p>
          <a:p>
            <a:r>
              <a:rPr lang="en-US" dirty="0"/>
              <a:t>Events Page</a:t>
            </a:r>
          </a:p>
          <a:p>
            <a:r>
              <a:rPr lang="en-US" dirty="0"/>
              <a:t>Blog</a:t>
            </a:r>
          </a:p>
          <a:p>
            <a:r>
              <a:rPr lang="en-US" dirty="0" err="1"/>
              <a:t>Etc</a:t>
            </a:r>
            <a:r>
              <a:rPr lang="en-US" dirty="0"/>
              <a:t>…</a:t>
            </a:r>
          </a:p>
        </p:txBody>
      </p:sp>
      <p:sp>
        <p:nvSpPr>
          <p:cNvPr id="4" name="Title 3"/>
          <p:cNvSpPr>
            <a:spLocks noGrp="1"/>
          </p:cNvSpPr>
          <p:nvPr>
            <p:ph type="title"/>
          </p:nvPr>
        </p:nvSpPr>
        <p:spPr/>
        <p:txBody>
          <a:bodyPr/>
          <a:lstStyle/>
          <a:p>
            <a:r>
              <a:rPr lang="en-US" dirty="0"/>
              <a:t>Break the work into a few main goals</a:t>
            </a:r>
          </a:p>
        </p:txBody>
      </p:sp>
    </p:spTree>
    <p:extLst>
      <p:ext uri="{BB962C8B-B14F-4D97-AF65-F5344CB8AC3E}">
        <p14:creationId xmlns:p14="http://schemas.microsoft.com/office/powerpoint/2010/main" val="391220058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646878"/>
          </a:xfrm>
        </p:spPr>
        <p:txBody>
          <a:bodyPr/>
          <a:lstStyle/>
          <a:p>
            <a:r>
              <a:rPr lang="en-US" dirty="0"/>
              <a:t>Know what you have to do, don’t get lost in the weeds</a:t>
            </a:r>
          </a:p>
          <a:p>
            <a:r>
              <a:rPr lang="en-US" dirty="0"/>
              <a:t>Post-its, Marker board, Digital Kanban board</a:t>
            </a:r>
          </a:p>
          <a:p>
            <a:endParaRPr lang="en-US" dirty="0"/>
          </a:p>
        </p:txBody>
      </p:sp>
      <p:sp>
        <p:nvSpPr>
          <p:cNvPr id="3" name="Title 2"/>
          <p:cNvSpPr>
            <a:spLocks noGrp="1"/>
          </p:cNvSpPr>
          <p:nvPr>
            <p:ph type="title"/>
          </p:nvPr>
        </p:nvSpPr>
        <p:spPr/>
        <p:txBody>
          <a:bodyPr/>
          <a:lstStyle/>
          <a:p>
            <a:r>
              <a:rPr lang="en-US" dirty="0"/>
              <a:t>Keep track of tasks</a:t>
            </a:r>
          </a:p>
        </p:txBody>
      </p:sp>
    </p:spTree>
    <p:extLst>
      <p:ext uri="{BB962C8B-B14F-4D97-AF65-F5344CB8AC3E}">
        <p14:creationId xmlns:p14="http://schemas.microsoft.com/office/powerpoint/2010/main" val="40996873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769989"/>
          </a:xfrm>
        </p:spPr>
        <p:txBody>
          <a:bodyPr/>
          <a:lstStyle/>
          <a:p>
            <a:r>
              <a:rPr lang="en-US" dirty="0"/>
              <a:t>Founder of UserGroup.tv</a:t>
            </a:r>
          </a:p>
          <a:p>
            <a:r>
              <a:rPr lang="en-US" dirty="0"/>
              <a:t>Technical Evangelist at Microsoft</a:t>
            </a:r>
          </a:p>
          <a:p>
            <a:pPr marL="0" indent="0">
              <a:buNone/>
            </a:pPr>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a:t>About Me</a:t>
            </a:r>
          </a:p>
        </p:txBody>
      </p:sp>
      <p:pic>
        <p:nvPicPr>
          <p:cNvPr id="8" name="Picture 7" descr="C:\Users\SHAWN\Desktop\drn-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3"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4"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8"/>
          <a:stretch>
            <a:fillRect/>
          </a:stretch>
        </p:blipFill>
        <p:spPr>
          <a:xfrm>
            <a:off x="2011954" y="4158962"/>
            <a:ext cx="3139483" cy="762561"/>
          </a:xfrm>
          <a:prstGeom prst="rect">
            <a:avLst/>
          </a:prstGeom>
        </p:spPr>
      </p:pic>
    </p:spTree>
    <p:extLst>
      <p:ext uri="{BB962C8B-B14F-4D97-AF65-F5344CB8AC3E}">
        <p14:creationId xmlns:p14="http://schemas.microsoft.com/office/powerpoint/2010/main" val="48202923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092881"/>
          </a:xfrm>
        </p:spPr>
        <p:txBody>
          <a:bodyPr/>
          <a:lstStyle/>
          <a:p>
            <a:r>
              <a:rPr lang="en-US" dirty="0"/>
              <a:t>What parts of the page are static HTML Content?</a:t>
            </a:r>
          </a:p>
          <a:p>
            <a:r>
              <a:rPr lang="en-US" dirty="0"/>
              <a:t>What parts of the page require a plugin/module?</a:t>
            </a:r>
          </a:p>
          <a:p>
            <a:endParaRPr lang="en-US" dirty="0"/>
          </a:p>
        </p:txBody>
      </p:sp>
      <p:sp>
        <p:nvSpPr>
          <p:cNvPr id="3" name="Title 2"/>
          <p:cNvSpPr>
            <a:spLocks noGrp="1"/>
          </p:cNvSpPr>
          <p:nvPr>
            <p:ph type="title"/>
          </p:nvPr>
        </p:nvSpPr>
        <p:spPr/>
        <p:txBody>
          <a:bodyPr/>
          <a:lstStyle/>
          <a:p>
            <a:r>
              <a:rPr lang="en-US" dirty="0"/>
              <a:t>Decompose each into its parts</a:t>
            </a:r>
          </a:p>
        </p:txBody>
      </p:sp>
      <p:pic>
        <p:nvPicPr>
          <p:cNvPr id="4" name="Picture 3"/>
          <p:cNvPicPr>
            <a:picLocks noChangeAspect="1"/>
          </p:cNvPicPr>
          <p:nvPr/>
        </p:nvPicPr>
        <p:blipFill>
          <a:blip r:embed="rId2"/>
          <a:stretch>
            <a:fillRect/>
          </a:stretch>
        </p:blipFill>
        <p:spPr>
          <a:xfrm>
            <a:off x="960437" y="3463406"/>
            <a:ext cx="1962566" cy="3033712"/>
          </a:xfrm>
          <a:prstGeom prst="rect">
            <a:avLst/>
          </a:prstGeom>
        </p:spPr>
      </p:pic>
      <p:pic>
        <p:nvPicPr>
          <p:cNvPr id="6" name="Picture 5"/>
          <p:cNvPicPr>
            <a:picLocks noChangeAspect="1"/>
          </p:cNvPicPr>
          <p:nvPr/>
        </p:nvPicPr>
        <p:blipFill>
          <a:blip r:embed="rId3"/>
          <a:stretch>
            <a:fillRect/>
          </a:stretch>
        </p:blipFill>
        <p:spPr>
          <a:xfrm>
            <a:off x="5456237" y="5021262"/>
            <a:ext cx="3806702" cy="1381125"/>
          </a:xfrm>
          <a:prstGeom prst="rect">
            <a:avLst/>
          </a:prstGeom>
        </p:spPr>
      </p:pic>
      <p:sp>
        <p:nvSpPr>
          <p:cNvPr id="8" name="Arrow: Right 7"/>
          <p:cNvSpPr/>
          <p:nvPr/>
        </p:nvSpPr>
        <p:spPr bwMode="auto">
          <a:xfrm>
            <a:off x="3551237" y="5344003"/>
            <a:ext cx="1447800" cy="457200"/>
          </a:xfrm>
          <a:prstGeom prst="rightArrow">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extBox 8"/>
          <p:cNvSpPr txBox="1"/>
          <p:nvPr/>
        </p:nvSpPr>
        <p:spPr>
          <a:xfrm>
            <a:off x="5380037" y="4420794"/>
            <a:ext cx="3019416"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chemeClr val="tx1"/>
                    </a:gs>
                    <a:gs pos="30000">
                      <a:schemeClr val="tx1"/>
                    </a:gs>
                  </a:gsLst>
                  <a:lin ang="5400000" scaled="0"/>
                </a:gradFill>
              </a:rPr>
              <a:t>Divi</a:t>
            </a:r>
            <a:r>
              <a:rPr lang="en-US" sz="2400" dirty="0">
                <a:gradFill>
                  <a:gsLst>
                    <a:gs pos="2917">
                      <a:schemeClr val="tx1"/>
                    </a:gs>
                    <a:gs pos="30000">
                      <a:schemeClr val="tx1"/>
                    </a:gs>
                  </a:gsLst>
                  <a:lin ang="5400000" scaled="0"/>
                </a:gradFill>
              </a:rPr>
              <a:t> Person Module</a:t>
            </a:r>
          </a:p>
        </p:txBody>
      </p:sp>
    </p:spTree>
    <p:extLst>
      <p:ext uri="{BB962C8B-B14F-4D97-AF65-F5344CB8AC3E}">
        <p14:creationId xmlns:p14="http://schemas.microsoft.com/office/powerpoint/2010/main" val="54961600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031325"/>
          </a:xfrm>
        </p:spPr>
        <p:txBody>
          <a:bodyPr/>
          <a:lstStyle/>
          <a:p>
            <a:r>
              <a:rPr lang="en-US" dirty="0"/>
              <a:t>Before writing custom PHP code, review if a plugin can do what you need?</a:t>
            </a:r>
          </a:p>
          <a:p>
            <a:pPr lvl="1"/>
            <a:r>
              <a:rPr lang="en-US" dirty="0"/>
              <a:t>Plugins will be better tested and receive updates and bug fixes, your code will not.</a:t>
            </a:r>
          </a:p>
        </p:txBody>
      </p:sp>
      <p:sp>
        <p:nvSpPr>
          <p:cNvPr id="3" name="Title 2"/>
          <p:cNvSpPr>
            <a:spLocks noGrp="1"/>
          </p:cNvSpPr>
          <p:nvPr>
            <p:ph type="title"/>
          </p:nvPr>
        </p:nvSpPr>
        <p:spPr/>
        <p:txBody>
          <a:bodyPr/>
          <a:lstStyle/>
          <a:p>
            <a:r>
              <a:rPr lang="en-US" dirty="0"/>
              <a:t>Can a Plugin Do it?</a:t>
            </a:r>
          </a:p>
        </p:txBody>
      </p:sp>
    </p:spTree>
    <p:extLst>
      <p:ext uri="{BB962C8B-B14F-4D97-AF65-F5344CB8AC3E}">
        <p14:creationId xmlns:p14="http://schemas.microsoft.com/office/powerpoint/2010/main" val="301304189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769989"/>
          </a:xfrm>
        </p:spPr>
        <p:txBody>
          <a:bodyPr/>
          <a:lstStyle/>
          <a:p>
            <a:r>
              <a:rPr lang="en-US" dirty="0"/>
              <a:t>Test Plugins locally before deploying to production</a:t>
            </a:r>
          </a:p>
          <a:p>
            <a:pPr lvl="1"/>
            <a:r>
              <a:rPr lang="en-US" dirty="0"/>
              <a:t>Does it do what you need?</a:t>
            </a:r>
          </a:p>
          <a:p>
            <a:pPr lvl="1"/>
            <a:r>
              <a:rPr lang="en-US" dirty="0"/>
              <a:t>Is it easy to use/maintain?</a:t>
            </a:r>
          </a:p>
          <a:p>
            <a:pPr lvl="1"/>
            <a:r>
              <a:rPr lang="en-US" dirty="0"/>
              <a:t>Is it popular/recommended?</a:t>
            </a:r>
          </a:p>
          <a:p>
            <a:pPr lvl="2"/>
            <a:r>
              <a:rPr lang="en-US" dirty="0"/>
              <a:t>Look at scores/reviews in the WordPress Plugin Directory</a:t>
            </a:r>
          </a:p>
          <a:p>
            <a:pPr lvl="2"/>
            <a:r>
              <a:rPr lang="en-US" dirty="0"/>
              <a:t>Look for reviews comparing plugins by trusted authors</a:t>
            </a:r>
          </a:p>
        </p:txBody>
      </p:sp>
      <p:sp>
        <p:nvSpPr>
          <p:cNvPr id="4" name="Title 3"/>
          <p:cNvSpPr>
            <a:spLocks noGrp="1"/>
          </p:cNvSpPr>
          <p:nvPr>
            <p:ph type="title"/>
          </p:nvPr>
        </p:nvSpPr>
        <p:spPr/>
        <p:txBody>
          <a:bodyPr/>
          <a:lstStyle/>
          <a:p>
            <a:r>
              <a:rPr lang="en-US" dirty="0"/>
              <a:t>Test Plugins</a:t>
            </a:r>
          </a:p>
        </p:txBody>
      </p:sp>
    </p:spTree>
    <p:extLst>
      <p:ext uri="{BB962C8B-B14F-4D97-AF65-F5344CB8AC3E}">
        <p14:creationId xmlns:p14="http://schemas.microsoft.com/office/powerpoint/2010/main" val="295613294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988784"/>
          </a:xfrm>
        </p:spPr>
        <p:txBody>
          <a:bodyPr/>
          <a:lstStyle/>
          <a:p>
            <a:r>
              <a:rPr lang="en-US" dirty="0"/>
              <a:t>Before installing a plugin, review if </a:t>
            </a:r>
            <a:r>
              <a:rPr lang="en-US" dirty="0" err="1"/>
              <a:t>Divi</a:t>
            </a:r>
            <a:r>
              <a:rPr lang="en-US" dirty="0"/>
              <a:t> can natively do what you want. </a:t>
            </a:r>
          </a:p>
          <a:p>
            <a:pPr lvl="1"/>
            <a:r>
              <a:rPr lang="en-US" dirty="0"/>
              <a:t>Every plugin you add </a:t>
            </a:r>
          </a:p>
          <a:p>
            <a:pPr lvl="2"/>
            <a:r>
              <a:rPr lang="en-US" dirty="0"/>
              <a:t>Increases your chances that the additional code will slow down the site</a:t>
            </a:r>
          </a:p>
          <a:p>
            <a:pPr lvl="2"/>
            <a:r>
              <a:rPr lang="en-US" dirty="0"/>
              <a:t>Increases your chances that there will be some strange interaction breaking things</a:t>
            </a:r>
          </a:p>
          <a:p>
            <a:pPr lvl="1"/>
            <a:r>
              <a:rPr lang="en-US" dirty="0"/>
              <a:t>Check out the Elegant Themes Blog: </a:t>
            </a:r>
            <a:r>
              <a:rPr lang="en-US" dirty="0">
                <a:solidFill>
                  <a:srgbClr val="FFFFFF"/>
                </a:solidFill>
              </a:rPr>
              <a:t>https://www.elegantthemes.com/blog/</a:t>
            </a:r>
          </a:p>
          <a:p>
            <a:pPr lvl="1"/>
            <a:r>
              <a:rPr lang="en-US" dirty="0"/>
              <a:t>Read/Review the docs: https://www.elegantthemes.com/gallery/divi/documentation/</a:t>
            </a:r>
          </a:p>
        </p:txBody>
      </p:sp>
      <p:sp>
        <p:nvSpPr>
          <p:cNvPr id="3" name="Title 2"/>
          <p:cNvSpPr>
            <a:spLocks noGrp="1"/>
          </p:cNvSpPr>
          <p:nvPr>
            <p:ph type="title"/>
          </p:nvPr>
        </p:nvSpPr>
        <p:spPr/>
        <p:txBody>
          <a:bodyPr/>
          <a:lstStyle/>
          <a:p>
            <a:r>
              <a:rPr lang="en-US" dirty="0"/>
              <a:t>Can </a:t>
            </a:r>
            <a:r>
              <a:rPr lang="en-US" dirty="0" err="1"/>
              <a:t>Divi</a:t>
            </a:r>
            <a:r>
              <a:rPr lang="en-US" dirty="0"/>
              <a:t> do it?</a:t>
            </a:r>
          </a:p>
        </p:txBody>
      </p:sp>
    </p:spTree>
    <p:extLst>
      <p:ext uri="{BB962C8B-B14F-4D97-AF65-F5344CB8AC3E}">
        <p14:creationId xmlns:p14="http://schemas.microsoft.com/office/powerpoint/2010/main" val="378851528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646878"/>
          </a:xfrm>
        </p:spPr>
        <p:txBody>
          <a:bodyPr/>
          <a:lstStyle/>
          <a:p>
            <a:r>
              <a:rPr lang="en-US" dirty="0"/>
              <a:t>Prefer relative URLs for local links over absolute</a:t>
            </a:r>
          </a:p>
          <a:p>
            <a:r>
              <a:rPr lang="en-US" dirty="0"/>
              <a:t>This will allow you to do a DNS Swing later and not break any links.</a:t>
            </a:r>
          </a:p>
          <a:p>
            <a:r>
              <a:rPr lang="en-US" dirty="0"/>
              <a:t>Watch your Images . . . </a:t>
            </a:r>
          </a:p>
        </p:txBody>
      </p:sp>
      <p:sp>
        <p:nvSpPr>
          <p:cNvPr id="3" name="Title 2"/>
          <p:cNvSpPr>
            <a:spLocks noGrp="1"/>
          </p:cNvSpPr>
          <p:nvPr>
            <p:ph type="title"/>
          </p:nvPr>
        </p:nvSpPr>
        <p:spPr/>
        <p:txBody>
          <a:bodyPr/>
          <a:lstStyle/>
          <a:p>
            <a:r>
              <a:rPr lang="en-US" dirty="0"/>
              <a:t>Watch your URLs</a:t>
            </a:r>
          </a:p>
        </p:txBody>
      </p:sp>
    </p:spTree>
    <p:extLst>
      <p:ext uri="{BB962C8B-B14F-4D97-AF65-F5344CB8AC3E}">
        <p14:creationId xmlns:p14="http://schemas.microsoft.com/office/powerpoint/2010/main" val="71461443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55093"/>
          </a:xfrm>
        </p:spPr>
        <p:txBody>
          <a:bodyPr/>
          <a:lstStyle/>
          <a:p>
            <a:r>
              <a:rPr lang="en-US" dirty="0"/>
              <a:t>The requirements will ask for something.</a:t>
            </a:r>
          </a:p>
          <a:p>
            <a:r>
              <a:rPr lang="en-US" dirty="0"/>
              <a:t>There might be a popular plugin that does 90% of what the requirements are asking for…</a:t>
            </a:r>
          </a:p>
          <a:p>
            <a:r>
              <a:rPr lang="en-US" dirty="0"/>
              <a:t>Get the important work done and revisit less important hard things later.</a:t>
            </a:r>
          </a:p>
          <a:p>
            <a:endParaRPr lang="en-US" dirty="0"/>
          </a:p>
          <a:p>
            <a:pPr marL="0" indent="0">
              <a:buNone/>
            </a:pPr>
            <a:endParaRPr lang="en-US" dirty="0"/>
          </a:p>
        </p:txBody>
      </p:sp>
      <p:sp>
        <p:nvSpPr>
          <p:cNvPr id="3" name="Title 2"/>
          <p:cNvSpPr>
            <a:spLocks noGrp="1"/>
          </p:cNvSpPr>
          <p:nvPr>
            <p:ph type="title"/>
          </p:nvPr>
        </p:nvSpPr>
        <p:spPr/>
        <p:txBody>
          <a:bodyPr/>
          <a:lstStyle/>
          <a:p>
            <a:r>
              <a:rPr lang="en-US" dirty="0"/>
              <a:t>Is it Good Enough?</a:t>
            </a:r>
          </a:p>
        </p:txBody>
      </p:sp>
    </p:spTree>
    <p:extLst>
      <p:ext uri="{BB962C8B-B14F-4D97-AF65-F5344CB8AC3E}">
        <p14:creationId xmlns:p14="http://schemas.microsoft.com/office/powerpoint/2010/main" val="186689987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646878"/>
          </a:xfrm>
        </p:spPr>
        <p:txBody>
          <a:bodyPr/>
          <a:lstStyle/>
          <a:p>
            <a:r>
              <a:rPr lang="en-US" dirty="0"/>
              <a:t>Don’t use what you don’t have permission to use</a:t>
            </a:r>
          </a:p>
          <a:p>
            <a:r>
              <a:rPr lang="en-US" dirty="0"/>
              <a:t>Ensure that the charity is comfortable with the license of any code/photos you get from the web.</a:t>
            </a:r>
          </a:p>
          <a:p>
            <a:endParaRPr lang="en-US" dirty="0"/>
          </a:p>
        </p:txBody>
      </p:sp>
      <p:sp>
        <p:nvSpPr>
          <p:cNvPr id="3" name="Title 2"/>
          <p:cNvSpPr>
            <a:spLocks noGrp="1"/>
          </p:cNvSpPr>
          <p:nvPr>
            <p:ph type="title"/>
          </p:nvPr>
        </p:nvSpPr>
        <p:spPr/>
        <p:txBody>
          <a:bodyPr/>
          <a:lstStyle/>
          <a:p>
            <a:r>
              <a:rPr lang="en-US" dirty="0"/>
              <a:t>Photos and Copyrights</a:t>
            </a:r>
          </a:p>
        </p:txBody>
      </p:sp>
    </p:spTree>
    <p:extLst>
      <p:ext uri="{BB962C8B-B14F-4D97-AF65-F5344CB8AC3E}">
        <p14:creationId xmlns:p14="http://schemas.microsoft.com/office/powerpoint/2010/main" val="340203478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42563"/>
          </a:xfrm>
        </p:spPr>
        <p:txBody>
          <a:bodyPr/>
          <a:lstStyle/>
          <a:p>
            <a:r>
              <a:rPr lang="en-US" dirty="0"/>
              <a:t>Take pictures of the website before/after the weekend. </a:t>
            </a:r>
          </a:p>
          <a:p>
            <a:pPr lvl="1"/>
            <a:r>
              <a:rPr lang="en-US" dirty="0"/>
              <a:t>This will help with final presentations on Sunday.</a:t>
            </a:r>
          </a:p>
          <a:p>
            <a:r>
              <a:rPr lang="en-US" dirty="0"/>
              <a:t>Take backups of the website (code and database) before and after the weekend.</a:t>
            </a:r>
          </a:p>
          <a:p>
            <a:pPr lvl="1"/>
            <a:r>
              <a:rPr lang="en-US" dirty="0"/>
              <a:t>Talk to your Ninja, they might do this for you.  </a:t>
            </a:r>
          </a:p>
          <a:p>
            <a:pPr lvl="1"/>
            <a:endParaRPr lang="en-US" dirty="0"/>
          </a:p>
        </p:txBody>
      </p:sp>
      <p:sp>
        <p:nvSpPr>
          <p:cNvPr id="3" name="Title 2"/>
          <p:cNvSpPr>
            <a:spLocks noGrp="1"/>
          </p:cNvSpPr>
          <p:nvPr>
            <p:ph type="title"/>
          </p:nvPr>
        </p:nvSpPr>
        <p:spPr/>
        <p:txBody>
          <a:bodyPr/>
          <a:lstStyle/>
          <a:p>
            <a:r>
              <a:rPr lang="en-US" dirty="0"/>
              <a:t>Before and After</a:t>
            </a:r>
          </a:p>
        </p:txBody>
      </p:sp>
    </p:spTree>
    <p:extLst>
      <p:ext uri="{BB962C8B-B14F-4D97-AF65-F5344CB8AC3E}">
        <p14:creationId xmlns:p14="http://schemas.microsoft.com/office/powerpoint/2010/main" val="64020625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523768"/>
          </a:xfrm>
        </p:spPr>
        <p:txBody>
          <a:bodyPr/>
          <a:lstStyle/>
          <a:p>
            <a:r>
              <a:rPr lang="en-US" dirty="0"/>
              <a:t>The goal is not to demonstrate your technical prowess. The goal is to help the charity!</a:t>
            </a:r>
          </a:p>
          <a:p>
            <a:r>
              <a:rPr lang="en-US" dirty="0"/>
              <a:t>The charity will need to maintain this site going forward. </a:t>
            </a:r>
          </a:p>
        </p:txBody>
      </p:sp>
      <p:sp>
        <p:nvSpPr>
          <p:cNvPr id="3" name="Title 2"/>
          <p:cNvSpPr>
            <a:spLocks noGrp="1"/>
          </p:cNvSpPr>
          <p:nvPr>
            <p:ph type="title"/>
          </p:nvPr>
        </p:nvSpPr>
        <p:spPr/>
        <p:txBody>
          <a:bodyPr/>
          <a:lstStyle/>
          <a:p>
            <a:r>
              <a:rPr lang="en-US" dirty="0"/>
              <a:t>Keep the charity in mind!</a:t>
            </a:r>
          </a:p>
        </p:txBody>
      </p:sp>
    </p:spTree>
    <p:extLst>
      <p:ext uri="{BB962C8B-B14F-4D97-AF65-F5344CB8AC3E}">
        <p14:creationId xmlns:p14="http://schemas.microsoft.com/office/powerpoint/2010/main" val="46206571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634567"/>
          </a:xfrm>
        </p:spPr>
        <p:txBody>
          <a:bodyPr/>
          <a:lstStyle/>
          <a:p>
            <a:r>
              <a:rPr lang="en-US" dirty="0"/>
              <a:t>Document common scenarios</a:t>
            </a:r>
          </a:p>
          <a:p>
            <a:pPr lvl="1"/>
            <a:r>
              <a:rPr lang="en-US" dirty="0"/>
              <a:t>How to add an event</a:t>
            </a:r>
          </a:p>
          <a:p>
            <a:pPr lvl="1"/>
            <a:r>
              <a:rPr lang="en-US" dirty="0"/>
              <a:t>How to update a bio</a:t>
            </a:r>
          </a:p>
          <a:p>
            <a:pPr lvl="1"/>
            <a:r>
              <a:rPr lang="en-US" dirty="0"/>
              <a:t>Etc.</a:t>
            </a:r>
          </a:p>
          <a:p>
            <a:pPr marL="0" indent="0">
              <a:buNone/>
            </a:pPr>
            <a:endParaRPr lang="en-US" dirty="0"/>
          </a:p>
        </p:txBody>
      </p:sp>
      <p:sp>
        <p:nvSpPr>
          <p:cNvPr id="3" name="Title 2"/>
          <p:cNvSpPr>
            <a:spLocks noGrp="1"/>
          </p:cNvSpPr>
          <p:nvPr>
            <p:ph type="title"/>
          </p:nvPr>
        </p:nvSpPr>
        <p:spPr/>
        <p:txBody>
          <a:bodyPr/>
          <a:lstStyle/>
          <a:p>
            <a:r>
              <a:rPr lang="en-US" dirty="0"/>
              <a:t>Share with your charity!</a:t>
            </a:r>
          </a:p>
        </p:txBody>
      </p:sp>
    </p:spTree>
    <p:extLst>
      <p:ext uri="{BB962C8B-B14F-4D97-AF65-F5344CB8AC3E}">
        <p14:creationId xmlns:p14="http://schemas.microsoft.com/office/powerpoint/2010/main" val="34944097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br>
              <a:rPr lang="en-US" b="1" dirty="0"/>
            </a:br>
            <a:r>
              <a:rPr lang="en-US" b="1" dirty="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a:t>Miss a User Group meeting?</a:t>
            </a:r>
          </a:p>
          <a:p>
            <a:pPr marL="285750" indent="-285750">
              <a:buFont typeface="Arial" pitchFamily="34" charset="0"/>
              <a:buChar char="•"/>
            </a:pPr>
            <a:r>
              <a:rPr lang="en-US" dirty="0"/>
              <a:t>Forget something that you learned?</a:t>
            </a:r>
          </a:p>
          <a:p>
            <a:pPr marL="285750" indent="-285750">
              <a:buFont typeface="Arial" pitchFamily="34" charset="0"/>
              <a:buChar char="•"/>
            </a:pPr>
            <a:r>
              <a:rPr lang="en-US" dirty="0"/>
              <a:t>Want to see content from a User Group not in your area?</a:t>
            </a:r>
          </a:p>
          <a:p>
            <a:pPr marL="285750" indent="-285750">
              <a:buFont typeface="Arial" pitchFamily="34" charset="0"/>
              <a:buChar char="•"/>
            </a:pPr>
            <a:r>
              <a:rPr lang="en-US" dirty="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a:t>We know you cannot make it to every User Group meeting, </a:t>
            </a:r>
          </a:p>
          <a:p>
            <a:pPr algn="ctr"/>
            <a:r>
              <a:rPr lang="en-US" dirty="0"/>
              <a:t>that is why we post them online for you!</a:t>
            </a:r>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a:t>We now have over </a:t>
            </a:r>
            <a:r>
              <a:rPr lang="en-US" sz="2400" b="1" dirty="0"/>
              <a:t>500 </a:t>
            </a:r>
            <a:r>
              <a:rPr lang="en-US" sz="2000" dirty="0"/>
              <a:t>presentations online</a:t>
            </a:r>
          </a:p>
          <a:p>
            <a:pPr algn="ctr"/>
            <a:r>
              <a:rPr lang="en-US" sz="2000" b="1" dirty="0"/>
              <a:t>That is over 100 GB of video</a:t>
            </a:r>
          </a:p>
          <a:p>
            <a:pPr algn="ctr"/>
            <a:r>
              <a:rPr lang="en-US" sz="2000" dirty="0"/>
              <a:t>New Content added all the time!</a:t>
            </a:r>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For new content announcements</a:t>
              </a:r>
            </a:p>
            <a:p>
              <a:pPr algn="ctr"/>
              <a:endParaRPr lang="en-US" sz="1400" dirty="0"/>
            </a:p>
            <a:p>
              <a:pPr algn="ctr"/>
              <a:endParaRPr lang="en-US" sz="1400" dirty="0"/>
            </a:p>
            <a:p>
              <a:pPr algn="ctr"/>
              <a:endParaRPr lang="en-US" sz="1400" dirty="0"/>
            </a:p>
            <a:p>
              <a:pPr algn="ctr"/>
              <a:endParaRPr lang="en-US" sz="1400" dirty="0"/>
            </a:p>
            <a:p>
              <a:pPr algn="ctr"/>
              <a:r>
                <a:rPr lang="en-US" dirty="0"/>
                <a:t>@</a:t>
              </a:r>
              <a:r>
                <a:rPr lang="en-US" dirty="0" err="1"/>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a:t>All the topics you care about</a:t>
            </a:r>
          </a:p>
          <a:p>
            <a:r>
              <a:rPr lang="en-US" sz="1400" dirty="0"/>
              <a:t>Including:</a:t>
            </a:r>
          </a:p>
          <a:p>
            <a:pPr marL="285750" indent="-285750">
              <a:buFont typeface="Arial" pitchFamily="34" charset="0"/>
              <a:buChar char="•"/>
            </a:pPr>
            <a:r>
              <a:rPr lang="en-US" sz="1400" dirty="0"/>
              <a:t>Agile</a:t>
            </a:r>
          </a:p>
          <a:p>
            <a:pPr marL="285750" indent="-285750">
              <a:buFont typeface="Arial" pitchFamily="34" charset="0"/>
              <a:buChar char="•"/>
            </a:pPr>
            <a:r>
              <a:rPr lang="en-US" sz="1400" dirty="0"/>
              <a:t>C#</a:t>
            </a:r>
          </a:p>
          <a:p>
            <a:pPr marL="285750" indent="-285750">
              <a:buFont typeface="Arial" pitchFamily="34" charset="0"/>
              <a:buChar char="•"/>
            </a:pPr>
            <a:r>
              <a:rPr lang="en-US" sz="1400" dirty="0"/>
              <a:t>Entity Framework</a:t>
            </a:r>
          </a:p>
          <a:p>
            <a:pPr marL="285750" indent="-285750">
              <a:buFont typeface="Arial" pitchFamily="34" charset="0"/>
              <a:buChar char="•"/>
            </a:pPr>
            <a:r>
              <a:rPr lang="en-US" sz="1400" dirty="0"/>
              <a:t>HTML5</a:t>
            </a:r>
          </a:p>
          <a:p>
            <a:pPr marL="285750" indent="-285750">
              <a:buFont typeface="Arial" pitchFamily="34" charset="0"/>
              <a:buChar char="•"/>
            </a:pPr>
            <a:r>
              <a:rPr lang="en-US" sz="1400" dirty="0"/>
              <a:t>MVC</a:t>
            </a:r>
          </a:p>
          <a:p>
            <a:pPr marL="285750" indent="-285750">
              <a:buFont typeface="Arial" pitchFamily="34" charset="0"/>
              <a:buChar char="•"/>
            </a:pPr>
            <a:r>
              <a:rPr lang="en-US" sz="1400" dirty="0"/>
              <a:t>Silverlight</a:t>
            </a:r>
          </a:p>
          <a:p>
            <a:pPr marL="285750" indent="-285750">
              <a:buFont typeface="Arial" pitchFamily="34" charset="0"/>
              <a:buChar char="•"/>
            </a:pPr>
            <a:r>
              <a:rPr lang="en-US" sz="1400" dirty="0"/>
              <a:t>XAML</a:t>
            </a:r>
          </a:p>
          <a:p>
            <a:pPr marL="285750" indent="-285750">
              <a:buFont typeface="Arial" pitchFamily="34" charset="0"/>
              <a:buChar char="•"/>
            </a:pPr>
            <a:r>
              <a:rPr lang="en-US" sz="1400" dirty="0" err="1"/>
              <a:t>jQuery</a:t>
            </a:r>
            <a:endParaRPr lang="en-US" sz="1400" dirty="0"/>
          </a:p>
          <a:p>
            <a:pPr marL="285750" indent="-285750">
              <a:buFont typeface="Arial" pitchFamily="34" charset="0"/>
              <a:buChar char="•"/>
            </a:pPr>
            <a:r>
              <a:rPr lang="en-US" sz="1400" dirty="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a:t>http://www.UserGroup.tv</a:t>
            </a:r>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a:t>Presentations from the thought leaders on the topic.</a:t>
            </a:r>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48473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769989"/>
          </a:xfrm>
        </p:spPr>
        <p:txBody>
          <a:bodyPr/>
          <a:lstStyle/>
          <a:p>
            <a:r>
              <a:rPr lang="en-US" dirty="0"/>
              <a:t>Search the web</a:t>
            </a:r>
          </a:p>
          <a:p>
            <a:r>
              <a:rPr lang="en-US" dirty="0"/>
              <a:t>Search the Tech Ninja/Tech Jedi Slack Channel</a:t>
            </a:r>
          </a:p>
          <a:p>
            <a:r>
              <a:rPr lang="en-US" dirty="0"/>
              <a:t>Ask your team</a:t>
            </a:r>
          </a:p>
          <a:p>
            <a:r>
              <a:rPr lang="en-US" dirty="0"/>
              <a:t>Ask a Tech Ninja/Tech Jedi</a:t>
            </a:r>
          </a:p>
        </p:txBody>
      </p:sp>
      <p:sp>
        <p:nvSpPr>
          <p:cNvPr id="3" name="Title 2"/>
          <p:cNvSpPr>
            <a:spLocks noGrp="1"/>
          </p:cNvSpPr>
          <p:nvPr>
            <p:ph type="title"/>
          </p:nvPr>
        </p:nvSpPr>
        <p:spPr/>
        <p:txBody>
          <a:bodyPr/>
          <a:lstStyle/>
          <a:p>
            <a:r>
              <a:rPr lang="en-US" dirty="0"/>
              <a:t>Get Help when you get stuck!</a:t>
            </a:r>
          </a:p>
        </p:txBody>
      </p:sp>
    </p:spTree>
    <p:extLst>
      <p:ext uri="{BB962C8B-B14F-4D97-AF65-F5344CB8AC3E}">
        <p14:creationId xmlns:p14="http://schemas.microsoft.com/office/powerpoint/2010/main" val="152046392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096685"/>
            <a:ext cx="12436475" cy="1554463"/>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0" tIns="46637" rIns="914400" bIns="46637" numCol="1" rtlCol="0" anchor="ctr" anchorCtr="0" compatLnSpc="1">
            <a:prstTxWarp prst="textNoShape">
              <a:avLst/>
            </a:prstTxWarp>
          </a:bodyPr>
          <a:lstStyle/>
          <a:p>
            <a:pPr defTabSz="932472" fontAlgn="base">
              <a:spcBef>
                <a:spcPct val="0"/>
              </a:spcBef>
              <a:spcAft>
                <a:spcPct val="0"/>
              </a:spcAft>
            </a:pPr>
            <a:r>
              <a:rPr lang="en-US" sz="3200" dirty="0">
                <a:gradFill>
                  <a:gsLst>
                    <a:gs pos="0">
                      <a:srgbClr val="FFFFFF"/>
                    </a:gs>
                    <a:gs pos="100000">
                      <a:srgbClr val="FFFFFF"/>
                    </a:gs>
                  </a:gsLst>
                  <a:lin ang="5400000" scaled="0"/>
                </a:gradFill>
                <a:latin typeface="+mj-lt"/>
              </a:rPr>
              <a:t>Questions…</a:t>
            </a:r>
          </a:p>
        </p:txBody>
      </p:sp>
      <p:sp>
        <p:nvSpPr>
          <p:cNvPr id="6" name="Oval 5"/>
          <p:cNvSpPr/>
          <p:nvPr/>
        </p:nvSpPr>
        <p:spPr bwMode="auto">
          <a:xfrm>
            <a:off x="274638" y="3824592"/>
            <a:ext cx="2076450" cy="2076450"/>
          </a:xfrm>
          <a:prstGeom prst="ellipse">
            <a:avLst/>
          </a:prstGeom>
          <a:solidFill>
            <a:schemeClr val="tx1"/>
          </a:solid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3800" b="1" dirty="0">
                <a:solidFill>
                  <a:schemeClr val="bg1"/>
                </a:solidFill>
              </a:rPr>
              <a:t>?</a:t>
            </a:r>
          </a:p>
        </p:txBody>
      </p:sp>
      <p:sp>
        <p:nvSpPr>
          <p:cNvPr id="13" name="Title 3"/>
          <p:cNvSpPr txBox="1">
            <a:spLocks/>
          </p:cNvSpPr>
          <p:nvPr/>
        </p:nvSpPr>
        <p:spPr>
          <a:xfrm>
            <a:off x="274638" y="1364282"/>
            <a:ext cx="11887200" cy="18319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1500" dirty="0"/>
              <a:t>Q&amp;A</a:t>
            </a:r>
          </a:p>
        </p:txBody>
      </p:sp>
    </p:spTree>
    <p:extLst>
      <p:ext uri="{BB962C8B-B14F-4D97-AF65-F5344CB8AC3E}">
        <p14:creationId xmlns:p14="http://schemas.microsoft.com/office/powerpoint/2010/main" val="381992644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327338"/>
          </a:xfrm>
        </p:spPr>
        <p:txBody>
          <a:bodyPr/>
          <a:lstStyle/>
          <a:p>
            <a:r>
              <a:rPr lang="en-US" dirty="0"/>
              <a:t>Rate My Talk &amp; Download Slides!</a:t>
            </a:r>
          </a:p>
          <a:p>
            <a:pPr marL="342900" lvl="1" indent="0">
              <a:buNone/>
            </a:pPr>
            <a:r>
              <a:rPr lang="en-US" sz="6000" b="1" dirty="0"/>
              <a:t>http://bit.ly/RateShawnsTalk</a:t>
            </a:r>
            <a:r>
              <a:rPr lang="en-US" sz="6000" dirty="0"/>
              <a:t> </a:t>
            </a:r>
          </a:p>
          <a:p>
            <a:r>
              <a:rPr lang="en-US" dirty="0"/>
              <a:t>Contact Information</a:t>
            </a:r>
          </a:p>
          <a:p>
            <a:pPr lvl="1"/>
            <a:r>
              <a:rPr lang="en-US" dirty="0"/>
              <a:t>Email: shawn@shawnweisfeld.com</a:t>
            </a:r>
          </a:p>
          <a:p>
            <a:pPr lvl="1"/>
            <a:r>
              <a:rPr lang="en-US" dirty="0"/>
              <a:t>Blog: http://www.shawnweisfeld.com</a:t>
            </a:r>
          </a:p>
          <a:p>
            <a:pPr lvl="1"/>
            <a:r>
              <a:rPr lang="en-US" dirty="0"/>
              <a:t>Twitter: @</a:t>
            </a:r>
            <a:r>
              <a:rPr lang="en-US" dirty="0" err="1"/>
              <a:t>shawnweisfeld</a:t>
            </a:r>
            <a:endParaRPr lang="en-US" dirty="0"/>
          </a:p>
          <a:p>
            <a:endParaRPr lang="en-US" dirty="0"/>
          </a:p>
        </p:txBody>
      </p:sp>
      <p:sp>
        <p:nvSpPr>
          <p:cNvPr id="3" name="Title 2"/>
          <p:cNvSpPr>
            <a:spLocks noGrp="1"/>
          </p:cNvSpPr>
          <p:nvPr>
            <p:ph type="title"/>
          </p:nvPr>
        </p:nvSpPr>
        <p:spPr/>
        <p:txBody>
          <a:bodyPr/>
          <a:lstStyle/>
          <a:p>
            <a:r>
              <a:rPr lang="en-US" dirty="0"/>
              <a:t>Thank you! Your Feedback is Important</a:t>
            </a:r>
          </a:p>
        </p:txBody>
      </p:sp>
    </p:spTree>
    <p:extLst>
      <p:ext uri="{BB962C8B-B14F-4D97-AF65-F5344CB8AC3E}">
        <p14:creationId xmlns:p14="http://schemas.microsoft.com/office/powerpoint/2010/main" val="45699159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3" y="3145040"/>
            <a:ext cx="3288507"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Microsoft, Windows,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8478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769989"/>
          </a:xfrm>
        </p:spPr>
        <p:txBody>
          <a:bodyPr/>
          <a:lstStyle/>
          <a:p>
            <a:r>
              <a:rPr lang="en-US" dirty="0"/>
              <a:t>WordPress Basics</a:t>
            </a:r>
          </a:p>
          <a:p>
            <a:r>
              <a:rPr lang="en-US" dirty="0"/>
              <a:t>Tour of </a:t>
            </a:r>
            <a:r>
              <a:rPr lang="en-US" dirty="0" err="1"/>
              <a:t>Divi</a:t>
            </a:r>
            <a:endParaRPr lang="en-US" dirty="0"/>
          </a:p>
          <a:p>
            <a:r>
              <a:rPr lang="en-US" dirty="0"/>
              <a:t>Shawn’s Tips</a:t>
            </a:r>
          </a:p>
          <a:p>
            <a:r>
              <a:rPr lang="en-US" dirty="0"/>
              <a:t>Q&amp;A</a:t>
            </a:r>
          </a:p>
        </p:txBody>
      </p:sp>
      <p:sp>
        <p:nvSpPr>
          <p:cNvPr id="3" name="Title 2"/>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5657832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93669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WordPress Basics</a:t>
            </a:r>
            <a:br>
              <a:rPr lang="en-US" dirty="0"/>
            </a:br>
            <a:endParaRPr lang="en-US" dirty="0"/>
          </a:p>
        </p:txBody>
      </p:sp>
      <p:pic>
        <p:nvPicPr>
          <p:cNvPr id="2" name="Picture Placeholder 1"/>
          <p:cNvPicPr>
            <a:picLocks noGrp="1" noChangeAspect="1"/>
          </p:cNvPicPr>
          <p:nvPr>
            <p:ph type="pic" sz="quarter" idx="10"/>
          </p:nvPr>
        </p:nvPicPr>
        <p:blipFill>
          <a:blip r:embed="rId2"/>
          <a:srcRect l="16663" r="16663"/>
          <a:stretch>
            <a:fillRect/>
          </a:stretch>
        </p:blipFill>
        <p:spPr/>
      </p:pic>
    </p:spTree>
    <p:extLst>
      <p:ext uri="{BB962C8B-B14F-4D97-AF65-F5344CB8AC3E}">
        <p14:creationId xmlns:p14="http://schemas.microsoft.com/office/powerpoint/2010/main" val="7012827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646878"/>
          </a:xfrm>
        </p:spPr>
        <p:txBody>
          <a:bodyPr/>
          <a:lstStyle/>
          <a:p>
            <a:r>
              <a:rPr lang="en-US" dirty="0"/>
              <a:t>A Content Management System (CMS) &amp; Blogging platform. </a:t>
            </a:r>
          </a:p>
          <a:p>
            <a:r>
              <a:rPr lang="en-US" dirty="0"/>
              <a:t>One of the most popular platforms on the web.</a:t>
            </a:r>
          </a:p>
          <a:p>
            <a:endParaRPr lang="en-US" dirty="0"/>
          </a:p>
        </p:txBody>
      </p:sp>
      <p:sp>
        <p:nvSpPr>
          <p:cNvPr id="4" name="Title 3"/>
          <p:cNvSpPr>
            <a:spLocks noGrp="1"/>
          </p:cNvSpPr>
          <p:nvPr>
            <p:ph type="title"/>
          </p:nvPr>
        </p:nvSpPr>
        <p:spPr/>
        <p:txBody>
          <a:bodyPr/>
          <a:lstStyle/>
          <a:p>
            <a:r>
              <a:rPr lang="en-US" dirty="0"/>
              <a:t>WordPress</a:t>
            </a:r>
          </a:p>
        </p:txBody>
      </p:sp>
    </p:spTree>
    <p:extLst>
      <p:ext uri="{BB962C8B-B14F-4D97-AF65-F5344CB8AC3E}">
        <p14:creationId xmlns:p14="http://schemas.microsoft.com/office/powerpoint/2010/main" val="18649196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348061"/>
          </a:xfrm>
        </p:spPr>
        <p:txBody>
          <a:bodyPr/>
          <a:lstStyle/>
          <a:p>
            <a:r>
              <a:rPr lang="en-US" dirty="0"/>
              <a:t>Provide the look &amp; feel and much of the </a:t>
            </a:r>
            <a:r>
              <a:rPr lang="en-US" sz="4400" b="1" dirty="0"/>
              <a:t>functionality</a:t>
            </a:r>
            <a:r>
              <a:rPr lang="en-US" dirty="0"/>
              <a:t> of your WordPress instance. </a:t>
            </a:r>
          </a:p>
        </p:txBody>
      </p:sp>
      <p:sp>
        <p:nvSpPr>
          <p:cNvPr id="4" name="Title 3"/>
          <p:cNvSpPr>
            <a:spLocks noGrp="1"/>
          </p:cNvSpPr>
          <p:nvPr>
            <p:ph type="title"/>
          </p:nvPr>
        </p:nvSpPr>
        <p:spPr/>
        <p:txBody>
          <a:bodyPr/>
          <a:lstStyle/>
          <a:p>
            <a:r>
              <a:rPr lang="en-US" dirty="0"/>
              <a:t>Theme</a:t>
            </a:r>
          </a:p>
        </p:txBody>
      </p:sp>
    </p:spTree>
    <p:extLst>
      <p:ext uri="{BB962C8B-B14F-4D97-AF65-F5344CB8AC3E}">
        <p14:creationId xmlns:p14="http://schemas.microsoft.com/office/powerpoint/2010/main" val="181856201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698927"/>
          </a:xfrm>
        </p:spPr>
        <p:txBody>
          <a:bodyPr/>
          <a:lstStyle/>
          <a:p>
            <a:r>
              <a:rPr lang="en-US" dirty="0"/>
              <a:t>Plugins extend and expand the functionality of WordPress.</a:t>
            </a:r>
          </a:p>
          <a:p>
            <a:pPr lvl="1"/>
            <a:r>
              <a:rPr lang="en-US" dirty="0"/>
              <a:t>Just under 50,000 to pick from. . . </a:t>
            </a:r>
          </a:p>
        </p:txBody>
      </p:sp>
      <p:sp>
        <p:nvSpPr>
          <p:cNvPr id="4" name="Title 3"/>
          <p:cNvSpPr>
            <a:spLocks noGrp="1"/>
          </p:cNvSpPr>
          <p:nvPr>
            <p:ph type="title"/>
          </p:nvPr>
        </p:nvSpPr>
        <p:spPr/>
        <p:txBody>
          <a:bodyPr/>
          <a:lstStyle/>
          <a:p>
            <a:r>
              <a:rPr lang="en-US" dirty="0"/>
              <a:t>Plugin</a:t>
            </a:r>
          </a:p>
        </p:txBody>
      </p:sp>
    </p:spTree>
    <p:extLst>
      <p:ext uri="{BB962C8B-B14F-4D97-AF65-F5344CB8AC3E}">
        <p14:creationId xmlns:p14="http://schemas.microsoft.com/office/powerpoint/2010/main" val="2446149417"/>
      </p:ext>
    </p:extLst>
  </p:cSld>
  <p:clrMapOvr>
    <a:masterClrMapping/>
  </p:clrMapOvr>
  <p:transition>
    <p:fade/>
  </p:transition>
</p:sld>
</file>

<file path=ppt/theme/theme1.xml><?xml version="1.0" encoding="utf-8"?>
<a:theme xmlns:a="http://schemas.openxmlformats.org/drawingml/2006/main" name="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id="{DF8541D3-F470-41D2-BEFA-E7F96B12B8E7}" vid="{303590A9-149E-4CC6-9C8A-E028457CE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8" ma:contentTypeDescription="Create a new document." ma:contentTypeScope="" ma:versionID="943be92678b93f1250d47552b750dfa9">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64ca87391a03306b6b97ef1cc1392d96"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element ref="ns2: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element name="_ip_UnifiedCompliancePolicyProperties" ma:index="40" nillable="true" ma:displayName="Unified Compliance Policy Properties" ma:hidden="true" ma:internalName="_ip_UnifiedCompliancePolicyProperties">
      <xsd:simpleType>
        <xsd:restriction base="dms:Note"/>
      </xsd:simpleType>
    </xsd:element>
    <xsd:element name="_ip_UnifiedCompliancePolicyUIAction" ma:index="4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element name="SharedWithDetails" ma:index="3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68</Value>
      <Value>410</Value>
      <Value>36</Value>
      <Value>5</Value>
    </TaxCatchAll>
    <AverageRating xmlns="http://schemas.microsoft.com/sharepoint/v3" xsi:nil="true"/>
    <LikesCount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TechReady 22</TermName>
          <TermId xmlns="http://schemas.microsoft.com/office/infopath/2007/PartnerControls">88255ce9-3aea-405b-9a14-dea0b0a00506</TermId>
        </TermInfo>
      </Terms>
    </TaxKeywordTaxHTField>
    <Event_x0020_End_x0020_Date xmlns="12a172fe-0250-434a-85cf-03b10810c5e5">2016-02-05T08:00:00+00:00</Event_x0020_End_x0020_Date>
    <Event_x0020_Start_x0020_Date xmlns="12a172fe-0250-434a-85cf-03b10810c5e5">2016-02-01T08:00:00+00:00</Event_x0020_Start_x0020_Date>
    <MS_x0020_Speaker xmlns="12a172fe-0250-434a-85cf-03b10810c5e5">
      <UserInfo>
        <DisplayName/>
        <AccountId xsi:nil="true"/>
        <AccountType/>
      </UserInfo>
    </MS_x0020_Speaker>
    <External_x0020_Speaker xmlns="12a172fe-0250-434a-85cf-03b10810c5e5">Torsten Grabs</External_x0020_Speaker>
    <Session_x0020_Code xmlns="12a172fe-0250-434a-85cf-03b10810c5e5">DP324</Session_x0020_Code>
    <Presentation_x0020_Date xmlns="12a172fe-0250-434a-85cf-03b10810c5e5">2016-02-02T08:00:00+00:00</Presentation_x0020_Date>
    <MS_x0020_Content_x0020_Owner xmlns="12a172fe-0250-434a-85cf-03b10810c5e5">
      <UserInfo>
        <DisplayName/>
        <AccountId xsi:nil="true"/>
        <AccountType/>
      </UserInfo>
    </MS_x0020_Content_x0020_Owner>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k62f7d35b80b40fb8c27985e50b34fcd>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pfbfa50075a04958bd8757dc155d3e08>
    <o72fbe6ee5ae4131af0832c08ec51202 xmlns="12a172fe-0250-434a-85cf-03b10810c5e5">
      <Terms xmlns="http://schemas.microsoft.com/office/infopath/2007/PartnerControls"/>
    </o72fbe6ee5ae4131af0832c08ec51202>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b9cf3a3af7b473faa5c9c98148a90a4 xmlns="12a172fe-0250-434a-85cf-03b10810c5e5">
      <Terms xmlns="http://schemas.microsoft.com/office/infopath/2007/PartnerControls"/>
    </eb9cf3a3af7b473faa5c9c98148a90a4>
    <SharedWithUsers xmlns="12a172fe-0250-434a-85cf-03b10810c5e5">
      <UserInfo>
        <DisplayName/>
        <AccountId xsi:nil="true"/>
        <AccountType/>
      </UserInfo>
    </SharedWithUsers>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5EC5AA3F-E919-43C0-B577-19D8FA24B9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infopath/2007/PartnerControls"/>
    <ds:schemaRef ds:uri="http://purl.org/dc/terms/"/>
    <ds:schemaRef ds:uri="http://schemas.microsoft.com/office/2006/metadata/properties"/>
    <ds:schemaRef ds:uri="http://schemas.microsoft.com/office/2006/documentManagement/types"/>
    <ds:schemaRef ds:uri="12a172fe-0250-434a-85cf-03b10810c5e5"/>
    <ds:schemaRef ds:uri="http://purl.org/dc/elements/1.1/"/>
    <ds:schemaRef ds:uri="230e9df3-be65-4c73-a93b-d1236ebd677e"/>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566</TotalTime>
  <Words>1343</Words>
  <Application>Microsoft Office PowerPoint</Application>
  <PresentationFormat>Custom</PresentationFormat>
  <Paragraphs>171</Paragraphs>
  <Slides>33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Segoe UI</vt:lpstr>
      <vt:lpstr>Segoe UI Light</vt:lpstr>
      <vt:lpstr>Wingdings</vt:lpstr>
      <vt:lpstr>5-30711_TR22_BO_CT_Template</vt:lpstr>
      <vt:lpstr>Dallas GiveCamp -  Developer Bootcamp: WordPress @ GiveCamp</vt:lpstr>
      <vt:lpstr>About Me</vt:lpstr>
      <vt:lpstr>Watch User Group presentations  for FREE online! </vt:lpstr>
      <vt:lpstr>Agenda</vt:lpstr>
      <vt:lpstr>PowerPoint Presentation</vt:lpstr>
      <vt:lpstr>WordPress Basics </vt:lpstr>
      <vt:lpstr>WordPress</vt:lpstr>
      <vt:lpstr>Theme</vt:lpstr>
      <vt:lpstr>Plugin</vt:lpstr>
      <vt:lpstr>WordPress Components</vt:lpstr>
      <vt:lpstr>Do I need a local instance?</vt:lpstr>
      <vt:lpstr>Create a Local instance</vt:lpstr>
      <vt:lpstr>What is in GiveCamp Distro of WordPress</vt:lpstr>
      <vt:lpstr>Deploy GiveCamp Distro of WordPress</vt:lpstr>
      <vt:lpstr>Tour de WordPress </vt:lpstr>
      <vt:lpstr>Demo</vt:lpstr>
      <vt:lpstr>Shawn’s Tips</vt:lpstr>
      <vt:lpstr>Break the work into a few main goals</vt:lpstr>
      <vt:lpstr>Keep track of tasks</vt:lpstr>
      <vt:lpstr>Decompose each into its parts</vt:lpstr>
      <vt:lpstr>Can a Plugin Do it?</vt:lpstr>
      <vt:lpstr>Test Plugins</vt:lpstr>
      <vt:lpstr>Can Divi do it?</vt:lpstr>
      <vt:lpstr>Watch your URLs</vt:lpstr>
      <vt:lpstr>Is it Good Enough?</vt:lpstr>
      <vt:lpstr>Photos and Copyrights</vt:lpstr>
      <vt:lpstr>Before and After</vt:lpstr>
      <vt:lpstr>Keep the charity in mind!</vt:lpstr>
      <vt:lpstr>Share with your charity!</vt:lpstr>
      <vt:lpstr>Get Help when you get stuck!</vt:lpstr>
      <vt:lpstr>PowerPoint Presentation</vt:lpstr>
      <vt:lpstr>Thank you! Your Feedback is Important</vt:lpstr>
      <vt:lpstr>PowerPoint Presentation</vt:lpstr>
    </vt:vector>
  </TitlesOfParts>
  <Manager>&lt;Speech writer name goes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Elastic SaaS Applications with Azure SQL Database</dc:title>
  <dc:subject>TechReady 22</dc:subject>
  <dc:creator>Administrator</dc:creator>
  <cp:keywords>TechReady 22</cp:keywords>
  <dc:description>Template: Mitchell Derrey, Silver Fox Productions
Formatting: 
Event Date: February 1st - 5th, 2016
Event Location: WSCTC, Seattle, WA
Audience Type: Internal</dc:description>
  <cp:lastModifiedBy>SHAWN WEISFELD</cp:lastModifiedBy>
  <cp:revision>45</cp:revision>
  <dcterms:created xsi:type="dcterms:W3CDTF">2016-02-02T20:09:18Z</dcterms:created>
  <dcterms:modified xsi:type="dcterms:W3CDTF">2016-09-05T18:18:07Z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410;#TechReady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