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56"/>
  </p:notesMasterIdLst>
  <p:handoutMasterIdLst>
    <p:handoutMasterId r:id="rId57"/>
  </p:handoutMasterIdLst>
  <p:sldIdLst>
    <p:sldId id="1485" r:id="rId7"/>
    <p:sldId id="1519" r:id="rId8"/>
    <p:sldId id="1549" r:id="rId9"/>
    <p:sldId id="1550" r:id="rId10"/>
    <p:sldId id="1551" r:id="rId11"/>
    <p:sldId id="1553" r:id="rId12"/>
    <p:sldId id="1552" r:id="rId13"/>
    <p:sldId id="1556" r:id="rId14"/>
    <p:sldId id="1559" r:id="rId15"/>
    <p:sldId id="1560" r:id="rId16"/>
    <p:sldId id="1561" r:id="rId17"/>
    <p:sldId id="1557" r:id="rId18"/>
    <p:sldId id="1562" r:id="rId19"/>
    <p:sldId id="1563" r:id="rId20"/>
    <p:sldId id="1570" r:id="rId21"/>
    <p:sldId id="1564" r:id="rId22"/>
    <p:sldId id="1565" r:id="rId23"/>
    <p:sldId id="1567" r:id="rId24"/>
    <p:sldId id="1568" r:id="rId25"/>
    <p:sldId id="1569" r:id="rId26"/>
    <p:sldId id="1580" r:id="rId27"/>
    <p:sldId id="1581" r:id="rId28"/>
    <p:sldId id="1576" r:id="rId29"/>
    <p:sldId id="1577" r:id="rId30"/>
    <p:sldId id="1585" r:id="rId31"/>
    <p:sldId id="1578" r:id="rId32"/>
    <p:sldId id="1583" r:id="rId33"/>
    <p:sldId id="1582" r:id="rId34"/>
    <p:sldId id="1587" r:id="rId35"/>
    <p:sldId id="1586" r:id="rId36"/>
    <p:sldId id="1588" r:id="rId37"/>
    <p:sldId id="1589" r:id="rId38"/>
    <p:sldId id="1590" r:id="rId39"/>
    <p:sldId id="1596" r:id="rId40"/>
    <p:sldId id="1595" r:id="rId41"/>
    <p:sldId id="1591" r:id="rId42"/>
    <p:sldId id="1592" r:id="rId43"/>
    <p:sldId id="1593" r:id="rId44"/>
    <p:sldId id="1594" r:id="rId45"/>
    <p:sldId id="1558" r:id="rId46"/>
    <p:sldId id="1571" r:id="rId47"/>
    <p:sldId id="1574" r:id="rId48"/>
    <p:sldId id="1573" r:id="rId49"/>
    <p:sldId id="1575" r:id="rId50"/>
    <p:sldId id="1572" r:id="rId51"/>
    <p:sldId id="1579" r:id="rId52"/>
    <p:sldId id="1555" r:id="rId53"/>
    <p:sldId id="1554" r:id="rId54"/>
    <p:sldId id="1532"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FFFF"/>
    <a:srgbClr val="000000"/>
    <a:srgbClr val="D83B01"/>
    <a:srgbClr val="353535"/>
    <a:srgbClr val="0078D7"/>
    <a:srgbClr val="FF8C00"/>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autoAdjust="0"/>
    <p:restoredTop sz="92136" autoAdjust="0"/>
  </p:normalViewPr>
  <p:slideViewPr>
    <p:cSldViewPr>
      <p:cViewPr varScale="1">
        <p:scale>
          <a:sx n="41" d="100"/>
          <a:sy n="41" d="100"/>
        </p:scale>
        <p:origin x="15" y="12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3/4/2017 6:24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3/4/2017 6:23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3/4/2017 6:23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0727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3/4/2017 6:23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3/4/2017 6:23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 6:23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776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2767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625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 6:23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500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3773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 6:23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623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598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lIns="146304" tIns="91440" rIns="146304" bIns="91440"/>
          <a:lstStyle>
            <a:lvl1pPr algn="l">
              <a:defRPr sz="5199">
                <a:solidFill>
                  <a:schemeClr val="tx2"/>
                </a:solidFill>
                <a:latin typeface="+mj-lt"/>
              </a:defRPr>
            </a:lvl1pPr>
          </a:lstStyle>
          <a:p>
            <a:r>
              <a:rPr lang="en-US"/>
              <a:t>Click to edit Master title style</a:t>
            </a:r>
          </a:p>
        </p:txBody>
      </p:sp>
    </p:spTree>
    <p:extLst>
      <p:ext uri="{BB962C8B-B14F-4D97-AF65-F5344CB8AC3E}">
        <p14:creationId xmlns:p14="http://schemas.microsoft.com/office/powerpoint/2010/main" val="326738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40" y="1212853"/>
            <a:ext cx="11887201"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402" indent="0">
              <a:buNone/>
              <a:defRPr/>
            </a:lvl3pPr>
            <a:lvl4pPr marL="456803" indent="0">
              <a:buNone/>
              <a:defRPr/>
            </a:lvl4pPr>
            <a:lvl5pPr marL="68520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86696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399"/>
            <a:ext cx="4577461" cy="3539944"/>
            <a:chOff x="8496600" y="3495584"/>
            <a:chExt cx="3009906" cy="2327686"/>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4"/>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1.emf"/><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 id="2147484515" r:id="rId19"/>
    <p:sldLayoutId id="214748451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ata_warehouse"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service-capacity-limits"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migrate-migration-utility"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aka.ms/AZCopy"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azure.microsoft.com/en-us/services/sql-data-warehouse/extended-trial" TargetMode="External"/><Relationship Id="rId2" Type="http://schemas.openxmlformats.org/officeDocument/2006/relationships/hyperlink" Target="http://aka.ms/SQLCAT" TargetMode="Externa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hyperlink" Target="mailto:sweisfel@microsoft.com" TargetMode="External"/><Relationship Id="rId4" Type="http://schemas.openxmlformats.org/officeDocument/2006/relationships/image" Target="../media/image7.png"/><Relationship Id="rId9"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hyperlink" Target="http://www.buildandscaleyourcloudapp.com/" TargetMode="External"/><Relationship Id="rId2" Type="http://schemas.openxmlformats.org/officeDocument/2006/relationships/hyperlink" Target="mailto:USmicrosoftISVteam@microsoft.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usergroup.tv/" TargetMode="Externa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Saturday #603</a:t>
            </a:r>
          </a:p>
        </p:txBody>
      </p:sp>
      <p:sp>
        <p:nvSpPr>
          <p:cNvPr id="5" name="Text Placeholder 4"/>
          <p:cNvSpPr>
            <a:spLocks noGrp="1"/>
          </p:cNvSpPr>
          <p:nvPr>
            <p:ph type="body" sz="quarter" idx="12"/>
          </p:nvPr>
        </p:nvSpPr>
        <p:spPr/>
        <p:txBody>
          <a:bodyPr/>
          <a:lstStyle/>
          <a:p>
            <a:r>
              <a:rPr lang="en-US" dirty="0"/>
              <a:t>March 4 2017</a:t>
            </a:r>
          </a:p>
        </p:txBody>
      </p:sp>
      <p:sp>
        <p:nvSpPr>
          <p:cNvPr id="6" name="Text Placeholder 5"/>
          <p:cNvSpPr>
            <a:spLocks noGrp="1"/>
          </p:cNvSpPr>
          <p:nvPr>
            <p:ph type="body" sz="quarter" idx="13"/>
          </p:nvPr>
        </p:nvSpPr>
        <p:spPr/>
        <p:txBody>
          <a:bodyPr/>
          <a:lstStyle/>
          <a:p>
            <a:r>
              <a:rPr lang="en-US" dirty="0"/>
              <a:t>Dallas TX</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p>
        </p:txBody>
      </p:sp>
      <p:sp>
        <p:nvSpPr>
          <p:cNvPr id="3" name="Text Placeholder 2"/>
          <p:cNvSpPr>
            <a:spLocks noGrp="1"/>
          </p:cNvSpPr>
          <p:nvPr>
            <p:ph type="body" sz="quarter" idx="10"/>
          </p:nvPr>
        </p:nvSpPr>
        <p:spPr>
          <a:xfrm>
            <a:off x="274702" y="1211287"/>
            <a:ext cx="11888787" cy="4610493"/>
          </a:xfrm>
        </p:spPr>
        <p:txBody>
          <a:bodyPr/>
          <a:lstStyle/>
          <a:p>
            <a:r>
              <a:rPr lang="en-US" dirty="0"/>
              <a:t>IaaS</a:t>
            </a:r>
          </a:p>
          <a:p>
            <a:pPr lvl="1"/>
            <a:r>
              <a:rPr lang="en-US" dirty="0"/>
              <a:t>You name it</a:t>
            </a:r>
          </a:p>
          <a:p>
            <a:pPr lvl="1"/>
            <a:endParaRPr lang="en-US" dirty="0"/>
          </a:p>
          <a:p>
            <a:r>
              <a:rPr lang="en-US" dirty="0"/>
              <a:t>PaaS</a:t>
            </a:r>
          </a:p>
          <a:p>
            <a:pPr lvl="1"/>
            <a:r>
              <a:rPr lang="en-US" dirty="0"/>
              <a:t>Data Late Store/Analytics</a:t>
            </a:r>
          </a:p>
          <a:p>
            <a:pPr lvl="1"/>
            <a:r>
              <a:rPr lang="en-US" dirty="0"/>
              <a:t>HDInsight</a:t>
            </a:r>
          </a:p>
          <a:p>
            <a:pPr lvl="1"/>
            <a:r>
              <a:rPr lang="en-US" dirty="0"/>
              <a:t>Document DB</a:t>
            </a:r>
          </a:p>
          <a:p>
            <a:pPr lvl="1"/>
            <a:r>
              <a:rPr lang="en-US" dirty="0"/>
              <a:t>Redis Cache</a:t>
            </a:r>
          </a:p>
          <a:p>
            <a:pPr lvl="1"/>
            <a:endParaRPr lang="en-US" dirty="0"/>
          </a:p>
        </p:txBody>
      </p:sp>
    </p:spTree>
    <p:extLst>
      <p:ext uri="{BB962C8B-B14F-4D97-AF65-F5344CB8AC3E}">
        <p14:creationId xmlns:p14="http://schemas.microsoft.com/office/powerpoint/2010/main" val="694564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Tools</a:t>
            </a:r>
          </a:p>
        </p:txBody>
      </p:sp>
      <p:sp>
        <p:nvSpPr>
          <p:cNvPr id="3" name="Text Placeholder 2"/>
          <p:cNvSpPr>
            <a:spLocks noGrp="1"/>
          </p:cNvSpPr>
          <p:nvPr>
            <p:ph type="body" sz="quarter" idx="10"/>
          </p:nvPr>
        </p:nvSpPr>
        <p:spPr>
          <a:xfrm>
            <a:off x="274702" y="1211287"/>
            <a:ext cx="11888787" cy="3120854"/>
          </a:xfrm>
        </p:spPr>
        <p:txBody>
          <a:bodyPr/>
          <a:lstStyle/>
          <a:p>
            <a:r>
              <a:rPr lang="en-US" dirty="0"/>
              <a:t>Machine Learning</a:t>
            </a:r>
          </a:p>
          <a:p>
            <a:r>
              <a:rPr lang="en-US" dirty="0"/>
              <a:t>Stream Analytics</a:t>
            </a:r>
          </a:p>
          <a:p>
            <a:r>
              <a:rPr lang="en-US" dirty="0"/>
              <a:t>Data Catalog</a:t>
            </a:r>
          </a:p>
          <a:p>
            <a:r>
              <a:rPr lang="en-US" dirty="0"/>
              <a:t>Data Factory</a:t>
            </a:r>
          </a:p>
          <a:p>
            <a:r>
              <a:rPr lang="en-US" dirty="0"/>
              <a:t>Power BI Embedded</a:t>
            </a:r>
          </a:p>
        </p:txBody>
      </p:sp>
    </p:spTree>
    <p:extLst>
      <p:ext uri="{BB962C8B-B14F-4D97-AF65-F5344CB8AC3E}">
        <p14:creationId xmlns:p14="http://schemas.microsoft.com/office/powerpoint/2010/main" val="11333968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SQL Data Warehouse Basics</a:t>
            </a:r>
          </a:p>
        </p:txBody>
      </p:sp>
    </p:spTree>
    <p:extLst>
      <p:ext uri="{BB962C8B-B14F-4D97-AF65-F5344CB8AC3E}">
        <p14:creationId xmlns:p14="http://schemas.microsoft.com/office/powerpoint/2010/main" val="3152810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a Data Warehouse?</a:t>
            </a:r>
            <a:endParaRPr lang="en-US" dirty="0"/>
          </a:p>
        </p:txBody>
      </p:sp>
      <p:sp>
        <p:nvSpPr>
          <p:cNvPr id="5" name="Text Placeholder 4"/>
          <p:cNvSpPr>
            <a:spLocks noGrp="1"/>
          </p:cNvSpPr>
          <p:nvPr>
            <p:ph type="body" sz="quarter" idx="10"/>
          </p:nvPr>
        </p:nvSpPr>
        <p:spPr>
          <a:xfrm>
            <a:off x="274702" y="1211287"/>
            <a:ext cx="11888787" cy="2179058"/>
          </a:xfrm>
        </p:spPr>
        <p:txBody>
          <a:bodyPr/>
          <a:lstStyle/>
          <a:p>
            <a:pPr marL="0" indent="0">
              <a:buNone/>
            </a:pPr>
            <a:r>
              <a:rPr lang="en-US" dirty="0"/>
              <a:t>DWs are central repositories of integrated data from one or more disparate sources. They store current and historical data in one single place and are used for creating analytical reports for knowledge workers throughout the enterprise.</a:t>
            </a:r>
          </a:p>
        </p:txBody>
      </p:sp>
      <p:sp>
        <p:nvSpPr>
          <p:cNvPr id="6" name="Rectangle 5"/>
          <p:cNvSpPr/>
          <p:nvPr/>
        </p:nvSpPr>
        <p:spPr>
          <a:xfrm>
            <a:off x="198437" y="6392862"/>
            <a:ext cx="5555303" cy="369332"/>
          </a:xfrm>
          <a:prstGeom prst="rect">
            <a:avLst/>
          </a:prstGeom>
        </p:spPr>
        <p:txBody>
          <a:bodyPr wrap="none">
            <a:spAutoFit/>
          </a:bodyPr>
          <a:lstStyle/>
          <a:p>
            <a:r>
              <a:rPr lang="en-US" dirty="0"/>
              <a:t>Source: </a:t>
            </a:r>
            <a:r>
              <a:rPr lang="en-US" dirty="0">
                <a:hlinkClick r:id="rId2"/>
              </a:rPr>
              <a:t>https://en.wikipedia.org/wiki/Data_warehouse</a:t>
            </a:r>
            <a:r>
              <a:rPr lang="en-US" dirty="0"/>
              <a:t> </a:t>
            </a:r>
          </a:p>
        </p:txBody>
      </p:sp>
    </p:spTree>
    <p:extLst>
      <p:ext uri="{BB962C8B-B14F-4D97-AF65-F5344CB8AC3E}">
        <p14:creationId xmlns:p14="http://schemas.microsoft.com/office/powerpoint/2010/main" val="42310333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1680460"/>
          </a:xfrm>
        </p:spPr>
        <p:txBody>
          <a:bodyPr/>
          <a:lstStyle/>
          <a:p>
            <a:pPr marL="0" indent="0">
              <a:buNone/>
            </a:pPr>
            <a:r>
              <a:rPr lang="en-US" dirty="0"/>
              <a:t>Azure SQL Data Warehouse is a massively parallel processing (MPP) cloud-based, scale-out, relational database capable of processing massive volumes of data.</a:t>
            </a:r>
          </a:p>
        </p:txBody>
      </p:sp>
    </p:spTree>
    <p:extLst>
      <p:ext uri="{BB962C8B-B14F-4D97-AF65-F5344CB8AC3E}">
        <p14:creationId xmlns:p14="http://schemas.microsoft.com/office/powerpoint/2010/main" val="9555424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bwMode="auto">
          <a:xfrm>
            <a:off x="22120" y="50728"/>
            <a:ext cx="12435889" cy="23029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p:txBody>
          <a:bodyPr/>
          <a:lstStyle/>
          <a:p>
            <a:r>
              <a:rPr lang="en-US" dirty="0">
                <a:solidFill>
                  <a:schemeClr val="bg1"/>
                </a:solidFill>
              </a:rPr>
              <a:t>Azure SQL Data Warehouse</a:t>
            </a:r>
          </a:p>
        </p:txBody>
      </p:sp>
      <p:sp>
        <p:nvSpPr>
          <p:cNvPr id="3" name="21 INE 1"/>
          <p:cNvSpPr/>
          <p:nvPr/>
        </p:nvSpPr>
        <p:spPr bwMode="auto">
          <a:xfrm>
            <a:off x="3285883" y="2743406"/>
            <a:ext cx="1269639" cy="829498"/>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sp>
        <p:nvSpPr>
          <p:cNvPr id="4" name="Text Placeholder 2"/>
          <p:cNvSpPr txBox="1">
            <a:spLocks/>
          </p:cNvSpPr>
          <p:nvPr/>
        </p:nvSpPr>
        <p:spPr>
          <a:xfrm>
            <a:off x="276308" y="1213491"/>
            <a:ext cx="11886191" cy="115742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A relational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data warehouse-as-a-service</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fully managed by Microsoft. </a:t>
            </a:r>
          </a:p>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Industries first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elastic</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cloud data warehouse with proven SQL Server capabilities.</a:t>
            </a:r>
          </a:p>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mn-cs"/>
              </a:rPr>
              <a:t>Support your </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smallest to your largest</a:t>
            </a:r>
            <a:r>
              <a:rPr kumimoji="0" lang="en-US" sz="2000" b="0" i="0" u="none" strike="noStrike" kern="1200" cap="none" spc="0" normalizeH="0" baseline="0" noProof="0" dirty="0">
                <a:ln>
                  <a:noFill/>
                </a:ln>
                <a:solidFill>
                  <a:srgbClr val="FFFFFF"/>
                </a:solidFill>
                <a:effectLst/>
                <a:uLnTx/>
                <a:uFillTx/>
                <a:latin typeface="Segoe UI Light"/>
                <a:ea typeface="+mn-ea"/>
                <a:cs typeface="+mn-cs"/>
              </a:rPr>
              <a:t> data storage needs.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5" name="Group 2"/>
          <p:cNvGrpSpPr/>
          <p:nvPr/>
        </p:nvGrpSpPr>
        <p:grpSpPr>
          <a:xfrm>
            <a:off x="-296" y="6648065"/>
            <a:ext cx="12435889" cy="353900"/>
            <a:chOff x="2577137" y="4571778"/>
            <a:chExt cx="9101124" cy="1390560"/>
          </a:xfrm>
        </p:grpSpPr>
        <p:sp>
          <p:nvSpPr>
            <p:cNvPr id="6" name="TextBox 5"/>
            <p:cNvSpPr txBox="1"/>
            <p:nvPr/>
          </p:nvSpPr>
          <p:spPr>
            <a:xfrm>
              <a:off x="2577137" y="4571778"/>
              <a:ext cx="3034890" cy="1390458"/>
            </a:xfrm>
            <a:prstGeom prst="rect">
              <a:avLst/>
            </a:prstGeom>
            <a:solidFill>
              <a:srgbClr val="0072C6"/>
            </a:solidFill>
          </p:spPr>
          <p:txBody>
            <a:bodyPr wrap="square" lIns="457070" tIns="137121" rIns="365656" rtlCol="0">
              <a:noAutofit/>
            </a:bodyPr>
            <a:lstStyle/>
            <a:p>
              <a:pPr marL="0" marR="0" lvl="0" indent="0" algn="l" defTabSz="932742" rtl="0" eaLnBrk="1" fontAlgn="auto" latinLnBrk="0" hangingPunct="1">
                <a:lnSpc>
                  <a:spcPts val="3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mn-cs"/>
                </a:rPr>
                <a:t> </a:t>
              </a:r>
            </a:p>
          </p:txBody>
        </p:sp>
        <p:sp>
          <p:nvSpPr>
            <p:cNvPr id="7" name="TextBox 6"/>
            <p:cNvSpPr txBox="1"/>
            <p:nvPr/>
          </p:nvSpPr>
          <p:spPr>
            <a:xfrm>
              <a:off x="5612027" y="4572324"/>
              <a:ext cx="6066234" cy="1390014"/>
            </a:xfrm>
            <a:prstGeom prst="rect">
              <a:avLst/>
            </a:prstGeom>
            <a:solidFill>
              <a:srgbClr val="002050"/>
            </a:solidFill>
          </p:spPr>
          <p:txBody>
            <a:bodyPr wrap="square" lIns="457070" tIns="137121" rIns="639898" rtlCol="0">
              <a:noAutofit/>
            </a:bodyPr>
            <a:lstStyle/>
            <a:p>
              <a:pPr marL="0" marR="0" lvl="0" indent="0" algn="l" defTabSz="913599" rtl="0" eaLnBrk="1" fontAlgn="auto" latinLnBrk="0" hangingPunct="1">
                <a:lnSpc>
                  <a:spcPts val="294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a typeface="+mn-ea"/>
                <a:cs typeface="+mn-cs"/>
              </a:endParaRPr>
            </a:p>
          </p:txBody>
        </p:sp>
      </p:grpSp>
      <p:grpSp>
        <p:nvGrpSpPr>
          <p:cNvPr id="10" name="1 GEAR"/>
          <p:cNvGrpSpPr/>
          <p:nvPr/>
        </p:nvGrpSpPr>
        <p:grpSpPr>
          <a:xfrm>
            <a:off x="3652273" y="2449767"/>
            <a:ext cx="676161" cy="704719"/>
            <a:chOff x="3427632" y="3858620"/>
            <a:chExt cx="676353" cy="704919"/>
          </a:xfrm>
        </p:grpSpPr>
        <p:sp>
          <p:nvSpPr>
            <p:cNvPr id="11" name="Oval 10"/>
            <p:cNvSpPr/>
            <p:nvPr/>
          </p:nvSpPr>
          <p:spPr bwMode="auto">
            <a:xfrm>
              <a:off x="3588513" y="4046252"/>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grpSp>
          <p:nvGrpSpPr>
            <p:cNvPr id="12" name="Group 11"/>
            <p:cNvGrpSpPr/>
            <p:nvPr/>
          </p:nvGrpSpPr>
          <p:grpSpPr>
            <a:xfrm>
              <a:off x="3427632" y="3858620"/>
              <a:ext cx="676353" cy="704919"/>
              <a:chOff x="14154282" y="2732561"/>
              <a:chExt cx="1671361" cy="1714515"/>
            </a:xfrm>
          </p:grpSpPr>
          <p:sp>
            <p:nvSpPr>
              <p:cNvPr id="13" name="Freeform 12"/>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14" name="Oval 13"/>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grpSp>
      </p:grpSp>
      <p:sp>
        <p:nvSpPr>
          <p:cNvPr id="15" name="Rectangle 14"/>
          <p:cNvSpPr/>
          <p:nvPr/>
        </p:nvSpPr>
        <p:spPr bwMode="auto">
          <a:xfrm>
            <a:off x="177060" y="2456341"/>
            <a:ext cx="3307955" cy="55011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Elastic scale &amp; performance</a:t>
            </a:r>
          </a:p>
        </p:txBody>
      </p:sp>
      <p:sp>
        <p:nvSpPr>
          <p:cNvPr id="16" name="TextBox 15"/>
          <p:cNvSpPr txBox="1"/>
          <p:nvPr/>
        </p:nvSpPr>
        <p:spPr>
          <a:xfrm>
            <a:off x="885158" y="4858037"/>
            <a:ext cx="3403574" cy="1184472"/>
          </a:xfrm>
          <a:prstGeom prst="rect">
            <a:avLst/>
          </a:prstGeom>
          <a:noFill/>
          <a:ln>
            <a:noFill/>
          </a:ln>
        </p:spPr>
        <p:txBody>
          <a:bodyPr wrap="square" lIns="182828" tIns="146263" rIns="182828" bIns="146263" rtlCol="0">
            <a:spAutoFit/>
          </a:bodyPr>
          <a:lstStyle/>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Scales to petabytes of data</a:t>
            </a:r>
          </a:p>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Massively Parallel Processing</a:t>
            </a:r>
          </a:p>
          <a:p>
            <a:pPr marL="0" marR="0" lvl="0" indent="0" algn="l" defTabSz="932742" rtl="0" eaLnBrk="1" fontAlgn="auto" latinLnBrk="0" hangingPunct="1">
              <a:lnSpc>
                <a:spcPct val="90000"/>
              </a:lnSpc>
              <a:spcBef>
                <a:spcPts val="0"/>
              </a:spcBef>
              <a:spcAft>
                <a:spcPts val="1199"/>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Instant-on compute scales in seconds</a:t>
            </a:r>
          </a:p>
        </p:txBody>
      </p:sp>
      <p:grpSp>
        <p:nvGrpSpPr>
          <p:cNvPr id="17" name="Group 16"/>
          <p:cNvGrpSpPr>
            <a:grpSpLocks noChangeAspect="1"/>
          </p:cNvGrpSpPr>
          <p:nvPr/>
        </p:nvGrpSpPr>
        <p:grpSpPr>
          <a:xfrm>
            <a:off x="267678" y="3139632"/>
            <a:ext cx="1160578" cy="1928448"/>
            <a:chOff x="2066845" y="1140049"/>
            <a:chExt cx="550302" cy="914400"/>
          </a:xfrm>
          <a:solidFill>
            <a:schemeClr val="accent4"/>
          </a:solidFill>
        </p:grpSpPr>
        <p:sp>
          <p:nvSpPr>
            <p:cNvPr id="18"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19"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0"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grpSp>
        <p:nvGrpSpPr>
          <p:cNvPr id="21" name="Group 20"/>
          <p:cNvGrpSpPr>
            <a:grpSpLocks noChangeAspect="1"/>
          </p:cNvGrpSpPr>
          <p:nvPr/>
        </p:nvGrpSpPr>
        <p:grpSpPr>
          <a:xfrm>
            <a:off x="1581395" y="3182505"/>
            <a:ext cx="610484" cy="1014397"/>
            <a:chOff x="2066845" y="1140049"/>
            <a:chExt cx="550302" cy="914400"/>
          </a:xfrm>
          <a:solidFill>
            <a:schemeClr val="accent4"/>
          </a:solidFill>
        </p:grpSpPr>
        <p:sp>
          <p:nvSpPr>
            <p:cNvPr id="22"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3"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24"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sp>
        <p:nvSpPr>
          <p:cNvPr id="25" name="2 LINE 2"/>
          <p:cNvSpPr/>
          <p:nvPr/>
        </p:nvSpPr>
        <p:spPr bwMode="auto">
          <a:xfrm flipH="1">
            <a:off x="7232262" y="2743406"/>
            <a:ext cx="1269639" cy="829498"/>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696" b="0" i="0" u="none" strike="noStrike" kern="0" cap="none" spc="0" normalizeH="0" baseline="0" noProof="0">
              <a:ln>
                <a:noFill/>
              </a:ln>
              <a:solidFill>
                <a:srgbClr val="FFFFFF"/>
              </a:solidFill>
              <a:effectLst/>
              <a:uLnTx/>
              <a:uFillTx/>
              <a:latin typeface="Segoe UI Semilight"/>
              <a:ea typeface="+mn-ea"/>
              <a:cs typeface="+mn-cs"/>
            </a:endParaRPr>
          </a:p>
        </p:txBody>
      </p:sp>
      <p:grpSp>
        <p:nvGrpSpPr>
          <p:cNvPr id="26" name="2 GEAR"/>
          <p:cNvGrpSpPr/>
          <p:nvPr/>
        </p:nvGrpSpPr>
        <p:grpSpPr>
          <a:xfrm>
            <a:off x="7484824" y="2469478"/>
            <a:ext cx="676161" cy="704719"/>
            <a:chOff x="3427632" y="3858620"/>
            <a:chExt cx="676353" cy="704919"/>
          </a:xfrm>
        </p:grpSpPr>
        <p:sp>
          <p:nvSpPr>
            <p:cNvPr id="27" name="Oval 26"/>
            <p:cNvSpPr/>
            <p:nvPr/>
          </p:nvSpPr>
          <p:spPr bwMode="auto">
            <a:xfrm>
              <a:off x="3647037" y="4038061"/>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grpSp>
          <p:nvGrpSpPr>
            <p:cNvPr id="28" name="Group 27"/>
            <p:cNvGrpSpPr/>
            <p:nvPr/>
          </p:nvGrpSpPr>
          <p:grpSpPr>
            <a:xfrm>
              <a:off x="3427632" y="3858620"/>
              <a:ext cx="676353" cy="704919"/>
              <a:chOff x="14154282" y="2732561"/>
              <a:chExt cx="1671361" cy="1714515"/>
            </a:xfrm>
          </p:grpSpPr>
          <p:sp>
            <p:nvSpPr>
              <p:cNvPr id="29" name="Freeform 28"/>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30" name="Oval 29"/>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grpSp>
      </p:grpSp>
      <p:sp>
        <p:nvSpPr>
          <p:cNvPr id="31" name="Oval 30"/>
          <p:cNvSpPr/>
          <p:nvPr/>
        </p:nvSpPr>
        <p:spPr bwMode="auto">
          <a:xfrm>
            <a:off x="-434651" y="5466643"/>
            <a:ext cx="249642" cy="249642"/>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marL="0" marR="0" lvl="0" indent="0" algn="ctr" defTabSz="895747" rtl="0" eaLnBrk="1" fontAlgn="base" latinLnBrk="0" hangingPunct="1">
              <a:lnSpc>
                <a:spcPct val="100000"/>
              </a:lnSpc>
              <a:spcBef>
                <a:spcPct val="0"/>
              </a:spcBef>
              <a:spcAft>
                <a:spcPct val="0"/>
              </a:spcAft>
              <a:buClrTx/>
              <a:buSzTx/>
              <a:buFontTx/>
              <a:buNone/>
              <a:tabLst/>
              <a:defRPr/>
            </a:pPr>
            <a:endParaRPr kumimoji="0" lang="en-US" sz="2157" b="0" i="0" u="none" strike="noStrike" kern="0" cap="none" spc="-98" normalizeH="0" baseline="0" noProof="0" dirty="0">
              <a:ln w="3175">
                <a:noFill/>
              </a:ln>
              <a:gradFill flip="none" rotWithShape="1">
                <a:gsLst>
                  <a:gs pos="0">
                    <a:srgbClr val="000000">
                      <a:lumMod val="65000"/>
                      <a:lumOff val="35000"/>
                    </a:srgbClr>
                  </a:gs>
                  <a:gs pos="86000">
                    <a:srgbClr val="000000">
                      <a:lumMod val="65000"/>
                      <a:lumOff val="35000"/>
                    </a:srgbClr>
                  </a:gs>
                </a:gsLst>
                <a:lin ang="5400000" scaled="0"/>
                <a:tileRect/>
              </a:gradFill>
              <a:effectLst/>
              <a:uLnTx/>
              <a:uFillTx/>
              <a:latin typeface="Segoe UI Semilight"/>
              <a:ea typeface="+mn-ea"/>
              <a:cs typeface="Arial" charset="0"/>
            </a:endParaRPr>
          </a:p>
        </p:txBody>
      </p:sp>
      <p:sp>
        <p:nvSpPr>
          <p:cNvPr id="32" name="Freeform 31"/>
          <p:cNvSpPr>
            <a:spLocks noEditPoints="1"/>
          </p:cNvSpPr>
          <p:nvPr/>
        </p:nvSpPr>
        <p:spPr bwMode="black">
          <a:xfrm>
            <a:off x="-1185982" y="5064703"/>
            <a:ext cx="634580" cy="68335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lumMod val="75000"/>
            </a:srgbClr>
          </a:solidFill>
          <a:ln>
            <a:noFill/>
          </a:ln>
          <a:extLst/>
        </p:spPr>
        <p:txBody>
          <a:bodyPr vert="horz" wrap="square" lIns="87843" tIns="43920" rIns="87843" bIns="439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dirty="0">
              <a:ln>
                <a:noFill/>
              </a:ln>
              <a:solidFill>
                <a:srgbClr val="000000"/>
              </a:solidFill>
              <a:effectLst/>
              <a:uLnTx/>
              <a:uFillTx/>
              <a:latin typeface="Segoe UI Semilight"/>
              <a:ea typeface="+mn-ea"/>
              <a:cs typeface="+mn-cs"/>
            </a:endParaRPr>
          </a:p>
        </p:txBody>
      </p:sp>
      <p:sp>
        <p:nvSpPr>
          <p:cNvPr id="33" name="Freeform 32"/>
          <p:cNvSpPr/>
          <p:nvPr/>
        </p:nvSpPr>
        <p:spPr bwMode="auto">
          <a:xfrm rot="7010332">
            <a:off x="431924" y="4487370"/>
            <a:ext cx="383562" cy="338504"/>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Freeform 33"/>
          <p:cNvSpPr/>
          <p:nvPr/>
        </p:nvSpPr>
        <p:spPr bwMode="auto">
          <a:xfrm rot="7010332">
            <a:off x="1663749" y="3908843"/>
            <a:ext cx="194135" cy="171330"/>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5" name="Group 34"/>
          <p:cNvGrpSpPr>
            <a:grpSpLocks noChangeAspect="1"/>
          </p:cNvGrpSpPr>
          <p:nvPr/>
        </p:nvGrpSpPr>
        <p:grpSpPr>
          <a:xfrm>
            <a:off x="2370626" y="3361210"/>
            <a:ext cx="395395" cy="369192"/>
            <a:chOff x="-5364163" y="-2738437"/>
            <a:chExt cx="4327525" cy="4054475"/>
          </a:xfrm>
          <a:solidFill>
            <a:schemeClr val="accent4"/>
          </a:solidFill>
        </p:grpSpPr>
        <p:sp>
          <p:nvSpPr>
            <p:cNvPr id="36" name="Freeform 5"/>
            <p:cNvSpPr>
              <a:spLocks/>
            </p:cNvSpPr>
            <p:nvPr/>
          </p:nvSpPr>
          <p:spPr bwMode="auto">
            <a:xfrm>
              <a:off x="-3487738" y="236538"/>
              <a:ext cx="447675" cy="1063625"/>
            </a:xfrm>
            <a:custGeom>
              <a:avLst/>
              <a:gdLst>
                <a:gd name="T0" fmla="*/ 44 w 119"/>
                <a:gd name="T1" fmla="*/ 24 h 283"/>
                <a:gd name="T2" fmla="*/ 0 w 119"/>
                <a:gd name="T3" fmla="*/ 41 h 283"/>
                <a:gd name="T4" fmla="*/ 0 w 119"/>
                <a:gd name="T5" fmla="*/ 93 h 283"/>
                <a:gd name="T6" fmla="*/ 16 w 119"/>
                <a:gd name="T7" fmla="*/ 89 h 283"/>
                <a:gd name="T8" fmla="*/ 32 w 119"/>
                <a:gd name="T9" fmla="*/ 84 h 283"/>
                <a:gd name="T10" fmla="*/ 47 w 119"/>
                <a:gd name="T11" fmla="*/ 77 h 283"/>
                <a:gd name="T12" fmla="*/ 59 w 119"/>
                <a:gd name="T13" fmla="*/ 69 h 283"/>
                <a:gd name="T14" fmla="*/ 59 w 119"/>
                <a:gd name="T15" fmla="*/ 283 h 283"/>
                <a:gd name="T16" fmla="*/ 119 w 119"/>
                <a:gd name="T17" fmla="*/ 283 h 283"/>
                <a:gd name="T18" fmla="*/ 119 w 119"/>
                <a:gd name="T19" fmla="*/ 0 h 283"/>
                <a:gd name="T20" fmla="*/ 83 w 119"/>
                <a:gd name="T21" fmla="*/ 0 h 283"/>
                <a:gd name="T22" fmla="*/ 44 w 119"/>
                <a:gd name="T23"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44" y="24"/>
                  </a:moveTo>
                  <a:cubicBezTo>
                    <a:pt x="31" y="31"/>
                    <a:pt x="16" y="37"/>
                    <a:pt x="0" y="41"/>
                  </a:cubicBezTo>
                  <a:cubicBezTo>
                    <a:pt x="0" y="93"/>
                    <a:pt x="0" y="93"/>
                    <a:pt x="0" y="93"/>
                  </a:cubicBezTo>
                  <a:cubicBezTo>
                    <a:pt x="5" y="92"/>
                    <a:pt x="11" y="91"/>
                    <a:pt x="16" y="89"/>
                  </a:cubicBezTo>
                  <a:cubicBezTo>
                    <a:pt x="22" y="88"/>
                    <a:pt x="27" y="86"/>
                    <a:pt x="32" y="84"/>
                  </a:cubicBezTo>
                  <a:cubicBezTo>
                    <a:pt x="37" y="82"/>
                    <a:pt x="42" y="79"/>
                    <a:pt x="47" y="77"/>
                  </a:cubicBezTo>
                  <a:cubicBezTo>
                    <a:pt x="51" y="74"/>
                    <a:pt x="55" y="71"/>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8"/>
                    <a:pt x="59" y="16"/>
                    <a:pt x="44" y="24"/>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7" name="Freeform 6"/>
            <p:cNvSpPr>
              <a:spLocks noEditPoints="1"/>
            </p:cNvSpPr>
            <p:nvPr/>
          </p:nvSpPr>
          <p:spPr bwMode="auto">
            <a:xfrm>
              <a:off x="-5364163" y="-1246187"/>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8"/>
                    <a:pt x="62" y="146"/>
                  </a:cubicBezTo>
                  <a:cubicBezTo>
                    <a:pt x="62" y="80"/>
                    <a:pt x="75" y="47"/>
                    <a:pt x="101" y="47"/>
                  </a:cubicBezTo>
                  <a:cubicBezTo>
                    <a:pt x="126" y="47"/>
                    <a:pt x="138" y="79"/>
                    <a:pt x="138" y="143"/>
                  </a:cubicBezTo>
                  <a:cubicBezTo>
                    <a:pt x="138" y="207"/>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8" name="Freeform 7"/>
            <p:cNvSpPr>
              <a:spLocks/>
            </p:cNvSpPr>
            <p:nvPr/>
          </p:nvSpPr>
          <p:spPr bwMode="auto">
            <a:xfrm>
              <a:off x="-4344988"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39" name="Freeform 8"/>
            <p:cNvSpPr>
              <a:spLocks noEditPoints="1"/>
            </p:cNvSpPr>
            <p:nvPr/>
          </p:nvSpPr>
          <p:spPr bwMode="auto">
            <a:xfrm>
              <a:off x="-4446588"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1 w 201"/>
                <a:gd name="T15" fmla="*/ 239 h 286"/>
                <a:gd name="T16" fmla="*/ 62 w 201"/>
                <a:gd name="T17" fmla="*/ 146 h 286"/>
                <a:gd name="T18" fmla="*/ 101 w 201"/>
                <a:gd name="T19" fmla="*/ 46 h 286"/>
                <a:gd name="T20" fmla="*/ 138 w 201"/>
                <a:gd name="T21" fmla="*/ 143 h 286"/>
                <a:gd name="T22" fmla="*/ 101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39"/>
                  </a:moveTo>
                  <a:cubicBezTo>
                    <a:pt x="75" y="239"/>
                    <a:pt x="62" y="208"/>
                    <a:pt x="62" y="146"/>
                  </a:cubicBezTo>
                  <a:cubicBezTo>
                    <a:pt x="62" y="80"/>
                    <a:pt x="75" y="46"/>
                    <a:pt x="101" y="46"/>
                  </a:cubicBezTo>
                  <a:cubicBezTo>
                    <a:pt x="126" y="46"/>
                    <a:pt x="138" y="79"/>
                    <a:pt x="138" y="143"/>
                  </a:cubicBezTo>
                  <a:cubicBezTo>
                    <a:pt x="138" y="207"/>
                    <a:pt x="126" y="239"/>
                    <a:pt x="101"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0" name="Freeform 9"/>
            <p:cNvSpPr>
              <a:spLocks/>
            </p:cNvSpPr>
            <p:nvPr/>
          </p:nvSpPr>
          <p:spPr bwMode="auto">
            <a:xfrm>
              <a:off x="-1687513"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2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2" y="0"/>
                    <a:pt x="82" y="0"/>
                    <a:pt x="82" y="0"/>
                  </a:cubicBezTo>
                  <a:cubicBezTo>
                    <a:pt x="71" y="9"/>
                    <a:pt x="58" y="17"/>
                    <a:pt x="44" y="24"/>
                  </a:cubicBezTo>
                  <a:cubicBezTo>
                    <a:pt x="30"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1" name="Freeform 10"/>
            <p:cNvSpPr>
              <a:spLocks noEditPoints="1"/>
            </p:cNvSpPr>
            <p:nvPr/>
          </p:nvSpPr>
          <p:spPr bwMode="auto">
            <a:xfrm>
              <a:off x="-5364163" y="239713"/>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2" name="Freeform 11"/>
            <p:cNvSpPr>
              <a:spLocks/>
            </p:cNvSpPr>
            <p:nvPr/>
          </p:nvSpPr>
          <p:spPr bwMode="auto">
            <a:xfrm>
              <a:off x="-3487738"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3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9"/>
                    <a:pt x="59" y="17"/>
                    <a:pt x="44" y="24"/>
                  </a:cubicBezTo>
                  <a:cubicBezTo>
                    <a:pt x="31"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3" name="Freeform 13"/>
            <p:cNvSpPr>
              <a:spLocks/>
            </p:cNvSpPr>
            <p:nvPr/>
          </p:nvSpPr>
          <p:spPr bwMode="auto">
            <a:xfrm>
              <a:off x="-5262563" y="-2738437"/>
              <a:ext cx="450850" cy="1063625"/>
            </a:xfrm>
            <a:custGeom>
              <a:avLst/>
              <a:gdLst>
                <a:gd name="T0" fmla="*/ 33 w 120"/>
                <a:gd name="T1" fmla="*/ 85 h 283"/>
                <a:gd name="T2" fmla="*/ 47 w 120"/>
                <a:gd name="T3" fmla="*/ 77 h 283"/>
                <a:gd name="T4" fmla="*/ 59 w 120"/>
                <a:gd name="T5" fmla="*/ 69 h 283"/>
                <a:gd name="T6" fmla="*/ 59 w 120"/>
                <a:gd name="T7" fmla="*/ 283 h 283"/>
                <a:gd name="T8" fmla="*/ 120 w 120"/>
                <a:gd name="T9" fmla="*/ 283 h 283"/>
                <a:gd name="T10" fmla="*/ 120 w 120"/>
                <a:gd name="T11" fmla="*/ 0 h 283"/>
                <a:gd name="T12" fmla="*/ 83 w 120"/>
                <a:gd name="T13" fmla="*/ 0 h 283"/>
                <a:gd name="T14" fmla="*/ 45 w 120"/>
                <a:gd name="T15" fmla="*/ 24 h 283"/>
                <a:gd name="T16" fmla="*/ 0 w 120"/>
                <a:gd name="T17" fmla="*/ 42 h 283"/>
                <a:gd name="T18" fmla="*/ 0 w 120"/>
                <a:gd name="T19" fmla="*/ 93 h 283"/>
                <a:gd name="T20" fmla="*/ 17 w 120"/>
                <a:gd name="T21" fmla="*/ 90 h 283"/>
                <a:gd name="T22" fmla="*/ 33 w 120"/>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3">
                  <a:moveTo>
                    <a:pt x="33" y="85"/>
                  </a:moveTo>
                  <a:cubicBezTo>
                    <a:pt x="38" y="82"/>
                    <a:pt x="43" y="80"/>
                    <a:pt x="47" y="77"/>
                  </a:cubicBezTo>
                  <a:cubicBezTo>
                    <a:pt x="52" y="75"/>
                    <a:pt x="56" y="72"/>
                    <a:pt x="59" y="69"/>
                  </a:cubicBezTo>
                  <a:cubicBezTo>
                    <a:pt x="59" y="283"/>
                    <a:pt x="59" y="283"/>
                    <a:pt x="59" y="283"/>
                  </a:cubicBezTo>
                  <a:cubicBezTo>
                    <a:pt x="120" y="283"/>
                    <a:pt x="120" y="283"/>
                    <a:pt x="120" y="283"/>
                  </a:cubicBezTo>
                  <a:cubicBezTo>
                    <a:pt x="120" y="0"/>
                    <a:pt x="120" y="0"/>
                    <a:pt x="120" y="0"/>
                  </a:cubicBezTo>
                  <a:cubicBezTo>
                    <a:pt x="83" y="0"/>
                    <a:pt x="83" y="0"/>
                    <a:pt x="83" y="0"/>
                  </a:cubicBezTo>
                  <a:cubicBezTo>
                    <a:pt x="72" y="9"/>
                    <a:pt x="59" y="17"/>
                    <a:pt x="45" y="24"/>
                  </a:cubicBezTo>
                  <a:cubicBezTo>
                    <a:pt x="31" y="31"/>
                    <a:pt x="16" y="37"/>
                    <a:pt x="0" y="42"/>
                  </a:cubicBezTo>
                  <a:cubicBezTo>
                    <a:pt x="0" y="93"/>
                    <a:pt x="0" y="93"/>
                    <a:pt x="0" y="93"/>
                  </a:cubicBezTo>
                  <a:cubicBezTo>
                    <a:pt x="6" y="93"/>
                    <a:pt x="11" y="92"/>
                    <a:pt x="17" y="90"/>
                  </a:cubicBezTo>
                  <a:cubicBezTo>
                    <a:pt x="22" y="89"/>
                    <a:pt x="27" y="87"/>
                    <a:pt x="33"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4" name="Freeform 14"/>
            <p:cNvSpPr>
              <a:spLocks noEditPoints="1"/>
            </p:cNvSpPr>
            <p:nvPr/>
          </p:nvSpPr>
          <p:spPr bwMode="auto">
            <a:xfrm>
              <a:off x="-44465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1 w 201"/>
                <a:gd name="T19" fmla="*/ 47 h 286"/>
                <a:gd name="T20" fmla="*/ 138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40"/>
                  </a:moveTo>
                  <a:cubicBezTo>
                    <a:pt x="75" y="240"/>
                    <a:pt x="62" y="209"/>
                    <a:pt x="62" y="146"/>
                  </a:cubicBezTo>
                  <a:cubicBezTo>
                    <a:pt x="62" y="80"/>
                    <a:pt x="75" y="47"/>
                    <a:pt x="101" y="47"/>
                  </a:cubicBezTo>
                  <a:cubicBezTo>
                    <a:pt x="126" y="47"/>
                    <a:pt x="138" y="79"/>
                    <a:pt x="138" y="143"/>
                  </a:cubicBezTo>
                  <a:cubicBezTo>
                    <a:pt x="138"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5" name="Freeform 15"/>
            <p:cNvSpPr>
              <a:spLocks/>
            </p:cNvSpPr>
            <p:nvPr/>
          </p:nvSpPr>
          <p:spPr bwMode="auto">
            <a:xfrm>
              <a:off x="-2608263"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6" name="Freeform 16"/>
            <p:cNvSpPr>
              <a:spLocks noEditPoints="1"/>
            </p:cNvSpPr>
            <p:nvPr/>
          </p:nvSpPr>
          <p:spPr bwMode="auto">
            <a:xfrm>
              <a:off x="-2709863"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0 w 201"/>
                <a:gd name="T15" fmla="*/ 240 h 286"/>
                <a:gd name="T16" fmla="*/ 62 w 201"/>
                <a:gd name="T17" fmla="*/ 146 h 286"/>
                <a:gd name="T18" fmla="*/ 101 w 201"/>
                <a:gd name="T19" fmla="*/ 47 h 286"/>
                <a:gd name="T20" fmla="*/ 138 w 201"/>
                <a:gd name="T21" fmla="*/ 143 h 286"/>
                <a:gd name="T22" fmla="*/ 100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40"/>
                  </a:moveTo>
                  <a:cubicBezTo>
                    <a:pt x="75"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7" name="Freeform 17"/>
            <p:cNvSpPr>
              <a:spLocks noEditPoints="1"/>
            </p:cNvSpPr>
            <p:nvPr/>
          </p:nvSpPr>
          <p:spPr bwMode="auto">
            <a:xfrm>
              <a:off x="-2709863"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0 w 201"/>
                <a:gd name="T15" fmla="*/ 239 h 286"/>
                <a:gd name="T16" fmla="*/ 62 w 201"/>
                <a:gd name="T17" fmla="*/ 146 h 286"/>
                <a:gd name="T18" fmla="*/ 101 w 201"/>
                <a:gd name="T19" fmla="*/ 46 h 286"/>
                <a:gd name="T20" fmla="*/ 138 w 201"/>
                <a:gd name="T21" fmla="*/ 143 h 286"/>
                <a:gd name="T22" fmla="*/ 100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39"/>
                  </a:moveTo>
                  <a:cubicBezTo>
                    <a:pt x="75" y="239"/>
                    <a:pt x="62" y="208"/>
                    <a:pt x="62" y="146"/>
                  </a:cubicBezTo>
                  <a:cubicBezTo>
                    <a:pt x="62" y="80"/>
                    <a:pt x="75" y="46"/>
                    <a:pt x="101" y="46"/>
                  </a:cubicBezTo>
                  <a:cubicBezTo>
                    <a:pt x="126" y="46"/>
                    <a:pt x="138" y="79"/>
                    <a:pt x="138" y="143"/>
                  </a:cubicBezTo>
                  <a:cubicBezTo>
                    <a:pt x="138" y="207"/>
                    <a:pt x="126" y="239"/>
                    <a:pt x="100"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8" name="Freeform 18"/>
            <p:cNvSpPr>
              <a:spLocks noEditPoints="1"/>
            </p:cNvSpPr>
            <p:nvPr/>
          </p:nvSpPr>
          <p:spPr bwMode="auto">
            <a:xfrm>
              <a:off x="-3592513" y="-1246187"/>
              <a:ext cx="755650" cy="1076325"/>
            </a:xfrm>
            <a:custGeom>
              <a:avLst/>
              <a:gdLst>
                <a:gd name="T0" fmla="*/ 104 w 201"/>
                <a:gd name="T1" fmla="*/ 0 h 286"/>
                <a:gd name="T2" fmla="*/ 27 w 201"/>
                <a:gd name="T3" fmla="*/ 38 h 286"/>
                <a:gd name="T4" fmla="*/ 0 w 201"/>
                <a:gd name="T5" fmla="*/ 148 h 286"/>
                <a:gd name="T6" fmla="*/ 99 w 201"/>
                <a:gd name="T7" fmla="*/ 286 h 286"/>
                <a:gd name="T8" fmla="*/ 175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1" y="0"/>
                    <a:pt x="45" y="13"/>
                    <a:pt x="27" y="38"/>
                  </a:cubicBezTo>
                  <a:cubicBezTo>
                    <a:pt x="9" y="63"/>
                    <a:pt x="0" y="100"/>
                    <a:pt x="0" y="148"/>
                  </a:cubicBezTo>
                  <a:cubicBezTo>
                    <a:pt x="0" y="240"/>
                    <a:pt x="33" y="286"/>
                    <a:pt x="99" y="286"/>
                  </a:cubicBezTo>
                  <a:cubicBezTo>
                    <a:pt x="132" y="286"/>
                    <a:pt x="157" y="274"/>
                    <a:pt x="175" y="249"/>
                  </a:cubicBezTo>
                  <a:cubicBezTo>
                    <a:pt x="192" y="224"/>
                    <a:pt x="201" y="188"/>
                    <a:pt x="201" y="141"/>
                  </a:cubicBezTo>
                  <a:cubicBezTo>
                    <a:pt x="201" y="47"/>
                    <a:pt x="169" y="0"/>
                    <a:pt x="104" y="0"/>
                  </a:cubicBezTo>
                  <a:close/>
                  <a:moveTo>
                    <a:pt x="101" y="240"/>
                  </a:moveTo>
                  <a:cubicBezTo>
                    <a:pt x="75" y="240"/>
                    <a:pt x="62" y="208"/>
                    <a:pt x="62" y="146"/>
                  </a:cubicBezTo>
                  <a:cubicBezTo>
                    <a:pt x="62" y="80"/>
                    <a:pt x="75" y="47"/>
                    <a:pt x="102" y="47"/>
                  </a:cubicBezTo>
                  <a:cubicBezTo>
                    <a:pt x="126" y="47"/>
                    <a:pt x="139" y="79"/>
                    <a:pt x="139" y="143"/>
                  </a:cubicBezTo>
                  <a:cubicBezTo>
                    <a:pt x="139" y="207"/>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sp>
          <p:nvSpPr>
            <p:cNvPr id="49" name="Freeform 19"/>
            <p:cNvSpPr>
              <a:spLocks noEditPoints="1"/>
            </p:cNvSpPr>
            <p:nvPr/>
          </p:nvSpPr>
          <p:spPr bwMode="auto">
            <a:xfrm>
              <a:off x="-17922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5" y="13"/>
                    <a:pt x="27" y="38"/>
                  </a:cubicBezTo>
                  <a:cubicBezTo>
                    <a:pt x="9" y="63"/>
                    <a:pt x="0" y="100"/>
                    <a:pt x="0" y="148"/>
                  </a:cubicBezTo>
                  <a:cubicBezTo>
                    <a:pt x="0" y="240"/>
                    <a:pt x="33" y="286"/>
                    <a:pt x="99" y="286"/>
                  </a:cubicBezTo>
                  <a:cubicBezTo>
                    <a:pt x="132" y="286"/>
                    <a:pt x="157" y="274"/>
                    <a:pt x="174" y="249"/>
                  </a:cubicBezTo>
                  <a:cubicBezTo>
                    <a:pt x="192" y="224"/>
                    <a:pt x="201" y="188"/>
                    <a:pt x="201" y="141"/>
                  </a:cubicBezTo>
                  <a:cubicBezTo>
                    <a:pt x="201" y="47"/>
                    <a:pt x="169" y="0"/>
                    <a:pt x="104" y="0"/>
                  </a:cubicBezTo>
                  <a:close/>
                  <a:moveTo>
                    <a:pt x="101" y="240"/>
                  </a:moveTo>
                  <a:cubicBezTo>
                    <a:pt x="75" y="240"/>
                    <a:pt x="62" y="209"/>
                    <a:pt x="62" y="146"/>
                  </a:cubicBezTo>
                  <a:cubicBezTo>
                    <a:pt x="62" y="80"/>
                    <a:pt x="75" y="47"/>
                    <a:pt x="102" y="47"/>
                  </a:cubicBezTo>
                  <a:cubicBezTo>
                    <a:pt x="126" y="47"/>
                    <a:pt x="139" y="79"/>
                    <a:pt x="139" y="143"/>
                  </a:cubicBezTo>
                  <a:cubicBezTo>
                    <a:pt x="139"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Light"/>
                <a:ea typeface="+mn-ea"/>
                <a:cs typeface="+mn-cs"/>
              </a:endParaRPr>
            </a:p>
          </p:txBody>
        </p:sp>
      </p:gr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4732" y="4134524"/>
            <a:ext cx="633907" cy="633907"/>
          </a:xfrm>
          <a:prstGeom prst="rect">
            <a:avLst/>
          </a:prstGeom>
        </p:spPr>
      </p:pic>
      <p:grpSp>
        <p:nvGrpSpPr>
          <p:cNvPr id="51" name="Group 50"/>
          <p:cNvGrpSpPr/>
          <p:nvPr/>
        </p:nvGrpSpPr>
        <p:grpSpPr>
          <a:xfrm>
            <a:off x="4219116" y="3446578"/>
            <a:ext cx="3975942" cy="2803639"/>
            <a:chOff x="4218567" y="3446573"/>
            <a:chExt cx="3977070" cy="2804434"/>
          </a:xfrm>
        </p:grpSpPr>
        <p:grpSp>
          <p:nvGrpSpPr>
            <p:cNvPr id="52" name="Group 51"/>
            <p:cNvGrpSpPr/>
            <p:nvPr/>
          </p:nvGrpSpPr>
          <p:grpSpPr>
            <a:xfrm>
              <a:off x="5461371" y="4792127"/>
              <a:ext cx="2373722" cy="1458880"/>
              <a:chOff x="2091702" y="1130273"/>
              <a:chExt cx="1816694" cy="1116533"/>
            </a:xfrm>
          </p:grpSpPr>
          <p:sp>
            <p:nvSpPr>
              <p:cNvPr id="57" name="Freeform 56"/>
              <p:cNvSpPr/>
              <p:nvPr/>
            </p:nvSpPr>
            <p:spPr>
              <a:xfrm>
                <a:off x="2925244" y="1130273"/>
                <a:ext cx="768277" cy="50978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BBC"/>
                  </a:gs>
                  <a:gs pos="57000">
                    <a:srgbClr val="107BCC"/>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err="1">
                    <a:ln>
                      <a:noFill/>
                    </a:ln>
                    <a:solidFill>
                      <a:srgbClr val="FFFFFF"/>
                    </a:solidFill>
                    <a:effectLst/>
                    <a:uLnTx/>
                    <a:uFillTx/>
                    <a:latin typeface="Segoe Light"/>
                    <a:ea typeface="+mn-ea"/>
                    <a:cs typeface="+mn-cs"/>
                  </a:rPr>
                  <a:t>Saas</a:t>
                </a: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58" name="Freeform 57"/>
              <p:cNvSpPr/>
              <p:nvPr/>
            </p:nvSpPr>
            <p:spPr>
              <a:xfrm>
                <a:off x="2091702" y="1266766"/>
                <a:ext cx="992702" cy="65869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59" name="Freeform 58"/>
              <p:cNvSpPr/>
              <p:nvPr/>
            </p:nvSpPr>
            <p:spPr>
              <a:xfrm>
                <a:off x="2124261" y="1296796"/>
                <a:ext cx="942161" cy="62516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Azure</a:t>
                </a:r>
              </a:p>
            </p:txBody>
          </p:sp>
          <p:sp>
            <p:nvSpPr>
              <p:cNvPr id="60" name="Freeform 59"/>
              <p:cNvSpPr/>
              <p:nvPr/>
            </p:nvSpPr>
            <p:spPr>
              <a:xfrm>
                <a:off x="2178210" y="1724130"/>
                <a:ext cx="780247" cy="51772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61" name="Freeform 60"/>
              <p:cNvSpPr/>
              <p:nvPr/>
            </p:nvSpPr>
            <p:spPr>
              <a:xfrm>
                <a:off x="2190537" y="1748344"/>
                <a:ext cx="751218" cy="49846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Public</a:t>
                </a:r>
              </a:p>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Cloud</a:t>
                </a:r>
              </a:p>
            </p:txBody>
          </p:sp>
          <p:sp>
            <p:nvSpPr>
              <p:cNvPr id="62" name="Freeform 61"/>
              <p:cNvSpPr/>
              <p:nvPr/>
            </p:nvSpPr>
            <p:spPr>
              <a:xfrm>
                <a:off x="2849261" y="1491932"/>
                <a:ext cx="1059135" cy="702777"/>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Office 365</a:t>
                </a:r>
              </a:p>
            </p:txBody>
          </p:sp>
          <p:sp>
            <p:nvSpPr>
              <p:cNvPr id="63" name="Freeform 62"/>
              <p:cNvSpPr/>
              <p:nvPr/>
            </p:nvSpPr>
            <p:spPr>
              <a:xfrm>
                <a:off x="2885514" y="1509815"/>
                <a:ext cx="1005232" cy="66701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Office 365</a:t>
                </a:r>
              </a:p>
            </p:txBody>
          </p:sp>
        </p:grpSp>
        <p:sp>
          <p:nvSpPr>
            <p:cNvPr id="53" name="TextBox 52"/>
            <p:cNvSpPr txBox="1"/>
            <p:nvPr/>
          </p:nvSpPr>
          <p:spPr>
            <a:xfrm>
              <a:off x="4218567" y="3979665"/>
              <a:ext cx="3977070" cy="847831"/>
            </a:xfrm>
            <a:prstGeom prst="rect">
              <a:avLst/>
            </a:prstGeom>
            <a:noFill/>
            <a:ln>
              <a:noFill/>
            </a:ln>
          </p:spPr>
          <p:txBody>
            <a:bodyPr wrap="square" lIns="182828" tIns="146263" rIns="182828" bIns="146263"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Get started in minutes</a:t>
              </a:r>
            </a:p>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Integrated with Azure ML, PowerBI &amp; ADF</a:t>
              </a:r>
            </a:p>
          </p:txBody>
        </p:sp>
        <p:sp>
          <p:nvSpPr>
            <p:cNvPr id="54" name="Rectangle 53"/>
            <p:cNvSpPr/>
            <p:nvPr/>
          </p:nvSpPr>
          <p:spPr bwMode="auto">
            <a:xfrm>
              <a:off x="4319937" y="3446573"/>
              <a:ext cx="3295128" cy="54118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Powered by the Cloud</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1272" y="5200826"/>
              <a:ext cx="434609" cy="434609"/>
            </a:xfrm>
            <a:prstGeom prst="rect">
              <a:avLst/>
            </a:prstGeom>
          </p:spPr>
        </p:pic>
        <p:pic>
          <p:nvPicPr>
            <p:cNvPr id="56" name="Picture 55"/>
            <p:cNvPicPr>
              <a:picLocks noChangeAspect="1"/>
            </p:cNvPicPr>
            <p:nvPr/>
          </p:nvPicPr>
          <p:blipFill>
            <a:blip r:embed="rId5">
              <a:clrChange>
                <a:clrFrom>
                  <a:srgbClr val="000000"/>
                </a:clrFrom>
                <a:clrTo>
                  <a:srgbClr val="000000">
                    <a:alpha val="0"/>
                  </a:srgbClr>
                </a:clrTo>
              </a:clrChange>
            </a:blip>
            <a:stretch>
              <a:fillRect/>
            </a:stretch>
          </p:blipFill>
          <p:spPr>
            <a:xfrm>
              <a:off x="4926878" y="5680291"/>
              <a:ext cx="541790" cy="541790"/>
            </a:xfrm>
            <a:prstGeom prst="rect">
              <a:avLst/>
            </a:prstGeom>
          </p:spPr>
        </p:pic>
      </p:grpSp>
      <p:grpSp>
        <p:nvGrpSpPr>
          <p:cNvPr id="91" name="Group 90"/>
          <p:cNvGrpSpPr/>
          <p:nvPr/>
        </p:nvGrpSpPr>
        <p:grpSpPr>
          <a:xfrm>
            <a:off x="2325614" y="4169222"/>
            <a:ext cx="380937" cy="560136"/>
            <a:chOff x="2324526" y="4169422"/>
            <a:chExt cx="381046" cy="560295"/>
          </a:xfrm>
        </p:grpSpPr>
        <p:sp>
          <p:nvSpPr>
            <p:cNvPr id="92" name="Flowchart: Magnetic Disk 91"/>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err="1">
                <a:ln>
                  <a:noFill/>
                </a:ln>
                <a:solidFill>
                  <a:srgbClr val="FFFFFF"/>
                </a:solidFill>
                <a:effectLst/>
                <a:uLnTx/>
                <a:uFillTx/>
                <a:latin typeface="Segoe Light"/>
                <a:ea typeface="+mn-ea"/>
                <a:cs typeface="+mn-cs"/>
              </a:endParaRPr>
            </a:p>
          </p:txBody>
        </p:sp>
        <p:sp>
          <p:nvSpPr>
            <p:cNvPr id="93" name="Oval 92"/>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4" name="Donut 93"/>
          <p:cNvSpPr/>
          <p:nvPr/>
        </p:nvSpPr>
        <p:spPr bwMode="auto">
          <a:xfrm>
            <a:off x="2751820" y="3966333"/>
            <a:ext cx="375165" cy="160516"/>
          </a:xfrm>
          <a:prstGeom prst="don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5" name="Group 94"/>
          <p:cNvGrpSpPr/>
          <p:nvPr/>
        </p:nvGrpSpPr>
        <p:grpSpPr>
          <a:xfrm>
            <a:off x="8455896" y="2456341"/>
            <a:ext cx="3679284" cy="3501997"/>
            <a:chOff x="8456548" y="2456056"/>
            <a:chExt cx="3680328" cy="3502990"/>
          </a:xfrm>
        </p:grpSpPr>
        <p:sp>
          <p:nvSpPr>
            <p:cNvPr id="96" name="Freeform 95"/>
            <p:cNvSpPr>
              <a:spLocks noChangeAspect="1"/>
            </p:cNvSpPr>
            <p:nvPr/>
          </p:nvSpPr>
          <p:spPr bwMode="gray">
            <a:xfrm>
              <a:off x="9186348" y="3909781"/>
              <a:ext cx="1308837" cy="896818"/>
            </a:xfrm>
            <a:custGeom>
              <a:avLst/>
              <a:gdLst>
                <a:gd name="connsiteX0" fmla="*/ 108198 w 5712852"/>
                <a:gd name="connsiteY0" fmla="*/ 3682402 h 3914458"/>
                <a:gd name="connsiteX1" fmla="*/ 5604654 w 5712852"/>
                <a:gd name="connsiteY1" fmla="*/ 3682402 h 3914458"/>
                <a:gd name="connsiteX2" fmla="*/ 5712852 w 5712852"/>
                <a:gd name="connsiteY2" fmla="*/ 3798430 h 3914458"/>
                <a:gd name="connsiteX3" fmla="*/ 5604654 w 5712852"/>
                <a:gd name="connsiteY3" fmla="*/ 3914458 h 3914458"/>
                <a:gd name="connsiteX4" fmla="*/ 108198 w 5712852"/>
                <a:gd name="connsiteY4" fmla="*/ 3914458 h 3914458"/>
                <a:gd name="connsiteX5" fmla="*/ 0 w 5712852"/>
                <a:gd name="connsiteY5" fmla="*/ 3798430 h 3914458"/>
                <a:gd name="connsiteX6" fmla="*/ 108198 w 5712852"/>
                <a:gd name="connsiteY6" fmla="*/ 3682402 h 3914458"/>
                <a:gd name="connsiteX7" fmla="*/ 845170 w 5712852"/>
                <a:gd name="connsiteY7" fmla="*/ 2908607 h 3914458"/>
                <a:gd name="connsiteX8" fmla="*/ 1954772 w 5712852"/>
                <a:gd name="connsiteY8" fmla="*/ 2908607 h 3914458"/>
                <a:gd name="connsiteX9" fmla="*/ 1990796 w 5712852"/>
                <a:gd name="connsiteY9" fmla="*/ 2944230 h 3914458"/>
                <a:gd name="connsiteX10" fmla="*/ 1990796 w 5712852"/>
                <a:gd name="connsiteY10" fmla="*/ 2958479 h 3914458"/>
                <a:gd name="connsiteX11" fmla="*/ 1954772 w 5712852"/>
                <a:gd name="connsiteY11" fmla="*/ 2994101 h 3914458"/>
                <a:gd name="connsiteX12" fmla="*/ 845170 w 5712852"/>
                <a:gd name="connsiteY12" fmla="*/ 2994101 h 3914458"/>
                <a:gd name="connsiteX13" fmla="*/ 809144 w 5712852"/>
                <a:gd name="connsiteY13" fmla="*/ 2958479 h 3914458"/>
                <a:gd name="connsiteX14" fmla="*/ 809144 w 5712852"/>
                <a:gd name="connsiteY14" fmla="*/ 2944230 h 3914458"/>
                <a:gd name="connsiteX15" fmla="*/ 845170 w 5712852"/>
                <a:gd name="connsiteY15" fmla="*/ 2908607 h 3914458"/>
                <a:gd name="connsiteX16" fmla="*/ 845170 w 5712852"/>
                <a:gd name="connsiteY16" fmla="*/ 2618536 h 3914458"/>
                <a:gd name="connsiteX17" fmla="*/ 1954772 w 5712852"/>
                <a:gd name="connsiteY17" fmla="*/ 2618536 h 3914458"/>
                <a:gd name="connsiteX18" fmla="*/ 1990796 w 5712852"/>
                <a:gd name="connsiteY18" fmla="*/ 2655431 h 3914458"/>
                <a:gd name="connsiteX19" fmla="*/ 1990796 w 5712852"/>
                <a:gd name="connsiteY19" fmla="*/ 2670189 h 3914458"/>
                <a:gd name="connsiteX20" fmla="*/ 1954772 w 5712852"/>
                <a:gd name="connsiteY20" fmla="*/ 2707084 h 3914458"/>
                <a:gd name="connsiteX21" fmla="*/ 845170 w 5712852"/>
                <a:gd name="connsiteY21" fmla="*/ 2707084 h 3914458"/>
                <a:gd name="connsiteX22" fmla="*/ 809144 w 5712852"/>
                <a:gd name="connsiteY22" fmla="*/ 2670189 h 3914458"/>
                <a:gd name="connsiteX23" fmla="*/ 809144 w 5712852"/>
                <a:gd name="connsiteY23" fmla="*/ 2655431 h 3914458"/>
                <a:gd name="connsiteX24" fmla="*/ 845170 w 5712852"/>
                <a:gd name="connsiteY24" fmla="*/ 2618536 h 3914458"/>
                <a:gd name="connsiteX25" fmla="*/ 2446370 w 5712852"/>
                <a:gd name="connsiteY25" fmla="*/ 2560522 h 3914458"/>
                <a:gd name="connsiteX26" fmla="*/ 4659920 w 5712852"/>
                <a:gd name="connsiteY26" fmla="*/ 2560522 h 3914458"/>
                <a:gd name="connsiteX27" fmla="*/ 4876228 w 5712852"/>
                <a:gd name="connsiteY27" fmla="*/ 2762859 h 3914458"/>
                <a:gd name="connsiteX28" fmla="*/ 4876228 w 5712852"/>
                <a:gd name="connsiteY28" fmla="*/ 2791764 h 3914458"/>
                <a:gd name="connsiteX29" fmla="*/ 4659920 w 5712852"/>
                <a:gd name="connsiteY29" fmla="*/ 2994101 h 3914458"/>
                <a:gd name="connsiteX30" fmla="*/ 2446370 w 5712852"/>
                <a:gd name="connsiteY30" fmla="*/ 2994101 h 3914458"/>
                <a:gd name="connsiteX31" fmla="*/ 2222852 w 5712852"/>
                <a:gd name="connsiteY31" fmla="*/ 2791764 h 3914458"/>
                <a:gd name="connsiteX32" fmla="*/ 2222852 w 5712852"/>
                <a:gd name="connsiteY32" fmla="*/ 2762859 h 3914458"/>
                <a:gd name="connsiteX33" fmla="*/ 2446370 w 5712852"/>
                <a:gd name="connsiteY33" fmla="*/ 2560522 h 3914458"/>
                <a:gd name="connsiteX34" fmla="*/ 845170 w 5712852"/>
                <a:gd name="connsiteY34" fmla="*/ 2331519 h 3914458"/>
                <a:gd name="connsiteX35" fmla="*/ 1954772 w 5712852"/>
                <a:gd name="connsiteY35" fmla="*/ 2331519 h 3914458"/>
                <a:gd name="connsiteX36" fmla="*/ 1990796 w 5712852"/>
                <a:gd name="connsiteY36" fmla="*/ 2367141 h 3914458"/>
                <a:gd name="connsiteX37" fmla="*/ 1990796 w 5712852"/>
                <a:gd name="connsiteY37" fmla="*/ 2381390 h 3914458"/>
                <a:gd name="connsiteX38" fmla="*/ 1954772 w 5712852"/>
                <a:gd name="connsiteY38" fmla="*/ 2417013 h 3914458"/>
                <a:gd name="connsiteX39" fmla="*/ 845170 w 5712852"/>
                <a:gd name="connsiteY39" fmla="*/ 2417013 h 3914458"/>
                <a:gd name="connsiteX40" fmla="*/ 809144 w 5712852"/>
                <a:gd name="connsiteY40" fmla="*/ 2381390 h 3914458"/>
                <a:gd name="connsiteX41" fmla="*/ 809144 w 5712852"/>
                <a:gd name="connsiteY41" fmla="*/ 2367141 h 3914458"/>
                <a:gd name="connsiteX42" fmla="*/ 845170 w 5712852"/>
                <a:gd name="connsiteY42" fmla="*/ 2331519 h 3914458"/>
                <a:gd name="connsiteX43" fmla="*/ 845170 w 5712852"/>
                <a:gd name="connsiteY43" fmla="*/ 2041449 h 3914458"/>
                <a:gd name="connsiteX44" fmla="*/ 1954772 w 5712852"/>
                <a:gd name="connsiteY44" fmla="*/ 2041449 h 3914458"/>
                <a:gd name="connsiteX45" fmla="*/ 1990796 w 5712852"/>
                <a:gd name="connsiteY45" fmla="*/ 2078344 h 3914458"/>
                <a:gd name="connsiteX46" fmla="*/ 1990796 w 5712852"/>
                <a:gd name="connsiteY46" fmla="*/ 2093102 h 3914458"/>
                <a:gd name="connsiteX47" fmla="*/ 1954772 w 5712852"/>
                <a:gd name="connsiteY47" fmla="*/ 2129997 h 3914458"/>
                <a:gd name="connsiteX48" fmla="*/ 845170 w 5712852"/>
                <a:gd name="connsiteY48" fmla="*/ 2129997 h 3914458"/>
                <a:gd name="connsiteX49" fmla="*/ 809144 w 5712852"/>
                <a:gd name="connsiteY49" fmla="*/ 2093102 h 3914458"/>
                <a:gd name="connsiteX50" fmla="*/ 809144 w 5712852"/>
                <a:gd name="connsiteY50" fmla="*/ 2078344 h 3914458"/>
                <a:gd name="connsiteX51" fmla="*/ 845170 w 5712852"/>
                <a:gd name="connsiteY51" fmla="*/ 2041449 h 3914458"/>
                <a:gd name="connsiteX52" fmla="*/ 3106861 w 5712852"/>
                <a:gd name="connsiteY52" fmla="*/ 1436128 h 3914458"/>
                <a:gd name="connsiteX53" fmla="*/ 3279630 w 5712852"/>
                <a:gd name="connsiteY53" fmla="*/ 1679384 h 3914458"/>
                <a:gd name="connsiteX54" fmla="*/ 3195994 w 5712852"/>
                <a:gd name="connsiteY54" fmla="*/ 1860133 h 3914458"/>
                <a:gd name="connsiteX55" fmla="*/ 3041379 w 5712852"/>
                <a:gd name="connsiteY55" fmla="*/ 1526256 h 3914458"/>
                <a:gd name="connsiteX56" fmla="*/ 2784464 w 5712852"/>
                <a:gd name="connsiteY56" fmla="*/ 1128801 h 3914458"/>
                <a:gd name="connsiteX57" fmla="*/ 2966034 w 5712852"/>
                <a:gd name="connsiteY57" fmla="*/ 1515688 h 3914458"/>
                <a:gd name="connsiteX58" fmla="*/ 2546062 w 5712852"/>
                <a:gd name="connsiteY58" fmla="*/ 2098457 h 3914458"/>
                <a:gd name="connsiteX59" fmla="*/ 2538450 w 5712852"/>
                <a:gd name="connsiteY59" fmla="*/ 2093324 h 3914458"/>
                <a:gd name="connsiteX60" fmla="*/ 2655989 w 5712852"/>
                <a:gd name="connsiteY60" fmla="*/ 1632500 h 3914458"/>
                <a:gd name="connsiteX61" fmla="*/ 2784464 w 5712852"/>
                <a:gd name="connsiteY61" fmla="*/ 1128801 h 3914458"/>
                <a:gd name="connsiteX62" fmla="*/ 1348411 w 5712852"/>
                <a:gd name="connsiteY62" fmla="*/ 680933 h 3914458"/>
                <a:gd name="connsiteX63" fmla="*/ 1507411 w 5712852"/>
                <a:gd name="connsiteY63" fmla="*/ 738588 h 3914458"/>
                <a:gd name="connsiteX64" fmla="*/ 1550775 w 5712852"/>
                <a:gd name="connsiteY64" fmla="*/ 889932 h 3914458"/>
                <a:gd name="connsiteX65" fmla="*/ 1507411 w 5712852"/>
                <a:gd name="connsiteY65" fmla="*/ 1041276 h 3914458"/>
                <a:gd name="connsiteX66" fmla="*/ 1471275 w 5712852"/>
                <a:gd name="connsiteY66" fmla="*/ 1156586 h 3914458"/>
                <a:gd name="connsiteX67" fmla="*/ 1724227 w 5712852"/>
                <a:gd name="connsiteY67" fmla="*/ 1257482 h 3914458"/>
                <a:gd name="connsiteX68" fmla="*/ 1760365 w 5712852"/>
                <a:gd name="connsiteY68" fmla="*/ 1322344 h 3914458"/>
                <a:gd name="connsiteX69" fmla="*/ 1782045 w 5712852"/>
                <a:gd name="connsiteY69" fmla="*/ 1538550 h 3914458"/>
                <a:gd name="connsiteX70" fmla="*/ 1789273 w 5712852"/>
                <a:gd name="connsiteY70" fmla="*/ 1661066 h 3914458"/>
                <a:gd name="connsiteX71" fmla="*/ 1008731 w 5712852"/>
                <a:gd name="connsiteY71" fmla="*/ 1661066 h 3914458"/>
                <a:gd name="connsiteX72" fmla="*/ 1008731 w 5712852"/>
                <a:gd name="connsiteY72" fmla="*/ 1372792 h 3914458"/>
                <a:gd name="connsiteX73" fmla="*/ 1044867 w 5712852"/>
                <a:gd name="connsiteY73" fmla="*/ 1264689 h 3914458"/>
                <a:gd name="connsiteX74" fmla="*/ 1268911 w 5712852"/>
                <a:gd name="connsiteY74" fmla="*/ 1156586 h 3914458"/>
                <a:gd name="connsiteX75" fmla="*/ 1218321 w 5712852"/>
                <a:gd name="connsiteY75" fmla="*/ 1026863 h 3914458"/>
                <a:gd name="connsiteX76" fmla="*/ 1203867 w 5712852"/>
                <a:gd name="connsiteY76" fmla="*/ 803450 h 3914458"/>
                <a:gd name="connsiteX77" fmla="*/ 1348411 w 5712852"/>
                <a:gd name="connsiteY77" fmla="*/ 680933 h 3914458"/>
                <a:gd name="connsiteX78" fmla="*/ 4473179 w 5712852"/>
                <a:gd name="connsiteY78" fmla="*/ 550320 h 3914458"/>
                <a:gd name="connsiteX79" fmla="*/ 4357849 w 5712852"/>
                <a:gd name="connsiteY79" fmla="*/ 665650 h 3914458"/>
                <a:gd name="connsiteX80" fmla="*/ 4366912 w 5712852"/>
                <a:gd name="connsiteY80" fmla="*/ 710542 h 3914458"/>
                <a:gd name="connsiteX81" fmla="*/ 4381211 w 5712852"/>
                <a:gd name="connsiteY81" fmla="*/ 731748 h 3914458"/>
                <a:gd name="connsiteX82" fmla="*/ 4020705 w 5712852"/>
                <a:gd name="connsiteY82" fmla="*/ 1187369 h 3914458"/>
                <a:gd name="connsiteX83" fmla="*/ 3581985 w 5712852"/>
                <a:gd name="connsiteY83" fmla="*/ 1025953 h 3914458"/>
                <a:gd name="connsiteX84" fmla="*/ 3313364 w 5712852"/>
                <a:gd name="connsiteY84" fmla="*/ 1606479 h 3914458"/>
                <a:gd name="connsiteX85" fmla="*/ 3107984 w 5712852"/>
                <a:gd name="connsiteY85" fmla="*/ 1318713 h 3914458"/>
                <a:gd name="connsiteX86" fmla="*/ 3008924 w 5712852"/>
                <a:gd name="connsiteY86" fmla="*/ 1456172 h 3914458"/>
                <a:gd name="connsiteX87" fmla="*/ 2764891 w 5712852"/>
                <a:gd name="connsiteY87" fmla="*/ 929204 h 3914458"/>
                <a:gd name="connsiteX88" fmla="*/ 2474691 w 5712852"/>
                <a:gd name="connsiteY88" fmla="*/ 2083778 h 3914458"/>
                <a:gd name="connsiteX89" fmla="*/ 2443768 w 5712852"/>
                <a:gd name="connsiteY89" fmla="*/ 2090021 h 3914458"/>
                <a:gd name="connsiteX90" fmla="*/ 2373329 w 5712852"/>
                <a:gd name="connsiteY90" fmla="*/ 2196288 h 3914458"/>
                <a:gd name="connsiteX91" fmla="*/ 2488659 w 5712852"/>
                <a:gd name="connsiteY91" fmla="*/ 2311618 h 3914458"/>
                <a:gd name="connsiteX92" fmla="*/ 2603989 w 5712852"/>
                <a:gd name="connsiteY92" fmla="*/ 2196288 h 3914458"/>
                <a:gd name="connsiteX93" fmla="*/ 2594926 w 5712852"/>
                <a:gd name="connsiteY93" fmla="*/ 2151397 h 3914458"/>
                <a:gd name="connsiteX94" fmla="*/ 2591202 w 5712852"/>
                <a:gd name="connsiteY94" fmla="*/ 2145873 h 3914458"/>
                <a:gd name="connsiteX95" fmla="*/ 2998617 w 5712852"/>
                <a:gd name="connsiteY95" fmla="*/ 1585114 h 3914458"/>
                <a:gd name="connsiteX96" fmla="*/ 3196260 w 5712852"/>
                <a:gd name="connsiteY96" fmla="*/ 2006249 h 3914458"/>
                <a:gd name="connsiteX97" fmla="*/ 3323276 w 5712852"/>
                <a:gd name="connsiteY97" fmla="*/ 1740837 h 3914458"/>
                <a:gd name="connsiteX98" fmla="*/ 3475135 w 5712852"/>
                <a:gd name="connsiteY98" fmla="*/ 1954653 h 3914458"/>
                <a:gd name="connsiteX99" fmla="*/ 4009339 w 5712852"/>
                <a:gd name="connsiteY99" fmla="*/ 1650537 h 3914458"/>
                <a:gd name="connsiteX100" fmla="*/ 4199709 w 5712852"/>
                <a:gd name="connsiteY100" fmla="*/ 1913604 h 3914458"/>
                <a:gd name="connsiteX101" fmla="*/ 4529157 w 5712852"/>
                <a:gd name="connsiteY101" fmla="*/ 1580232 h 3914458"/>
                <a:gd name="connsiteX102" fmla="*/ 4543618 w 5712852"/>
                <a:gd name="connsiteY102" fmla="*/ 1589982 h 3914458"/>
                <a:gd name="connsiteX103" fmla="*/ 4588509 w 5712852"/>
                <a:gd name="connsiteY103" fmla="*/ 1599045 h 3914458"/>
                <a:gd name="connsiteX104" fmla="*/ 4703839 w 5712852"/>
                <a:gd name="connsiteY104" fmla="*/ 1483715 h 3914458"/>
                <a:gd name="connsiteX105" fmla="*/ 4588509 w 5712852"/>
                <a:gd name="connsiteY105" fmla="*/ 1368385 h 3914458"/>
                <a:gd name="connsiteX106" fmla="*/ 4473179 w 5712852"/>
                <a:gd name="connsiteY106" fmla="*/ 1483715 h 3914458"/>
                <a:gd name="connsiteX107" fmla="*/ 4480139 w 5712852"/>
                <a:gd name="connsiteY107" fmla="*/ 1518186 h 3914458"/>
                <a:gd name="connsiteX108" fmla="*/ 4217485 w 5712852"/>
                <a:gd name="connsiteY108" fmla="*/ 1798164 h 3914458"/>
                <a:gd name="connsiteX109" fmla="*/ 4037504 w 5712852"/>
                <a:gd name="connsiteY109" fmla="*/ 1560366 h 3914458"/>
                <a:gd name="connsiteX110" fmla="*/ 3498455 w 5712852"/>
                <a:gd name="connsiteY110" fmla="*/ 1865818 h 3914458"/>
                <a:gd name="connsiteX111" fmla="*/ 3357787 w 5712852"/>
                <a:gd name="connsiteY111" fmla="*/ 1668722 h 3914458"/>
                <a:gd name="connsiteX112" fmla="*/ 3620404 w 5712852"/>
                <a:gd name="connsiteY112" fmla="*/ 1119958 h 3914458"/>
                <a:gd name="connsiteX113" fmla="*/ 4047072 w 5712852"/>
                <a:gd name="connsiteY113" fmla="*/ 1271366 h 3914458"/>
                <a:gd name="connsiteX114" fmla="*/ 4431112 w 5712852"/>
                <a:gd name="connsiteY114" fmla="*/ 772487 h 3914458"/>
                <a:gd name="connsiteX115" fmla="*/ 4473179 w 5712852"/>
                <a:gd name="connsiteY115" fmla="*/ 780980 h 3914458"/>
                <a:gd name="connsiteX116" fmla="*/ 4588509 w 5712852"/>
                <a:gd name="connsiteY116" fmla="*/ 665650 h 3914458"/>
                <a:gd name="connsiteX117" fmla="*/ 4473179 w 5712852"/>
                <a:gd name="connsiteY117" fmla="*/ 550320 h 3914458"/>
                <a:gd name="connsiteX118" fmla="*/ 924425 w 5712852"/>
                <a:gd name="connsiteY118" fmla="*/ 479411 h 3914458"/>
                <a:gd name="connsiteX119" fmla="*/ 1875513 w 5712852"/>
                <a:gd name="connsiteY119" fmla="*/ 479411 h 3914458"/>
                <a:gd name="connsiteX120" fmla="*/ 1990795 w 5712852"/>
                <a:gd name="connsiteY120" fmla="*/ 594694 h 3914458"/>
                <a:gd name="connsiteX121" fmla="*/ 1990795 w 5712852"/>
                <a:gd name="connsiteY121" fmla="*/ 1545784 h 3914458"/>
                <a:gd name="connsiteX122" fmla="*/ 1875513 w 5712852"/>
                <a:gd name="connsiteY122" fmla="*/ 1661067 h 3914458"/>
                <a:gd name="connsiteX123" fmla="*/ 1846691 w 5712852"/>
                <a:gd name="connsiteY123" fmla="*/ 1661067 h 3914458"/>
                <a:gd name="connsiteX124" fmla="*/ 1839487 w 5712852"/>
                <a:gd name="connsiteY124" fmla="*/ 1531373 h 3914458"/>
                <a:gd name="connsiteX125" fmla="*/ 1817871 w 5712852"/>
                <a:gd name="connsiteY125" fmla="*/ 1315217 h 3914458"/>
                <a:gd name="connsiteX126" fmla="*/ 1817871 w 5712852"/>
                <a:gd name="connsiteY126" fmla="*/ 1308011 h 3914458"/>
                <a:gd name="connsiteX127" fmla="*/ 1817871 w 5712852"/>
                <a:gd name="connsiteY127" fmla="*/ 1300806 h 3914458"/>
                <a:gd name="connsiteX128" fmla="*/ 1810665 w 5712852"/>
                <a:gd name="connsiteY128" fmla="*/ 1293601 h 3914458"/>
                <a:gd name="connsiteX129" fmla="*/ 1753025 w 5712852"/>
                <a:gd name="connsiteY129" fmla="*/ 1207138 h 3914458"/>
                <a:gd name="connsiteX130" fmla="*/ 1666561 w 5712852"/>
                <a:gd name="connsiteY130" fmla="*/ 1171112 h 3914458"/>
                <a:gd name="connsiteX131" fmla="*/ 1529663 w 5712852"/>
                <a:gd name="connsiteY131" fmla="*/ 1127881 h 3914458"/>
                <a:gd name="connsiteX132" fmla="*/ 1551279 w 5712852"/>
                <a:gd name="connsiteY132" fmla="*/ 1077444 h 3914458"/>
                <a:gd name="connsiteX133" fmla="*/ 1608919 w 5712852"/>
                <a:gd name="connsiteY133" fmla="*/ 904519 h 3914458"/>
                <a:gd name="connsiteX134" fmla="*/ 1608919 w 5712852"/>
                <a:gd name="connsiteY134" fmla="*/ 897314 h 3914458"/>
                <a:gd name="connsiteX135" fmla="*/ 1608919 w 5712852"/>
                <a:gd name="connsiteY135" fmla="*/ 890109 h 3914458"/>
                <a:gd name="connsiteX136" fmla="*/ 1558483 w 5712852"/>
                <a:gd name="connsiteY136" fmla="*/ 702773 h 3914458"/>
                <a:gd name="connsiteX137" fmla="*/ 1349533 w 5712852"/>
                <a:gd name="connsiteY137" fmla="*/ 623515 h 3914458"/>
                <a:gd name="connsiteX138" fmla="*/ 1147787 w 5712852"/>
                <a:gd name="connsiteY138" fmla="*/ 796441 h 3914458"/>
                <a:gd name="connsiteX139" fmla="*/ 1162197 w 5712852"/>
                <a:gd name="connsiteY139" fmla="*/ 1041418 h 3914458"/>
                <a:gd name="connsiteX140" fmla="*/ 1198223 w 5712852"/>
                <a:gd name="connsiteY140" fmla="*/ 1106265 h 3914458"/>
                <a:gd name="connsiteX141" fmla="*/ 1205429 w 5712852"/>
                <a:gd name="connsiteY141" fmla="*/ 1120676 h 3914458"/>
                <a:gd name="connsiteX142" fmla="*/ 1162197 w 5712852"/>
                <a:gd name="connsiteY142" fmla="*/ 1135086 h 3914458"/>
                <a:gd name="connsiteX143" fmla="*/ 996477 w 5712852"/>
                <a:gd name="connsiteY143" fmla="*/ 1228754 h 3914458"/>
                <a:gd name="connsiteX144" fmla="*/ 953247 w 5712852"/>
                <a:gd name="connsiteY144" fmla="*/ 1372858 h 3914458"/>
                <a:gd name="connsiteX145" fmla="*/ 953247 w 5712852"/>
                <a:gd name="connsiteY145" fmla="*/ 1416090 h 3914458"/>
                <a:gd name="connsiteX146" fmla="*/ 953247 w 5712852"/>
                <a:gd name="connsiteY146" fmla="*/ 1661067 h 3914458"/>
                <a:gd name="connsiteX147" fmla="*/ 924425 w 5712852"/>
                <a:gd name="connsiteY147" fmla="*/ 1661067 h 3914458"/>
                <a:gd name="connsiteX148" fmla="*/ 809143 w 5712852"/>
                <a:gd name="connsiteY148" fmla="*/ 1545784 h 3914458"/>
                <a:gd name="connsiteX149" fmla="*/ 809143 w 5712852"/>
                <a:gd name="connsiteY149" fmla="*/ 594694 h 3914458"/>
                <a:gd name="connsiteX150" fmla="*/ 924425 w 5712852"/>
                <a:gd name="connsiteY150" fmla="*/ 479411 h 3914458"/>
                <a:gd name="connsiteX151" fmla="*/ 2313880 w 5712852"/>
                <a:gd name="connsiteY151" fmla="*/ 395700 h 3914458"/>
                <a:gd name="connsiteX152" fmla="*/ 4804846 w 5712852"/>
                <a:gd name="connsiteY152" fmla="*/ 395700 h 3914458"/>
                <a:gd name="connsiteX153" fmla="*/ 4904687 w 5712852"/>
                <a:gd name="connsiteY153" fmla="*/ 495541 h 3914458"/>
                <a:gd name="connsiteX154" fmla="*/ 4904687 w 5712852"/>
                <a:gd name="connsiteY154" fmla="*/ 2366397 h 3914458"/>
                <a:gd name="connsiteX155" fmla="*/ 4804846 w 5712852"/>
                <a:gd name="connsiteY155" fmla="*/ 2466238 h 3914458"/>
                <a:gd name="connsiteX156" fmla="*/ 2313880 w 5712852"/>
                <a:gd name="connsiteY156" fmla="*/ 2466238 h 3914458"/>
                <a:gd name="connsiteX157" fmla="*/ 2214039 w 5712852"/>
                <a:gd name="connsiteY157" fmla="*/ 2366397 h 3914458"/>
                <a:gd name="connsiteX158" fmla="*/ 2214039 w 5712852"/>
                <a:gd name="connsiteY158" fmla="*/ 495541 h 3914458"/>
                <a:gd name="connsiteX159" fmla="*/ 2313880 w 5712852"/>
                <a:gd name="connsiteY159" fmla="*/ 395700 h 3914458"/>
                <a:gd name="connsiteX160" fmla="*/ 575889 w 5712852"/>
                <a:gd name="connsiteY160" fmla="*/ 225891 h 3914458"/>
                <a:gd name="connsiteX161" fmla="*/ 575889 w 5712852"/>
                <a:gd name="connsiteY161" fmla="*/ 3334021 h 3914458"/>
                <a:gd name="connsiteX162" fmla="*/ 5090355 w 5712852"/>
                <a:gd name="connsiteY162" fmla="*/ 3334021 h 3914458"/>
                <a:gd name="connsiteX163" fmla="*/ 5090355 w 5712852"/>
                <a:gd name="connsiteY163" fmla="*/ 225891 h 3914458"/>
                <a:gd name="connsiteX164" fmla="*/ 521327 w 5712852"/>
                <a:gd name="connsiteY164" fmla="*/ 0 h 3914458"/>
                <a:gd name="connsiteX165" fmla="*/ 5144918 w 5712852"/>
                <a:gd name="connsiteY165" fmla="*/ 0 h 3914458"/>
                <a:gd name="connsiteX166" fmla="*/ 5300522 w 5712852"/>
                <a:gd name="connsiteY166" fmla="*/ 155604 h 3914458"/>
                <a:gd name="connsiteX167" fmla="*/ 5300522 w 5712852"/>
                <a:gd name="connsiteY167" fmla="*/ 3404308 h 3914458"/>
                <a:gd name="connsiteX168" fmla="*/ 5144918 w 5712852"/>
                <a:gd name="connsiteY168" fmla="*/ 3559912 h 3914458"/>
                <a:gd name="connsiteX169" fmla="*/ 521327 w 5712852"/>
                <a:gd name="connsiteY169" fmla="*/ 3559912 h 3914458"/>
                <a:gd name="connsiteX170" fmla="*/ 365723 w 5712852"/>
                <a:gd name="connsiteY170" fmla="*/ 3404308 h 3914458"/>
                <a:gd name="connsiteX171" fmla="*/ 365723 w 5712852"/>
                <a:gd name="connsiteY171" fmla="*/ 155604 h 3914458"/>
                <a:gd name="connsiteX172" fmla="*/ 521327 w 5712852"/>
                <a:gd name="connsiteY172" fmla="*/ 0 h 391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5712852" h="3914458">
                  <a:moveTo>
                    <a:pt x="108198" y="3682402"/>
                  </a:moveTo>
                  <a:cubicBezTo>
                    <a:pt x="108198" y="3682402"/>
                    <a:pt x="108198" y="3682402"/>
                    <a:pt x="5604654" y="3682402"/>
                  </a:cubicBezTo>
                  <a:cubicBezTo>
                    <a:pt x="5662360" y="3682402"/>
                    <a:pt x="5712852" y="3733164"/>
                    <a:pt x="5712852" y="3798430"/>
                  </a:cubicBezTo>
                  <a:cubicBezTo>
                    <a:pt x="5712852" y="3863696"/>
                    <a:pt x="5662360" y="3914458"/>
                    <a:pt x="5604654" y="3914458"/>
                  </a:cubicBezTo>
                  <a:cubicBezTo>
                    <a:pt x="5604654" y="3914458"/>
                    <a:pt x="5604654" y="3914458"/>
                    <a:pt x="108198" y="3914458"/>
                  </a:cubicBezTo>
                  <a:cubicBezTo>
                    <a:pt x="50493" y="3914458"/>
                    <a:pt x="0" y="3863696"/>
                    <a:pt x="0" y="3798430"/>
                  </a:cubicBezTo>
                  <a:cubicBezTo>
                    <a:pt x="0" y="3733164"/>
                    <a:pt x="50493" y="3682402"/>
                    <a:pt x="108198" y="3682402"/>
                  </a:cubicBezTo>
                  <a:close/>
                  <a:moveTo>
                    <a:pt x="845170" y="2908607"/>
                  </a:moveTo>
                  <a:cubicBezTo>
                    <a:pt x="845170" y="2908607"/>
                    <a:pt x="845170" y="2908607"/>
                    <a:pt x="1954772" y="2908607"/>
                  </a:cubicBezTo>
                  <a:cubicBezTo>
                    <a:pt x="1976386" y="2908607"/>
                    <a:pt x="1990796" y="2922856"/>
                    <a:pt x="1990796" y="2944230"/>
                  </a:cubicBezTo>
                  <a:cubicBezTo>
                    <a:pt x="1990796" y="2944230"/>
                    <a:pt x="1990796" y="2944230"/>
                    <a:pt x="1990796" y="2958479"/>
                  </a:cubicBezTo>
                  <a:cubicBezTo>
                    <a:pt x="1990796" y="2979852"/>
                    <a:pt x="1976386" y="2994101"/>
                    <a:pt x="1954772" y="2994101"/>
                  </a:cubicBezTo>
                  <a:cubicBezTo>
                    <a:pt x="1954772" y="2994101"/>
                    <a:pt x="1954772" y="2994101"/>
                    <a:pt x="845170" y="2994101"/>
                  </a:cubicBezTo>
                  <a:cubicBezTo>
                    <a:pt x="823554" y="2994101"/>
                    <a:pt x="809144" y="2979852"/>
                    <a:pt x="809144" y="2958479"/>
                  </a:cubicBezTo>
                  <a:cubicBezTo>
                    <a:pt x="809144" y="2958479"/>
                    <a:pt x="809144" y="2958479"/>
                    <a:pt x="809144" y="2944230"/>
                  </a:cubicBezTo>
                  <a:cubicBezTo>
                    <a:pt x="809144" y="2922856"/>
                    <a:pt x="823554" y="2908607"/>
                    <a:pt x="845170" y="2908607"/>
                  </a:cubicBezTo>
                  <a:close/>
                  <a:moveTo>
                    <a:pt x="845170" y="2618536"/>
                  </a:moveTo>
                  <a:cubicBezTo>
                    <a:pt x="845170" y="2618536"/>
                    <a:pt x="845170" y="2618536"/>
                    <a:pt x="1954772" y="2618536"/>
                  </a:cubicBezTo>
                  <a:cubicBezTo>
                    <a:pt x="1976386" y="2618536"/>
                    <a:pt x="1990796" y="2633294"/>
                    <a:pt x="1990796" y="2655431"/>
                  </a:cubicBezTo>
                  <a:cubicBezTo>
                    <a:pt x="1990796" y="2655431"/>
                    <a:pt x="1990796" y="2655431"/>
                    <a:pt x="1990796" y="2670189"/>
                  </a:cubicBezTo>
                  <a:cubicBezTo>
                    <a:pt x="1990796" y="2692326"/>
                    <a:pt x="1976386" y="2707084"/>
                    <a:pt x="1954772" y="2707084"/>
                  </a:cubicBezTo>
                  <a:cubicBezTo>
                    <a:pt x="1954772" y="2707084"/>
                    <a:pt x="1954772" y="2707084"/>
                    <a:pt x="845170" y="2707084"/>
                  </a:cubicBezTo>
                  <a:cubicBezTo>
                    <a:pt x="823554" y="2707084"/>
                    <a:pt x="809144" y="2692326"/>
                    <a:pt x="809144" y="2670189"/>
                  </a:cubicBezTo>
                  <a:cubicBezTo>
                    <a:pt x="809144" y="2670189"/>
                    <a:pt x="809144" y="2670189"/>
                    <a:pt x="809144" y="2655431"/>
                  </a:cubicBezTo>
                  <a:cubicBezTo>
                    <a:pt x="809144" y="2633294"/>
                    <a:pt x="823554" y="2618536"/>
                    <a:pt x="845170" y="2618536"/>
                  </a:cubicBezTo>
                  <a:close/>
                  <a:moveTo>
                    <a:pt x="2446370" y="2560522"/>
                  </a:moveTo>
                  <a:cubicBezTo>
                    <a:pt x="4659920" y="2560522"/>
                    <a:pt x="4659920" y="2560522"/>
                    <a:pt x="4659920" y="2560522"/>
                  </a:cubicBezTo>
                  <a:cubicBezTo>
                    <a:pt x="4782496" y="2560522"/>
                    <a:pt x="4876228" y="2654464"/>
                    <a:pt x="4876228" y="2762859"/>
                  </a:cubicBezTo>
                  <a:lnTo>
                    <a:pt x="4876228" y="2791764"/>
                  </a:lnTo>
                  <a:cubicBezTo>
                    <a:pt x="4876228" y="2900159"/>
                    <a:pt x="4782496" y="2994101"/>
                    <a:pt x="4659920" y="2994101"/>
                  </a:cubicBezTo>
                  <a:cubicBezTo>
                    <a:pt x="2446370" y="2994101"/>
                    <a:pt x="2446370" y="2994101"/>
                    <a:pt x="2446370" y="2994101"/>
                  </a:cubicBezTo>
                  <a:cubicBezTo>
                    <a:pt x="2323796" y="2994101"/>
                    <a:pt x="2222852" y="2900159"/>
                    <a:pt x="2222852" y="2791764"/>
                  </a:cubicBezTo>
                  <a:cubicBezTo>
                    <a:pt x="2222852" y="2762859"/>
                    <a:pt x="2222852" y="2762859"/>
                    <a:pt x="2222852" y="2762859"/>
                  </a:cubicBezTo>
                  <a:cubicBezTo>
                    <a:pt x="2222852" y="2654464"/>
                    <a:pt x="2323796" y="2560522"/>
                    <a:pt x="2446370" y="2560522"/>
                  </a:cubicBezTo>
                  <a:close/>
                  <a:moveTo>
                    <a:pt x="845170" y="2331519"/>
                  </a:moveTo>
                  <a:cubicBezTo>
                    <a:pt x="845170" y="2331519"/>
                    <a:pt x="845170" y="2331519"/>
                    <a:pt x="1954772" y="2331519"/>
                  </a:cubicBezTo>
                  <a:cubicBezTo>
                    <a:pt x="1976386" y="2331519"/>
                    <a:pt x="1990796" y="2345768"/>
                    <a:pt x="1990796" y="2367141"/>
                  </a:cubicBezTo>
                  <a:cubicBezTo>
                    <a:pt x="1990796" y="2367141"/>
                    <a:pt x="1990796" y="2367141"/>
                    <a:pt x="1990796" y="2381390"/>
                  </a:cubicBezTo>
                  <a:cubicBezTo>
                    <a:pt x="1990796" y="2402764"/>
                    <a:pt x="1976386" y="2417013"/>
                    <a:pt x="1954772" y="2417013"/>
                  </a:cubicBezTo>
                  <a:cubicBezTo>
                    <a:pt x="1954772" y="2417013"/>
                    <a:pt x="1954772" y="2417013"/>
                    <a:pt x="845170" y="2417013"/>
                  </a:cubicBezTo>
                  <a:cubicBezTo>
                    <a:pt x="823554" y="2417013"/>
                    <a:pt x="809144" y="2402764"/>
                    <a:pt x="809144" y="2381390"/>
                  </a:cubicBezTo>
                  <a:cubicBezTo>
                    <a:pt x="809144" y="2381390"/>
                    <a:pt x="809144" y="2381390"/>
                    <a:pt x="809144" y="2367141"/>
                  </a:cubicBezTo>
                  <a:cubicBezTo>
                    <a:pt x="809144" y="2345768"/>
                    <a:pt x="823554" y="2331519"/>
                    <a:pt x="845170" y="2331519"/>
                  </a:cubicBezTo>
                  <a:close/>
                  <a:moveTo>
                    <a:pt x="845170" y="2041449"/>
                  </a:moveTo>
                  <a:cubicBezTo>
                    <a:pt x="845170" y="2041449"/>
                    <a:pt x="845170" y="2041449"/>
                    <a:pt x="1954772" y="2041449"/>
                  </a:cubicBezTo>
                  <a:cubicBezTo>
                    <a:pt x="1976386" y="2041449"/>
                    <a:pt x="1990796" y="2056207"/>
                    <a:pt x="1990796" y="2078344"/>
                  </a:cubicBezTo>
                  <a:cubicBezTo>
                    <a:pt x="1990796" y="2078344"/>
                    <a:pt x="1990796" y="2078344"/>
                    <a:pt x="1990796" y="2093102"/>
                  </a:cubicBezTo>
                  <a:cubicBezTo>
                    <a:pt x="1990796" y="2115239"/>
                    <a:pt x="1976386" y="2129997"/>
                    <a:pt x="1954772" y="2129997"/>
                  </a:cubicBezTo>
                  <a:cubicBezTo>
                    <a:pt x="1954772" y="2129997"/>
                    <a:pt x="1954772" y="2129997"/>
                    <a:pt x="845170" y="2129997"/>
                  </a:cubicBezTo>
                  <a:cubicBezTo>
                    <a:pt x="823554" y="2129997"/>
                    <a:pt x="809144" y="2115239"/>
                    <a:pt x="809144" y="2093102"/>
                  </a:cubicBezTo>
                  <a:cubicBezTo>
                    <a:pt x="809144" y="2093102"/>
                    <a:pt x="809144" y="2093102"/>
                    <a:pt x="809144" y="2078344"/>
                  </a:cubicBezTo>
                  <a:cubicBezTo>
                    <a:pt x="809144" y="2056207"/>
                    <a:pt x="823554" y="2041449"/>
                    <a:pt x="845170" y="2041449"/>
                  </a:cubicBezTo>
                  <a:close/>
                  <a:moveTo>
                    <a:pt x="3106861" y="1436128"/>
                  </a:moveTo>
                  <a:lnTo>
                    <a:pt x="3279630" y="1679384"/>
                  </a:lnTo>
                  <a:lnTo>
                    <a:pt x="3195994" y="1860133"/>
                  </a:lnTo>
                  <a:lnTo>
                    <a:pt x="3041379" y="1526256"/>
                  </a:lnTo>
                  <a:close/>
                  <a:moveTo>
                    <a:pt x="2784464" y="1128801"/>
                  </a:moveTo>
                  <a:lnTo>
                    <a:pt x="2966034" y="1515688"/>
                  </a:lnTo>
                  <a:lnTo>
                    <a:pt x="2546062" y="2098457"/>
                  </a:lnTo>
                  <a:lnTo>
                    <a:pt x="2538450" y="2093324"/>
                  </a:lnTo>
                  <a:lnTo>
                    <a:pt x="2655989" y="1632500"/>
                  </a:lnTo>
                  <a:cubicBezTo>
                    <a:pt x="2698814" y="1465989"/>
                    <a:pt x="2741639" y="1299479"/>
                    <a:pt x="2784464" y="1128801"/>
                  </a:cubicBezTo>
                  <a:close/>
                  <a:moveTo>
                    <a:pt x="1348411" y="680933"/>
                  </a:moveTo>
                  <a:cubicBezTo>
                    <a:pt x="1420683" y="680933"/>
                    <a:pt x="1492957" y="709761"/>
                    <a:pt x="1507411" y="738588"/>
                  </a:cubicBezTo>
                  <a:cubicBezTo>
                    <a:pt x="1543547" y="789036"/>
                    <a:pt x="1550775" y="889932"/>
                    <a:pt x="1550775" y="889932"/>
                  </a:cubicBezTo>
                  <a:cubicBezTo>
                    <a:pt x="1550775" y="889932"/>
                    <a:pt x="1536319" y="1005242"/>
                    <a:pt x="1507411" y="1041276"/>
                  </a:cubicBezTo>
                  <a:cubicBezTo>
                    <a:pt x="1478501" y="1077311"/>
                    <a:pt x="1464047" y="1142172"/>
                    <a:pt x="1471275" y="1156586"/>
                  </a:cubicBezTo>
                  <a:cubicBezTo>
                    <a:pt x="1500183" y="1185413"/>
                    <a:pt x="1702547" y="1235861"/>
                    <a:pt x="1724227" y="1257482"/>
                  </a:cubicBezTo>
                  <a:cubicBezTo>
                    <a:pt x="1760365" y="1271896"/>
                    <a:pt x="1753137" y="1286309"/>
                    <a:pt x="1760365" y="1322344"/>
                  </a:cubicBezTo>
                  <a:cubicBezTo>
                    <a:pt x="1760365" y="1322344"/>
                    <a:pt x="1774819" y="1488102"/>
                    <a:pt x="1782045" y="1538550"/>
                  </a:cubicBezTo>
                  <a:cubicBezTo>
                    <a:pt x="1782045" y="1567377"/>
                    <a:pt x="1782045" y="1610618"/>
                    <a:pt x="1789273" y="1661066"/>
                  </a:cubicBezTo>
                  <a:cubicBezTo>
                    <a:pt x="1789273" y="1661066"/>
                    <a:pt x="1789273" y="1661066"/>
                    <a:pt x="1008731" y="1661066"/>
                  </a:cubicBezTo>
                  <a:cubicBezTo>
                    <a:pt x="1001503" y="1567377"/>
                    <a:pt x="1008731" y="1452067"/>
                    <a:pt x="1008731" y="1372792"/>
                  </a:cubicBezTo>
                  <a:cubicBezTo>
                    <a:pt x="1008731" y="1293516"/>
                    <a:pt x="1030413" y="1271896"/>
                    <a:pt x="1044867" y="1264689"/>
                  </a:cubicBezTo>
                  <a:cubicBezTo>
                    <a:pt x="1066549" y="1228655"/>
                    <a:pt x="1232775" y="1178207"/>
                    <a:pt x="1268911" y="1156586"/>
                  </a:cubicBezTo>
                  <a:cubicBezTo>
                    <a:pt x="1268911" y="1091724"/>
                    <a:pt x="1232775" y="1077311"/>
                    <a:pt x="1218321" y="1026863"/>
                  </a:cubicBezTo>
                  <a:cubicBezTo>
                    <a:pt x="1196639" y="969208"/>
                    <a:pt x="1196639" y="839484"/>
                    <a:pt x="1203867" y="803450"/>
                  </a:cubicBezTo>
                  <a:cubicBezTo>
                    <a:pt x="1218321" y="709761"/>
                    <a:pt x="1283367" y="680933"/>
                    <a:pt x="1348411" y="680933"/>
                  </a:cubicBezTo>
                  <a:close/>
                  <a:moveTo>
                    <a:pt x="4473179" y="550320"/>
                  </a:moveTo>
                  <a:cubicBezTo>
                    <a:pt x="4409484" y="550320"/>
                    <a:pt x="4357849" y="601955"/>
                    <a:pt x="4357849" y="665650"/>
                  </a:cubicBezTo>
                  <a:cubicBezTo>
                    <a:pt x="4357849" y="681574"/>
                    <a:pt x="4361076" y="696744"/>
                    <a:pt x="4366912" y="710542"/>
                  </a:cubicBezTo>
                  <a:lnTo>
                    <a:pt x="4381211" y="731748"/>
                  </a:lnTo>
                  <a:lnTo>
                    <a:pt x="4020705" y="1187369"/>
                  </a:lnTo>
                  <a:lnTo>
                    <a:pt x="3581985" y="1025953"/>
                  </a:lnTo>
                  <a:lnTo>
                    <a:pt x="3313364" y="1606479"/>
                  </a:lnTo>
                  <a:lnTo>
                    <a:pt x="3107984" y="1318713"/>
                  </a:lnTo>
                  <a:lnTo>
                    <a:pt x="3008924" y="1456172"/>
                  </a:lnTo>
                  <a:lnTo>
                    <a:pt x="2764891" y="929204"/>
                  </a:lnTo>
                  <a:lnTo>
                    <a:pt x="2474691" y="2083778"/>
                  </a:lnTo>
                  <a:lnTo>
                    <a:pt x="2443768" y="2090021"/>
                  </a:lnTo>
                  <a:cubicBezTo>
                    <a:pt x="2402374" y="2107530"/>
                    <a:pt x="2373329" y="2148517"/>
                    <a:pt x="2373329" y="2196288"/>
                  </a:cubicBezTo>
                  <a:cubicBezTo>
                    <a:pt x="2373329" y="2259983"/>
                    <a:pt x="2424964" y="2311618"/>
                    <a:pt x="2488659" y="2311618"/>
                  </a:cubicBezTo>
                  <a:cubicBezTo>
                    <a:pt x="2552354" y="2311618"/>
                    <a:pt x="2603989" y="2259983"/>
                    <a:pt x="2603989" y="2196288"/>
                  </a:cubicBezTo>
                  <a:cubicBezTo>
                    <a:pt x="2603989" y="2180365"/>
                    <a:pt x="2600762" y="2165195"/>
                    <a:pt x="2594926" y="2151397"/>
                  </a:cubicBezTo>
                  <a:lnTo>
                    <a:pt x="2591202" y="2145873"/>
                  </a:lnTo>
                  <a:lnTo>
                    <a:pt x="2998617" y="1585114"/>
                  </a:lnTo>
                  <a:lnTo>
                    <a:pt x="3196260" y="2006249"/>
                  </a:lnTo>
                  <a:lnTo>
                    <a:pt x="3323276" y="1740837"/>
                  </a:lnTo>
                  <a:lnTo>
                    <a:pt x="3475135" y="1954653"/>
                  </a:lnTo>
                  <a:lnTo>
                    <a:pt x="4009339" y="1650537"/>
                  </a:lnTo>
                  <a:lnTo>
                    <a:pt x="4199709" y="1913604"/>
                  </a:lnTo>
                  <a:lnTo>
                    <a:pt x="4529157" y="1580232"/>
                  </a:lnTo>
                  <a:lnTo>
                    <a:pt x="4543618" y="1589982"/>
                  </a:lnTo>
                  <a:cubicBezTo>
                    <a:pt x="4557416" y="1595818"/>
                    <a:pt x="4572586" y="1599045"/>
                    <a:pt x="4588509" y="1599045"/>
                  </a:cubicBezTo>
                  <a:cubicBezTo>
                    <a:pt x="4652204" y="1599045"/>
                    <a:pt x="4703839" y="1547410"/>
                    <a:pt x="4703839" y="1483715"/>
                  </a:cubicBezTo>
                  <a:cubicBezTo>
                    <a:pt x="4703839" y="1420020"/>
                    <a:pt x="4652204" y="1368385"/>
                    <a:pt x="4588509" y="1368385"/>
                  </a:cubicBezTo>
                  <a:cubicBezTo>
                    <a:pt x="4524814" y="1368385"/>
                    <a:pt x="4473179" y="1420020"/>
                    <a:pt x="4473179" y="1483715"/>
                  </a:cubicBezTo>
                  <a:lnTo>
                    <a:pt x="4480139" y="1518186"/>
                  </a:lnTo>
                  <a:lnTo>
                    <a:pt x="4217485" y="1798164"/>
                  </a:lnTo>
                  <a:lnTo>
                    <a:pt x="4037504" y="1560366"/>
                  </a:lnTo>
                  <a:lnTo>
                    <a:pt x="3498455" y="1865818"/>
                  </a:lnTo>
                  <a:lnTo>
                    <a:pt x="3357787" y="1668722"/>
                  </a:lnTo>
                  <a:lnTo>
                    <a:pt x="3620404" y="1119958"/>
                  </a:lnTo>
                  <a:lnTo>
                    <a:pt x="4047072" y="1271366"/>
                  </a:lnTo>
                  <a:lnTo>
                    <a:pt x="4431112" y="772487"/>
                  </a:lnTo>
                  <a:lnTo>
                    <a:pt x="4473179" y="780980"/>
                  </a:lnTo>
                  <a:cubicBezTo>
                    <a:pt x="4536874" y="780980"/>
                    <a:pt x="4588509" y="729345"/>
                    <a:pt x="4588509" y="665650"/>
                  </a:cubicBezTo>
                  <a:cubicBezTo>
                    <a:pt x="4588509" y="601955"/>
                    <a:pt x="4536874" y="550320"/>
                    <a:pt x="4473179" y="550320"/>
                  </a:cubicBezTo>
                  <a:close/>
                  <a:moveTo>
                    <a:pt x="924425" y="479411"/>
                  </a:moveTo>
                  <a:cubicBezTo>
                    <a:pt x="924425" y="479411"/>
                    <a:pt x="924425" y="479411"/>
                    <a:pt x="1875513" y="479411"/>
                  </a:cubicBezTo>
                  <a:cubicBezTo>
                    <a:pt x="1940359" y="479411"/>
                    <a:pt x="1990795" y="529847"/>
                    <a:pt x="1990795" y="594694"/>
                  </a:cubicBezTo>
                  <a:cubicBezTo>
                    <a:pt x="1990795" y="594694"/>
                    <a:pt x="1990795" y="594694"/>
                    <a:pt x="1990795" y="1545784"/>
                  </a:cubicBezTo>
                  <a:cubicBezTo>
                    <a:pt x="1990795" y="1610631"/>
                    <a:pt x="1940359" y="1661067"/>
                    <a:pt x="1875513" y="1661067"/>
                  </a:cubicBezTo>
                  <a:cubicBezTo>
                    <a:pt x="1875513" y="1661067"/>
                    <a:pt x="1875513" y="1661067"/>
                    <a:pt x="1846691" y="1661067"/>
                  </a:cubicBezTo>
                  <a:cubicBezTo>
                    <a:pt x="1839487" y="1610631"/>
                    <a:pt x="1839487" y="1560194"/>
                    <a:pt x="1839487" y="1531373"/>
                  </a:cubicBezTo>
                  <a:cubicBezTo>
                    <a:pt x="1832281" y="1480937"/>
                    <a:pt x="1817871" y="1315217"/>
                    <a:pt x="1817871" y="1315217"/>
                  </a:cubicBezTo>
                  <a:cubicBezTo>
                    <a:pt x="1817871" y="1315217"/>
                    <a:pt x="1817871" y="1315217"/>
                    <a:pt x="1817871" y="1308011"/>
                  </a:cubicBezTo>
                  <a:cubicBezTo>
                    <a:pt x="1817871" y="1308011"/>
                    <a:pt x="1817871" y="1308011"/>
                    <a:pt x="1817871" y="1300806"/>
                  </a:cubicBezTo>
                  <a:cubicBezTo>
                    <a:pt x="1810665" y="1300806"/>
                    <a:pt x="1810665" y="1293601"/>
                    <a:pt x="1810665" y="1293601"/>
                  </a:cubicBezTo>
                  <a:cubicBezTo>
                    <a:pt x="1810665" y="1264780"/>
                    <a:pt x="1803461" y="1228754"/>
                    <a:pt x="1753025" y="1207138"/>
                  </a:cubicBezTo>
                  <a:cubicBezTo>
                    <a:pt x="1738613" y="1192728"/>
                    <a:pt x="1716999" y="1185523"/>
                    <a:pt x="1666561" y="1171112"/>
                  </a:cubicBezTo>
                  <a:cubicBezTo>
                    <a:pt x="1630535" y="1163907"/>
                    <a:pt x="1565689" y="1142291"/>
                    <a:pt x="1529663" y="1127881"/>
                  </a:cubicBezTo>
                  <a:cubicBezTo>
                    <a:pt x="1536867" y="1113471"/>
                    <a:pt x="1544073" y="1091855"/>
                    <a:pt x="1551279" y="1077444"/>
                  </a:cubicBezTo>
                  <a:cubicBezTo>
                    <a:pt x="1587305" y="1034213"/>
                    <a:pt x="1601715" y="933340"/>
                    <a:pt x="1608919" y="904519"/>
                  </a:cubicBezTo>
                  <a:cubicBezTo>
                    <a:pt x="1608919" y="904519"/>
                    <a:pt x="1608919" y="904519"/>
                    <a:pt x="1608919" y="897314"/>
                  </a:cubicBezTo>
                  <a:cubicBezTo>
                    <a:pt x="1608919" y="897314"/>
                    <a:pt x="1608919" y="897314"/>
                    <a:pt x="1608919" y="890109"/>
                  </a:cubicBezTo>
                  <a:cubicBezTo>
                    <a:pt x="1608919" y="875698"/>
                    <a:pt x="1601715" y="767620"/>
                    <a:pt x="1558483" y="702773"/>
                  </a:cubicBezTo>
                  <a:cubicBezTo>
                    <a:pt x="1522457" y="659541"/>
                    <a:pt x="1435995" y="623515"/>
                    <a:pt x="1349533" y="623515"/>
                  </a:cubicBezTo>
                  <a:cubicBezTo>
                    <a:pt x="1241455" y="623515"/>
                    <a:pt x="1162197" y="688363"/>
                    <a:pt x="1147787" y="796441"/>
                  </a:cubicBezTo>
                  <a:cubicBezTo>
                    <a:pt x="1140581" y="832467"/>
                    <a:pt x="1140581" y="976571"/>
                    <a:pt x="1162197" y="1041418"/>
                  </a:cubicBezTo>
                  <a:cubicBezTo>
                    <a:pt x="1176607" y="1070239"/>
                    <a:pt x="1183813" y="1091855"/>
                    <a:pt x="1198223" y="1106265"/>
                  </a:cubicBezTo>
                  <a:cubicBezTo>
                    <a:pt x="1198223" y="1113471"/>
                    <a:pt x="1205429" y="1113471"/>
                    <a:pt x="1205429" y="1120676"/>
                  </a:cubicBezTo>
                  <a:cubicBezTo>
                    <a:pt x="1191019" y="1127881"/>
                    <a:pt x="1176607" y="1135086"/>
                    <a:pt x="1162197" y="1135086"/>
                  </a:cubicBezTo>
                  <a:cubicBezTo>
                    <a:pt x="1075735" y="1171112"/>
                    <a:pt x="1025299" y="1192728"/>
                    <a:pt x="996477" y="1228754"/>
                  </a:cubicBezTo>
                  <a:cubicBezTo>
                    <a:pt x="974861" y="1257575"/>
                    <a:pt x="953247" y="1293601"/>
                    <a:pt x="953247" y="1372858"/>
                  </a:cubicBezTo>
                  <a:cubicBezTo>
                    <a:pt x="953247" y="1387269"/>
                    <a:pt x="953247" y="1401679"/>
                    <a:pt x="953247" y="1416090"/>
                  </a:cubicBezTo>
                  <a:cubicBezTo>
                    <a:pt x="953247" y="1516963"/>
                    <a:pt x="946041" y="1596220"/>
                    <a:pt x="953247" y="1661067"/>
                  </a:cubicBezTo>
                  <a:cubicBezTo>
                    <a:pt x="953247" y="1661067"/>
                    <a:pt x="953247" y="1661067"/>
                    <a:pt x="924425" y="1661067"/>
                  </a:cubicBezTo>
                  <a:cubicBezTo>
                    <a:pt x="859579" y="1661067"/>
                    <a:pt x="809143" y="1610631"/>
                    <a:pt x="809143" y="1545784"/>
                  </a:cubicBezTo>
                  <a:cubicBezTo>
                    <a:pt x="809143" y="1545784"/>
                    <a:pt x="809143" y="1545784"/>
                    <a:pt x="809143" y="594694"/>
                  </a:cubicBezTo>
                  <a:cubicBezTo>
                    <a:pt x="809143" y="529847"/>
                    <a:pt x="859579" y="479411"/>
                    <a:pt x="924425" y="479411"/>
                  </a:cubicBezTo>
                  <a:close/>
                  <a:moveTo>
                    <a:pt x="2313880" y="395700"/>
                  </a:moveTo>
                  <a:lnTo>
                    <a:pt x="4804846" y="395700"/>
                  </a:lnTo>
                  <a:cubicBezTo>
                    <a:pt x="4859987" y="395700"/>
                    <a:pt x="4904687" y="440400"/>
                    <a:pt x="4904687" y="495541"/>
                  </a:cubicBezTo>
                  <a:lnTo>
                    <a:pt x="4904687" y="2366397"/>
                  </a:lnTo>
                  <a:cubicBezTo>
                    <a:pt x="4904687" y="2421538"/>
                    <a:pt x="4859987" y="2466238"/>
                    <a:pt x="4804846" y="2466238"/>
                  </a:cubicBezTo>
                  <a:lnTo>
                    <a:pt x="2313880" y="2466238"/>
                  </a:lnTo>
                  <a:cubicBezTo>
                    <a:pt x="2258739" y="2466238"/>
                    <a:pt x="2214039" y="2421538"/>
                    <a:pt x="2214039" y="2366397"/>
                  </a:cubicBezTo>
                  <a:lnTo>
                    <a:pt x="2214039" y="495541"/>
                  </a:lnTo>
                  <a:cubicBezTo>
                    <a:pt x="2214039" y="440400"/>
                    <a:pt x="2258739" y="395700"/>
                    <a:pt x="2313880" y="395700"/>
                  </a:cubicBezTo>
                  <a:close/>
                  <a:moveTo>
                    <a:pt x="575889" y="225891"/>
                  </a:moveTo>
                  <a:lnTo>
                    <a:pt x="575889" y="3334021"/>
                  </a:lnTo>
                  <a:lnTo>
                    <a:pt x="5090355" y="3334021"/>
                  </a:lnTo>
                  <a:lnTo>
                    <a:pt x="5090355" y="225891"/>
                  </a:lnTo>
                  <a:close/>
                  <a:moveTo>
                    <a:pt x="521327" y="0"/>
                  </a:moveTo>
                  <a:lnTo>
                    <a:pt x="5144918" y="0"/>
                  </a:lnTo>
                  <a:cubicBezTo>
                    <a:pt x="5230856" y="0"/>
                    <a:pt x="5300522" y="69666"/>
                    <a:pt x="5300522" y="155604"/>
                  </a:cubicBezTo>
                  <a:lnTo>
                    <a:pt x="5300522" y="3404308"/>
                  </a:lnTo>
                  <a:cubicBezTo>
                    <a:pt x="5300522" y="3490246"/>
                    <a:pt x="5230856" y="3559912"/>
                    <a:pt x="5144918" y="3559912"/>
                  </a:cubicBezTo>
                  <a:lnTo>
                    <a:pt x="521327" y="3559912"/>
                  </a:lnTo>
                  <a:cubicBezTo>
                    <a:pt x="435389" y="3559912"/>
                    <a:pt x="365723" y="3490246"/>
                    <a:pt x="365723" y="3404308"/>
                  </a:cubicBezTo>
                  <a:lnTo>
                    <a:pt x="365723" y="155604"/>
                  </a:lnTo>
                  <a:cubicBezTo>
                    <a:pt x="365723" y="69666"/>
                    <a:pt x="435389" y="0"/>
                    <a:pt x="521327"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a:ex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sp>
          <p:nvSpPr>
            <p:cNvPr id="97" name="Rectangle 96"/>
            <p:cNvSpPr/>
            <p:nvPr/>
          </p:nvSpPr>
          <p:spPr bwMode="auto">
            <a:xfrm>
              <a:off x="8509742" y="2456056"/>
              <a:ext cx="3359222" cy="75916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Market Leading Price &amp; Performance</a:t>
              </a:r>
            </a:p>
          </p:txBody>
        </p:sp>
        <p:sp>
          <p:nvSpPr>
            <p:cNvPr id="98" name="TextBox 97"/>
            <p:cNvSpPr txBox="1"/>
            <p:nvPr/>
          </p:nvSpPr>
          <p:spPr>
            <a:xfrm>
              <a:off x="8456548" y="4913530"/>
              <a:ext cx="3680328" cy="1045516"/>
            </a:xfrm>
            <a:prstGeom prst="rect">
              <a:avLst/>
            </a:prstGeom>
            <a:noFill/>
            <a:ln>
              <a:noFill/>
            </a:ln>
          </p:spPr>
          <p:txBody>
            <a:bodyPr wrap="square" lIns="182828" tIns="146263" rIns="182828" bIns="146263"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Simple billing compute &amp; storage</a:t>
              </a:r>
            </a:p>
            <a:p>
              <a:pPr marL="0" marR="0" lvl="0" indent="0" algn="l" defTabSz="932742" rtl="0" eaLnBrk="1" fontAlgn="auto" latinLnBrk="0" hangingPunct="1">
                <a:lnSpc>
                  <a:spcPct val="90000"/>
                </a:lnSpc>
                <a:spcBef>
                  <a:spcPts val="0"/>
                </a:spcBef>
                <a:spcAft>
                  <a:spcPts val="1200"/>
                </a:spcAft>
                <a:buClrTx/>
                <a:buSzTx/>
                <a:buFontTx/>
                <a:buNone/>
                <a:tabLst/>
                <a:defRPr/>
              </a:pPr>
              <a:r>
                <a:rPr kumimoji="0" lang="en-US" sz="13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Semilight"/>
                  <a:ea typeface="+mn-ea"/>
                  <a:cs typeface="+mn-cs"/>
                </a:rPr>
                <a:t>Pay for what you need, when you need it with dynamic pause</a:t>
              </a:r>
            </a:p>
          </p:txBody>
        </p:sp>
        <p:grpSp>
          <p:nvGrpSpPr>
            <p:cNvPr id="99" name="Group 98"/>
            <p:cNvGrpSpPr>
              <a:grpSpLocks noChangeAspect="1"/>
            </p:cNvGrpSpPr>
            <p:nvPr/>
          </p:nvGrpSpPr>
          <p:grpSpPr>
            <a:xfrm>
              <a:off x="10945221" y="3461642"/>
              <a:ext cx="428529" cy="264350"/>
              <a:chOff x="1691870" y="-5380374"/>
              <a:chExt cx="5029200" cy="3102395"/>
            </a:xfrm>
          </p:grpSpPr>
          <p:grpSp>
            <p:nvGrpSpPr>
              <p:cNvPr id="129" name="Group 128"/>
              <p:cNvGrpSpPr/>
              <p:nvPr/>
            </p:nvGrpSpPr>
            <p:grpSpPr>
              <a:xfrm>
                <a:off x="1691870" y="-5380374"/>
                <a:ext cx="5029200" cy="3102395"/>
                <a:chOff x="1691870" y="-5380374"/>
                <a:chExt cx="5029200" cy="3102395"/>
              </a:xfrm>
            </p:grpSpPr>
            <p:grpSp>
              <p:nvGrpSpPr>
                <p:cNvPr id="131" name="Group 130"/>
                <p:cNvGrpSpPr/>
                <p:nvPr/>
              </p:nvGrpSpPr>
              <p:grpSpPr>
                <a:xfrm>
                  <a:off x="1691870" y="-5380374"/>
                  <a:ext cx="5029200" cy="3102395"/>
                  <a:chOff x="1691870" y="-5380374"/>
                  <a:chExt cx="5029200" cy="3102395"/>
                </a:xfrm>
              </p:grpSpPr>
              <p:sp>
                <p:nvSpPr>
                  <p:cNvPr id="135" name="Rounded Rectangle 134"/>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36" name="Round Same Side Corner Rectangle 135"/>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cxnSp>
              <p:nvCxnSpPr>
                <p:cNvPr id="132" name="Straight Connector 131"/>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33" name="Frame 132"/>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000000"/>
                    </a:solidFill>
                    <a:effectLst/>
                    <a:uLnTx/>
                    <a:uFillTx/>
                    <a:latin typeface="Segoe"/>
                    <a:ea typeface="+mn-ea"/>
                    <a:cs typeface="+mn-cs"/>
                  </a:endParaRPr>
                </a:p>
              </p:txBody>
            </p:sp>
            <p:sp>
              <p:nvSpPr>
                <p:cNvPr id="134" name="Multiply 133"/>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sp>
            <p:nvSpPr>
              <p:cNvPr id="130"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FA8F07"/>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9" rtl="0" eaLnBrk="1" fontAlgn="base" latinLnBrk="0" hangingPunct="1">
                  <a:lnSpc>
                    <a:spcPct val="100000"/>
                  </a:lnSpc>
                  <a:spcBef>
                    <a:spcPct val="0"/>
                  </a:spcBef>
                  <a:spcAft>
                    <a:spcPct val="0"/>
                  </a:spcAft>
                  <a:buClrTx/>
                  <a:buSzTx/>
                  <a:buFontTx/>
                  <a:buNone/>
                  <a:tabLst/>
                  <a:defRPr/>
                </a:pPr>
                <a:endParaRPr kumimoji="0" lang="en-US" sz="997"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a:ea typeface="Segoe UI" pitchFamily="34" charset="0"/>
                  <a:cs typeface="Segoe UI" pitchFamily="34" charset="0"/>
                </a:endParaRPr>
              </a:p>
            </p:txBody>
          </p:sp>
        </p:grpSp>
        <p:grpSp>
          <p:nvGrpSpPr>
            <p:cNvPr id="100" name="Group 99"/>
            <p:cNvGrpSpPr>
              <a:grpSpLocks noChangeAspect="1"/>
            </p:cNvGrpSpPr>
            <p:nvPr/>
          </p:nvGrpSpPr>
          <p:grpSpPr>
            <a:xfrm>
              <a:off x="11389026" y="3259197"/>
              <a:ext cx="312699" cy="312700"/>
              <a:chOff x="4322558" y="-150269"/>
              <a:chExt cx="300538" cy="300538"/>
            </a:xfrm>
          </p:grpSpPr>
          <p:sp>
            <p:nvSpPr>
              <p:cNvPr id="124" name="Oval 123"/>
              <p:cNvSpPr/>
              <p:nvPr/>
            </p:nvSpPr>
            <p:spPr>
              <a:xfrm>
                <a:off x="4322558" y="-150269"/>
                <a:ext cx="300538" cy="300538"/>
              </a:xfrm>
              <a:prstGeom prst="ellipse">
                <a:avLst/>
              </a:prstGeom>
              <a:solidFill>
                <a:srgbClr val="5261D2"/>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25" name="Group 124"/>
              <p:cNvGrpSpPr>
                <a:grpSpLocks noChangeAspect="1"/>
              </p:cNvGrpSpPr>
              <p:nvPr/>
            </p:nvGrpSpPr>
            <p:grpSpPr>
              <a:xfrm>
                <a:off x="4384955" y="-98434"/>
                <a:ext cx="175744" cy="196869"/>
                <a:chOff x="-459430" y="-5122871"/>
                <a:chExt cx="1512104" cy="1693868"/>
              </a:xfrm>
            </p:grpSpPr>
            <p:sp>
              <p:nvSpPr>
                <p:cNvPr id="126" name="Freeform 125"/>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AC4E8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7" name="Freeform 126"/>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693178"/>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8" name="Freeform 127"/>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3E2A5D"/>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grpSp>
          <p:nvGrpSpPr>
            <p:cNvPr id="101" name="Group 100"/>
            <p:cNvGrpSpPr>
              <a:grpSpLocks noChangeAspect="1"/>
            </p:cNvGrpSpPr>
            <p:nvPr/>
          </p:nvGrpSpPr>
          <p:grpSpPr>
            <a:xfrm>
              <a:off x="10557384" y="3339987"/>
              <a:ext cx="345869" cy="345870"/>
              <a:chOff x="4322558" y="-150269"/>
              <a:chExt cx="300538" cy="300538"/>
            </a:xfrm>
          </p:grpSpPr>
          <p:sp>
            <p:nvSpPr>
              <p:cNvPr id="119" name="Oval 118"/>
              <p:cNvSpPr/>
              <p:nvPr/>
            </p:nvSpPr>
            <p:spPr>
              <a:xfrm>
                <a:off x="4322558" y="-150269"/>
                <a:ext cx="300538" cy="300538"/>
              </a:xfrm>
              <a:prstGeom prst="ellipse">
                <a:avLst/>
              </a:prstGeom>
              <a:solidFill>
                <a:srgbClr val="13A8A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20" name="Group 119"/>
              <p:cNvGrpSpPr>
                <a:grpSpLocks noChangeAspect="1"/>
              </p:cNvGrpSpPr>
              <p:nvPr/>
            </p:nvGrpSpPr>
            <p:grpSpPr>
              <a:xfrm>
                <a:off x="4384955" y="-98434"/>
                <a:ext cx="175744" cy="196869"/>
                <a:chOff x="-459430" y="-5122871"/>
                <a:chExt cx="1512104" cy="1693868"/>
              </a:xfrm>
            </p:grpSpPr>
            <p:sp>
              <p:nvSpPr>
                <p:cNvPr id="121" name="Freeform 120"/>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48BB4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2" name="Freeform 121"/>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00864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23" name="Freeform 122"/>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00602E"/>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sp>
          <p:nvSpPr>
            <p:cNvPr id="102" name="Freeform 101"/>
            <p:cNvSpPr/>
            <p:nvPr/>
          </p:nvSpPr>
          <p:spPr>
            <a:xfrm>
              <a:off x="10226236"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997" b="0" i="0" u="none" strike="noStrike" kern="0" cap="none" spc="0" normalizeH="0" baseline="0" noProof="0" dirty="0">
                  <a:ln>
                    <a:noFill/>
                  </a:ln>
                  <a:solidFill>
                    <a:srgbClr val="FFFFFF"/>
                  </a:solidFill>
                  <a:effectLst/>
                  <a:uLnTx/>
                  <a:uFillTx/>
                  <a:latin typeface="Segoe Light"/>
                  <a:ea typeface="+mn-ea"/>
                  <a:cs typeface="+mn-cs"/>
                </a:rPr>
                <a:t>Azure</a:t>
              </a:r>
            </a:p>
          </p:txBody>
        </p:sp>
        <p:sp>
          <p:nvSpPr>
            <p:cNvPr id="103" name="Freeform 102"/>
            <p:cNvSpPr/>
            <p:nvPr/>
          </p:nvSpPr>
          <p:spPr>
            <a:xfrm>
              <a:off x="10271777"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marL="0" marR="0" lvl="0" indent="0" algn="ctr" defTabSz="506748" rtl="0" eaLnBrk="1" fontAlgn="auto" latinLnBrk="0" hangingPunct="1">
                <a:lnSpc>
                  <a:spcPct val="80000"/>
                </a:lnSpc>
                <a:spcBef>
                  <a:spcPts val="0"/>
                </a:spcBef>
                <a:spcAft>
                  <a:spcPts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Light"/>
                  <a:ea typeface="+mn-ea"/>
                  <a:cs typeface="+mn-cs"/>
                </a:rPr>
                <a:t>Azure</a:t>
              </a:r>
              <a:endParaRPr kumimoji="0" lang="en-US" sz="997" b="0" i="0" u="none" strike="noStrike" kern="0" cap="none" spc="0" normalizeH="0" baseline="0" noProof="0" dirty="0">
                <a:ln>
                  <a:noFill/>
                </a:ln>
                <a:solidFill>
                  <a:srgbClr val="FFFFFF"/>
                </a:solidFill>
                <a:effectLst/>
                <a:uLnTx/>
                <a:uFillTx/>
                <a:latin typeface="Segoe Light"/>
                <a:ea typeface="+mn-ea"/>
                <a:cs typeface="+mn-cs"/>
              </a:endParaRPr>
            </a:p>
          </p:txBody>
        </p:sp>
        <p:grpSp>
          <p:nvGrpSpPr>
            <p:cNvPr id="104" name="Group 103"/>
            <p:cNvGrpSpPr>
              <a:grpSpLocks noChangeAspect="1"/>
            </p:cNvGrpSpPr>
            <p:nvPr/>
          </p:nvGrpSpPr>
          <p:grpSpPr>
            <a:xfrm>
              <a:off x="10095958" y="3927652"/>
              <a:ext cx="428529" cy="264350"/>
              <a:chOff x="1691870" y="-5380374"/>
              <a:chExt cx="5029200" cy="3102395"/>
            </a:xfrm>
          </p:grpSpPr>
          <p:grpSp>
            <p:nvGrpSpPr>
              <p:cNvPr id="111" name="Group 110"/>
              <p:cNvGrpSpPr/>
              <p:nvPr/>
            </p:nvGrpSpPr>
            <p:grpSpPr>
              <a:xfrm>
                <a:off x="1691870" y="-5380374"/>
                <a:ext cx="5029200" cy="3102395"/>
                <a:chOff x="1691870" y="-5380374"/>
                <a:chExt cx="5029200" cy="3102395"/>
              </a:xfrm>
            </p:grpSpPr>
            <p:grpSp>
              <p:nvGrpSpPr>
                <p:cNvPr id="113" name="Group 112"/>
                <p:cNvGrpSpPr/>
                <p:nvPr/>
              </p:nvGrpSpPr>
              <p:grpSpPr>
                <a:xfrm>
                  <a:off x="1691870" y="-5380374"/>
                  <a:ext cx="5029200" cy="3102395"/>
                  <a:chOff x="1691870" y="-5380374"/>
                  <a:chExt cx="5029200" cy="3102395"/>
                </a:xfrm>
              </p:grpSpPr>
              <p:sp>
                <p:nvSpPr>
                  <p:cNvPr id="117" name="Rounded Rectangle 116"/>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18" name="Round Same Side Corner Rectangle 117"/>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cxnSp>
              <p:nvCxnSpPr>
                <p:cNvPr id="114" name="Straight Connector 113"/>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15" name="Frame 114"/>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000000"/>
                    </a:solidFill>
                    <a:effectLst/>
                    <a:uLnTx/>
                    <a:uFillTx/>
                    <a:latin typeface="Segoe"/>
                    <a:ea typeface="+mn-ea"/>
                    <a:cs typeface="+mn-cs"/>
                  </a:endParaRPr>
                </a:p>
              </p:txBody>
            </p:sp>
            <p:sp>
              <p:nvSpPr>
                <p:cNvPr id="116" name="Multiply 115"/>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sp>
            <p:nvSpPr>
              <p:cNvPr id="112"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382A4D"/>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9" rtl="0" eaLnBrk="1" fontAlgn="base" latinLnBrk="0" hangingPunct="1">
                  <a:lnSpc>
                    <a:spcPct val="100000"/>
                  </a:lnSpc>
                  <a:spcBef>
                    <a:spcPct val="0"/>
                  </a:spcBef>
                  <a:spcAft>
                    <a:spcPct val="0"/>
                  </a:spcAft>
                  <a:buClrTx/>
                  <a:buSzTx/>
                  <a:buFontTx/>
                  <a:buNone/>
                  <a:tabLst/>
                  <a:defRPr/>
                </a:pPr>
                <a:endParaRPr kumimoji="0" lang="en-US" sz="997"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a:ea typeface="Segoe UI" pitchFamily="34" charset="0"/>
                  <a:cs typeface="Segoe UI" pitchFamily="34" charset="0"/>
                </a:endParaRPr>
              </a:p>
            </p:txBody>
          </p:sp>
        </p:grpSp>
        <p:grpSp>
          <p:nvGrpSpPr>
            <p:cNvPr id="105" name="Group 104"/>
            <p:cNvGrpSpPr>
              <a:grpSpLocks noChangeAspect="1"/>
            </p:cNvGrpSpPr>
            <p:nvPr/>
          </p:nvGrpSpPr>
          <p:grpSpPr>
            <a:xfrm>
              <a:off x="10147407" y="3584619"/>
              <a:ext cx="251740" cy="251740"/>
              <a:chOff x="4322558" y="-150269"/>
              <a:chExt cx="300538" cy="300538"/>
            </a:xfrm>
            <a:solidFill>
              <a:srgbClr val="FEBE1A"/>
            </a:solidFill>
          </p:grpSpPr>
          <p:sp>
            <p:nvSpPr>
              <p:cNvPr id="106" name="Oval 105"/>
              <p:cNvSpPr/>
              <p:nvPr/>
            </p:nvSpPr>
            <p:spPr>
              <a:xfrm>
                <a:off x="4322558" y="-150269"/>
                <a:ext cx="300538" cy="300538"/>
              </a:xfrm>
              <a:prstGeom prst="ellipse">
                <a:avLst/>
              </a:prstGeom>
              <a:grp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nvGrpSpPr>
              <p:cNvPr id="107" name="Group 106"/>
              <p:cNvGrpSpPr>
                <a:grpSpLocks noChangeAspect="1"/>
              </p:cNvGrpSpPr>
              <p:nvPr/>
            </p:nvGrpSpPr>
            <p:grpSpPr>
              <a:xfrm>
                <a:off x="4384955" y="-98434"/>
                <a:ext cx="175744" cy="196869"/>
                <a:chOff x="-459430" y="-5122871"/>
                <a:chExt cx="1512104" cy="1693868"/>
              </a:xfrm>
              <a:grpFill/>
            </p:grpSpPr>
            <p:sp>
              <p:nvSpPr>
                <p:cNvPr id="108" name="Freeform 107"/>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FFC410"/>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09" name="Freeform 108"/>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FF8E00"/>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sp>
              <p:nvSpPr>
                <p:cNvPr id="110" name="Freeform 109"/>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FD4508"/>
                </a:solidFill>
                <a:ln w="12700" cap="flat" cmpd="sng" algn="ctr">
                  <a:noFill/>
                  <a:prstDash val="solid"/>
                  <a:miter lim="800000"/>
                </a:ln>
                <a:effectLst/>
              </p:spPr>
              <p:txBody>
                <a:bodyPr rtlCol="0" anchor="ctr"/>
                <a:lstStyle/>
                <a:p>
                  <a:pPr marL="0" marR="0" lvl="0" indent="0" algn="ctr" defTabSz="506748" rtl="0" eaLnBrk="1" fontAlgn="auto" latinLnBrk="0" hangingPunct="1">
                    <a:lnSpc>
                      <a:spcPct val="100000"/>
                    </a:lnSpc>
                    <a:spcBef>
                      <a:spcPts val="0"/>
                    </a:spcBef>
                    <a:spcAft>
                      <a:spcPts val="0"/>
                    </a:spcAft>
                    <a:buClrTx/>
                    <a:buSzTx/>
                    <a:buFontTx/>
                    <a:buNone/>
                    <a:tabLst/>
                    <a:defRPr/>
                  </a:pPr>
                  <a:endParaRPr kumimoji="0" lang="en-US" sz="997" b="0" i="0" u="none" strike="noStrike" kern="0" cap="none" spc="0" normalizeH="0" baseline="0" noProof="0">
                    <a:ln>
                      <a:noFill/>
                    </a:ln>
                    <a:solidFill>
                      <a:srgbClr val="FFFFFF"/>
                    </a:solidFill>
                    <a:effectLst/>
                    <a:uLnTx/>
                    <a:uFillTx/>
                    <a:latin typeface="Segoe"/>
                    <a:ea typeface="+mn-ea"/>
                    <a:cs typeface="+mn-cs"/>
                  </a:endParaRPr>
                </a:p>
              </p:txBody>
            </p:sp>
          </p:grpSp>
        </p:grpSp>
      </p:grpSp>
      <p:grpSp>
        <p:nvGrpSpPr>
          <p:cNvPr id="137" name="Group 136"/>
          <p:cNvGrpSpPr/>
          <p:nvPr/>
        </p:nvGrpSpPr>
        <p:grpSpPr>
          <a:xfrm>
            <a:off x="2753888" y="3938578"/>
            <a:ext cx="380937" cy="560136"/>
            <a:chOff x="2324526" y="4169422"/>
            <a:chExt cx="381046" cy="560295"/>
          </a:xfrm>
        </p:grpSpPr>
        <p:sp>
          <p:nvSpPr>
            <p:cNvPr id="139" name="Flowchart: Magnetic Disk 138"/>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marL="0" marR="0" lvl="0" indent="0" algn="ctr" defTabSz="506748" rtl="0" eaLnBrk="1" fontAlgn="auto" latinLnBrk="0" hangingPunct="1">
                <a:lnSpc>
                  <a:spcPct val="80000"/>
                </a:lnSpc>
                <a:spcBef>
                  <a:spcPts val="0"/>
                </a:spcBef>
                <a:spcAft>
                  <a:spcPts val="0"/>
                </a:spcAft>
                <a:buClrTx/>
                <a:buSzTx/>
                <a:buFontTx/>
                <a:buNone/>
                <a:tabLst/>
                <a:defRPr/>
              </a:pPr>
              <a:endParaRPr kumimoji="0" lang="en-US" sz="997" b="0" i="0" u="none" strike="noStrike" kern="0" cap="none" spc="0" normalizeH="0" baseline="0" noProof="0" dirty="0" err="1">
                <a:ln>
                  <a:noFill/>
                </a:ln>
                <a:solidFill>
                  <a:srgbClr val="FFFFFF"/>
                </a:solidFill>
                <a:effectLst/>
                <a:uLnTx/>
                <a:uFillTx/>
                <a:latin typeface="Segoe Light"/>
                <a:ea typeface="+mn-ea"/>
                <a:cs typeface="+mn-cs"/>
              </a:endParaRPr>
            </a:p>
          </p:txBody>
        </p:sp>
        <p:sp>
          <p:nvSpPr>
            <p:cNvPr id="140" name="Oval 139"/>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33030312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2899255"/>
          </a:xfrm>
        </p:spPr>
        <p:txBody>
          <a:bodyPr/>
          <a:lstStyle/>
          <a:p>
            <a:pPr marL="0" indent="0">
              <a:buNone/>
            </a:pPr>
            <a:r>
              <a:rPr lang="en-US" dirty="0"/>
              <a:t>Azure </a:t>
            </a:r>
            <a:r>
              <a:rPr lang="en-US" b="1" dirty="0">
                <a:highlight>
                  <a:srgbClr val="FFFF00"/>
                </a:highlight>
              </a:rPr>
              <a:t>SQL</a:t>
            </a:r>
            <a:r>
              <a:rPr lang="en-US" dirty="0"/>
              <a:t> Data Warehouse is a massively parallel processing (MPP) cloud-based, scale-out, relational database capable of processing massive volumes of data.</a:t>
            </a:r>
          </a:p>
          <a:p>
            <a:pPr marL="0" indent="0">
              <a:buNone/>
            </a:pPr>
            <a:endParaRPr lang="en-US" dirty="0"/>
          </a:p>
          <a:p>
            <a:r>
              <a:rPr lang="en-US" dirty="0"/>
              <a:t>Utilizes SQL Server Transact-SQL (T-SQL) and tools</a:t>
            </a:r>
          </a:p>
        </p:txBody>
      </p:sp>
    </p:spTree>
    <p:extLst>
      <p:ext uri="{BB962C8B-B14F-4D97-AF65-F5344CB8AC3E}">
        <p14:creationId xmlns:p14="http://schemas.microsoft.com/office/powerpoint/2010/main" val="1954122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3397853"/>
          </a:xfrm>
        </p:spPr>
        <p:txBody>
          <a:bodyPr/>
          <a:lstStyle/>
          <a:p>
            <a:pPr marL="0" indent="0">
              <a:buNone/>
            </a:pPr>
            <a:r>
              <a:rPr lang="en-US" dirty="0"/>
              <a:t>Azure SQL Data Warehouse is </a:t>
            </a:r>
            <a:r>
              <a:rPr lang="en-US" b="1" dirty="0">
                <a:highlight>
                  <a:srgbClr val="FFFF00"/>
                </a:highlight>
              </a:rPr>
              <a:t>a massively parallel processing (MPP) </a:t>
            </a:r>
            <a:r>
              <a:rPr lang="en-US" dirty="0"/>
              <a:t>cloud-based, scale-out, relational database capable of processing massive volumes of data.</a:t>
            </a:r>
          </a:p>
          <a:p>
            <a:pPr marL="0" indent="0">
              <a:buNone/>
            </a:pPr>
            <a:endParaRPr lang="en-US" dirty="0"/>
          </a:p>
          <a:p>
            <a:r>
              <a:rPr lang="en-US" dirty="0"/>
              <a:t>Divide and conquer loads and complex queries across many compute nodes.</a:t>
            </a:r>
          </a:p>
        </p:txBody>
      </p:sp>
    </p:spTree>
    <p:extLst>
      <p:ext uri="{BB962C8B-B14F-4D97-AF65-F5344CB8AC3E}">
        <p14:creationId xmlns:p14="http://schemas.microsoft.com/office/powerpoint/2010/main" val="3279321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4616648"/>
          </a:xfrm>
        </p:spPr>
        <p:txBody>
          <a:bodyPr/>
          <a:lstStyle/>
          <a:p>
            <a:pPr marL="0" indent="0">
              <a:buNone/>
            </a:pPr>
            <a:r>
              <a:rPr lang="en-US" dirty="0"/>
              <a:t>Azure SQL Data Warehouse is a massively parallel processing (MPP) </a:t>
            </a:r>
            <a:r>
              <a:rPr lang="en-US" b="1" dirty="0">
                <a:highlight>
                  <a:srgbClr val="FFFF00"/>
                </a:highlight>
              </a:rPr>
              <a:t>cloud-based</a:t>
            </a:r>
            <a:r>
              <a:rPr lang="en-US" dirty="0"/>
              <a:t>, scale-out, relational database capable of processing massive volumes of data.</a:t>
            </a:r>
          </a:p>
          <a:p>
            <a:pPr marL="0" indent="0">
              <a:buNone/>
            </a:pPr>
            <a:endParaRPr lang="en-US" dirty="0"/>
          </a:p>
          <a:p>
            <a:r>
              <a:rPr lang="en-US" dirty="0"/>
              <a:t>No expensive equipment to buy, configure, maintain, upgrade, etc.</a:t>
            </a:r>
          </a:p>
          <a:p>
            <a:r>
              <a:rPr lang="en-US" dirty="0"/>
              <a:t>Pay for what you need when you need it.</a:t>
            </a:r>
          </a:p>
          <a:p>
            <a:r>
              <a:rPr lang="en-US" dirty="0"/>
              <a:t>Get started in minutes</a:t>
            </a:r>
          </a:p>
        </p:txBody>
      </p:sp>
    </p:spTree>
    <p:extLst>
      <p:ext uri="{BB962C8B-B14F-4D97-AF65-F5344CB8AC3E}">
        <p14:creationId xmlns:p14="http://schemas.microsoft.com/office/powerpoint/2010/main" val="13753539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5835444"/>
          </a:xfrm>
        </p:spPr>
        <p:txBody>
          <a:bodyPr/>
          <a:lstStyle/>
          <a:p>
            <a:pPr marL="0" indent="0">
              <a:buNone/>
            </a:pPr>
            <a:r>
              <a:rPr lang="en-US" dirty="0"/>
              <a:t>Azure SQL Data Warehouse is a massively parallel processing (MPP) cloud-based, </a:t>
            </a:r>
            <a:r>
              <a:rPr lang="en-US" b="1" dirty="0">
                <a:highlight>
                  <a:srgbClr val="FFFF00"/>
                </a:highlight>
              </a:rPr>
              <a:t>scale-out</a:t>
            </a:r>
            <a:r>
              <a:rPr lang="en-US" dirty="0"/>
              <a:t>, relational database capable of processing massive volumes of data.</a:t>
            </a:r>
          </a:p>
          <a:p>
            <a:pPr marL="0" indent="0">
              <a:buNone/>
            </a:pPr>
            <a:endParaRPr lang="en-US" dirty="0"/>
          </a:p>
          <a:p>
            <a:r>
              <a:rPr lang="en-US" dirty="0"/>
              <a:t>Grow or shrink storage size independent of compute.</a:t>
            </a:r>
          </a:p>
          <a:p>
            <a:r>
              <a:rPr lang="en-US" dirty="0"/>
              <a:t>Grow or shrink compute power without moving data.</a:t>
            </a:r>
          </a:p>
          <a:p>
            <a:r>
              <a:rPr lang="en-US" dirty="0"/>
              <a:t>Pause compute capacity while leaving data intact, only paying for storage.</a:t>
            </a:r>
          </a:p>
          <a:p>
            <a:r>
              <a:rPr lang="en-US" dirty="0"/>
              <a:t>Resume compute capacity during operational hours.</a:t>
            </a:r>
          </a:p>
          <a:p>
            <a:endParaRPr lang="en-US" dirty="0"/>
          </a:p>
        </p:txBody>
      </p:sp>
    </p:spTree>
    <p:extLst>
      <p:ext uri="{BB962C8B-B14F-4D97-AF65-F5344CB8AC3E}">
        <p14:creationId xmlns:p14="http://schemas.microsoft.com/office/powerpoint/2010/main" val="30977723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 to Azure SQL Data Warehouse</a:t>
            </a:r>
          </a:p>
        </p:txBody>
      </p:sp>
      <p:sp>
        <p:nvSpPr>
          <p:cNvPr id="5" name="Text Placeholder 4"/>
          <p:cNvSpPr>
            <a:spLocks noGrp="1"/>
          </p:cNvSpPr>
          <p:nvPr>
            <p:ph type="body" sz="quarter" idx="12"/>
          </p:nvPr>
        </p:nvSpPr>
        <p:spPr/>
        <p:txBody>
          <a:bodyPr/>
          <a:lstStyle/>
          <a:p>
            <a:r>
              <a:rPr lang="en-US" dirty="0"/>
              <a:t>Shawn Weisfeld</a:t>
            </a:r>
          </a:p>
          <a:p>
            <a:r>
              <a:rPr lang="en-US" dirty="0"/>
              <a:t>Sr. Technical Evangelist</a:t>
            </a:r>
          </a:p>
          <a:p>
            <a:r>
              <a:rPr lang="en-US" dirty="0"/>
              <a:t>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74702" y="1211287"/>
            <a:ext cx="11888787" cy="4007251"/>
          </a:xfrm>
        </p:spPr>
        <p:txBody>
          <a:bodyPr/>
          <a:lstStyle/>
          <a:p>
            <a:pPr marL="0" indent="0">
              <a:buNone/>
            </a:pPr>
            <a:r>
              <a:rPr lang="en-US" dirty="0"/>
              <a:t>Azure SQL Data Warehouse is a massively parallel processing (MPP) cloud-based, scale-out, relational database capable of processing </a:t>
            </a:r>
            <a:r>
              <a:rPr lang="en-US" b="1" dirty="0">
                <a:highlight>
                  <a:srgbClr val="FFFF00"/>
                </a:highlight>
              </a:rPr>
              <a:t>massive volumes of data.</a:t>
            </a:r>
          </a:p>
          <a:p>
            <a:pPr marL="0" indent="0">
              <a:buNone/>
            </a:pPr>
            <a:endParaRPr lang="en-US" b="1" dirty="0">
              <a:highlight>
                <a:srgbClr val="FFFF00"/>
              </a:highlight>
            </a:endParaRPr>
          </a:p>
          <a:p>
            <a:r>
              <a:rPr lang="en-US" dirty="0"/>
              <a:t>240 TB on disk</a:t>
            </a:r>
          </a:p>
          <a:p>
            <a:r>
              <a:rPr lang="en-US" dirty="0"/>
              <a:t>Up to approximately 1 PB uncompressed when all tables are clustered </a:t>
            </a:r>
            <a:r>
              <a:rPr lang="en-US" dirty="0" err="1"/>
              <a:t>columnstore</a:t>
            </a:r>
            <a:endParaRPr lang="en-US" dirty="0"/>
          </a:p>
        </p:txBody>
      </p:sp>
      <p:sp>
        <p:nvSpPr>
          <p:cNvPr id="4" name="Rectangle 3"/>
          <p:cNvSpPr/>
          <p:nvPr/>
        </p:nvSpPr>
        <p:spPr>
          <a:xfrm>
            <a:off x="280762" y="6316662"/>
            <a:ext cx="11507332" cy="369332"/>
          </a:xfrm>
          <a:prstGeom prst="rect">
            <a:avLst/>
          </a:prstGeom>
        </p:spPr>
        <p:txBody>
          <a:bodyPr wrap="square">
            <a:spAutoFit/>
          </a:bodyPr>
          <a:lstStyle/>
          <a:p>
            <a:r>
              <a:rPr lang="en-US" dirty="0"/>
              <a:t>Source: </a:t>
            </a:r>
            <a:r>
              <a:rPr lang="en-US" dirty="0">
                <a:hlinkClick r:id="rId2"/>
              </a:rPr>
              <a:t>https://docs.microsoft.com/en-us/azure/sql-data-warehouse/sql-data-warehouse-service-capacity-limits</a:t>
            </a:r>
            <a:r>
              <a:rPr lang="en-US" dirty="0"/>
              <a:t> </a:t>
            </a:r>
          </a:p>
        </p:txBody>
      </p:sp>
    </p:spTree>
    <p:extLst>
      <p:ext uri="{BB962C8B-B14F-4D97-AF65-F5344CB8AC3E}">
        <p14:creationId xmlns:p14="http://schemas.microsoft.com/office/powerpoint/2010/main" val="42859433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478560" y="2457571"/>
            <a:ext cx="1511962" cy="600500"/>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705907" y="2163634"/>
            <a:ext cx="3538539" cy="791293"/>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611312" y="2578648"/>
            <a:ext cx="404320" cy="452552"/>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308610" y="2385843"/>
            <a:ext cx="2364903" cy="62835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95248" y="2071127"/>
            <a:ext cx="4657124" cy="943254"/>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1017438" y="5122426"/>
            <a:ext cx="0" cy="574624"/>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323048" y="5173425"/>
            <a:ext cx="0" cy="574624"/>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608723" y="5173425"/>
            <a:ext cx="0" cy="574624"/>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970589" y="5173425"/>
            <a:ext cx="0" cy="574624"/>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256265" y="5173425"/>
            <a:ext cx="0" cy="574624"/>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61184" y="4038068"/>
            <a:ext cx="9680674" cy="52584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98" name="Group 97"/>
          <p:cNvGrpSpPr/>
          <p:nvPr/>
        </p:nvGrpSpPr>
        <p:grpSpPr>
          <a:xfrm>
            <a:off x="504048" y="2977380"/>
            <a:ext cx="1026783" cy="2348422"/>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00" name="TextBox 9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33268" y="4000265"/>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Dist_DB_12</a:t>
            </a:r>
          </a:p>
        </p:txBody>
      </p: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504050" y="5583638"/>
            <a:ext cx="11504566" cy="1037383"/>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ight Arrow 6"/>
          <p:cNvSpPr/>
          <p:nvPr/>
        </p:nvSpPr>
        <p:spPr>
          <a:xfrm>
            <a:off x="3969743" y="1382725"/>
            <a:ext cx="1334225" cy="323062"/>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bwMode="auto">
          <a:xfrm>
            <a:off x="4303846" y="5706749"/>
            <a:ext cx="1548154" cy="83781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endParaRPr kumimoji="0" lang="en-IN" sz="1837"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0" name="Rectangle 378"/>
          <p:cNvSpPr>
            <a:spLocks noChangeArrowheads="1"/>
          </p:cNvSpPr>
          <p:nvPr/>
        </p:nvSpPr>
        <p:spPr bwMode="auto">
          <a:xfrm>
            <a:off x="5598951" y="1690982"/>
            <a:ext cx="65"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4036" rtl="0" eaLnBrk="0" fontAlgn="base" latinLnBrk="0" hangingPunct="0">
              <a:lnSpc>
                <a:spcPct val="100000"/>
              </a:lnSpc>
              <a:spcBef>
                <a:spcPct val="0"/>
              </a:spcBef>
              <a:spcAft>
                <a:spcPct val="0"/>
              </a:spcAft>
              <a:buClrTx/>
              <a:buSzTx/>
              <a:buFontTx/>
              <a:buNone/>
              <a:tabLst/>
              <a:defRPr/>
            </a:pPr>
            <a:endParaRPr kumimoji="0" lang="en-US" altLang="en-US" sz="2251"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1" name="Group 10"/>
          <p:cNvGrpSpPr>
            <a:grpSpLocks noChangeAspect="1"/>
          </p:cNvGrpSpPr>
          <p:nvPr/>
        </p:nvGrpSpPr>
        <p:grpSpPr>
          <a:xfrm>
            <a:off x="5606594" y="1204577"/>
            <a:ext cx="1139144" cy="1383585"/>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30" name="Flowchart: Magnetic Disk 29"/>
          <p:cNvSpPr/>
          <p:nvPr/>
        </p:nvSpPr>
        <p:spPr>
          <a:xfrm>
            <a:off x="476919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Flowchart: Magnetic Disk 30"/>
          <p:cNvSpPr/>
          <p:nvPr/>
        </p:nvSpPr>
        <p:spPr>
          <a:xfrm>
            <a:off x="5310599"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Flowchart: Magnetic Disk 31"/>
          <p:cNvSpPr/>
          <p:nvPr/>
        </p:nvSpPr>
        <p:spPr>
          <a:xfrm>
            <a:off x="585200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lowchart: Magnetic Disk 32"/>
          <p:cNvSpPr/>
          <p:nvPr/>
        </p:nvSpPr>
        <p:spPr>
          <a:xfrm>
            <a:off x="6390663"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lowchart: Magnetic Disk 33"/>
          <p:cNvSpPr/>
          <p:nvPr/>
        </p:nvSpPr>
        <p:spPr>
          <a:xfrm>
            <a:off x="6927220"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5402270" y="5632362"/>
            <a:ext cx="2095927" cy="452962"/>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11" b="0" i="0" u="none" strike="noStrike" kern="120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SSD storage</a:t>
            </a:r>
          </a:p>
        </p:txBody>
      </p:sp>
      <p:sp>
        <p:nvSpPr>
          <p:cNvPr id="40" name="Rounded Rectangle 39"/>
          <p:cNvSpPr/>
          <p:nvPr/>
        </p:nvSpPr>
        <p:spPr>
          <a:xfrm>
            <a:off x="2190167" y="1325151"/>
            <a:ext cx="1727114" cy="419760"/>
          </a:xfrm>
          <a:prstGeom prst="roundRect">
            <a:avLst/>
          </a:prstGeom>
          <a:solidFill>
            <a:srgbClr val="5B9BD5"/>
          </a:solidFill>
          <a:ln w="12700" cap="flat" cmpd="sng" algn="ctr">
            <a:solidFill>
              <a:srgbClr val="002060"/>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340" b="0" i="0" u="none" strike="noStrike" kern="0" cap="none" spc="0" normalizeH="0" baseline="0" noProof="0" dirty="0">
                <a:ln>
                  <a:noFill/>
                </a:ln>
                <a:solidFill>
                  <a:prstClr val="white"/>
                </a:solidFill>
                <a:effectLst/>
                <a:uLnTx/>
                <a:uFillTx/>
                <a:latin typeface="Calibri" panose="020F0502020204030204"/>
                <a:ea typeface="+mn-ea"/>
                <a:cs typeface="+mn-cs"/>
              </a:rPr>
              <a:t>Queries</a:t>
            </a:r>
          </a:p>
        </p:txBody>
      </p:sp>
      <p:sp>
        <p:nvSpPr>
          <p:cNvPr id="42" name="TextBox 41"/>
          <p:cNvSpPr txBox="1"/>
          <p:nvPr/>
        </p:nvSpPr>
        <p:spPr>
          <a:xfrm>
            <a:off x="5706087" y="1257894"/>
            <a:ext cx="892335" cy="465208"/>
          </a:xfrm>
          <a:prstGeom prst="rect">
            <a:avLst/>
          </a:prstGeom>
          <a:noFill/>
        </p:spPr>
        <p:txBody>
          <a:bodyPr wrap="non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05050"/>
                </a:solidFill>
                <a:effectLst/>
                <a:uLnTx/>
                <a:uFillTx/>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773571" y="1764467"/>
            <a:ext cx="829400" cy="179130"/>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Engine</a:t>
            </a:r>
          </a:p>
        </p:txBody>
      </p:sp>
      <p:sp>
        <p:nvSpPr>
          <p:cNvPr id="45" name="Rounded Rectangle 44"/>
          <p:cNvSpPr/>
          <p:nvPr/>
        </p:nvSpPr>
        <p:spPr>
          <a:xfrm>
            <a:off x="5782026" y="1995112"/>
            <a:ext cx="829400"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46" name="Freeform 45"/>
          <p:cNvSpPr/>
          <p:nvPr/>
        </p:nvSpPr>
        <p:spPr bwMode="auto">
          <a:xfrm>
            <a:off x="5755927" y="2204658"/>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221" name="Rounded Rectangle 220"/>
          <p:cNvSpPr/>
          <p:nvPr/>
        </p:nvSpPr>
        <p:spPr>
          <a:xfrm>
            <a:off x="667543" y="3617912"/>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23" name="Freeform 222"/>
          <p:cNvSpPr/>
          <p:nvPr/>
        </p:nvSpPr>
        <p:spPr bwMode="auto">
          <a:xfrm>
            <a:off x="605340" y="3868549"/>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28024" y="4409357"/>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76" name="Group 175"/>
          <p:cNvGrpSpPr/>
          <p:nvPr/>
        </p:nvGrpSpPr>
        <p:grpSpPr>
          <a:xfrm>
            <a:off x="2829591" y="2963939"/>
            <a:ext cx="1026783" cy="2348422"/>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78" name="TextBox 177"/>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58810"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Dist_DB_24</a:t>
            </a:r>
          </a:p>
        </p:txBody>
      </p:sp>
      <p:sp>
        <p:nvSpPr>
          <p:cNvPr id="185" name="Rounded Rectangle 184"/>
          <p:cNvSpPr/>
          <p:nvPr/>
        </p:nvSpPr>
        <p:spPr>
          <a:xfrm>
            <a:off x="2993084"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86" name="Freeform 185"/>
          <p:cNvSpPr/>
          <p:nvPr/>
        </p:nvSpPr>
        <p:spPr bwMode="auto">
          <a:xfrm>
            <a:off x="2930882"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305356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00" name="Group 199"/>
          <p:cNvGrpSpPr/>
          <p:nvPr/>
        </p:nvGrpSpPr>
        <p:grpSpPr>
          <a:xfrm>
            <a:off x="5115266" y="2963939"/>
            <a:ext cx="1026783" cy="2348422"/>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04" name="TextBox 203"/>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24448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Dist_DB_36</a:t>
            </a:r>
          </a:p>
        </p:txBody>
      </p:sp>
      <p:sp>
        <p:nvSpPr>
          <p:cNvPr id="211" name="Rounded Rectangle 210"/>
          <p:cNvSpPr/>
          <p:nvPr/>
        </p:nvSpPr>
        <p:spPr>
          <a:xfrm>
            <a:off x="527876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12" name="Freeform 211"/>
          <p:cNvSpPr/>
          <p:nvPr/>
        </p:nvSpPr>
        <p:spPr bwMode="auto">
          <a:xfrm>
            <a:off x="521655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339241"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47" name="Group 246"/>
          <p:cNvGrpSpPr/>
          <p:nvPr/>
        </p:nvGrpSpPr>
        <p:grpSpPr>
          <a:xfrm>
            <a:off x="7477130" y="2963939"/>
            <a:ext cx="1026783" cy="2348422"/>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49" name="TextBox 248"/>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606352"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Dist_DB_48</a:t>
            </a:r>
          </a:p>
        </p:txBody>
      </p:sp>
      <p:sp>
        <p:nvSpPr>
          <p:cNvPr id="256" name="Rounded Rectangle 255"/>
          <p:cNvSpPr/>
          <p:nvPr/>
        </p:nvSpPr>
        <p:spPr>
          <a:xfrm>
            <a:off x="7640626"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57" name="Freeform 256"/>
          <p:cNvSpPr/>
          <p:nvPr/>
        </p:nvSpPr>
        <p:spPr bwMode="auto">
          <a:xfrm>
            <a:off x="7578423"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70110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71" name="Group 270"/>
          <p:cNvGrpSpPr/>
          <p:nvPr/>
        </p:nvGrpSpPr>
        <p:grpSpPr>
          <a:xfrm>
            <a:off x="9762807" y="2963939"/>
            <a:ext cx="1026783" cy="2348422"/>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73" name="TextBox 272"/>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89202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Dist_DB_60</a:t>
            </a:r>
          </a:p>
        </p:txBody>
      </p:sp>
      <p:sp>
        <p:nvSpPr>
          <p:cNvPr id="280" name="Rounded Rectangle 279"/>
          <p:cNvSpPr/>
          <p:nvPr/>
        </p:nvSpPr>
        <p:spPr>
          <a:xfrm>
            <a:off x="992630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81" name="Freeform 280"/>
          <p:cNvSpPr/>
          <p:nvPr/>
        </p:nvSpPr>
        <p:spPr bwMode="auto">
          <a:xfrm>
            <a:off x="986409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98678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sp>
        <p:nvSpPr>
          <p:cNvPr id="97" name="Flowchart: Multidocument 96"/>
          <p:cNvSpPr/>
          <p:nvPr/>
        </p:nvSpPr>
        <p:spPr bwMode="auto">
          <a:xfrm>
            <a:off x="715502" y="5707669"/>
            <a:ext cx="1546093"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Dist_DB_1.mdf</a:t>
            </a:r>
          </a:p>
        </p:txBody>
      </p:sp>
      <p:sp>
        <p:nvSpPr>
          <p:cNvPr id="106" name="Flowchart: Multidocument 105"/>
          <p:cNvSpPr/>
          <p:nvPr/>
        </p:nvSpPr>
        <p:spPr bwMode="auto">
          <a:xfrm>
            <a:off x="2465614" y="5697037"/>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Dist_DB_13.mdf</a:t>
            </a:r>
          </a:p>
        </p:txBody>
      </p:sp>
      <p:sp>
        <p:nvSpPr>
          <p:cNvPr id="107" name="Flowchart: Multidocument 106"/>
          <p:cNvSpPr/>
          <p:nvPr/>
        </p:nvSpPr>
        <p:spPr bwMode="auto">
          <a:xfrm>
            <a:off x="7838715" y="5706751"/>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Dist_DB_37.mdf</a:t>
            </a:r>
          </a:p>
        </p:txBody>
      </p:sp>
      <p:sp>
        <p:nvSpPr>
          <p:cNvPr id="108" name="Flowchart: Multidocument 107"/>
          <p:cNvSpPr/>
          <p:nvPr/>
        </p:nvSpPr>
        <p:spPr bwMode="auto">
          <a:xfrm>
            <a:off x="9722940" y="5651340"/>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Dist_DB_49.mdf</a:t>
            </a:r>
          </a:p>
        </p:txBody>
      </p:sp>
    </p:spTree>
    <p:extLst>
      <p:ext uri="{BB962C8B-B14F-4D97-AF65-F5344CB8AC3E}">
        <p14:creationId xmlns:p14="http://schemas.microsoft.com/office/powerpoint/2010/main" val="400505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478560" y="2457571"/>
            <a:ext cx="1511962" cy="600500"/>
          </a:xfrm>
          <a:prstGeom prst="line">
            <a:avLst/>
          </a:prstGeom>
          <a:noFill/>
          <a:ln w="38100" cap="flat" cmpd="sng" algn="ctr">
            <a:solidFill>
              <a:srgbClr val="5C2D91"/>
            </a:solidFill>
            <a:prstDash val="solid"/>
            <a:miter lim="800000"/>
          </a:ln>
          <a:effectLst/>
        </p:spPr>
      </p:cxnSp>
      <p:cxnSp>
        <p:nvCxnSpPr>
          <p:cNvPr id="307" name="Straight Connector 306"/>
          <p:cNvCxnSpPr/>
          <p:nvPr/>
        </p:nvCxnSpPr>
        <p:spPr>
          <a:xfrm flipH="1" flipV="1">
            <a:off x="6751080" y="2340404"/>
            <a:ext cx="2426717" cy="699724"/>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705907" y="2163634"/>
            <a:ext cx="3538539" cy="791293"/>
          </a:xfrm>
          <a:prstGeom prst="line">
            <a:avLst/>
          </a:prstGeom>
          <a:noFill/>
          <a:ln w="38100" cap="flat" cmpd="sng" algn="ctr">
            <a:solidFill>
              <a:srgbClr val="5C2D91"/>
            </a:solidFill>
            <a:prstDash val="solid"/>
            <a:miter lim="800000"/>
          </a:ln>
          <a:effectLst/>
        </p:spPr>
      </p:cxnSp>
      <p:cxnSp>
        <p:nvCxnSpPr>
          <p:cNvPr id="309" name="Straight Connector 308"/>
          <p:cNvCxnSpPr>
            <a:stCxn id="289" idx="0"/>
          </p:cNvCxnSpPr>
          <p:nvPr/>
        </p:nvCxnSpPr>
        <p:spPr>
          <a:xfrm flipH="1" flipV="1">
            <a:off x="6737715" y="2037182"/>
            <a:ext cx="4671073" cy="926756"/>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611312" y="2578648"/>
            <a:ext cx="404320" cy="452552"/>
          </a:xfrm>
          <a:prstGeom prst="line">
            <a:avLst/>
          </a:prstGeom>
          <a:noFill/>
          <a:ln w="38100" cap="flat" cmpd="sng" algn="ctr">
            <a:solidFill>
              <a:srgbClr val="5C2D91"/>
            </a:solidFill>
            <a:prstDash val="solid"/>
            <a:miter lim="800000"/>
          </a:ln>
          <a:effectLst/>
        </p:spPr>
      </p:cxnSp>
      <p:cxnSp>
        <p:nvCxnSpPr>
          <p:cNvPr id="305" name="Straight Connector 304"/>
          <p:cNvCxnSpPr>
            <a:endCxn id="46" idx="10"/>
          </p:cNvCxnSpPr>
          <p:nvPr/>
        </p:nvCxnSpPr>
        <p:spPr>
          <a:xfrm flipV="1">
            <a:off x="4514350" y="2476920"/>
            <a:ext cx="1384202" cy="527462"/>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flipV="1">
            <a:off x="2027641" y="2210147"/>
            <a:ext cx="3677684" cy="839935"/>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308610" y="2385843"/>
            <a:ext cx="2364903" cy="62835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95248" y="2071127"/>
            <a:ext cx="4657124" cy="943254"/>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1017438" y="5122426"/>
            <a:ext cx="0" cy="574624"/>
          </a:xfrm>
          <a:prstGeom prst="line">
            <a:avLst/>
          </a:prstGeom>
          <a:noFill/>
          <a:ln w="38100" cap="flat" cmpd="sng" algn="ctr">
            <a:solidFill>
              <a:srgbClr val="5C2D91"/>
            </a:solidFill>
            <a:prstDash val="solid"/>
            <a:miter lim="800000"/>
          </a:ln>
          <a:effectLst/>
        </p:spPr>
      </p:cxnSp>
      <p:cxnSp>
        <p:nvCxnSpPr>
          <p:cNvPr id="295" name="Straight Connector 294"/>
          <p:cNvCxnSpPr/>
          <p:nvPr/>
        </p:nvCxnSpPr>
        <p:spPr>
          <a:xfrm>
            <a:off x="2180210" y="5173425"/>
            <a:ext cx="0" cy="574624"/>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323048" y="5173425"/>
            <a:ext cx="0" cy="574624"/>
          </a:xfrm>
          <a:prstGeom prst="line">
            <a:avLst/>
          </a:prstGeom>
          <a:noFill/>
          <a:ln w="38100" cap="flat" cmpd="sng" algn="ctr">
            <a:solidFill>
              <a:srgbClr val="5C2D91"/>
            </a:solidFill>
            <a:prstDash val="solid"/>
            <a:miter lim="800000"/>
          </a:ln>
          <a:effectLst/>
        </p:spPr>
      </p:cxnSp>
      <p:cxnSp>
        <p:nvCxnSpPr>
          <p:cNvPr id="297" name="Straight Connector 296"/>
          <p:cNvCxnSpPr/>
          <p:nvPr/>
        </p:nvCxnSpPr>
        <p:spPr>
          <a:xfrm>
            <a:off x="4465885" y="5173425"/>
            <a:ext cx="0" cy="574624"/>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608723" y="5173425"/>
            <a:ext cx="0" cy="574624"/>
          </a:xfrm>
          <a:prstGeom prst="line">
            <a:avLst/>
          </a:prstGeom>
          <a:noFill/>
          <a:ln w="38100" cap="flat" cmpd="sng" algn="ctr">
            <a:solidFill>
              <a:srgbClr val="5C2D91"/>
            </a:solidFill>
            <a:prstDash val="solid"/>
            <a:miter lim="800000"/>
          </a:ln>
          <a:effectLst/>
        </p:spPr>
      </p:cxnSp>
      <p:cxnSp>
        <p:nvCxnSpPr>
          <p:cNvPr id="299" name="Straight Connector 298"/>
          <p:cNvCxnSpPr/>
          <p:nvPr/>
        </p:nvCxnSpPr>
        <p:spPr>
          <a:xfrm>
            <a:off x="6827751" y="5173425"/>
            <a:ext cx="0" cy="574624"/>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970589" y="5173425"/>
            <a:ext cx="0" cy="574624"/>
          </a:xfrm>
          <a:prstGeom prst="line">
            <a:avLst/>
          </a:prstGeom>
          <a:noFill/>
          <a:ln w="38100" cap="flat" cmpd="sng" algn="ctr">
            <a:solidFill>
              <a:srgbClr val="5C2D91"/>
            </a:solidFill>
            <a:prstDash val="solid"/>
            <a:miter lim="800000"/>
          </a:ln>
          <a:effectLst/>
        </p:spPr>
      </p:cxnSp>
      <p:cxnSp>
        <p:nvCxnSpPr>
          <p:cNvPr id="301" name="Straight Connector 300"/>
          <p:cNvCxnSpPr/>
          <p:nvPr/>
        </p:nvCxnSpPr>
        <p:spPr>
          <a:xfrm>
            <a:off x="9113426" y="5173425"/>
            <a:ext cx="0" cy="574624"/>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10256265" y="5173425"/>
            <a:ext cx="0" cy="574624"/>
          </a:xfrm>
          <a:prstGeom prst="line">
            <a:avLst/>
          </a:prstGeom>
          <a:noFill/>
          <a:ln w="38100" cap="flat" cmpd="sng" algn="ctr">
            <a:solidFill>
              <a:srgbClr val="5C2D91"/>
            </a:solidFill>
            <a:prstDash val="solid"/>
            <a:miter lim="800000"/>
          </a:ln>
          <a:effectLst/>
        </p:spPr>
      </p:cxnSp>
      <p:cxnSp>
        <p:nvCxnSpPr>
          <p:cNvPr id="303" name="Straight Connector 302"/>
          <p:cNvCxnSpPr/>
          <p:nvPr/>
        </p:nvCxnSpPr>
        <p:spPr>
          <a:xfrm>
            <a:off x="11399103" y="5173425"/>
            <a:ext cx="0" cy="574624"/>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961184" y="4038068"/>
            <a:ext cx="10590297" cy="52584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98" name="Group 97"/>
          <p:cNvGrpSpPr/>
          <p:nvPr/>
        </p:nvGrpSpPr>
        <p:grpSpPr>
          <a:xfrm>
            <a:off x="504048" y="2977380"/>
            <a:ext cx="1026783" cy="2348422"/>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00" name="TextBox 9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633268" y="4000265"/>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a:t>
            </a:r>
          </a:p>
        </p:txBody>
      </p:sp>
      <p:cxnSp>
        <p:nvCxnSpPr>
          <p:cNvPr id="126" name="Straight Connector 125"/>
          <p:cNvCxnSpPr>
            <a:stCxn id="216" idx="0"/>
          </p:cNvCxnSpPr>
          <p:nvPr/>
        </p:nvCxnSpPr>
        <p:spPr>
          <a:xfrm flipH="1" flipV="1">
            <a:off x="6361744" y="2547943"/>
            <a:ext cx="446075" cy="510128"/>
          </a:xfrm>
          <a:prstGeom prst="line">
            <a:avLst/>
          </a:prstGeom>
          <a:noFill/>
          <a:ln w="38100" cap="flat" cmpd="sng" algn="ctr">
            <a:solidFill>
              <a:srgbClr val="5C2D91"/>
            </a:solidFill>
            <a:prstDash val="solid"/>
            <a:miter lim="800000"/>
          </a:ln>
          <a:effectLst/>
        </p:spPr>
      </p:cxn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504050" y="5583638"/>
            <a:ext cx="11504566" cy="1037383"/>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ight Arrow 6"/>
          <p:cNvSpPr/>
          <p:nvPr/>
        </p:nvSpPr>
        <p:spPr>
          <a:xfrm>
            <a:off x="3969743" y="1382725"/>
            <a:ext cx="1334225" cy="323062"/>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bwMode="auto">
          <a:xfrm>
            <a:off x="4303846" y="5706749"/>
            <a:ext cx="1548154" cy="83781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endParaRPr kumimoji="0" lang="en-IN" sz="1837"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0" name="Rectangle 378"/>
          <p:cNvSpPr>
            <a:spLocks noChangeArrowheads="1"/>
          </p:cNvSpPr>
          <p:nvPr/>
        </p:nvSpPr>
        <p:spPr bwMode="auto">
          <a:xfrm>
            <a:off x="5598951" y="1690982"/>
            <a:ext cx="65"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4036" rtl="0" eaLnBrk="0" fontAlgn="base" latinLnBrk="0" hangingPunct="0">
              <a:lnSpc>
                <a:spcPct val="100000"/>
              </a:lnSpc>
              <a:spcBef>
                <a:spcPct val="0"/>
              </a:spcBef>
              <a:spcAft>
                <a:spcPct val="0"/>
              </a:spcAft>
              <a:buClrTx/>
              <a:buSzTx/>
              <a:buFontTx/>
              <a:buNone/>
              <a:tabLst/>
              <a:defRPr/>
            </a:pPr>
            <a:endParaRPr kumimoji="0" lang="en-US" altLang="en-US" sz="2251"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1" name="Group 10"/>
          <p:cNvGrpSpPr>
            <a:grpSpLocks noChangeAspect="1"/>
          </p:cNvGrpSpPr>
          <p:nvPr/>
        </p:nvGrpSpPr>
        <p:grpSpPr>
          <a:xfrm>
            <a:off x="5606594" y="1204577"/>
            <a:ext cx="1139144" cy="1383585"/>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30" name="Flowchart: Magnetic Disk 29"/>
          <p:cNvSpPr/>
          <p:nvPr/>
        </p:nvSpPr>
        <p:spPr>
          <a:xfrm>
            <a:off x="476919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Flowchart: Magnetic Disk 30"/>
          <p:cNvSpPr/>
          <p:nvPr/>
        </p:nvSpPr>
        <p:spPr>
          <a:xfrm>
            <a:off x="5310599"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Flowchart: Magnetic Disk 31"/>
          <p:cNvSpPr/>
          <p:nvPr/>
        </p:nvSpPr>
        <p:spPr>
          <a:xfrm>
            <a:off x="5852005"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lowchart: Magnetic Disk 32"/>
          <p:cNvSpPr/>
          <p:nvPr/>
        </p:nvSpPr>
        <p:spPr>
          <a:xfrm>
            <a:off x="6390663"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lowchart: Magnetic Disk 33"/>
          <p:cNvSpPr/>
          <p:nvPr/>
        </p:nvSpPr>
        <p:spPr>
          <a:xfrm>
            <a:off x="6927220" y="5970004"/>
            <a:ext cx="515240" cy="39563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endParaRPr kumimoji="0" lang="en-US" sz="172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Rounded Rectangle 39"/>
          <p:cNvSpPr/>
          <p:nvPr/>
        </p:nvSpPr>
        <p:spPr>
          <a:xfrm>
            <a:off x="2190167" y="1325151"/>
            <a:ext cx="1727114" cy="419760"/>
          </a:xfrm>
          <a:prstGeom prst="roundRect">
            <a:avLst/>
          </a:prstGeom>
          <a:solidFill>
            <a:srgbClr val="5B9BD5"/>
          </a:solidFill>
          <a:ln w="12700" cap="flat" cmpd="sng" algn="ctr">
            <a:solidFill>
              <a:srgbClr val="002060"/>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340" b="0" i="0" u="none" strike="noStrike" kern="0" cap="none" spc="0" normalizeH="0" baseline="0" noProof="0" dirty="0">
                <a:ln>
                  <a:noFill/>
                </a:ln>
                <a:solidFill>
                  <a:prstClr val="white"/>
                </a:solidFill>
                <a:effectLst/>
                <a:uLnTx/>
                <a:uFillTx/>
                <a:latin typeface="Calibri" panose="020F0502020204030204"/>
                <a:ea typeface="+mn-ea"/>
                <a:cs typeface="+mn-cs"/>
              </a:rPr>
              <a:t>Queries</a:t>
            </a:r>
          </a:p>
        </p:txBody>
      </p:sp>
      <p:sp>
        <p:nvSpPr>
          <p:cNvPr id="42" name="TextBox 41"/>
          <p:cNvSpPr txBox="1"/>
          <p:nvPr/>
        </p:nvSpPr>
        <p:spPr>
          <a:xfrm>
            <a:off x="5706087" y="1257894"/>
            <a:ext cx="892335" cy="465208"/>
          </a:xfrm>
          <a:prstGeom prst="rect">
            <a:avLst/>
          </a:prstGeom>
          <a:noFill/>
        </p:spPr>
        <p:txBody>
          <a:bodyPr wrap="non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05050"/>
                </a:solidFill>
                <a:effectLst/>
                <a:uLnTx/>
                <a:uFillTx/>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773571" y="1764467"/>
            <a:ext cx="829400" cy="179130"/>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Engine</a:t>
            </a:r>
          </a:p>
        </p:txBody>
      </p:sp>
      <p:sp>
        <p:nvSpPr>
          <p:cNvPr id="45" name="Rounded Rectangle 44"/>
          <p:cNvSpPr/>
          <p:nvPr/>
        </p:nvSpPr>
        <p:spPr>
          <a:xfrm>
            <a:off x="5782026" y="1995112"/>
            <a:ext cx="829400"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46" name="Freeform 45"/>
          <p:cNvSpPr/>
          <p:nvPr/>
        </p:nvSpPr>
        <p:spPr bwMode="auto">
          <a:xfrm>
            <a:off x="5755927" y="2204658"/>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rPr>
              <a:t>SQL DB</a:t>
            </a:r>
          </a:p>
        </p:txBody>
      </p:sp>
      <p:sp>
        <p:nvSpPr>
          <p:cNvPr id="221" name="Rounded Rectangle 220"/>
          <p:cNvSpPr/>
          <p:nvPr/>
        </p:nvSpPr>
        <p:spPr>
          <a:xfrm>
            <a:off x="667543" y="3617912"/>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23" name="Freeform 222"/>
          <p:cNvSpPr/>
          <p:nvPr/>
        </p:nvSpPr>
        <p:spPr bwMode="auto">
          <a:xfrm>
            <a:off x="605340" y="3868549"/>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728024" y="4409357"/>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63" name="Group 162"/>
          <p:cNvGrpSpPr/>
          <p:nvPr/>
        </p:nvGrpSpPr>
        <p:grpSpPr>
          <a:xfrm>
            <a:off x="1686752" y="2963939"/>
            <a:ext cx="1026783" cy="2348422"/>
            <a:chOff x="9830164" y="3198627"/>
            <a:chExt cx="1148681" cy="1463134"/>
          </a:xfrm>
        </p:grpSpPr>
        <p:grpSp>
          <p:nvGrpSpPr>
            <p:cNvPr id="164" name="Group 163"/>
            <p:cNvGrpSpPr>
              <a:grpSpLocks noChangeAspect="1"/>
            </p:cNvGrpSpPr>
            <p:nvPr/>
          </p:nvGrpSpPr>
          <p:grpSpPr>
            <a:xfrm>
              <a:off x="9882326" y="3198627"/>
              <a:ext cx="1024606" cy="1463134"/>
              <a:chOff x="6592191" y="2051295"/>
              <a:chExt cx="2194328" cy="3133501"/>
            </a:xfrm>
          </p:grpSpPr>
          <p:sp>
            <p:nvSpPr>
              <p:cNvPr id="166" name="Can 16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67" name="Donut 16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68" name="Group 167"/>
              <p:cNvGrpSpPr/>
              <p:nvPr/>
            </p:nvGrpSpPr>
            <p:grpSpPr>
              <a:xfrm>
                <a:off x="6654556" y="2051295"/>
                <a:ext cx="2062790" cy="690308"/>
                <a:chOff x="3418453" y="1463971"/>
                <a:chExt cx="2706123" cy="912428"/>
              </a:xfrm>
            </p:grpSpPr>
            <p:sp>
              <p:nvSpPr>
                <p:cNvPr id="169" name="Donut 16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70" name="Freeform 16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65" name="TextBox 164"/>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71" name="Rounded Rectangle 170"/>
          <p:cNvSpPr/>
          <p:nvPr/>
        </p:nvSpPr>
        <p:spPr bwMode="auto">
          <a:xfrm>
            <a:off x="1815971"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Dist_DB_12</a:t>
            </a:r>
          </a:p>
        </p:txBody>
      </p:sp>
      <p:sp>
        <p:nvSpPr>
          <p:cNvPr id="172" name="Rounded Rectangle 171"/>
          <p:cNvSpPr/>
          <p:nvPr/>
        </p:nvSpPr>
        <p:spPr>
          <a:xfrm>
            <a:off x="1850247"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74" name="Freeform 173"/>
          <p:cNvSpPr/>
          <p:nvPr/>
        </p:nvSpPr>
        <p:spPr bwMode="auto">
          <a:xfrm>
            <a:off x="1788044"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75" name="TextBox 174"/>
          <p:cNvSpPr txBox="1"/>
          <p:nvPr/>
        </p:nvSpPr>
        <p:spPr>
          <a:xfrm rot="5400000">
            <a:off x="1910729"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76" name="Group 175"/>
          <p:cNvGrpSpPr/>
          <p:nvPr/>
        </p:nvGrpSpPr>
        <p:grpSpPr>
          <a:xfrm>
            <a:off x="2829591" y="2963939"/>
            <a:ext cx="1026783" cy="2348422"/>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78" name="TextBox 177"/>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958810"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Dist_DB_18</a:t>
            </a:r>
          </a:p>
        </p:txBody>
      </p:sp>
      <p:sp>
        <p:nvSpPr>
          <p:cNvPr id="185" name="Rounded Rectangle 184"/>
          <p:cNvSpPr/>
          <p:nvPr/>
        </p:nvSpPr>
        <p:spPr>
          <a:xfrm>
            <a:off x="2993084"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86" name="Freeform 185"/>
          <p:cNvSpPr/>
          <p:nvPr/>
        </p:nvSpPr>
        <p:spPr bwMode="auto">
          <a:xfrm>
            <a:off x="2930882"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305356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188" name="Group 187"/>
          <p:cNvGrpSpPr/>
          <p:nvPr/>
        </p:nvGrpSpPr>
        <p:grpSpPr>
          <a:xfrm>
            <a:off x="3972428" y="2963939"/>
            <a:ext cx="1026783" cy="2348422"/>
            <a:chOff x="9830164" y="3198627"/>
            <a:chExt cx="1148681" cy="1463134"/>
          </a:xfrm>
        </p:grpSpPr>
        <p:grpSp>
          <p:nvGrpSpPr>
            <p:cNvPr id="189" name="Group 188"/>
            <p:cNvGrpSpPr>
              <a:grpSpLocks noChangeAspect="1"/>
            </p:cNvGrpSpPr>
            <p:nvPr/>
          </p:nvGrpSpPr>
          <p:grpSpPr>
            <a:xfrm>
              <a:off x="9882326" y="3198627"/>
              <a:ext cx="1024606" cy="1463134"/>
              <a:chOff x="6592191" y="2051295"/>
              <a:chExt cx="2194328" cy="3133501"/>
            </a:xfrm>
          </p:grpSpPr>
          <p:sp>
            <p:nvSpPr>
              <p:cNvPr id="191" name="Can 19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92" name="Donut 19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193" name="Group 192"/>
              <p:cNvGrpSpPr/>
              <p:nvPr/>
            </p:nvGrpSpPr>
            <p:grpSpPr>
              <a:xfrm>
                <a:off x="6654556" y="2051295"/>
                <a:ext cx="2062790" cy="690308"/>
                <a:chOff x="3418453" y="1463971"/>
                <a:chExt cx="2706123" cy="912428"/>
              </a:xfrm>
            </p:grpSpPr>
            <p:sp>
              <p:nvSpPr>
                <p:cNvPr id="194" name="Donut 19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95" name="Freeform 19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190" name="TextBox 189"/>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196" name="Rounded Rectangle 195"/>
          <p:cNvSpPr/>
          <p:nvPr/>
        </p:nvSpPr>
        <p:spPr bwMode="auto">
          <a:xfrm>
            <a:off x="4101649"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Dist_DB_19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Dist_DB_24</a:t>
            </a:r>
          </a:p>
        </p:txBody>
      </p:sp>
      <p:sp>
        <p:nvSpPr>
          <p:cNvPr id="197" name="Rounded Rectangle 196"/>
          <p:cNvSpPr/>
          <p:nvPr/>
        </p:nvSpPr>
        <p:spPr>
          <a:xfrm>
            <a:off x="4135922"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198" name="Freeform 197"/>
          <p:cNvSpPr/>
          <p:nvPr/>
        </p:nvSpPr>
        <p:spPr bwMode="auto">
          <a:xfrm>
            <a:off x="4073720"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199" name="TextBox 198"/>
          <p:cNvSpPr txBox="1"/>
          <p:nvPr/>
        </p:nvSpPr>
        <p:spPr>
          <a:xfrm rot="5400000">
            <a:off x="4196404"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00" name="Group 199"/>
          <p:cNvGrpSpPr/>
          <p:nvPr/>
        </p:nvGrpSpPr>
        <p:grpSpPr>
          <a:xfrm>
            <a:off x="5115266" y="2963939"/>
            <a:ext cx="1026783" cy="2348422"/>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04" name="TextBox 203"/>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524448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Dist_DB_30</a:t>
            </a:r>
          </a:p>
        </p:txBody>
      </p:sp>
      <p:sp>
        <p:nvSpPr>
          <p:cNvPr id="211" name="Rounded Rectangle 210"/>
          <p:cNvSpPr/>
          <p:nvPr/>
        </p:nvSpPr>
        <p:spPr>
          <a:xfrm>
            <a:off x="527876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12" name="Freeform 211"/>
          <p:cNvSpPr/>
          <p:nvPr/>
        </p:nvSpPr>
        <p:spPr bwMode="auto">
          <a:xfrm>
            <a:off x="521655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5339241"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14" name="Group 213"/>
          <p:cNvGrpSpPr/>
          <p:nvPr/>
        </p:nvGrpSpPr>
        <p:grpSpPr>
          <a:xfrm>
            <a:off x="6294427" y="2963939"/>
            <a:ext cx="1026783" cy="2348422"/>
            <a:chOff x="9830164" y="3198627"/>
            <a:chExt cx="1148681" cy="1463134"/>
          </a:xfrm>
        </p:grpSpPr>
        <p:grpSp>
          <p:nvGrpSpPr>
            <p:cNvPr id="215" name="Group 214"/>
            <p:cNvGrpSpPr>
              <a:grpSpLocks noChangeAspect="1"/>
            </p:cNvGrpSpPr>
            <p:nvPr/>
          </p:nvGrpSpPr>
          <p:grpSpPr>
            <a:xfrm>
              <a:off x="9882326" y="3198627"/>
              <a:ext cx="1024606" cy="1463134"/>
              <a:chOff x="6592191" y="2051295"/>
              <a:chExt cx="2194328" cy="3133501"/>
            </a:xfrm>
          </p:grpSpPr>
          <p:sp>
            <p:nvSpPr>
              <p:cNvPr id="217" name="Can 216"/>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18" name="Donut 217"/>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40" name="Group 239"/>
              <p:cNvGrpSpPr/>
              <p:nvPr/>
            </p:nvGrpSpPr>
            <p:grpSpPr>
              <a:xfrm>
                <a:off x="6654556" y="2051295"/>
                <a:ext cx="2062790" cy="690308"/>
                <a:chOff x="3418453" y="1463971"/>
                <a:chExt cx="2706123" cy="912428"/>
              </a:xfrm>
            </p:grpSpPr>
            <p:sp>
              <p:nvSpPr>
                <p:cNvPr id="241" name="Donut 24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42" name="Freeform 24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16" name="TextBox 215"/>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43" name="Rounded Rectangle 242"/>
          <p:cNvSpPr/>
          <p:nvPr/>
        </p:nvSpPr>
        <p:spPr bwMode="auto">
          <a:xfrm>
            <a:off x="642364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Dist_DB_31</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Dist_DB32</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Dist_DB_26</a:t>
            </a:r>
          </a:p>
        </p:txBody>
      </p:sp>
      <p:sp>
        <p:nvSpPr>
          <p:cNvPr id="244" name="Rounded Rectangle 243"/>
          <p:cNvSpPr/>
          <p:nvPr/>
        </p:nvSpPr>
        <p:spPr>
          <a:xfrm>
            <a:off x="645792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45" name="Freeform 244"/>
          <p:cNvSpPr/>
          <p:nvPr/>
        </p:nvSpPr>
        <p:spPr bwMode="auto">
          <a:xfrm>
            <a:off x="6395719"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46" name="TextBox 245"/>
          <p:cNvSpPr txBox="1"/>
          <p:nvPr/>
        </p:nvSpPr>
        <p:spPr>
          <a:xfrm rot="5400000">
            <a:off x="651840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47" name="Group 246"/>
          <p:cNvGrpSpPr/>
          <p:nvPr/>
        </p:nvGrpSpPr>
        <p:grpSpPr>
          <a:xfrm>
            <a:off x="7477130" y="2963939"/>
            <a:ext cx="1026783" cy="2348422"/>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49" name="TextBox 248"/>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606352"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Dist_DB_37</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Dist_DB_38</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Dist_DB_42</a:t>
            </a:r>
          </a:p>
        </p:txBody>
      </p:sp>
      <p:sp>
        <p:nvSpPr>
          <p:cNvPr id="256" name="Rounded Rectangle 255"/>
          <p:cNvSpPr/>
          <p:nvPr/>
        </p:nvSpPr>
        <p:spPr>
          <a:xfrm>
            <a:off x="7640626"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57" name="Freeform 256"/>
          <p:cNvSpPr/>
          <p:nvPr/>
        </p:nvSpPr>
        <p:spPr bwMode="auto">
          <a:xfrm>
            <a:off x="7578423"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701106"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59" name="Group 258"/>
          <p:cNvGrpSpPr/>
          <p:nvPr/>
        </p:nvGrpSpPr>
        <p:grpSpPr>
          <a:xfrm>
            <a:off x="8619968" y="2963939"/>
            <a:ext cx="1026783" cy="2348422"/>
            <a:chOff x="9830164" y="3198627"/>
            <a:chExt cx="1148681" cy="1463134"/>
          </a:xfrm>
        </p:grpSpPr>
        <p:grpSp>
          <p:nvGrpSpPr>
            <p:cNvPr id="260" name="Group 259"/>
            <p:cNvGrpSpPr>
              <a:grpSpLocks noChangeAspect="1"/>
            </p:cNvGrpSpPr>
            <p:nvPr/>
          </p:nvGrpSpPr>
          <p:grpSpPr>
            <a:xfrm>
              <a:off x="9882326" y="3198627"/>
              <a:ext cx="1024606" cy="1463134"/>
              <a:chOff x="6592191" y="2051295"/>
              <a:chExt cx="2194328" cy="3133501"/>
            </a:xfrm>
          </p:grpSpPr>
          <p:sp>
            <p:nvSpPr>
              <p:cNvPr id="262" name="Can 2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63" name="Donut 2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64" name="Group 263"/>
              <p:cNvGrpSpPr/>
              <p:nvPr/>
            </p:nvGrpSpPr>
            <p:grpSpPr>
              <a:xfrm>
                <a:off x="6654556" y="2051295"/>
                <a:ext cx="2062790" cy="690308"/>
                <a:chOff x="3418453" y="1463971"/>
                <a:chExt cx="2706123" cy="912428"/>
              </a:xfrm>
            </p:grpSpPr>
            <p:sp>
              <p:nvSpPr>
                <p:cNvPr id="265" name="Donut 2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66" name="Freeform 2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61" name="TextBox 260"/>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67" name="Rounded Rectangle 266"/>
          <p:cNvSpPr/>
          <p:nvPr/>
        </p:nvSpPr>
        <p:spPr bwMode="auto">
          <a:xfrm>
            <a:off x="8749189"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Dist_DB_43</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Dist_DB_44</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Dist_DB_48</a:t>
            </a:r>
          </a:p>
        </p:txBody>
      </p:sp>
      <p:sp>
        <p:nvSpPr>
          <p:cNvPr id="268" name="Rounded Rectangle 267"/>
          <p:cNvSpPr/>
          <p:nvPr/>
        </p:nvSpPr>
        <p:spPr>
          <a:xfrm>
            <a:off x="8783463"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69" name="Freeform 268"/>
          <p:cNvSpPr/>
          <p:nvPr/>
        </p:nvSpPr>
        <p:spPr bwMode="auto">
          <a:xfrm>
            <a:off x="8721260"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70" name="TextBox 269"/>
          <p:cNvSpPr txBox="1"/>
          <p:nvPr/>
        </p:nvSpPr>
        <p:spPr>
          <a:xfrm rot="5400000">
            <a:off x="8843945"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71" name="Group 270"/>
          <p:cNvGrpSpPr/>
          <p:nvPr/>
        </p:nvGrpSpPr>
        <p:grpSpPr>
          <a:xfrm>
            <a:off x="9762807" y="2963939"/>
            <a:ext cx="1026783" cy="2348422"/>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73" name="TextBox 272"/>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892027"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Dist_DB_49</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Dist_DB_50</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Dist_DB_54</a:t>
            </a:r>
          </a:p>
        </p:txBody>
      </p:sp>
      <p:sp>
        <p:nvSpPr>
          <p:cNvPr id="280" name="Rounded Rectangle 279"/>
          <p:cNvSpPr/>
          <p:nvPr/>
        </p:nvSpPr>
        <p:spPr>
          <a:xfrm>
            <a:off x="9926301"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81" name="Freeform 280"/>
          <p:cNvSpPr/>
          <p:nvPr/>
        </p:nvSpPr>
        <p:spPr bwMode="auto">
          <a:xfrm>
            <a:off x="9864098"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986782"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grpSp>
        <p:nvGrpSpPr>
          <p:cNvPr id="283" name="Group 282"/>
          <p:cNvGrpSpPr/>
          <p:nvPr/>
        </p:nvGrpSpPr>
        <p:grpSpPr>
          <a:xfrm>
            <a:off x="10905644" y="2963939"/>
            <a:ext cx="1026783" cy="2348422"/>
            <a:chOff x="9830164" y="3198627"/>
            <a:chExt cx="1148681" cy="1463134"/>
          </a:xfrm>
        </p:grpSpPr>
        <p:grpSp>
          <p:nvGrpSpPr>
            <p:cNvPr id="284" name="Group 283"/>
            <p:cNvGrpSpPr>
              <a:grpSpLocks noChangeAspect="1"/>
            </p:cNvGrpSpPr>
            <p:nvPr/>
          </p:nvGrpSpPr>
          <p:grpSpPr>
            <a:xfrm>
              <a:off x="9882326" y="3198627"/>
              <a:ext cx="1024606" cy="1463134"/>
              <a:chOff x="6592191" y="2051295"/>
              <a:chExt cx="2194328" cy="3133501"/>
            </a:xfrm>
          </p:grpSpPr>
          <p:sp>
            <p:nvSpPr>
              <p:cNvPr id="286" name="Can 2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87" name="Donut 2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88" name="Group 287"/>
              <p:cNvGrpSpPr/>
              <p:nvPr/>
            </p:nvGrpSpPr>
            <p:grpSpPr>
              <a:xfrm>
                <a:off x="6654556" y="2051295"/>
                <a:ext cx="2062790" cy="690308"/>
                <a:chOff x="3418453" y="1463971"/>
                <a:chExt cx="2706123" cy="912428"/>
              </a:xfrm>
            </p:grpSpPr>
            <p:sp>
              <p:nvSpPr>
                <p:cNvPr id="289" name="Donut 2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90" name="Freeform 2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marL="0" marR="0" lvl="0" indent="0" algn="ctr" defTabSz="874004" rtl="0" eaLnBrk="1" fontAlgn="auto" latinLnBrk="0" hangingPunct="1">
                    <a:lnSpc>
                      <a:spcPct val="100000"/>
                    </a:lnSpc>
                    <a:spcBef>
                      <a:spcPts val="0"/>
                    </a:spcBef>
                    <a:spcAft>
                      <a:spcPts val="0"/>
                    </a:spcAft>
                    <a:buClrTx/>
                    <a:buSzTx/>
                    <a:buFontTx/>
                    <a:buNone/>
                    <a:tabLst/>
                    <a:defRPr/>
                  </a:pPr>
                  <a:endParaRPr kumimoji="0" lang="en-IN" sz="1688"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grpSp>
        <p:sp>
          <p:nvSpPr>
            <p:cNvPr id="285" name="TextBox 284"/>
            <p:cNvSpPr txBox="1"/>
            <p:nvPr/>
          </p:nvSpPr>
          <p:spPr>
            <a:xfrm>
              <a:off x="9830164" y="3257274"/>
              <a:ext cx="1148681" cy="289838"/>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99" b="1" i="0" u="none" strike="noStrike" kern="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Compute</a:t>
              </a:r>
            </a:p>
          </p:txBody>
        </p:sp>
      </p:grpSp>
      <p:sp>
        <p:nvSpPr>
          <p:cNvPr id="291" name="Rounded Rectangle 290"/>
          <p:cNvSpPr/>
          <p:nvPr/>
        </p:nvSpPr>
        <p:spPr bwMode="auto">
          <a:xfrm>
            <a:off x="11034866" y="3986823"/>
            <a:ext cx="749830" cy="1162771"/>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l" defTabSz="932316" rtl="0" eaLnBrk="1" fontAlgn="base" latinLnBrk="0" hangingPunct="1">
              <a:lnSpc>
                <a:spcPct val="100000"/>
              </a:lnSpc>
              <a:spcBef>
                <a:spcPct val="0"/>
              </a:spcBef>
              <a:spcAft>
                <a:spcPct val="0"/>
              </a:spcAft>
              <a:buClrTx/>
              <a:buSzTx/>
              <a:buFontTx/>
              <a:buNone/>
              <a:tabLst/>
              <a:defRPr/>
            </a:pPr>
            <a:br>
              <a:rPr kumimoji="0" lang="en-US" sz="1000" b="1" i="0" u="none" strike="noStrike" kern="1200" cap="none" spc="0" normalizeH="0" baseline="0" noProof="0" dirty="0">
                <a:ln>
                  <a:noFill/>
                </a:ln>
                <a:solidFill>
                  <a:srgbClr val="505050"/>
                </a:solidFill>
                <a:effectLst/>
                <a:uLnTx/>
                <a:uFillTx/>
                <a:latin typeface="Segoe UI Semilight"/>
                <a:ea typeface="+mn-ea"/>
                <a:cs typeface="+mn-cs"/>
              </a:rPr>
            </a:b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Dist_DB_55</a:t>
            </a: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Dist_DB_56</a:t>
            </a: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l" defTabSz="932316"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light"/>
                <a:ea typeface="+mn-ea"/>
                <a:cs typeface="+mn-cs"/>
              </a:rPr>
              <a:t>Dist_DB_60</a:t>
            </a:r>
          </a:p>
        </p:txBody>
      </p:sp>
      <p:sp>
        <p:nvSpPr>
          <p:cNvPr id="292" name="Rounded Rectangle 291"/>
          <p:cNvSpPr/>
          <p:nvPr/>
        </p:nvSpPr>
        <p:spPr>
          <a:xfrm>
            <a:off x="11069138" y="3604470"/>
            <a:ext cx="685454" cy="17705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874036" rtl="0" eaLnBrk="1" fontAlgn="auto" latinLnBrk="0" hangingPunct="1">
              <a:lnSpc>
                <a:spcPct val="100000"/>
              </a:lnSpc>
              <a:spcBef>
                <a:spcPts val="0"/>
              </a:spcBef>
              <a:spcAft>
                <a:spcPts val="0"/>
              </a:spcAft>
              <a:buClrTx/>
              <a:buSzTx/>
              <a:buFontTx/>
              <a:buNone/>
              <a:tabLst/>
              <a:defRPr/>
            </a:pPr>
            <a:r>
              <a:rPr kumimoji="0" lang="en-US" sz="1004" b="1" i="0" u="none" strike="noStrike" kern="0" cap="none" spc="0" normalizeH="0" baseline="0" noProof="0" dirty="0">
                <a:ln>
                  <a:noFill/>
                </a:ln>
                <a:solidFill>
                  <a:prstClr val="white"/>
                </a:solidFill>
                <a:effectLst/>
                <a:uLnTx/>
                <a:uFillTx/>
                <a:latin typeface="Calibri" panose="020F0502020204030204"/>
                <a:ea typeface="+mn-ea"/>
                <a:cs typeface="+mn-cs"/>
              </a:rPr>
              <a:t>DMS</a:t>
            </a:r>
          </a:p>
        </p:txBody>
      </p:sp>
      <p:sp>
        <p:nvSpPr>
          <p:cNvPr id="293" name="Freeform 292"/>
          <p:cNvSpPr/>
          <p:nvPr/>
        </p:nvSpPr>
        <p:spPr bwMode="auto">
          <a:xfrm>
            <a:off x="11006937" y="3855106"/>
            <a:ext cx="751948" cy="2722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7983" tIns="134387" rIns="167983" bIns="134387" numCol="1" spcCol="0" rtlCol="0" fromWordArt="0" anchor="t" anchorCtr="0" forceAA="0" compatLnSpc="1">
            <a:prstTxWarp prst="textNoShape">
              <a:avLst/>
            </a:prstTxWarp>
            <a:noAutofit/>
          </a:bodyPr>
          <a:lstStyle/>
          <a:p>
            <a:pPr marL="0" marR="0" lvl="0" indent="0" algn="ctr" defTabSz="856374" rtl="0" eaLnBrk="1" fontAlgn="base" latinLnBrk="0" hangingPunct="1">
              <a:lnSpc>
                <a:spcPct val="90000"/>
              </a:lnSpc>
              <a:spcBef>
                <a:spcPct val="0"/>
              </a:spcBef>
              <a:spcAft>
                <a:spcPct val="0"/>
              </a:spcAft>
              <a:buClrTx/>
              <a:buSzTx/>
              <a:buFontTx/>
              <a:buNone/>
              <a:tabLst/>
              <a:defRPr/>
            </a:pPr>
            <a:r>
              <a:rPr kumimoji="0" lang="en-IN" sz="1004" b="1" i="0" u="none" strike="noStrike" kern="0" cap="none" spc="0" normalizeH="0" baseline="0" noProof="0" dirty="0">
                <a:ln>
                  <a:noFill/>
                </a:ln>
                <a:solidFill>
                  <a:srgbClr val="505050"/>
                </a:solidFill>
                <a:effectLst/>
                <a:uLnTx/>
                <a:uFillTx/>
                <a:latin typeface="Calibri" panose="020F0502020204030204" pitchFamily="34" charset="0"/>
                <a:ea typeface="Segoe UI" pitchFamily="34" charset="0"/>
                <a:cs typeface="Segoe UI" pitchFamily="34" charset="0"/>
              </a:rPr>
              <a:t>SQL DB </a:t>
            </a:r>
          </a:p>
        </p:txBody>
      </p:sp>
      <p:sp>
        <p:nvSpPr>
          <p:cNvPr id="294" name="TextBox 293"/>
          <p:cNvSpPr txBox="1"/>
          <p:nvPr/>
        </p:nvSpPr>
        <p:spPr>
          <a:xfrm rot="5400000">
            <a:off x="11129620" y="4395914"/>
            <a:ext cx="533325" cy="516894"/>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1" i="0" u="none" strike="noStrike" kern="1200" cap="none" spc="0" normalizeH="0" baseline="0" noProof="0" dirty="0">
                <a:ln>
                  <a:noFill/>
                </a:ln>
                <a:solidFill>
                  <a:srgbClr val="505050"/>
                </a:solidFill>
                <a:effectLst/>
                <a:uLnTx/>
                <a:uFillTx/>
                <a:latin typeface="Segoe UI Semilight"/>
                <a:ea typeface="+mn-ea"/>
                <a:cs typeface="+mn-cs"/>
              </a:rPr>
              <a:t>…</a:t>
            </a:r>
          </a:p>
        </p:txBody>
      </p:sp>
      <p:sp>
        <p:nvSpPr>
          <p:cNvPr id="13" name="Flowchart: Multidocument 12"/>
          <p:cNvSpPr/>
          <p:nvPr/>
        </p:nvSpPr>
        <p:spPr bwMode="auto">
          <a:xfrm>
            <a:off x="715502" y="5707669"/>
            <a:ext cx="1546093"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Dist_DB_1.mdf</a:t>
            </a:r>
          </a:p>
        </p:txBody>
      </p:sp>
      <p:sp>
        <p:nvSpPr>
          <p:cNvPr id="228" name="Flowchart: Multidocument 227"/>
          <p:cNvSpPr/>
          <p:nvPr/>
        </p:nvSpPr>
        <p:spPr bwMode="auto">
          <a:xfrm>
            <a:off x="2465614" y="5697037"/>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Dist_DB_13.mdf</a:t>
            </a:r>
          </a:p>
        </p:txBody>
      </p:sp>
      <p:sp>
        <p:nvSpPr>
          <p:cNvPr id="229" name="Flowchart: Multidocument 228"/>
          <p:cNvSpPr/>
          <p:nvPr/>
        </p:nvSpPr>
        <p:spPr bwMode="auto">
          <a:xfrm>
            <a:off x="7838715" y="5706751"/>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Dist_DB_37.mdf</a:t>
            </a:r>
          </a:p>
        </p:txBody>
      </p:sp>
      <p:sp>
        <p:nvSpPr>
          <p:cNvPr id="230" name="Flowchart: Multidocument 229"/>
          <p:cNvSpPr/>
          <p:nvPr/>
        </p:nvSpPr>
        <p:spPr bwMode="auto">
          <a:xfrm>
            <a:off x="9722940" y="5651340"/>
            <a:ext cx="1579469" cy="741112"/>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316" rtl="0" eaLnBrk="1" fontAlgn="base" latinLnBrk="0" hangingPunct="1">
              <a:lnSpc>
                <a:spcPct val="100000"/>
              </a:lnSpc>
              <a:spcBef>
                <a:spcPct val="0"/>
              </a:spcBef>
              <a:spcAft>
                <a:spcPct val="0"/>
              </a:spcAft>
              <a:buClrTx/>
              <a:buSzTx/>
              <a:buFontTx/>
              <a:buNone/>
              <a:tabLst/>
              <a:defRPr/>
            </a:pPr>
            <a:r>
              <a:rPr kumimoji="0" lang="en-US" sz="1399"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Dist_DB_55.mdf</a:t>
            </a:r>
          </a:p>
        </p:txBody>
      </p:sp>
      <p:sp>
        <p:nvSpPr>
          <p:cNvPr id="219" name="TextBox 218"/>
          <p:cNvSpPr txBox="1"/>
          <p:nvPr/>
        </p:nvSpPr>
        <p:spPr>
          <a:xfrm>
            <a:off x="5402270" y="5632362"/>
            <a:ext cx="2095927" cy="452962"/>
          </a:xfrm>
          <a:prstGeom prst="rect">
            <a:avLst/>
          </a:prstGeom>
          <a:noFill/>
        </p:spPr>
        <p:txBody>
          <a:bodyPr wrap="square" lIns="168009" tIns="134406" rIns="168009" bIns="134406" rtlCol="0">
            <a:spAutoFit/>
          </a:bodyPr>
          <a:lstStyle/>
          <a:p>
            <a:pPr marL="0" marR="0" lvl="0" indent="0" algn="ctr" defTabSz="855977" rtl="0" eaLnBrk="1" fontAlgn="base" latinLnBrk="0" hangingPunct="1">
              <a:lnSpc>
                <a:spcPct val="90000"/>
              </a:lnSpc>
              <a:spcBef>
                <a:spcPct val="0"/>
              </a:spcBef>
              <a:spcAft>
                <a:spcPts val="549"/>
              </a:spcAft>
              <a:buClrTx/>
              <a:buSzTx/>
              <a:buFontTx/>
              <a:buNone/>
              <a:tabLst/>
              <a:defRPr/>
            </a:pPr>
            <a:r>
              <a:rPr kumimoji="0" lang="en-US" sz="1311" b="0" i="0" u="none" strike="noStrike" kern="1200" cap="none" spc="0" normalizeH="0" baseline="0" noProof="0" dirty="0">
                <a:ln>
                  <a:noFill/>
                </a:ln>
                <a:solidFill>
                  <a:srgbClr val="515151"/>
                </a:solidFill>
                <a:effectLst/>
                <a:uLnTx/>
                <a:uFillTx/>
                <a:latin typeface="Calibri" panose="020F0502020204030204"/>
                <a:ea typeface="MS PGothic" charset="0"/>
                <a:cs typeface="Segoe UI" panose="020B0502040204020203" pitchFamily="34" charset="0"/>
              </a:rPr>
              <a:t>SSD storage</a:t>
            </a:r>
          </a:p>
        </p:txBody>
      </p:sp>
    </p:spTree>
    <p:extLst>
      <p:ext uri="{BB962C8B-B14F-4D97-AF65-F5344CB8AC3E}">
        <p14:creationId xmlns:p14="http://schemas.microsoft.com/office/powerpoint/2010/main" val="12584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1181862"/>
          </a:xfrm>
        </p:spPr>
        <p:txBody>
          <a:bodyPr/>
          <a:lstStyle/>
          <a:p>
            <a:r>
              <a:rPr lang="en-US" dirty="0"/>
              <a:t>Demo</a:t>
            </a:r>
          </a:p>
        </p:txBody>
      </p:sp>
      <p:sp>
        <p:nvSpPr>
          <p:cNvPr id="9" name="Text Placeholder 3"/>
          <p:cNvSpPr txBox="1">
            <a:spLocks/>
          </p:cNvSpPr>
          <p:nvPr/>
        </p:nvSpPr>
        <p:spPr>
          <a:xfrm>
            <a:off x="960437" y="3307524"/>
            <a:ext cx="2971800" cy="2511457"/>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a:t>
            </a:r>
          </a:p>
          <a:p>
            <a:r>
              <a:rPr lang="en-US" dirty="0"/>
              <a:t>Scale</a:t>
            </a:r>
          </a:p>
          <a:p>
            <a:r>
              <a:rPr lang="en-US" dirty="0"/>
              <a:t>Query</a:t>
            </a:r>
          </a:p>
          <a:p>
            <a:r>
              <a:rPr lang="en-US" dirty="0"/>
              <a:t>Load</a:t>
            </a:r>
          </a:p>
        </p:txBody>
      </p:sp>
    </p:spTree>
    <p:extLst>
      <p:ext uri="{BB962C8B-B14F-4D97-AF65-F5344CB8AC3E}">
        <p14:creationId xmlns:p14="http://schemas.microsoft.com/office/powerpoint/2010/main" val="15104147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Data Migration</a:t>
            </a:r>
          </a:p>
        </p:txBody>
      </p:sp>
    </p:spTree>
    <p:extLst>
      <p:ext uri="{BB962C8B-B14F-4D97-AF65-F5344CB8AC3E}">
        <p14:creationId xmlns:p14="http://schemas.microsoft.com/office/powerpoint/2010/main" val="30545099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61862583"/>
              </p:ext>
            </p:extLst>
          </p:nvPr>
        </p:nvGraphicFramePr>
        <p:xfrm>
          <a:off x="430577" y="1287462"/>
          <a:ext cx="11577688" cy="5490568"/>
        </p:xfrm>
        <a:graphic>
          <a:graphicData uri="http://schemas.openxmlformats.org/drawingml/2006/table">
            <a:tbl>
              <a:tblPr firstRow="1" bandRow="1">
                <a:tableStyleId>{5C22544A-7EE6-4342-B048-85BDC9FD1C3A}</a:tableStyleId>
              </a:tblPr>
              <a:tblGrid>
                <a:gridCol w="2894422">
                  <a:extLst>
                    <a:ext uri="{9D8B030D-6E8A-4147-A177-3AD203B41FA5}">
                      <a16:colId xmlns:a16="http://schemas.microsoft.com/office/drawing/2014/main" val="3710204079"/>
                    </a:ext>
                  </a:extLst>
                </a:gridCol>
                <a:gridCol w="2894422">
                  <a:extLst>
                    <a:ext uri="{9D8B030D-6E8A-4147-A177-3AD203B41FA5}">
                      <a16:colId xmlns:a16="http://schemas.microsoft.com/office/drawing/2014/main" val="3875121933"/>
                    </a:ext>
                  </a:extLst>
                </a:gridCol>
                <a:gridCol w="2894422">
                  <a:extLst>
                    <a:ext uri="{9D8B030D-6E8A-4147-A177-3AD203B41FA5}">
                      <a16:colId xmlns:a16="http://schemas.microsoft.com/office/drawing/2014/main" val="405819444"/>
                    </a:ext>
                  </a:extLst>
                </a:gridCol>
                <a:gridCol w="2894422">
                  <a:extLst>
                    <a:ext uri="{9D8B030D-6E8A-4147-A177-3AD203B41FA5}">
                      <a16:colId xmlns:a16="http://schemas.microsoft.com/office/drawing/2014/main" val="2180412002"/>
                    </a:ext>
                  </a:extLst>
                </a:gridCol>
              </a:tblGrid>
              <a:tr h="1045159">
                <a:tc>
                  <a:txBody>
                    <a:bodyPr/>
                    <a:lstStyle/>
                    <a:p>
                      <a:pPr algn="ctr"/>
                      <a:r>
                        <a:rPr lang="en-US" sz="2800" dirty="0"/>
                        <a:t>PolyBase</a:t>
                      </a:r>
                    </a:p>
                  </a:txBody>
                  <a:tcPr marL="93260" marR="93260" marT="46630" marB="46630"/>
                </a:tc>
                <a:tc>
                  <a:txBody>
                    <a:bodyPr/>
                    <a:lstStyle/>
                    <a:p>
                      <a:pPr algn="ctr"/>
                      <a:r>
                        <a:rPr lang="en-US" sz="2800" dirty="0"/>
                        <a:t>BCP</a:t>
                      </a:r>
                    </a:p>
                  </a:txBody>
                  <a:tcPr marL="93260" marR="93260" marT="46630" marB="46630"/>
                </a:tc>
                <a:tc>
                  <a:txBody>
                    <a:bodyPr/>
                    <a:lstStyle/>
                    <a:p>
                      <a:pPr algn="ctr"/>
                      <a:r>
                        <a:rPr lang="en-US" sz="2800" dirty="0"/>
                        <a:t>SQLBulkCopy API</a:t>
                      </a:r>
                    </a:p>
                  </a:txBody>
                  <a:tcPr marL="93260" marR="93260" marT="46630" marB="46630"/>
                </a:tc>
                <a:tc>
                  <a:txBody>
                    <a:bodyPr/>
                    <a:lstStyle/>
                    <a:p>
                      <a:pPr algn="ctr"/>
                      <a:r>
                        <a:rPr lang="en-US" sz="2800" dirty="0"/>
                        <a:t>SSIS</a:t>
                      </a:r>
                    </a:p>
                  </a:txBody>
                  <a:tcPr marL="93260" marR="93260" marT="46630" marB="46630"/>
                </a:tc>
                <a:extLst>
                  <a:ext uri="{0D108BD9-81ED-4DB2-BD59-A6C34878D82A}">
                    <a16:rowId xmlns:a16="http://schemas.microsoft.com/office/drawing/2014/main" val="2038759672"/>
                  </a:ext>
                </a:extLst>
              </a:tr>
              <a:tr h="4445409">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Fastest and preferred load option.</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CTAS for initial load.</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INSERT/INTO for incremental load</a:t>
                      </a:r>
                      <a:r>
                        <a:rPr lang="en-US" sz="1900" baseline="0" dirty="0"/>
                        <a:t> or CTAS into stage table and partition switch into final table.</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baseline="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baseline="0" dirty="0"/>
                        <a:t>Load speed increases as you add DWUs</a:t>
                      </a: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endParaRPr lang="en-US" sz="1900" dirty="0"/>
                    </a:p>
                  </a:txBody>
                  <a:tcPr marL="93260" marR="93260" marT="46630" marB="46630"/>
                </a:tc>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Use only for small files &lt; 10 GB.</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Limited</a:t>
                      </a:r>
                      <a:r>
                        <a:rPr lang="en-US" sz="1900" baseline="0" dirty="0"/>
                        <a:t> r</a:t>
                      </a:r>
                      <a:r>
                        <a:rPr lang="en-US" sz="1900" dirty="0"/>
                        <a:t>etry logic.</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Does not scale as you increase DWU (single thread, single CPU on client).</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9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900" dirty="0"/>
                        <a:t>Increase parallel threads to improve performance.</a:t>
                      </a:r>
                    </a:p>
                  </a:txBody>
                  <a:tcPr marL="93260" marR="93260" marT="46630" marB="46630"/>
                </a:tc>
                <a:tc>
                  <a:txBody>
                    <a:bodyPr/>
                    <a:lstStyle/>
                    <a:p>
                      <a:pPr marL="57150" indent="0">
                        <a:buNone/>
                      </a:pPr>
                      <a:r>
                        <a:rPr lang="en-US" sz="1900" dirty="0"/>
                        <a:t>Greater control with error trapping and retry logic.</a:t>
                      </a:r>
                    </a:p>
                    <a:p>
                      <a:pPr marL="57150" indent="0">
                        <a:buNone/>
                      </a:pPr>
                      <a:endParaRPr lang="en-US" sz="1900" dirty="0"/>
                    </a:p>
                    <a:p>
                      <a:pPr marL="57150" indent="0">
                        <a:buNone/>
                      </a:pPr>
                      <a:r>
                        <a:rPr lang="en-US" sz="1900" dirty="0"/>
                        <a:t>Increase parallel threads to improve performance.</a:t>
                      </a:r>
                    </a:p>
                    <a:p>
                      <a:pPr marL="57150" indent="0">
                        <a:buNone/>
                      </a:pPr>
                      <a:endParaRPr lang="en-US" sz="1900" dirty="0"/>
                    </a:p>
                    <a:p>
                      <a:pPr marL="57150" indent="0">
                        <a:buNone/>
                      </a:pPr>
                      <a:r>
                        <a:rPr lang="en-US" sz="1900" dirty="0"/>
                        <a:t>Slight performance improvement &amp; greater reliability if run on VM.</a:t>
                      </a:r>
                    </a:p>
                    <a:p>
                      <a:endParaRPr lang="en-US" sz="1900" dirty="0"/>
                    </a:p>
                  </a:txBody>
                  <a:tcPr marL="93260" marR="93260" marT="46630" marB="46630"/>
                </a:tc>
                <a:tc>
                  <a:txBody>
                    <a:bodyPr/>
                    <a:lstStyle/>
                    <a:p>
                      <a:pPr marL="57150" indent="0">
                        <a:buNone/>
                      </a:pPr>
                      <a:r>
                        <a:rPr lang="en-US" sz="1900" dirty="0"/>
                        <a:t>Increase client timeout at least 10 min, default 30 sec.</a:t>
                      </a:r>
                    </a:p>
                    <a:p>
                      <a:pPr marL="57150" indent="0">
                        <a:buNone/>
                      </a:pPr>
                      <a:endParaRPr lang="en-US" sz="1900" dirty="0"/>
                    </a:p>
                    <a:p>
                      <a:pPr marL="57150" indent="0">
                        <a:buNone/>
                      </a:pPr>
                      <a:r>
                        <a:rPr lang="en-US" sz="1900" dirty="0"/>
                        <a:t>Increase parallel threads to improve performance.</a:t>
                      </a:r>
                    </a:p>
                    <a:p>
                      <a:pPr marL="57150" indent="0">
                        <a:buNone/>
                      </a:pPr>
                      <a:endParaRPr lang="en-US" sz="1900" dirty="0"/>
                    </a:p>
                    <a:p>
                      <a:pPr marL="57150" indent="0">
                        <a:buNone/>
                      </a:pPr>
                      <a:r>
                        <a:rPr lang="en-US" sz="1900" dirty="0"/>
                        <a:t>Slight performance improvement &amp; greater reliability if run on VM.</a:t>
                      </a:r>
                    </a:p>
                    <a:p>
                      <a:endParaRPr lang="en-US" sz="1900" dirty="0"/>
                    </a:p>
                  </a:txBody>
                  <a:tcPr marL="93260" marR="93260" marT="46630" marB="46630"/>
                </a:tc>
                <a:extLst>
                  <a:ext uri="{0D108BD9-81ED-4DB2-BD59-A6C34878D82A}">
                    <a16:rowId xmlns:a16="http://schemas.microsoft.com/office/drawing/2014/main" val="2363735948"/>
                  </a:ext>
                </a:extLst>
              </a:tr>
            </a:tbl>
          </a:graphicData>
        </a:graphic>
      </p:graphicFrame>
      <p:sp>
        <p:nvSpPr>
          <p:cNvPr id="3" name="Title 2"/>
          <p:cNvSpPr>
            <a:spLocks noGrp="1"/>
          </p:cNvSpPr>
          <p:nvPr>
            <p:ph type="title"/>
          </p:nvPr>
        </p:nvSpPr>
        <p:spPr/>
        <p:txBody>
          <a:bodyPr/>
          <a:lstStyle/>
          <a:p>
            <a:r>
              <a:rPr lang="en-US" dirty="0"/>
              <a:t>Common Loading Options</a:t>
            </a:r>
          </a:p>
        </p:txBody>
      </p:sp>
    </p:spTree>
    <p:extLst>
      <p:ext uri="{BB962C8B-B14F-4D97-AF65-F5344CB8AC3E}">
        <p14:creationId xmlns:p14="http://schemas.microsoft.com/office/powerpoint/2010/main" val="28378436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Best Practices</a:t>
            </a:r>
          </a:p>
        </p:txBody>
      </p:sp>
      <p:sp>
        <p:nvSpPr>
          <p:cNvPr id="4" name="Text Placeholder 3"/>
          <p:cNvSpPr>
            <a:spLocks noGrp="1"/>
          </p:cNvSpPr>
          <p:nvPr>
            <p:ph type="body" sz="quarter" idx="10"/>
          </p:nvPr>
        </p:nvSpPr>
        <p:spPr>
          <a:xfrm>
            <a:off x="274702" y="1211287"/>
            <a:ext cx="11888787" cy="5404556"/>
          </a:xfrm>
        </p:spPr>
        <p:txBody>
          <a:bodyPr/>
          <a:lstStyle/>
          <a:p>
            <a:r>
              <a:rPr lang="en-US" dirty="0"/>
              <a:t>Local Disk Performance on export</a:t>
            </a:r>
          </a:p>
          <a:p>
            <a:r>
              <a:rPr lang="en-US" dirty="0"/>
              <a:t>Choose the right region</a:t>
            </a:r>
          </a:p>
          <a:p>
            <a:pPr lvl="1"/>
            <a:r>
              <a:rPr lang="en-US" dirty="0"/>
              <a:t>Close to you, close to your customers, close to your other Azure services</a:t>
            </a:r>
          </a:p>
          <a:p>
            <a:r>
              <a:rPr lang="en-US" dirty="0"/>
              <a:t>Data Warehouse Migration Utility (Preview)</a:t>
            </a:r>
          </a:p>
          <a:p>
            <a:pPr lvl="1"/>
            <a:r>
              <a:rPr lang="en-US" dirty="0">
                <a:hlinkClick r:id="rId2"/>
              </a:rPr>
              <a:t>https://docs.microsoft.com/en-us/azure/sql-data-warehouse/sql-data-warehouse-migrate-migration-utility</a:t>
            </a:r>
            <a:endParaRPr lang="en-US" dirty="0"/>
          </a:p>
          <a:p>
            <a:r>
              <a:rPr lang="en-US" dirty="0"/>
              <a:t>Batch DML operations (Insert, Update, Delete)</a:t>
            </a:r>
          </a:p>
          <a:p>
            <a:r>
              <a:rPr lang="en-US" dirty="0"/>
              <a:t>Avoid fully logged operations</a:t>
            </a:r>
          </a:p>
          <a:p>
            <a:pPr lvl="1"/>
            <a:r>
              <a:rPr lang="en-US" dirty="0"/>
              <a:t>Create Table as Select for historical load</a:t>
            </a:r>
          </a:p>
          <a:p>
            <a:pPr lvl="1"/>
            <a:r>
              <a:rPr lang="en-US" dirty="0"/>
              <a:t>Insert Into for Incremental Load</a:t>
            </a:r>
          </a:p>
        </p:txBody>
      </p:sp>
    </p:spTree>
    <p:extLst>
      <p:ext uri="{BB962C8B-B14F-4D97-AF65-F5344CB8AC3E}">
        <p14:creationId xmlns:p14="http://schemas.microsoft.com/office/powerpoint/2010/main" val="13651453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 (continued)</a:t>
            </a:r>
          </a:p>
        </p:txBody>
      </p:sp>
      <p:sp>
        <p:nvSpPr>
          <p:cNvPr id="3" name="Text Placeholder 2"/>
          <p:cNvSpPr>
            <a:spLocks noGrp="1"/>
          </p:cNvSpPr>
          <p:nvPr>
            <p:ph type="body" sz="quarter" idx="10"/>
          </p:nvPr>
        </p:nvSpPr>
        <p:spPr>
          <a:xfrm>
            <a:off x="274702" y="1211287"/>
            <a:ext cx="11888787" cy="5786199"/>
          </a:xfrm>
        </p:spPr>
        <p:txBody>
          <a:bodyPr/>
          <a:lstStyle/>
          <a:p>
            <a:r>
              <a:rPr lang="en-US" dirty="0"/>
              <a:t>Test loads with small data files through entire pipeline before moving all your data</a:t>
            </a:r>
          </a:p>
          <a:p>
            <a:r>
              <a:rPr lang="en-US" dirty="0"/>
              <a:t>Very large amounts of data</a:t>
            </a:r>
          </a:p>
          <a:p>
            <a:pPr lvl="1"/>
            <a:r>
              <a:rPr lang="en-US" dirty="0"/>
              <a:t>Look at Express Route and Import/Export service</a:t>
            </a:r>
          </a:p>
          <a:p>
            <a:r>
              <a:rPr lang="en-US" dirty="0"/>
              <a:t>Push files to Azure with </a:t>
            </a:r>
            <a:r>
              <a:rPr lang="en-US" dirty="0" err="1"/>
              <a:t>AZCopy</a:t>
            </a:r>
            <a:endParaRPr lang="en-US" dirty="0"/>
          </a:p>
          <a:p>
            <a:pPr lvl="1"/>
            <a:r>
              <a:rPr lang="en-US" dirty="0">
                <a:hlinkClick r:id="rId2"/>
              </a:rPr>
              <a:t>http://aka.ms/AZCopy</a:t>
            </a:r>
            <a:r>
              <a:rPr lang="en-US" dirty="0"/>
              <a:t> </a:t>
            </a:r>
          </a:p>
          <a:p>
            <a:r>
              <a:rPr lang="en-US" dirty="0"/>
              <a:t>Generate IDs in Source system or during ETL</a:t>
            </a:r>
          </a:p>
          <a:p>
            <a:r>
              <a:rPr lang="en-US" dirty="0"/>
              <a:t>Use Left Outer Joins instead of merge command</a:t>
            </a:r>
          </a:p>
          <a:p>
            <a:r>
              <a:rPr lang="en-US" dirty="0"/>
              <a:t>Include retry logic</a:t>
            </a:r>
          </a:p>
          <a:p>
            <a:pPr marL="0" indent="0">
              <a:buNone/>
            </a:pPr>
            <a:endParaRPr lang="en-US" dirty="0"/>
          </a:p>
        </p:txBody>
      </p:sp>
    </p:spTree>
    <p:extLst>
      <p:ext uri="{BB962C8B-B14F-4D97-AF65-F5344CB8AC3E}">
        <p14:creationId xmlns:p14="http://schemas.microsoft.com/office/powerpoint/2010/main" val="328263346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PolyBase</a:t>
            </a:r>
            <a:r>
              <a:rPr lang="en-US" dirty="0"/>
              <a:t> Best Practices </a:t>
            </a:r>
          </a:p>
        </p:txBody>
      </p:sp>
      <p:sp>
        <p:nvSpPr>
          <p:cNvPr id="3" name="Text Placeholder 2"/>
          <p:cNvSpPr>
            <a:spLocks noGrp="1"/>
          </p:cNvSpPr>
          <p:nvPr>
            <p:ph type="body" sz="quarter" idx="10"/>
          </p:nvPr>
        </p:nvSpPr>
        <p:spPr>
          <a:xfrm>
            <a:off x="274702" y="1211287"/>
            <a:ext cx="11888787" cy="4702826"/>
          </a:xfrm>
        </p:spPr>
        <p:txBody>
          <a:bodyPr/>
          <a:lstStyle/>
          <a:p>
            <a:r>
              <a:rPr lang="en-US" dirty="0"/>
              <a:t>Consolidate on a single date format when exporting from the OLTP system</a:t>
            </a:r>
          </a:p>
          <a:p>
            <a:r>
              <a:rPr lang="en-US" dirty="0"/>
              <a:t>Use field delimiters that are not contained in the source</a:t>
            </a:r>
          </a:p>
          <a:p>
            <a:pPr lvl="1"/>
            <a:r>
              <a:rPr lang="en-US" dirty="0"/>
              <a:t>Multiple character field delimiters are supported</a:t>
            </a:r>
          </a:p>
          <a:p>
            <a:r>
              <a:rPr lang="en-US" dirty="0" err="1"/>
              <a:t>Gzip</a:t>
            </a:r>
            <a:r>
              <a:rPr lang="en-US" dirty="0"/>
              <a:t> Compression limits you to one reader per zip file</a:t>
            </a:r>
          </a:p>
          <a:p>
            <a:r>
              <a:rPr lang="en-US" dirty="0"/>
              <a:t>Create one folder with multiple files for large tables</a:t>
            </a:r>
          </a:p>
          <a:p>
            <a:r>
              <a:rPr lang="en-US" dirty="0"/>
              <a:t>UTF-8, UTF-16 &amp; Azure DLS is supported</a:t>
            </a:r>
          </a:p>
          <a:p>
            <a:endParaRPr lang="en-US" dirty="0"/>
          </a:p>
        </p:txBody>
      </p:sp>
    </p:spTree>
    <p:extLst>
      <p:ext uri="{BB962C8B-B14F-4D97-AF65-F5344CB8AC3E}">
        <p14:creationId xmlns:p14="http://schemas.microsoft.com/office/powerpoint/2010/main" val="192293944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Distribution</a:t>
            </a:r>
          </a:p>
        </p:txBody>
      </p:sp>
    </p:spTree>
    <p:extLst>
      <p:ext uri="{BB962C8B-B14F-4D97-AF65-F5344CB8AC3E}">
        <p14:creationId xmlns:p14="http://schemas.microsoft.com/office/powerpoint/2010/main" val="3097746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74638" y="1212850"/>
            <a:ext cx="11888787" cy="3176254"/>
          </a:xfrm>
        </p:spPr>
        <p:txBody>
          <a:bodyPr/>
          <a:lstStyle/>
          <a:p>
            <a:r>
              <a:rPr lang="en-US" dirty="0"/>
              <a:t>In this session we will </a:t>
            </a:r>
            <a:r>
              <a:rPr lang="en-US" b="1" dirty="0">
                <a:highlight>
                  <a:srgbClr val="FFFF00"/>
                </a:highlight>
              </a:rPr>
              <a:t>introduce Azure SQL Data Warehouse </a:t>
            </a:r>
            <a:r>
              <a:rPr lang="en-US" dirty="0"/>
              <a:t>and provide the basics you need to </a:t>
            </a:r>
            <a:r>
              <a:rPr lang="en-US" b="1" dirty="0">
                <a:highlight>
                  <a:srgbClr val="FFFF00"/>
                </a:highlight>
              </a:rPr>
              <a:t>get started</a:t>
            </a:r>
            <a:r>
              <a:rPr lang="en-US" dirty="0"/>
              <a:t>. Azure SQL Data Warehouse combines the SQL Server relational database with Azure cloud scale-out capabilities. Built on our massively parallel processing (MPP) architecture, SQL Data Warehouse can handle your enterprise workload.</a:t>
            </a:r>
          </a:p>
        </p:txBody>
      </p:sp>
    </p:spTree>
    <p:extLst>
      <p:ext uri="{BB962C8B-B14F-4D97-AF65-F5344CB8AC3E}">
        <p14:creationId xmlns:p14="http://schemas.microsoft.com/office/powerpoint/2010/main" val="2013281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51" y="345408"/>
            <a:ext cx="10717957" cy="1036291"/>
          </a:xfrm>
        </p:spPr>
        <p:txBody>
          <a:bodyPr/>
          <a:lstStyle/>
          <a:p>
            <a:r>
              <a:rPr lang="en-US" dirty="0"/>
              <a:t>Table Distribution Options</a:t>
            </a:r>
          </a:p>
        </p:txBody>
      </p:sp>
      <p:grpSp>
        <p:nvGrpSpPr>
          <p:cNvPr id="17" name="Group 16"/>
          <p:cNvGrpSpPr/>
          <p:nvPr/>
        </p:nvGrpSpPr>
        <p:grpSpPr>
          <a:xfrm>
            <a:off x="6355083" y="1409129"/>
            <a:ext cx="3901754" cy="3157838"/>
            <a:chOff x="3127344" y="1198457"/>
            <a:chExt cx="2898575" cy="2001761"/>
          </a:xfrm>
          <a:solidFill>
            <a:schemeClr val="bg2">
              <a:lumMod val="20000"/>
              <a:lumOff val="80000"/>
            </a:schemeClr>
          </a:solidFill>
        </p:grpSpPr>
        <p:grpSp>
          <p:nvGrpSpPr>
            <p:cNvPr id="7" name="Group 6"/>
            <p:cNvGrpSpPr/>
            <p:nvPr/>
          </p:nvGrpSpPr>
          <p:grpSpPr>
            <a:xfrm>
              <a:off x="3127344" y="1198457"/>
              <a:ext cx="2898575" cy="2001761"/>
              <a:chOff x="4264819" y="1755904"/>
              <a:chExt cx="3657600" cy="3199974"/>
            </a:xfrm>
            <a:grpFill/>
          </p:grpSpPr>
          <p:sp>
            <p:nvSpPr>
              <p:cNvPr id="8" name="Rectangle 7"/>
              <p:cNvSpPr/>
              <p:nvPr/>
            </p:nvSpPr>
            <p:spPr bwMode="auto">
              <a:xfrm>
                <a:off x="4264819" y="2507393"/>
                <a:ext cx="3657600" cy="244848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 name="Rectangle 9"/>
              <p:cNvSpPr/>
              <p:nvPr/>
            </p:nvSpPr>
            <p:spPr bwMode="auto">
              <a:xfrm>
                <a:off x="4264819" y="1755904"/>
                <a:ext cx="3657600" cy="75148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Semilight"/>
                  <a:ea typeface="+mn-ea"/>
                  <a:cs typeface="+mn-cs"/>
                </a:endParaRPr>
              </a:p>
            </p:txBody>
          </p:sp>
        </p:grpSp>
        <p:sp>
          <p:nvSpPr>
            <p:cNvPr id="14" name="TextBox 13"/>
            <p:cNvSpPr txBox="1"/>
            <p:nvPr/>
          </p:nvSpPr>
          <p:spPr>
            <a:xfrm>
              <a:off x="3350396" y="1206331"/>
              <a:ext cx="2443207" cy="456535"/>
            </a:xfrm>
            <a:prstGeom prst="rect">
              <a:avLst/>
            </a:prstGeom>
            <a:grp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Round Robin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(Default)</a:t>
              </a:r>
            </a:p>
          </p:txBody>
        </p:sp>
        <p:sp>
          <p:nvSpPr>
            <p:cNvPr id="19" name="Rectangle 18"/>
            <p:cNvSpPr/>
            <p:nvPr/>
          </p:nvSpPr>
          <p:spPr>
            <a:xfrm>
              <a:off x="3148867" y="1649720"/>
              <a:ext cx="2867318" cy="1308554"/>
            </a:xfrm>
            <a:prstGeom prst="rect">
              <a:avLst/>
            </a:prstGeom>
            <a:grpFill/>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Data distributed evenly across nodes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Easy place to start, don’t need to know anything about the data</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rPr>
                <a:t>Simplicity at a cost</a:t>
              </a:r>
            </a:p>
          </p:txBody>
        </p:sp>
      </p:grpSp>
      <p:grpSp>
        <p:nvGrpSpPr>
          <p:cNvPr id="9" name="Group 8"/>
          <p:cNvGrpSpPr/>
          <p:nvPr/>
        </p:nvGrpSpPr>
        <p:grpSpPr>
          <a:xfrm>
            <a:off x="2348660" y="1396285"/>
            <a:ext cx="3897027" cy="3170681"/>
            <a:chOff x="203326" y="1208649"/>
            <a:chExt cx="2867994" cy="1747208"/>
          </a:xfrm>
          <a:solidFill>
            <a:schemeClr val="bg2">
              <a:lumMod val="20000"/>
              <a:lumOff val="80000"/>
            </a:schemeClr>
          </a:solidFill>
        </p:grpSpPr>
        <p:grpSp>
          <p:nvGrpSpPr>
            <p:cNvPr id="11" name="Group 10"/>
            <p:cNvGrpSpPr/>
            <p:nvPr/>
          </p:nvGrpSpPr>
          <p:grpSpPr>
            <a:xfrm>
              <a:off x="203326" y="1208649"/>
              <a:ext cx="2867993" cy="1747208"/>
              <a:chOff x="8010525" y="1554481"/>
              <a:chExt cx="3657600" cy="2726258"/>
            </a:xfrm>
            <a:grpFill/>
          </p:grpSpPr>
          <p:sp>
            <p:nvSpPr>
              <p:cNvPr id="12" name="Rectangle 11"/>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0" marR="0" lvl="0" indent="0" algn="l" defTabSz="124167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13" name="Rectangle 12"/>
              <p:cNvSpPr/>
              <p:nvPr/>
            </p:nvSpPr>
            <p:spPr bwMode="auto">
              <a:xfrm>
                <a:off x="8010525" y="1554481"/>
                <a:ext cx="3657600" cy="666983"/>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65577" tIns="0" rIns="165577" bIns="33117"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Semilight"/>
                  <a:ea typeface="+mn-ea"/>
                  <a:cs typeface="+mn-cs"/>
                </a:endParaRPr>
              </a:p>
            </p:txBody>
          </p:sp>
        </p:grpSp>
        <p:sp>
          <p:nvSpPr>
            <p:cNvPr id="15" name="TextBox 14"/>
            <p:cNvSpPr txBox="1"/>
            <p:nvPr/>
          </p:nvSpPr>
          <p:spPr>
            <a:xfrm>
              <a:off x="308648" y="1215727"/>
              <a:ext cx="2689274" cy="223873"/>
            </a:xfrm>
            <a:prstGeom prst="rect">
              <a:avLst/>
            </a:prstGeom>
            <a:grp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353535"/>
                  </a:solidFill>
                  <a:effectLst/>
                  <a:uLnTx/>
                  <a:uFillTx/>
                  <a:latin typeface="Segoe"/>
                  <a:ea typeface="Segoe UI" pitchFamily="34" charset="0"/>
                  <a:cs typeface="Segoe WP Semibold" panose="020B0702040204020203" pitchFamily="34" charset="0"/>
                </a:rPr>
                <a:t>Hash Distributed</a:t>
              </a:r>
            </a:p>
          </p:txBody>
        </p:sp>
        <p:sp>
          <p:nvSpPr>
            <p:cNvPr id="18" name="Rectangle 17"/>
            <p:cNvSpPr/>
            <p:nvPr/>
          </p:nvSpPr>
          <p:spPr>
            <a:xfrm>
              <a:off x="203824" y="1657931"/>
              <a:ext cx="2867496" cy="1296315"/>
            </a:xfrm>
            <a:prstGeom prst="rect">
              <a:avLst/>
            </a:prstGeom>
            <a:grpFill/>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Data divided across nodes based on hashing algorithm</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Same value will always hash to same distribution</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Single column only</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endParaRPr>
            </a:p>
          </p:txBody>
        </p:sp>
      </p:grpSp>
      <p:sp>
        <p:nvSpPr>
          <p:cNvPr id="21" name="Rectangle 20"/>
          <p:cNvSpPr/>
          <p:nvPr/>
        </p:nvSpPr>
        <p:spPr bwMode="auto">
          <a:xfrm>
            <a:off x="2365515" y="4684810"/>
            <a:ext cx="3863314" cy="1934176"/>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600" rIns="0" bIns="46600" numCol="1" rtlCol="0" anchor="t" anchorCtr="0" compatLnSpc="1">
            <a:prstTxWarp prst="textNoShape">
              <a:avLst/>
            </a:prstTxWarp>
          </a:bodyPr>
          <a:lstStyle/>
          <a:p>
            <a:pPr marL="0" marR="0" lvl="0" indent="0" algn="ctr" defTabSz="931663" rtl="0"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1663" rtl="0" eaLnBrk="1" fontAlgn="base" latinLnBrk="0" hangingPunct="1">
              <a:lnSpc>
                <a:spcPct val="100000"/>
              </a:lnSpc>
              <a:spcBef>
                <a:spcPct val="0"/>
              </a:spcBef>
              <a:spcAft>
                <a:spcPct val="0"/>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a:ea typeface="+mn-ea"/>
                <a:cs typeface="+mn-cs"/>
                <a:sym typeface="Wingdings 2" pitchFamily="18" charset="2"/>
              </a:rPr>
              <a:t>Check for Data Skew, NULLS, -1</a:t>
            </a: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sp>
        <p:nvSpPr>
          <p:cNvPr id="22" name="Rectangle 21"/>
          <p:cNvSpPr/>
          <p:nvPr/>
        </p:nvSpPr>
        <p:spPr bwMode="auto">
          <a:xfrm>
            <a:off x="6374302" y="4648872"/>
            <a:ext cx="3863314" cy="1970113"/>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600" rIns="0" bIns="46600" numCol="1" rtlCol="0"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a:ea typeface="+mn-ea"/>
                <a:cs typeface="+mn-cs"/>
                <a:sym typeface="Wingdings 2" pitchFamily="18" charset="2"/>
              </a:rPr>
              <a:t>Will incur more data movement at query time</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dirty="0">
                <a:ln>
                  <a:noFill/>
                </a:ln>
                <a:solidFill>
                  <a:srgbClr val="FFFFFF"/>
                </a:solidFill>
                <a:effectLst/>
                <a:uLnTx/>
                <a:uFillTx/>
                <a:latin typeface="Segoe UI Semilight"/>
                <a:ea typeface="+mn-ea"/>
                <a:cs typeface="+mn-cs"/>
                <a:sym typeface="Wingdings 2" pitchFamily="18" charset="2"/>
              </a:rPr>
              <a:t> </a:t>
            </a:r>
            <a:endParaRPr kumimoji="0" lang="en-US" sz="1799" b="0" i="0" u="none" strike="noStrike" kern="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39395356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Table Best Practices</a:t>
            </a:r>
          </a:p>
        </p:txBody>
      </p:sp>
      <p:sp>
        <p:nvSpPr>
          <p:cNvPr id="3" name="Text Placeholder 2"/>
          <p:cNvSpPr>
            <a:spLocks noGrp="1"/>
          </p:cNvSpPr>
          <p:nvPr>
            <p:ph type="body" sz="quarter" idx="10"/>
          </p:nvPr>
        </p:nvSpPr>
        <p:spPr>
          <a:xfrm>
            <a:off x="274702" y="1211287"/>
            <a:ext cx="11888787" cy="5656933"/>
          </a:xfrm>
        </p:spPr>
        <p:txBody>
          <a:bodyPr/>
          <a:lstStyle/>
          <a:p>
            <a:r>
              <a:rPr lang="en-US" dirty="0"/>
              <a:t>Hash Distribute by columns used to join to other fact tables</a:t>
            </a:r>
          </a:p>
          <a:p>
            <a:r>
              <a:rPr lang="en-US" dirty="0"/>
              <a:t>Keep in Mind</a:t>
            </a:r>
          </a:p>
          <a:p>
            <a:pPr lvl="1"/>
            <a:r>
              <a:rPr lang="en-US" dirty="0"/>
              <a:t>Hash column should have highly distinct values (Minimum &gt;60 distinct values)</a:t>
            </a:r>
          </a:p>
          <a:p>
            <a:pPr lvl="1"/>
            <a:r>
              <a:rPr lang="en-US" dirty="0"/>
              <a:t>Avoid distributing on a date column </a:t>
            </a:r>
          </a:p>
          <a:p>
            <a:pPr lvl="1"/>
            <a:r>
              <a:rPr lang="en-US" dirty="0"/>
              <a:t>Avoid distributing on column with high frequency of NULLs and default values (e.g. -1)</a:t>
            </a:r>
          </a:p>
          <a:p>
            <a:pPr lvl="1"/>
            <a:r>
              <a:rPr lang="en-US" dirty="0"/>
              <a:t>Distribution column is NOT updatable</a:t>
            </a:r>
          </a:p>
          <a:p>
            <a:pPr lvl="1"/>
            <a:r>
              <a:rPr lang="en-US" dirty="0"/>
              <a:t>For compatible joins use the same data types for two distributed tables </a:t>
            </a:r>
          </a:p>
          <a:p>
            <a:r>
              <a:rPr lang="en-US" dirty="0"/>
              <a:t>Use Round Robin as a last resort</a:t>
            </a:r>
          </a:p>
          <a:p>
            <a:endParaRPr lang="en-US" dirty="0"/>
          </a:p>
        </p:txBody>
      </p:sp>
    </p:spTree>
    <p:extLst>
      <p:ext uri="{BB962C8B-B14F-4D97-AF65-F5344CB8AC3E}">
        <p14:creationId xmlns:p14="http://schemas.microsoft.com/office/powerpoint/2010/main" val="193695246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Table Best Practices</a:t>
            </a:r>
          </a:p>
        </p:txBody>
      </p:sp>
      <p:sp>
        <p:nvSpPr>
          <p:cNvPr id="3" name="Text Placeholder 2"/>
          <p:cNvSpPr>
            <a:spLocks noGrp="1"/>
          </p:cNvSpPr>
          <p:nvPr>
            <p:ph type="body" sz="quarter" idx="10"/>
          </p:nvPr>
        </p:nvSpPr>
        <p:spPr>
          <a:xfrm>
            <a:off x="274702" y="1211287"/>
            <a:ext cx="11888787" cy="3188565"/>
          </a:xfrm>
        </p:spPr>
        <p:txBody>
          <a:bodyPr/>
          <a:lstStyle/>
          <a:p>
            <a:r>
              <a:rPr lang="en-US" dirty="0"/>
              <a:t>Small</a:t>
            </a:r>
          </a:p>
          <a:p>
            <a:pPr lvl="1"/>
            <a:r>
              <a:rPr lang="en-US" dirty="0"/>
              <a:t>Less than 60 Million Rows</a:t>
            </a:r>
          </a:p>
          <a:p>
            <a:pPr lvl="1"/>
            <a:r>
              <a:rPr lang="en-US" dirty="0"/>
              <a:t>Use clustered indexes instead of </a:t>
            </a:r>
            <a:r>
              <a:rPr lang="en-US" dirty="0" err="1"/>
              <a:t>columnstore</a:t>
            </a:r>
            <a:endParaRPr lang="en-US" dirty="0"/>
          </a:p>
          <a:p>
            <a:pPr lvl="1"/>
            <a:r>
              <a:rPr lang="en-US" dirty="0"/>
              <a:t>Use Round Robin</a:t>
            </a:r>
          </a:p>
          <a:p>
            <a:r>
              <a:rPr lang="en-US" dirty="0"/>
              <a:t>Large</a:t>
            </a:r>
          </a:p>
          <a:p>
            <a:pPr lvl="1"/>
            <a:r>
              <a:rPr lang="en-US" dirty="0"/>
              <a:t>See Fact Table Best Practices</a:t>
            </a:r>
          </a:p>
        </p:txBody>
      </p:sp>
    </p:spTree>
    <p:extLst>
      <p:ext uri="{BB962C8B-B14F-4D97-AF65-F5344CB8AC3E}">
        <p14:creationId xmlns:p14="http://schemas.microsoft.com/office/powerpoint/2010/main" val="33920142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Text Placeholder 2"/>
          <p:cNvSpPr>
            <a:spLocks noGrp="1"/>
          </p:cNvSpPr>
          <p:nvPr>
            <p:ph type="body" sz="quarter" idx="10"/>
          </p:nvPr>
        </p:nvSpPr>
        <p:spPr>
          <a:xfrm>
            <a:off x="274702" y="1211287"/>
            <a:ext cx="11888787" cy="1902059"/>
          </a:xfrm>
        </p:spPr>
        <p:txBody>
          <a:bodyPr/>
          <a:lstStyle/>
          <a:p>
            <a:r>
              <a:rPr lang="en-US" dirty="0"/>
              <a:t>Data must be located on the same distribution to join…</a:t>
            </a:r>
          </a:p>
          <a:p>
            <a:endParaRPr lang="en-US" dirty="0"/>
          </a:p>
          <a:p>
            <a:endParaRPr lang="en-US" dirty="0"/>
          </a:p>
        </p:txBody>
      </p:sp>
      <p:sp>
        <p:nvSpPr>
          <p:cNvPr id="4" name="Rectangle 3"/>
          <p:cNvSpPr/>
          <p:nvPr/>
        </p:nvSpPr>
        <p:spPr bwMode="auto">
          <a:xfrm>
            <a:off x="503237" y="2851020"/>
            <a:ext cx="2743200"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1</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3482909" y="2881182"/>
            <a:ext cx="2735328"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2</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1001 … 2000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563615" y="2857500"/>
            <a:ext cx="2743200"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1</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 for customers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 … 100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9543287" y="2887662"/>
            <a:ext cx="2735328" cy="3276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Distribution 2</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Sales for customers</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101 … 200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p:cNvCxnSpPr/>
          <p:nvPr/>
        </p:nvCxnSpPr>
        <p:spPr>
          <a:xfrm>
            <a:off x="6370637" y="2201862"/>
            <a:ext cx="0" cy="4572000"/>
          </a:xfrm>
          <a:prstGeom prst="line">
            <a:avLst/>
          </a:prstGeom>
          <a:ln w="444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7134" y="2186643"/>
            <a:ext cx="1039387"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Bad</a:t>
            </a:r>
            <a:endParaRPr lang="en-US" sz="2400" b="1" dirty="0">
              <a:gradFill>
                <a:gsLst>
                  <a:gs pos="2917">
                    <a:schemeClr val="tx1"/>
                  </a:gs>
                  <a:gs pos="30000">
                    <a:schemeClr val="tx1"/>
                  </a:gs>
                </a:gsLst>
                <a:lin ang="5400000" scaled="0"/>
              </a:gradFill>
            </a:endParaRPr>
          </a:p>
        </p:txBody>
      </p:sp>
      <p:sp>
        <p:nvSpPr>
          <p:cNvPr id="11" name="TextBox 10"/>
          <p:cNvSpPr txBox="1"/>
          <p:nvPr/>
        </p:nvSpPr>
        <p:spPr>
          <a:xfrm>
            <a:off x="8866499" y="2162316"/>
            <a:ext cx="1353576"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Good</a:t>
            </a:r>
            <a:endParaRPr lang="en-US" sz="2400" b="1" dirty="0">
              <a:gradFill>
                <a:gsLst>
                  <a:gs pos="2917">
                    <a:schemeClr val="tx1"/>
                  </a:gs>
                  <a:gs pos="30000">
                    <a:schemeClr val="tx1"/>
                  </a:gs>
                </a:gsLst>
                <a:lin ang="5400000" scaled="0"/>
              </a:gradFill>
            </a:endParaRPr>
          </a:p>
        </p:txBody>
      </p:sp>
      <p:sp>
        <p:nvSpPr>
          <p:cNvPr id="12" name="TextBox 11"/>
          <p:cNvSpPr txBox="1"/>
          <p:nvPr/>
        </p:nvSpPr>
        <p:spPr>
          <a:xfrm>
            <a:off x="884237" y="6339673"/>
            <a:ext cx="440152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Distribution by PK of each Fact</a:t>
            </a:r>
          </a:p>
        </p:txBody>
      </p:sp>
      <p:sp>
        <p:nvSpPr>
          <p:cNvPr id="13" name="TextBox 12"/>
          <p:cNvSpPr txBox="1"/>
          <p:nvPr/>
        </p:nvSpPr>
        <p:spPr>
          <a:xfrm>
            <a:off x="7106052" y="6331735"/>
            <a:ext cx="39960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Distribution by customer ID</a:t>
            </a:r>
          </a:p>
        </p:txBody>
      </p:sp>
    </p:spTree>
    <p:extLst>
      <p:ext uri="{BB962C8B-B14F-4D97-AF65-F5344CB8AC3E}">
        <p14:creationId xmlns:p14="http://schemas.microsoft.com/office/powerpoint/2010/main" val="4420198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Movement Types</a:t>
            </a:r>
          </a:p>
        </p:txBody>
      </p:sp>
      <p:graphicFrame>
        <p:nvGraphicFramePr>
          <p:cNvPr id="4" name="Table 3"/>
          <p:cNvGraphicFramePr>
            <a:graphicFrameLocks noGrp="1"/>
          </p:cNvGraphicFramePr>
          <p:nvPr>
            <p:extLst>
              <p:ext uri="{D42A27DB-BD31-4B8C-83A1-F6EECF244321}">
                <p14:modId xmlns:p14="http://schemas.microsoft.com/office/powerpoint/2010/main" val="936325172"/>
              </p:ext>
            </p:extLst>
          </p:nvPr>
        </p:nvGraphicFramePr>
        <p:xfrm>
          <a:off x="888467" y="1365352"/>
          <a:ext cx="10507264" cy="4951309"/>
        </p:xfrm>
        <a:graphic>
          <a:graphicData uri="http://schemas.openxmlformats.org/drawingml/2006/table">
            <a:tbl>
              <a:tblPr firstRow="1" bandRow="1">
                <a:tableStyleId>{5C22544A-7EE6-4342-B048-85BDC9FD1C3A}</a:tableStyleId>
              </a:tblPr>
              <a:tblGrid>
                <a:gridCol w="3654701">
                  <a:extLst>
                    <a:ext uri="{9D8B030D-6E8A-4147-A177-3AD203B41FA5}">
                      <a16:colId xmlns:a16="http://schemas.microsoft.com/office/drawing/2014/main" val="2422385950"/>
                    </a:ext>
                  </a:extLst>
                </a:gridCol>
                <a:gridCol w="6852563">
                  <a:extLst>
                    <a:ext uri="{9D8B030D-6E8A-4147-A177-3AD203B41FA5}">
                      <a16:colId xmlns:a16="http://schemas.microsoft.com/office/drawing/2014/main" val="3619854554"/>
                    </a:ext>
                  </a:extLst>
                </a:gridCol>
              </a:tblGrid>
              <a:tr h="1207822">
                <a:tc>
                  <a:txBody>
                    <a:bodyPr/>
                    <a:lstStyle/>
                    <a:p>
                      <a:r>
                        <a:rPr lang="en-US" sz="3300" dirty="0"/>
                        <a:t>DMS Operation</a:t>
                      </a:r>
                    </a:p>
                  </a:txBody>
                  <a:tcPr marL="91367" marR="91367" marT="45684" marB="45684">
                    <a:solidFill>
                      <a:schemeClr val="tx2"/>
                    </a:solidFill>
                  </a:tcPr>
                </a:tc>
                <a:tc>
                  <a:txBody>
                    <a:bodyPr/>
                    <a:lstStyle/>
                    <a:p>
                      <a:r>
                        <a:rPr lang="en-US" sz="3300" dirty="0"/>
                        <a:t>Description</a:t>
                      </a:r>
                    </a:p>
                  </a:txBody>
                  <a:tcPr marL="91367" marR="91367" marT="45684" marB="45684">
                    <a:solidFill>
                      <a:schemeClr val="tx2"/>
                    </a:solidFill>
                  </a:tcPr>
                </a:tc>
                <a:extLst>
                  <a:ext uri="{0D108BD9-81ED-4DB2-BD59-A6C34878D82A}">
                    <a16:rowId xmlns:a16="http://schemas.microsoft.com/office/drawing/2014/main" val="2455015492"/>
                  </a:ext>
                </a:extLst>
              </a:tr>
              <a:tr h="134202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2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200" b="1" dirty="0" err="1"/>
                        <a:t>ShuffleMoveOperation</a:t>
                      </a:r>
                      <a:endParaRPr lang="en-US" sz="2200" b="1" dirty="0"/>
                    </a:p>
                    <a:p>
                      <a:endParaRPr lang="en-US" sz="2200" b="1" dirty="0"/>
                    </a:p>
                  </a:txBody>
                  <a:tcPr marL="91367" marR="91367" marT="45684" marB="45684">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200" dirty="0"/>
                        <a:t>Redistributes data for compatible join or</a:t>
                      </a:r>
                      <a:r>
                        <a:rPr lang="en-US" sz="2200" baseline="0" dirty="0"/>
                        <a:t> aggregation</a:t>
                      </a:r>
                      <a:endParaRPr lang="en-US" sz="2200" dirty="0"/>
                    </a:p>
                  </a:txBody>
                  <a:tcPr marL="91367" marR="91367" marT="45684" marB="45684" anchor="ctr">
                    <a:solidFill>
                      <a:schemeClr val="bg2">
                        <a:lumMod val="20000"/>
                        <a:lumOff val="80000"/>
                      </a:schemeClr>
                    </a:solidFill>
                  </a:tcPr>
                </a:tc>
                <a:extLst>
                  <a:ext uri="{0D108BD9-81ED-4DB2-BD59-A6C34878D82A}">
                    <a16:rowId xmlns:a16="http://schemas.microsoft.com/office/drawing/2014/main" val="3499732124"/>
                  </a:ext>
                </a:extLst>
              </a:tr>
              <a:tr h="1200732">
                <a:tc>
                  <a:txBody>
                    <a:bodyPr/>
                    <a:lstStyle/>
                    <a:p>
                      <a:endParaRPr lang="en-US" sz="2200" b="1" dirty="0"/>
                    </a:p>
                    <a:p>
                      <a:r>
                        <a:rPr lang="en-US" sz="2200" b="1" dirty="0" err="1"/>
                        <a:t>PartitionMoveOperation</a:t>
                      </a:r>
                      <a:endParaRPr lang="en-US" sz="2200" b="1" dirty="0"/>
                    </a:p>
                  </a:txBody>
                  <a:tcPr marL="91367" marR="91367" marT="45684" marB="45684">
                    <a:solidFill>
                      <a:schemeClr val="accent2">
                        <a:lumMod val="20000"/>
                        <a:lumOff val="80000"/>
                      </a:schemeClr>
                    </a:solidFill>
                  </a:tcPr>
                </a:tc>
                <a:tc>
                  <a:txBody>
                    <a:bodyPr/>
                    <a:lstStyle/>
                    <a:p>
                      <a:r>
                        <a:rPr lang="en-US" sz="2200" dirty="0"/>
                        <a:t>Data moves from compute to</a:t>
                      </a:r>
                      <a:r>
                        <a:rPr lang="en-US" sz="2200" baseline="0" dirty="0"/>
                        <a:t> control node</a:t>
                      </a:r>
                    </a:p>
                    <a:p>
                      <a:r>
                        <a:rPr lang="en-US" sz="2200" baseline="0" dirty="0"/>
                        <a:t>(i.e. Average)</a:t>
                      </a:r>
                      <a:endParaRPr lang="en-US" sz="2200" dirty="0"/>
                    </a:p>
                  </a:txBody>
                  <a:tcPr marL="91367" marR="91367" marT="45684" marB="45684" anchor="ctr">
                    <a:solidFill>
                      <a:schemeClr val="accent2">
                        <a:lumMod val="20000"/>
                        <a:lumOff val="80000"/>
                      </a:schemeClr>
                    </a:solidFill>
                  </a:tcPr>
                </a:tc>
                <a:extLst>
                  <a:ext uri="{0D108BD9-81ED-4DB2-BD59-A6C34878D82A}">
                    <a16:rowId xmlns:a16="http://schemas.microsoft.com/office/drawing/2014/main" val="2757585178"/>
                  </a:ext>
                </a:extLst>
              </a:tr>
              <a:tr h="1200732">
                <a:tc>
                  <a:txBody>
                    <a:bodyPr/>
                    <a:lstStyle/>
                    <a:p>
                      <a:endParaRPr lang="en-US" sz="2200" b="1" dirty="0"/>
                    </a:p>
                    <a:p>
                      <a:r>
                        <a:rPr lang="en-US" sz="2200" b="1" dirty="0" err="1"/>
                        <a:t>BroadcastMoveOperation</a:t>
                      </a:r>
                      <a:endParaRPr lang="en-US" sz="2200" b="1" dirty="0"/>
                    </a:p>
                  </a:txBody>
                  <a:tcPr marL="91367" marR="91367" marT="45684" marB="45684">
                    <a:solidFill>
                      <a:schemeClr val="bg2">
                        <a:lumMod val="20000"/>
                        <a:lumOff val="80000"/>
                      </a:schemeClr>
                    </a:solidFill>
                  </a:tcPr>
                </a:tc>
                <a:tc>
                  <a:txBody>
                    <a:bodyPr/>
                    <a:lstStyle/>
                    <a:p>
                      <a:r>
                        <a:rPr lang="en-US" sz="2200" dirty="0"/>
                        <a:t>Table needs to become replicated for join compatibility</a:t>
                      </a:r>
                    </a:p>
                  </a:txBody>
                  <a:tcPr marL="91367" marR="91367" marT="45684" marB="45684"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Tree>
    <p:extLst>
      <p:ext uri="{BB962C8B-B14F-4D97-AF65-F5344CB8AC3E}">
        <p14:creationId xmlns:p14="http://schemas.microsoft.com/office/powerpoint/2010/main" val="28685839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88467" y="1365353"/>
          <a:ext cx="10507264" cy="4048080"/>
        </p:xfrm>
        <a:graphic>
          <a:graphicData uri="http://schemas.openxmlformats.org/drawingml/2006/table">
            <a:tbl>
              <a:tblPr firstRow="1" bandRow="1">
                <a:tableStyleId>{5C22544A-7EE6-4342-B048-85BDC9FD1C3A}</a:tableStyleId>
              </a:tblPr>
              <a:tblGrid>
                <a:gridCol w="3654701">
                  <a:extLst>
                    <a:ext uri="{9D8B030D-6E8A-4147-A177-3AD203B41FA5}">
                      <a16:colId xmlns:a16="http://schemas.microsoft.com/office/drawing/2014/main" val="2422385950"/>
                    </a:ext>
                  </a:extLst>
                </a:gridCol>
                <a:gridCol w="6852563">
                  <a:extLst>
                    <a:ext uri="{9D8B030D-6E8A-4147-A177-3AD203B41FA5}">
                      <a16:colId xmlns:a16="http://schemas.microsoft.com/office/drawing/2014/main" val="3619854554"/>
                    </a:ext>
                  </a:extLst>
                </a:gridCol>
              </a:tblGrid>
              <a:tr h="987488">
                <a:tc>
                  <a:txBody>
                    <a:bodyPr/>
                    <a:lstStyle/>
                    <a:p>
                      <a:r>
                        <a:rPr lang="en-US" sz="3300" dirty="0"/>
                        <a:t>DMS Operation</a:t>
                      </a:r>
                    </a:p>
                  </a:txBody>
                  <a:tcPr marL="91367" marR="91367" marT="45684" marB="45684">
                    <a:solidFill>
                      <a:schemeClr val="tx2"/>
                    </a:solidFill>
                  </a:tcPr>
                </a:tc>
                <a:tc>
                  <a:txBody>
                    <a:bodyPr/>
                    <a:lstStyle/>
                    <a:p>
                      <a:r>
                        <a:rPr lang="en-US" sz="3300" dirty="0"/>
                        <a:t>Description</a:t>
                      </a:r>
                    </a:p>
                  </a:txBody>
                  <a:tcPr marL="91367" marR="91367" marT="45684" marB="45684">
                    <a:solidFill>
                      <a:schemeClr val="tx2"/>
                    </a:solidFill>
                  </a:tcPr>
                </a:tc>
                <a:extLst>
                  <a:ext uri="{0D108BD9-81ED-4DB2-BD59-A6C34878D82A}">
                    <a16:rowId xmlns:a16="http://schemas.microsoft.com/office/drawing/2014/main" val="2455015492"/>
                  </a:ext>
                </a:extLst>
              </a:tr>
              <a:tr h="108614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2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200" b="1" dirty="0" err="1"/>
                        <a:t>ShuffleMoveOperation</a:t>
                      </a:r>
                      <a:endParaRPr lang="en-US" sz="2200" b="1" dirty="0"/>
                    </a:p>
                    <a:p>
                      <a:endParaRPr lang="en-US" sz="2200" b="1" dirty="0"/>
                    </a:p>
                  </a:txBody>
                  <a:tcPr marL="91367" marR="91367" marT="45684" marB="45684">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200" dirty="0"/>
                        <a:t>Redistributes data for compatible join or</a:t>
                      </a:r>
                      <a:r>
                        <a:rPr lang="en-US" sz="2200" baseline="0" dirty="0"/>
                        <a:t> aggregation</a:t>
                      </a:r>
                      <a:endParaRPr lang="en-US" sz="2200" dirty="0"/>
                    </a:p>
                  </a:txBody>
                  <a:tcPr marL="91367" marR="91367" marT="45684" marB="45684" anchor="ctr">
                    <a:solidFill>
                      <a:schemeClr val="bg2">
                        <a:lumMod val="20000"/>
                        <a:lumOff val="80000"/>
                      </a:schemeClr>
                    </a:solidFill>
                  </a:tcPr>
                </a:tc>
                <a:extLst>
                  <a:ext uri="{0D108BD9-81ED-4DB2-BD59-A6C34878D82A}">
                    <a16:rowId xmlns:a16="http://schemas.microsoft.com/office/drawing/2014/main" val="3499732124"/>
                  </a:ext>
                </a:extLst>
              </a:tr>
              <a:tr h="981692">
                <a:tc>
                  <a:txBody>
                    <a:bodyPr/>
                    <a:lstStyle/>
                    <a:p>
                      <a:endParaRPr lang="en-US" sz="2200" b="1" dirty="0"/>
                    </a:p>
                    <a:p>
                      <a:r>
                        <a:rPr lang="en-US" sz="2200" b="1" dirty="0" err="1"/>
                        <a:t>PartitionMoveOperation</a:t>
                      </a:r>
                      <a:endParaRPr lang="en-US" sz="2200" b="1" dirty="0"/>
                    </a:p>
                  </a:txBody>
                  <a:tcPr marL="91367" marR="91367" marT="45684" marB="45684">
                    <a:solidFill>
                      <a:schemeClr val="accent2">
                        <a:lumMod val="20000"/>
                        <a:lumOff val="80000"/>
                      </a:schemeClr>
                    </a:solidFill>
                  </a:tcPr>
                </a:tc>
                <a:tc>
                  <a:txBody>
                    <a:bodyPr/>
                    <a:lstStyle/>
                    <a:p>
                      <a:r>
                        <a:rPr lang="en-US" sz="2200" dirty="0"/>
                        <a:t>Data moves from compute to</a:t>
                      </a:r>
                      <a:r>
                        <a:rPr lang="en-US" sz="2200" baseline="0" dirty="0"/>
                        <a:t> control node</a:t>
                      </a:r>
                      <a:endParaRPr lang="en-US" sz="2200" dirty="0"/>
                    </a:p>
                  </a:txBody>
                  <a:tcPr marL="91367" marR="91367" marT="45684" marB="45684" anchor="ctr">
                    <a:solidFill>
                      <a:schemeClr val="accent2">
                        <a:lumMod val="20000"/>
                        <a:lumOff val="80000"/>
                      </a:schemeClr>
                    </a:solidFill>
                  </a:tcPr>
                </a:tc>
                <a:extLst>
                  <a:ext uri="{0D108BD9-81ED-4DB2-BD59-A6C34878D82A}">
                    <a16:rowId xmlns:a16="http://schemas.microsoft.com/office/drawing/2014/main" val="2757585178"/>
                  </a:ext>
                </a:extLst>
              </a:tr>
              <a:tr h="981692">
                <a:tc>
                  <a:txBody>
                    <a:bodyPr/>
                    <a:lstStyle/>
                    <a:p>
                      <a:endParaRPr lang="en-US" sz="2200" b="1" dirty="0"/>
                    </a:p>
                    <a:p>
                      <a:r>
                        <a:rPr lang="en-US" sz="2200" b="1" dirty="0" err="1"/>
                        <a:t>BroadcastMoveOperation</a:t>
                      </a:r>
                      <a:endParaRPr lang="en-US" sz="2200" b="1" dirty="0"/>
                    </a:p>
                  </a:txBody>
                  <a:tcPr marL="91367" marR="91367" marT="45684" marB="45684">
                    <a:solidFill>
                      <a:schemeClr val="bg2">
                        <a:lumMod val="20000"/>
                        <a:lumOff val="80000"/>
                      </a:schemeClr>
                    </a:solidFill>
                  </a:tcPr>
                </a:tc>
                <a:tc>
                  <a:txBody>
                    <a:bodyPr/>
                    <a:lstStyle/>
                    <a:p>
                      <a:r>
                        <a:rPr lang="en-US" sz="2200" dirty="0"/>
                        <a:t>Table needs to become replicated for join compatibility</a:t>
                      </a:r>
                    </a:p>
                  </a:txBody>
                  <a:tcPr marL="91367" marR="91367" marT="45684" marB="45684"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
        <p:nvSpPr>
          <p:cNvPr id="5" name="Title 1"/>
          <p:cNvSpPr>
            <a:spLocks noGrp="1"/>
          </p:cNvSpPr>
          <p:nvPr>
            <p:ph type="title"/>
          </p:nvPr>
        </p:nvSpPr>
        <p:spPr>
          <a:xfrm>
            <a:off x="1630017" y="341637"/>
            <a:ext cx="9176443" cy="833544"/>
          </a:xfrm>
        </p:spPr>
        <p:txBody>
          <a:bodyPr>
            <a:normAutofit fontScale="90000"/>
          </a:bodyPr>
          <a:lstStyle/>
          <a:p>
            <a:r>
              <a:rPr lang="en-US" dirty="0">
                <a:latin typeface="Segoe"/>
              </a:rPr>
              <a:t>Common Data Movement Types</a:t>
            </a:r>
          </a:p>
        </p:txBody>
      </p:sp>
    </p:spTree>
    <p:extLst>
      <p:ext uri="{BB962C8B-B14F-4D97-AF65-F5344CB8AC3E}">
        <p14:creationId xmlns:p14="http://schemas.microsoft.com/office/powerpoint/2010/main" val="349107719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39" y="488632"/>
            <a:ext cx="10717957" cy="937975"/>
          </a:xfrm>
        </p:spPr>
        <p:txBody>
          <a:bodyPr/>
          <a:lstStyle/>
          <a:p>
            <a:r>
              <a:rPr lang="en-US" dirty="0"/>
              <a:t>Optimizing with Indexes</a:t>
            </a:r>
          </a:p>
        </p:txBody>
      </p:sp>
      <p:grpSp>
        <p:nvGrpSpPr>
          <p:cNvPr id="4" name="Group 3"/>
          <p:cNvGrpSpPr/>
          <p:nvPr/>
        </p:nvGrpSpPr>
        <p:grpSpPr>
          <a:xfrm>
            <a:off x="8293809" y="1495858"/>
            <a:ext cx="3938579" cy="2834111"/>
            <a:chOff x="4264819" y="1763394"/>
            <a:chExt cx="3657600" cy="5496895"/>
          </a:xfrm>
          <a:solidFill>
            <a:schemeClr val="bg2">
              <a:lumMod val="20000"/>
              <a:lumOff val="80000"/>
            </a:schemeClr>
          </a:solidFill>
        </p:grpSpPr>
        <p:sp>
          <p:nvSpPr>
            <p:cNvPr id="5" name="Rectangle 4"/>
            <p:cNvSpPr/>
            <p:nvPr/>
          </p:nvSpPr>
          <p:spPr bwMode="auto">
            <a:xfrm>
              <a:off x="4264819" y="1763394"/>
              <a:ext cx="3657600" cy="1319142"/>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sp>
          <p:nvSpPr>
            <p:cNvPr id="6" name="Rectangle 5"/>
            <p:cNvSpPr/>
            <p:nvPr/>
          </p:nvSpPr>
          <p:spPr bwMode="auto">
            <a:xfrm>
              <a:off x="4264819" y="3102284"/>
              <a:ext cx="3657600" cy="4158005"/>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16" name="TextBox 15"/>
          <p:cNvSpPr txBox="1"/>
          <p:nvPr/>
        </p:nvSpPr>
        <p:spPr>
          <a:xfrm>
            <a:off x="8293811" y="1489145"/>
            <a:ext cx="3938576" cy="651845"/>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Clustered Index</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endParaRPr>
          </a:p>
        </p:txBody>
      </p:sp>
      <p:sp>
        <p:nvSpPr>
          <p:cNvPr id="20" name="Rectangle 19"/>
          <p:cNvSpPr/>
          <p:nvPr/>
        </p:nvSpPr>
        <p:spPr>
          <a:xfrm>
            <a:off x="8293809" y="2226745"/>
            <a:ext cx="3938579" cy="1093441"/>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rPr>
              <a:t>Optimal for tables &lt; 60M rows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1200" cap="none" spc="0" normalizeH="0" baseline="0" noProof="0" dirty="0">
                <a:ln>
                  <a:noFill/>
                </a:ln>
                <a:solidFill>
                  <a:srgbClr val="353535"/>
                </a:solidFill>
                <a:effectLst/>
                <a:uLnTx/>
                <a:uFillTx/>
                <a:latin typeface="Segoe"/>
                <a:ea typeface="+mn-ea"/>
                <a:cs typeface="Arial" pitchFamily="34" charset="0"/>
              </a:rPr>
              <a:t>Sorting operation slows down load</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98" b="0" i="0" u="none" strike="noStrike" kern="0" cap="none" spc="0" normalizeH="0" baseline="0" noProof="0" dirty="0">
              <a:ln>
                <a:noFill/>
              </a:ln>
              <a:solidFill>
                <a:srgbClr val="353535"/>
              </a:solidFill>
              <a:effectLst/>
              <a:uLnTx/>
              <a:uFillTx/>
              <a:latin typeface="Segoe UI Semilight"/>
              <a:ea typeface="+mn-ea"/>
              <a:cs typeface="+mn-cs"/>
            </a:endParaRPr>
          </a:p>
        </p:txBody>
      </p:sp>
      <p:grpSp>
        <p:nvGrpSpPr>
          <p:cNvPr id="9" name="Group 8"/>
          <p:cNvGrpSpPr/>
          <p:nvPr/>
        </p:nvGrpSpPr>
        <p:grpSpPr>
          <a:xfrm>
            <a:off x="245638" y="1489146"/>
            <a:ext cx="3990724" cy="2858842"/>
            <a:chOff x="203325" y="1215610"/>
            <a:chExt cx="2867995" cy="2991340"/>
          </a:xfrm>
          <a:solidFill>
            <a:schemeClr val="accent1">
              <a:lumMod val="40000"/>
              <a:lumOff val="60000"/>
            </a:schemeClr>
          </a:solidFill>
        </p:grpSpPr>
        <p:sp>
          <p:nvSpPr>
            <p:cNvPr id="12" name="Rectangle 11"/>
            <p:cNvSpPr/>
            <p:nvPr/>
          </p:nvSpPr>
          <p:spPr bwMode="auto">
            <a:xfrm>
              <a:off x="203326" y="1669139"/>
              <a:ext cx="2867993" cy="2518958"/>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0" marR="0" lvl="0" indent="0" algn="l" defTabSz="1241676" rtl="0" eaLnBrk="1" fontAlgn="auto" latinLnBrk="0" hangingPunct="1">
                <a:lnSpc>
                  <a:spcPct val="100000"/>
                </a:lnSpc>
                <a:spcBef>
                  <a:spcPts val="0"/>
                </a:spcBef>
                <a:spcAft>
                  <a:spcPts val="0"/>
                </a:spcAft>
                <a:buClrTx/>
                <a:buSzTx/>
                <a:buFontTx/>
                <a:buNone/>
                <a:tabLst/>
                <a:defRPr/>
              </a:pPr>
              <a:endParaRPr kumimoji="0" lang="en-US" sz="2038"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15" name="TextBox 14"/>
            <p:cNvSpPr txBox="1"/>
            <p:nvPr/>
          </p:nvSpPr>
          <p:spPr>
            <a:xfrm>
              <a:off x="203325" y="1215610"/>
              <a:ext cx="2867994" cy="682056"/>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Clustered </a:t>
              </a:r>
              <a:r>
                <a:rPr kumimoji="0" lang="en-US" sz="2038" b="0" i="0" u="none" strike="noStrike" kern="1200" cap="none" spc="0" normalizeH="0" baseline="0" noProof="0" dirty="0" err="1">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ColumnStore</a:t>
              </a:r>
              <a:b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br>
              <a:r>
                <a:rPr kumimoji="0" lang="en-US" sz="159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(SQL DW Default)</a:t>
              </a:r>
            </a:p>
          </p:txBody>
        </p:sp>
        <p:sp>
          <p:nvSpPr>
            <p:cNvPr id="18" name="Rectangle 17"/>
            <p:cNvSpPr/>
            <p:nvPr/>
          </p:nvSpPr>
          <p:spPr>
            <a:xfrm>
              <a:off x="203824" y="2041090"/>
              <a:ext cx="2867496" cy="2165860"/>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choice for </a:t>
              </a: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large tables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Limits scans to columns in the query</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compression</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Slower to load than Heap</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Keep partitions large enough to compress (&gt; 1 million rows)</a:t>
              </a:r>
            </a:p>
          </p:txBody>
        </p:sp>
      </p:grpSp>
      <p:grpSp>
        <p:nvGrpSpPr>
          <p:cNvPr id="21" name="Group 20"/>
          <p:cNvGrpSpPr/>
          <p:nvPr/>
        </p:nvGrpSpPr>
        <p:grpSpPr>
          <a:xfrm>
            <a:off x="245640" y="4458590"/>
            <a:ext cx="11986749" cy="1598929"/>
            <a:chOff x="4242811" y="1763394"/>
            <a:chExt cx="3679608" cy="6351235"/>
          </a:xfrm>
          <a:solidFill>
            <a:schemeClr val="bg2">
              <a:lumMod val="20000"/>
              <a:lumOff val="80000"/>
            </a:schemeClr>
          </a:solidFill>
        </p:grpSpPr>
        <p:sp>
          <p:nvSpPr>
            <p:cNvPr id="22" name="Rectangle 21"/>
            <p:cNvSpPr/>
            <p:nvPr/>
          </p:nvSpPr>
          <p:spPr bwMode="auto">
            <a:xfrm>
              <a:off x="4242811" y="1763394"/>
              <a:ext cx="3679608" cy="2013026"/>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sp>
          <p:nvSpPr>
            <p:cNvPr id="23" name="Rectangle 22"/>
            <p:cNvSpPr/>
            <p:nvPr/>
          </p:nvSpPr>
          <p:spPr bwMode="auto">
            <a:xfrm>
              <a:off x="4260076" y="3712745"/>
              <a:ext cx="3662343" cy="4401884"/>
            </a:xfrm>
            <a:prstGeom prst="rect">
              <a:avLst/>
            </a:prstGeom>
            <a:grp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24" name="TextBox 23"/>
          <p:cNvSpPr txBox="1"/>
          <p:nvPr/>
        </p:nvSpPr>
        <p:spPr>
          <a:xfrm>
            <a:off x="317333" y="4458590"/>
            <a:ext cx="11971296" cy="405945"/>
          </a:xfrm>
          <a:prstGeom prst="rect">
            <a:avLst/>
          </a:prstGeom>
          <a:solidFill>
            <a:schemeClr val="tx2"/>
          </a:solidFill>
        </p:spPr>
        <p:txBody>
          <a:bodyPr wrap="square" rtlCol="0">
            <a:spAutoFit/>
          </a:bodyPr>
          <a:lstStyle>
            <a:defPPr>
              <a:defRPr lang="en-US"/>
            </a:defPPr>
            <a:lvl1pPr algn="ctr">
              <a:defRPr sz="2038">
                <a:solidFill>
                  <a:schemeClr val="bg1"/>
                </a:solidFill>
                <a:latin typeface="Segoe WP Semibold" panose="020B0702040204020203" pitchFamily="34" charset="0"/>
                <a:ea typeface="Segoe UI" pitchFamily="34" charset="0"/>
                <a:cs typeface="Segoe WP Semibold" panose="020B0702040204020203" pitchFamily="34" charset="0"/>
              </a:defRPr>
            </a:lvl1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err="1">
                <a:ln>
                  <a:noFill/>
                </a:ln>
                <a:solidFill>
                  <a:srgbClr val="FFFFFF"/>
                </a:solidFill>
                <a:effectLst/>
                <a:uLnTx/>
                <a:uFillTx/>
                <a:latin typeface="Segoe WP Semibold" panose="020B0702040204020203" pitchFamily="34" charset="0"/>
              </a:rPr>
              <a:t>Nonclustered</a:t>
            </a: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rPr>
              <a:t> Indexes</a:t>
            </a:r>
          </a:p>
        </p:txBody>
      </p:sp>
      <p:sp>
        <p:nvSpPr>
          <p:cNvPr id="25" name="Rectangle 24"/>
          <p:cNvSpPr/>
          <p:nvPr/>
        </p:nvSpPr>
        <p:spPr>
          <a:xfrm>
            <a:off x="317333" y="4965371"/>
            <a:ext cx="11843366" cy="939873"/>
          </a:xfrm>
          <a:prstGeom prst="rect">
            <a:avLst/>
          </a:prstGeom>
          <a:solidFill>
            <a:schemeClr val="bg2">
              <a:lumMod val="20000"/>
              <a:lumOff val="80000"/>
            </a:schemeClr>
          </a:solidFill>
        </p:spPr>
        <p:txBody>
          <a:bodyPr wrap="square">
            <a:spAutoFit/>
          </a:bodyPr>
          <a:lstStyle/>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Use sparingly</a:t>
            </a:r>
          </a:p>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Optimize single row lookups</a:t>
            </a:r>
          </a:p>
          <a:p>
            <a:pPr marL="388254" marR="0" lvl="0" indent="-38825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Will slow down load</a:t>
            </a:r>
          </a:p>
        </p:txBody>
      </p:sp>
      <p:grpSp>
        <p:nvGrpSpPr>
          <p:cNvPr id="26" name="Group 25"/>
          <p:cNvGrpSpPr/>
          <p:nvPr/>
        </p:nvGrpSpPr>
        <p:grpSpPr>
          <a:xfrm>
            <a:off x="4305571" y="1489145"/>
            <a:ext cx="3938579" cy="2826139"/>
            <a:chOff x="3127344" y="1198457"/>
            <a:chExt cx="2898575" cy="3142657"/>
          </a:xfrm>
          <a:solidFill>
            <a:schemeClr val="accent1">
              <a:lumMod val="40000"/>
              <a:lumOff val="60000"/>
            </a:schemeClr>
          </a:solidFill>
        </p:grpSpPr>
        <p:grpSp>
          <p:nvGrpSpPr>
            <p:cNvPr id="27" name="Group 26"/>
            <p:cNvGrpSpPr/>
            <p:nvPr/>
          </p:nvGrpSpPr>
          <p:grpSpPr>
            <a:xfrm>
              <a:off x="3127344" y="1198457"/>
              <a:ext cx="2898575" cy="3142657"/>
              <a:chOff x="4264819" y="1755904"/>
              <a:chExt cx="3657600" cy="5023787"/>
            </a:xfrm>
            <a:grpFill/>
          </p:grpSpPr>
          <p:sp>
            <p:nvSpPr>
              <p:cNvPr id="30" name="Rectangle 29"/>
              <p:cNvSpPr/>
              <p:nvPr/>
            </p:nvSpPr>
            <p:spPr bwMode="auto">
              <a:xfrm>
                <a:off x="4264819" y="2581765"/>
                <a:ext cx="3657600" cy="4197926"/>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93169" tIns="46585" rIns="93169" bIns="46585" numCol="1" rtlCol="0" anchor="ctr" anchorCtr="0" compatLnSpc="1">
                <a:prstTxWarp prst="textNoShape">
                  <a:avLst/>
                </a:prstTxWarp>
              </a:bodyPr>
              <a:lstStyle/>
              <a:p>
                <a:pPr marL="349398" marR="0" lvl="0" indent="-349398" algn="l" defTabSz="12416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4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1" name="Rectangle 30"/>
              <p:cNvSpPr/>
              <p:nvPr/>
            </p:nvSpPr>
            <p:spPr bwMode="auto">
              <a:xfrm>
                <a:off x="4264819" y="1755904"/>
                <a:ext cx="3657600" cy="1158729"/>
              </a:xfrm>
              <a:prstGeom prst="rect">
                <a:avLst/>
              </a:prstGeom>
              <a:solidFill>
                <a:schemeClr val="tx2"/>
              </a:solidFill>
              <a:ln w="25400" cap="flat" cmpd="sng" algn="ctr">
                <a:noFill/>
                <a:prstDash val="solid"/>
                <a:headEnd type="none" w="med" len="med"/>
                <a:tailEnd type="none" w="med" len="med"/>
              </a:ln>
              <a:effectLst/>
            </p:spPr>
            <p:txBody>
              <a:bodyPr rot="0" spcFirstLastPara="0" vertOverflow="overflow" horzOverflow="overflow" vert="horz" wrap="square" lIns="93173" tIns="0" rIns="93173" bIns="0" numCol="1" spcCol="0" rtlCol="0" fromWordArt="0" anchor="ctr" anchorCtr="0" forceAA="0" compatLnSpc="1">
                <a:prstTxWarp prst="textNoShape">
                  <a:avLst/>
                </a:prstTxWarp>
                <a:noAutofit/>
              </a:bodyPr>
              <a:lstStyle/>
              <a:p>
                <a:pPr marL="0" marR="0" lvl="0" indent="0" algn="l" defTabSz="1655212" rtl="0" eaLnBrk="1" fontAlgn="base" latinLnBrk="0" hangingPunct="1">
                  <a:lnSpc>
                    <a:spcPct val="90000"/>
                  </a:lnSpc>
                  <a:spcBef>
                    <a:spcPct val="0"/>
                  </a:spcBef>
                  <a:spcAft>
                    <a:spcPct val="0"/>
                  </a:spcAft>
                  <a:buClrTx/>
                  <a:buSzTx/>
                  <a:buFontTx/>
                  <a:buNone/>
                  <a:tabLst/>
                  <a:defRPr/>
                </a:pPr>
                <a:endParaRPr kumimoji="0" lang="en-US" sz="2752" b="0" i="0" u="none" strike="noStrike" kern="0" cap="none" spc="0" normalizeH="0" baseline="0" noProof="0" dirty="0">
                  <a:ln>
                    <a:noFill/>
                  </a:ln>
                  <a:gradFill>
                    <a:gsLst>
                      <a:gs pos="0">
                        <a:sysClr val="window" lastClr="FFFFFF"/>
                      </a:gs>
                      <a:gs pos="100000">
                        <a:sysClr val="window" lastClr="FFFFFF"/>
                      </a:gs>
                    </a:gsLst>
                    <a:lin ang="16200000" scaled="0"/>
                  </a:gradFill>
                  <a:effectLst/>
                  <a:uLnTx/>
                  <a:uFillTx/>
                  <a:latin typeface="Segoe UI Light"/>
                  <a:ea typeface="+mn-ea"/>
                  <a:cs typeface="+mn-cs"/>
                </a:endParaRPr>
              </a:p>
            </p:txBody>
          </p:sp>
        </p:grpSp>
        <p:sp>
          <p:nvSpPr>
            <p:cNvPr id="28" name="TextBox 27"/>
            <p:cNvSpPr txBox="1"/>
            <p:nvPr/>
          </p:nvSpPr>
          <p:spPr>
            <a:xfrm>
              <a:off x="3350396" y="1206331"/>
              <a:ext cx="2443207" cy="451409"/>
            </a:xfrm>
            <a:prstGeom prst="rect">
              <a:avLst/>
            </a:prstGeom>
            <a:solidFill>
              <a:schemeClr val="tx2"/>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38" b="0" i="0" u="none" strike="noStrike" kern="1200" cap="none" spc="0" normalizeH="0" baseline="0" noProof="0" dirty="0">
                  <a:ln>
                    <a:noFill/>
                  </a:ln>
                  <a:solidFill>
                    <a:srgbClr val="FFFFFF"/>
                  </a:solidFill>
                  <a:effectLst/>
                  <a:uLnTx/>
                  <a:uFillTx/>
                  <a:latin typeface="Segoe WP Semibold" panose="020B0702040204020203" pitchFamily="34" charset="0"/>
                  <a:ea typeface="Segoe UI" pitchFamily="34" charset="0"/>
                  <a:cs typeface="Segoe WP Semibold" panose="020B0702040204020203" pitchFamily="34" charset="0"/>
                </a:rPr>
                <a:t>Heap</a:t>
              </a:r>
            </a:p>
          </p:txBody>
        </p:sp>
        <p:sp>
          <p:nvSpPr>
            <p:cNvPr id="29" name="Rectangle 28"/>
            <p:cNvSpPr/>
            <p:nvPr/>
          </p:nvSpPr>
          <p:spPr>
            <a:xfrm>
              <a:off x="3127344" y="2120207"/>
              <a:ext cx="2898575" cy="1359289"/>
            </a:xfrm>
            <a:prstGeom prst="rect">
              <a:avLst/>
            </a:prstGeom>
            <a:solidFill>
              <a:schemeClr val="bg2">
                <a:lumMod val="20000"/>
                <a:lumOff val="80000"/>
              </a:schemeClr>
            </a:solidFill>
          </p:spPr>
          <p:txBody>
            <a:bodyPr wrap="square">
              <a:spAutoFit/>
            </a:bodyPr>
            <a:lstStyle/>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Optimal choice for </a:t>
              </a:r>
              <a:r>
                <a:rPr kumimoji="0" lang="en-US" sz="1836" b="1" i="0" u="none" strike="noStrike" kern="0" cap="none" spc="0" normalizeH="0" baseline="0" noProof="0" dirty="0">
                  <a:ln>
                    <a:noFill/>
                  </a:ln>
                  <a:solidFill>
                    <a:srgbClr val="353535"/>
                  </a:solidFill>
                  <a:effectLst/>
                  <a:uLnTx/>
                  <a:uFillTx/>
                  <a:latin typeface="Segoe"/>
                  <a:ea typeface="+mn-ea"/>
                  <a:cs typeface="+mn-cs"/>
                  <a:sym typeface="Wingdings 2" pitchFamily="18" charset="2"/>
                </a:rPr>
                <a:t>temporary or staging tables</a:t>
              </a: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36" b="0" i="0" u="none" strike="noStrike" kern="0" cap="none" spc="0" normalizeH="0" baseline="0" noProof="0" dirty="0">
                  <a:ln>
                    <a:noFill/>
                  </a:ln>
                  <a:solidFill>
                    <a:srgbClr val="353535"/>
                  </a:solidFill>
                  <a:effectLst/>
                  <a:uLnTx/>
                  <a:uFillTx/>
                  <a:latin typeface="Segoe"/>
                  <a:ea typeface="+mn-ea"/>
                  <a:cs typeface="+mn-cs"/>
                  <a:sym typeface="Wingdings 2" pitchFamily="18" charset="2"/>
                </a:rPr>
                <a:t>Fastest load performance</a:t>
              </a:r>
              <a:endParaRPr kumimoji="0" lang="en-US" sz="1836" b="0" i="0" u="none" strike="noStrike" kern="0" cap="none" spc="0" normalizeH="0" baseline="0" noProof="0" dirty="0">
                <a:ln>
                  <a:noFill/>
                </a:ln>
                <a:solidFill>
                  <a:srgbClr val="353535"/>
                </a:solidFill>
                <a:effectLst/>
                <a:uLnTx/>
                <a:uFillTx/>
                <a:latin typeface="Segoe"/>
                <a:ea typeface="+mn-ea"/>
                <a:cs typeface="+mn-cs"/>
              </a:endParaRPr>
            </a:p>
            <a:p>
              <a:pPr marL="388254" marR="0" lvl="0" indent="-388254" algn="l" defTabSz="16557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36" b="0" i="0" u="none" strike="noStrike" kern="0" cap="none" spc="0" normalizeH="0" baseline="0" noProof="0" dirty="0">
                <a:ln>
                  <a:noFill/>
                </a:ln>
                <a:solidFill>
                  <a:srgbClr val="353535"/>
                </a:solidFill>
                <a:effectLst/>
                <a:uLnTx/>
                <a:uFillTx/>
                <a:latin typeface="Segoe"/>
                <a:ea typeface="+mn-ea"/>
                <a:cs typeface="+mn-cs"/>
              </a:endParaRPr>
            </a:p>
          </p:txBody>
        </p:sp>
      </p:grpSp>
    </p:spTree>
    <p:extLst>
      <p:ext uri="{BB962C8B-B14F-4D97-AF65-F5344CB8AC3E}">
        <p14:creationId xmlns:p14="http://schemas.microsoft.com/office/powerpoint/2010/main" val="320219445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Best Practices</a:t>
            </a:r>
          </a:p>
        </p:txBody>
      </p:sp>
      <p:sp>
        <p:nvSpPr>
          <p:cNvPr id="3" name="Text Placeholder 2"/>
          <p:cNvSpPr>
            <a:spLocks noGrp="1"/>
          </p:cNvSpPr>
          <p:nvPr>
            <p:ph type="body" sz="quarter" idx="10"/>
          </p:nvPr>
        </p:nvSpPr>
        <p:spPr>
          <a:xfrm>
            <a:off x="274702" y="1211287"/>
            <a:ext cx="11888787" cy="3010055"/>
          </a:xfrm>
        </p:spPr>
        <p:txBody>
          <a:bodyPr/>
          <a:lstStyle/>
          <a:p>
            <a:r>
              <a:rPr lang="en-US" dirty="0"/>
              <a:t>By date – improves performance by partition elimination</a:t>
            </a:r>
          </a:p>
          <a:p>
            <a:r>
              <a:rPr lang="en-US" dirty="0"/>
              <a:t>Granularity depends on workload - target 1 million rows per distribution/partition</a:t>
            </a:r>
          </a:p>
          <a:p>
            <a:r>
              <a:rPr lang="en-US" dirty="0"/>
              <a:t>Utilize partition switching to Optimize load performance</a:t>
            </a:r>
          </a:p>
          <a:p>
            <a:r>
              <a:rPr lang="en-US" dirty="0"/>
              <a:t>Index by </a:t>
            </a:r>
            <a:r>
              <a:rPr lang="en-US" dirty="0" err="1"/>
              <a:t>partion</a:t>
            </a:r>
            <a:endParaRPr lang="en-US" dirty="0"/>
          </a:p>
        </p:txBody>
      </p:sp>
    </p:spTree>
    <p:extLst>
      <p:ext uri="{BB962C8B-B14F-4D97-AF65-F5344CB8AC3E}">
        <p14:creationId xmlns:p14="http://schemas.microsoft.com/office/powerpoint/2010/main" val="115815939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9351" y="466301"/>
            <a:ext cx="4051892" cy="751661"/>
          </a:xfrm>
        </p:spPr>
        <p:txBody>
          <a:bodyPr/>
          <a:lstStyle/>
          <a:p>
            <a:r>
              <a:rPr lang="en-US" dirty="0"/>
              <a:t>DDL Example</a:t>
            </a:r>
          </a:p>
        </p:txBody>
      </p:sp>
      <p:sp>
        <p:nvSpPr>
          <p:cNvPr id="8" name="Text Placeholder 4"/>
          <p:cNvSpPr>
            <a:spLocks noGrp="1"/>
          </p:cNvSpPr>
          <p:nvPr>
            <p:ph type="body" sz="quarter" idx="10"/>
          </p:nvPr>
        </p:nvSpPr>
        <p:spPr>
          <a:xfrm>
            <a:off x="279351" y="1217963"/>
            <a:ext cx="10903279" cy="5236697"/>
          </a:xfrm>
        </p:spPr>
        <p:txBody>
          <a:bodyPr>
            <a:normAutofit/>
          </a:bodyPr>
          <a:lstStyle/>
          <a:p>
            <a:r>
              <a:rPr lang="en-US" sz="2038" dirty="0">
                <a:latin typeface="Calibri" panose="020F0502020204030204" pitchFamily="34" charset="0"/>
                <a:cs typeface="Calibri" panose="020F0502020204030204" pitchFamily="34" charset="0"/>
              </a:rPr>
              <a:t>CREATE TABLE </a:t>
            </a:r>
            <a:r>
              <a:rPr lang="en-US" sz="2038" dirty="0" err="1">
                <a:latin typeface="Calibri" panose="020F0502020204030204" pitchFamily="34" charset="0"/>
                <a:cs typeface="Calibri" panose="020F0502020204030204" pitchFamily="34" charset="0"/>
              </a:rPr>
              <a:t>FactFinance</a:t>
            </a:r>
            <a:endParaRPr lang="en-US" sz="2038" dirty="0">
              <a:latin typeface="Calibri" panose="020F0502020204030204" pitchFamily="34" charset="0"/>
              <a:cs typeface="Calibri" panose="020F0502020204030204" pitchFamily="34" charset="0"/>
            </a:endParaRPr>
          </a:p>
          <a:p>
            <a:r>
              <a:rPr lang="en-US" sz="2038" dirty="0">
                <a:latin typeface="Calibri" panose="020F0502020204030204" pitchFamily="34" charset="0"/>
                <a:cs typeface="Calibri" panose="020F0502020204030204" pitchFamily="34" charset="0"/>
              </a:rPr>
              <a:t>(</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FinanceKey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Date datetime2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OrganizationKey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DepartmentGroupKey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NOT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ScenarioKey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NULL,</a:t>
            </a:r>
          </a:p>
          <a:p>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AccountKey</a:t>
            </a:r>
            <a:r>
              <a:rPr lang="en-US" sz="2038" dirty="0">
                <a:latin typeface="Calibri" panose="020F0502020204030204" pitchFamily="34" charset="0"/>
                <a:cs typeface="Calibri" panose="020F0502020204030204" pitchFamily="34" charset="0"/>
              </a:rPr>
              <a:t> </a:t>
            </a:r>
            <a:r>
              <a:rPr lang="en-US" sz="2038" dirty="0" err="1">
                <a:latin typeface="Calibri" panose="020F0502020204030204" pitchFamily="34" charset="0"/>
                <a:cs typeface="Calibri" panose="020F0502020204030204" pitchFamily="34" charset="0"/>
              </a:rPr>
              <a:t>int</a:t>
            </a:r>
            <a:r>
              <a:rPr lang="en-US" sz="2038" dirty="0">
                <a:latin typeface="Calibri" panose="020F0502020204030204" pitchFamily="34" charset="0"/>
                <a:cs typeface="Calibri" panose="020F0502020204030204" pitchFamily="34" charset="0"/>
              </a:rPr>
              <a:t>  NULL,</a:t>
            </a:r>
          </a:p>
          <a:p>
            <a:r>
              <a:rPr lang="en-US" sz="2038" dirty="0">
                <a:latin typeface="Calibri" panose="020F0502020204030204" pitchFamily="34" charset="0"/>
                <a:cs typeface="Calibri" panose="020F0502020204030204" pitchFamily="34" charset="0"/>
              </a:rPr>
              <a:t>	Amount float NOT NULL) </a:t>
            </a:r>
          </a:p>
          <a:p>
            <a:r>
              <a:rPr lang="en-US" sz="2038" dirty="0">
                <a:latin typeface="Calibri" panose="020F0502020204030204" pitchFamily="34" charset="0"/>
                <a:cs typeface="Calibri" panose="020F0502020204030204" pitchFamily="34" charset="0"/>
              </a:rPr>
              <a:t>WITH (clustered columnstore index, DISTRIBUTION = HASH(</a:t>
            </a:r>
            <a:r>
              <a:rPr lang="en-US" sz="2038" dirty="0" err="1">
                <a:latin typeface="Calibri" panose="020F0502020204030204" pitchFamily="34" charset="0"/>
                <a:cs typeface="Calibri" panose="020F0502020204030204" pitchFamily="34" charset="0"/>
              </a:rPr>
              <a:t>FinanceKey</a:t>
            </a:r>
            <a:r>
              <a:rPr lang="en-US" sz="2038" dirty="0">
                <a:latin typeface="Calibri" panose="020F0502020204030204" pitchFamily="34" charset="0"/>
                <a:cs typeface="Calibri" panose="020F0502020204030204" pitchFamily="34" charset="0"/>
              </a:rPr>
              <a:t>),</a:t>
            </a:r>
          </a:p>
          <a:p>
            <a:r>
              <a:rPr lang="en-US" sz="2038" dirty="0">
                <a:latin typeface="Calibri" panose="020F0502020204030204" pitchFamily="34" charset="0"/>
                <a:cs typeface="Calibri" panose="020F0502020204030204" pitchFamily="34" charset="0"/>
              </a:rPr>
              <a:t>      PARTITION (Date RANGE RIGHT FOR VALUES</a:t>
            </a:r>
          </a:p>
          <a:p>
            <a:r>
              <a:rPr lang="en-US" sz="2040" dirty="0">
                <a:latin typeface="Calibri" panose="020F0502020204030204" pitchFamily="34" charset="0"/>
                <a:cs typeface="Calibri" panose="020F0502020204030204" pitchFamily="34" charset="0"/>
              </a:rPr>
              <a:t>     </a:t>
            </a:r>
            <a:r>
              <a:rPr lang="fr-FR" sz="2040" dirty="0"/>
              <a:t>(N‘2016-01-01T00:00:00.000', N‘2016-02-01T00:00:00.000', N‘2016-03-01T00:00:00.000'</a:t>
            </a:r>
            <a:r>
              <a:rPr lang="en-US" sz="2040" dirty="0">
                <a:latin typeface="Calibri" panose="020F0502020204030204" pitchFamily="34" charset="0"/>
                <a:cs typeface="Calibri" panose="020F0502020204030204" pitchFamily="34" charset="0"/>
              </a:rPr>
              <a:t>))</a:t>
            </a:r>
          </a:p>
          <a:p>
            <a:r>
              <a:rPr lang="en-US" sz="204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7822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Statistics</a:t>
            </a:r>
          </a:p>
        </p:txBody>
      </p:sp>
      <p:sp>
        <p:nvSpPr>
          <p:cNvPr id="5" name="Text Placeholder 4"/>
          <p:cNvSpPr>
            <a:spLocks noGrp="1"/>
          </p:cNvSpPr>
          <p:nvPr>
            <p:ph type="body" sz="quarter" idx="10"/>
          </p:nvPr>
        </p:nvSpPr>
        <p:spPr>
          <a:xfrm>
            <a:off x="274702" y="1211287"/>
            <a:ext cx="11888787" cy="4228850"/>
          </a:xfrm>
        </p:spPr>
        <p:txBody>
          <a:bodyPr/>
          <a:lstStyle/>
          <a:p>
            <a:r>
              <a:rPr lang="en-US" dirty="0"/>
              <a:t>Manual today</a:t>
            </a:r>
          </a:p>
          <a:p>
            <a:r>
              <a:rPr lang="en-US" dirty="0"/>
              <a:t>Cost Based Query Optimizer needs statistics</a:t>
            </a:r>
          </a:p>
          <a:p>
            <a:r>
              <a:rPr lang="en-US" dirty="0"/>
              <a:t>Sampled stats are usually fine</a:t>
            </a:r>
          </a:p>
          <a:p>
            <a:r>
              <a:rPr lang="en-US" dirty="0"/>
              <a:t>Create statistics for all columns used in JOINs, GROUP BY, WHERE</a:t>
            </a:r>
          </a:p>
          <a:p>
            <a:r>
              <a:rPr lang="en-US" dirty="0"/>
              <a:t>Update statistics after incremental load</a:t>
            </a:r>
          </a:p>
          <a:p>
            <a:r>
              <a:rPr lang="en-US" dirty="0"/>
              <a:t>If needed, use multi-column statistics on join and group by</a:t>
            </a:r>
          </a:p>
        </p:txBody>
      </p:sp>
    </p:spTree>
    <p:extLst>
      <p:ext uri="{BB962C8B-B14F-4D97-AF65-F5344CB8AC3E}">
        <p14:creationId xmlns:p14="http://schemas.microsoft.com/office/powerpoint/2010/main" val="4952894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274702" y="1211287"/>
            <a:ext cx="11888787" cy="3120854"/>
          </a:xfrm>
        </p:spPr>
        <p:txBody>
          <a:bodyPr/>
          <a:lstStyle/>
          <a:p>
            <a:r>
              <a:rPr lang="en-US" dirty="0"/>
              <a:t>Big Data Options in Azure</a:t>
            </a:r>
          </a:p>
          <a:p>
            <a:r>
              <a:rPr lang="en-US" dirty="0"/>
              <a:t>SQL Data Warehouse Basics</a:t>
            </a:r>
          </a:p>
          <a:p>
            <a:r>
              <a:rPr lang="en-US" dirty="0"/>
              <a:t>Data Migration</a:t>
            </a:r>
          </a:p>
          <a:p>
            <a:r>
              <a:rPr lang="en-US" dirty="0"/>
              <a:t>Table Distribution</a:t>
            </a:r>
          </a:p>
          <a:p>
            <a:r>
              <a:rPr lang="en-US" dirty="0"/>
              <a:t>Common Architecture Patterns</a:t>
            </a:r>
          </a:p>
        </p:txBody>
      </p:sp>
    </p:spTree>
    <p:extLst>
      <p:ext uri="{BB962C8B-B14F-4D97-AF65-F5344CB8AC3E}">
        <p14:creationId xmlns:p14="http://schemas.microsoft.com/office/powerpoint/2010/main" val="5221969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Common Architecture Patterns</a:t>
            </a:r>
          </a:p>
        </p:txBody>
      </p:sp>
    </p:spTree>
    <p:extLst>
      <p:ext uri="{BB962C8B-B14F-4D97-AF65-F5344CB8AC3E}">
        <p14:creationId xmlns:p14="http://schemas.microsoft.com/office/powerpoint/2010/main" val="6723596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Pattern 1: EDW with Modern BI</a:t>
            </a:r>
          </a:p>
        </p:txBody>
      </p:sp>
      <p:sp>
        <p:nvSpPr>
          <p:cNvPr id="4" name="Text Placeholder 3"/>
          <p:cNvSpPr>
            <a:spLocks noGrp="1"/>
          </p:cNvSpPr>
          <p:nvPr>
            <p:ph type="body" sz="quarter" idx="10"/>
          </p:nvPr>
        </p:nvSpPr>
        <p:spPr>
          <a:xfrm>
            <a:off x="274702" y="1211287"/>
            <a:ext cx="11888787" cy="4727448"/>
          </a:xfrm>
        </p:spPr>
        <p:txBody>
          <a:bodyPr/>
          <a:lstStyle/>
          <a:p>
            <a:r>
              <a:rPr lang="en-US" dirty="0"/>
              <a:t>Data: Usually </a:t>
            </a:r>
            <a:r>
              <a:rPr lang="en-US" b="1" u="sng" dirty="0"/>
              <a:t>human-born data</a:t>
            </a:r>
            <a:r>
              <a:rPr lang="en-US" dirty="0"/>
              <a:t>, e.g., orders, sales, financial, customers, marketing</a:t>
            </a:r>
          </a:p>
          <a:p>
            <a:r>
              <a:rPr lang="en-US" dirty="0"/>
              <a:t>Modeling: Dimensional models (e.g. Kimball)</a:t>
            </a:r>
          </a:p>
          <a:p>
            <a:r>
              <a:rPr lang="en-US" dirty="0"/>
              <a:t>Queries: Star joins with grouping and aggregation</a:t>
            </a:r>
          </a:p>
          <a:p>
            <a:r>
              <a:rPr lang="en-US" dirty="0"/>
              <a:t>Loading: Periodic incremental load batches</a:t>
            </a:r>
          </a:p>
          <a:p>
            <a:r>
              <a:rPr lang="en-US" dirty="0"/>
              <a:t>Workload: Thousands of users, hundreds of user sessions, tens of concurrent queries</a:t>
            </a:r>
          </a:p>
          <a:p>
            <a:endParaRPr lang="en-US" dirty="0"/>
          </a:p>
        </p:txBody>
      </p:sp>
    </p:spTree>
    <p:extLst>
      <p:ext uri="{BB962C8B-B14F-4D97-AF65-F5344CB8AC3E}">
        <p14:creationId xmlns:p14="http://schemas.microsoft.com/office/powerpoint/2010/main" val="101384945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p:cNvSpPr/>
          <p:nvPr/>
        </p:nvSpPr>
        <p:spPr bwMode="auto">
          <a:xfrm>
            <a:off x="7584943" y="43544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35" name="Rectangle: Rounded Corners 34"/>
          <p:cNvSpPr/>
          <p:nvPr/>
        </p:nvSpPr>
        <p:spPr bwMode="auto">
          <a:xfrm>
            <a:off x="7376947" y="63201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3" name="Rectangle: Rounded Corners 2"/>
          <p:cNvSpPr/>
          <p:nvPr/>
        </p:nvSpPr>
        <p:spPr bwMode="auto">
          <a:xfrm>
            <a:off x="1774490"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Transactional Data Sources</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(e.g. ERP systems)</a:t>
            </a:r>
          </a:p>
        </p:txBody>
      </p:sp>
      <p:sp>
        <p:nvSpPr>
          <p:cNvPr id="4" name="Rectangle: Rounded Corners 3"/>
          <p:cNvSpPr/>
          <p:nvPr/>
        </p:nvSpPr>
        <p:spPr bwMode="auto">
          <a:xfrm>
            <a:off x="3575694"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ETL and ELT</a:t>
            </a:r>
          </a:p>
        </p:txBody>
      </p:sp>
      <p:sp>
        <p:nvSpPr>
          <p:cNvPr id="5" name="Arrow: Right 4"/>
          <p:cNvSpPr/>
          <p:nvPr/>
        </p:nvSpPr>
        <p:spPr bwMode="auto">
          <a:xfrm>
            <a:off x="3310548"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Rectangle: Rounded Corners 7"/>
          <p:cNvSpPr/>
          <p:nvPr/>
        </p:nvSpPr>
        <p:spPr bwMode="auto">
          <a:xfrm>
            <a:off x="5367754" y="828581"/>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Staging</a:t>
            </a:r>
          </a:p>
        </p:txBody>
      </p:sp>
      <p:sp>
        <p:nvSpPr>
          <p:cNvPr id="9" name="Rectangle: Rounded Corners 8"/>
          <p:cNvSpPr/>
          <p:nvPr/>
        </p:nvSpPr>
        <p:spPr bwMode="auto">
          <a:xfrm>
            <a:off x="7168952" y="828580"/>
            <a:ext cx="1536058" cy="1796633"/>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10" name="Rectangle: Rounded Corners 9"/>
          <p:cNvSpPr/>
          <p:nvPr/>
        </p:nvSpPr>
        <p:spPr bwMode="auto">
          <a:xfrm>
            <a:off x="5399884" y="3043910"/>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rPr>
              <a:t>Caching</a:t>
            </a:r>
            <a:r>
              <a:rPr kumimoji="0" lang="en-US" sz="1224" b="0" i="0" u="none" strike="noStrike" kern="1200" cap="none" spc="0" normalizeH="0" noProof="0" dirty="0">
                <a:ln>
                  <a:noFill/>
                </a:ln>
                <a:solidFill>
                  <a:srgbClr val="0078D7"/>
                </a:solidFill>
                <a:effectLst/>
                <a:uLnTx/>
                <a:uFillTx/>
                <a:latin typeface="Segoe UI Semilight"/>
                <a:ea typeface="Segoe UI" pitchFamily="34" charset="0"/>
                <a:cs typeface="Segoe UI" pitchFamily="34" charset="0"/>
              </a:rPr>
              <a:t> </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noProof="0" dirty="0">
                <a:ln>
                  <a:noFill/>
                </a:ln>
                <a:solidFill>
                  <a:srgbClr val="0078D7"/>
                </a:solidFill>
                <a:effectLst/>
                <a:uLnTx/>
                <a:uFillTx/>
                <a:latin typeface="Segoe UI Semilight"/>
                <a:ea typeface="Segoe UI" pitchFamily="34" charset="0"/>
                <a:cs typeface="Segoe UI" pitchFamily="34" charset="0"/>
              </a:rPr>
              <a:t>&amp; Security</a:t>
            </a:r>
            <a:endPar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endParaRPr>
          </a:p>
        </p:txBody>
      </p:sp>
      <p:sp>
        <p:nvSpPr>
          <p:cNvPr id="11" name="Rectangle: Rounded Corners 10"/>
          <p:cNvSpPr/>
          <p:nvPr/>
        </p:nvSpPr>
        <p:spPr bwMode="auto">
          <a:xfrm>
            <a:off x="9029785" y="304390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Semantic Modelling</a:t>
            </a:r>
          </a:p>
        </p:txBody>
      </p:sp>
      <p:sp>
        <p:nvSpPr>
          <p:cNvPr id="12" name="Rectangle: Rounded Corners 11"/>
          <p:cNvSpPr/>
          <p:nvPr/>
        </p:nvSpPr>
        <p:spPr bwMode="auto">
          <a:xfrm>
            <a:off x="7159962" y="304390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Report Execution &amp; Orchestration</a:t>
            </a:r>
          </a:p>
        </p:txBody>
      </p:sp>
      <p:sp>
        <p:nvSpPr>
          <p:cNvPr id="13" name="Rectangle: Rounded Corners 12"/>
          <p:cNvSpPr/>
          <p:nvPr/>
        </p:nvSpPr>
        <p:spPr bwMode="auto">
          <a:xfrm>
            <a:off x="5399883" y="5119413"/>
            <a:ext cx="5485910" cy="13166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End User Consumption</a:t>
            </a:r>
          </a:p>
        </p:txBody>
      </p:sp>
      <p:sp>
        <p:nvSpPr>
          <p:cNvPr id="14" name="Arrow: Right 13"/>
          <p:cNvSpPr/>
          <p:nvPr/>
        </p:nvSpPr>
        <p:spPr bwMode="auto">
          <a:xfrm>
            <a:off x="5102610"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Rectangle: Rounded Corners 15"/>
          <p:cNvSpPr/>
          <p:nvPr/>
        </p:nvSpPr>
        <p:spPr bwMode="auto">
          <a:xfrm>
            <a:off x="1852214"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Dynamics, SAP, Siebel,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Rectangle: Rounded Corners 16"/>
          <p:cNvSpPr/>
          <p:nvPr/>
        </p:nvSpPr>
        <p:spPr bwMode="auto">
          <a:xfrm>
            <a:off x="3680841"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Hadoop, HDI, ADF, SSIS, DL Analytics ,…</a:t>
            </a:r>
          </a:p>
        </p:txBody>
      </p:sp>
      <p:sp>
        <p:nvSpPr>
          <p:cNvPr id="18" name="Rectangle: Rounded Corners 17"/>
          <p:cNvSpPr/>
          <p:nvPr/>
        </p:nvSpPr>
        <p:spPr bwMode="auto">
          <a:xfrm>
            <a:off x="5472904"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AZ Storage, DL</a:t>
            </a:r>
            <a:r>
              <a:rPr kumimoji="0" lang="en-US" sz="1122" b="0" i="0" u="none" strike="noStrike" kern="1200" cap="none" spc="0" normalizeH="0" noProof="0" dirty="0">
                <a:ln>
                  <a:noFill/>
                </a:ln>
                <a:solidFill>
                  <a:srgbClr val="353535"/>
                </a:solidFill>
                <a:effectLst/>
                <a:uLnTx/>
                <a:uFillTx/>
                <a:latin typeface="Segoe UI Semilight"/>
                <a:ea typeface="Segoe UI" pitchFamily="34" charset="0"/>
                <a:cs typeface="Segoe UI" pitchFamily="34" charset="0"/>
              </a:rPr>
              <a:t> Store</a:t>
            </a:r>
            <a:endPar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sp>
        <p:nvSpPr>
          <p:cNvPr id="19" name="Arrow: Right 18"/>
          <p:cNvSpPr/>
          <p:nvPr/>
        </p:nvSpPr>
        <p:spPr bwMode="auto">
          <a:xfrm>
            <a:off x="6903812" y="1368029"/>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Arrow: Up-Down 19"/>
          <p:cNvSpPr/>
          <p:nvPr/>
        </p:nvSpPr>
        <p:spPr bwMode="auto">
          <a:xfrm>
            <a:off x="7616977" y="2625213"/>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Rectangle: Rounded Corners 20"/>
          <p:cNvSpPr/>
          <p:nvPr/>
        </p:nvSpPr>
        <p:spPr bwMode="auto">
          <a:xfrm>
            <a:off x="7274101" y="182518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a:t>
            </a:r>
          </a:p>
        </p:txBody>
      </p:sp>
      <p:sp>
        <p:nvSpPr>
          <p:cNvPr id="22" name="Rectangle: Rounded Corners 21"/>
          <p:cNvSpPr/>
          <p:nvPr/>
        </p:nvSpPr>
        <p:spPr bwMode="auto">
          <a:xfrm>
            <a:off x="5505033" y="394222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23" name="Rectangle: Rounded Corners 22"/>
          <p:cNvSpPr/>
          <p:nvPr/>
        </p:nvSpPr>
        <p:spPr bwMode="auto">
          <a:xfrm>
            <a:off x="9134934" y="3997656"/>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24" name="Rectangle: Rounded Corners 23"/>
          <p:cNvSpPr/>
          <p:nvPr/>
        </p:nvSpPr>
        <p:spPr bwMode="auto">
          <a:xfrm>
            <a:off x="7283410" y="4085652"/>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SSRS</a:t>
            </a:r>
          </a:p>
        </p:txBody>
      </p:sp>
      <p:sp>
        <p:nvSpPr>
          <p:cNvPr id="25" name="Rectangle: Rounded Corners 24"/>
          <p:cNvSpPr/>
          <p:nvPr/>
        </p:nvSpPr>
        <p:spPr bwMode="auto">
          <a:xfrm>
            <a:off x="7458178" y="563313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PBI, Tableau, </a:t>
            </a: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Qlik</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Excel,…</a:t>
            </a:r>
          </a:p>
        </p:txBody>
      </p:sp>
      <p:sp>
        <p:nvSpPr>
          <p:cNvPr id="26" name="Arrow: Up-Down 25"/>
          <p:cNvSpPr/>
          <p:nvPr/>
        </p:nvSpPr>
        <p:spPr bwMode="auto">
          <a:xfrm>
            <a:off x="5863907" y="4779967"/>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Arrow: Up-Down 26"/>
          <p:cNvSpPr/>
          <p:nvPr/>
        </p:nvSpPr>
        <p:spPr bwMode="auto">
          <a:xfrm>
            <a:off x="7607975" y="4779968"/>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Arrow: Up-Down 27"/>
          <p:cNvSpPr/>
          <p:nvPr/>
        </p:nvSpPr>
        <p:spPr bwMode="auto">
          <a:xfrm>
            <a:off x="9477803" y="4785688"/>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Arrow: Up-Down 28"/>
          <p:cNvSpPr/>
          <p:nvPr/>
        </p:nvSpPr>
        <p:spPr bwMode="auto">
          <a:xfrm rot="5400000">
            <a:off x="6721080" y="3702220"/>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Arrow: Up-Down 29"/>
          <p:cNvSpPr/>
          <p:nvPr/>
        </p:nvSpPr>
        <p:spPr bwMode="auto">
          <a:xfrm rot="5400000">
            <a:off x="8526913" y="3702219"/>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Arrow: Up-Down 30"/>
          <p:cNvSpPr/>
          <p:nvPr/>
        </p:nvSpPr>
        <p:spPr bwMode="auto">
          <a:xfrm rot="7745074">
            <a:off x="8544993" y="2606935"/>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Rectangle 32"/>
          <p:cNvSpPr/>
          <p:nvPr/>
        </p:nvSpPr>
        <p:spPr bwMode="auto">
          <a:xfrm>
            <a:off x="1701344" y="382457"/>
            <a:ext cx="7547681" cy="2414197"/>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TextBox 33"/>
          <p:cNvSpPr txBox="1"/>
          <p:nvPr/>
        </p:nvSpPr>
        <p:spPr>
          <a:xfrm>
            <a:off x="1597022" y="382457"/>
            <a:ext cx="1469658"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EDW Loading</a:t>
            </a:r>
          </a:p>
        </p:txBody>
      </p:sp>
      <p:sp>
        <p:nvSpPr>
          <p:cNvPr id="37" name="Rectangle 36"/>
          <p:cNvSpPr/>
          <p:nvPr/>
        </p:nvSpPr>
        <p:spPr bwMode="auto">
          <a:xfrm>
            <a:off x="7011243" y="60553"/>
            <a:ext cx="2571514" cy="2844092"/>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 name="TextBox 37"/>
          <p:cNvSpPr txBox="1"/>
          <p:nvPr/>
        </p:nvSpPr>
        <p:spPr>
          <a:xfrm>
            <a:off x="8434202" y="-11833"/>
            <a:ext cx="128733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DW HA/DR</a:t>
            </a:r>
          </a:p>
        </p:txBody>
      </p:sp>
      <p:sp>
        <p:nvSpPr>
          <p:cNvPr id="40" name="Rectangle: Rounded Corners 39"/>
          <p:cNvSpPr/>
          <p:nvPr/>
        </p:nvSpPr>
        <p:spPr bwMode="auto">
          <a:xfrm>
            <a:off x="9748379" y="1658335"/>
            <a:ext cx="1536058" cy="113603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Warehouse</a:t>
            </a:r>
          </a:p>
        </p:txBody>
      </p:sp>
      <p:sp>
        <p:nvSpPr>
          <p:cNvPr id="42" name="Rectangle: Rounded Corners 41"/>
          <p:cNvSpPr/>
          <p:nvPr/>
        </p:nvSpPr>
        <p:spPr bwMode="auto">
          <a:xfrm>
            <a:off x="9853528" y="2252627"/>
            <a:ext cx="1325759" cy="47201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 SQL DB</a:t>
            </a:r>
          </a:p>
        </p:txBody>
      </p:sp>
      <p:sp>
        <p:nvSpPr>
          <p:cNvPr id="43" name="Rectangle: Rounded Corners 42"/>
          <p:cNvSpPr/>
          <p:nvPr/>
        </p:nvSpPr>
        <p:spPr bwMode="auto">
          <a:xfrm>
            <a:off x="9734834" y="460581"/>
            <a:ext cx="1536058" cy="113603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Warehouse</a:t>
            </a:r>
          </a:p>
        </p:txBody>
      </p:sp>
      <p:sp>
        <p:nvSpPr>
          <p:cNvPr id="44" name="Rectangle: Rounded Corners 43"/>
          <p:cNvSpPr/>
          <p:nvPr/>
        </p:nvSpPr>
        <p:spPr bwMode="auto">
          <a:xfrm>
            <a:off x="9839983" y="1054873"/>
            <a:ext cx="1325759" cy="47201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 SQL DB</a:t>
            </a:r>
          </a:p>
        </p:txBody>
      </p:sp>
      <p:sp>
        <p:nvSpPr>
          <p:cNvPr id="48" name="Arrow: Right 47"/>
          <p:cNvSpPr/>
          <p:nvPr/>
        </p:nvSpPr>
        <p:spPr bwMode="auto">
          <a:xfrm>
            <a:off x="9112908" y="1666343"/>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Arrow: Right 48"/>
          <p:cNvSpPr/>
          <p:nvPr/>
        </p:nvSpPr>
        <p:spPr bwMode="auto">
          <a:xfrm>
            <a:off x="9108953" y="611470"/>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Rectangle 49"/>
          <p:cNvSpPr/>
          <p:nvPr/>
        </p:nvSpPr>
        <p:spPr bwMode="auto">
          <a:xfrm>
            <a:off x="7000398" y="53028"/>
            <a:ext cx="5229364" cy="2844092"/>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TextBox 50"/>
          <p:cNvSpPr txBox="1"/>
          <p:nvPr/>
        </p:nvSpPr>
        <p:spPr>
          <a:xfrm>
            <a:off x="11041227" y="-33898"/>
            <a:ext cx="127301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Data Marts</a:t>
            </a:r>
          </a:p>
        </p:txBody>
      </p:sp>
      <p:sp>
        <p:nvSpPr>
          <p:cNvPr id="52" name="Rectangle 51"/>
          <p:cNvSpPr/>
          <p:nvPr/>
        </p:nvSpPr>
        <p:spPr bwMode="auto">
          <a:xfrm>
            <a:off x="5242174" y="2951424"/>
            <a:ext cx="5799053" cy="3996617"/>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TextBox 52"/>
          <p:cNvSpPr txBox="1"/>
          <p:nvPr/>
        </p:nvSpPr>
        <p:spPr>
          <a:xfrm>
            <a:off x="9095001" y="6436025"/>
            <a:ext cx="191357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BI &amp; Dashboarding</a:t>
            </a:r>
          </a:p>
        </p:txBody>
      </p:sp>
      <p:sp>
        <p:nvSpPr>
          <p:cNvPr id="45" name="Arrow: Up-Down 44"/>
          <p:cNvSpPr/>
          <p:nvPr/>
        </p:nvSpPr>
        <p:spPr bwMode="auto">
          <a:xfrm rot="3188647">
            <a:off x="6572215" y="2638606"/>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 name="Title 2"/>
          <p:cNvSpPr>
            <a:spLocks noGrp="1"/>
          </p:cNvSpPr>
          <p:nvPr>
            <p:ph type="title"/>
          </p:nvPr>
        </p:nvSpPr>
        <p:spPr>
          <a:xfrm>
            <a:off x="603695" y="3237711"/>
            <a:ext cx="4163095" cy="2850351"/>
          </a:xfrm>
        </p:spPr>
        <p:txBody>
          <a:bodyPr/>
          <a:lstStyle/>
          <a:p>
            <a:r>
              <a:rPr lang="en-US" sz="4000" dirty="0"/>
              <a:t>Pattern 1: EDW with Modern BI</a:t>
            </a:r>
          </a:p>
        </p:txBody>
      </p:sp>
    </p:spTree>
    <p:extLst>
      <p:ext uri="{BB962C8B-B14F-4D97-AF65-F5344CB8AC3E}">
        <p14:creationId xmlns:p14="http://schemas.microsoft.com/office/powerpoint/2010/main" val="415901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2: Lambda Architectures for Big Data</a:t>
            </a:r>
          </a:p>
        </p:txBody>
      </p:sp>
      <p:sp>
        <p:nvSpPr>
          <p:cNvPr id="3" name="Text Placeholder 2"/>
          <p:cNvSpPr>
            <a:spLocks noGrp="1"/>
          </p:cNvSpPr>
          <p:nvPr>
            <p:ph type="body" sz="quarter" idx="10"/>
          </p:nvPr>
        </p:nvSpPr>
        <p:spPr>
          <a:xfrm>
            <a:off x="274702" y="1211287"/>
            <a:ext cx="11888787" cy="5226046"/>
          </a:xfrm>
        </p:spPr>
        <p:txBody>
          <a:bodyPr/>
          <a:lstStyle/>
          <a:p>
            <a:r>
              <a:rPr lang="en-US" dirty="0"/>
              <a:t>Data: Usually </a:t>
            </a:r>
            <a:r>
              <a:rPr lang="en-US" b="1" u="sng" dirty="0"/>
              <a:t>machine-born data</a:t>
            </a:r>
            <a:r>
              <a:rPr lang="en-US" dirty="0"/>
              <a:t>, e.g., device telemetry, log records, IoT data</a:t>
            </a:r>
          </a:p>
          <a:p>
            <a:r>
              <a:rPr lang="en-US" dirty="0"/>
              <a:t>Modeling: Oftentimes de-normalized</a:t>
            </a:r>
          </a:p>
          <a:p>
            <a:r>
              <a:rPr lang="en-US" dirty="0"/>
              <a:t>Queries: Data ranges combined with string and pattern search</a:t>
            </a:r>
          </a:p>
          <a:p>
            <a:r>
              <a:rPr lang="en-US" dirty="0"/>
              <a:t>Loading: Ideally continuous loads</a:t>
            </a:r>
          </a:p>
          <a:p>
            <a:r>
              <a:rPr lang="en-US" dirty="0"/>
              <a:t>Workload: Hundreds of users, tens of ongoing user sessions, limited query concurrency</a:t>
            </a:r>
          </a:p>
          <a:p>
            <a:pPr marL="0" indent="0">
              <a:buNone/>
            </a:pPr>
            <a:endParaRPr lang="en-US" dirty="0"/>
          </a:p>
        </p:txBody>
      </p:sp>
    </p:spTree>
    <p:extLst>
      <p:ext uri="{BB962C8B-B14F-4D97-AF65-F5344CB8AC3E}">
        <p14:creationId xmlns:p14="http://schemas.microsoft.com/office/powerpoint/2010/main" val="187224645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bwMode="auto">
          <a:xfrm>
            <a:off x="4623869" y="4699750"/>
            <a:ext cx="1536058" cy="1344288"/>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4" name="Rectangle: Rounded Corners 3"/>
          <p:cNvSpPr/>
          <p:nvPr/>
        </p:nvSpPr>
        <p:spPr bwMode="auto">
          <a:xfrm>
            <a:off x="4415873" y="4896319"/>
            <a:ext cx="1536058" cy="1344288"/>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6" name="Rectangle: Rounded Corners 5"/>
          <p:cNvSpPr/>
          <p:nvPr/>
        </p:nvSpPr>
        <p:spPr bwMode="auto">
          <a:xfrm>
            <a:off x="4623869" y="605343"/>
            <a:ext cx="1536058" cy="141946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Continuous Processing</a:t>
            </a:r>
          </a:p>
        </p:txBody>
      </p:sp>
      <p:sp>
        <p:nvSpPr>
          <p:cNvPr id="8" name="Rectangle: Rounded Corners 7"/>
          <p:cNvSpPr/>
          <p:nvPr/>
        </p:nvSpPr>
        <p:spPr bwMode="auto">
          <a:xfrm>
            <a:off x="4169382" y="5114619"/>
            <a:ext cx="1536058" cy="1344288"/>
          </a:xfrm>
          <a:prstGeom prst="roundRect">
            <a:avLst/>
          </a:prstGeom>
          <a:solidFill>
            <a:schemeClr val="tx2">
              <a:lumMod val="90000"/>
              <a:lumOff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MPP Data Warehouse</a:t>
            </a:r>
          </a:p>
        </p:txBody>
      </p:sp>
      <p:sp>
        <p:nvSpPr>
          <p:cNvPr id="10" name="Arrow: Right 9"/>
          <p:cNvSpPr/>
          <p:nvPr/>
        </p:nvSpPr>
        <p:spPr bwMode="auto">
          <a:xfrm rot="2418612">
            <a:off x="3484798" y="4263231"/>
            <a:ext cx="1087645"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Rectangle: Rounded Corners 11"/>
          <p:cNvSpPr/>
          <p:nvPr/>
        </p:nvSpPr>
        <p:spPr bwMode="auto">
          <a:xfrm>
            <a:off x="4729018" y="126781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Stream Analytics,…</a:t>
            </a:r>
          </a:p>
        </p:txBody>
      </p:sp>
      <p:sp>
        <p:nvSpPr>
          <p:cNvPr id="13" name="Rectangle: Rounded Corners 12"/>
          <p:cNvSpPr/>
          <p:nvPr/>
        </p:nvSpPr>
        <p:spPr bwMode="auto">
          <a:xfrm>
            <a:off x="4296716" y="568857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SQL DW</a:t>
            </a:r>
          </a:p>
        </p:txBody>
      </p:sp>
      <p:sp>
        <p:nvSpPr>
          <p:cNvPr id="19" name="Arrow: Right 18"/>
          <p:cNvSpPr/>
          <p:nvPr/>
        </p:nvSpPr>
        <p:spPr bwMode="auto">
          <a:xfrm>
            <a:off x="6147734" y="521156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Arrow: Right 19"/>
          <p:cNvSpPr/>
          <p:nvPr/>
        </p:nvSpPr>
        <p:spPr bwMode="auto">
          <a:xfrm rot="2713734">
            <a:off x="6158888" y="205441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2" name="Straight Connector 21"/>
          <p:cNvCxnSpPr/>
          <p:nvPr/>
        </p:nvCxnSpPr>
        <p:spPr>
          <a:xfrm flipV="1">
            <a:off x="10023" y="3373829"/>
            <a:ext cx="12434711" cy="9143"/>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6743" y="6525278"/>
            <a:ext cx="3012625" cy="527358"/>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Cold path (batch processing)</a:t>
            </a:r>
          </a:p>
        </p:txBody>
      </p:sp>
      <p:sp>
        <p:nvSpPr>
          <p:cNvPr id="24" name="TextBox 23"/>
          <p:cNvSpPr txBox="1"/>
          <p:nvPr/>
        </p:nvSpPr>
        <p:spPr>
          <a:xfrm>
            <a:off x="-19335" y="0"/>
            <a:ext cx="3747813" cy="527358"/>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Hot path (near real time processing)</a:t>
            </a:r>
          </a:p>
        </p:txBody>
      </p:sp>
      <p:sp>
        <p:nvSpPr>
          <p:cNvPr id="5" name="Rectangle: Rounded Corners 4"/>
          <p:cNvSpPr/>
          <p:nvPr/>
        </p:nvSpPr>
        <p:spPr bwMode="auto">
          <a:xfrm>
            <a:off x="2117853" y="2472428"/>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Cloud Data Ingress Hub</a:t>
            </a:r>
          </a:p>
        </p:txBody>
      </p:sp>
      <p:sp>
        <p:nvSpPr>
          <p:cNvPr id="7" name="Arrow: Right 6"/>
          <p:cNvSpPr/>
          <p:nvPr/>
        </p:nvSpPr>
        <p:spPr bwMode="auto">
          <a:xfrm rot="19035518">
            <a:off x="3647812" y="2047180"/>
            <a:ext cx="1157477"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Rectangle: Rounded Corners 10"/>
          <p:cNvSpPr/>
          <p:nvPr/>
        </p:nvSpPr>
        <p:spPr bwMode="auto">
          <a:xfrm>
            <a:off x="2195577" y="3469034"/>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IoT</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Hub, Event Hub,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Rectangle: Rounded Corners 29"/>
          <p:cNvSpPr/>
          <p:nvPr/>
        </p:nvSpPr>
        <p:spPr bwMode="auto">
          <a:xfrm>
            <a:off x="373448" y="2472427"/>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Sources</a:t>
            </a:r>
          </a:p>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(e.g. sensors, devices, telemetry)</a:t>
            </a:r>
          </a:p>
        </p:txBody>
      </p:sp>
      <p:sp>
        <p:nvSpPr>
          <p:cNvPr id="14" name="Arrow: Right 13"/>
          <p:cNvSpPr/>
          <p:nvPr/>
        </p:nvSpPr>
        <p:spPr bwMode="auto">
          <a:xfrm>
            <a:off x="1889675" y="3045546"/>
            <a:ext cx="27428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Arrow: Circular 30"/>
          <p:cNvSpPr/>
          <p:nvPr/>
        </p:nvSpPr>
        <p:spPr bwMode="auto">
          <a:xfrm>
            <a:off x="3728232" y="1837228"/>
            <a:ext cx="2612808" cy="5819444"/>
          </a:xfrm>
          <a:prstGeom prst="circular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Rectangle: Rounded Corners 31"/>
          <p:cNvSpPr/>
          <p:nvPr/>
        </p:nvSpPr>
        <p:spPr bwMode="auto">
          <a:xfrm>
            <a:off x="4368473" y="2986657"/>
            <a:ext cx="1387581" cy="124543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Feedback Loop</a:t>
            </a:r>
          </a:p>
        </p:txBody>
      </p:sp>
      <p:sp>
        <p:nvSpPr>
          <p:cNvPr id="33" name="Rectangle: Rounded Corners 32"/>
          <p:cNvSpPr/>
          <p:nvPr/>
        </p:nvSpPr>
        <p:spPr bwMode="auto">
          <a:xfrm>
            <a:off x="4448365" y="3558711"/>
            <a:ext cx="1198309" cy="5571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AML, R, ACS, …</a:t>
            </a:r>
          </a:p>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12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Rectangle: Rounded Corners 33"/>
          <p:cNvSpPr/>
          <p:nvPr/>
        </p:nvSpPr>
        <p:spPr bwMode="auto">
          <a:xfrm>
            <a:off x="6832575" y="4742380"/>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rPr>
              <a:t>Caching</a:t>
            </a:r>
          </a:p>
          <a:p>
            <a:pPr marL="0" marR="0" lvl="0" indent="0" algn="ctr" defTabSz="951028" rtl="0" eaLnBrk="1" fontAlgn="base" latinLnBrk="0" hangingPunct="1">
              <a:lnSpc>
                <a:spcPct val="90000"/>
              </a:lnSpc>
              <a:spcBef>
                <a:spcPct val="0"/>
              </a:spcBef>
              <a:spcAft>
                <a:spcPct val="0"/>
              </a:spcAft>
              <a:buClrTx/>
              <a:buSzTx/>
              <a:buFontTx/>
              <a:buNone/>
              <a:tabLst/>
              <a:defRPr/>
            </a:pPr>
            <a:r>
              <a:rPr lang="en-US" sz="1224" noProof="0" dirty="0">
                <a:solidFill>
                  <a:srgbClr val="0078D7"/>
                </a:solidFill>
                <a:latin typeface="Segoe UI Semilight"/>
                <a:ea typeface="Segoe UI" pitchFamily="34" charset="0"/>
                <a:cs typeface="Segoe UI" pitchFamily="34" charset="0"/>
              </a:rPr>
              <a:t>&amp; Security</a:t>
            </a:r>
            <a:endParaRPr kumimoji="0" lang="en-US" sz="1224" b="0" i="0" u="none" strike="noStrike" kern="1200" cap="none" spc="0" normalizeH="0" baseline="0" noProof="0" dirty="0">
              <a:ln>
                <a:noFill/>
              </a:ln>
              <a:solidFill>
                <a:srgbClr val="0078D7"/>
              </a:solidFill>
              <a:effectLst/>
              <a:uLnTx/>
              <a:uFillTx/>
              <a:latin typeface="Segoe UI Semilight"/>
              <a:ea typeface="Segoe UI" pitchFamily="34" charset="0"/>
              <a:cs typeface="Segoe UI" pitchFamily="34" charset="0"/>
            </a:endParaRPr>
          </a:p>
        </p:txBody>
      </p:sp>
      <p:sp>
        <p:nvSpPr>
          <p:cNvPr id="35" name="Rectangle: Rounded Corners 34"/>
          <p:cNvSpPr/>
          <p:nvPr/>
        </p:nvSpPr>
        <p:spPr bwMode="auto">
          <a:xfrm>
            <a:off x="10462477" y="474237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Semantic Modelling</a:t>
            </a:r>
          </a:p>
        </p:txBody>
      </p:sp>
      <p:sp>
        <p:nvSpPr>
          <p:cNvPr id="36" name="Rectangle: Rounded Corners 35"/>
          <p:cNvSpPr/>
          <p:nvPr/>
        </p:nvSpPr>
        <p:spPr bwMode="auto">
          <a:xfrm>
            <a:off x="8592654" y="4742379"/>
            <a:ext cx="1536058" cy="179663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Report Execution &amp; Orchestration</a:t>
            </a:r>
          </a:p>
        </p:txBody>
      </p:sp>
      <p:sp>
        <p:nvSpPr>
          <p:cNvPr id="37" name="Rectangle: Rounded Corners 36"/>
          <p:cNvSpPr/>
          <p:nvPr/>
        </p:nvSpPr>
        <p:spPr bwMode="auto">
          <a:xfrm>
            <a:off x="6937725" y="5640695"/>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38" name="Rectangle: Rounded Corners 37"/>
          <p:cNvSpPr/>
          <p:nvPr/>
        </p:nvSpPr>
        <p:spPr bwMode="auto">
          <a:xfrm>
            <a:off x="10567626" y="5696127"/>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SSAS, AAS</a:t>
            </a:r>
          </a:p>
        </p:txBody>
      </p:sp>
      <p:sp>
        <p:nvSpPr>
          <p:cNvPr id="39" name="Rectangle: Rounded Corners 38"/>
          <p:cNvSpPr/>
          <p:nvPr/>
        </p:nvSpPr>
        <p:spPr bwMode="auto">
          <a:xfrm>
            <a:off x="8716102" y="5784122"/>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SSRS</a:t>
            </a:r>
          </a:p>
        </p:txBody>
      </p:sp>
      <p:sp>
        <p:nvSpPr>
          <p:cNvPr id="43" name="Arrow: Up-Down 42"/>
          <p:cNvSpPr/>
          <p:nvPr/>
        </p:nvSpPr>
        <p:spPr bwMode="auto">
          <a:xfrm rot="5400000">
            <a:off x="8153772" y="5400690"/>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Arrow: Up-Down 43"/>
          <p:cNvSpPr/>
          <p:nvPr/>
        </p:nvSpPr>
        <p:spPr bwMode="auto">
          <a:xfrm rot="5400000">
            <a:off x="9959605" y="5400689"/>
            <a:ext cx="640021" cy="379441"/>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Rectangle: Rounded Corners 44"/>
          <p:cNvSpPr/>
          <p:nvPr/>
        </p:nvSpPr>
        <p:spPr bwMode="auto">
          <a:xfrm>
            <a:off x="6701302" y="2758998"/>
            <a:ext cx="5485910" cy="1316611"/>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End User Consumption</a:t>
            </a:r>
          </a:p>
        </p:txBody>
      </p:sp>
      <p:sp>
        <p:nvSpPr>
          <p:cNvPr id="46" name="Rectangle: Rounded Corners 45"/>
          <p:cNvSpPr/>
          <p:nvPr/>
        </p:nvSpPr>
        <p:spPr bwMode="auto">
          <a:xfrm>
            <a:off x="8759598" y="3272721"/>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PBI, Tableau, </a:t>
            </a:r>
            <a:r>
              <a:rPr kumimoji="0" lang="en-US" sz="1122" b="0" i="0" u="none" strike="noStrike" kern="1200" cap="none" spc="0" normalizeH="0" baseline="0" noProof="0" err="1">
                <a:ln>
                  <a:noFill/>
                </a:ln>
                <a:solidFill>
                  <a:srgbClr val="353535"/>
                </a:solidFill>
                <a:effectLst/>
                <a:uLnTx/>
                <a:uFillTx/>
                <a:latin typeface="Segoe UI Semilight"/>
                <a:ea typeface="Segoe UI" pitchFamily="34" charset="0"/>
                <a:cs typeface="Segoe UI" pitchFamily="34" charset="0"/>
              </a:rPr>
              <a:t>Qlik</a:t>
            </a: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 Excel,…</a:t>
            </a:r>
          </a:p>
        </p:txBody>
      </p:sp>
      <p:sp>
        <p:nvSpPr>
          <p:cNvPr id="47" name="Arrow: Up-Down 46"/>
          <p:cNvSpPr/>
          <p:nvPr/>
        </p:nvSpPr>
        <p:spPr bwMode="auto">
          <a:xfrm>
            <a:off x="7280594" y="4090974"/>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 name="Arrow: Up-Down 47"/>
          <p:cNvSpPr/>
          <p:nvPr/>
        </p:nvSpPr>
        <p:spPr bwMode="auto">
          <a:xfrm>
            <a:off x="9060167" y="4069342"/>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Arrow: Up-Down 48"/>
          <p:cNvSpPr/>
          <p:nvPr/>
        </p:nvSpPr>
        <p:spPr bwMode="auto">
          <a:xfrm>
            <a:off x="10839740" y="4069342"/>
            <a:ext cx="640021" cy="608775"/>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Rectangle 49"/>
          <p:cNvSpPr/>
          <p:nvPr/>
        </p:nvSpPr>
        <p:spPr bwMode="auto">
          <a:xfrm>
            <a:off x="6571366" y="2157788"/>
            <a:ext cx="5799053" cy="4505728"/>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TextBox 50"/>
          <p:cNvSpPr txBox="1"/>
          <p:nvPr/>
        </p:nvSpPr>
        <p:spPr>
          <a:xfrm>
            <a:off x="10494006" y="2129809"/>
            <a:ext cx="1913570"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BI &amp; Dashboarding</a:t>
            </a:r>
          </a:p>
        </p:txBody>
      </p:sp>
      <p:sp>
        <p:nvSpPr>
          <p:cNvPr id="52" name="Rectangle 51"/>
          <p:cNvSpPr/>
          <p:nvPr/>
        </p:nvSpPr>
        <p:spPr bwMode="auto">
          <a:xfrm>
            <a:off x="3797482" y="4065238"/>
            <a:ext cx="2571514" cy="2844092"/>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TextBox 52"/>
          <p:cNvSpPr txBox="1"/>
          <p:nvPr/>
        </p:nvSpPr>
        <p:spPr>
          <a:xfrm>
            <a:off x="5117152" y="6425663"/>
            <a:ext cx="128733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DW HA/DR</a:t>
            </a:r>
          </a:p>
        </p:txBody>
      </p:sp>
      <p:sp>
        <p:nvSpPr>
          <p:cNvPr id="54" name="Rectangle 53"/>
          <p:cNvSpPr/>
          <p:nvPr/>
        </p:nvSpPr>
        <p:spPr bwMode="auto">
          <a:xfrm>
            <a:off x="3713026" y="123190"/>
            <a:ext cx="2739136" cy="6402088"/>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TextBox 54"/>
          <p:cNvSpPr txBox="1"/>
          <p:nvPr/>
        </p:nvSpPr>
        <p:spPr>
          <a:xfrm>
            <a:off x="4999832" y="90193"/>
            <a:ext cx="1507522" cy="499107"/>
          </a:xfrm>
          <a:prstGeom prst="rect">
            <a:avLst/>
          </a:prstGeom>
          <a:noFill/>
        </p:spPr>
        <p:txBody>
          <a:bodyPr wrap="non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Virtuous cycle</a:t>
            </a:r>
          </a:p>
        </p:txBody>
      </p:sp>
      <p:sp>
        <p:nvSpPr>
          <p:cNvPr id="56" name="Rectangle 55"/>
          <p:cNvSpPr/>
          <p:nvPr/>
        </p:nvSpPr>
        <p:spPr bwMode="auto">
          <a:xfrm>
            <a:off x="202045" y="560355"/>
            <a:ext cx="6202438" cy="5978657"/>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TextBox 56"/>
          <p:cNvSpPr txBox="1"/>
          <p:nvPr/>
        </p:nvSpPr>
        <p:spPr>
          <a:xfrm>
            <a:off x="195428" y="6011653"/>
            <a:ext cx="3413599" cy="499107"/>
          </a:xfrm>
          <a:prstGeom prst="rect">
            <a:avLst/>
          </a:prstGeom>
          <a:noFill/>
        </p:spPr>
        <p:txBody>
          <a:bodyPr wrap="square" lIns="186521" tIns="149217" rIns="186521" bIns="149217" rtlCol="0">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Continuous Load</a:t>
            </a:r>
          </a:p>
        </p:txBody>
      </p:sp>
      <p:sp>
        <p:nvSpPr>
          <p:cNvPr id="58" name="Rectangle: Rounded Corners 57"/>
          <p:cNvSpPr/>
          <p:nvPr/>
        </p:nvSpPr>
        <p:spPr bwMode="auto">
          <a:xfrm>
            <a:off x="2018809" y="4846168"/>
            <a:ext cx="1536058" cy="13442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r>
              <a:rPr kumimoji="0" lang="en-US" sz="1224" b="0" i="0" u="none" strike="noStrike" kern="1200" cap="none" spc="0" normalizeH="0" baseline="0" noProof="0">
                <a:ln>
                  <a:noFill/>
                </a:ln>
                <a:solidFill>
                  <a:srgbClr val="0078D7"/>
                </a:solidFill>
                <a:effectLst/>
                <a:uLnTx/>
                <a:uFillTx/>
                <a:latin typeface="Segoe UI Semilight"/>
                <a:ea typeface="Segoe UI" pitchFamily="34" charset="0"/>
                <a:cs typeface="Segoe UI" pitchFamily="34" charset="0"/>
              </a:rPr>
              <a:t>Data Lake</a:t>
            </a:r>
          </a:p>
        </p:txBody>
      </p:sp>
      <p:sp>
        <p:nvSpPr>
          <p:cNvPr id="59" name="Arrow: Right 58"/>
          <p:cNvSpPr/>
          <p:nvPr/>
        </p:nvSpPr>
        <p:spPr bwMode="auto">
          <a:xfrm rot="5400000">
            <a:off x="2561576" y="4301078"/>
            <a:ext cx="557697"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 name="Rectangle: Rounded Corners 59"/>
          <p:cNvSpPr/>
          <p:nvPr/>
        </p:nvSpPr>
        <p:spPr bwMode="auto">
          <a:xfrm>
            <a:off x="2163245" y="5418293"/>
            <a:ext cx="1325759" cy="6400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1122"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ADL, HDI</a:t>
            </a:r>
          </a:p>
        </p:txBody>
      </p:sp>
      <p:sp>
        <p:nvSpPr>
          <p:cNvPr id="61" name="Arrow: Right 60"/>
          <p:cNvSpPr/>
          <p:nvPr/>
        </p:nvSpPr>
        <p:spPr bwMode="auto">
          <a:xfrm>
            <a:off x="3521983" y="5354265"/>
            <a:ext cx="677844" cy="5668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Title 1"/>
          <p:cNvSpPr>
            <a:spLocks noGrp="1"/>
          </p:cNvSpPr>
          <p:nvPr>
            <p:ph type="title"/>
          </p:nvPr>
        </p:nvSpPr>
        <p:spPr>
          <a:xfrm>
            <a:off x="6571366" y="231523"/>
            <a:ext cx="5592837" cy="955129"/>
          </a:xfrm>
        </p:spPr>
        <p:txBody>
          <a:bodyPr/>
          <a:lstStyle/>
          <a:p>
            <a:r>
              <a:rPr lang="en-US" sz="4000" dirty="0"/>
              <a:t>Pattern 2: Lambda Architectures for Big Data</a:t>
            </a:r>
          </a:p>
        </p:txBody>
      </p:sp>
    </p:spTree>
    <p:extLst>
      <p:ext uri="{BB962C8B-B14F-4D97-AF65-F5344CB8AC3E}">
        <p14:creationId xmlns:p14="http://schemas.microsoft.com/office/powerpoint/2010/main" val="220429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19569844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a:xfrm>
            <a:off x="274702" y="1211287"/>
            <a:ext cx="11888787" cy="3847207"/>
          </a:xfrm>
        </p:spPr>
        <p:txBody>
          <a:bodyPr/>
          <a:lstStyle/>
          <a:p>
            <a:r>
              <a:rPr lang="en-US" dirty="0"/>
              <a:t>SQL CAT Blog </a:t>
            </a:r>
          </a:p>
          <a:p>
            <a:pPr lvl="1"/>
            <a:r>
              <a:rPr lang="en-US" dirty="0">
                <a:hlinkClick r:id="rId2"/>
              </a:rPr>
              <a:t>http://aka.ms/SQLCAT</a:t>
            </a:r>
            <a:endParaRPr lang="en-US" dirty="0"/>
          </a:p>
          <a:p>
            <a:r>
              <a:rPr lang="en-US" dirty="0"/>
              <a:t>SQL DW Free Trial</a:t>
            </a:r>
          </a:p>
          <a:p>
            <a:pPr lvl="1"/>
            <a:r>
              <a:rPr lang="en-US" dirty="0">
                <a:hlinkClick r:id="rId3"/>
              </a:rPr>
              <a:t>https://azure.microsoft.com/en-us/services/sql-data-warehouse/extended-trial</a:t>
            </a:r>
            <a:r>
              <a:rPr lang="en-US" dirty="0"/>
              <a:t>   </a:t>
            </a:r>
          </a:p>
          <a:p>
            <a:endParaRPr lang="en-US" dirty="0"/>
          </a:p>
          <a:p>
            <a:endParaRPr lang="en-US" dirty="0"/>
          </a:p>
        </p:txBody>
      </p:sp>
    </p:spTree>
    <p:extLst>
      <p:ext uri="{BB962C8B-B14F-4D97-AF65-F5344CB8AC3E}">
        <p14:creationId xmlns:p14="http://schemas.microsoft.com/office/powerpoint/2010/main" val="221066999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4702" y="1211287"/>
            <a:ext cx="11888787" cy="2511457"/>
          </a:xfrm>
        </p:spPr>
        <p:txBody>
          <a:bodyPr/>
          <a:lstStyle/>
          <a:p>
            <a:r>
              <a:rPr lang="en-US" dirty="0"/>
              <a:t>Spin up a SQL Data Warehouse in Azure</a:t>
            </a:r>
          </a:p>
          <a:p>
            <a:r>
              <a:rPr lang="en-US" dirty="0"/>
              <a:t>Kick the tires</a:t>
            </a:r>
          </a:p>
          <a:p>
            <a:r>
              <a:rPr lang="en-US" dirty="0"/>
              <a:t>Let us know what you think</a:t>
            </a:r>
          </a:p>
          <a:p>
            <a:r>
              <a:rPr lang="en-US" dirty="0"/>
              <a:t>Evaluate workloads that you have that this would help with</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93866"/>
          </a:xfrm>
        </p:spPr>
        <p:txBody>
          <a:bodyPr/>
          <a:lstStyle/>
          <a:p>
            <a:r>
              <a:rPr lang="en-US" dirty="0"/>
              <a:t>Rate </a:t>
            </a:r>
            <a:r>
              <a:rPr lang="en-US" sz="3600" dirty="0"/>
              <a:t>My Talk &amp; Download Slides!</a:t>
            </a:r>
          </a:p>
          <a:p>
            <a:pPr marL="342900" lvl="1" indent="0">
              <a:buNone/>
            </a:pPr>
            <a:endParaRPr lang="en-US" sz="2000" b="1" dirty="0"/>
          </a:p>
          <a:p>
            <a:pPr marL="342900" lvl="1" indent="0">
              <a:buNone/>
            </a:pPr>
            <a:r>
              <a:rPr lang="en-US" sz="6000" b="1" dirty="0"/>
              <a:t>	http://bit.ly/RateShawnsTalk</a:t>
            </a:r>
          </a:p>
          <a:p>
            <a:pPr marL="342900" lvl="1" indent="0" algn="ctr">
              <a:buNone/>
            </a:pPr>
            <a:r>
              <a:rPr lang="en-US" sz="3200" dirty="0"/>
              <a:t>(case sensitive)</a:t>
            </a:r>
            <a:r>
              <a:rPr lang="en-US" sz="6000" dirty="0"/>
              <a:t> </a:t>
            </a:r>
          </a:p>
          <a:p>
            <a:r>
              <a:rPr lang="en-US" dirty="0"/>
              <a:t>Contact Information</a:t>
            </a:r>
          </a:p>
          <a:p>
            <a:pPr lvl="1"/>
            <a:r>
              <a:rPr lang="en-US" dirty="0"/>
              <a:t>Email: sweisfel@microsoft.com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115" y="4051849"/>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48" y="4293953"/>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4" cstate="print"/>
          <a:srcRect/>
          <a:stretch>
            <a:fillRect/>
          </a:stretch>
        </p:blipFill>
        <p:spPr bwMode="auto">
          <a:xfrm>
            <a:off x="341220" y="4354272"/>
            <a:ext cx="1497165" cy="2343390"/>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5" cstate="print"/>
          <a:srcRect/>
          <a:stretch>
            <a:fillRect/>
          </a:stretch>
        </p:blipFill>
        <p:spPr bwMode="auto">
          <a:xfrm>
            <a:off x="2265115" y="5386314"/>
            <a:ext cx="1533153" cy="1188194"/>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5399" y="4612433"/>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999" y="5673478"/>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04" y="5590904"/>
            <a:ext cx="2951350" cy="1106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9"/>
          <a:srcRect l="584" t="9952" r="2677" b="15206"/>
          <a:stretch/>
        </p:blipFill>
        <p:spPr>
          <a:xfrm>
            <a:off x="503237" y="1211262"/>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3017837" y="1211262"/>
            <a:ext cx="8382000" cy="2514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ts val="600"/>
              </a:spcBef>
              <a:spcAft>
                <a:spcPts val="600"/>
              </a:spcAft>
            </a:pPr>
            <a:r>
              <a:rPr lang="en-US" sz="2000" b="1" dirty="0">
                <a:solidFill>
                  <a:schemeClr val="tx1"/>
                </a:solidFill>
                <a:ea typeface="Segoe UI Light" charset="0"/>
                <a:cs typeface="Segoe UI Light" charset="0"/>
              </a:rPr>
              <a:t>Shawn </a:t>
            </a:r>
            <a:r>
              <a:rPr lang="en-US" sz="2000" b="1" dirty="0" err="1">
                <a:solidFill>
                  <a:schemeClr val="tx1"/>
                </a:solidFill>
                <a:ea typeface="Segoe UI Light" charset="0"/>
                <a:cs typeface="Segoe UI Light" charset="0"/>
              </a:rPr>
              <a:t>Weisfeld</a:t>
            </a:r>
            <a:endParaRPr lang="en-US" sz="2000" b="1"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Sr. Technical Evangelist</a:t>
            </a:r>
          </a:p>
          <a:p>
            <a:pPr>
              <a:spcBef>
                <a:spcPts val="600"/>
              </a:spcBef>
              <a:spcAft>
                <a:spcPts val="600"/>
              </a:spcAft>
            </a:pPr>
            <a:r>
              <a:rPr lang="en-US" sz="2000" dirty="0">
                <a:solidFill>
                  <a:schemeClr val="tx1"/>
                </a:solidFill>
                <a:ea typeface="Segoe UI Light" charset="0"/>
                <a:cs typeface="Segoe UI Light" charset="0"/>
              </a:rPr>
              <a:t>Microsoft – US Developer Experience</a:t>
            </a:r>
          </a:p>
          <a:p>
            <a:pPr>
              <a:spcBef>
                <a:spcPts val="600"/>
              </a:spcBef>
              <a:spcAft>
                <a:spcPts val="600"/>
              </a:spcAft>
            </a:pPr>
            <a:r>
              <a:rPr lang="en-US" sz="2000" u="sng" dirty="0">
                <a:solidFill>
                  <a:schemeClr val="bg1"/>
                </a:solidFill>
                <a:hlinkClick r:id="rId10"/>
              </a:rPr>
              <a:t>sweisfel@microsoft.com</a:t>
            </a:r>
            <a:r>
              <a:rPr lang="en-US" sz="2000" u="sng" dirty="0">
                <a:solidFill>
                  <a:schemeClr val="bg1"/>
                </a:solidFill>
              </a:rPr>
              <a:t> </a:t>
            </a:r>
            <a:endParaRPr lang="en-US" sz="2000"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you an ISV looking to utilize the cloud?</a:t>
            </a:r>
          </a:p>
        </p:txBody>
      </p:sp>
      <p:sp>
        <p:nvSpPr>
          <p:cNvPr id="3" name="Text Placeholder 2"/>
          <p:cNvSpPr>
            <a:spLocks noGrp="1"/>
          </p:cNvSpPr>
          <p:nvPr>
            <p:ph type="body" sz="quarter" idx="10"/>
          </p:nvPr>
        </p:nvSpPr>
        <p:spPr>
          <a:xfrm>
            <a:off x="274702" y="1211287"/>
            <a:ext cx="11888787" cy="5681555"/>
          </a:xfrm>
        </p:spPr>
        <p:txBody>
          <a:bodyPr/>
          <a:lstStyle/>
          <a:p>
            <a:r>
              <a:rPr lang="en-US" dirty="0"/>
              <a:t>An ISV is a company that sells software or services powered by software.</a:t>
            </a:r>
          </a:p>
          <a:p>
            <a:r>
              <a:rPr lang="en-US" b="1" dirty="0"/>
              <a:t>My team wants to help you on your cloud journey!</a:t>
            </a:r>
          </a:p>
          <a:p>
            <a:pPr lvl="1"/>
            <a:r>
              <a:rPr lang="en-US" dirty="0"/>
              <a:t>Work with an Azure Architect to provide guidance on your technical journey to the cloud.</a:t>
            </a:r>
          </a:p>
          <a:p>
            <a:pPr lvl="1"/>
            <a:r>
              <a:rPr lang="en-US" dirty="0"/>
              <a:t>Work with a Business Evangelist to access Microsoft resources to help get exposure for your solution and bring your solution to market.</a:t>
            </a:r>
          </a:p>
          <a:p>
            <a:r>
              <a:rPr lang="en-US" dirty="0"/>
              <a:t>For more information email</a:t>
            </a:r>
          </a:p>
          <a:p>
            <a:pPr lvl="1"/>
            <a:r>
              <a:rPr lang="en-US" dirty="0">
                <a:hlinkClick r:id="rId2"/>
              </a:rPr>
              <a:t>USmicrosoftISVteam@microsoft.com</a:t>
            </a:r>
            <a:endParaRPr lang="en-US" dirty="0"/>
          </a:p>
          <a:p>
            <a:r>
              <a:rPr lang="en-US" dirty="0"/>
              <a:t>Watch recorded &amp; live webcasts</a:t>
            </a:r>
          </a:p>
          <a:p>
            <a:pPr lvl="1"/>
            <a:r>
              <a:rPr lang="en-US" dirty="0">
                <a:hlinkClick r:id="rId3"/>
              </a:rPr>
              <a:t>http://www.buildandscaleyourcloudapp.com</a:t>
            </a:r>
            <a:r>
              <a:rPr lang="en-US" dirty="0"/>
              <a:t> </a:t>
            </a:r>
          </a:p>
        </p:txBody>
      </p:sp>
    </p:spTree>
    <p:extLst>
      <p:ext uri="{BB962C8B-B14F-4D97-AF65-F5344CB8AC3E}">
        <p14:creationId xmlns:p14="http://schemas.microsoft.com/office/powerpoint/2010/main" val="2805274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b="1" dirty="0"/>
              <a:t>Watch User Group presentations for </a:t>
            </a:r>
            <a:r>
              <a:rPr lang="en-US" sz="4800" b="1" dirty="0"/>
              <a:t>FREE </a:t>
            </a:r>
            <a:r>
              <a:rPr lang="en-US" sz="4400" b="1" dirty="0"/>
              <a:t>online!</a:t>
            </a:r>
            <a:br>
              <a:rPr lang="en-US" sz="4400" b="1" dirty="0"/>
            </a:br>
            <a:r>
              <a:rPr lang="en-US" sz="4400" dirty="0"/>
              <a:t>We now have over </a:t>
            </a:r>
            <a:r>
              <a:rPr lang="en-US" b="1" dirty="0"/>
              <a:t>570 </a:t>
            </a:r>
            <a:r>
              <a:rPr lang="en-US" sz="4400" dirty="0"/>
              <a:t>presentations online</a:t>
            </a:r>
            <a:br>
              <a:rPr lang="en-US" sz="4400" dirty="0"/>
            </a:br>
            <a:br>
              <a:rPr lang="en-US" sz="4400" b="1" dirty="0"/>
            </a:br>
            <a:endParaRPr lang="en-US" sz="4400" b="1"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session, </a:t>
            </a:r>
          </a:p>
          <a:p>
            <a:pPr algn="ctr"/>
            <a:r>
              <a:rPr lang="en-US" dirty="0"/>
              <a:t>that is why we post them online for you!</a:t>
            </a:r>
          </a:p>
        </p:txBody>
      </p:sp>
      <p:sp>
        <p:nvSpPr>
          <p:cNvPr id="6" name="TextBox 5"/>
          <p:cNvSpPr txBox="1"/>
          <p:nvPr/>
        </p:nvSpPr>
        <p:spPr>
          <a:xfrm>
            <a:off x="2162174" y="3907551"/>
            <a:ext cx="5817828" cy="400110"/>
          </a:xfrm>
          <a:prstGeom prst="rect">
            <a:avLst/>
          </a:prstGeom>
          <a:noFill/>
        </p:spPr>
        <p:txBody>
          <a:bodyPr wrap="square" rtlCol="0">
            <a:spAutoFit/>
          </a:bodyPr>
          <a:lstStyle/>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29077" y="2184002"/>
            <a:ext cx="3079814" cy="2800767"/>
          </a:xfrm>
          <a:prstGeom prst="rect">
            <a:avLst/>
          </a:prstGeom>
          <a:noFill/>
        </p:spPr>
        <p:txBody>
          <a:bodyPr wrap="square" rtlCol="0">
            <a:spAutoFit/>
          </a:bodyPr>
          <a:lstStyle/>
          <a:p>
            <a:r>
              <a:rPr lang="en-US" sz="1400" dirty="0"/>
              <a:t>Presentations from the thought leaders on the topics you care about including:</a:t>
            </a:r>
          </a:p>
          <a:p>
            <a:endParaRPr lang="en-US" sz="1200" dirty="0"/>
          </a:p>
          <a:p>
            <a:pPr marL="280121" indent="-280121">
              <a:buFont typeface="Arial" pitchFamily="34" charset="0"/>
              <a:buChar char="•"/>
            </a:pPr>
            <a:r>
              <a:rPr lang="en-US" sz="1200" dirty="0"/>
              <a:t>Agile</a:t>
            </a:r>
          </a:p>
          <a:p>
            <a:pPr marL="280121" indent="-280121">
              <a:buFont typeface="Arial" pitchFamily="34" charset="0"/>
              <a:buChar char="•"/>
            </a:pPr>
            <a:r>
              <a:rPr lang="en-US" sz="1200" dirty="0"/>
              <a:t>Azure</a:t>
            </a:r>
          </a:p>
          <a:p>
            <a:pPr marL="280121" indent="-280121">
              <a:buFont typeface="Arial" pitchFamily="34" charset="0"/>
              <a:buChar char="•"/>
            </a:pPr>
            <a:r>
              <a:rPr lang="en-US" sz="1200" dirty="0"/>
              <a:t>C#</a:t>
            </a:r>
          </a:p>
          <a:p>
            <a:pPr marL="280121" indent="-280121">
              <a:buFont typeface="Arial" pitchFamily="34" charset="0"/>
              <a:buChar char="•"/>
            </a:pPr>
            <a:r>
              <a:rPr lang="en-US" sz="1200" dirty="0"/>
              <a:t>Entity Framework</a:t>
            </a:r>
          </a:p>
          <a:p>
            <a:pPr marL="280121" indent="-280121">
              <a:buFont typeface="Arial" pitchFamily="34" charset="0"/>
              <a:buChar char="•"/>
            </a:pPr>
            <a:r>
              <a:rPr lang="en-US" sz="1200" dirty="0"/>
              <a:t>HTML5</a:t>
            </a:r>
          </a:p>
          <a:p>
            <a:pPr marL="280121" indent="-280121">
              <a:buFont typeface="Arial" pitchFamily="34" charset="0"/>
              <a:buChar char="•"/>
            </a:pPr>
            <a:r>
              <a:rPr lang="en-US" sz="1200" dirty="0"/>
              <a:t>MVC</a:t>
            </a:r>
          </a:p>
          <a:p>
            <a:pPr marL="280121" indent="-280121">
              <a:buFont typeface="Arial" pitchFamily="34" charset="0"/>
              <a:buChar char="•"/>
            </a:pPr>
            <a:r>
              <a:rPr lang="en-US" sz="1200" dirty="0"/>
              <a:t>SQL</a:t>
            </a:r>
          </a:p>
          <a:p>
            <a:pPr marL="280121" indent="-280121">
              <a:buFont typeface="Arial" pitchFamily="34" charset="0"/>
              <a:buChar char="•"/>
            </a:pPr>
            <a:r>
              <a:rPr lang="en-US" sz="1200" dirty="0"/>
              <a:t>jQuery</a:t>
            </a:r>
          </a:p>
          <a:p>
            <a:pPr marL="280121" indent="-280121">
              <a:buFont typeface="Arial" pitchFamily="34" charset="0"/>
              <a:buChar char="•"/>
            </a:pPr>
            <a:r>
              <a:rPr lang="en-US" sz="1200" dirty="0"/>
              <a:t>and Much More!</a:t>
            </a:r>
          </a:p>
          <a:p>
            <a:endParaRPr lang="en-US" sz="1400" dirty="0"/>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hlinkClick r:id="rId3"/>
              </a:rPr>
              <a:t>http://www.UserGroup.tv</a:t>
            </a:r>
            <a:r>
              <a:rPr lang="en-US" sz="2800" dirty="0"/>
              <a:t> </a:t>
            </a:r>
          </a:p>
        </p:txBody>
      </p:sp>
      <p:pic>
        <p:nvPicPr>
          <p:cNvPr id="15" name="Picture 14" descr="http://www.usergroup.tv/wp-content/uploads/2012/05/Ug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Big Data Options in Azure</a:t>
            </a:r>
          </a:p>
        </p:txBody>
      </p:sp>
    </p:spTree>
    <p:extLst>
      <p:ext uri="{BB962C8B-B14F-4D97-AF65-F5344CB8AC3E}">
        <p14:creationId xmlns:p14="http://schemas.microsoft.com/office/powerpoint/2010/main" val="2272676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a:t>
            </a:r>
          </a:p>
        </p:txBody>
      </p:sp>
      <p:sp>
        <p:nvSpPr>
          <p:cNvPr id="4" name="Text Placeholder 3"/>
          <p:cNvSpPr>
            <a:spLocks noGrp="1"/>
          </p:cNvSpPr>
          <p:nvPr>
            <p:ph type="body" sz="quarter" idx="10"/>
          </p:nvPr>
        </p:nvSpPr>
        <p:spPr>
          <a:xfrm>
            <a:off x="274702" y="1211287"/>
            <a:ext cx="11888787" cy="4271939"/>
          </a:xfrm>
        </p:spPr>
        <p:txBody>
          <a:bodyPr/>
          <a:lstStyle/>
          <a:p>
            <a:r>
              <a:rPr lang="en-US" dirty="0"/>
              <a:t>IaaS</a:t>
            </a:r>
          </a:p>
          <a:p>
            <a:pPr lvl="1"/>
            <a:r>
              <a:rPr lang="en-US" dirty="0"/>
              <a:t>SQL Server</a:t>
            </a:r>
          </a:p>
          <a:p>
            <a:pPr lvl="1"/>
            <a:r>
              <a:rPr lang="en-US" dirty="0"/>
              <a:t>You name it</a:t>
            </a:r>
          </a:p>
          <a:p>
            <a:endParaRPr lang="en-US" dirty="0"/>
          </a:p>
          <a:p>
            <a:r>
              <a:rPr lang="en-US" dirty="0"/>
              <a:t>PaaS</a:t>
            </a:r>
          </a:p>
          <a:p>
            <a:pPr lvl="1"/>
            <a:r>
              <a:rPr lang="en-US" dirty="0"/>
              <a:t>SQL Database </a:t>
            </a:r>
          </a:p>
          <a:p>
            <a:pPr lvl="1"/>
            <a:r>
              <a:rPr lang="en-US" dirty="0"/>
              <a:t>Analysis Services </a:t>
            </a:r>
          </a:p>
          <a:p>
            <a:pPr lvl="1"/>
            <a:r>
              <a:rPr lang="en-US" dirty="0"/>
              <a:t>SQL Data Warehouse</a:t>
            </a:r>
          </a:p>
        </p:txBody>
      </p:sp>
    </p:spTree>
    <p:extLst>
      <p:ext uri="{BB962C8B-B14F-4D97-AF65-F5344CB8AC3E}">
        <p14:creationId xmlns:p14="http://schemas.microsoft.com/office/powerpoint/2010/main" val="3486568144"/>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EED2195D-7D4D-40A6-B00F-6234A162E793}"/>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4009E"/>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3CFC6743-B7EC-42D1-BCB7-9BBBD7994DE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630a2e83-186a-4a0f-ab27-bee8a8096abc"/>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 to Azure SQL Data Warehouse</Template>
  <TotalTime>353</TotalTime>
  <Words>2928</Words>
  <Application>Microsoft Office PowerPoint</Application>
  <PresentationFormat>Custom</PresentationFormat>
  <Paragraphs>617</Paragraphs>
  <Slides>49</Slides>
  <Notes>11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49</vt:i4>
      </vt:variant>
    </vt:vector>
  </HeadingPairs>
  <TitlesOfParts>
    <vt:vector size="64" baseType="lpstr">
      <vt:lpstr>MS PGothic</vt:lpstr>
      <vt:lpstr>Arial</vt:lpstr>
      <vt:lpstr>Calibri</vt:lpstr>
      <vt:lpstr>Consolas</vt:lpstr>
      <vt:lpstr>Segoe</vt:lpstr>
      <vt:lpstr>Segoe Light</vt:lpstr>
      <vt:lpstr>Segoe UI</vt:lpstr>
      <vt:lpstr>Segoe UI Light</vt:lpstr>
      <vt:lpstr>Segoe UI Semilight</vt:lpstr>
      <vt:lpstr>Segoe WP Semibold</vt:lpstr>
      <vt:lpstr>Wingdings</vt:lpstr>
      <vt:lpstr>Wingdings 2</vt:lpstr>
      <vt:lpstr>WHITE TEMPLATE</vt:lpstr>
      <vt:lpstr>LIGHT GRAY TEMPLATE</vt:lpstr>
      <vt:lpstr>DARK GRAY TEMPLATE</vt:lpstr>
      <vt:lpstr>SQL Saturday #603</vt:lpstr>
      <vt:lpstr>Intro to Azure SQL Data Warehouse</vt:lpstr>
      <vt:lpstr>Session Objective</vt:lpstr>
      <vt:lpstr>Agenda</vt:lpstr>
      <vt:lpstr>About Me</vt:lpstr>
      <vt:lpstr>Are you an ISV looking to utilize the cloud?</vt:lpstr>
      <vt:lpstr>Watch User Group presentations for FREE online! We now have over 570 presentations online  </vt:lpstr>
      <vt:lpstr>Big Data Options in Azure</vt:lpstr>
      <vt:lpstr>Relational</vt:lpstr>
      <vt:lpstr>Other</vt:lpstr>
      <vt:lpstr>Data Tools</vt:lpstr>
      <vt:lpstr>SQL Data Warehouse Basics</vt:lpstr>
      <vt:lpstr>What is a Data Warehouse?</vt:lpstr>
      <vt:lpstr>What is Azure SQL Data Warehouse?</vt:lpstr>
      <vt:lpstr>Azure SQL Data Warehouse</vt:lpstr>
      <vt:lpstr>What is Azure SQL Data Warehouse?</vt:lpstr>
      <vt:lpstr>What is Azure SQL Data Warehouse?</vt:lpstr>
      <vt:lpstr>What is Azure SQL Data Warehouse?</vt:lpstr>
      <vt:lpstr>What is Azure SQL Data Warehouse?</vt:lpstr>
      <vt:lpstr>What is Azure SQL Data Warehouse?</vt:lpstr>
      <vt:lpstr>SQL DW Architecture</vt:lpstr>
      <vt:lpstr>SQL DW Architecture</vt:lpstr>
      <vt:lpstr>Demo</vt:lpstr>
      <vt:lpstr>Data Migration</vt:lpstr>
      <vt:lpstr>Common Loading Options</vt:lpstr>
      <vt:lpstr>General Best Practices</vt:lpstr>
      <vt:lpstr>General Best Practices (continued)</vt:lpstr>
      <vt:lpstr>PolyBase Best Practices </vt:lpstr>
      <vt:lpstr>Table Distribution</vt:lpstr>
      <vt:lpstr>Table Distribution Options</vt:lpstr>
      <vt:lpstr>Fact Table Best Practices</vt:lpstr>
      <vt:lpstr>Dimension Table Best Practices</vt:lpstr>
      <vt:lpstr>Data Movement</vt:lpstr>
      <vt:lpstr>Common Data Movement Types</vt:lpstr>
      <vt:lpstr>Common Data Movement Types</vt:lpstr>
      <vt:lpstr>Optimizing with Indexes</vt:lpstr>
      <vt:lpstr>Partitioning Best Practices</vt:lpstr>
      <vt:lpstr>DDL Example</vt:lpstr>
      <vt:lpstr>Statistics</vt:lpstr>
      <vt:lpstr>Common Architecture Patterns</vt:lpstr>
      <vt:lpstr>Pattern 1: EDW with Modern BI</vt:lpstr>
      <vt:lpstr>Pattern 1: EDW with Modern BI</vt:lpstr>
      <vt:lpstr>Pattern 2: Lambda Architectures for Big Data</vt:lpstr>
      <vt:lpstr>Pattern 2: Lambda Architectures for Big Data</vt:lpstr>
      <vt:lpstr>Wrap up</vt:lpstr>
      <vt:lpstr>Resources</vt:lpstr>
      <vt:lpstr>Call to Action</vt:lpstr>
      <vt:lpstr>Thank you! Your Feedback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Shawn Weisfeld</dc:creator>
  <cp:keywords/>
  <dc:description>Template: _x000d_
Formatting: _x000d_
Audience Type:</dc:description>
  <cp:lastModifiedBy>Shawn Weisfeld</cp:lastModifiedBy>
  <cp:revision>25</cp:revision>
  <cp:lastPrinted>2016-12-10T05:45:30Z</cp:lastPrinted>
  <dcterms:created xsi:type="dcterms:W3CDTF">2017-03-03T18:10:24Z</dcterms:created>
  <dcterms:modified xsi:type="dcterms:W3CDTF">2017-03-04T12:24:58Z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