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46"/>
  </p:notesMasterIdLst>
  <p:handoutMasterIdLst>
    <p:handoutMasterId r:id="rId47"/>
  </p:handoutMasterIdLst>
  <p:sldIdLst>
    <p:sldId id="1485" r:id="rId7"/>
    <p:sldId id="1519" r:id="rId8"/>
    <p:sldId id="1550" r:id="rId9"/>
    <p:sldId id="1551" r:id="rId10"/>
    <p:sldId id="1553" r:id="rId11"/>
    <p:sldId id="1552" r:id="rId12"/>
    <p:sldId id="1556" r:id="rId13"/>
    <p:sldId id="1580" r:id="rId14"/>
    <p:sldId id="1581" r:id="rId15"/>
    <p:sldId id="1573" r:id="rId16"/>
    <p:sldId id="1582" r:id="rId17"/>
    <p:sldId id="1583" r:id="rId18"/>
    <p:sldId id="1584" r:id="rId19"/>
    <p:sldId id="1585" r:id="rId20"/>
    <p:sldId id="1586" r:id="rId21"/>
    <p:sldId id="1587" r:id="rId22"/>
    <p:sldId id="1574" r:id="rId23"/>
    <p:sldId id="1579" r:id="rId24"/>
    <p:sldId id="1592" r:id="rId25"/>
    <p:sldId id="1575" r:id="rId26"/>
    <p:sldId id="1588" r:id="rId27"/>
    <p:sldId id="1596" r:id="rId28"/>
    <p:sldId id="1593" r:id="rId29"/>
    <p:sldId id="1594" r:id="rId30"/>
    <p:sldId id="1595" r:id="rId31"/>
    <p:sldId id="1576" r:id="rId32"/>
    <p:sldId id="1589" r:id="rId33"/>
    <p:sldId id="1597" r:id="rId34"/>
    <p:sldId id="1598" r:id="rId35"/>
    <p:sldId id="1577" r:id="rId36"/>
    <p:sldId id="1590" r:id="rId37"/>
    <p:sldId id="1599" r:id="rId38"/>
    <p:sldId id="1600" r:id="rId39"/>
    <p:sldId id="1578" r:id="rId40"/>
    <p:sldId id="1591" r:id="rId41"/>
    <p:sldId id="1572" r:id="rId42"/>
    <p:sldId id="1555" r:id="rId43"/>
    <p:sldId id="1554" r:id="rId44"/>
    <p:sldId id="1532" r:id="rId4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FFFFFF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92136" autoAdjust="0"/>
  </p:normalViewPr>
  <p:slideViewPr>
    <p:cSldViewPr>
      <p:cViewPr varScale="1">
        <p:scale>
          <a:sx n="68" d="100"/>
          <a:sy n="68" d="100"/>
        </p:scale>
        <p:origin x="24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4/9/2017 12:05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4/9/2017 12:05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4/9/2017 12:05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4/9/2017 12:05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4/9/2017 12:05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ache-asid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performance/caching/response" TargetMode="External"/><Relationship Id="rId2" Type="http://schemas.openxmlformats.org/officeDocument/2006/relationships/hyperlink" Target="https://docs.microsoft.com/en-us/aspnet/mvc/overview/older-versions-1/controllers-and-routing/improving-performance-with-output-caching-cs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mailto:sweisfel@microsoft.com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andscaleyourcloudapp.com/" TargetMode="External"/><Relationship Id="rId2" Type="http://schemas.openxmlformats.org/officeDocument/2006/relationships/hyperlink" Target="mailto:USmicrosoftISVteam@microsoft.com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group.tv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.NET User 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10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Austin TX</a:t>
            </a:r>
          </a:p>
        </p:txBody>
      </p:sp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Where can you cache?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861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Web Application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419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 the browser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1874837" y="41068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61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CDN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3398837" y="2354448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820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on the Web Server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6599237" y="42592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858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Distributed Cache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8219497" y="2476396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036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not mutually exclusive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8219497" y="2476396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6599237" y="42592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3398837" y="2354448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1874837" y="41068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285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Cache-Aside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090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Cache-Aside Design Pattern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6476935" cy="5484813"/>
          </a:xfrm>
        </p:spPr>
        <p:txBody>
          <a:bodyPr/>
          <a:lstStyle/>
          <a:p>
            <a:pPr marL="524586" indent="-524586">
              <a:buFont typeface="+mj-lt"/>
              <a:buAutoNum type="arabicPeriod"/>
            </a:pPr>
            <a:r>
              <a:rPr lang="en-US" dirty="0"/>
              <a:t>Is the item in the cache?</a:t>
            </a:r>
          </a:p>
          <a:p>
            <a:pPr marL="466298" indent="-466298">
              <a:buFont typeface="+mj-lt"/>
              <a:buAutoNum type="arabicPeriod"/>
            </a:pPr>
            <a:r>
              <a:rPr lang="en-US" dirty="0"/>
              <a:t>Yes, read the item from the cache, return to caller</a:t>
            </a:r>
          </a:p>
          <a:p>
            <a:pPr marL="466298" indent="-466298">
              <a:buFont typeface="+mj-lt"/>
              <a:buAutoNum type="arabicPeriod"/>
            </a:pPr>
            <a:r>
              <a:rPr lang="en-US" dirty="0"/>
              <a:t>No, get the item from data store, write it to the cache, return to caller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05"/>
          <a:stretch/>
        </p:blipFill>
        <p:spPr>
          <a:xfrm>
            <a:off x="7054673" y="2162741"/>
            <a:ext cx="4526033" cy="34493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3318" y="6361641"/>
            <a:ext cx="10376932" cy="38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36" dirty="0">
                <a:hlinkClick r:id="rId3"/>
              </a:rPr>
              <a:t>https://docs.microsoft.com/en-us/azure/architecture/patterns/cache-aside</a:t>
            </a:r>
            <a:r>
              <a:rPr lang="en-US" sz="183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4874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26156"/>
          </a:xfrm>
        </p:spPr>
        <p:txBody>
          <a:bodyPr/>
          <a:lstStyle/>
          <a:p>
            <a:r>
              <a:rPr lang="en-US" dirty="0"/>
              <a:t>Lifetime of cached data</a:t>
            </a:r>
          </a:p>
          <a:p>
            <a:pPr lvl="1"/>
            <a:r>
              <a:rPr lang="en-US" dirty="0"/>
              <a:t>Set exportation policy to evict stale data</a:t>
            </a:r>
          </a:p>
          <a:p>
            <a:r>
              <a:rPr lang="en-US" dirty="0"/>
              <a:t>Evicting data</a:t>
            </a:r>
          </a:p>
          <a:p>
            <a:pPr lvl="1"/>
            <a:r>
              <a:rPr lang="en-US" dirty="0"/>
              <a:t>When cache gets full older data is evicted</a:t>
            </a:r>
          </a:p>
          <a:p>
            <a:r>
              <a:rPr lang="en-US" dirty="0"/>
              <a:t>Priming the cache</a:t>
            </a:r>
          </a:p>
          <a:p>
            <a:pPr lvl="1"/>
            <a:r>
              <a:rPr lang="en-US" dirty="0"/>
              <a:t>Refresh cache with data you anticipate needing to reduce cache misses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Update/Evict cache entries when data store changes</a:t>
            </a:r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Local caching vs. shared caching</a:t>
            </a:r>
          </a:p>
        </p:txBody>
      </p:sp>
    </p:spTree>
    <p:extLst>
      <p:ext uri="{BB962C8B-B14F-4D97-AF65-F5344CB8AC3E}">
        <p14:creationId xmlns:p14="http://schemas.microsoft.com/office/powerpoint/2010/main" val="9311622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Microsoft Azure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Sr. Technical Evangelist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Caching in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5696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 the browser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1874837" y="41068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74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Cache-Control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/>
              <a:t>How &amp; how long can the browser cache something</a:t>
            </a:r>
          </a:p>
          <a:p>
            <a:pPr lvl="1"/>
            <a:r>
              <a:rPr lang="en-US"/>
              <a:t>Client Side check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3055707"/>
            <a:ext cx="10963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33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ETag</a:t>
            </a:r>
            <a:r>
              <a:rPr lang="en-US" dirty="0"/>
              <a:t>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Has the resource changed since last time</a:t>
            </a:r>
          </a:p>
          <a:p>
            <a:r>
              <a:rPr lang="en-US" dirty="0"/>
              <a:t>Round trip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113346"/>
            <a:ext cx="9810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32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ASP.NET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877985"/>
          </a:xfrm>
        </p:spPr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(Full Framework)</a:t>
            </a:r>
          </a:p>
          <a:p>
            <a:pPr lvl="1"/>
            <a:r>
              <a:rPr lang="en-US" dirty="0">
                <a:hlinkClick r:id="rId2"/>
              </a:rPr>
              <a:t>https://docs.microsoft.com/en-us/aspnet/mvc/overview/older-versions-1/controllers-and-routing/improving-performance-with-output-caching-cs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ResponseCache</a:t>
            </a:r>
            <a:r>
              <a:rPr lang="en-US" dirty="0"/>
              <a:t> (.NET Core)</a:t>
            </a:r>
          </a:p>
          <a:p>
            <a:pPr lvl="1"/>
            <a:r>
              <a:rPr lang="en-US" dirty="0">
                <a:hlinkClick r:id="rId3"/>
              </a:rPr>
              <a:t>https://docs.microsoft.com/en-us/aspnet/core/performance/caching/response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965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Caching with a 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722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CDN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3398837" y="2354448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934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7" y="2125662"/>
            <a:ext cx="7315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650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339650"/>
          </a:xfrm>
        </p:spPr>
        <p:txBody>
          <a:bodyPr/>
          <a:lstStyle/>
          <a:p>
            <a:r>
              <a:rPr lang="en-US" dirty="0"/>
              <a:t>Do you need cache?</a:t>
            </a:r>
          </a:p>
          <a:p>
            <a:r>
              <a:rPr lang="en-US" dirty="0"/>
              <a:t>Where can you cache?</a:t>
            </a:r>
          </a:p>
          <a:p>
            <a:r>
              <a:rPr lang="en-US" dirty="0"/>
              <a:t>Cache-Aside Design Pattern</a:t>
            </a:r>
          </a:p>
          <a:p>
            <a:r>
              <a:rPr lang="en-US" dirty="0"/>
              <a:t>Caching in the Browser</a:t>
            </a:r>
          </a:p>
          <a:p>
            <a:r>
              <a:rPr lang="en-US" dirty="0"/>
              <a:t>Caching with a CDN</a:t>
            </a:r>
          </a:p>
          <a:p>
            <a:r>
              <a:rPr lang="en-US" dirty="0"/>
              <a:t>Caching on the Web Server</a:t>
            </a:r>
          </a:p>
          <a:p>
            <a:r>
              <a:rPr lang="en-US" dirty="0"/>
              <a:t>Caching with a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5221969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Caching on the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449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on the Web Server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6599237" y="42592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9720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Session State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2811462"/>
            <a:ext cx="10467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43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2179058"/>
          </a:xfrm>
        </p:spPr>
        <p:txBody>
          <a:bodyPr/>
          <a:lstStyle/>
          <a:p>
            <a:r>
              <a:rPr lang="en-US" dirty="0"/>
              <a:t>Caching with a Distributed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62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Distributed Cache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8219497" y="2476396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2768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9569844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Instrument your application</a:t>
            </a:r>
          </a:p>
          <a:p>
            <a:r>
              <a:rPr lang="en-US" dirty="0"/>
              <a:t>Evaluate Caching options in Azure</a:t>
            </a:r>
          </a:p>
          <a:p>
            <a:r>
              <a:rPr lang="en-US" dirty="0"/>
              <a:t>Apply generously where </a:t>
            </a:r>
            <a:r>
              <a:rPr lang="en-US" dirty="0" err="1"/>
              <a:t>approperate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389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 descr="http://www.dallasgivecamp.org/Themes/DallasGiveCamp/Content/Images/GiveCampDalla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15" y="4051849"/>
            <a:ext cx="2830313" cy="10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HAWN\Desktop\drn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48" y="4293953"/>
            <a:ext cx="3557592" cy="116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hawn\Pictures\mvp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220" y="4354272"/>
            <a:ext cx="1497165" cy="234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Shawn\Pictures\FloridaTech_sea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5115" y="5386314"/>
            <a:ext cx="1533153" cy="11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SHAWN\Desktop\theme-sprite.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99" y="4612433"/>
            <a:ext cx="2370948" cy="69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SHAWN\Desktop\lockheed-marti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999" y="5673478"/>
            <a:ext cx="4747273" cy="94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SHAWN\Desktop\UserGroup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04" y="5590904"/>
            <a:ext cx="2951350" cy="11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Sr. Technical Evangelist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US Developer Experience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10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an ISV looking to utilize the cloud?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81555"/>
          </a:xfrm>
        </p:spPr>
        <p:txBody>
          <a:bodyPr/>
          <a:lstStyle/>
          <a:p>
            <a:r>
              <a:rPr lang="en-US" dirty="0"/>
              <a:t>An ISV is a company that sells software or services powered by software.</a:t>
            </a:r>
          </a:p>
          <a:p>
            <a:r>
              <a:rPr lang="en-US" b="1" dirty="0"/>
              <a:t>My team wants to help you on your cloud journey!</a:t>
            </a:r>
          </a:p>
          <a:p>
            <a:pPr lvl="1"/>
            <a:r>
              <a:rPr lang="en-US" dirty="0"/>
              <a:t>Work with an Azure Architect to provide guidance on your technical journey to the cloud.</a:t>
            </a:r>
          </a:p>
          <a:p>
            <a:pPr lvl="1"/>
            <a:r>
              <a:rPr lang="en-US" dirty="0"/>
              <a:t>Work with a Business Evangelist to access Microsoft resources to help get exposure for your solution and bring your solution to market.</a:t>
            </a:r>
          </a:p>
          <a:p>
            <a:r>
              <a:rPr lang="en-US" dirty="0"/>
              <a:t>For more information email</a:t>
            </a:r>
          </a:p>
          <a:p>
            <a:pPr lvl="1"/>
            <a:r>
              <a:rPr lang="en-US" dirty="0">
                <a:hlinkClick r:id="rId2"/>
              </a:rPr>
              <a:t>USmicrosoftISVteam@microsoft.com</a:t>
            </a:r>
            <a:endParaRPr lang="en-US" dirty="0"/>
          </a:p>
          <a:p>
            <a:r>
              <a:rPr lang="en-US" dirty="0"/>
              <a:t>Watch recorded &amp; live webcasts</a:t>
            </a:r>
          </a:p>
          <a:p>
            <a:pPr lvl="1"/>
            <a:r>
              <a:rPr lang="en-US" dirty="0">
                <a:hlinkClick r:id="rId3"/>
              </a:rPr>
              <a:t>http://www.buildandscaleyourcloudapp.com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274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590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Do you need cache?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76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37" y="373062"/>
            <a:ext cx="4038600" cy="57330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705" y="6448564"/>
            <a:ext cx="670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https://www.bluedogposters.com.au/img/01/01-1104_l.jpg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865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7" y="1211287"/>
            <a:ext cx="9169430" cy="534481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77715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 to Azure SQL Data Warehouse</Template>
  <TotalTime>678</TotalTime>
  <Words>756</Words>
  <Application>Microsoft Office PowerPoint</Application>
  <PresentationFormat>Custom</PresentationFormat>
  <Paragraphs>201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Austin .NET User Group</vt:lpstr>
      <vt:lpstr>Caching in Microsoft Azure</vt:lpstr>
      <vt:lpstr>Agenda</vt:lpstr>
      <vt:lpstr>About Me</vt:lpstr>
      <vt:lpstr>Are you an ISV looking to utilize the cloud?</vt:lpstr>
      <vt:lpstr>Watch User Group presentations for FREE online! We now have over 590 presentations online  </vt:lpstr>
      <vt:lpstr>Do you need cache?</vt:lpstr>
      <vt:lpstr>PowerPoint Presentation</vt:lpstr>
      <vt:lpstr>Application Insights</vt:lpstr>
      <vt:lpstr>Where can you cache?</vt:lpstr>
      <vt:lpstr>Typical Web Application</vt:lpstr>
      <vt:lpstr>Cache in the browser</vt:lpstr>
      <vt:lpstr>Caching with a CDN</vt:lpstr>
      <vt:lpstr>Caching on the Web Server</vt:lpstr>
      <vt:lpstr>Caching with a Distributed Cache</vt:lpstr>
      <vt:lpstr>… not mutually exclusive</vt:lpstr>
      <vt:lpstr>Cache-Aside Design Pattern</vt:lpstr>
      <vt:lpstr>Cache-Aside Design Pattern</vt:lpstr>
      <vt:lpstr>Issues and considerations</vt:lpstr>
      <vt:lpstr>Caching in the Browser</vt:lpstr>
      <vt:lpstr>Cache in the browser</vt:lpstr>
      <vt:lpstr>Demo</vt:lpstr>
      <vt:lpstr>Cache-Control header</vt:lpstr>
      <vt:lpstr>ETag header</vt:lpstr>
      <vt:lpstr>NOTE: ASP.NET Helpers</vt:lpstr>
      <vt:lpstr>Caching with a CDN</vt:lpstr>
      <vt:lpstr>Caching with a CDN</vt:lpstr>
      <vt:lpstr>What is a CDN</vt:lpstr>
      <vt:lpstr>Demo</vt:lpstr>
      <vt:lpstr>Caching on the Web Server</vt:lpstr>
      <vt:lpstr>Caching on the Web Server</vt:lpstr>
      <vt:lpstr>Demo</vt:lpstr>
      <vt:lpstr>ASP.NET Session State</vt:lpstr>
      <vt:lpstr>Caching with a Distributed Cache</vt:lpstr>
      <vt:lpstr>Caching with a Distributed Cache</vt:lpstr>
      <vt:lpstr>Wrap up</vt:lpstr>
      <vt:lpstr>Call to Action</vt:lpstr>
      <vt:lpstr>Thank you! Your Feedback is Important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Shawn Weisfeld</dc:creator>
  <cp:keywords/>
  <dc:description>Template: _x000d_
Formatting: _x000d_
Audience Type:</dc:description>
  <cp:lastModifiedBy>Shawn Weisfeld</cp:lastModifiedBy>
  <cp:revision>40</cp:revision>
  <cp:lastPrinted>2016-12-10T05:45:30Z</cp:lastPrinted>
  <dcterms:created xsi:type="dcterms:W3CDTF">2017-03-03T18:10:24Z</dcterms:created>
  <dcterms:modified xsi:type="dcterms:W3CDTF">2017-04-09T22:11:15Z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