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7" r:id="rId2"/>
  </p:sldMasterIdLst>
  <p:notesMasterIdLst>
    <p:notesMasterId r:id="rId56"/>
  </p:notesMasterIdLst>
  <p:sldIdLst>
    <p:sldId id="263" r:id="rId3"/>
    <p:sldId id="266"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Lst>
  <p:sldSz cx="11520488" cy="6480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userDrawn="1">
          <p15:clr>
            <a:srgbClr val="A4A3A4"/>
          </p15:clr>
        </p15:guide>
        <p15:guide id="2" pos="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2" d="100"/>
          <a:sy n="102" d="100"/>
        </p:scale>
        <p:origin x="36" y="108"/>
      </p:cViewPr>
      <p:guideLst>
        <p:guide orient="horz" pos="2041"/>
        <p:guide pos="362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D61ED3-B729-4021-B105-5B690A8B23C3}" type="datetimeFigureOut">
              <a:rPr lang="en-US" smtClean="0"/>
              <a:t>6/14/2017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83786-EAD4-485B-BE05-5114EFB2AFEB}" type="slidenum">
              <a:rPr lang="en-US" smtClean="0"/>
              <a:t>‹#›</a:t>
            </a:fld>
            <a:endParaRPr lang="en-US"/>
          </a:p>
        </p:txBody>
      </p:sp>
    </p:spTree>
    <p:extLst>
      <p:ext uri="{BB962C8B-B14F-4D97-AF65-F5344CB8AC3E}">
        <p14:creationId xmlns:p14="http://schemas.microsoft.com/office/powerpoint/2010/main" val="3116223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6/14/2017 6:36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4148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6/14/2017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36643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6/14/2017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8354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6/14/2017 6:36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23094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6/14/2017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21085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3" rtl="0" eaLnBrk="1" fontAlgn="auto" latinLnBrk="0" hangingPunct="1">
              <a:lnSpc>
                <a:spcPct val="90000"/>
              </a:lnSpc>
              <a:spcBef>
                <a:spcPts val="0"/>
              </a:spcBef>
              <a:spcAft>
                <a:spcPts val="333"/>
              </a:spcAft>
              <a:buClrTx/>
              <a:buSzTx/>
              <a:buFontTx/>
              <a:buNone/>
              <a:tabLst/>
              <a:defRPr/>
            </a:pPr>
            <a:endParaRPr lang="en-US" dirty="0">
              <a:effectLst/>
              <a:latin typeface="Segoe UI" panose="020B0502040204020203" pitchFamily="34" charset="0"/>
              <a:ea typeface="Calibri"/>
              <a:cs typeface="Segoe UI" panose="020B0502040204020203" pitchFamily="34" charset="0"/>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6/14/2017 6:36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83237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6D0C1E9-C76A-461C-8E91-17FFC972AC04}"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6/14/2017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Footer Placeholder 6"/>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72484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484ABEE-72D2-4711-B507-13A06E43880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1923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6/14/2017 6:37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94048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hyperlink" Target="http://houston.sqlpass.org/" TargetMode="External"/><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jpeg"/><Relationship Id="rId11" Type="http://schemas.openxmlformats.org/officeDocument/2006/relationships/image" Target="../media/image15.png"/><Relationship Id="rId5" Type="http://schemas.openxmlformats.org/officeDocument/2006/relationships/image" Target="../media/image9.jpeg"/><Relationship Id="rId15" Type="http://schemas.openxmlformats.org/officeDocument/2006/relationships/image" Target="../media/image18.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7.jpe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33" name="Rectangle 32"/>
          <p:cNvSpPr>
            <a:spLocks noChangeAspect="1"/>
          </p:cNvSpPr>
          <p:nvPr userDrawn="1"/>
        </p:nvSpPr>
        <p:spPr>
          <a:xfrm>
            <a:off x="6555600" y="-359913"/>
            <a:ext cx="5324000" cy="7200000"/>
          </a:xfrm>
          <a:prstGeom prst="rect">
            <a:avLst/>
          </a:prstGeom>
          <a:blipFill>
            <a:blip r:embed="rId2">
              <a:alphaModFix amt="20000"/>
            </a:blip>
            <a:stretch>
              <a:fillRect/>
            </a:stretch>
          </a:blipFill>
        </p:spPr>
        <p:txBody>
          <a:bodyPr lIns="0" tIns="0" rIns="0" bIns="0" rtlCol="0" anchor="ctr">
            <a:spAutoFit/>
          </a:bodyPr>
          <a:lstStyle/>
          <a:p>
            <a:pPr algn="l"/>
            <a:endParaRPr lang="en-US" sz="2400" dirty="0">
              <a:solidFill>
                <a:schemeClr val="accent1"/>
              </a:solidFill>
            </a:endParaRPr>
          </a:p>
        </p:txBody>
      </p:sp>
      <p:sp>
        <p:nvSpPr>
          <p:cNvPr id="14" name="Text Placeholder 13"/>
          <p:cNvSpPr>
            <a:spLocks noGrp="1"/>
          </p:cNvSpPr>
          <p:nvPr>
            <p:ph type="body" sz="quarter" idx="10" hasCustomPrompt="1"/>
          </p:nvPr>
        </p:nvSpPr>
        <p:spPr>
          <a:xfrm>
            <a:off x="361157" y="360588"/>
            <a:ext cx="10799762" cy="1079500"/>
          </a:xfrm>
        </p:spPr>
        <p:txBody>
          <a:bodyPr anchor="t">
            <a:noAutofit/>
          </a:bodyPr>
          <a:lstStyle>
            <a:lvl1pPr algn="l">
              <a:defRPr lang="en-US" sz="4000" b="0" kern="1200" dirty="0" smtClean="0">
                <a:solidFill>
                  <a:schemeClr val="accent1"/>
                </a:solidFill>
                <a:latin typeface="+mj-lt"/>
                <a:ea typeface="+mn-ea"/>
                <a:cs typeface="+mn-cs"/>
              </a:defRPr>
            </a:lvl1pPr>
          </a:lstStyle>
          <a:p>
            <a:pPr lvl="0"/>
            <a:r>
              <a:rPr lang="en-US" dirty="0"/>
              <a:t>Speaker Name</a:t>
            </a:r>
          </a:p>
        </p:txBody>
      </p:sp>
      <p:pic>
        <p:nvPicPr>
          <p:cNvPr id="6" name="Picture 5"/>
          <p:cNvPicPr>
            <a:picLocks noChangeAspect="1"/>
          </p:cNvPicPr>
          <p:nvPr userDrawn="1"/>
        </p:nvPicPr>
        <p:blipFill>
          <a:blip r:embed="rId3"/>
          <a:stretch>
            <a:fillRect/>
          </a:stretch>
        </p:blipFill>
        <p:spPr>
          <a:xfrm>
            <a:off x="8673244" y="3060087"/>
            <a:ext cx="2486881" cy="360000"/>
          </a:xfrm>
          <a:prstGeom prst="rect">
            <a:avLst/>
          </a:prstGeom>
        </p:spPr>
      </p:pic>
      <p:pic>
        <p:nvPicPr>
          <p:cNvPr id="3" name="Picture 2"/>
          <p:cNvPicPr>
            <a:picLocks noChangeAspect="1"/>
          </p:cNvPicPr>
          <p:nvPr userDrawn="1"/>
        </p:nvPicPr>
        <p:blipFill>
          <a:blip r:embed="rId4"/>
          <a:stretch>
            <a:fillRect/>
          </a:stretch>
        </p:blipFill>
        <p:spPr>
          <a:xfrm>
            <a:off x="8679170" y="2881747"/>
            <a:ext cx="2840593" cy="858980"/>
          </a:xfrm>
          <a:prstGeom prst="rect">
            <a:avLst/>
          </a:prstGeom>
        </p:spPr>
      </p:pic>
    </p:spTree>
    <p:extLst>
      <p:ext uri="{BB962C8B-B14F-4D97-AF65-F5344CB8AC3E}">
        <p14:creationId xmlns:p14="http://schemas.microsoft.com/office/powerpoint/2010/main" val="80073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5041133" y="0"/>
            <a:ext cx="6479355" cy="648017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410" tIns="135528" rIns="169410" bIns="135528" numCol="1" spcCol="0" rtlCol="0" fromWordArt="0" anchor="t" anchorCtr="0" forceAA="0" compatLnSpc="1">
            <a:prstTxWarp prst="textNoShape">
              <a:avLst/>
            </a:prstTxWarp>
            <a:noAutofit/>
          </a:bodyPr>
          <a:lstStyle/>
          <a:p>
            <a:pPr algn="ctr" defTabSz="863749" fontAlgn="base">
              <a:lnSpc>
                <a:spcPct val="90000"/>
              </a:lnSpc>
              <a:spcBef>
                <a:spcPct val="0"/>
              </a:spcBef>
              <a:spcAft>
                <a:spcPct val="0"/>
              </a:spcAft>
            </a:pPr>
            <a:endParaRPr lang="en-US" sz="2223"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Freeform: Shape 105"/>
          <p:cNvSpPr>
            <a:spLocks/>
          </p:cNvSpPr>
          <p:nvPr userDrawn="1"/>
        </p:nvSpPr>
        <p:spPr bwMode="gray">
          <a:xfrm>
            <a:off x="5041133" y="3938699"/>
            <a:ext cx="6479355" cy="2541476"/>
          </a:xfrm>
          <a:custGeom>
            <a:avLst/>
            <a:gdLst>
              <a:gd name="connsiteX0" fmla="*/ 237491 w 7007806"/>
              <a:gd name="connsiteY0" fmla="*/ 0 h 2048448"/>
              <a:gd name="connsiteX1" fmla="*/ 966532 w 7007806"/>
              <a:gd name="connsiteY1" fmla="*/ 0 h 2048448"/>
              <a:gd name="connsiteX2" fmla="*/ 966532 w 7007806"/>
              <a:gd name="connsiteY2" fmla="*/ 578198 h 2048448"/>
              <a:gd name="connsiteX3" fmla="*/ 1425492 w 7007806"/>
              <a:gd name="connsiteY3" fmla="*/ 606386 h 2048448"/>
              <a:gd name="connsiteX4" fmla="*/ 1677037 w 7007806"/>
              <a:gd name="connsiteY4" fmla="*/ 606386 h 2048448"/>
              <a:gd name="connsiteX5" fmla="*/ 1677037 w 7007806"/>
              <a:gd name="connsiteY5" fmla="*/ 483901 h 2048448"/>
              <a:gd name="connsiteX6" fmla="*/ 1686642 w 7007806"/>
              <a:gd name="connsiteY6" fmla="*/ 483901 h 2048448"/>
              <a:gd name="connsiteX7" fmla="*/ 1686642 w 7007806"/>
              <a:gd name="connsiteY7" fmla="*/ 225552 h 2048448"/>
              <a:gd name="connsiteX8" fmla="*/ 2059578 w 7007806"/>
              <a:gd name="connsiteY8" fmla="*/ 225552 h 2048448"/>
              <a:gd name="connsiteX9" fmla="*/ 2059578 w 7007806"/>
              <a:gd name="connsiteY9" fmla="*/ 339268 h 2048448"/>
              <a:gd name="connsiteX10" fmla="*/ 2098045 w 7007806"/>
              <a:gd name="connsiteY10" fmla="*/ 339268 h 2048448"/>
              <a:gd name="connsiteX11" fmla="*/ 2098045 w 7007806"/>
              <a:gd name="connsiteY11" fmla="*/ 483901 h 2048448"/>
              <a:gd name="connsiteX12" fmla="*/ 2204842 w 7007806"/>
              <a:gd name="connsiteY12" fmla="*/ 483901 h 2048448"/>
              <a:gd name="connsiteX13" fmla="*/ 2204842 w 7007806"/>
              <a:gd name="connsiteY13" fmla="*/ 643969 h 2048448"/>
              <a:gd name="connsiteX14" fmla="*/ 2602307 w 7007806"/>
              <a:gd name="connsiteY14" fmla="*/ 643969 h 2048448"/>
              <a:gd name="connsiteX15" fmla="*/ 2602307 w 7007806"/>
              <a:gd name="connsiteY15" fmla="*/ 744644 h 2048448"/>
              <a:gd name="connsiteX16" fmla="*/ 3055683 w 7007806"/>
              <a:gd name="connsiteY16" fmla="*/ 744644 h 2048448"/>
              <a:gd name="connsiteX17" fmla="*/ 3055683 w 7007806"/>
              <a:gd name="connsiteY17" fmla="*/ 777377 h 2048448"/>
              <a:gd name="connsiteX18" fmla="*/ 3075299 w 7007806"/>
              <a:gd name="connsiteY18" fmla="*/ 777377 h 2048448"/>
              <a:gd name="connsiteX19" fmla="*/ 3075299 w 7007806"/>
              <a:gd name="connsiteY19" fmla="*/ 965361 h 2048448"/>
              <a:gd name="connsiteX20" fmla="*/ 3423979 w 7007806"/>
              <a:gd name="connsiteY20" fmla="*/ 965361 h 2048448"/>
              <a:gd name="connsiteX21" fmla="*/ 3423979 w 7007806"/>
              <a:gd name="connsiteY21" fmla="*/ 525721 h 2048448"/>
              <a:gd name="connsiteX22" fmla="*/ 3527067 w 7007806"/>
              <a:gd name="connsiteY22" fmla="*/ 525721 h 2048448"/>
              <a:gd name="connsiteX23" fmla="*/ 3527067 w 7007806"/>
              <a:gd name="connsiteY23" fmla="*/ 386248 h 2048448"/>
              <a:gd name="connsiteX24" fmla="*/ 3830268 w 7007806"/>
              <a:gd name="connsiteY24" fmla="*/ 386248 h 2048448"/>
              <a:gd name="connsiteX25" fmla="*/ 3830268 w 7007806"/>
              <a:gd name="connsiteY25" fmla="*/ 525721 h 2048448"/>
              <a:gd name="connsiteX26" fmla="*/ 3927292 w 7007806"/>
              <a:gd name="connsiteY26" fmla="*/ 525721 h 2048448"/>
              <a:gd name="connsiteX27" fmla="*/ 3927292 w 7007806"/>
              <a:gd name="connsiteY27" fmla="*/ 58792 h 2048448"/>
              <a:gd name="connsiteX28" fmla="*/ 4630716 w 7007806"/>
              <a:gd name="connsiteY28" fmla="*/ 58792 h 2048448"/>
              <a:gd name="connsiteX29" fmla="*/ 4630716 w 7007806"/>
              <a:gd name="connsiteY29" fmla="*/ 616681 h 2048448"/>
              <a:gd name="connsiteX30" fmla="*/ 5073388 w 7007806"/>
              <a:gd name="connsiteY30" fmla="*/ 255872 h 2048448"/>
              <a:gd name="connsiteX31" fmla="*/ 5073388 w 7007806"/>
              <a:gd name="connsiteY31" fmla="*/ 643969 h 2048448"/>
              <a:gd name="connsiteX32" fmla="*/ 5315948 w 7007806"/>
              <a:gd name="connsiteY32" fmla="*/ 643969 h 2048448"/>
              <a:gd name="connsiteX33" fmla="*/ 5315948 w 7007806"/>
              <a:gd name="connsiteY33" fmla="*/ 525721 h 2048448"/>
              <a:gd name="connsiteX34" fmla="*/ 5419036 w 7007806"/>
              <a:gd name="connsiteY34" fmla="*/ 525721 h 2048448"/>
              <a:gd name="connsiteX35" fmla="*/ 5419036 w 7007806"/>
              <a:gd name="connsiteY35" fmla="*/ 386248 h 2048448"/>
              <a:gd name="connsiteX36" fmla="*/ 5722237 w 7007806"/>
              <a:gd name="connsiteY36" fmla="*/ 386248 h 2048448"/>
              <a:gd name="connsiteX37" fmla="*/ 5722237 w 7007806"/>
              <a:gd name="connsiteY37" fmla="*/ 525721 h 2048448"/>
              <a:gd name="connsiteX38" fmla="*/ 5825325 w 7007806"/>
              <a:gd name="connsiteY38" fmla="*/ 525721 h 2048448"/>
              <a:gd name="connsiteX39" fmla="*/ 5825325 w 7007806"/>
              <a:gd name="connsiteY39" fmla="*/ 965361 h 2048448"/>
              <a:gd name="connsiteX40" fmla="*/ 6170974 w 7007806"/>
              <a:gd name="connsiteY40" fmla="*/ 965361 h 2048448"/>
              <a:gd name="connsiteX41" fmla="*/ 6170974 w 7007806"/>
              <a:gd name="connsiteY41" fmla="*/ 777377 h 2048448"/>
              <a:gd name="connsiteX42" fmla="*/ 6646998 w 7007806"/>
              <a:gd name="connsiteY42" fmla="*/ 777377 h 2048448"/>
              <a:gd name="connsiteX43" fmla="*/ 6646998 w 7007806"/>
              <a:gd name="connsiteY43" fmla="*/ 1374681 h 2048448"/>
              <a:gd name="connsiteX44" fmla="*/ 7007806 w 7007806"/>
              <a:gd name="connsiteY44" fmla="*/ 1374681 h 2048448"/>
              <a:gd name="connsiteX45" fmla="*/ 7007806 w 7007806"/>
              <a:gd name="connsiteY45" fmla="*/ 1677881 h 2048448"/>
              <a:gd name="connsiteX46" fmla="*/ 6995117 w 7007806"/>
              <a:gd name="connsiteY46" fmla="*/ 1677881 h 2048448"/>
              <a:gd name="connsiteX47" fmla="*/ 6995117 w 7007806"/>
              <a:gd name="connsiteY47" fmla="*/ 2048448 h 2048448"/>
              <a:gd name="connsiteX48" fmla="*/ 0 w 7007806"/>
              <a:gd name="connsiteY48" fmla="*/ 2048448 h 2048448"/>
              <a:gd name="connsiteX49" fmla="*/ 0 w 7007806"/>
              <a:gd name="connsiteY49" fmla="*/ 339268 h 2048448"/>
              <a:gd name="connsiteX50" fmla="*/ 136873 w 7007806"/>
              <a:gd name="connsiteY50" fmla="*/ 339268 h 2048448"/>
              <a:gd name="connsiteX51" fmla="*/ 136873 w 7007806"/>
              <a:gd name="connsiteY51" fmla="*/ 483901 h 2048448"/>
              <a:gd name="connsiteX52" fmla="*/ 237491 w 7007806"/>
              <a:gd name="connsiteY52"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007806" h="2048448">
                <a:moveTo>
                  <a:pt x="237491" y="0"/>
                </a:moveTo>
                <a:lnTo>
                  <a:pt x="966532" y="0"/>
                </a:lnTo>
                <a:lnTo>
                  <a:pt x="966532" y="578198"/>
                </a:lnTo>
                <a:lnTo>
                  <a:pt x="1425492" y="606386"/>
                </a:lnTo>
                <a:lnTo>
                  <a:pt x="1677037" y="606386"/>
                </a:lnTo>
                <a:lnTo>
                  <a:pt x="1677037" y="483901"/>
                </a:lnTo>
                <a:lnTo>
                  <a:pt x="1686642" y="483901"/>
                </a:lnTo>
                <a:lnTo>
                  <a:pt x="1686642" y="225552"/>
                </a:lnTo>
                <a:lnTo>
                  <a:pt x="2059578" y="225552"/>
                </a:lnTo>
                <a:lnTo>
                  <a:pt x="2059578" y="339268"/>
                </a:lnTo>
                <a:lnTo>
                  <a:pt x="2098045" y="339268"/>
                </a:lnTo>
                <a:lnTo>
                  <a:pt x="2098045" y="483901"/>
                </a:lnTo>
                <a:lnTo>
                  <a:pt x="2204842" y="483901"/>
                </a:lnTo>
                <a:lnTo>
                  <a:pt x="2204842" y="643969"/>
                </a:lnTo>
                <a:lnTo>
                  <a:pt x="2602307" y="643969"/>
                </a:lnTo>
                <a:lnTo>
                  <a:pt x="2602307" y="744644"/>
                </a:lnTo>
                <a:lnTo>
                  <a:pt x="3055683" y="744644"/>
                </a:lnTo>
                <a:lnTo>
                  <a:pt x="3055683" y="777377"/>
                </a:lnTo>
                <a:lnTo>
                  <a:pt x="3075299" y="777377"/>
                </a:lnTo>
                <a:lnTo>
                  <a:pt x="3075299" y="965361"/>
                </a:lnTo>
                <a:lnTo>
                  <a:pt x="3423979" y="965361"/>
                </a:lnTo>
                <a:lnTo>
                  <a:pt x="3423979" y="525721"/>
                </a:lnTo>
                <a:lnTo>
                  <a:pt x="3527067" y="525721"/>
                </a:lnTo>
                <a:lnTo>
                  <a:pt x="3527067" y="386248"/>
                </a:lnTo>
                <a:lnTo>
                  <a:pt x="3830268" y="386248"/>
                </a:lnTo>
                <a:lnTo>
                  <a:pt x="3830268" y="525721"/>
                </a:lnTo>
                <a:lnTo>
                  <a:pt x="3927292" y="525721"/>
                </a:lnTo>
                <a:lnTo>
                  <a:pt x="3927292" y="58792"/>
                </a:lnTo>
                <a:lnTo>
                  <a:pt x="4630716" y="58792"/>
                </a:lnTo>
                <a:lnTo>
                  <a:pt x="4630716" y="616681"/>
                </a:lnTo>
                <a:lnTo>
                  <a:pt x="5073388" y="255872"/>
                </a:lnTo>
                <a:lnTo>
                  <a:pt x="5073388" y="643969"/>
                </a:lnTo>
                <a:lnTo>
                  <a:pt x="5315948" y="643969"/>
                </a:lnTo>
                <a:lnTo>
                  <a:pt x="5315948" y="525721"/>
                </a:lnTo>
                <a:lnTo>
                  <a:pt x="5419036" y="525721"/>
                </a:lnTo>
                <a:lnTo>
                  <a:pt x="5419036" y="386248"/>
                </a:lnTo>
                <a:lnTo>
                  <a:pt x="5722237" y="386248"/>
                </a:lnTo>
                <a:lnTo>
                  <a:pt x="5722237" y="525721"/>
                </a:lnTo>
                <a:lnTo>
                  <a:pt x="5825325" y="525721"/>
                </a:lnTo>
                <a:lnTo>
                  <a:pt x="5825325" y="965361"/>
                </a:lnTo>
                <a:lnTo>
                  <a:pt x="6170974" y="965361"/>
                </a:lnTo>
                <a:lnTo>
                  <a:pt x="6170974" y="777377"/>
                </a:lnTo>
                <a:lnTo>
                  <a:pt x="6646998" y="777377"/>
                </a:lnTo>
                <a:lnTo>
                  <a:pt x="6646998" y="1374681"/>
                </a:lnTo>
                <a:lnTo>
                  <a:pt x="7007806" y="1374681"/>
                </a:lnTo>
                <a:lnTo>
                  <a:pt x="7007806" y="1677881"/>
                </a:lnTo>
                <a:lnTo>
                  <a:pt x="6995117" y="1677881"/>
                </a:lnTo>
                <a:lnTo>
                  <a:pt x="6995117" y="2048448"/>
                </a:lnTo>
                <a:lnTo>
                  <a:pt x="0" y="2048448"/>
                </a:lnTo>
                <a:lnTo>
                  <a:pt x="0" y="339268"/>
                </a:lnTo>
                <a:lnTo>
                  <a:pt x="136873" y="339268"/>
                </a:lnTo>
                <a:lnTo>
                  <a:pt x="136873" y="483901"/>
                </a:lnTo>
                <a:lnTo>
                  <a:pt x="237491" y="483901"/>
                </a:lnTo>
                <a:close/>
              </a:path>
            </a:pathLst>
          </a:custGeom>
          <a:solidFill>
            <a:srgbClr val="409AE1">
              <a:alpha val="40000"/>
            </a:srgbClr>
          </a:solidFill>
          <a:ln>
            <a:noFill/>
          </a:ln>
        </p:spPr>
        <p:txBody>
          <a:bodyPr vert="horz" wrap="square" lIns="84705" tIns="42353" rIns="84705" bIns="42353" numCol="1" anchor="t" anchorCtr="0" compatLnSpc="1">
            <a:prstTxWarp prst="textNoShape">
              <a:avLst/>
            </a:prstTxWarp>
            <a:noAutofit/>
          </a:bodyPr>
          <a:lstStyle/>
          <a:p>
            <a:endParaRPr lang="en-US" sz="1667"/>
          </a:p>
        </p:txBody>
      </p:sp>
      <p:sp>
        <p:nvSpPr>
          <p:cNvPr id="9" name="Title 1"/>
          <p:cNvSpPr>
            <a:spLocks noGrp="1"/>
          </p:cNvSpPr>
          <p:nvPr>
            <p:ph type="title" hasCustomPrompt="1"/>
          </p:nvPr>
        </p:nvSpPr>
        <p:spPr bwMode="auto">
          <a:xfrm>
            <a:off x="254469" y="1963343"/>
            <a:ext cx="4574078" cy="1700325"/>
          </a:xfrm>
          <a:noFill/>
        </p:spPr>
        <p:txBody>
          <a:bodyPr lIns="146304" tIns="91440" rIns="146304" bIns="91440" anchor="t" anchorCtr="0"/>
          <a:lstStyle>
            <a:lvl1pPr>
              <a:defRPr sz="4446" spc="-93"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52939" y="3663667"/>
            <a:ext cx="4574078" cy="677734"/>
          </a:xfrm>
        </p:spPr>
        <p:txBody>
          <a:bodyPr lIns="164592" tIns="109728" rIns="164592" bIns="109728">
            <a:noAutofit/>
          </a:bodyPr>
          <a:lstStyle>
            <a:lvl1pPr marL="0" indent="0">
              <a:spcBef>
                <a:spcPts val="0"/>
              </a:spcBef>
              <a:buNone/>
              <a:defRPr lang="en-US" sz="2964"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863999"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29006" y="444170"/>
            <a:ext cx="1344910" cy="288034"/>
          </a:xfrm>
          <a:prstGeom prst="rect">
            <a:avLst/>
          </a:prstGeom>
        </p:spPr>
      </p:pic>
      <p:grpSp>
        <p:nvGrpSpPr>
          <p:cNvPr id="143" name="Group 142"/>
          <p:cNvGrpSpPr>
            <a:grpSpLocks noChangeAspect="1"/>
          </p:cNvGrpSpPr>
          <p:nvPr userDrawn="1"/>
        </p:nvGrpSpPr>
        <p:grpSpPr bwMode="gray">
          <a:xfrm>
            <a:off x="6912813" y="2965056"/>
            <a:ext cx="4240316" cy="3279627"/>
            <a:chOff x="8496600" y="3495586"/>
            <a:chExt cx="3009906" cy="2327684"/>
          </a:xfrm>
        </p:grpSpPr>
        <p:sp>
          <p:nvSpPr>
            <p:cNvPr id="144"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5"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6"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7"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8"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9"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0"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1"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2"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3"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4"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5"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6"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7"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8"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9"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0"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1"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2"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3"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4"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5"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6"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7"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8"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9"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0"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1"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2"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3"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4"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5"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6"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7"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8"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9"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0"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1"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2"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3"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4"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5"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6"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7"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8"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9"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0"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1"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2"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3"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4"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5"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6"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7"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8"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9"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0"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1"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2"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3"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4"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5"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6"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7"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8"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9"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0"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1"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2"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3"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4"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5"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6"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7"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8"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9"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0"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1"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2"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3"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4"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5"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6"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7"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8"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9"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0"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1"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2"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3"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4"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5"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6"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7"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8"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9"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40"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41"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grpSp>
    </p:spTree>
    <p:extLst>
      <p:ext uri="{BB962C8B-B14F-4D97-AF65-F5344CB8AC3E}">
        <p14:creationId xmlns:p14="http://schemas.microsoft.com/office/powerpoint/2010/main" val="16447721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54410" y="1123662"/>
            <a:ext cx="11013139" cy="2138579"/>
          </a:xfrm>
        </p:spPr>
        <p:txBody>
          <a:bodyPr>
            <a:spAutoFit/>
          </a:bodyPr>
          <a:lstStyle>
            <a:lvl1pPr marL="0" indent="0">
              <a:buNone/>
              <a:defRPr/>
            </a:lvl1pPr>
            <a:lvl2pPr marL="211752" indent="0">
              <a:buNone/>
              <a:defRPr/>
            </a:lvl2pPr>
            <a:lvl3pPr marL="423504" indent="0">
              <a:buNone/>
              <a:defRPr/>
            </a:lvl3pPr>
            <a:lvl4pPr marL="635257" indent="0">
              <a:buNone/>
              <a:defRPr/>
            </a:lvl4pPr>
            <a:lvl5pPr marL="84700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280446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54470" y="1122214"/>
            <a:ext cx="11013139" cy="21519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506595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54411" y="1122214"/>
            <a:ext cx="5082308" cy="1998859"/>
          </a:xfrm>
        </p:spPr>
        <p:txBody>
          <a:bodyPr wrap="square">
            <a:spAutoFit/>
          </a:bodyPr>
          <a:lstStyle>
            <a:lvl1pPr marL="0" indent="0">
              <a:spcBef>
                <a:spcPts val="1134"/>
              </a:spcBef>
              <a:buClr>
                <a:schemeClr val="tx1"/>
              </a:buClr>
              <a:buFont typeface="Wingdings" panose="05000000000000000000" pitchFamily="2" charset="2"/>
              <a:buNone/>
              <a:defRPr sz="2779" b="0">
                <a:latin typeface="+mn-lt"/>
              </a:defRPr>
            </a:lvl1pPr>
            <a:lvl2pPr marL="236751" indent="0">
              <a:buFont typeface="Wingdings" panose="05000000000000000000" pitchFamily="2" charset="2"/>
              <a:buNone/>
              <a:defRPr sz="2223" b="0"/>
            </a:lvl2pPr>
            <a:lvl3pPr marL="417622" indent="0">
              <a:buFont typeface="Wingdings" panose="05000000000000000000" pitchFamily="2" charset="2"/>
              <a:buNone/>
              <a:tabLst/>
              <a:defRPr sz="2038" b="0"/>
            </a:lvl3pPr>
            <a:lvl4pPr marL="604376" indent="0">
              <a:buFont typeface="Wingdings" panose="05000000000000000000" pitchFamily="2" charset="2"/>
              <a:buNone/>
              <a:defRPr sz="2038" b="0"/>
            </a:lvl4pPr>
            <a:lvl5pPr marL="791130" indent="0">
              <a:buFont typeface="Wingdings" panose="05000000000000000000" pitchFamily="2" charset="2"/>
              <a:buNone/>
              <a:tabLst/>
              <a:defRPr sz="203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183771" y="1122214"/>
            <a:ext cx="5082308" cy="2288512"/>
          </a:xfrm>
        </p:spPr>
        <p:txBody>
          <a:bodyPr wrap="square">
            <a:spAutoFit/>
          </a:bodyPr>
          <a:lstStyle>
            <a:lvl1pPr marL="0" indent="0">
              <a:spcBef>
                <a:spcPts val="1134"/>
              </a:spcBef>
              <a:buClr>
                <a:schemeClr val="tx1"/>
              </a:buClr>
              <a:buFont typeface="Arial" panose="020B0604020202020204" pitchFamily="34" charset="0"/>
              <a:buNone/>
              <a:defRPr lang="en-US" sz="2779" b="0" kern="1200" spc="0" baseline="0" dirty="0">
                <a:gradFill>
                  <a:gsLst>
                    <a:gs pos="1250">
                      <a:schemeClr val="tx1"/>
                    </a:gs>
                    <a:gs pos="100000">
                      <a:schemeClr val="tx1"/>
                    </a:gs>
                  </a:gsLst>
                  <a:lin ang="5400000" scaled="0"/>
                </a:gradFill>
                <a:latin typeface="+mn-lt"/>
                <a:ea typeface="+mn-ea"/>
                <a:cs typeface="+mn-cs"/>
              </a:defRPr>
            </a:lvl1pPr>
            <a:lvl2pPr marL="236751" indent="0">
              <a:buFont typeface="Arial" panose="020B0604020202020204" pitchFamily="34" charset="0"/>
              <a:buNone/>
              <a:defRPr lang="en-US" sz="2223" b="0" kern="1200" spc="0" baseline="0" dirty="0">
                <a:gradFill>
                  <a:gsLst>
                    <a:gs pos="1250">
                      <a:schemeClr val="tx1"/>
                    </a:gs>
                    <a:gs pos="100000">
                      <a:schemeClr val="tx1"/>
                    </a:gs>
                  </a:gsLst>
                  <a:lin ang="5400000" scaled="0"/>
                </a:gradFill>
                <a:latin typeface="+mn-lt"/>
                <a:ea typeface="+mn-ea"/>
                <a:cs typeface="+mn-cs"/>
              </a:defRPr>
            </a:lvl2pPr>
            <a:lvl3pPr marL="417622" indent="0">
              <a:buFont typeface="Arial" panose="020B0604020202020204" pitchFamily="34" charset="0"/>
              <a:buNone/>
              <a:tabLst/>
              <a:defRPr lang="en-US" sz="2038" b="0" kern="1200" spc="0" baseline="0" dirty="0">
                <a:gradFill>
                  <a:gsLst>
                    <a:gs pos="1250">
                      <a:schemeClr val="tx1"/>
                    </a:gs>
                    <a:gs pos="100000">
                      <a:schemeClr val="tx1"/>
                    </a:gs>
                  </a:gsLst>
                  <a:lin ang="5400000" scaled="0"/>
                </a:gradFill>
                <a:latin typeface="+mn-lt"/>
                <a:ea typeface="+mn-ea"/>
                <a:cs typeface="+mn-cs"/>
              </a:defRPr>
            </a:lvl3pPr>
            <a:lvl4pPr marL="604376" indent="0">
              <a:buFont typeface="Arial" panose="020B0604020202020204" pitchFamily="34" charset="0"/>
              <a:buNone/>
              <a:defRPr lang="en-US" sz="2038" b="0" kern="1200" spc="0" baseline="0" dirty="0">
                <a:gradFill>
                  <a:gsLst>
                    <a:gs pos="1250">
                      <a:schemeClr val="tx1"/>
                    </a:gs>
                    <a:gs pos="100000">
                      <a:schemeClr val="tx1"/>
                    </a:gs>
                  </a:gsLst>
                  <a:lin ang="5400000" scaled="0"/>
                </a:gradFill>
                <a:latin typeface="+mn-lt"/>
                <a:ea typeface="+mn-ea"/>
                <a:cs typeface="+mn-cs"/>
              </a:defRPr>
            </a:lvl4pPr>
            <a:lvl5pPr marL="791130" indent="0">
              <a:buFont typeface="Arial" panose="020B0604020202020204" pitchFamily="34" charset="0"/>
              <a:buNone/>
              <a:tabLst/>
              <a:defRPr lang="en-US" sz="2038" b="0" kern="1200" spc="0" baseline="0" dirty="0">
                <a:gradFill>
                  <a:gsLst>
                    <a:gs pos="1250">
                      <a:schemeClr val="tx1"/>
                    </a:gs>
                    <a:gs pos="100000">
                      <a:schemeClr val="tx1"/>
                    </a:gs>
                  </a:gsLst>
                  <a:lin ang="5400000" scaled="0"/>
                </a:gradFill>
                <a:latin typeface="+mn-lt"/>
                <a:ea typeface="+mn-ea"/>
                <a:cs typeface="+mn-cs"/>
              </a:defRPr>
            </a:lvl5pPr>
          </a:lstStyle>
          <a:p>
            <a:pPr marL="476442" marR="0" lvl="0" indent="-476442" algn="l" defTabSz="863999" rtl="0" eaLnBrk="1" fontAlgn="auto" latinLnBrk="0" hangingPunct="1">
              <a:lnSpc>
                <a:spcPct val="90000"/>
              </a:lnSpc>
              <a:spcBef>
                <a:spcPts val="1134"/>
              </a:spcBef>
              <a:spcAft>
                <a:spcPts val="0"/>
              </a:spcAft>
              <a:buClr>
                <a:schemeClr val="tx1"/>
              </a:buClr>
              <a:buSzPct val="90000"/>
              <a:tabLst/>
            </a:pPr>
            <a:r>
              <a:rPr lang="en-US"/>
              <a:t>Edit Master text styles</a:t>
            </a:r>
          </a:p>
          <a:p>
            <a:pPr marL="476442" marR="0" lvl="1" indent="-476442" algn="l" defTabSz="863999" rtl="0" eaLnBrk="1" fontAlgn="auto" latinLnBrk="0" hangingPunct="1">
              <a:lnSpc>
                <a:spcPct val="90000"/>
              </a:lnSpc>
              <a:spcBef>
                <a:spcPts val="1134"/>
              </a:spcBef>
              <a:spcAft>
                <a:spcPts val="0"/>
              </a:spcAft>
              <a:buClr>
                <a:schemeClr val="tx1"/>
              </a:buClr>
              <a:buSzPct val="90000"/>
              <a:tabLst/>
            </a:pPr>
            <a:r>
              <a:rPr lang="en-US"/>
              <a:t>Second level</a:t>
            </a:r>
          </a:p>
          <a:p>
            <a:pPr marL="476442" marR="0" lvl="2" indent="-476442" algn="l" defTabSz="863999" rtl="0" eaLnBrk="1" fontAlgn="auto" latinLnBrk="0" hangingPunct="1">
              <a:lnSpc>
                <a:spcPct val="90000"/>
              </a:lnSpc>
              <a:spcBef>
                <a:spcPts val="1134"/>
              </a:spcBef>
              <a:spcAft>
                <a:spcPts val="0"/>
              </a:spcAft>
              <a:buClr>
                <a:schemeClr val="tx1"/>
              </a:buClr>
              <a:buSzPct val="90000"/>
              <a:tabLst/>
            </a:pPr>
            <a:r>
              <a:rPr lang="en-US"/>
              <a:t>Third level</a:t>
            </a:r>
          </a:p>
          <a:p>
            <a:pPr marL="476442" marR="0" lvl="3" indent="-476442" algn="l" defTabSz="863999" rtl="0" eaLnBrk="1" fontAlgn="auto" latinLnBrk="0" hangingPunct="1">
              <a:lnSpc>
                <a:spcPct val="90000"/>
              </a:lnSpc>
              <a:spcBef>
                <a:spcPts val="1134"/>
              </a:spcBef>
              <a:spcAft>
                <a:spcPts val="0"/>
              </a:spcAft>
              <a:buClr>
                <a:schemeClr val="tx1"/>
              </a:buClr>
              <a:buSzPct val="90000"/>
              <a:tabLst/>
            </a:pPr>
            <a:r>
              <a:rPr lang="en-US"/>
              <a:t>Fourth level</a:t>
            </a:r>
          </a:p>
          <a:p>
            <a:pPr marL="476442" marR="0" lvl="4" indent="-476442" algn="l" defTabSz="863999" rtl="0" eaLnBrk="1" fontAlgn="auto" latinLnBrk="0" hangingPunct="1">
              <a:lnSpc>
                <a:spcPct val="90000"/>
              </a:lnSpc>
              <a:spcBef>
                <a:spcPts val="113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115215854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54411" y="1122214"/>
            <a:ext cx="5082308" cy="1998859"/>
          </a:xfrm>
        </p:spPr>
        <p:txBody>
          <a:bodyPr wrap="square">
            <a:spAutoFit/>
          </a:bodyPr>
          <a:lstStyle>
            <a:lvl1pPr marL="214693" indent="-214693">
              <a:spcBef>
                <a:spcPts val="1134"/>
              </a:spcBef>
              <a:buClr>
                <a:schemeClr val="tx1"/>
              </a:buClr>
              <a:buFont typeface="Wingdings" panose="05000000000000000000" pitchFamily="2" charset="2"/>
              <a:buChar char=""/>
              <a:defRPr sz="2779" b="0">
                <a:latin typeface="+mn-lt"/>
              </a:defRPr>
            </a:lvl1pPr>
            <a:lvl2pPr marL="395565" indent="-158814">
              <a:buFont typeface="Wingdings" panose="05000000000000000000" pitchFamily="2" charset="2"/>
              <a:buChar char=""/>
              <a:defRPr sz="2223" b="0"/>
            </a:lvl2pPr>
            <a:lvl3pPr marL="592612" indent="-174990">
              <a:buFont typeface="Wingdings" panose="05000000000000000000" pitchFamily="2" charset="2"/>
              <a:buChar char=""/>
              <a:tabLst/>
              <a:defRPr sz="2038" b="0"/>
            </a:lvl3pPr>
            <a:lvl4pPr marL="767602" indent="-163226">
              <a:buFont typeface="Wingdings" panose="05000000000000000000" pitchFamily="2" charset="2"/>
              <a:buChar char=""/>
              <a:defRPr sz="2038" b="0"/>
            </a:lvl4pPr>
            <a:lvl5pPr marL="948474" indent="-157344">
              <a:buFont typeface="Wingdings" panose="05000000000000000000" pitchFamily="2" charset="2"/>
              <a:buChar char=""/>
              <a:tabLst/>
              <a:defRPr sz="203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183771" y="1122214"/>
            <a:ext cx="5082308" cy="2288512"/>
          </a:xfrm>
        </p:spPr>
        <p:txBody>
          <a:bodyPr wrap="square">
            <a:spAutoFit/>
          </a:bodyPr>
          <a:lstStyle>
            <a:lvl1pPr marL="266161" indent="-266161">
              <a:spcBef>
                <a:spcPts val="1134"/>
              </a:spcBef>
              <a:buClr>
                <a:schemeClr val="tx1"/>
              </a:buClr>
              <a:buFont typeface="Arial" pitchFamily="34" charset="0"/>
              <a:buChar char="•"/>
              <a:defRPr lang="en-US" sz="2779" b="0" kern="1200" spc="0" baseline="0" dirty="0">
                <a:gradFill>
                  <a:gsLst>
                    <a:gs pos="1250">
                      <a:schemeClr val="tx1"/>
                    </a:gs>
                    <a:gs pos="100000">
                      <a:schemeClr val="tx1"/>
                    </a:gs>
                  </a:gsLst>
                  <a:lin ang="5400000" scaled="0"/>
                </a:gradFill>
                <a:latin typeface="+mn-lt"/>
                <a:ea typeface="+mn-ea"/>
                <a:cs typeface="+mn-cs"/>
              </a:defRPr>
            </a:lvl1pPr>
            <a:lvl2pPr marL="554379" indent="-317628">
              <a:defRPr lang="en-US" sz="2223" b="0" kern="1200" spc="0" baseline="0" dirty="0">
                <a:gradFill>
                  <a:gsLst>
                    <a:gs pos="1250">
                      <a:schemeClr val="tx1"/>
                    </a:gs>
                    <a:gs pos="100000">
                      <a:schemeClr val="tx1"/>
                    </a:gs>
                  </a:gsLst>
                  <a:lin ang="5400000" scaled="0"/>
                </a:gradFill>
                <a:latin typeface="+mn-lt"/>
                <a:ea typeface="+mn-ea"/>
                <a:cs typeface="+mn-cs"/>
              </a:defRPr>
            </a:lvl2pPr>
            <a:lvl3pPr marL="735251" indent="-317628">
              <a:tabLst/>
              <a:defRPr lang="en-US" sz="2038" b="0" kern="1200" spc="0" baseline="0" dirty="0">
                <a:gradFill>
                  <a:gsLst>
                    <a:gs pos="1250">
                      <a:schemeClr val="tx1"/>
                    </a:gs>
                    <a:gs pos="100000">
                      <a:schemeClr val="tx1"/>
                    </a:gs>
                  </a:gsLst>
                  <a:lin ang="5400000" scaled="0"/>
                </a:gradFill>
                <a:latin typeface="+mn-lt"/>
                <a:ea typeface="+mn-ea"/>
                <a:cs typeface="+mn-cs"/>
              </a:defRPr>
            </a:lvl3pPr>
            <a:lvl4pPr marL="922004" indent="-317628">
              <a:defRPr lang="en-US" sz="2038" b="0" kern="1200" spc="0" baseline="0" dirty="0">
                <a:gradFill>
                  <a:gsLst>
                    <a:gs pos="1250">
                      <a:schemeClr val="tx1"/>
                    </a:gs>
                    <a:gs pos="100000">
                      <a:schemeClr val="tx1"/>
                    </a:gs>
                  </a:gsLst>
                  <a:lin ang="5400000" scaled="0"/>
                </a:gradFill>
                <a:latin typeface="+mn-lt"/>
                <a:ea typeface="+mn-ea"/>
                <a:cs typeface="+mn-cs"/>
              </a:defRPr>
            </a:lvl4pPr>
            <a:lvl5pPr marL="1108758" indent="-317628">
              <a:tabLst/>
              <a:defRPr lang="en-US" sz="2038" b="0" kern="1200" spc="0" baseline="0" dirty="0">
                <a:gradFill>
                  <a:gsLst>
                    <a:gs pos="1250">
                      <a:schemeClr val="tx1"/>
                    </a:gs>
                    <a:gs pos="100000">
                      <a:schemeClr val="tx1"/>
                    </a:gs>
                  </a:gsLst>
                  <a:lin ang="5400000" scaled="0"/>
                </a:gradFill>
                <a:latin typeface="+mn-lt"/>
                <a:ea typeface="+mn-ea"/>
                <a:cs typeface="+mn-cs"/>
              </a:defRPr>
            </a:lvl5pPr>
          </a:lstStyle>
          <a:p>
            <a:pPr marL="214693" marR="0" lvl="0" indent="-214693" algn="l" defTabSz="863999" rtl="0" eaLnBrk="1" fontAlgn="auto" latinLnBrk="0" hangingPunct="1">
              <a:lnSpc>
                <a:spcPct val="90000"/>
              </a:lnSpc>
              <a:spcBef>
                <a:spcPts val="1134"/>
              </a:spcBef>
              <a:spcAft>
                <a:spcPts val="0"/>
              </a:spcAft>
              <a:buClr>
                <a:schemeClr val="tx1"/>
              </a:buClr>
              <a:buSzPct val="90000"/>
              <a:buFont typeface="Wingdings" panose="05000000000000000000" pitchFamily="2" charset="2"/>
              <a:buChar char=""/>
              <a:tabLst/>
            </a:pPr>
            <a:r>
              <a:rPr lang="en-US"/>
              <a:t>Edit Master text styles</a:t>
            </a:r>
          </a:p>
          <a:p>
            <a:pPr marL="214693" marR="0" lvl="1" indent="-214693" algn="l" defTabSz="863999" rtl="0" eaLnBrk="1" fontAlgn="auto" latinLnBrk="0" hangingPunct="1">
              <a:lnSpc>
                <a:spcPct val="90000"/>
              </a:lnSpc>
              <a:spcBef>
                <a:spcPts val="1134"/>
              </a:spcBef>
              <a:spcAft>
                <a:spcPts val="0"/>
              </a:spcAft>
              <a:buClr>
                <a:schemeClr val="tx1"/>
              </a:buClr>
              <a:buSzPct val="90000"/>
              <a:buFont typeface="Wingdings" panose="05000000000000000000" pitchFamily="2" charset="2"/>
              <a:buChar char=""/>
              <a:tabLst/>
            </a:pPr>
            <a:r>
              <a:rPr lang="en-US"/>
              <a:t>Second level</a:t>
            </a:r>
          </a:p>
          <a:p>
            <a:pPr marL="214693" marR="0" lvl="2" indent="-214693" algn="l" defTabSz="863999" rtl="0" eaLnBrk="1" fontAlgn="auto" latinLnBrk="0" hangingPunct="1">
              <a:lnSpc>
                <a:spcPct val="90000"/>
              </a:lnSpc>
              <a:spcBef>
                <a:spcPts val="1134"/>
              </a:spcBef>
              <a:spcAft>
                <a:spcPts val="0"/>
              </a:spcAft>
              <a:buClr>
                <a:schemeClr val="tx1"/>
              </a:buClr>
              <a:buSzPct val="90000"/>
              <a:buFont typeface="Wingdings" panose="05000000000000000000" pitchFamily="2" charset="2"/>
              <a:buChar char=""/>
              <a:tabLst/>
            </a:pPr>
            <a:r>
              <a:rPr lang="en-US"/>
              <a:t>Third level</a:t>
            </a:r>
          </a:p>
          <a:p>
            <a:pPr marL="214693" marR="0" lvl="3" indent="-214693" algn="l" defTabSz="863999" rtl="0" eaLnBrk="1" fontAlgn="auto" latinLnBrk="0" hangingPunct="1">
              <a:lnSpc>
                <a:spcPct val="90000"/>
              </a:lnSpc>
              <a:spcBef>
                <a:spcPts val="1134"/>
              </a:spcBef>
              <a:spcAft>
                <a:spcPts val="0"/>
              </a:spcAft>
              <a:buClr>
                <a:schemeClr val="tx1"/>
              </a:buClr>
              <a:buSzPct val="90000"/>
              <a:buFont typeface="Wingdings" panose="05000000000000000000" pitchFamily="2" charset="2"/>
              <a:buChar char=""/>
              <a:tabLst/>
            </a:pPr>
            <a:r>
              <a:rPr lang="en-US"/>
              <a:t>Fourth level</a:t>
            </a:r>
          </a:p>
          <a:p>
            <a:pPr marL="214693" marR="0" lvl="4" indent="-214693" algn="l" defTabSz="863999" rtl="0" eaLnBrk="1" fontAlgn="auto" latinLnBrk="0" hangingPunct="1">
              <a:lnSpc>
                <a:spcPct val="90000"/>
              </a:lnSpc>
              <a:spcBef>
                <a:spcPts val="113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342520900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8646443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4410" y="1969363"/>
            <a:ext cx="9316095" cy="1108317"/>
          </a:xfrm>
          <a:noFill/>
        </p:spPr>
        <p:txBody>
          <a:bodyPr tIns="91440" bIns="91440" anchor="t" anchorCtr="0">
            <a:spAutoFit/>
          </a:bodyPr>
          <a:lstStyle>
            <a:lvl1pPr>
              <a:defRPr sz="6669" spc="-93"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54410" y="3663667"/>
            <a:ext cx="9317567" cy="706027"/>
          </a:xfrm>
          <a:noFill/>
        </p:spPr>
        <p:txBody>
          <a:bodyPr lIns="182880" tIns="146304" rIns="182880" bIns="146304">
            <a:spAutoFit/>
          </a:bodyPr>
          <a:lstStyle>
            <a:lvl1pPr marL="0" indent="0">
              <a:spcBef>
                <a:spcPts val="0"/>
              </a:spcBef>
              <a:buNone/>
              <a:defRPr sz="2964"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29756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4411" y="1969363"/>
            <a:ext cx="9316095" cy="1108317"/>
          </a:xfrm>
          <a:noFill/>
        </p:spPr>
        <p:txBody>
          <a:bodyPr tIns="91440" bIns="91440" anchor="t" anchorCtr="0">
            <a:spAutoFit/>
          </a:bodyPr>
          <a:lstStyle>
            <a:lvl1pPr>
              <a:defRPr lang="en-US" sz="6669" b="0" kern="1200" cap="none" spc="-93"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2127457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4410" y="1969349"/>
            <a:ext cx="11011669" cy="1108317"/>
          </a:xfrm>
          <a:noFill/>
        </p:spPr>
        <p:txBody>
          <a:bodyPr tIns="91440" bIns="91440" anchor="t" anchorCtr="0">
            <a:spAutoFit/>
          </a:bodyPr>
          <a:lstStyle>
            <a:lvl1pPr>
              <a:defRPr sz="6669" spc="-93"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646066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4410" y="1969349"/>
            <a:ext cx="11011669" cy="1108317"/>
          </a:xfrm>
          <a:noFill/>
        </p:spPr>
        <p:txBody>
          <a:bodyPr tIns="91440" bIns="91440" anchor="t" anchorCtr="0">
            <a:spAutoFit/>
          </a:bodyPr>
          <a:lstStyle>
            <a:lvl1pPr>
              <a:defRPr sz="6669" spc="-93"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58160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3" name="Rectangle 22"/>
          <p:cNvSpPr>
            <a:spLocks noChangeAspect="1"/>
          </p:cNvSpPr>
          <p:nvPr userDrawn="1"/>
        </p:nvSpPr>
        <p:spPr>
          <a:xfrm>
            <a:off x="-360000" y="-359913"/>
            <a:ext cx="5324000" cy="7200000"/>
          </a:xfrm>
          <a:prstGeom prst="rect">
            <a:avLst/>
          </a:prstGeom>
          <a:blipFill>
            <a:blip r:embed="rId2">
              <a:alphaModFix amt="20000"/>
            </a:blip>
            <a:stretch>
              <a:fillRect/>
            </a:stretch>
          </a:blipFill>
        </p:spPr>
        <p:txBody>
          <a:bodyPr lIns="0" tIns="0" rIns="0" bIns="0" rtlCol="0" anchor="ctr">
            <a:spAutoFit/>
          </a:bodyPr>
          <a:lstStyle/>
          <a:p>
            <a:pPr algn="l"/>
            <a:endParaRPr lang="en-US" sz="2400" dirty="0">
              <a:solidFill>
                <a:schemeClr val="accent1"/>
              </a:solidFill>
            </a:endParaRPr>
          </a:p>
        </p:txBody>
      </p:sp>
      <p:sp>
        <p:nvSpPr>
          <p:cNvPr id="2" name="Title 1"/>
          <p:cNvSpPr>
            <a:spLocks noGrp="1"/>
          </p:cNvSpPr>
          <p:nvPr>
            <p:ph type="title" hasCustomPrompt="1"/>
          </p:nvPr>
        </p:nvSpPr>
        <p:spPr>
          <a:xfrm>
            <a:off x="360364" y="360363"/>
            <a:ext cx="10799762" cy="5759449"/>
          </a:xfrm>
        </p:spPr>
        <p:txBody>
          <a:bodyPr anchor="ctr"/>
          <a:lstStyle>
            <a:lvl1pPr algn="r">
              <a:defRPr sz="6000" b="0" i="0" cap="none">
                <a:solidFill>
                  <a:schemeClr val="accent1"/>
                </a:solidFill>
                <a:latin typeface="+mj-lt"/>
                <a:cs typeface="Arial"/>
              </a:defRPr>
            </a:lvl1pPr>
          </a:lstStyle>
          <a:p>
            <a:r>
              <a:rPr lang="en-US" dirty="0"/>
              <a:t>Section Title</a:t>
            </a:r>
          </a:p>
        </p:txBody>
      </p:sp>
    </p:spTree>
    <p:extLst>
      <p:ext uri="{BB962C8B-B14F-4D97-AF65-F5344CB8AC3E}">
        <p14:creationId xmlns:p14="http://schemas.microsoft.com/office/powerpoint/2010/main" val="3510596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4411" y="2538634"/>
            <a:ext cx="4531725" cy="1402908"/>
          </a:xfrm>
        </p:spPr>
        <p:txBody>
          <a:bodyPr wrap="square" anchor="ctr">
            <a:spAutoFit/>
          </a:bodyPr>
          <a:lstStyle>
            <a:lvl1pPr>
              <a:defRPr sz="4446"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040544" y="0"/>
            <a:ext cx="6479944" cy="6478380"/>
          </a:xfrm>
          <a:prstGeom prst="rect">
            <a:avLst/>
          </a:prstGeom>
          <a:blipFill>
            <a:blip r:embed="rId2"/>
            <a:stretch>
              <a:fillRect/>
            </a:stretch>
          </a:blipFill>
        </p:spPr>
        <p:txBody>
          <a:bodyPr tIns="548640" anchor="ctr" anchorCtr="0">
            <a:noAutofit/>
          </a:bodyPr>
          <a:lstStyle>
            <a:lvl1pPr marL="0" indent="0" algn="ctr">
              <a:buNone/>
              <a:defRPr sz="1482"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56683835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12470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65433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23661"/>
            <a:ext cx="11520488" cy="535651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3204" tIns="43204" rIns="43204" bIns="43204" numCol="1" spcCol="0" rtlCol="0" fromWordArt="0" anchor="ctr" anchorCtr="0" forceAA="0" compatLnSpc="1">
            <a:prstTxWarp prst="textNoShape">
              <a:avLst/>
            </a:prstTxWarp>
            <a:noAutofit/>
          </a:bodyPr>
          <a:lstStyle/>
          <a:p>
            <a:pPr algn="ctr" defTabSz="863749" fontAlgn="base">
              <a:spcBef>
                <a:spcPct val="0"/>
              </a:spcBef>
              <a:spcAft>
                <a:spcPct val="0"/>
              </a:spcAft>
            </a:pPr>
            <a:endParaRPr lang="en-US" sz="1667"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54410" y="1131358"/>
            <a:ext cx="11011668" cy="2113399"/>
          </a:xfrm>
        </p:spPr>
        <p:txBody>
          <a:bodyPr/>
          <a:lstStyle>
            <a:lvl1pPr marL="0" indent="0">
              <a:buNone/>
              <a:defRPr sz="3057">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2101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41521"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5453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973539"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311829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54411" y="5763170"/>
            <a:ext cx="4235257" cy="441973"/>
          </a:xfrm>
          <a:prstGeom prst="rect">
            <a:avLst/>
          </a:prstGeom>
          <a:noFill/>
          <a:ln w="12700">
            <a:noFill/>
            <a:miter lim="800000"/>
            <a:headEnd type="none" w="sm" len="sm"/>
            <a:tailEnd type="none" w="sm" len="sm"/>
          </a:ln>
          <a:effectLst/>
        </p:spPr>
        <p:txBody>
          <a:bodyPr vert="horz" wrap="square" lIns="169410" tIns="169410" rIns="169410" bIns="169410" numCol="1" anchor="t" anchorCtr="0" compatLnSpc="1">
            <a:prstTxWarp prst="textNoShape">
              <a:avLst/>
            </a:prstTxWarp>
            <a:spAutoFit/>
          </a:bodyPr>
          <a:lstStyle/>
          <a:p>
            <a:pPr defTabSz="863580" eaLnBrk="0" hangingPunct="0"/>
            <a:r>
              <a:rPr lang="en-US" sz="648"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23526" y="445705"/>
            <a:ext cx="1374159" cy="288034"/>
          </a:xfrm>
          <a:prstGeom prst="rect">
            <a:avLst/>
          </a:prstGeom>
        </p:spPr>
      </p:pic>
    </p:spTree>
    <p:extLst>
      <p:ext uri="{BB962C8B-B14F-4D97-AF65-F5344CB8AC3E}">
        <p14:creationId xmlns:p14="http://schemas.microsoft.com/office/powerpoint/2010/main" val="12149979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54410" y="1123662"/>
            <a:ext cx="11011669" cy="2264042"/>
          </a:xfrm>
          <a:prstGeom prst="rect">
            <a:avLst/>
          </a:prstGeom>
        </p:spPr>
        <p:txBody>
          <a:bodyPr/>
          <a:lstStyle>
            <a:lvl1pPr marL="269102" indent="-269102">
              <a:buClr>
                <a:schemeClr val="tx1"/>
              </a:buClr>
              <a:buSzPct val="90000"/>
              <a:buFont typeface="Arial" pitchFamily="34" charset="0"/>
              <a:buChar char="•"/>
              <a:defRPr sz="3335">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29380" indent="-260279">
              <a:buClr>
                <a:schemeClr val="tx1"/>
              </a:buClr>
              <a:buSzPct val="90000"/>
              <a:buFont typeface="Arial" pitchFamily="34" charset="0"/>
              <a:buChar char="•"/>
              <a:defRPr sz="2964">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798483" indent="-269102">
              <a:buClr>
                <a:schemeClr val="tx1"/>
              </a:buClr>
              <a:buSzPct val="90000"/>
              <a:buFont typeface="Arial" pitchFamily="34" charset="0"/>
              <a:buChar char="•"/>
              <a:defRPr sz="259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10235" indent="-211752">
              <a:buClr>
                <a:schemeClr val="tx1"/>
              </a:buClr>
              <a:buSzPct val="90000"/>
              <a:buFont typeface="Arial" pitchFamily="34" charset="0"/>
              <a:buChar char="•"/>
              <a:defRPr sz="222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21987" indent="-211752">
              <a:buClr>
                <a:schemeClr val="tx1"/>
              </a:buClr>
              <a:buSzPct val="90000"/>
              <a:buFont typeface="Arial" pitchFamily="34" charset="0"/>
              <a:buChar char="•"/>
              <a:defRPr sz="1853">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5895160"/>
            <a:ext cx="11520489" cy="585016"/>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427" spc="-47"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768327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54115" y="270604"/>
            <a:ext cx="11011669" cy="876817"/>
          </a:xfrm>
          <a:prstGeom prst="rect">
            <a:avLst/>
          </a:prstGeom>
        </p:spPr>
        <p:txBody>
          <a:bodyPr lIns="146304" tIns="91440" rIns="146304" bIns="91440"/>
          <a:lstStyle>
            <a:lvl1pPr algn="l">
              <a:defRPr sz="4816">
                <a:solidFill>
                  <a:schemeClr val="tx2"/>
                </a:solidFill>
                <a:latin typeface="+mj-lt"/>
              </a:defRPr>
            </a:lvl1pPr>
          </a:lstStyle>
          <a:p>
            <a:r>
              <a:rPr lang="en-US"/>
              <a:t>Click to edit Master title style</a:t>
            </a:r>
          </a:p>
        </p:txBody>
      </p:sp>
    </p:spTree>
    <p:extLst>
      <p:ext uri="{BB962C8B-B14F-4D97-AF65-F5344CB8AC3E}">
        <p14:creationId xmlns:p14="http://schemas.microsoft.com/office/powerpoint/2010/main" val="56258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54412" y="1123664"/>
            <a:ext cx="11011670" cy="2026389"/>
          </a:xfrm>
        </p:spPr>
        <p:txBody>
          <a:bodyPr/>
          <a:lstStyle>
            <a:lvl1pPr marL="0" indent="0">
              <a:buNone/>
              <a:defRPr>
                <a:gradFill>
                  <a:gsLst>
                    <a:gs pos="1250">
                      <a:schemeClr val="tx2"/>
                    </a:gs>
                    <a:gs pos="99000">
                      <a:schemeClr val="tx2"/>
                    </a:gs>
                  </a:gsLst>
                  <a:lin ang="5400000" scaled="0"/>
                </a:gradFill>
              </a:defRPr>
            </a:lvl1pPr>
            <a:lvl2pPr marL="0" indent="0">
              <a:buFontTx/>
              <a:buNone/>
              <a:defRPr sz="1852"/>
            </a:lvl2pPr>
            <a:lvl3pPr marL="211569" indent="0">
              <a:buNone/>
              <a:defRPr/>
            </a:lvl3pPr>
            <a:lvl4pPr marL="423137" indent="0">
              <a:buNone/>
              <a:defRPr/>
            </a:lvl4pPr>
            <a:lvl5pPr marL="634705"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68911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514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1"/>
          <p:cNvSpPr>
            <a:spLocks noGrp="1"/>
          </p:cNvSpPr>
          <p:nvPr>
            <p:ph type="title"/>
          </p:nvPr>
        </p:nvSpPr>
        <p:spPr>
          <a:xfrm>
            <a:off x="361038" y="360363"/>
            <a:ext cx="10800000" cy="720000"/>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172153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125" y="360363"/>
            <a:ext cx="10800000" cy="575945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054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361038" y="1439863"/>
            <a:ext cx="5397726" cy="4679950"/>
          </a:xfrm>
        </p:spPr>
        <p:txBody>
          <a:bodyPr r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5761038" y="1439863"/>
            <a:ext cx="5399087" cy="4679950"/>
          </a:xfrm>
        </p:spPr>
        <p:txBody>
          <a:bodyPr l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298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Brent Ozar Unlimite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78387" y="204211"/>
            <a:ext cx="2790825" cy="8001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COZYROC"/>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85838" y="5245278"/>
            <a:ext cx="1845869" cy="9229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SQLDocKit by Accelerati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62166" y="4834336"/>
            <a:ext cx="2014422" cy="8218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provi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478837" y="95810"/>
            <a:ext cx="2782601" cy="9820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467 - Tegile Systems"/>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041141" y="2835226"/>
            <a:ext cx="2138724" cy="7984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MinionWare, LLC"/>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311368" y="4108718"/>
            <a:ext cx="2647950" cy="4191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4" descr="Procure SQL"/>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041141" y="4318268"/>
            <a:ext cx="1448317" cy="11424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Idera (GAP Sponso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067384" y="3874209"/>
            <a:ext cx="2647950" cy="2762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8" descr="Microsoft Corporation (GAP) (GAP Sponso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5067384" y="2200742"/>
            <a:ext cx="2406378" cy="51135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0" descr="Sparkhound"/>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8250802" y="2905416"/>
            <a:ext cx="2829791" cy="11319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4" descr="SentryOne"/>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389293" y="2247960"/>
            <a:ext cx="2385809" cy="40699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489523" y="381000"/>
            <a:ext cx="362494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rPr>
              <a:t>Thank You Sponsors!</a:t>
            </a:r>
          </a:p>
        </p:txBody>
      </p:sp>
      <p:sp>
        <p:nvSpPr>
          <p:cNvPr id="14" name="TextBox 13"/>
          <p:cNvSpPr txBox="1"/>
          <p:nvPr userDrawn="1"/>
        </p:nvSpPr>
        <p:spPr>
          <a:xfrm>
            <a:off x="484217" y="2365718"/>
            <a:ext cx="3407229" cy="329320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Turn in your completed Event Evaluation form at the end of the day in the Registration area to be entered in additional drawings.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Want more free training? Check out the </a:t>
            </a:r>
            <a:r>
              <a:rPr kumimoji="0" lang="en-US" sz="1800" b="1" i="0" u="none" strike="noStrike" kern="0" cap="none" spc="0" normalizeH="0" baseline="0" noProof="0" dirty="0">
                <a:ln>
                  <a:noFill/>
                </a:ln>
                <a:solidFill>
                  <a:sysClr val="windowText" lastClr="000000"/>
                </a:solidFill>
                <a:effectLst/>
                <a:uLnTx/>
                <a:uFillTx/>
              </a:rPr>
              <a:t>Houston Area SQL Server User Group</a:t>
            </a:r>
            <a:r>
              <a:rPr kumimoji="0" lang="en-US" sz="1800" b="0" i="0" u="none" strike="noStrike" kern="0" cap="none" spc="0" normalizeH="0" baseline="0" noProof="0" dirty="0">
                <a:ln>
                  <a:noFill/>
                </a:ln>
                <a:solidFill>
                  <a:sysClr val="windowText" lastClr="000000"/>
                </a:solidFill>
                <a:effectLst/>
                <a:uLnTx/>
                <a:uFillTx/>
              </a:rPr>
              <a:t> which meets on the 2</a:t>
            </a:r>
            <a:r>
              <a:rPr kumimoji="0" lang="en-US" sz="1800" b="0" i="0" u="none" strike="noStrike" kern="0" cap="none" spc="0" normalizeH="0" baseline="30000" noProof="0" dirty="0">
                <a:ln>
                  <a:noFill/>
                </a:ln>
                <a:solidFill>
                  <a:sysClr val="windowText" lastClr="000000"/>
                </a:solidFill>
                <a:effectLst/>
                <a:uLnTx/>
                <a:uFillTx/>
              </a:rPr>
              <a:t>nd</a:t>
            </a:r>
            <a:r>
              <a:rPr kumimoji="0" lang="en-US" sz="1800" b="0" i="0" u="none" strike="noStrike" kern="0" cap="none" spc="0" normalizeH="0" baseline="0" noProof="0" dirty="0">
                <a:ln>
                  <a:noFill/>
                </a:ln>
                <a:solidFill>
                  <a:sysClr val="windowText" lastClr="000000"/>
                </a:solidFill>
                <a:effectLst/>
                <a:uLnTx/>
                <a:uFillTx/>
              </a:rPr>
              <a:t> Tuesday of each month. Details at </a:t>
            </a:r>
            <a:r>
              <a:rPr kumimoji="0" lang="en-US" sz="1800" b="0" i="0" u="none" strike="noStrike" kern="0" cap="none" spc="0" normalizeH="0" baseline="0" noProof="0" dirty="0">
                <a:ln>
                  <a:noFill/>
                </a:ln>
                <a:solidFill>
                  <a:sysClr val="windowText" lastClr="000000"/>
                </a:solidFill>
                <a:effectLst/>
                <a:uLnTx/>
                <a:uFillTx/>
                <a:hlinkClick r:id="rId13"/>
              </a:rPr>
              <a:t>http://houston.sqlpass.org</a:t>
            </a:r>
            <a:r>
              <a:rPr kumimoji="0" lang="en-US" sz="1800" b="0" i="0" u="none" strike="noStrike" kern="0" cap="none" spc="0" normalizeH="0" baseline="0" noProof="0" dirty="0">
                <a:ln>
                  <a:noFill/>
                </a:ln>
                <a:solidFill>
                  <a:sysClr val="windowText" lastClr="000000"/>
                </a:solidFill>
                <a:effectLst/>
                <a:uLnTx/>
                <a:uFillTx/>
              </a:rPr>
              <a:t> </a:t>
            </a:r>
          </a:p>
        </p:txBody>
      </p:sp>
      <p:sp>
        <p:nvSpPr>
          <p:cNvPr id="15" name="Content Placeholder 4"/>
          <p:cNvSpPr txBox="1">
            <a:spLocks/>
          </p:cNvSpPr>
          <p:nvPr userDrawn="1"/>
        </p:nvSpPr>
        <p:spPr>
          <a:xfrm>
            <a:off x="490204" y="1158801"/>
            <a:ext cx="3624263" cy="1001712"/>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Wingdings" charset="2"/>
              <a:buNone/>
              <a:tabLst/>
              <a:defRPr/>
            </a:pPr>
            <a:r>
              <a:rPr kumimoji="0" lang="en-US" sz="3000" b="0" i="0" u="none" strike="noStrike" kern="1200" cap="none" spc="0" normalizeH="0" baseline="0" noProof="0" dirty="0">
                <a:ln>
                  <a:noFill/>
                </a:ln>
                <a:solidFill>
                  <a:srgbClr val="474947"/>
                </a:solidFill>
                <a:effectLst/>
                <a:uLnTx/>
                <a:uFillTx/>
                <a:latin typeface="Arial"/>
                <a:ea typeface="+mn-ea"/>
                <a:cs typeface="+mn-cs"/>
              </a:rPr>
              <a:t>Visit the Sponsor tables to enter their end of day raffles.</a:t>
            </a:r>
          </a:p>
        </p:txBody>
      </p:sp>
      <p:pic>
        <p:nvPicPr>
          <p:cNvPr id="16" name="Picture 15"/>
          <p:cNvPicPr>
            <a:picLocks noChangeAspect="1"/>
          </p:cNvPicPr>
          <p:nvPr userDrawn="1"/>
        </p:nvPicPr>
        <p:blipFill>
          <a:blip r:embed="rId14"/>
          <a:stretch>
            <a:fillRect/>
          </a:stretch>
        </p:blipFill>
        <p:spPr>
          <a:xfrm>
            <a:off x="4878387" y="1368463"/>
            <a:ext cx="2865123" cy="510111"/>
          </a:xfrm>
          <a:prstGeom prst="rect">
            <a:avLst/>
          </a:prstGeom>
        </p:spPr>
      </p:pic>
      <p:pic>
        <p:nvPicPr>
          <p:cNvPr id="17" name="Picture 16"/>
          <p:cNvPicPr>
            <a:picLocks noChangeAspect="1"/>
          </p:cNvPicPr>
          <p:nvPr userDrawn="1"/>
        </p:nvPicPr>
        <p:blipFill>
          <a:blip r:embed="rId15"/>
          <a:stretch>
            <a:fillRect/>
          </a:stretch>
        </p:blipFill>
        <p:spPr>
          <a:xfrm>
            <a:off x="8478837" y="1077905"/>
            <a:ext cx="2000000" cy="742857"/>
          </a:xfrm>
          <a:prstGeom prst="rect">
            <a:avLst/>
          </a:prstGeom>
        </p:spPr>
      </p:pic>
    </p:spTree>
    <p:extLst>
      <p:ext uri="{BB962C8B-B14F-4D97-AF65-F5344CB8AC3E}">
        <p14:creationId xmlns:p14="http://schemas.microsoft.com/office/powerpoint/2010/main" val="418698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105" name="Freeform: Shape 104"/>
          <p:cNvSpPr>
            <a:spLocks/>
          </p:cNvSpPr>
          <p:nvPr userDrawn="1"/>
        </p:nvSpPr>
        <p:spPr bwMode="gray">
          <a:xfrm>
            <a:off x="327" y="3938608"/>
            <a:ext cx="11520162" cy="2541568"/>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84705" tIns="42353" rIns="84705" bIns="42353" numCol="1" anchor="t" anchorCtr="0" compatLnSpc="1">
            <a:prstTxWarp prst="textNoShape">
              <a:avLst/>
            </a:prstTxWarp>
            <a:noAutofit/>
          </a:bodyPr>
          <a:lstStyle/>
          <a:p>
            <a:endParaRPr lang="en-US" sz="1667"/>
          </a:p>
        </p:txBody>
      </p:sp>
      <p:sp>
        <p:nvSpPr>
          <p:cNvPr id="9" name="Title 1"/>
          <p:cNvSpPr>
            <a:spLocks noGrp="1"/>
          </p:cNvSpPr>
          <p:nvPr>
            <p:ph type="title" hasCustomPrompt="1"/>
          </p:nvPr>
        </p:nvSpPr>
        <p:spPr>
          <a:xfrm>
            <a:off x="254469" y="1122192"/>
            <a:ext cx="8470455" cy="1694317"/>
          </a:xfrm>
          <a:noFill/>
        </p:spPr>
        <p:txBody>
          <a:bodyPr lIns="146304" tIns="91440" rIns="146304" bIns="91440" anchor="b" anchorCtr="0"/>
          <a:lstStyle>
            <a:lvl1pPr>
              <a:defRPr sz="5002" spc="-93"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54469" y="2816509"/>
            <a:ext cx="8470456" cy="676488"/>
          </a:xfrm>
          <a:noFill/>
        </p:spPr>
        <p:txBody>
          <a:bodyPr lIns="164592" tIns="109728" rIns="164592" bIns="109728">
            <a:noAutofit/>
          </a:bodyPr>
          <a:lstStyle>
            <a:lvl1pPr marL="0" indent="0">
              <a:spcBef>
                <a:spcPts val="0"/>
              </a:spcBef>
              <a:buNone/>
              <a:defRPr sz="2964"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54411" y="3492997"/>
            <a:ext cx="8470515" cy="441275"/>
          </a:xfrm>
        </p:spPr>
        <p:txBody>
          <a:bodyPr/>
          <a:lstStyle>
            <a:lvl1pPr marL="0" indent="0">
              <a:buNone/>
              <a:defRPr lang="en-US" sz="1853"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2" name="Picture 1"/>
          <p:cNvPicPr>
            <a:picLocks noChangeAspect="1"/>
          </p:cNvPicPr>
          <p:nvPr userDrawn="1"/>
        </p:nvPicPr>
        <p:blipFill>
          <a:blip r:embed="rId2"/>
          <a:stretch>
            <a:fillRect/>
          </a:stretch>
        </p:blipFill>
        <p:spPr bwMode="black">
          <a:xfrm>
            <a:off x="423526" y="445705"/>
            <a:ext cx="1374159" cy="288034"/>
          </a:xfrm>
          <a:prstGeom prst="rect">
            <a:avLst/>
          </a:prstGeom>
        </p:spPr>
      </p:pic>
      <p:grpSp>
        <p:nvGrpSpPr>
          <p:cNvPr id="141" name="Group 140"/>
          <p:cNvGrpSpPr>
            <a:grpSpLocks noChangeAspect="1"/>
          </p:cNvGrpSpPr>
          <p:nvPr userDrawn="1"/>
        </p:nvGrpSpPr>
        <p:grpSpPr bwMode="gray">
          <a:xfrm>
            <a:off x="6912813" y="2965056"/>
            <a:ext cx="4240316" cy="3279627"/>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grpSp>
    </p:spTree>
    <p:extLst>
      <p:ext uri="{BB962C8B-B14F-4D97-AF65-F5344CB8AC3E}">
        <p14:creationId xmlns:p14="http://schemas.microsoft.com/office/powerpoint/2010/main" val="7182246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4" name="Freeform: Shape 103"/>
          <p:cNvSpPr>
            <a:spLocks/>
          </p:cNvSpPr>
          <p:nvPr userDrawn="1"/>
        </p:nvSpPr>
        <p:spPr bwMode="gray">
          <a:xfrm>
            <a:off x="327" y="3938608"/>
            <a:ext cx="11520162" cy="2541568"/>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84705" tIns="42353" rIns="84705" bIns="42353" numCol="1" anchor="t" anchorCtr="0" compatLnSpc="1">
            <a:prstTxWarp prst="textNoShape">
              <a:avLst/>
            </a:prstTxWarp>
            <a:noAutofit/>
          </a:bodyPr>
          <a:lstStyle/>
          <a:p>
            <a:endParaRPr lang="en-US" sz="1667"/>
          </a:p>
        </p:txBody>
      </p:sp>
      <p:sp>
        <p:nvSpPr>
          <p:cNvPr id="9" name="Title 1"/>
          <p:cNvSpPr>
            <a:spLocks noGrp="1"/>
          </p:cNvSpPr>
          <p:nvPr>
            <p:ph type="title" hasCustomPrompt="1"/>
          </p:nvPr>
        </p:nvSpPr>
        <p:spPr>
          <a:xfrm>
            <a:off x="254469" y="1969364"/>
            <a:ext cx="8470455" cy="1694304"/>
          </a:xfrm>
          <a:noFill/>
        </p:spPr>
        <p:txBody>
          <a:bodyPr lIns="146304" tIns="91440" rIns="146304" bIns="91440" anchor="t" anchorCtr="0"/>
          <a:lstStyle>
            <a:lvl1pPr>
              <a:defRPr sz="5002" spc="-93"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54469" y="3664893"/>
            <a:ext cx="6776353" cy="1693583"/>
          </a:xfrm>
          <a:noFill/>
        </p:spPr>
        <p:txBody>
          <a:bodyPr lIns="164592" tIns="109728" rIns="164592" bIns="109728">
            <a:noAutofit/>
          </a:bodyPr>
          <a:lstStyle>
            <a:lvl1pPr marL="0" indent="0">
              <a:spcBef>
                <a:spcPts val="0"/>
              </a:spcBef>
              <a:buNone/>
              <a:defRPr sz="2964"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23526" y="445705"/>
            <a:ext cx="1374159" cy="288034"/>
          </a:xfrm>
          <a:prstGeom prst="rect">
            <a:avLst/>
          </a:prstGeom>
        </p:spPr>
      </p:pic>
      <p:grpSp>
        <p:nvGrpSpPr>
          <p:cNvPr id="141" name="Group 140"/>
          <p:cNvGrpSpPr>
            <a:grpSpLocks noChangeAspect="1"/>
          </p:cNvGrpSpPr>
          <p:nvPr userDrawn="1"/>
        </p:nvGrpSpPr>
        <p:grpSpPr bwMode="gray">
          <a:xfrm>
            <a:off x="6912813" y="2965056"/>
            <a:ext cx="4240316" cy="3279627"/>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7"/>
            </a:p>
          </p:txBody>
        </p:sp>
      </p:grpSp>
    </p:spTree>
    <p:extLst>
      <p:ext uri="{BB962C8B-B14F-4D97-AF65-F5344CB8AC3E}">
        <p14:creationId xmlns:p14="http://schemas.microsoft.com/office/powerpoint/2010/main" val="2316825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21" Type="http://schemas.openxmlformats.org/officeDocument/2006/relationships/theme" Target="../theme/theme2.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image" Target="../media/image19.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1038" y="360363"/>
            <a:ext cx="10800000" cy="720000"/>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360125" y="1439813"/>
            <a:ext cx="10800000" cy="4680000"/>
          </a:xfrm>
          <a:prstGeom prst="rect">
            <a:avLst/>
          </a:prstGeom>
        </p:spPr>
        <p:txBody>
          <a:bodyPr vert="horz" lIns="0" tIns="0" rIns="0" bIns="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1587525" y="1153073"/>
            <a:ext cx="184731" cy="441339"/>
          </a:xfrm>
          <a:prstGeom prst="rect">
            <a:avLst/>
          </a:prstGeom>
          <a:noFill/>
        </p:spPr>
        <p:txBody>
          <a:bodyPr wrap="none" rtlCol="0">
            <a:spAutoFit/>
          </a:bodyPr>
          <a:lstStyle/>
          <a:p>
            <a:endParaRPr lang="en-US" sz="2268" dirty="0"/>
          </a:p>
        </p:txBody>
      </p:sp>
      <p:graphicFrame>
        <p:nvGraphicFramePr>
          <p:cNvPr id="9" name="Object 8"/>
          <p:cNvGraphicFramePr>
            <a:graphicFrameLocks noChangeAspect="1"/>
          </p:cNvGraphicFramePr>
          <p:nvPr userDrawn="1">
            <p:extLst>
              <p:ext uri="{D42A27DB-BD31-4B8C-83A1-F6EECF244321}">
                <p14:modId xmlns:p14="http://schemas.microsoft.com/office/powerpoint/2010/main" val="1855242954"/>
              </p:ext>
            </p:extLst>
          </p:nvPr>
        </p:nvGraphicFramePr>
        <p:xfrm>
          <a:off x="10713600" y="5940175"/>
          <a:ext cx="626616" cy="360000"/>
        </p:xfrm>
        <a:graphic>
          <a:graphicData uri="http://schemas.openxmlformats.org/presentationml/2006/ole">
            <mc:AlternateContent xmlns:mc="http://schemas.openxmlformats.org/markup-compatibility/2006">
              <mc:Choice xmlns:v="urn:schemas-microsoft-com:vml" Requires="v">
                <p:oleObj spid="_x0000_s1036" name="Image" r:id="rId10" imgW="2279520" imgH="1310400" progId="Photoshop.Image.18">
                  <p:embed/>
                </p:oleObj>
              </mc:Choice>
              <mc:Fallback>
                <p:oleObj name="Image" r:id="rId10" imgW="2279520" imgH="1310400" progId="Photoshop.Image.18">
                  <p:embed/>
                  <p:pic>
                    <p:nvPicPr>
                      <p:cNvPr id="9" name="Object 8"/>
                      <p:cNvPicPr/>
                      <p:nvPr/>
                    </p:nvPicPr>
                    <p:blipFill>
                      <a:blip r:embed="rId11"/>
                      <a:stretch>
                        <a:fillRect/>
                      </a:stretch>
                    </p:blipFill>
                    <p:spPr>
                      <a:xfrm>
                        <a:off x="10713600" y="5940175"/>
                        <a:ext cx="626616" cy="360000"/>
                      </a:xfrm>
                      <a:prstGeom prst="rect">
                        <a:avLst/>
                      </a:prstGeom>
                    </p:spPr>
                  </p:pic>
                </p:oleObj>
              </mc:Fallback>
            </mc:AlternateContent>
          </a:graphicData>
        </a:graphic>
      </p:graphicFrame>
      <p:sp>
        <p:nvSpPr>
          <p:cNvPr id="5" name="Footer Placeholder 4"/>
          <p:cNvSpPr>
            <a:spLocks noGrp="1"/>
          </p:cNvSpPr>
          <p:nvPr>
            <p:ph type="ftr" sz="quarter" idx="3"/>
          </p:nvPr>
        </p:nvSpPr>
        <p:spPr>
          <a:xfrm>
            <a:off x="7521820" y="5535928"/>
            <a:ext cx="3887788" cy="80849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pic>
        <p:nvPicPr>
          <p:cNvPr id="11" name="Picture 10"/>
          <p:cNvPicPr>
            <a:picLocks noChangeAspect="1"/>
          </p:cNvPicPr>
          <p:nvPr userDrawn="1"/>
        </p:nvPicPr>
        <p:blipFill>
          <a:blip r:embed="rId12"/>
          <a:stretch>
            <a:fillRect/>
          </a:stretch>
        </p:blipFill>
        <p:spPr>
          <a:xfrm>
            <a:off x="8965971" y="5493401"/>
            <a:ext cx="2443637" cy="849060"/>
          </a:xfrm>
          <a:prstGeom prst="rect">
            <a:avLst/>
          </a:prstGeom>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6" r:id="rId5"/>
    <p:sldLayoutId id="2147483652" r:id="rId6"/>
    <p:sldLayoutId id="2147483655" r:id="rId7"/>
  </p:sldLayoutIdLst>
  <p:txStyles>
    <p:titleStyle>
      <a:lvl1pPr algn="l" defTabSz="576026" rtl="0" eaLnBrk="1" latinLnBrk="0" hangingPunct="1">
        <a:spcBef>
          <a:spcPct val="0"/>
        </a:spcBef>
        <a:buNone/>
        <a:defRPr sz="4400" kern="1200">
          <a:solidFill>
            <a:schemeClr val="accent1"/>
          </a:solidFill>
          <a:latin typeface="+mj-lt"/>
          <a:ea typeface="+mj-ea"/>
          <a:cs typeface="+mj-cs"/>
        </a:defRPr>
      </a:lvl1pPr>
    </p:titleStyle>
    <p:body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chemeClr val="tx2"/>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chemeClr val="tx2"/>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chemeClr val="tx2"/>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chemeClr val="tx2"/>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p:bodyStyle>
    <p:otherStyle>
      <a:defPPr>
        <a:defRPr lang="en-US"/>
      </a:defPPr>
      <a:lvl1pPr marL="0" algn="l" defTabSz="576026" rtl="0" eaLnBrk="1" latinLnBrk="0" hangingPunct="1">
        <a:defRPr sz="2268" kern="1200">
          <a:solidFill>
            <a:schemeClr val="tx1"/>
          </a:solidFill>
          <a:latin typeface="+mn-lt"/>
          <a:ea typeface="+mn-ea"/>
          <a:cs typeface="+mn-cs"/>
        </a:defRPr>
      </a:lvl1pPr>
      <a:lvl2pPr marL="576026" algn="l" defTabSz="576026" rtl="0" eaLnBrk="1" latinLnBrk="0" hangingPunct="1">
        <a:defRPr sz="2268" kern="1200">
          <a:solidFill>
            <a:schemeClr val="tx1"/>
          </a:solidFill>
          <a:latin typeface="+mn-lt"/>
          <a:ea typeface="+mn-ea"/>
          <a:cs typeface="+mn-cs"/>
        </a:defRPr>
      </a:lvl2pPr>
      <a:lvl3pPr marL="1152053" algn="l" defTabSz="576026" rtl="0" eaLnBrk="1" latinLnBrk="0" hangingPunct="1">
        <a:defRPr sz="2268" kern="1200">
          <a:solidFill>
            <a:schemeClr val="tx1"/>
          </a:solidFill>
          <a:latin typeface="+mn-lt"/>
          <a:ea typeface="+mn-ea"/>
          <a:cs typeface="+mn-cs"/>
        </a:defRPr>
      </a:lvl3pPr>
      <a:lvl4pPr marL="1728079" algn="l" defTabSz="576026" rtl="0" eaLnBrk="1" latinLnBrk="0" hangingPunct="1">
        <a:defRPr sz="2268" kern="1200">
          <a:solidFill>
            <a:schemeClr val="tx1"/>
          </a:solidFill>
          <a:latin typeface="+mn-lt"/>
          <a:ea typeface="+mn-ea"/>
          <a:cs typeface="+mn-cs"/>
        </a:defRPr>
      </a:lvl4pPr>
      <a:lvl5pPr marL="2304105" algn="l" defTabSz="576026" rtl="0" eaLnBrk="1" latinLnBrk="0" hangingPunct="1">
        <a:defRPr sz="2268" kern="1200">
          <a:solidFill>
            <a:schemeClr val="tx1"/>
          </a:solidFill>
          <a:latin typeface="+mn-lt"/>
          <a:ea typeface="+mn-ea"/>
          <a:cs typeface="+mn-cs"/>
        </a:defRPr>
      </a:lvl5pPr>
      <a:lvl6pPr marL="2880131" algn="l" defTabSz="576026" rtl="0" eaLnBrk="1" latinLnBrk="0" hangingPunct="1">
        <a:defRPr sz="2268" kern="1200">
          <a:solidFill>
            <a:schemeClr val="tx1"/>
          </a:solidFill>
          <a:latin typeface="+mn-lt"/>
          <a:ea typeface="+mn-ea"/>
          <a:cs typeface="+mn-cs"/>
        </a:defRPr>
      </a:lvl6pPr>
      <a:lvl7pPr marL="3456158" algn="l" defTabSz="576026" rtl="0" eaLnBrk="1" latinLnBrk="0" hangingPunct="1">
        <a:defRPr sz="2268" kern="1200">
          <a:solidFill>
            <a:schemeClr val="tx1"/>
          </a:solidFill>
          <a:latin typeface="+mn-lt"/>
          <a:ea typeface="+mn-ea"/>
          <a:cs typeface="+mn-cs"/>
        </a:defRPr>
      </a:lvl7pPr>
      <a:lvl8pPr marL="4032184" algn="l" defTabSz="576026" rtl="0" eaLnBrk="1" latinLnBrk="0" hangingPunct="1">
        <a:defRPr sz="2268" kern="1200">
          <a:solidFill>
            <a:schemeClr val="tx1"/>
          </a:solidFill>
          <a:latin typeface="+mn-lt"/>
          <a:ea typeface="+mn-ea"/>
          <a:cs typeface="+mn-cs"/>
        </a:defRPr>
      </a:lvl8pPr>
      <a:lvl9pPr marL="4608210" algn="l" defTabSz="576026" rtl="0" eaLnBrk="1" latinLnBrk="0" hangingPunct="1">
        <a:defRPr sz="226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1" userDrawn="1">
          <p15:clr>
            <a:srgbClr val="F26B43"/>
          </p15:clr>
        </p15:guide>
        <p15:guide id="2" pos="3629" userDrawn="1">
          <p15:clr>
            <a:srgbClr val="F26B43"/>
          </p15:clr>
        </p15:guide>
        <p15:guide id="3" pos="7030" userDrawn="1">
          <p15:clr>
            <a:srgbClr val="F26B43"/>
          </p15:clr>
        </p15:guide>
        <p15:guide id="4" pos="227" userDrawn="1">
          <p15:clr>
            <a:srgbClr val="F26B43"/>
          </p15:clr>
        </p15:guide>
        <p15:guide id="5" orient="horz" pos="227" userDrawn="1">
          <p15:clr>
            <a:srgbClr val="F26B43"/>
          </p15:clr>
        </p15:guide>
        <p15:guide id="7" orient="horz" pos="680" userDrawn="1">
          <p15:clr>
            <a:srgbClr val="F26B43"/>
          </p15:clr>
        </p15:guide>
        <p15:guide id="8" orient="horz" pos="907" userDrawn="1">
          <p15:clr>
            <a:srgbClr val="F26B43"/>
          </p15:clr>
        </p15:guide>
        <p15:guide id="9" orient="horz" pos="3855" userDrawn="1">
          <p15:clr>
            <a:srgbClr val="F26B43"/>
          </p15:clr>
        </p15:guide>
        <p15:guide id="10" orient="horz" pos="204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4411" y="273561"/>
            <a:ext cx="11013859" cy="850100"/>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54412" y="1123663"/>
            <a:ext cx="11011667" cy="213857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2"/>
          <a:stretch>
            <a:fillRect/>
          </a:stretch>
        </p:blipFill>
        <p:spPr>
          <a:xfrm rot="5400000">
            <a:off x="8681122" y="2846424"/>
            <a:ext cx="6480763" cy="787326"/>
          </a:xfrm>
          <a:prstGeom prst="rect">
            <a:avLst/>
          </a:prstGeom>
        </p:spPr>
      </p:pic>
    </p:spTree>
    <p:extLst>
      <p:ext uri="{BB962C8B-B14F-4D97-AF65-F5344CB8AC3E}">
        <p14:creationId xmlns:p14="http://schemas.microsoft.com/office/powerpoint/2010/main" val="356227505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Lst>
  <p:transition>
    <p:fade/>
  </p:transition>
  <p:txStyles>
    <p:titleStyle>
      <a:lvl1pPr algn="l" defTabSz="863999" rtl="0" eaLnBrk="1" latinLnBrk="0" hangingPunct="1">
        <a:lnSpc>
          <a:spcPct val="90000"/>
        </a:lnSpc>
        <a:spcBef>
          <a:spcPct val="0"/>
        </a:spcBef>
        <a:buNone/>
        <a:defRPr lang="en-US" sz="4446" b="0" kern="1200" cap="none" spc="-94"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11752" marR="0" indent="-211752" algn="l" defTabSz="863999"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335" kern="1200" spc="0" baseline="0">
          <a:gradFill>
            <a:gsLst>
              <a:gs pos="1250">
                <a:schemeClr val="tx1"/>
              </a:gs>
              <a:gs pos="100000">
                <a:schemeClr val="tx1"/>
              </a:gs>
            </a:gsLst>
            <a:lin ang="5400000" scaled="0"/>
          </a:gradFill>
          <a:latin typeface="+mj-lt"/>
          <a:ea typeface="+mn-ea"/>
          <a:cs typeface="+mn-cs"/>
        </a:defRPr>
      </a:lvl1pPr>
      <a:lvl2pPr marL="423504" marR="0" indent="-211752" algn="l" defTabSz="863999"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594" kern="1200" spc="0" baseline="0">
          <a:gradFill>
            <a:gsLst>
              <a:gs pos="1250">
                <a:schemeClr val="tx1"/>
              </a:gs>
              <a:gs pos="100000">
                <a:schemeClr val="tx1"/>
              </a:gs>
            </a:gsLst>
            <a:lin ang="5400000" scaled="0"/>
          </a:gradFill>
          <a:latin typeface="+mn-lt"/>
          <a:ea typeface="+mn-ea"/>
          <a:cs typeface="+mn-cs"/>
        </a:defRPr>
      </a:lvl2pPr>
      <a:lvl3pPr marL="635257" marR="0" indent="-211752" algn="l" defTabSz="863999"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23" kern="1200" spc="0" baseline="0">
          <a:gradFill>
            <a:gsLst>
              <a:gs pos="1250">
                <a:schemeClr val="tx1"/>
              </a:gs>
              <a:gs pos="100000">
                <a:schemeClr val="tx1"/>
              </a:gs>
            </a:gsLst>
            <a:lin ang="5400000" scaled="0"/>
          </a:gradFill>
          <a:latin typeface="+mn-lt"/>
          <a:ea typeface="+mn-ea"/>
          <a:cs typeface="+mn-cs"/>
        </a:defRPr>
      </a:lvl3pPr>
      <a:lvl4pPr marL="847009" marR="0" indent="-211752" algn="l" defTabSz="863999"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4pPr>
      <a:lvl5pPr marL="1058761" marR="0" indent="-211752" algn="l" defTabSz="863999"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5pPr>
      <a:lvl6pPr marL="2375997" indent="-216000" algn="l" defTabSz="863999" rtl="0" eaLnBrk="1" latinLnBrk="0" hangingPunct="1">
        <a:spcBef>
          <a:spcPct val="20000"/>
        </a:spcBef>
        <a:buFont typeface="Arial" pitchFamily="34" charset="0"/>
        <a:buChar char="•"/>
        <a:defRPr sz="1853" kern="1200">
          <a:solidFill>
            <a:schemeClr val="tx1"/>
          </a:solidFill>
          <a:latin typeface="+mn-lt"/>
          <a:ea typeface="+mn-ea"/>
          <a:cs typeface="+mn-cs"/>
        </a:defRPr>
      </a:lvl6pPr>
      <a:lvl7pPr marL="2807997" indent="-216000" algn="l" defTabSz="863999" rtl="0" eaLnBrk="1" latinLnBrk="0" hangingPunct="1">
        <a:spcBef>
          <a:spcPct val="20000"/>
        </a:spcBef>
        <a:buFont typeface="Arial" pitchFamily="34" charset="0"/>
        <a:buChar char="•"/>
        <a:defRPr sz="1853" kern="1200">
          <a:solidFill>
            <a:schemeClr val="tx1"/>
          </a:solidFill>
          <a:latin typeface="+mn-lt"/>
          <a:ea typeface="+mn-ea"/>
          <a:cs typeface="+mn-cs"/>
        </a:defRPr>
      </a:lvl7pPr>
      <a:lvl8pPr marL="3239996" indent="-216000" algn="l" defTabSz="863999" rtl="0" eaLnBrk="1" latinLnBrk="0" hangingPunct="1">
        <a:spcBef>
          <a:spcPct val="20000"/>
        </a:spcBef>
        <a:buFont typeface="Arial" pitchFamily="34" charset="0"/>
        <a:buChar char="•"/>
        <a:defRPr sz="1853" kern="1200">
          <a:solidFill>
            <a:schemeClr val="tx1"/>
          </a:solidFill>
          <a:latin typeface="+mn-lt"/>
          <a:ea typeface="+mn-ea"/>
          <a:cs typeface="+mn-cs"/>
        </a:defRPr>
      </a:lvl8pPr>
      <a:lvl9pPr marL="3671997" indent="-216000" algn="l" defTabSz="863999" rtl="0" eaLnBrk="1" latinLnBrk="0" hangingPunct="1">
        <a:spcBef>
          <a:spcPct val="20000"/>
        </a:spcBef>
        <a:buFont typeface="Arial" pitchFamily="34" charset="0"/>
        <a:buChar char="•"/>
        <a:defRPr sz="1853" kern="1200">
          <a:solidFill>
            <a:schemeClr val="tx1"/>
          </a:solidFill>
          <a:latin typeface="+mn-lt"/>
          <a:ea typeface="+mn-ea"/>
          <a:cs typeface="+mn-cs"/>
        </a:defRPr>
      </a:lvl9pPr>
    </p:bodyStyle>
    <p:otherStyle>
      <a:defPPr>
        <a:defRPr lang="en-US"/>
      </a:defPPr>
      <a:lvl1pPr marL="0" algn="l" defTabSz="863999" rtl="0" eaLnBrk="1" latinLnBrk="0" hangingPunct="1">
        <a:defRPr sz="1667" kern="1200">
          <a:solidFill>
            <a:schemeClr val="tx1"/>
          </a:solidFill>
          <a:latin typeface="+mn-lt"/>
          <a:ea typeface="+mn-ea"/>
          <a:cs typeface="+mn-cs"/>
        </a:defRPr>
      </a:lvl1pPr>
      <a:lvl2pPr marL="431999" algn="l" defTabSz="863999" rtl="0" eaLnBrk="1" latinLnBrk="0" hangingPunct="1">
        <a:defRPr sz="1667" kern="1200">
          <a:solidFill>
            <a:schemeClr val="tx1"/>
          </a:solidFill>
          <a:latin typeface="+mn-lt"/>
          <a:ea typeface="+mn-ea"/>
          <a:cs typeface="+mn-cs"/>
        </a:defRPr>
      </a:lvl2pPr>
      <a:lvl3pPr marL="863999" algn="l" defTabSz="863999" rtl="0" eaLnBrk="1" latinLnBrk="0" hangingPunct="1">
        <a:defRPr sz="1667" kern="1200">
          <a:solidFill>
            <a:schemeClr val="tx1"/>
          </a:solidFill>
          <a:latin typeface="+mn-lt"/>
          <a:ea typeface="+mn-ea"/>
          <a:cs typeface="+mn-cs"/>
        </a:defRPr>
      </a:lvl3pPr>
      <a:lvl4pPr marL="1295998" algn="l" defTabSz="863999" rtl="0" eaLnBrk="1" latinLnBrk="0" hangingPunct="1">
        <a:defRPr sz="1667" kern="1200">
          <a:solidFill>
            <a:schemeClr val="tx1"/>
          </a:solidFill>
          <a:latin typeface="+mn-lt"/>
          <a:ea typeface="+mn-ea"/>
          <a:cs typeface="+mn-cs"/>
        </a:defRPr>
      </a:lvl4pPr>
      <a:lvl5pPr marL="1727998" algn="l" defTabSz="863999" rtl="0" eaLnBrk="1" latinLnBrk="0" hangingPunct="1">
        <a:defRPr sz="1667" kern="1200">
          <a:solidFill>
            <a:schemeClr val="tx1"/>
          </a:solidFill>
          <a:latin typeface="+mn-lt"/>
          <a:ea typeface="+mn-ea"/>
          <a:cs typeface="+mn-cs"/>
        </a:defRPr>
      </a:lvl5pPr>
      <a:lvl6pPr marL="2159998" algn="l" defTabSz="863999" rtl="0" eaLnBrk="1" latinLnBrk="0" hangingPunct="1">
        <a:defRPr sz="1667" kern="1200">
          <a:solidFill>
            <a:schemeClr val="tx1"/>
          </a:solidFill>
          <a:latin typeface="+mn-lt"/>
          <a:ea typeface="+mn-ea"/>
          <a:cs typeface="+mn-cs"/>
        </a:defRPr>
      </a:lvl6pPr>
      <a:lvl7pPr marL="2591997" algn="l" defTabSz="863999" rtl="0" eaLnBrk="1" latinLnBrk="0" hangingPunct="1">
        <a:defRPr sz="1667" kern="1200">
          <a:solidFill>
            <a:schemeClr val="tx1"/>
          </a:solidFill>
          <a:latin typeface="+mn-lt"/>
          <a:ea typeface="+mn-ea"/>
          <a:cs typeface="+mn-cs"/>
        </a:defRPr>
      </a:lvl7pPr>
      <a:lvl8pPr marL="3023996" algn="l" defTabSz="863999" rtl="0" eaLnBrk="1" latinLnBrk="0" hangingPunct="1">
        <a:defRPr sz="1667" kern="1200">
          <a:solidFill>
            <a:schemeClr val="tx1"/>
          </a:solidFill>
          <a:latin typeface="+mn-lt"/>
          <a:ea typeface="+mn-ea"/>
          <a:cs typeface="+mn-cs"/>
        </a:defRPr>
      </a:lvl8pPr>
      <a:lvl9pPr marL="3455997" algn="l" defTabSz="863999" rtl="0" eaLnBrk="1" latinLnBrk="0" hangingPunct="1">
        <a:defRPr sz="166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Data_warehouse"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n-us/azure/sql-data-warehouse/sql-data-warehouse-service-capacity-limits" TargetMode="Externa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hyperlink" Target="https://docs.microsoft.com/en-us/azure/sql-data-warehouse/sql-data-warehouse-develop-concurrency" TargetMode="Externa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hyperlink" Target="https://docs.microsoft.com/en-us/azure/sql-data-warehouse/sql-data-warehouse-migrate-migration-utility" TargetMode="Externa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hyperlink" Target="http://aka.ms/AZCopy"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8" Type="http://schemas.openxmlformats.org/officeDocument/2006/relationships/image" Target="../media/image29.gif"/><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hyperlink" Target="mailto:sweisfel@microsoft.com" TargetMode="External"/><Relationship Id="rId4" Type="http://schemas.openxmlformats.org/officeDocument/2006/relationships/image" Target="../media/image25.png"/><Relationship Id="rId9" Type="http://schemas.openxmlformats.org/officeDocument/2006/relationships/image" Target="../media/image30.jpg"/></Relationships>
</file>

<file path=ppt/slides/_rels/slide50.xml.rels><?xml version="1.0" encoding="UTF-8" standalone="yes"?>
<Relationships xmlns="http://schemas.openxmlformats.org/package/2006/relationships"><Relationship Id="rId3" Type="http://schemas.openxmlformats.org/officeDocument/2006/relationships/hyperlink" Target="https://azure.microsoft.com/en-us/services/sql-data-warehouse/extended-trial" TargetMode="External"/><Relationship Id="rId2" Type="http://schemas.openxmlformats.org/officeDocument/2006/relationships/hyperlink" Target="http://aka.ms/SQLCAT" TargetMode="Externa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hyperlink" Target="http://www.buildandscaleyourcloudapp.com/" TargetMode="External"/><Relationship Id="rId2" Type="http://schemas.openxmlformats.org/officeDocument/2006/relationships/hyperlink" Target="mailto:USmicrosoftISVteam@microsoft.com"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www.usergroup.tv/" TargetMode="External"/><Relationship Id="rId2" Type="http://schemas.openxmlformats.org/officeDocument/2006/relationships/image" Target="../media/image31.png"/><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59907" y="3779838"/>
            <a:ext cx="10800218" cy="2339975"/>
          </a:xfrm>
        </p:spPr>
        <p:txBody>
          <a:bodyPr/>
          <a:lstStyle/>
          <a:p>
            <a:r>
              <a:rPr lang="en-US" dirty="0"/>
              <a:t>Intro to Azure SQL Data Warehouse</a:t>
            </a:r>
          </a:p>
        </p:txBody>
      </p:sp>
      <p:sp>
        <p:nvSpPr>
          <p:cNvPr id="3" name="Text Placeholder 2"/>
          <p:cNvSpPr>
            <a:spLocks noGrp="1"/>
          </p:cNvSpPr>
          <p:nvPr>
            <p:ph type="body" sz="quarter" idx="10"/>
          </p:nvPr>
        </p:nvSpPr>
        <p:spPr/>
        <p:txBody>
          <a:bodyPr/>
          <a:lstStyle/>
          <a:p>
            <a:r>
              <a:rPr lang="en-US" dirty="0"/>
              <a:t>Shawn Weisfeld</a:t>
            </a:r>
          </a:p>
          <a:p>
            <a:r>
              <a:rPr lang="en-US" sz="2000" dirty="0"/>
              <a:t>Sr. Technical Evangelist - Microsoft</a:t>
            </a:r>
          </a:p>
        </p:txBody>
      </p:sp>
    </p:spTree>
    <p:extLst>
      <p:ext uri="{BB962C8B-B14F-4D97-AF65-F5344CB8AC3E}">
        <p14:creationId xmlns:p14="http://schemas.microsoft.com/office/powerpoint/2010/main" val="394788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a:t>
            </a:r>
          </a:p>
        </p:txBody>
      </p:sp>
      <p:sp>
        <p:nvSpPr>
          <p:cNvPr id="3" name="Text Placeholder 2"/>
          <p:cNvSpPr>
            <a:spLocks noGrp="1"/>
          </p:cNvSpPr>
          <p:nvPr>
            <p:ph type="body" sz="quarter" idx="10"/>
          </p:nvPr>
        </p:nvSpPr>
        <p:spPr>
          <a:xfrm>
            <a:off x="254470" y="1122482"/>
            <a:ext cx="11013139" cy="4270915"/>
          </a:xfrm>
        </p:spPr>
        <p:txBody>
          <a:bodyPr/>
          <a:lstStyle/>
          <a:p>
            <a:r>
              <a:rPr lang="en-US" dirty="0"/>
              <a:t>IaaS</a:t>
            </a:r>
          </a:p>
          <a:p>
            <a:pPr lvl="1"/>
            <a:r>
              <a:rPr lang="en-US" dirty="0"/>
              <a:t>You name it</a:t>
            </a:r>
          </a:p>
          <a:p>
            <a:pPr lvl="1"/>
            <a:endParaRPr lang="en-US" dirty="0"/>
          </a:p>
          <a:p>
            <a:r>
              <a:rPr lang="en-US" dirty="0"/>
              <a:t>PaaS</a:t>
            </a:r>
          </a:p>
          <a:p>
            <a:pPr lvl="1"/>
            <a:r>
              <a:rPr lang="en-US" dirty="0"/>
              <a:t>Data Late Store/Analytics</a:t>
            </a:r>
          </a:p>
          <a:p>
            <a:pPr lvl="1"/>
            <a:r>
              <a:rPr lang="en-US" dirty="0"/>
              <a:t>HDInsight</a:t>
            </a:r>
          </a:p>
          <a:p>
            <a:pPr lvl="1"/>
            <a:r>
              <a:rPr lang="en-US" dirty="0"/>
              <a:t>Document DB</a:t>
            </a:r>
          </a:p>
          <a:p>
            <a:pPr lvl="1"/>
            <a:r>
              <a:rPr lang="en-US" dirty="0"/>
              <a:t>Redis Cache</a:t>
            </a:r>
          </a:p>
          <a:p>
            <a:pPr lvl="1"/>
            <a:endParaRPr lang="en-US" dirty="0"/>
          </a:p>
        </p:txBody>
      </p:sp>
    </p:spTree>
    <p:extLst>
      <p:ext uri="{BB962C8B-B14F-4D97-AF65-F5344CB8AC3E}">
        <p14:creationId xmlns:p14="http://schemas.microsoft.com/office/powerpoint/2010/main" val="694564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Tools</a:t>
            </a:r>
          </a:p>
        </p:txBody>
      </p:sp>
      <p:sp>
        <p:nvSpPr>
          <p:cNvPr id="3" name="Text Placeholder 2"/>
          <p:cNvSpPr>
            <a:spLocks noGrp="1"/>
          </p:cNvSpPr>
          <p:nvPr>
            <p:ph type="body" sz="quarter" idx="10"/>
          </p:nvPr>
        </p:nvSpPr>
        <p:spPr>
          <a:xfrm>
            <a:off x="254470" y="1122482"/>
            <a:ext cx="11013139" cy="2890993"/>
          </a:xfrm>
        </p:spPr>
        <p:txBody>
          <a:bodyPr/>
          <a:lstStyle/>
          <a:p>
            <a:r>
              <a:rPr lang="en-US" dirty="0"/>
              <a:t>Machine Learning</a:t>
            </a:r>
          </a:p>
          <a:p>
            <a:r>
              <a:rPr lang="en-US" dirty="0"/>
              <a:t>Stream Analytics</a:t>
            </a:r>
          </a:p>
          <a:p>
            <a:r>
              <a:rPr lang="en-US" dirty="0"/>
              <a:t>Data Catalog</a:t>
            </a:r>
          </a:p>
          <a:p>
            <a:r>
              <a:rPr lang="en-US" dirty="0"/>
              <a:t>Data Factory</a:t>
            </a:r>
          </a:p>
          <a:p>
            <a:r>
              <a:rPr lang="en-US" dirty="0"/>
              <a:t>Power BI Embedded</a:t>
            </a:r>
          </a:p>
        </p:txBody>
      </p:sp>
    </p:spTree>
    <p:extLst>
      <p:ext uri="{BB962C8B-B14F-4D97-AF65-F5344CB8AC3E}">
        <p14:creationId xmlns:p14="http://schemas.microsoft.com/office/powerpoint/2010/main" val="11333968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4411" y="1969510"/>
            <a:ext cx="11011668" cy="1108317"/>
          </a:xfrm>
        </p:spPr>
        <p:txBody>
          <a:bodyPr/>
          <a:lstStyle/>
          <a:p>
            <a:r>
              <a:rPr lang="en-US" dirty="0"/>
              <a:t>SQL Data Warehouse Basics</a:t>
            </a:r>
          </a:p>
        </p:txBody>
      </p:sp>
    </p:spTree>
    <p:extLst>
      <p:ext uri="{BB962C8B-B14F-4D97-AF65-F5344CB8AC3E}">
        <p14:creationId xmlns:p14="http://schemas.microsoft.com/office/powerpoint/2010/main" val="31528100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What is a Data Warehouse?</a:t>
            </a:r>
            <a:endParaRPr lang="en-US" dirty="0"/>
          </a:p>
        </p:txBody>
      </p:sp>
      <p:sp>
        <p:nvSpPr>
          <p:cNvPr id="5" name="Text Placeholder 4"/>
          <p:cNvSpPr>
            <a:spLocks noGrp="1"/>
          </p:cNvSpPr>
          <p:nvPr>
            <p:ph type="body" sz="quarter" idx="10"/>
          </p:nvPr>
        </p:nvSpPr>
        <p:spPr>
          <a:xfrm>
            <a:off x="254470" y="1122482"/>
            <a:ext cx="11013139" cy="2032351"/>
          </a:xfrm>
        </p:spPr>
        <p:txBody>
          <a:bodyPr/>
          <a:lstStyle/>
          <a:p>
            <a:pPr marL="0" indent="0">
              <a:buNone/>
            </a:pPr>
            <a:r>
              <a:rPr lang="en-US" dirty="0"/>
              <a:t>DWs are central repositories of integrated data from one or more disparate sources. They store current and historical data in one single place and are used for creating analytical reports for knowledge workers throughout the enterprise.</a:t>
            </a:r>
          </a:p>
        </p:txBody>
      </p:sp>
      <p:sp>
        <p:nvSpPr>
          <p:cNvPr id="6" name="Rectangle 5"/>
          <p:cNvSpPr/>
          <p:nvPr/>
        </p:nvSpPr>
        <p:spPr>
          <a:xfrm>
            <a:off x="183823" y="5922416"/>
            <a:ext cx="5151923" cy="348878"/>
          </a:xfrm>
          <a:prstGeom prst="rect">
            <a:avLst/>
          </a:prstGeom>
        </p:spPr>
        <p:txBody>
          <a:bodyPr wrap="none">
            <a:spAutoFit/>
          </a:bodyPr>
          <a:lstStyle/>
          <a:p>
            <a:pPr defTabSz="863999"/>
            <a:r>
              <a:rPr lang="en-US" sz="1667" dirty="0">
                <a:solidFill>
                  <a:srgbClr val="353535"/>
                </a:solidFill>
                <a:latin typeface="Segoe UI Semilight"/>
              </a:rPr>
              <a:t>Source: </a:t>
            </a:r>
            <a:r>
              <a:rPr lang="en-US" sz="1667" dirty="0">
                <a:solidFill>
                  <a:srgbClr val="353535"/>
                </a:solidFill>
                <a:latin typeface="Segoe UI Semilight"/>
                <a:hlinkClick r:id="rId2"/>
              </a:rPr>
              <a:t>https://en.wikipedia.org/wiki/Data_warehouse</a:t>
            </a:r>
            <a:r>
              <a:rPr lang="en-US" sz="1667" dirty="0">
                <a:solidFill>
                  <a:srgbClr val="353535"/>
                </a:solidFill>
                <a:latin typeface="Segoe UI Semilight"/>
              </a:rPr>
              <a:t> </a:t>
            </a:r>
          </a:p>
        </p:txBody>
      </p:sp>
    </p:spTree>
    <p:extLst>
      <p:ext uri="{BB962C8B-B14F-4D97-AF65-F5344CB8AC3E}">
        <p14:creationId xmlns:p14="http://schemas.microsoft.com/office/powerpoint/2010/main" val="42310333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54470" y="1122481"/>
            <a:ext cx="11013139" cy="1570430"/>
          </a:xfrm>
        </p:spPr>
        <p:txBody>
          <a:bodyPr/>
          <a:lstStyle/>
          <a:p>
            <a:pPr marL="0" indent="0">
              <a:buNone/>
            </a:pPr>
            <a:r>
              <a:rPr lang="en-US" dirty="0"/>
              <a:t>Azure SQL Data Warehouse is a massively parallel processing (MPP) cloud-based, scale-out, relational database capable of processing massive volumes of data.</a:t>
            </a:r>
          </a:p>
        </p:txBody>
      </p:sp>
    </p:spTree>
    <p:extLst>
      <p:ext uri="{BB962C8B-B14F-4D97-AF65-F5344CB8AC3E}">
        <p14:creationId xmlns:p14="http://schemas.microsoft.com/office/powerpoint/2010/main" val="95554241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137"/>
          <p:cNvSpPr/>
          <p:nvPr/>
        </p:nvSpPr>
        <p:spPr bwMode="auto">
          <a:xfrm>
            <a:off x="20492" y="47402"/>
            <a:ext cx="11519945" cy="213332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86" tIns="135509" rIns="169386" bIns="135509" numCol="1" spcCol="0" rtlCol="0" fromWordArt="0" anchor="t" anchorCtr="0" forceAA="0" compatLnSpc="1">
            <a:prstTxWarp prst="textNoShape">
              <a:avLst/>
            </a:prstTxWarp>
            <a:noAutofit/>
          </a:bodyPr>
          <a:lstStyle/>
          <a:p>
            <a:pPr algn="ctr" defTabSz="863583" fontAlgn="base">
              <a:lnSpc>
                <a:spcPct val="90000"/>
              </a:lnSpc>
              <a:spcBef>
                <a:spcPct val="0"/>
              </a:spcBef>
              <a:spcAft>
                <a:spcPct val="0"/>
              </a:spcAft>
              <a:defRPr/>
            </a:pPr>
            <a:endParaRPr lang="en-US" sz="222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 name="Title 1"/>
          <p:cNvSpPr>
            <a:spLocks noGrp="1"/>
          </p:cNvSpPr>
          <p:nvPr>
            <p:ph type="title"/>
          </p:nvPr>
        </p:nvSpPr>
        <p:spPr/>
        <p:txBody>
          <a:bodyPr/>
          <a:lstStyle/>
          <a:p>
            <a:r>
              <a:rPr lang="en-US" dirty="0">
                <a:solidFill>
                  <a:schemeClr val="bg1"/>
                </a:solidFill>
              </a:rPr>
              <a:t>Azure SQL Data Warehouse</a:t>
            </a:r>
          </a:p>
        </p:txBody>
      </p:sp>
      <p:sp>
        <p:nvSpPr>
          <p:cNvPr id="3" name="21 INE 1"/>
          <p:cNvSpPr/>
          <p:nvPr/>
        </p:nvSpPr>
        <p:spPr bwMode="auto">
          <a:xfrm>
            <a:off x="3043868" y="2541755"/>
            <a:ext cx="1176126" cy="768403"/>
          </a:xfrm>
          <a:custGeom>
            <a:avLst/>
            <a:gdLst>
              <a:gd name="connsiteX0" fmla="*/ 0 w 1270000"/>
              <a:gd name="connsiteY0" fmla="*/ 0 h 829733"/>
              <a:gd name="connsiteX1" fmla="*/ 711200 w 1270000"/>
              <a:gd name="connsiteY1" fmla="*/ 0 h 829733"/>
              <a:gd name="connsiteX2" fmla="*/ 711200 w 1270000"/>
              <a:gd name="connsiteY2" fmla="*/ 829733 h 829733"/>
              <a:gd name="connsiteX3" fmla="*/ 1270000 w 1270000"/>
              <a:gd name="connsiteY3" fmla="*/ 829733 h 829733"/>
            </a:gdLst>
            <a:ahLst/>
            <a:cxnLst>
              <a:cxn ang="0">
                <a:pos x="connsiteX0" y="connsiteY0"/>
              </a:cxn>
              <a:cxn ang="0">
                <a:pos x="connsiteX1" y="connsiteY1"/>
              </a:cxn>
              <a:cxn ang="0">
                <a:pos x="connsiteX2" y="connsiteY2"/>
              </a:cxn>
              <a:cxn ang="0">
                <a:pos x="connsiteX3" y="connsiteY3"/>
              </a:cxn>
            </a:cxnLst>
            <a:rect l="l" t="t" r="r" b="b"/>
            <a:pathLst>
              <a:path w="1270000" h="829733">
                <a:moveTo>
                  <a:pt x="0" y="0"/>
                </a:moveTo>
                <a:lnTo>
                  <a:pt x="711200" y="0"/>
                </a:lnTo>
                <a:lnTo>
                  <a:pt x="711200" y="829733"/>
                </a:lnTo>
                <a:lnTo>
                  <a:pt x="1270000" y="829733"/>
                </a:lnTo>
              </a:path>
            </a:pathLst>
          </a:custGeom>
          <a:noFill/>
          <a:ln w="57150" cap="flat" cmpd="sng" algn="ctr">
            <a:solidFill>
              <a:srgbClr val="DD5900"/>
            </a:solidFill>
            <a:prstDash val="solid"/>
            <a:headEnd type="none" w="med" len="med"/>
            <a:tailEnd type="none" w="med" len="med"/>
          </a:ln>
          <a:effectLst/>
        </p:spPr>
        <p:txBody>
          <a:bodyPr rtlCol="0" anchor="ctr"/>
          <a:lstStyle/>
          <a:p>
            <a:pPr algn="ctr" defTabSz="863999">
              <a:defRPr/>
            </a:pPr>
            <a:endParaRPr lang="en-US" sz="1571" kern="0">
              <a:solidFill>
                <a:srgbClr val="FFFFFF"/>
              </a:solidFill>
              <a:latin typeface="Segoe UI Semilight"/>
            </a:endParaRPr>
          </a:p>
        </p:txBody>
      </p:sp>
      <p:sp>
        <p:nvSpPr>
          <p:cNvPr id="4" name="Text Placeholder 2"/>
          <p:cNvSpPr txBox="1">
            <a:spLocks/>
          </p:cNvSpPr>
          <p:nvPr/>
        </p:nvSpPr>
        <p:spPr>
          <a:xfrm>
            <a:off x="255958" y="1124524"/>
            <a:ext cx="11010734" cy="107217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863999">
              <a:buNone/>
              <a:defRPr/>
            </a:pPr>
            <a:r>
              <a:rPr lang="en-US" sz="1853" dirty="0">
                <a:solidFill>
                  <a:srgbClr val="FFFFFF"/>
                </a:solidFill>
                <a:latin typeface="Segoe UI Light"/>
              </a:rPr>
              <a:t>A relational </a:t>
            </a:r>
            <a:r>
              <a:rPr lang="en-US" sz="1853" dirty="0">
                <a:solidFill>
                  <a:srgbClr val="FFFFFF"/>
                </a:solidFill>
                <a:latin typeface="Segoe UI Semilight"/>
              </a:rPr>
              <a:t>data warehouse-as-a-service</a:t>
            </a:r>
            <a:r>
              <a:rPr lang="en-US" sz="1853" dirty="0">
                <a:solidFill>
                  <a:srgbClr val="FFFFFF"/>
                </a:solidFill>
                <a:latin typeface="Segoe UI Light"/>
              </a:rPr>
              <a:t>, fully managed by Microsoft. </a:t>
            </a:r>
          </a:p>
          <a:p>
            <a:pPr marL="0" indent="0" algn="ctr" defTabSz="863999">
              <a:buNone/>
              <a:defRPr/>
            </a:pPr>
            <a:r>
              <a:rPr lang="en-US" sz="1853" dirty="0">
                <a:solidFill>
                  <a:srgbClr val="FFFFFF"/>
                </a:solidFill>
                <a:latin typeface="Segoe UI Light"/>
              </a:rPr>
              <a:t>Industries first </a:t>
            </a:r>
            <a:r>
              <a:rPr lang="en-US" sz="1853" dirty="0">
                <a:solidFill>
                  <a:srgbClr val="FFFFFF"/>
                </a:solidFill>
                <a:latin typeface="Segoe UI Semilight"/>
              </a:rPr>
              <a:t>elastic</a:t>
            </a:r>
            <a:r>
              <a:rPr lang="en-US" sz="1853" dirty="0">
                <a:solidFill>
                  <a:srgbClr val="FFFFFF"/>
                </a:solidFill>
                <a:latin typeface="Segoe UI Light"/>
              </a:rPr>
              <a:t> cloud data warehouse with proven SQL Server capabilities.</a:t>
            </a:r>
          </a:p>
          <a:p>
            <a:pPr marL="0" indent="0" algn="ctr" defTabSz="863999">
              <a:buNone/>
              <a:defRPr/>
            </a:pPr>
            <a:r>
              <a:rPr lang="en-US" sz="1853" dirty="0">
                <a:solidFill>
                  <a:srgbClr val="FFFFFF"/>
                </a:solidFill>
                <a:latin typeface="Segoe UI Light"/>
              </a:rPr>
              <a:t>Support your </a:t>
            </a:r>
            <a:r>
              <a:rPr lang="en-US" sz="1853" dirty="0">
                <a:solidFill>
                  <a:srgbClr val="FFFFFF"/>
                </a:solidFill>
                <a:latin typeface="Segoe UI Semilight"/>
              </a:rPr>
              <a:t>smallest to your largest</a:t>
            </a:r>
            <a:r>
              <a:rPr lang="en-US" sz="1853" dirty="0">
                <a:solidFill>
                  <a:srgbClr val="FFFFFF"/>
                </a:solidFill>
                <a:latin typeface="Segoe UI Light"/>
              </a:rPr>
              <a:t> data storage needs.</a:t>
            </a:r>
            <a:endParaRPr lang="en-US" sz="1853" dirty="0">
              <a:solidFill>
                <a:srgbClr val="FFFFFF"/>
              </a:solidFill>
              <a:latin typeface="Segoe UI Semilight"/>
            </a:endParaRPr>
          </a:p>
        </p:txBody>
      </p:sp>
      <p:grpSp>
        <p:nvGrpSpPr>
          <p:cNvPr id="5" name="Group 2"/>
          <p:cNvGrpSpPr/>
          <p:nvPr/>
        </p:nvGrpSpPr>
        <p:grpSpPr>
          <a:xfrm>
            <a:off x="-273" y="6158823"/>
            <a:ext cx="11519945" cy="327834"/>
            <a:chOff x="2577137" y="4571778"/>
            <a:chExt cx="9101124" cy="1390560"/>
          </a:xfrm>
        </p:grpSpPr>
        <p:sp>
          <p:nvSpPr>
            <p:cNvPr id="6" name="TextBox 5"/>
            <p:cNvSpPr txBox="1"/>
            <p:nvPr/>
          </p:nvSpPr>
          <p:spPr>
            <a:xfrm>
              <a:off x="2577137" y="4571778"/>
              <a:ext cx="3034890" cy="1390458"/>
            </a:xfrm>
            <a:prstGeom prst="rect">
              <a:avLst/>
            </a:prstGeom>
            <a:solidFill>
              <a:srgbClr val="0072C6"/>
            </a:solidFill>
          </p:spPr>
          <p:txBody>
            <a:bodyPr wrap="square" lIns="423405" tIns="127022" rIns="338724" rtlCol="0">
              <a:noAutofit/>
            </a:bodyPr>
            <a:lstStyle/>
            <a:p>
              <a:pPr defTabSz="863999">
                <a:lnSpc>
                  <a:spcPts val="2779"/>
                </a:lnSpc>
                <a:defRPr/>
              </a:pPr>
              <a:r>
                <a:rPr lang="en-US" sz="2594" dirty="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rgbClr val="002050"/>
            </a:solidFill>
          </p:spPr>
          <p:txBody>
            <a:bodyPr wrap="square" lIns="423405" tIns="127022" rIns="592767" rtlCol="0">
              <a:noAutofit/>
            </a:bodyPr>
            <a:lstStyle/>
            <a:p>
              <a:pPr defTabSz="846267">
                <a:lnSpc>
                  <a:spcPts val="2723"/>
                </a:lnSpc>
                <a:defRPr/>
              </a:pPr>
              <a:endParaRPr lang="en-US" sz="2594" kern="0" dirty="0">
                <a:solidFill>
                  <a:srgbClr val="FFFFFF"/>
                </a:solidFill>
                <a:latin typeface="Segoe UI Light"/>
              </a:endParaRPr>
            </a:p>
          </p:txBody>
        </p:sp>
      </p:grpSp>
      <p:grpSp>
        <p:nvGrpSpPr>
          <p:cNvPr id="10" name="1 GEAR"/>
          <p:cNvGrpSpPr/>
          <p:nvPr/>
        </p:nvGrpSpPr>
        <p:grpSpPr>
          <a:xfrm>
            <a:off x="3383272" y="2269744"/>
            <a:ext cx="626360" cy="652814"/>
            <a:chOff x="3427632" y="3858620"/>
            <a:chExt cx="676353" cy="704919"/>
          </a:xfrm>
        </p:grpSpPr>
        <p:sp>
          <p:nvSpPr>
            <p:cNvPr id="11" name="Oval 10"/>
            <p:cNvSpPr/>
            <p:nvPr/>
          </p:nvSpPr>
          <p:spPr bwMode="auto">
            <a:xfrm>
              <a:off x="3588513" y="4046252"/>
              <a:ext cx="346040" cy="346038"/>
            </a:xfrm>
            <a:prstGeom prst="ellipse">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83016" tIns="41508" rIns="41508" bIns="83016" numCol="1" spcCol="0" rtlCol="0" fromWordArt="0" anchor="b" anchorCtr="0" forceAA="0" compatLnSpc="1">
              <a:prstTxWarp prst="textNoShape">
                <a:avLst/>
              </a:prstTxWarp>
              <a:noAutofit/>
            </a:bodyPr>
            <a:lstStyle/>
            <a:p>
              <a:pPr algn="ctr" defTabSz="829730" fontAlgn="base">
                <a:spcBef>
                  <a:spcPct val="0"/>
                </a:spcBef>
                <a:spcAft>
                  <a:spcPct val="0"/>
                </a:spcAft>
                <a:defRPr/>
              </a:pPr>
              <a:endParaRPr lang="en-US" sz="1998" kern="0" spc="-91" dirty="0">
                <a:ln w="3175">
                  <a:noFill/>
                </a:ln>
                <a:gradFill flip="none" rotWithShape="1">
                  <a:gsLst>
                    <a:gs pos="0">
                      <a:srgbClr val="000000">
                        <a:lumMod val="65000"/>
                        <a:lumOff val="35000"/>
                      </a:srgbClr>
                    </a:gs>
                    <a:gs pos="86000">
                      <a:srgbClr val="000000">
                        <a:lumMod val="65000"/>
                        <a:lumOff val="35000"/>
                      </a:srgbClr>
                    </a:gs>
                  </a:gsLst>
                  <a:lin ang="5400000" scaled="0"/>
                  <a:tileRect/>
                </a:gradFill>
                <a:latin typeface="Segoe UI Semilight"/>
                <a:cs typeface="Arial" charset="0"/>
              </a:endParaRPr>
            </a:p>
          </p:txBody>
        </p:sp>
        <p:grpSp>
          <p:nvGrpSpPr>
            <p:cNvPr id="12" name="Group 11"/>
            <p:cNvGrpSpPr/>
            <p:nvPr/>
          </p:nvGrpSpPr>
          <p:grpSpPr>
            <a:xfrm>
              <a:off x="3427632" y="3858620"/>
              <a:ext cx="676353" cy="704919"/>
              <a:chOff x="14154282" y="2732561"/>
              <a:chExt cx="1671361" cy="1714515"/>
            </a:xfrm>
          </p:grpSpPr>
          <p:sp>
            <p:nvSpPr>
              <p:cNvPr id="13" name="Freeform 12"/>
              <p:cNvSpPr>
                <a:spLocks noEditPoints="1"/>
              </p:cNvSpPr>
              <p:nvPr/>
            </p:nvSpPr>
            <p:spPr bwMode="black">
              <a:xfrm>
                <a:off x="14154282" y="2732561"/>
                <a:ext cx="1671361" cy="171451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adFill flip="none" rotWithShape="1">
                <a:gsLst>
                  <a:gs pos="57000">
                    <a:schemeClr val="tx1">
                      <a:lumMod val="75000"/>
                    </a:schemeClr>
                  </a:gs>
                  <a:gs pos="58000">
                    <a:schemeClr val="bg1">
                      <a:lumMod val="50000"/>
                    </a:schemeClr>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dirty="0">
                  <a:solidFill>
                    <a:srgbClr val="FFFFFF"/>
                  </a:solidFill>
                  <a:latin typeface="Segoe Light"/>
                </a:endParaRPr>
              </a:p>
            </p:txBody>
          </p:sp>
          <p:sp>
            <p:nvSpPr>
              <p:cNvPr id="14" name="Oval 13"/>
              <p:cNvSpPr>
                <a:spLocks noChangeArrowheads="1"/>
              </p:cNvSpPr>
              <p:nvPr/>
            </p:nvSpPr>
            <p:spPr bwMode="black">
              <a:xfrm>
                <a:off x="14818730" y="3440877"/>
                <a:ext cx="342468" cy="342377"/>
              </a:xfrm>
              <a:prstGeom prst="ellipse">
                <a:avLst/>
              </a:prstGeom>
              <a:solidFill>
                <a:srgbClr val="FFFFFF">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373" tIns="40685" rIns="81373" bIns="406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47009">
                  <a:defRPr/>
                </a:pPr>
                <a:endParaRPr lang="en-US" sz="1424" kern="0" dirty="0">
                  <a:solidFill>
                    <a:srgbClr val="000000"/>
                  </a:solidFill>
                  <a:latin typeface="Segoe UI Semilight"/>
                </a:endParaRPr>
              </a:p>
            </p:txBody>
          </p:sp>
        </p:grpSp>
      </p:grpSp>
      <p:sp>
        <p:nvSpPr>
          <p:cNvPr id="15" name="Rectangle 14"/>
          <p:cNvSpPr/>
          <p:nvPr/>
        </p:nvSpPr>
        <p:spPr bwMode="auto">
          <a:xfrm>
            <a:off x="164020" y="2275833"/>
            <a:ext cx="3064313" cy="509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90" rIns="169362" bIns="135490" numCol="1" spcCol="0" rtlCol="0" fromWordArt="0" anchor="ctr" anchorCtr="0" forceAA="0" compatLnSpc="1">
            <a:prstTxWarp prst="textNoShape">
              <a:avLst/>
            </a:prstTxWarp>
            <a:noAutofit/>
          </a:bodyPr>
          <a:lstStyle/>
          <a:p>
            <a:pPr defTabSz="863417" fontAlgn="base">
              <a:lnSpc>
                <a:spcPct val="90000"/>
              </a:lnSpc>
              <a:spcBef>
                <a:spcPct val="0"/>
              </a:spcBef>
              <a:spcAft>
                <a:spcPct val="0"/>
              </a:spcAft>
              <a:defRPr/>
            </a:pPr>
            <a:r>
              <a:rPr lang="en-US" sz="1853" dirty="0">
                <a:gradFill>
                  <a:gsLst>
                    <a:gs pos="0">
                      <a:srgbClr val="FFFFFF"/>
                    </a:gs>
                    <a:gs pos="100000">
                      <a:srgbClr val="FFFFFF"/>
                    </a:gs>
                  </a:gsLst>
                  <a:lin ang="5400000" scaled="0"/>
                </a:gradFill>
                <a:latin typeface="Segoe UI Light"/>
                <a:ea typeface="Segoe UI" pitchFamily="34" charset="0"/>
                <a:cs typeface="Segoe UI" pitchFamily="34" charset="0"/>
              </a:rPr>
              <a:t>Elastic scale &amp; performance</a:t>
            </a:r>
          </a:p>
        </p:txBody>
      </p:sp>
      <p:sp>
        <p:nvSpPr>
          <p:cNvPr id="16" name="TextBox 15"/>
          <p:cNvSpPr txBox="1"/>
          <p:nvPr/>
        </p:nvSpPr>
        <p:spPr>
          <a:xfrm>
            <a:off x="819964" y="4500637"/>
            <a:ext cx="3152890" cy="1094172"/>
          </a:xfrm>
          <a:prstGeom prst="rect">
            <a:avLst/>
          </a:prstGeom>
          <a:noFill/>
          <a:ln>
            <a:noFill/>
          </a:ln>
        </p:spPr>
        <p:txBody>
          <a:bodyPr wrap="square" lIns="169362" tIns="135490" rIns="169362" bIns="135490" rtlCol="0">
            <a:spAutoFit/>
          </a:bodyPr>
          <a:lstStyle/>
          <a:p>
            <a:pPr defTabSz="863999">
              <a:lnSpc>
                <a:spcPct val="90000"/>
              </a:lnSpc>
              <a:spcAft>
                <a:spcPts val="1111"/>
              </a:spcAft>
              <a:defRPr/>
            </a:pPr>
            <a:r>
              <a:rPr lang="en-US" sz="1296" dirty="0">
                <a:gradFill>
                  <a:gsLst>
                    <a:gs pos="2917">
                      <a:srgbClr val="000000"/>
                    </a:gs>
                    <a:gs pos="30000">
                      <a:srgbClr val="000000"/>
                    </a:gs>
                  </a:gsLst>
                  <a:lin ang="5400000" scaled="0"/>
                </a:gradFill>
                <a:latin typeface="Segoe UI Semilight"/>
              </a:rPr>
              <a:t>Scales to petabytes of data</a:t>
            </a:r>
          </a:p>
          <a:p>
            <a:pPr defTabSz="863999">
              <a:lnSpc>
                <a:spcPct val="90000"/>
              </a:lnSpc>
              <a:spcAft>
                <a:spcPts val="1111"/>
              </a:spcAft>
              <a:defRPr/>
            </a:pPr>
            <a:r>
              <a:rPr lang="en-US" sz="1296" dirty="0">
                <a:gradFill>
                  <a:gsLst>
                    <a:gs pos="2917">
                      <a:srgbClr val="000000"/>
                    </a:gs>
                    <a:gs pos="30000">
                      <a:srgbClr val="000000"/>
                    </a:gs>
                  </a:gsLst>
                  <a:lin ang="5400000" scaled="0"/>
                </a:gradFill>
                <a:latin typeface="Segoe UI Semilight"/>
              </a:rPr>
              <a:t>Massively Parallel Processing</a:t>
            </a:r>
          </a:p>
          <a:p>
            <a:pPr defTabSz="863999">
              <a:lnSpc>
                <a:spcPct val="90000"/>
              </a:lnSpc>
              <a:spcAft>
                <a:spcPts val="1111"/>
              </a:spcAft>
              <a:defRPr/>
            </a:pPr>
            <a:r>
              <a:rPr lang="en-US" sz="1296" dirty="0">
                <a:gradFill>
                  <a:gsLst>
                    <a:gs pos="2917">
                      <a:srgbClr val="000000"/>
                    </a:gs>
                    <a:gs pos="30000">
                      <a:srgbClr val="000000"/>
                    </a:gs>
                  </a:gsLst>
                  <a:lin ang="5400000" scaled="0"/>
                </a:gradFill>
                <a:latin typeface="Segoe UI Semilight"/>
              </a:rPr>
              <a:t>Instant-on compute scales in seconds</a:t>
            </a:r>
          </a:p>
        </p:txBody>
      </p:sp>
      <p:grpSp>
        <p:nvGrpSpPr>
          <p:cNvPr id="17" name="Group 16"/>
          <p:cNvGrpSpPr>
            <a:grpSpLocks noChangeAspect="1"/>
          </p:cNvGrpSpPr>
          <p:nvPr/>
        </p:nvGrpSpPr>
        <p:grpSpPr>
          <a:xfrm>
            <a:off x="247963" y="2908798"/>
            <a:ext cx="1075098" cy="1786411"/>
            <a:chOff x="2066845" y="1140049"/>
            <a:chExt cx="550302" cy="914400"/>
          </a:xfrm>
          <a:solidFill>
            <a:schemeClr val="accent4"/>
          </a:solidFill>
        </p:grpSpPr>
        <p:sp>
          <p:nvSpPr>
            <p:cNvPr id="18" name="Freeform 22"/>
            <p:cNvSpPr>
              <a:spLocks/>
            </p:cNvSpPr>
            <p:nvPr/>
          </p:nvSpPr>
          <p:spPr bwMode="auto">
            <a:xfrm>
              <a:off x="2275580" y="1140049"/>
              <a:ext cx="341567" cy="709514"/>
            </a:xfrm>
            <a:custGeom>
              <a:avLst/>
              <a:gdLst>
                <a:gd name="T0" fmla="*/ 0 w 180"/>
                <a:gd name="T1" fmla="*/ 0 h 374"/>
                <a:gd name="T2" fmla="*/ 0 w 180"/>
                <a:gd name="T3" fmla="*/ 47 h 374"/>
                <a:gd name="T4" fmla="*/ 23 w 180"/>
                <a:gd name="T5" fmla="*/ 47 h 374"/>
                <a:gd name="T6" fmla="*/ 23 w 180"/>
                <a:gd name="T7" fmla="*/ 35 h 374"/>
                <a:gd name="T8" fmla="*/ 156 w 180"/>
                <a:gd name="T9" fmla="*/ 35 h 374"/>
                <a:gd name="T10" fmla="*/ 156 w 180"/>
                <a:gd name="T11" fmla="*/ 56 h 374"/>
                <a:gd name="T12" fmla="*/ 133 w 180"/>
                <a:gd name="T13" fmla="*/ 56 h 374"/>
                <a:gd name="T14" fmla="*/ 133 w 180"/>
                <a:gd name="T15" fmla="*/ 74 h 374"/>
                <a:gd name="T16" fmla="*/ 156 w 180"/>
                <a:gd name="T17" fmla="*/ 74 h 374"/>
                <a:gd name="T18" fmla="*/ 156 w 180"/>
                <a:gd name="T19" fmla="*/ 96 h 374"/>
                <a:gd name="T20" fmla="*/ 133 w 180"/>
                <a:gd name="T21" fmla="*/ 96 h 374"/>
                <a:gd name="T22" fmla="*/ 133 w 180"/>
                <a:gd name="T23" fmla="*/ 113 h 374"/>
                <a:gd name="T24" fmla="*/ 156 w 180"/>
                <a:gd name="T25" fmla="*/ 113 h 374"/>
                <a:gd name="T26" fmla="*/ 156 w 180"/>
                <a:gd name="T27" fmla="*/ 134 h 374"/>
                <a:gd name="T28" fmla="*/ 133 w 180"/>
                <a:gd name="T29" fmla="*/ 134 h 374"/>
                <a:gd name="T30" fmla="*/ 133 w 180"/>
                <a:gd name="T31" fmla="*/ 150 h 374"/>
                <a:gd name="T32" fmla="*/ 156 w 180"/>
                <a:gd name="T33" fmla="*/ 150 h 374"/>
                <a:gd name="T34" fmla="*/ 156 w 180"/>
                <a:gd name="T35" fmla="*/ 173 h 374"/>
                <a:gd name="T36" fmla="*/ 133 w 180"/>
                <a:gd name="T37" fmla="*/ 173 h 374"/>
                <a:gd name="T38" fmla="*/ 133 w 180"/>
                <a:gd name="T39" fmla="*/ 374 h 374"/>
                <a:gd name="T40" fmla="*/ 180 w 180"/>
                <a:gd name="T41" fmla="*/ 374 h 374"/>
                <a:gd name="T42" fmla="*/ 180 w 180"/>
                <a:gd name="T43" fmla="*/ 0 h 374"/>
                <a:gd name="T44" fmla="*/ 0 w 180"/>
                <a:gd name="T45"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0" h="374">
                  <a:moveTo>
                    <a:pt x="0" y="0"/>
                  </a:moveTo>
                  <a:lnTo>
                    <a:pt x="0" y="47"/>
                  </a:lnTo>
                  <a:lnTo>
                    <a:pt x="23" y="47"/>
                  </a:lnTo>
                  <a:lnTo>
                    <a:pt x="23" y="35"/>
                  </a:lnTo>
                  <a:lnTo>
                    <a:pt x="156" y="35"/>
                  </a:lnTo>
                  <a:lnTo>
                    <a:pt x="156" y="56"/>
                  </a:lnTo>
                  <a:lnTo>
                    <a:pt x="133" y="56"/>
                  </a:lnTo>
                  <a:lnTo>
                    <a:pt x="133" y="74"/>
                  </a:lnTo>
                  <a:lnTo>
                    <a:pt x="156" y="74"/>
                  </a:lnTo>
                  <a:lnTo>
                    <a:pt x="156" y="96"/>
                  </a:lnTo>
                  <a:lnTo>
                    <a:pt x="133" y="96"/>
                  </a:lnTo>
                  <a:lnTo>
                    <a:pt x="133" y="113"/>
                  </a:lnTo>
                  <a:lnTo>
                    <a:pt x="156" y="113"/>
                  </a:lnTo>
                  <a:lnTo>
                    <a:pt x="156" y="134"/>
                  </a:lnTo>
                  <a:lnTo>
                    <a:pt x="133" y="134"/>
                  </a:lnTo>
                  <a:lnTo>
                    <a:pt x="133" y="150"/>
                  </a:lnTo>
                  <a:lnTo>
                    <a:pt x="156" y="150"/>
                  </a:lnTo>
                  <a:lnTo>
                    <a:pt x="156" y="173"/>
                  </a:lnTo>
                  <a:lnTo>
                    <a:pt x="133" y="173"/>
                  </a:lnTo>
                  <a:lnTo>
                    <a:pt x="133" y="374"/>
                  </a:lnTo>
                  <a:lnTo>
                    <a:pt x="180" y="374"/>
                  </a:lnTo>
                  <a:lnTo>
                    <a:pt x="180" y="0"/>
                  </a:lnTo>
                  <a:lnTo>
                    <a:pt x="0" y="0"/>
                  </a:lnTo>
                  <a:close/>
                </a:path>
              </a:pathLst>
            </a:custGeom>
            <a:gradFill flip="none" rotWithShape="1">
              <a:gsLst>
                <a:gs pos="57000">
                  <a:srgbClr val="006ABE"/>
                </a:gs>
                <a:gs pos="57000">
                  <a:srgbClr val="137BCD"/>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19" name="Freeform 342"/>
            <p:cNvSpPr>
              <a:spLocks/>
            </p:cNvSpPr>
            <p:nvPr/>
          </p:nvSpPr>
          <p:spPr bwMode="auto">
            <a:xfrm>
              <a:off x="2169314" y="1242493"/>
              <a:ext cx="341567" cy="709514"/>
            </a:xfrm>
            <a:custGeom>
              <a:avLst/>
              <a:gdLst>
                <a:gd name="T0" fmla="*/ 0 w 179"/>
                <a:gd name="T1" fmla="*/ 0 h 375"/>
                <a:gd name="T2" fmla="*/ 0 w 179"/>
                <a:gd name="T3" fmla="*/ 47 h 375"/>
                <a:gd name="T4" fmla="*/ 24 w 179"/>
                <a:gd name="T5" fmla="*/ 47 h 375"/>
                <a:gd name="T6" fmla="*/ 24 w 179"/>
                <a:gd name="T7" fmla="*/ 35 h 375"/>
                <a:gd name="T8" fmla="*/ 157 w 179"/>
                <a:gd name="T9" fmla="*/ 35 h 375"/>
                <a:gd name="T10" fmla="*/ 157 w 179"/>
                <a:gd name="T11" fmla="*/ 56 h 375"/>
                <a:gd name="T12" fmla="*/ 133 w 179"/>
                <a:gd name="T13" fmla="*/ 56 h 375"/>
                <a:gd name="T14" fmla="*/ 133 w 179"/>
                <a:gd name="T15" fmla="*/ 75 h 375"/>
                <a:gd name="T16" fmla="*/ 157 w 179"/>
                <a:gd name="T17" fmla="*/ 75 h 375"/>
                <a:gd name="T18" fmla="*/ 157 w 179"/>
                <a:gd name="T19" fmla="*/ 96 h 375"/>
                <a:gd name="T20" fmla="*/ 133 w 179"/>
                <a:gd name="T21" fmla="*/ 96 h 375"/>
                <a:gd name="T22" fmla="*/ 133 w 179"/>
                <a:gd name="T23" fmla="*/ 113 h 375"/>
                <a:gd name="T24" fmla="*/ 157 w 179"/>
                <a:gd name="T25" fmla="*/ 113 h 375"/>
                <a:gd name="T26" fmla="*/ 157 w 179"/>
                <a:gd name="T27" fmla="*/ 135 h 375"/>
                <a:gd name="T28" fmla="*/ 133 w 179"/>
                <a:gd name="T29" fmla="*/ 135 h 375"/>
                <a:gd name="T30" fmla="*/ 133 w 179"/>
                <a:gd name="T31" fmla="*/ 152 h 375"/>
                <a:gd name="T32" fmla="*/ 157 w 179"/>
                <a:gd name="T33" fmla="*/ 152 h 375"/>
                <a:gd name="T34" fmla="*/ 157 w 179"/>
                <a:gd name="T35" fmla="*/ 173 h 375"/>
                <a:gd name="T36" fmla="*/ 133 w 179"/>
                <a:gd name="T37" fmla="*/ 173 h 375"/>
                <a:gd name="T38" fmla="*/ 133 w 179"/>
                <a:gd name="T39" fmla="*/ 375 h 375"/>
                <a:gd name="T40" fmla="*/ 179 w 179"/>
                <a:gd name="T41" fmla="*/ 375 h 375"/>
                <a:gd name="T42" fmla="*/ 179 w 179"/>
                <a:gd name="T43" fmla="*/ 0 h 375"/>
                <a:gd name="T44" fmla="*/ 0 w 179"/>
                <a:gd name="T45"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9" h="375">
                  <a:moveTo>
                    <a:pt x="0" y="0"/>
                  </a:moveTo>
                  <a:lnTo>
                    <a:pt x="0" y="47"/>
                  </a:lnTo>
                  <a:lnTo>
                    <a:pt x="24" y="47"/>
                  </a:lnTo>
                  <a:lnTo>
                    <a:pt x="24" y="35"/>
                  </a:lnTo>
                  <a:lnTo>
                    <a:pt x="157" y="35"/>
                  </a:lnTo>
                  <a:lnTo>
                    <a:pt x="157" y="56"/>
                  </a:lnTo>
                  <a:lnTo>
                    <a:pt x="133" y="56"/>
                  </a:lnTo>
                  <a:lnTo>
                    <a:pt x="133" y="75"/>
                  </a:lnTo>
                  <a:lnTo>
                    <a:pt x="157" y="75"/>
                  </a:lnTo>
                  <a:lnTo>
                    <a:pt x="157" y="96"/>
                  </a:lnTo>
                  <a:lnTo>
                    <a:pt x="133" y="96"/>
                  </a:lnTo>
                  <a:lnTo>
                    <a:pt x="133" y="113"/>
                  </a:lnTo>
                  <a:lnTo>
                    <a:pt x="157" y="113"/>
                  </a:lnTo>
                  <a:lnTo>
                    <a:pt x="157" y="135"/>
                  </a:lnTo>
                  <a:lnTo>
                    <a:pt x="133" y="135"/>
                  </a:lnTo>
                  <a:lnTo>
                    <a:pt x="133" y="152"/>
                  </a:lnTo>
                  <a:lnTo>
                    <a:pt x="157" y="152"/>
                  </a:lnTo>
                  <a:lnTo>
                    <a:pt x="157" y="173"/>
                  </a:lnTo>
                  <a:lnTo>
                    <a:pt x="133" y="173"/>
                  </a:lnTo>
                  <a:lnTo>
                    <a:pt x="133" y="375"/>
                  </a:lnTo>
                  <a:lnTo>
                    <a:pt x="179" y="375"/>
                  </a:lnTo>
                  <a:lnTo>
                    <a:pt x="179" y="0"/>
                  </a:lnTo>
                  <a:lnTo>
                    <a:pt x="0" y="0"/>
                  </a:lnTo>
                  <a:close/>
                </a:path>
              </a:pathLst>
            </a:custGeom>
            <a:gradFill flip="none" rotWithShape="1">
              <a:gsLst>
                <a:gs pos="57000">
                  <a:srgbClr val="006ABE"/>
                </a:gs>
                <a:gs pos="57000">
                  <a:srgbClr val="137BCD"/>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20" name="Freeform 343"/>
            <p:cNvSpPr>
              <a:spLocks noEditPoints="1"/>
            </p:cNvSpPr>
            <p:nvPr/>
          </p:nvSpPr>
          <p:spPr bwMode="auto">
            <a:xfrm>
              <a:off x="2066845" y="1344935"/>
              <a:ext cx="345364" cy="709514"/>
            </a:xfrm>
            <a:custGeom>
              <a:avLst/>
              <a:gdLst>
                <a:gd name="T0" fmla="*/ 0 w 181"/>
                <a:gd name="T1" fmla="*/ 0 h 373"/>
                <a:gd name="T2" fmla="*/ 0 w 181"/>
                <a:gd name="T3" fmla="*/ 373 h 373"/>
                <a:gd name="T4" fmla="*/ 181 w 181"/>
                <a:gd name="T5" fmla="*/ 373 h 373"/>
                <a:gd name="T6" fmla="*/ 181 w 181"/>
                <a:gd name="T7" fmla="*/ 0 h 373"/>
                <a:gd name="T8" fmla="*/ 0 w 181"/>
                <a:gd name="T9" fmla="*/ 0 h 373"/>
                <a:gd name="T10" fmla="*/ 157 w 181"/>
                <a:gd name="T11" fmla="*/ 173 h 373"/>
                <a:gd name="T12" fmla="*/ 24 w 181"/>
                <a:gd name="T13" fmla="*/ 173 h 373"/>
                <a:gd name="T14" fmla="*/ 24 w 181"/>
                <a:gd name="T15" fmla="*/ 151 h 373"/>
                <a:gd name="T16" fmla="*/ 157 w 181"/>
                <a:gd name="T17" fmla="*/ 151 h 373"/>
                <a:gd name="T18" fmla="*/ 157 w 181"/>
                <a:gd name="T19" fmla="*/ 173 h 373"/>
                <a:gd name="T20" fmla="*/ 157 w 181"/>
                <a:gd name="T21" fmla="*/ 134 h 373"/>
                <a:gd name="T22" fmla="*/ 24 w 181"/>
                <a:gd name="T23" fmla="*/ 134 h 373"/>
                <a:gd name="T24" fmla="*/ 24 w 181"/>
                <a:gd name="T25" fmla="*/ 113 h 373"/>
                <a:gd name="T26" fmla="*/ 157 w 181"/>
                <a:gd name="T27" fmla="*/ 113 h 373"/>
                <a:gd name="T28" fmla="*/ 157 w 181"/>
                <a:gd name="T29" fmla="*/ 134 h 373"/>
                <a:gd name="T30" fmla="*/ 157 w 181"/>
                <a:gd name="T31" fmla="*/ 95 h 373"/>
                <a:gd name="T32" fmla="*/ 24 w 181"/>
                <a:gd name="T33" fmla="*/ 95 h 373"/>
                <a:gd name="T34" fmla="*/ 24 w 181"/>
                <a:gd name="T35" fmla="*/ 74 h 373"/>
                <a:gd name="T36" fmla="*/ 157 w 181"/>
                <a:gd name="T37" fmla="*/ 74 h 373"/>
                <a:gd name="T38" fmla="*/ 157 w 181"/>
                <a:gd name="T39" fmla="*/ 95 h 373"/>
                <a:gd name="T40" fmla="*/ 157 w 181"/>
                <a:gd name="T41" fmla="*/ 56 h 373"/>
                <a:gd name="T42" fmla="*/ 24 w 181"/>
                <a:gd name="T43" fmla="*/ 56 h 373"/>
                <a:gd name="T44" fmla="*/ 24 w 181"/>
                <a:gd name="T45" fmla="*/ 34 h 373"/>
                <a:gd name="T46" fmla="*/ 157 w 181"/>
                <a:gd name="T47" fmla="*/ 34 h 373"/>
                <a:gd name="T48" fmla="*/ 157 w 181"/>
                <a:gd name="T49" fmla="*/ 5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 h="373">
                  <a:moveTo>
                    <a:pt x="0" y="0"/>
                  </a:moveTo>
                  <a:lnTo>
                    <a:pt x="0" y="373"/>
                  </a:lnTo>
                  <a:lnTo>
                    <a:pt x="181" y="373"/>
                  </a:lnTo>
                  <a:lnTo>
                    <a:pt x="181" y="0"/>
                  </a:lnTo>
                  <a:lnTo>
                    <a:pt x="0" y="0"/>
                  </a:lnTo>
                  <a:close/>
                  <a:moveTo>
                    <a:pt x="157" y="173"/>
                  </a:moveTo>
                  <a:lnTo>
                    <a:pt x="24" y="173"/>
                  </a:lnTo>
                  <a:lnTo>
                    <a:pt x="24" y="151"/>
                  </a:lnTo>
                  <a:lnTo>
                    <a:pt x="157" y="151"/>
                  </a:lnTo>
                  <a:lnTo>
                    <a:pt x="157" y="173"/>
                  </a:lnTo>
                  <a:close/>
                  <a:moveTo>
                    <a:pt x="157" y="134"/>
                  </a:moveTo>
                  <a:lnTo>
                    <a:pt x="24" y="134"/>
                  </a:lnTo>
                  <a:lnTo>
                    <a:pt x="24" y="113"/>
                  </a:lnTo>
                  <a:lnTo>
                    <a:pt x="157" y="113"/>
                  </a:lnTo>
                  <a:lnTo>
                    <a:pt x="157" y="134"/>
                  </a:lnTo>
                  <a:close/>
                  <a:moveTo>
                    <a:pt x="157" y="95"/>
                  </a:moveTo>
                  <a:lnTo>
                    <a:pt x="24" y="95"/>
                  </a:lnTo>
                  <a:lnTo>
                    <a:pt x="24" y="74"/>
                  </a:lnTo>
                  <a:lnTo>
                    <a:pt x="157" y="74"/>
                  </a:lnTo>
                  <a:lnTo>
                    <a:pt x="157" y="95"/>
                  </a:lnTo>
                  <a:close/>
                  <a:moveTo>
                    <a:pt x="157" y="56"/>
                  </a:moveTo>
                  <a:lnTo>
                    <a:pt x="24" y="56"/>
                  </a:lnTo>
                  <a:lnTo>
                    <a:pt x="24" y="34"/>
                  </a:lnTo>
                  <a:lnTo>
                    <a:pt x="157" y="34"/>
                  </a:lnTo>
                  <a:lnTo>
                    <a:pt x="157" y="56"/>
                  </a:lnTo>
                  <a:close/>
                </a:path>
              </a:pathLst>
            </a:custGeom>
            <a:gradFill flip="none" rotWithShape="1">
              <a:gsLst>
                <a:gs pos="57000">
                  <a:srgbClr val="006ABE"/>
                </a:gs>
                <a:gs pos="57000">
                  <a:srgbClr val="137BCD"/>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grpSp>
      <p:grpSp>
        <p:nvGrpSpPr>
          <p:cNvPr id="21" name="Group 20"/>
          <p:cNvGrpSpPr>
            <a:grpSpLocks noChangeAspect="1"/>
          </p:cNvGrpSpPr>
          <p:nvPr/>
        </p:nvGrpSpPr>
        <p:grpSpPr>
          <a:xfrm>
            <a:off x="1464921" y="2948514"/>
            <a:ext cx="565520" cy="939683"/>
            <a:chOff x="2066845" y="1140049"/>
            <a:chExt cx="550302" cy="914400"/>
          </a:xfrm>
          <a:solidFill>
            <a:schemeClr val="accent4"/>
          </a:solidFill>
        </p:grpSpPr>
        <p:sp>
          <p:nvSpPr>
            <p:cNvPr id="22" name="Freeform 22"/>
            <p:cNvSpPr>
              <a:spLocks/>
            </p:cNvSpPr>
            <p:nvPr/>
          </p:nvSpPr>
          <p:spPr bwMode="auto">
            <a:xfrm>
              <a:off x="2275580" y="1140049"/>
              <a:ext cx="341567" cy="709514"/>
            </a:xfrm>
            <a:custGeom>
              <a:avLst/>
              <a:gdLst>
                <a:gd name="T0" fmla="*/ 0 w 180"/>
                <a:gd name="T1" fmla="*/ 0 h 374"/>
                <a:gd name="T2" fmla="*/ 0 w 180"/>
                <a:gd name="T3" fmla="*/ 47 h 374"/>
                <a:gd name="T4" fmla="*/ 23 w 180"/>
                <a:gd name="T5" fmla="*/ 47 h 374"/>
                <a:gd name="T6" fmla="*/ 23 w 180"/>
                <a:gd name="T7" fmla="*/ 35 h 374"/>
                <a:gd name="T8" fmla="*/ 156 w 180"/>
                <a:gd name="T9" fmla="*/ 35 h 374"/>
                <a:gd name="T10" fmla="*/ 156 w 180"/>
                <a:gd name="T11" fmla="*/ 56 h 374"/>
                <a:gd name="T12" fmla="*/ 133 w 180"/>
                <a:gd name="T13" fmla="*/ 56 h 374"/>
                <a:gd name="T14" fmla="*/ 133 w 180"/>
                <a:gd name="T15" fmla="*/ 74 h 374"/>
                <a:gd name="T16" fmla="*/ 156 w 180"/>
                <a:gd name="T17" fmla="*/ 74 h 374"/>
                <a:gd name="T18" fmla="*/ 156 w 180"/>
                <a:gd name="T19" fmla="*/ 96 h 374"/>
                <a:gd name="T20" fmla="*/ 133 w 180"/>
                <a:gd name="T21" fmla="*/ 96 h 374"/>
                <a:gd name="T22" fmla="*/ 133 w 180"/>
                <a:gd name="T23" fmla="*/ 113 h 374"/>
                <a:gd name="T24" fmla="*/ 156 w 180"/>
                <a:gd name="T25" fmla="*/ 113 h 374"/>
                <a:gd name="T26" fmla="*/ 156 w 180"/>
                <a:gd name="T27" fmla="*/ 134 h 374"/>
                <a:gd name="T28" fmla="*/ 133 w 180"/>
                <a:gd name="T29" fmla="*/ 134 h 374"/>
                <a:gd name="T30" fmla="*/ 133 w 180"/>
                <a:gd name="T31" fmla="*/ 150 h 374"/>
                <a:gd name="T32" fmla="*/ 156 w 180"/>
                <a:gd name="T33" fmla="*/ 150 h 374"/>
                <a:gd name="T34" fmla="*/ 156 w 180"/>
                <a:gd name="T35" fmla="*/ 173 h 374"/>
                <a:gd name="T36" fmla="*/ 133 w 180"/>
                <a:gd name="T37" fmla="*/ 173 h 374"/>
                <a:gd name="T38" fmla="*/ 133 w 180"/>
                <a:gd name="T39" fmla="*/ 374 h 374"/>
                <a:gd name="T40" fmla="*/ 180 w 180"/>
                <a:gd name="T41" fmla="*/ 374 h 374"/>
                <a:gd name="T42" fmla="*/ 180 w 180"/>
                <a:gd name="T43" fmla="*/ 0 h 374"/>
                <a:gd name="T44" fmla="*/ 0 w 180"/>
                <a:gd name="T45"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0" h="374">
                  <a:moveTo>
                    <a:pt x="0" y="0"/>
                  </a:moveTo>
                  <a:lnTo>
                    <a:pt x="0" y="47"/>
                  </a:lnTo>
                  <a:lnTo>
                    <a:pt x="23" y="47"/>
                  </a:lnTo>
                  <a:lnTo>
                    <a:pt x="23" y="35"/>
                  </a:lnTo>
                  <a:lnTo>
                    <a:pt x="156" y="35"/>
                  </a:lnTo>
                  <a:lnTo>
                    <a:pt x="156" y="56"/>
                  </a:lnTo>
                  <a:lnTo>
                    <a:pt x="133" y="56"/>
                  </a:lnTo>
                  <a:lnTo>
                    <a:pt x="133" y="74"/>
                  </a:lnTo>
                  <a:lnTo>
                    <a:pt x="156" y="74"/>
                  </a:lnTo>
                  <a:lnTo>
                    <a:pt x="156" y="96"/>
                  </a:lnTo>
                  <a:lnTo>
                    <a:pt x="133" y="96"/>
                  </a:lnTo>
                  <a:lnTo>
                    <a:pt x="133" y="113"/>
                  </a:lnTo>
                  <a:lnTo>
                    <a:pt x="156" y="113"/>
                  </a:lnTo>
                  <a:lnTo>
                    <a:pt x="156" y="134"/>
                  </a:lnTo>
                  <a:lnTo>
                    <a:pt x="133" y="134"/>
                  </a:lnTo>
                  <a:lnTo>
                    <a:pt x="133" y="150"/>
                  </a:lnTo>
                  <a:lnTo>
                    <a:pt x="156" y="150"/>
                  </a:lnTo>
                  <a:lnTo>
                    <a:pt x="156" y="173"/>
                  </a:lnTo>
                  <a:lnTo>
                    <a:pt x="133" y="173"/>
                  </a:lnTo>
                  <a:lnTo>
                    <a:pt x="133" y="374"/>
                  </a:lnTo>
                  <a:lnTo>
                    <a:pt x="180" y="374"/>
                  </a:lnTo>
                  <a:lnTo>
                    <a:pt x="180" y="0"/>
                  </a:lnTo>
                  <a:lnTo>
                    <a:pt x="0" y="0"/>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23" name="Freeform 342"/>
            <p:cNvSpPr>
              <a:spLocks/>
            </p:cNvSpPr>
            <p:nvPr/>
          </p:nvSpPr>
          <p:spPr bwMode="auto">
            <a:xfrm>
              <a:off x="2169314" y="1242493"/>
              <a:ext cx="341567" cy="709514"/>
            </a:xfrm>
            <a:custGeom>
              <a:avLst/>
              <a:gdLst>
                <a:gd name="T0" fmla="*/ 0 w 179"/>
                <a:gd name="T1" fmla="*/ 0 h 375"/>
                <a:gd name="T2" fmla="*/ 0 w 179"/>
                <a:gd name="T3" fmla="*/ 47 h 375"/>
                <a:gd name="T4" fmla="*/ 24 w 179"/>
                <a:gd name="T5" fmla="*/ 47 h 375"/>
                <a:gd name="T6" fmla="*/ 24 w 179"/>
                <a:gd name="T7" fmla="*/ 35 h 375"/>
                <a:gd name="T8" fmla="*/ 157 w 179"/>
                <a:gd name="T9" fmla="*/ 35 h 375"/>
                <a:gd name="T10" fmla="*/ 157 w 179"/>
                <a:gd name="T11" fmla="*/ 56 h 375"/>
                <a:gd name="T12" fmla="*/ 133 w 179"/>
                <a:gd name="T13" fmla="*/ 56 h 375"/>
                <a:gd name="T14" fmla="*/ 133 w 179"/>
                <a:gd name="T15" fmla="*/ 75 h 375"/>
                <a:gd name="T16" fmla="*/ 157 w 179"/>
                <a:gd name="T17" fmla="*/ 75 h 375"/>
                <a:gd name="T18" fmla="*/ 157 w 179"/>
                <a:gd name="T19" fmla="*/ 96 h 375"/>
                <a:gd name="T20" fmla="*/ 133 w 179"/>
                <a:gd name="T21" fmla="*/ 96 h 375"/>
                <a:gd name="T22" fmla="*/ 133 w 179"/>
                <a:gd name="T23" fmla="*/ 113 h 375"/>
                <a:gd name="T24" fmla="*/ 157 w 179"/>
                <a:gd name="T25" fmla="*/ 113 h 375"/>
                <a:gd name="T26" fmla="*/ 157 w 179"/>
                <a:gd name="T27" fmla="*/ 135 h 375"/>
                <a:gd name="T28" fmla="*/ 133 w 179"/>
                <a:gd name="T29" fmla="*/ 135 h 375"/>
                <a:gd name="T30" fmla="*/ 133 w 179"/>
                <a:gd name="T31" fmla="*/ 152 h 375"/>
                <a:gd name="T32" fmla="*/ 157 w 179"/>
                <a:gd name="T33" fmla="*/ 152 h 375"/>
                <a:gd name="T34" fmla="*/ 157 w 179"/>
                <a:gd name="T35" fmla="*/ 173 h 375"/>
                <a:gd name="T36" fmla="*/ 133 w 179"/>
                <a:gd name="T37" fmla="*/ 173 h 375"/>
                <a:gd name="T38" fmla="*/ 133 w 179"/>
                <a:gd name="T39" fmla="*/ 375 h 375"/>
                <a:gd name="T40" fmla="*/ 179 w 179"/>
                <a:gd name="T41" fmla="*/ 375 h 375"/>
                <a:gd name="T42" fmla="*/ 179 w 179"/>
                <a:gd name="T43" fmla="*/ 0 h 375"/>
                <a:gd name="T44" fmla="*/ 0 w 179"/>
                <a:gd name="T45"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9" h="375">
                  <a:moveTo>
                    <a:pt x="0" y="0"/>
                  </a:moveTo>
                  <a:lnTo>
                    <a:pt x="0" y="47"/>
                  </a:lnTo>
                  <a:lnTo>
                    <a:pt x="24" y="47"/>
                  </a:lnTo>
                  <a:lnTo>
                    <a:pt x="24" y="35"/>
                  </a:lnTo>
                  <a:lnTo>
                    <a:pt x="157" y="35"/>
                  </a:lnTo>
                  <a:lnTo>
                    <a:pt x="157" y="56"/>
                  </a:lnTo>
                  <a:lnTo>
                    <a:pt x="133" y="56"/>
                  </a:lnTo>
                  <a:lnTo>
                    <a:pt x="133" y="75"/>
                  </a:lnTo>
                  <a:lnTo>
                    <a:pt x="157" y="75"/>
                  </a:lnTo>
                  <a:lnTo>
                    <a:pt x="157" y="96"/>
                  </a:lnTo>
                  <a:lnTo>
                    <a:pt x="133" y="96"/>
                  </a:lnTo>
                  <a:lnTo>
                    <a:pt x="133" y="113"/>
                  </a:lnTo>
                  <a:lnTo>
                    <a:pt x="157" y="113"/>
                  </a:lnTo>
                  <a:lnTo>
                    <a:pt x="157" y="135"/>
                  </a:lnTo>
                  <a:lnTo>
                    <a:pt x="133" y="135"/>
                  </a:lnTo>
                  <a:lnTo>
                    <a:pt x="133" y="152"/>
                  </a:lnTo>
                  <a:lnTo>
                    <a:pt x="157" y="152"/>
                  </a:lnTo>
                  <a:lnTo>
                    <a:pt x="157" y="173"/>
                  </a:lnTo>
                  <a:lnTo>
                    <a:pt x="133" y="173"/>
                  </a:lnTo>
                  <a:lnTo>
                    <a:pt x="133" y="375"/>
                  </a:lnTo>
                  <a:lnTo>
                    <a:pt x="179" y="375"/>
                  </a:lnTo>
                  <a:lnTo>
                    <a:pt x="179" y="0"/>
                  </a:lnTo>
                  <a:lnTo>
                    <a:pt x="0" y="0"/>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24" name="Freeform 343"/>
            <p:cNvSpPr>
              <a:spLocks noEditPoints="1"/>
            </p:cNvSpPr>
            <p:nvPr/>
          </p:nvSpPr>
          <p:spPr bwMode="auto">
            <a:xfrm>
              <a:off x="2066845" y="1344935"/>
              <a:ext cx="345364" cy="709514"/>
            </a:xfrm>
            <a:custGeom>
              <a:avLst/>
              <a:gdLst>
                <a:gd name="T0" fmla="*/ 0 w 181"/>
                <a:gd name="T1" fmla="*/ 0 h 373"/>
                <a:gd name="T2" fmla="*/ 0 w 181"/>
                <a:gd name="T3" fmla="*/ 373 h 373"/>
                <a:gd name="T4" fmla="*/ 181 w 181"/>
                <a:gd name="T5" fmla="*/ 373 h 373"/>
                <a:gd name="T6" fmla="*/ 181 w 181"/>
                <a:gd name="T7" fmla="*/ 0 h 373"/>
                <a:gd name="T8" fmla="*/ 0 w 181"/>
                <a:gd name="T9" fmla="*/ 0 h 373"/>
                <a:gd name="T10" fmla="*/ 157 w 181"/>
                <a:gd name="T11" fmla="*/ 173 h 373"/>
                <a:gd name="T12" fmla="*/ 24 w 181"/>
                <a:gd name="T13" fmla="*/ 173 h 373"/>
                <a:gd name="T14" fmla="*/ 24 w 181"/>
                <a:gd name="T15" fmla="*/ 151 h 373"/>
                <a:gd name="T16" fmla="*/ 157 w 181"/>
                <a:gd name="T17" fmla="*/ 151 h 373"/>
                <a:gd name="T18" fmla="*/ 157 w 181"/>
                <a:gd name="T19" fmla="*/ 173 h 373"/>
                <a:gd name="T20" fmla="*/ 157 w 181"/>
                <a:gd name="T21" fmla="*/ 134 h 373"/>
                <a:gd name="T22" fmla="*/ 24 w 181"/>
                <a:gd name="T23" fmla="*/ 134 h 373"/>
                <a:gd name="T24" fmla="*/ 24 w 181"/>
                <a:gd name="T25" fmla="*/ 113 h 373"/>
                <a:gd name="T26" fmla="*/ 157 w 181"/>
                <a:gd name="T27" fmla="*/ 113 h 373"/>
                <a:gd name="T28" fmla="*/ 157 w 181"/>
                <a:gd name="T29" fmla="*/ 134 h 373"/>
                <a:gd name="T30" fmla="*/ 157 w 181"/>
                <a:gd name="T31" fmla="*/ 95 h 373"/>
                <a:gd name="T32" fmla="*/ 24 w 181"/>
                <a:gd name="T33" fmla="*/ 95 h 373"/>
                <a:gd name="T34" fmla="*/ 24 w 181"/>
                <a:gd name="T35" fmla="*/ 74 h 373"/>
                <a:gd name="T36" fmla="*/ 157 w 181"/>
                <a:gd name="T37" fmla="*/ 74 h 373"/>
                <a:gd name="T38" fmla="*/ 157 w 181"/>
                <a:gd name="T39" fmla="*/ 95 h 373"/>
                <a:gd name="T40" fmla="*/ 157 w 181"/>
                <a:gd name="T41" fmla="*/ 56 h 373"/>
                <a:gd name="T42" fmla="*/ 24 w 181"/>
                <a:gd name="T43" fmla="*/ 56 h 373"/>
                <a:gd name="T44" fmla="*/ 24 w 181"/>
                <a:gd name="T45" fmla="*/ 34 h 373"/>
                <a:gd name="T46" fmla="*/ 157 w 181"/>
                <a:gd name="T47" fmla="*/ 34 h 373"/>
                <a:gd name="T48" fmla="*/ 157 w 181"/>
                <a:gd name="T49" fmla="*/ 5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 h="373">
                  <a:moveTo>
                    <a:pt x="0" y="0"/>
                  </a:moveTo>
                  <a:lnTo>
                    <a:pt x="0" y="373"/>
                  </a:lnTo>
                  <a:lnTo>
                    <a:pt x="181" y="373"/>
                  </a:lnTo>
                  <a:lnTo>
                    <a:pt x="181" y="0"/>
                  </a:lnTo>
                  <a:lnTo>
                    <a:pt x="0" y="0"/>
                  </a:lnTo>
                  <a:close/>
                  <a:moveTo>
                    <a:pt x="157" y="173"/>
                  </a:moveTo>
                  <a:lnTo>
                    <a:pt x="24" y="173"/>
                  </a:lnTo>
                  <a:lnTo>
                    <a:pt x="24" y="151"/>
                  </a:lnTo>
                  <a:lnTo>
                    <a:pt x="157" y="151"/>
                  </a:lnTo>
                  <a:lnTo>
                    <a:pt x="157" y="173"/>
                  </a:lnTo>
                  <a:close/>
                  <a:moveTo>
                    <a:pt x="157" y="134"/>
                  </a:moveTo>
                  <a:lnTo>
                    <a:pt x="24" y="134"/>
                  </a:lnTo>
                  <a:lnTo>
                    <a:pt x="24" y="113"/>
                  </a:lnTo>
                  <a:lnTo>
                    <a:pt x="157" y="113"/>
                  </a:lnTo>
                  <a:lnTo>
                    <a:pt x="157" y="134"/>
                  </a:lnTo>
                  <a:close/>
                  <a:moveTo>
                    <a:pt x="157" y="95"/>
                  </a:moveTo>
                  <a:lnTo>
                    <a:pt x="24" y="95"/>
                  </a:lnTo>
                  <a:lnTo>
                    <a:pt x="24" y="74"/>
                  </a:lnTo>
                  <a:lnTo>
                    <a:pt x="157" y="74"/>
                  </a:lnTo>
                  <a:lnTo>
                    <a:pt x="157" y="95"/>
                  </a:lnTo>
                  <a:close/>
                  <a:moveTo>
                    <a:pt x="157" y="56"/>
                  </a:moveTo>
                  <a:lnTo>
                    <a:pt x="24" y="56"/>
                  </a:lnTo>
                  <a:lnTo>
                    <a:pt x="24" y="34"/>
                  </a:lnTo>
                  <a:lnTo>
                    <a:pt x="157" y="34"/>
                  </a:lnTo>
                  <a:lnTo>
                    <a:pt x="157" y="56"/>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grpSp>
      <p:sp>
        <p:nvSpPr>
          <p:cNvPr id="25" name="2 LINE 2"/>
          <p:cNvSpPr/>
          <p:nvPr/>
        </p:nvSpPr>
        <p:spPr bwMode="auto">
          <a:xfrm flipH="1">
            <a:off x="6699583" y="2541755"/>
            <a:ext cx="1176126" cy="768403"/>
          </a:xfrm>
          <a:custGeom>
            <a:avLst/>
            <a:gdLst>
              <a:gd name="connsiteX0" fmla="*/ 0 w 1270000"/>
              <a:gd name="connsiteY0" fmla="*/ 0 h 829733"/>
              <a:gd name="connsiteX1" fmla="*/ 711200 w 1270000"/>
              <a:gd name="connsiteY1" fmla="*/ 0 h 829733"/>
              <a:gd name="connsiteX2" fmla="*/ 711200 w 1270000"/>
              <a:gd name="connsiteY2" fmla="*/ 829733 h 829733"/>
              <a:gd name="connsiteX3" fmla="*/ 1270000 w 1270000"/>
              <a:gd name="connsiteY3" fmla="*/ 829733 h 829733"/>
            </a:gdLst>
            <a:ahLst/>
            <a:cxnLst>
              <a:cxn ang="0">
                <a:pos x="connsiteX0" y="connsiteY0"/>
              </a:cxn>
              <a:cxn ang="0">
                <a:pos x="connsiteX1" y="connsiteY1"/>
              </a:cxn>
              <a:cxn ang="0">
                <a:pos x="connsiteX2" y="connsiteY2"/>
              </a:cxn>
              <a:cxn ang="0">
                <a:pos x="connsiteX3" y="connsiteY3"/>
              </a:cxn>
            </a:cxnLst>
            <a:rect l="l" t="t" r="r" b="b"/>
            <a:pathLst>
              <a:path w="1270000" h="829733">
                <a:moveTo>
                  <a:pt x="0" y="0"/>
                </a:moveTo>
                <a:lnTo>
                  <a:pt x="711200" y="0"/>
                </a:lnTo>
                <a:lnTo>
                  <a:pt x="711200" y="829733"/>
                </a:lnTo>
                <a:lnTo>
                  <a:pt x="1270000" y="829733"/>
                </a:lnTo>
              </a:path>
            </a:pathLst>
          </a:custGeom>
          <a:noFill/>
          <a:ln w="57150" cap="flat" cmpd="sng" algn="ctr">
            <a:solidFill>
              <a:srgbClr val="DD5900"/>
            </a:solidFill>
            <a:prstDash val="solid"/>
            <a:headEnd type="none" w="med" len="med"/>
            <a:tailEnd type="none" w="med" len="med"/>
          </a:ln>
          <a:effectLst/>
        </p:spPr>
        <p:txBody>
          <a:bodyPr rtlCol="0" anchor="ctr"/>
          <a:lstStyle/>
          <a:p>
            <a:pPr algn="ctr" defTabSz="863999">
              <a:defRPr/>
            </a:pPr>
            <a:endParaRPr lang="en-US" sz="1571" kern="0">
              <a:solidFill>
                <a:srgbClr val="FFFFFF"/>
              </a:solidFill>
              <a:latin typeface="Segoe UI Semilight"/>
            </a:endParaRPr>
          </a:p>
        </p:txBody>
      </p:sp>
      <p:grpSp>
        <p:nvGrpSpPr>
          <p:cNvPr id="26" name="2 GEAR"/>
          <p:cNvGrpSpPr/>
          <p:nvPr/>
        </p:nvGrpSpPr>
        <p:grpSpPr>
          <a:xfrm>
            <a:off x="6933543" y="2288003"/>
            <a:ext cx="626360" cy="652814"/>
            <a:chOff x="3427632" y="3858620"/>
            <a:chExt cx="676353" cy="704919"/>
          </a:xfrm>
        </p:grpSpPr>
        <p:sp>
          <p:nvSpPr>
            <p:cNvPr id="27" name="Oval 26"/>
            <p:cNvSpPr/>
            <p:nvPr/>
          </p:nvSpPr>
          <p:spPr bwMode="auto">
            <a:xfrm>
              <a:off x="3647037" y="4038061"/>
              <a:ext cx="346040" cy="346038"/>
            </a:xfrm>
            <a:prstGeom prst="ellipse">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83016" tIns="41508" rIns="41508" bIns="83016" numCol="1" spcCol="0" rtlCol="0" fromWordArt="0" anchor="b" anchorCtr="0" forceAA="0" compatLnSpc="1">
              <a:prstTxWarp prst="textNoShape">
                <a:avLst/>
              </a:prstTxWarp>
              <a:noAutofit/>
            </a:bodyPr>
            <a:lstStyle/>
            <a:p>
              <a:pPr algn="ctr" defTabSz="829730" fontAlgn="base">
                <a:spcBef>
                  <a:spcPct val="0"/>
                </a:spcBef>
                <a:spcAft>
                  <a:spcPct val="0"/>
                </a:spcAft>
                <a:defRPr/>
              </a:pPr>
              <a:endParaRPr lang="en-US" sz="1998" kern="0" spc="-91" dirty="0">
                <a:ln w="3175">
                  <a:noFill/>
                </a:ln>
                <a:gradFill flip="none" rotWithShape="1">
                  <a:gsLst>
                    <a:gs pos="0">
                      <a:srgbClr val="000000">
                        <a:lumMod val="65000"/>
                        <a:lumOff val="35000"/>
                      </a:srgbClr>
                    </a:gs>
                    <a:gs pos="86000">
                      <a:srgbClr val="000000">
                        <a:lumMod val="65000"/>
                        <a:lumOff val="35000"/>
                      </a:srgbClr>
                    </a:gs>
                  </a:gsLst>
                  <a:lin ang="5400000" scaled="0"/>
                  <a:tileRect/>
                </a:gradFill>
                <a:latin typeface="Segoe UI Semilight"/>
                <a:cs typeface="Arial" charset="0"/>
              </a:endParaRPr>
            </a:p>
          </p:txBody>
        </p:sp>
        <p:grpSp>
          <p:nvGrpSpPr>
            <p:cNvPr id="28" name="Group 27"/>
            <p:cNvGrpSpPr/>
            <p:nvPr/>
          </p:nvGrpSpPr>
          <p:grpSpPr>
            <a:xfrm>
              <a:off x="3427632" y="3858620"/>
              <a:ext cx="676353" cy="704919"/>
              <a:chOff x="14154282" y="2732561"/>
              <a:chExt cx="1671361" cy="1714515"/>
            </a:xfrm>
          </p:grpSpPr>
          <p:sp>
            <p:nvSpPr>
              <p:cNvPr id="29" name="Freeform 28"/>
              <p:cNvSpPr>
                <a:spLocks noEditPoints="1"/>
              </p:cNvSpPr>
              <p:nvPr/>
            </p:nvSpPr>
            <p:spPr bwMode="black">
              <a:xfrm>
                <a:off x="14154282" y="2732561"/>
                <a:ext cx="1671361" cy="171451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adFill flip="none" rotWithShape="1">
                <a:gsLst>
                  <a:gs pos="57000">
                    <a:schemeClr val="tx1">
                      <a:lumMod val="75000"/>
                    </a:schemeClr>
                  </a:gs>
                  <a:gs pos="58000">
                    <a:schemeClr val="bg1">
                      <a:lumMod val="50000"/>
                    </a:schemeClr>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dirty="0">
                  <a:solidFill>
                    <a:srgbClr val="FFFFFF"/>
                  </a:solidFill>
                  <a:latin typeface="Segoe Light"/>
                </a:endParaRPr>
              </a:p>
            </p:txBody>
          </p:sp>
          <p:sp>
            <p:nvSpPr>
              <p:cNvPr id="30" name="Oval 29"/>
              <p:cNvSpPr>
                <a:spLocks noChangeArrowheads="1"/>
              </p:cNvSpPr>
              <p:nvPr/>
            </p:nvSpPr>
            <p:spPr bwMode="black">
              <a:xfrm>
                <a:off x="14818730" y="3440877"/>
                <a:ext cx="342468" cy="342377"/>
              </a:xfrm>
              <a:prstGeom prst="ellipse">
                <a:avLst/>
              </a:prstGeom>
              <a:solidFill>
                <a:srgbClr val="FFFFFF">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373" tIns="40685" rIns="81373" bIns="406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47009">
                  <a:defRPr/>
                </a:pPr>
                <a:endParaRPr lang="en-US" sz="1424" kern="0" dirty="0">
                  <a:solidFill>
                    <a:srgbClr val="000000"/>
                  </a:solidFill>
                  <a:latin typeface="Segoe UI Semilight"/>
                </a:endParaRPr>
              </a:p>
            </p:txBody>
          </p:sp>
        </p:grpSp>
      </p:grpSp>
      <p:sp>
        <p:nvSpPr>
          <p:cNvPr id="31" name="Oval 30"/>
          <p:cNvSpPr/>
          <p:nvPr/>
        </p:nvSpPr>
        <p:spPr bwMode="auto">
          <a:xfrm>
            <a:off x="-402637" y="5064417"/>
            <a:ext cx="231255" cy="231255"/>
          </a:xfrm>
          <a:prstGeom prst="ellipse">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83016" tIns="41508" rIns="41508" bIns="83016" numCol="1" spcCol="0" rtlCol="0" fromWordArt="0" anchor="b" anchorCtr="0" forceAA="0" compatLnSpc="1">
            <a:prstTxWarp prst="textNoShape">
              <a:avLst/>
            </a:prstTxWarp>
            <a:noAutofit/>
          </a:bodyPr>
          <a:lstStyle/>
          <a:p>
            <a:pPr algn="ctr" defTabSz="829730" fontAlgn="base">
              <a:spcBef>
                <a:spcPct val="0"/>
              </a:spcBef>
              <a:spcAft>
                <a:spcPct val="0"/>
              </a:spcAft>
              <a:defRPr/>
            </a:pPr>
            <a:endParaRPr lang="en-US" sz="1998" kern="0" spc="-91" dirty="0">
              <a:ln w="3175">
                <a:noFill/>
              </a:ln>
              <a:gradFill flip="none" rotWithShape="1">
                <a:gsLst>
                  <a:gs pos="0">
                    <a:srgbClr val="000000">
                      <a:lumMod val="65000"/>
                      <a:lumOff val="35000"/>
                    </a:srgbClr>
                  </a:gs>
                  <a:gs pos="86000">
                    <a:srgbClr val="000000">
                      <a:lumMod val="65000"/>
                      <a:lumOff val="35000"/>
                    </a:srgbClr>
                  </a:gs>
                </a:gsLst>
                <a:lin ang="5400000" scaled="0"/>
                <a:tileRect/>
              </a:gradFill>
              <a:latin typeface="Segoe UI Semilight"/>
              <a:cs typeface="Arial" charset="0"/>
            </a:endParaRPr>
          </a:p>
        </p:txBody>
      </p:sp>
      <p:sp>
        <p:nvSpPr>
          <p:cNvPr id="32" name="Freeform 31"/>
          <p:cNvSpPr>
            <a:spLocks noEditPoints="1"/>
          </p:cNvSpPr>
          <p:nvPr/>
        </p:nvSpPr>
        <p:spPr bwMode="black">
          <a:xfrm>
            <a:off x="-1098630" y="4692081"/>
            <a:ext cx="587841" cy="6330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lumMod val="75000"/>
            </a:srgbClr>
          </a:solidFill>
          <a:ln>
            <a:noFill/>
          </a:ln>
          <a:extLst/>
        </p:spPr>
        <p:txBody>
          <a:bodyPr vert="horz" wrap="square" lIns="81373" tIns="40685" rIns="81373" bIns="4068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47009">
              <a:defRPr/>
            </a:pPr>
            <a:endParaRPr lang="en-US" sz="1424" kern="0" dirty="0">
              <a:solidFill>
                <a:srgbClr val="000000"/>
              </a:solidFill>
              <a:latin typeface="Segoe UI Semilight"/>
            </a:endParaRPr>
          </a:p>
        </p:txBody>
      </p:sp>
      <p:sp>
        <p:nvSpPr>
          <p:cNvPr id="33" name="Freeform 32"/>
          <p:cNvSpPr/>
          <p:nvPr/>
        </p:nvSpPr>
        <p:spPr bwMode="auto">
          <a:xfrm rot="7010332">
            <a:off x="400112" y="4157270"/>
            <a:ext cx="355311" cy="313572"/>
          </a:xfrm>
          <a:custGeom>
            <a:avLst/>
            <a:gdLst>
              <a:gd name="connsiteX0" fmla="*/ 298980 w 1027246"/>
              <a:gd name="connsiteY0" fmla="*/ 813645 h 906577"/>
              <a:gd name="connsiteX1" fmla="*/ 360057 w 1027246"/>
              <a:gd name="connsiteY1" fmla="*/ 733608 h 906577"/>
              <a:gd name="connsiteX2" fmla="*/ 798175 w 1027246"/>
              <a:gd name="connsiteY2" fmla="*/ 725418 h 906577"/>
              <a:gd name="connsiteX3" fmla="*/ 889970 w 1027246"/>
              <a:gd name="connsiteY3" fmla="*/ 296946 h 906577"/>
              <a:gd name="connsiteX4" fmla="*/ 493660 w 1027246"/>
              <a:gd name="connsiteY4" fmla="*/ 109989 h 906577"/>
              <a:gd name="connsiteX5" fmla="*/ 221366 w 1027246"/>
              <a:gd name="connsiteY5" fmla="*/ 453312 h 906577"/>
              <a:gd name="connsiteX6" fmla="*/ 120686 w 1027246"/>
              <a:gd name="connsiteY6" fmla="*/ 453311 h 906577"/>
              <a:gd name="connsiteX7" fmla="*/ 470733 w 1027246"/>
              <a:gd name="connsiteY7" fmla="*/ 11953 h 906577"/>
              <a:gd name="connsiteX8" fmla="*/ 980209 w 1027246"/>
              <a:gd name="connsiteY8" fmla="*/ 252295 h 906577"/>
              <a:gd name="connsiteX9" fmla="*/ 862202 w 1027246"/>
              <a:gd name="connsiteY9" fmla="*/ 803116 h 906577"/>
              <a:gd name="connsiteX10" fmla="*/ 298980 w 1027246"/>
              <a:gd name="connsiteY10" fmla="*/ 813645 h 906577"/>
              <a:gd name="connsiteX11" fmla="*/ 43476 w 1027246"/>
              <a:gd name="connsiteY11" fmla="*/ 775687 h 906577"/>
              <a:gd name="connsiteX12" fmla="*/ 0 w 1027246"/>
              <a:gd name="connsiteY12" fmla="*/ 689765 h 906577"/>
              <a:gd name="connsiteX13" fmla="*/ 587668 w 1027246"/>
              <a:gd name="connsiteY13" fmla="*/ 392412 h 906577"/>
              <a:gd name="connsiteX14" fmla="*/ 631143 w 1027246"/>
              <a:gd name="connsiteY14" fmla="*/ 478334 h 90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7246" h="906577">
                <a:moveTo>
                  <a:pt x="298980" y="813645"/>
                </a:moveTo>
                <a:lnTo>
                  <a:pt x="360057" y="733608"/>
                </a:lnTo>
                <a:cubicBezTo>
                  <a:pt x="490271" y="832975"/>
                  <a:pt x="671767" y="829582"/>
                  <a:pt x="798175" y="725418"/>
                </a:cubicBezTo>
                <a:cubicBezTo>
                  <a:pt x="924584" y="621254"/>
                  <a:pt x="962611" y="443754"/>
                  <a:pt x="889970" y="296946"/>
                </a:cubicBezTo>
                <a:cubicBezTo>
                  <a:pt x="817329" y="150138"/>
                  <a:pt x="653152" y="72689"/>
                  <a:pt x="493660" y="109989"/>
                </a:cubicBezTo>
                <a:cubicBezTo>
                  <a:pt x="334167" y="147289"/>
                  <a:pt x="221366" y="289515"/>
                  <a:pt x="221366" y="453312"/>
                </a:cubicBezTo>
                <a:lnTo>
                  <a:pt x="120686" y="453311"/>
                </a:lnTo>
                <a:cubicBezTo>
                  <a:pt x="120686" y="242743"/>
                  <a:pt x="265698" y="59905"/>
                  <a:pt x="470733" y="11953"/>
                </a:cubicBezTo>
                <a:cubicBezTo>
                  <a:pt x="675768" y="-35998"/>
                  <a:pt x="886825" y="63566"/>
                  <a:pt x="980209" y="252295"/>
                </a:cubicBezTo>
                <a:cubicBezTo>
                  <a:pt x="1073592" y="441024"/>
                  <a:pt x="1024706" y="669208"/>
                  <a:pt x="862202" y="803116"/>
                </a:cubicBezTo>
                <a:cubicBezTo>
                  <a:pt x="699698" y="937024"/>
                  <a:pt x="466376" y="941385"/>
                  <a:pt x="298980" y="813645"/>
                </a:cubicBezTo>
                <a:close/>
                <a:moveTo>
                  <a:pt x="43476" y="775687"/>
                </a:moveTo>
                <a:lnTo>
                  <a:pt x="0" y="689765"/>
                </a:lnTo>
                <a:lnTo>
                  <a:pt x="587668" y="392412"/>
                </a:lnTo>
                <a:lnTo>
                  <a:pt x="631143" y="478334"/>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90" rIns="169362" bIns="135490" numCol="1" spcCol="0" rtlCol="0" fromWordArt="0" anchor="t" anchorCtr="0" forceAA="0" compatLnSpc="1">
            <a:prstTxWarp prst="textNoShape">
              <a:avLst/>
            </a:prstTxWarp>
            <a:noAutofit/>
          </a:bodyPr>
          <a:lstStyle/>
          <a:p>
            <a:pPr algn="ctr" defTabSz="863417" fontAlgn="base">
              <a:lnSpc>
                <a:spcPct val="90000"/>
              </a:lnSpc>
              <a:spcBef>
                <a:spcPct val="0"/>
              </a:spcBef>
              <a:spcAft>
                <a:spcPct val="0"/>
              </a:spcAft>
              <a:defRPr/>
            </a:pPr>
            <a:endParaRPr lang="en-US" sz="222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4" name="Freeform 33"/>
          <p:cNvSpPr/>
          <p:nvPr/>
        </p:nvSpPr>
        <p:spPr bwMode="auto">
          <a:xfrm rot="7010332">
            <a:off x="1541210" y="3621354"/>
            <a:ext cx="179836" cy="158711"/>
          </a:xfrm>
          <a:custGeom>
            <a:avLst/>
            <a:gdLst>
              <a:gd name="connsiteX0" fmla="*/ 298980 w 1027246"/>
              <a:gd name="connsiteY0" fmla="*/ 813645 h 906577"/>
              <a:gd name="connsiteX1" fmla="*/ 360057 w 1027246"/>
              <a:gd name="connsiteY1" fmla="*/ 733608 h 906577"/>
              <a:gd name="connsiteX2" fmla="*/ 798175 w 1027246"/>
              <a:gd name="connsiteY2" fmla="*/ 725418 h 906577"/>
              <a:gd name="connsiteX3" fmla="*/ 889970 w 1027246"/>
              <a:gd name="connsiteY3" fmla="*/ 296946 h 906577"/>
              <a:gd name="connsiteX4" fmla="*/ 493660 w 1027246"/>
              <a:gd name="connsiteY4" fmla="*/ 109989 h 906577"/>
              <a:gd name="connsiteX5" fmla="*/ 221366 w 1027246"/>
              <a:gd name="connsiteY5" fmla="*/ 453312 h 906577"/>
              <a:gd name="connsiteX6" fmla="*/ 120686 w 1027246"/>
              <a:gd name="connsiteY6" fmla="*/ 453311 h 906577"/>
              <a:gd name="connsiteX7" fmla="*/ 470733 w 1027246"/>
              <a:gd name="connsiteY7" fmla="*/ 11953 h 906577"/>
              <a:gd name="connsiteX8" fmla="*/ 980209 w 1027246"/>
              <a:gd name="connsiteY8" fmla="*/ 252295 h 906577"/>
              <a:gd name="connsiteX9" fmla="*/ 862202 w 1027246"/>
              <a:gd name="connsiteY9" fmla="*/ 803116 h 906577"/>
              <a:gd name="connsiteX10" fmla="*/ 298980 w 1027246"/>
              <a:gd name="connsiteY10" fmla="*/ 813645 h 906577"/>
              <a:gd name="connsiteX11" fmla="*/ 43476 w 1027246"/>
              <a:gd name="connsiteY11" fmla="*/ 775687 h 906577"/>
              <a:gd name="connsiteX12" fmla="*/ 0 w 1027246"/>
              <a:gd name="connsiteY12" fmla="*/ 689765 h 906577"/>
              <a:gd name="connsiteX13" fmla="*/ 587668 w 1027246"/>
              <a:gd name="connsiteY13" fmla="*/ 392412 h 906577"/>
              <a:gd name="connsiteX14" fmla="*/ 631143 w 1027246"/>
              <a:gd name="connsiteY14" fmla="*/ 478334 h 90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7246" h="906577">
                <a:moveTo>
                  <a:pt x="298980" y="813645"/>
                </a:moveTo>
                <a:lnTo>
                  <a:pt x="360057" y="733608"/>
                </a:lnTo>
                <a:cubicBezTo>
                  <a:pt x="490271" y="832975"/>
                  <a:pt x="671767" y="829582"/>
                  <a:pt x="798175" y="725418"/>
                </a:cubicBezTo>
                <a:cubicBezTo>
                  <a:pt x="924584" y="621254"/>
                  <a:pt x="962611" y="443754"/>
                  <a:pt x="889970" y="296946"/>
                </a:cubicBezTo>
                <a:cubicBezTo>
                  <a:pt x="817329" y="150138"/>
                  <a:pt x="653152" y="72689"/>
                  <a:pt x="493660" y="109989"/>
                </a:cubicBezTo>
                <a:cubicBezTo>
                  <a:pt x="334167" y="147289"/>
                  <a:pt x="221366" y="289515"/>
                  <a:pt x="221366" y="453312"/>
                </a:cubicBezTo>
                <a:lnTo>
                  <a:pt x="120686" y="453311"/>
                </a:lnTo>
                <a:cubicBezTo>
                  <a:pt x="120686" y="242743"/>
                  <a:pt x="265698" y="59905"/>
                  <a:pt x="470733" y="11953"/>
                </a:cubicBezTo>
                <a:cubicBezTo>
                  <a:pt x="675768" y="-35998"/>
                  <a:pt x="886825" y="63566"/>
                  <a:pt x="980209" y="252295"/>
                </a:cubicBezTo>
                <a:cubicBezTo>
                  <a:pt x="1073592" y="441024"/>
                  <a:pt x="1024706" y="669208"/>
                  <a:pt x="862202" y="803116"/>
                </a:cubicBezTo>
                <a:cubicBezTo>
                  <a:pt x="699698" y="937024"/>
                  <a:pt x="466376" y="941385"/>
                  <a:pt x="298980" y="813645"/>
                </a:cubicBezTo>
                <a:close/>
                <a:moveTo>
                  <a:pt x="43476" y="775687"/>
                </a:moveTo>
                <a:lnTo>
                  <a:pt x="0" y="689765"/>
                </a:lnTo>
                <a:lnTo>
                  <a:pt x="587668" y="392412"/>
                </a:lnTo>
                <a:lnTo>
                  <a:pt x="631143" y="478334"/>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90" rIns="169362" bIns="135490" numCol="1" spcCol="0" rtlCol="0" fromWordArt="0" anchor="t" anchorCtr="0" forceAA="0" compatLnSpc="1">
            <a:prstTxWarp prst="textNoShape">
              <a:avLst/>
            </a:prstTxWarp>
            <a:noAutofit/>
          </a:bodyPr>
          <a:lstStyle/>
          <a:p>
            <a:pPr algn="ctr" defTabSz="863417" fontAlgn="base">
              <a:lnSpc>
                <a:spcPct val="90000"/>
              </a:lnSpc>
              <a:spcBef>
                <a:spcPct val="0"/>
              </a:spcBef>
              <a:spcAft>
                <a:spcPct val="0"/>
              </a:spcAft>
              <a:defRPr/>
            </a:pPr>
            <a:endParaRPr lang="en-US" sz="222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5" name="Group 34"/>
          <p:cNvGrpSpPr>
            <a:grpSpLocks noChangeAspect="1"/>
          </p:cNvGrpSpPr>
          <p:nvPr/>
        </p:nvGrpSpPr>
        <p:grpSpPr>
          <a:xfrm>
            <a:off x="2196023" y="3114056"/>
            <a:ext cx="366273" cy="342000"/>
            <a:chOff x="-5364163" y="-2738437"/>
            <a:chExt cx="4327525" cy="4054475"/>
          </a:xfrm>
          <a:solidFill>
            <a:schemeClr val="accent4"/>
          </a:solidFill>
        </p:grpSpPr>
        <p:sp>
          <p:nvSpPr>
            <p:cNvPr id="36" name="Freeform 5"/>
            <p:cNvSpPr>
              <a:spLocks/>
            </p:cNvSpPr>
            <p:nvPr/>
          </p:nvSpPr>
          <p:spPr bwMode="auto">
            <a:xfrm>
              <a:off x="-3487738" y="236538"/>
              <a:ext cx="447675" cy="1063625"/>
            </a:xfrm>
            <a:custGeom>
              <a:avLst/>
              <a:gdLst>
                <a:gd name="T0" fmla="*/ 44 w 119"/>
                <a:gd name="T1" fmla="*/ 24 h 283"/>
                <a:gd name="T2" fmla="*/ 0 w 119"/>
                <a:gd name="T3" fmla="*/ 41 h 283"/>
                <a:gd name="T4" fmla="*/ 0 w 119"/>
                <a:gd name="T5" fmla="*/ 93 h 283"/>
                <a:gd name="T6" fmla="*/ 16 w 119"/>
                <a:gd name="T7" fmla="*/ 89 h 283"/>
                <a:gd name="T8" fmla="*/ 32 w 119"/>
                <a:gd name="T9" fmla="*/ 84 h 283"/>
                <a:gd name="T10" fmla="*/ 47 w 119"/>
                <a:gd name="T11" fmla="*/ 77 h 283"/>
                <a:gd name="T12" fmla="*/ 59 w 119"/>
                <a:gd name="T13" fmla="*/ 69 h 283"/>
                <a:gd name="T14" fmla="*/ 59 w 119"/>
                <a:gd name="T15" fmla="*/ 283 h 283"/>
                <a:gd name="T16" fmla="*/ 119 w 119"/>
                <a:gd name="T17" fmla="*/ 283 h 283"/>
                <a:gd name="T18" fmla="*/ 119 w 119"/>
                <a:gd name="T19" fmla="*/ 0 h 283"/>
                <a:gd name="T20" fmla="*/ 83 w 119"/>
                <a:gd name="T21" fmla="*/ 0 h 283"/>
                <a:gd name="T22" fmla="*/ 44 w 119"/>
                <a:gd name="T23" fmla="*/ 24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283">
                  <a:moveTo>
                    <a:pt x="44" y="24"/>
                  </a:moveTo>
                  <a:cubicBezTo>
                    <a:pt x="31" y="31"/>
                    <a:pt x="16" y="37"/>
                    <a:pt x="0" y="41"/>
                  </a:cubicBezTo>
                  <a:cubicBezTo>
                    <a:pt x="0" y="93"/>
                    <a:pt x="0" y="93"/>
                    <a:pt x="0" y="93"/>
                  </a:cubicBezTo>
                  <a:cubicBezTo>
                    <a:pt x="5" y="92"/>
                    <a:pt x="11" y="91"/>
                    <a:pt x="16" y="89"/>
                  </a:cubicBezTo>
                  <a:cubicBezTo>
                    <a:pt x="22" y="88"/>
                    <a:pt x="27" y="86"/>
                    <a:pt x="32" y="84"/>
                  </a:cubicBezTo>
                  <a:cubicBezTo>
                    <a:pt x="37" y="82"/>
                    <a:pt x="42" y="79"/>
                    <a:pt x="47" y="77"/>
                  </a:cubicBezTo>
                  <a:cubicBezTo>
                    <a:pt x="51" y="74"/>
                    <a:pt x="55" y="71"/>
                    <a:pt x="59" y="69"/>
                  </a:cubicBezTo>
                  <a:cubicBezTo>
                    <a:pt x="59" y="283"/>
                    <a:pt x="59" y="283"/>
                    <a:pt x="59" y="283"/>
                  </a:cubicBezTo>
                  <a:cubicBezTo>
                    <a:pt x="119" y="283"/>
                    <a:pt x="119" y="283"/>
                    <a:pt x="119" y="283"/>
                  </a:cubicBezTo>
                  <a:cubicBezTo>
                    <a:pt x="119" y="0"/>
                    <a:pt x="119" y="0"/>
                    <a:pt x="119" y="0"/>
                  </a:cubicBezTo>
                  <a:cubicBezTo>
                    <a:pt x="83" y="0"/>
                    <a:pt x="83" y="0"/>
                    <a:pt x="83" y="0"/>
                  </a:cubicBezTo>
                  <a:cubicBezTo>
                    <a:pt x="71" y="8"/>
                    <a:pt x="59" y="16"/>
                    <a:pt x="44" y="24"/>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37" name="Freeform 6"/>
            <p:cNvSpPr>
              <a:spLocks noEditPoints="1"/>
            </p:cNvSpPr>
            <p:nvPr/>
          </p:nvSpPr>
          <p:spPr bwMode="auto">
            <a:xfrm>
              <a:off x="-5364163" y="-1246187"/>
              <a:ext cx="752475" cy="1076325"/>
            </a:xfrm>
            <a:custGeom>
              <a:avLst/>
              <a:gdLst>
                <a:gd name="T0" fmla="*/ 104 w 200"/>
                <a:gd name="T1" fmla="*/ 0 h 286"/>
                <a:gd name="T2" fmla="*/ 26 w 200"/>
                <a:gd name="T3" fmla="*/ 38 h 286"/>
                <a:gd name="T4" fmla="*/ 0 w 200"/>
                <a:gd name="T5" fmla="*/ 148 h 286"/>
                <a:gd name="T6" fmla="*/ 98 w 200"/>
                <a:gd name="T7" fmla="*/ 286 h 286"/>
                <a:gd name="T8" fmla="*/ 174 w 200"/>
                <a:gd name="T9" fmla="*/ 249 h 286"/>
                <a:gd name="T10" fmla="*/ 200 w 200"/>
                <a:gd name="T11" fmla="*/ 141 h 286"/>
                <a:gd name="T12" fmla="*/ 104 w 200"/>
                <a:gd name="T13" fmla="*/ 0 h 286"/>
                <a:gd name="T14" fmla="*/ 100 w 200"/>
                <a:gd name="T15" fmla="*/ 240 h 286"/>
                <a:gd name="T16" fmla="*/ 62 w 200"/>
                <a:gd name="T17" fmla="*/ 146 h 286"/>
                <a:gd name="T18" fmla="*/ 101 w 200"/>
                <a:gd name="T19" fmla="*/ 47 h 286"/>
                <a:gd name="T20" fmla="*/ 138 w 200"/>
                <a:gd name="T21" fmla="*/ 143 h 286"/>
                <a:gd name="T22" fmla="*/ 100 w 200"/>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286">
                  <a:moveTo>
                    <a:pt x="104" y="0"/>
                  </a:moveTo>
                  <a:cubicBezTo>
                    <a:pt x="70" y="0"/>
                    <a:pt x="44" y="13"/>
                    <a:pt x="26" y="38"/>
                  </a:cubicBezTo>
                  <a:cubicBezTo>
                    <a:pt x="8" y="63"/>
                    <a:pt x="0" y="100"/>
                    <a:pt x="0" y="148"/>
                  </a:cubicBezTo>
                  <a:cubicBezTo>
                    <a:pt x="0" y="240"/>
                    <a:pt x="32" y="286"/>
                    <a:pt x="98" y="286"/>
                  </a:cubicBezTo>
                  <a:cubicBezTo>
                    <a:pt x="131" y="286"/>
                    <a:pt x="156" y="274"/>
                    <a:pt x="174" y="249"/>
                  </a:cubicBezTo>
                  <a:cubicBezTo>
                    <a:pt x="191" y="224"/>
                    <a:pt x="200" y="188"/>
                    <a:pt x="200" y="141"/>
                  </a:cubicBezTo>
                  <a:cubicBezTo>
                    <a:pt x="200" y="47"/>
                    <a:pt x="168" y="0"/>
                    <a:pt x="104" y="0"/>
                  </a:cubicBezTo>
                  <a:close/>
                  <a:moveTo>
                    <a:pt x="100" y="240"/>
                  </a:moveTo>
                  <a:cubicBezTo>
                    <a:pt x="74" y="240"/>
                    <a:pt x="62" y="208"/>
                    <a:pt x="62" y="146"/>
                  </a:cubicBezTo>
                  <a:cubicBezTo>
                    <a:pt x="62" y="80"/>
                    <a:pt x="75" y="47"/>
                    <a:pt x="101" y="47"/>
                  </a:cubicBezTo>
                  <a:cubicBezTo>
                    <a:pt x="126" y="47"/>
                    <a:pt x="138" y="79"/>
                    <a:pt x="138" y="143"/>
                  </a:cubicBezTo>
                  <a:cubicBezTo>
                    <a:pt x="138" y="207"/>
                    <a:pt x="126" y="240"/>
                    <a:pt x="100"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38" name="Freeform 7"/>
            <p:cNvSpPr>
              <a:spLocks/>
            </p:cNvSpPr>
            <p:nvPr/>
          </p:nvSpPr>
          <p:spPr bwMode="auto">
            <a:xfrm>
              <a:off x="-4344988" y="-1249362"/>
              <a:ext cx="450850" cy="1060450"/>
            </a:xfrm>
            <a:custGeom>
              <a:avLst/>
              <a:gdLst>
                <a:gd name="T0" fmla="*/ 120 w 120"/>
                <a:gd name="T1" fmla="*/ 282 h 282"/>
                <a:gd name="T2" fmla="*/ 120 w 120"/>
                <a:gd name="T3" fmla="*/ 0 h 282"/>
                <a:gd name="T4" fmla="*/ 83 w 120"/>
                <a:gd name="T5" fmla="*/ 0 h 282"/>
                <a:gd name="T6" fmla="*/ 45 w 120"/>
                <a:gd name="T7" fmla="*/ 23 h 282"/>
                <a:gd name="T8" fmla="*/ 0 w 120"/>
                <a:gd name="T9" fmla="*/ 41 h 282"/>
                <a:gd name="T10" fmla="*/ 0 w 120"/>
                <a:gd name="T11" fmla="*/ 92 h 282"/>
                <a:gd name="T12" fmla="*/ 17 w 120"/>
                <a:gd name="T13" fmla="*/ 89 h 282"/>
                <a:gd name="T14" fmla="*/ 33 w 120"/>
                <a:gd name="T15" fmla="*/ 84 h 282"/>
                <a:gd name="T16" fmla="*/ 47 w 120"/>
                <a:gd name="T17" fmla="*/ 77 h 282"/>
                <a:gd name="T18" fmla="*/ 59 w 120"/>
                <a:gd name="T19" fmla="*/ 68 h 282"/>
                <a:gd name="T20" fmla="*/ 59 w 120"/>
                <a:gd name="T21" fmla="*/ 282 h 282"/>
                <a:gd name="T22" fmla="*/ 120 w 120"/>
                <a:gd name="T2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282">
                  <a:moveTo>
                    <a:pt x="120" y="282"/>
                  </a:moveTo>
                  <a:cubicBezTo>
                    <a:pt x="120" y="0"/>
                    <a:pt x="120" y="0"/>
                    <a:pt x="120" y="0"/>
                  </a:cubicBezTo>
                  <a:cubicBezTo>
                    <a:pt x="83" y="0"/>
                    <a:pt x="83" y="0"/>
                    <a:pt x="83" y="0"/>
                  </a:cubicBezTo>
                  <a:cubicBezTo>
                    <a:pt x="72" y="8"/>
                    <a:pt x="59" y="16"/>
                    <a:pt x="45" y="23"/>
                  </a:cubicBezTo>
                  <a:cubicBezTo>
                    <a:pt x="31" y="31"/>
                    <a:pt x="16" y="36"/>
                    <a:pt x="0" y="41"/>
                  </a:cubicBezTo>
                  <a:cubicBezTo>
                    <a:pt x="0" y="92"/>
                    <a:pt x="0" y="92"/>
                    <a:pt x="0" y="92"/>
                  </a:cubicBezTo>
                  <a:cubicBezTo>
                    <a:pt x="6" y="92"/>
                    <a:pt x="11" y="91"/>
                    <a:pt x="17" y="89"/>
                  </a:cubicBezTo>
                  <a:cubicBezTo>
                    <a:pt x="22" y="88"/>
                    <a:pt x="28" y="86"/>
                    <a:pt x="33" y="84"/>
                  </a:cubicBezTo>
                  <a:cubicBezTo>
                    <a:pt x="38" y="82"/>
                    <a:pt x="43" y="79"/>
                    <a:pt x="47" y="77"/>
                  </a:cubicBezTo>
                  <a:cubicBezTo>
                    <a:pt x="52" y="74"/>
                    <a:pt x="56" y="71"/>
                    <a:pt x="59" y="68"/>
                  </a:cubicBezTo>
                  <a:cubicBezTo>
                    <a:pt x="59" y="282"/>
                    <a:pt x="59" y="282"/>
                    <a:pt x="59" y="282"/>
                  </a:cubicBezTo>
                  <a:lnTo>
                    <a:pt x="120" y="282"/>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39" name="Freeform 8"/>
            <p:cNvSpPr>
              <a:spLocks noEditPoints="1"/>
            </p:cNvSpPr>
            <p:nvPr/>
          </p:nvSpPr>
          <p:spPr bwMode="auto">
            <a:xfrm>
              <a:off x="-4446588" y="-2732087"/>
              <a:ext cx="755650" cy="1076325"/>
            </a:xfrm>
            <a:custGeom>
              <a:avLst/>
              <a:gdLst>
                <a:gd name="T0" fmla="*/ 104 w 201"/>
                <a:gd name="T1" fmla="*/ 0 h 286"/>
                <a:gd name="T2" fmla="*/ 27 w 201"/>
                <a:gd name="T3" fmla="*/ 38 h 286"/>
                <a:gd name="T4" fmla="*/ 0 w 201"/>
                <a:gd name="T5" fmla="*/ 147 h 286"/>
                <a:gd name="T6" fmla="*/ 99 w 201"/>
                <a:gd name="T7" fmla="*/ 286 h 286"/>
                <a:gd name="T8" fmla="*/ 174 w 201"/>
                <a:gd name="T9" fmla="*/ 249 h 286"/>
                <a:gd name="T10" fmla="*/ 201 w 201"/>
                <a:gd name="T11" fmla="*/ 141 h 286"/>
                <a:gd name="T12" fmla="*/ 104 w 201"/>
                <a:gd name="T13" fmla="*/ 0 h 286"/>
                <a:gd name="T14" fmla="*/ 101 w 201"/>
                <a:gd name="T15" fmla="*/ 239 h 286"/>
                <a:gd name="T16" fmla="*/ 62 w 201"/>
                <a:gd name="T17" fmla="*/ 146 h 286"/>
                <a:gd name="T18" fmla="*/ 101 w 201"/>
                <a:gd name="T19" fmla="*/ 46 h 286"/>
                <a:gd name="T20" fmla="*/ 138 w 201"/>
                <a:gd name="T21" fmla="*/ 143 h 286"/>
                <a:gd name="T22" fmla="*/ 101 w 201"/>
                <a:gd name="T23" fmla="*/ 23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99"/>
                    <a:pt x="0" y="147"/>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1" y="239"/>
                  </a:moveTo>
                  <a:cubicBezTo>
                    <a:pt x="75" y="239"/>
                    <a:pt x="62" y="208"/>
                    <a:pt x="62" y="146"/>
                  </a:cubicBezTo>
                  <a:cubicBezTo>
                    <a:pt x="62" y="80"/>
                    <a:pt x="75" y="46"/>
                    <a:pt x="101" y="46"/>
                  </a:cubicBezTo>
                  <a:cubicBezTo>
                    <a:pt x="126" y="46"/>
                    <a:pt x="138" y="79"/>
                    <a:pt x="138" y="143"/>
                  </a:cubicBezTo>
                  <a:cubicBezTo>
                    <a:pt x="138" y="207"/>
                    <a:pt x="126" y="239"/>
                    <a:pt x="101" y="239"/>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40" name="Freeform 9"/>
            <p:cNvSpPr>
              <a:spLocks/>
            </p:cNvSpPr>
            <p:nvPr/>
          </p:nvSpPr>
          <p:spPr bwMode="auto">
            <a:xfrm>
              <a:off x="-1687513" y="-2738437"/>
              <a:ext cx="447675" cy="1063625"/>
            </a:xfrm>
            <a:custGeom>
              <a:avLst/>
              <a:gdLst>
                <a:gd name="T0" fmla="*/ 32 w 119"/>
                <a:gd name="T1" fmla="*/ 85 h 283"/>
                <a:gd name="T2" fmla="*/ 47 w 119"/>
                <a:gd name="T3" fmla="*/ 77 h 283"/>
                <a:gd name="T4" fmla="*/ 59 w 119"/>
                <a:gd name="T5" fmla="*/ 69 h 283"/>
                <a:gd name="T6" fmla="*/ 59 w 119"/>
                <a:gd name="T7" fmla="*/ 283 h 283"/>
                <a:gd name="T8" fmla="*/ 119 w 119"/>
                <a:gd name="T9" fmla="*/ 283 h 283"/>
                <a:gd name="T10" fmla="*/ 119 w 119"/>
                <a:gd name="T11" fmla="*/ 0 h 283"/>
                <a:gd name="T12" fmla="*/ 82 w 119"/>
                <a:gd name="T13" fmla="*/ 0 h 283"/>
                <a:gd name="T14" fmla="*/ 44 w 119"/>
                <a:gd name="T15" fmla="*/ 24 h 283"/>
                <a:gd name="T16" fmla="*/ 0 w 119"/>
                <a:gd name="T17" fmla="*/ 42 h 283"/>
                <a:gd name="T18" fmla="*/ 0 w 119"/>
                <a:gd name="T19" fmla="*/ 93 h 283"/>
                <a:gd name="T20" fmla="*/ 16 w 119"/>
                <a:gd name="T21" fmla="*/ 90 h 283"/>
                <a:gd name="T22" fmla="*/ 32 w 119"/>
                <a:gd name="T23" fmla="*/ 8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283">
                  <a:moveTo>
                    <a:pt x="32" y="85"/>
                  </a:moveTo>
                  <a:cubicBezTo>
                    <a:pt x="37" y="82"/>
                    <a:pt x="42" y="80"/>
                    <a:pt x="47" y="77"/>
                  </a:cubicBezTo>
                  <a:cubicBezTo>
                    <a:pt x="51" y="75"/>
                    <a:pt x="55" y="72"/>
                    <a:pt x="59" y="69"/>
                  </a:cubicBezTo>
                  <a:cubicBezTo>
                    <a:pt x="59" y="283"/>
                    <a:pt x="59" y="283"/>
                    <a:pt x="59" y="283"/>
                  </a:cubicBezTo>
                  <a:cubicBezTo>
                    <a:pt x="119" y="283"/>
                    <a:pt x="119" y="283"/>
                    <a:pt x="119" y="283"/>
                  </a:cubicBezTo>
                  <a:cubicBezTo>
                    <a:pt x="119" y="0"/>
                    <a:pt x="119" y="0"/>
                    <a:pt x="119" y="0"/>
                  </a:cubicBezTo>
                  <a:cubicBezTo>
                    <a:pt x="82" y="0"/>
                    <a:pt x="82" y="0"/>
                    <a:pt x="82" y="0"/>
                  </a:cubicBezTo>
                  <a:cubicBezTo>
                    <a:pt x="71" y="9"/>
                    <a:pt x="58" y="17"/>
                    <a:pt x="44" y="24"/>
                  </a:cubicBezTo>
                  <a:cubicBezTo>
                    <a:pt x="30" y="31"/>
                    <a:pt x="16" y="37"/>
                    <a:pt x="0" y="42"/>
                  </a:cubicBezTo>
                  <a:cubicBezTo>
                    <a:pt x="0" y="93"/>
                    <a:pt x="0" y="93"/>
                    <a:pt x="0" y="93"/>
                  </a:cubicBezTo>
                  <a:cubicBezTo>
                    <a:pt x="5" y="93"/>
                    <a:pt x="11" y="92"/>
                    <a:pt x="16" y="90"/>
                  </a:cubicBezTo>
                  <a:cubicBezTo>
                    <a:pt x="22" y="89"/>
                    <a:pt x="27" y="87"/>
                    <a:pt x="32" y="85"/>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41" name="Freeform 10"/>
            <p:cNvSpPr>
              <a:spLocks noEditPoints="1"/>
            </p:cNvSpPr>
            <p:nvPr/>
          </p:nvSpPr>
          <p:spPr bwMode="auto">
            <a:xfrm>
              <a:off x="-5364163" y="239713"/>
              <a:ext cx="752475" cy="1076325"/>
            </a:xfrm>
            <a:custGeom>
              <a:avLst/>
              <a:gdLst>
                <a:gd name="T0" fmla="*/ 104 w 200"/>
                <a:gd name="T1" fmla="*/ 0 h 286"/>
                <a:gd name="T2" fmla="*/ 26 w 200"/>
                <a:gd name="T3" fmla="*/ 38 h 286"/>
                <a:gd name="T4" fmla="*/ 0 w 200"/>
                <a:gd name="T5" fmla="*/ 148 h 286"/>
                <a:gd name="T6" fmla="*/ 98 w 200"/>
                <a:gd name="T7" fmla="*/ 286 h 286"/>
                <a:gd name="T8" fmla="*/ 174 w 200"/>
                <a:gd name="T9" fmla="*/ 249 h 286"/>
                <a:gd name="T10" fmla="*/ 200 w 200"/>
                <a:gd name="T11" fmla="*/ 141 h 286"/>
                <a:gd name="T12" fmla="*/ 104 w 200"/>
                <a:gd name="T13" fmla="*/ 0 h 286"/>
                <a:gd name="T14" fmla="*/ 100 w 200"/>
                <a:gd name="T15" fmla="*/ 240 h 286"/>
                <a:gd name="T16" fmla="*/ 62 w 200"/>
                <a:gd name="T17" fmla="*/ 146 h 286"/>
                <a:gd name="T18" fmla="*/ 101 w 200"/>
                <a:gd name="T19" fmla="*/ 47 h 286"/>
                <a:gd name="T20" fmla="*/ 138 w 200"/>
                <a:gd name="T21" fmla="*/ 143 h 286"/>
                <a:gd name="T22" fmla="*/ 100 w 200"/>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286">
                  <a:moveTo>
                    <a:pt x="104" y="0"/>
                  </a:moveTo>
                  <a:cubicBezTo>
                    <a:pt x="70" y="0"/>
                    <a:pt x="44" y="13"/>
                    <a:pt x="26" y="38"/>
                  </a:cubicBezTo>
                  <a:cubicBezTo>
                    <a:pt x="8" y="63"/>
                    <a:pt x="0" y="100"/>
                    <a:pt x="0" y="148"/>
                  </a:cubicBezTo>
                  <a:cubicBezTo>
                    <a:pt x="0" y="240"/>
                    <a:pt x="32" y="286"/>
                    <a:pt x="98" y="286"/>
                  </a:cubicBezTo>
                  <a:cubicBezTo>
                    <a:pt x="131" y="286"/>
                    <a:pt x="156" y="274"/>
                    <a:pt x="174" y="249"/>
                  </a:cubicBezTo>
                  <a:cubicBezTo>
                    <a:pt x="191" y="224"/>
                    <a:pt x="200" y="188"/>
                    <a:pt x="200" y="141"/>
                  </a:cubicBezTo>
                  <a:cubicBezTo>
                    <a:pt x="200" y="47"/>
                    <a:pt x="168" y="0"/>
                    <a:pt x="104" y="0"/>
                  </a:cubicBezTo>
                  <a:close/>
                  <a:moveTo>
                    <a:pt x="100" y="240"/>
                  </a:moveTo>
                  <a:cubicBezTo>
                    <a:pt x="74" y="240"/>
                    <a:pt x="62" y="209"/>
                    <a:pt x="62" y="146"/>
                  </a:cubicBezTo>
                  <a:cubicBezTo>
                    <a:pt x="62" y="80"/>
                    <a:pt x="75" y="47"/>
                    <a:pt x="101" y="47"/>
                  </a:cubicBezTo>
                  <a:cubicBezTo>
                    <a:pt x="126" y="47"/>
                    <a:pt x="138" y="79"/>
                    <a:pt x="138" y="143"/>
                  </a:cubicBezTo>
                  <a:cubicBezTo>
                    <a:pt x="138" y="208"/>
                    <a:pt x="126" y="240"/>
                    <a:pt x="100"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42" name="Freeform 11"/>
            <p:cNvSpPr>
              <a:spLocks/>
            </p:cNvSpPr>
            <p:nvPr/>
          </p:nvSpPr>
          <p:spPr bwMode="auto">
            <a:xfrm>
              <a:off x="-3487738" y="-2738437"/>
              <a:ext cx="447675" cy="1063625"/>
            </a:xfrm>
            <a:custGeom>
              <a:avLst/>
              <a:gdLst>
                <a:gd name="T0" fmla="*/ 32 w 119"/>
                <a:gd name="T1" fmla="*/ 85 h 283"/>
                <a:gd name="T2" fmla="*/ 47 w 119"/>
                <a:gd name="T3" fmla="*/ 77 h 283"/>
                <a:gd name="T4" fmla="*/ 59 w 119"/>
                <a:gd name="T5" fmla="*/ 69 h 283"/>
                <a:gd name="T6" fmla="*/ 59 w 119"/>
                <a:gd name="T7" fmla="*/ 283 h 283"/>
                <a:gd name="T8" fmla="*/ 119 w 119"/>
                <a:gd name="T9" fmla="*/ 283 h 283"/>
                <a:gd name="T10" fmla="*/ 119 w 119"/>
                <a:gd name="T11" fmla="*/ 0 h 283"/>
                <a:gd name="T12" fmla="*/ 83 w 119"/>
                <a:gd name="T13" fmla="*/ 0 h 283"/>
                <a:gd name="T14" fmla="*/ 44 w 119"/>
                <a:gd name="T15" fmla="*/ 24 h 283"/>
                <a:gd name="T16" fmla="*/ 0 w 119"/>
                <a:gd name="T17" fmla="*/ 42 h 283"/>
                <a:gd name="T18" fmla="*/ 0 w 119"/>
                <a:gd name="T19" fmla="*/ 93 h 283"/>
                <a:gd name="T20" fmla="*/ 16 w 119"/>
                <a:gd name="T21" fmla="*/ 90 h 283"/>
                <a:gd name="T22" fmla="*/ 32 w 119"/>
                <a:gd name="T23" fmla="*/ 8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283">
                  <a:moveTo>
                    <a:pt x="32" y="85"/>
                  </a:moveTo>
                  <a:cubicBezTo>
                    <a:pt x="37" y="82"/>
                    <a:pt x="42" y="80"/>
                    <a:pt x="47" y="77"/>
                  </a:cubicBezTo>
                  <a:cubicBezTo>
                    <a:pt x="51" y="75"/>
                    <a:pt x="55" y="72"/>
                    <a:pt x="59" y="69"/>
                  </a:cubicBezTo>
                  <a:cubicBezTo>
                    <a:pt x="59" y="283"/>
                    <a:pt x="59" y="283"/>
                    <a:pt x="59" y="283"/>
                  </a:cubicBezTo>
                  <a:cubicBezTo>
                    <a:pt x="119" y="283"/>
                    <a:pt x="119" y="283"/>
                    <a:pt x="119" y="283"/>
                  </a:cubicBezTo>
                  <a:cubicBezTo>
                    <a:pt x="119" y="0"/>
                    <a:pt x="119" y="0"/>
                    <a:pt x="119" y="0"/>
                  </a:cubicBezTo>
                  <a:cubicBezTo>
                    <a:pt x="83" y="0"/>
                    <a:pt x="83" y="0"/>
                    <a:pt x="83" y="0"/>
                  </a:cubicBezTo>
                  <a:cubicBezTo>
                    <a:pt x="71" y="9"/>
                    <a:pt x="59" y="17"/>
                    <a:pt x="44" y="24"/>
                  </a:cubicBezTo>
                  <a:cubicBezTo>
                    <a:pt x="31" y="31"/>
                    <a:pt x="16" y="37"/>
                    <a:pt x="0" y="42"/>
                  </a:cubicBezTo>
                  <a:cubicBezTo>
                    <a:pt x="0" y="93"/>
                    <a:pt x="0" y="93"/>
                    <a:pt x="0" y="93"/>
                  </a:cubicBezTo>
                  <a:cubicBezTo>
                    <a:pt x="5" y="93"/>
                    <a:pt x="11" y="92"/>
                    <a:pt x="16" y="90"/>
                  </a:cubicBezTo>
                  <a:cubicBezTo>
                    <a:pt x="22" y="89"/>
                    <a:pt x="27" y="87"/>
                    <a:pt x="32" y="85"/>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43" name="Freeform 13"/>
            <p:cNvSpPr>
              <a:spLocks/>
            </p:cNvSpPr>
            <p:nvPr/>
          </p:nvSpPr>
          <p:spPr bwMode="auto">
            <a:xfrm>
              <a:off x="-5262563" y="-2738437"/>
              <a:ext cx="450850" cy="1063625"/>
            </a:xfrm>
            <a:custGeom>
              <a:avLst/>
              <a:gdLst>
                <a:gd name="T0" fmla="*/ 33 w 120"/>
                <a:gd name="T1" fmla="*/ 85 h 283"/>
                <a:gd name="T2" fmla="*/ 47 w 120"/>
                <a:gd name="T3" fmla="*/ 77 h 283"/>
                <a:gd name="T4" fmla="*/ 59 w 120"/>
                <a:gd name="T5" fmla="*/ 69 h 283"/>
                <a:gd name="T6" fmla="*/ 59 w 120"/>
                <a:gd name="T7" fmla="*/ 283 h 283"/>
                <a:gd name="T8" fmla="*/ 120 w 120"/>
                <a:gd name="T9" fmla="*/ 283 h 283"/>
                <a:gd name="T10" fmla="*/ 120 w 120"/>
                <a:gd name="T11" fmla="*/ 0 h 283"/>
                <a:gd name="T12" fmla="*/ 83 w 120"/>
                <a:gd name="T13" fmla="*/ 0 h 283"/>
                <a:gd name="T14" fmla="*/ 45 w 120"/>
                <a:gd name="T15" fmla="*/ 24 h 283"/>
                <a:gd name="T16" fmla="*/ 0 w 120"/>
                <a:gd name="T17" fmla="*/ 42 h 283"/>
                <a:gd name="T18" fmla="*/ 0 w 120"/>
                <a:gd name="T19" fmla="*/ 93 h 283"/>
                <a:gd name="T20" fmla="*/ 17 w 120"/>
                <a:gd name="T21" fmla="*/ 90 h 283"/>
                <a:gd name="T22" fmla="*/ 33 w 120"/>
                <a:gd name="T23" fmla="*/ 8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283">
                  <a:moveTo>
                    <a:pt x="33" y="85"/>
                  </a:moveTo>
                  <a:cubicBezTo>
                    <a:pt x="38" y="82"/>
                    <a:pt x="43" y="80"/>
                    <a:pt x="47" y="77"/>
                  </a:cubicBezTo>
                  <a:cubicBezTo>
                    <a:pt x="52" y="75"/>
                    <a:pt x="56" y="72"/>
                    <a:pt x="59" y="69"/>
                  </a:cubicBezTo>
                  <a:cubicBezTo>
                    <a:pt x="59" y="283"/>
                    <a:pt x="59" y="283"/>
                    <a:pt x="59" y="283"/>
                  </a:cubicBezTo>
                  <a:cubicBezTo>
                    <a:pt x="120" y="283"/>
                    <a:pt x="120" y="283"/>
                    <a:pt x="120" y="283"/>
                  </a:cubicBezTo>
                  <a:cubicBezTo>
                    <a:pt x="120" y="0"/>
                    <a:pt x="120" y="0"/>
                    <a:pt x="120" y="0"/>
                  </a:cubicBezTo>
                  <a:cubicBezTo>
                    <a:pt x="83" y="0"/>
                    <a:pt x="83" y="0"/>
                    <a:pt x="83" y="0"/>
                  </a:cubicBezTo>
                  <a:cubicBezTo>
                    <a:pt x="72" y="9"/>
                    <a:pt x="59" y="17"/>
                    <a:pt x="45" y="24"/>
                  </a:cubicBezTo>
                  <a:cubicBezTo>
                    <a:pt x="31" y="31"/>
                    <a:pt x="16" y="37"/>
                    <a:pt x="0" y="42"/>
                  </a:cubicBezTo>
                  <a:cubicBezTo>
                    <a:pt x="0" y="93"/>
                    <a:pt x="0" y="93"/>
                    <a:pt x="0" y="93"/>
                  </a:cubicBezTo>
                  <a:cubicBezTo>
                    <a:pt x="6" y="93"/>
                    <a:pt x="11" y="92"/>
                    <a:pt x="17" y="90"/>
                  </a:cubicBezTo>
                  <a:cubicBezTo>
                    <a:pt x="22" y="89"/>
                    <a:pt x="27" y="87"/>
                    <a:pt x="33" y="85"/>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44" name="Freeform 14"/>
            <p:cNvSpPr>
              <a:spLocks noEditPoints="1"/>
            </p:cNvSpPr>
            <p:nvPr/>
          </p:nvSpPr>
          <p:spPr bwMode="auto">
            <a:xfrm>
              <a:off x="-4446588" y="239713"/>
              <a:ext cx="755650" cy="1076325"/>
            </a:xfrm>
            <a:custGeom>
              <a:avLst/>
              <a:gdLst>
                <a:gd name="T0" fmla="*/ 104 w 201"/>
                <a:gd name="T1" fmla="*/ 0 h 286"/>
                <a:gd name="T2" fmla="*/ 27 w 201"/>
                <a:gd name="T3" fmla="*/ 38 h 286"/>
                <a:gd name="T4" fmla="*/ 0 w 201"/>
                <a:gd name="T5" fmla="*/ 148 h 286"/>
                <a:gd name="T6" fmla="*/ 99 w 201"/>
                <a:gd name="T7" fmla="*/ 286 h 286"/>
                <a:gd name="T8" fmla="*/ 174 w 201"/>
                <a:gd name="T9" fmla="*/ 249 h 286"/>
                <a:gd name="T10" fmla="*/ 201 w 201"/>
                <a:gd name="T11" fmla="*/ 141 h 286"/>
                <a:gd name="T12" fmla="*/ 104 w 201"/>
                <a:gd name="T13" fmla="*/ 0 h 286"/>
                <a:gd name="T14" fmla="*/ 101 w 201"/>
                <a:gd name="T15" fmla="*/ 240 h 286"/>
                <a:gd name="T16" fmla="*/ 62 w 201"/>
                <a:gd name="T17" fmla="*/ 146 h 286"/>
                <a:gd name="T18" fmla="*/ 101 w 201"/>
                <a:gd name="T19" fmla="*/ 47 h 286"/>
                <a:gd name="T20" fmla="*/ 138 w 201"/>
                <a:gd name="T21" fmla="*/ 143 h 286"/>
                <a:gd name="T22" fmla="*/ 101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100"/>
                    <a:pt x="0" y="148"/>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1" y="240"/>
                  </a:moveTo>
                  <a:cubicBezTo>
                    <a:pt x="75" y="240"/>
                    <a:pt x="62" y="209"/>
                    <a:pt x="62" y="146"/>
                  </a:cubicBezTo>
                  <a:cubicBezTo>
                    <a:pt x="62" y="80"/>
                    <a:pt x="75" y="47"/>
                    <a:pt x="101" y="47"/>
                  </a:cubicBezTo>
                  <a:cubicBezTo>
                    <a:pt x="126" y="47"/>
                    <a:pt x="138" y="79"/>
                    <a:pt x="138" y="143"/>
                  </a:cubicBezTo>
                  <a:cubicBezTo>
                    <a:pt x="138" y="208"/>
                    <a:pt x="126" y="240"/>
                    <a:pt x="101"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45" name="Freeform 15"/>
            <p:cNvSpPr>
              <a:spLocks/>
            </p:cNvSpPr>
            <p:nvPr/>
          </p:nvSpPr>
          <p:spPr bwMode="auto">
            <a:xfrm>
              <a:off x="-2608263" y="-1249362"/>
              <a:ext cx="450850" cy="1060450"/>
            </a:xfrm>
            <a:custGeom>
              <a:avLst/>
              <a:gdLst>
                <a:gd name="T0" fmla="*/ 120 w 120"/>
                <a:gd name="T1" fmla="*/ 282 h 282"/>
                <a:gd name="T2" fmla="*/ 120 w 120"/>
                <a:gd name="T3" fmla="*/ 0 h 282"/>
                <a:gd name="T4" fmla="*/ 83 w 120"/>
                <a:gd name="T5" fmla="*/ 0 h 282"/>
                <a:gd name="T6" fmla="*/ 45 w 120"/>
                <a:gd name="T7" fmla="*/ 23 h 282"/>
                <a:gd name="T8" fmla="*/ 0 w 120"/>
                <a:gd name="T9" fmla="*/ 41 h 282"/>
                <a:gd name="T10" fmla="*/ 0 w 120"/>
                <a:gd name="T11" fmla="*/ 92 h 282"/>
                <a:gd name="T12" fmla="*/ 17 w 120"/>
                <a:gd name="T13" fmla="*/ 89 h 282"/>
                <a:gd name="T14" fmla="*/ 33 w 120"/>
                <a:gd name="T15" fmla="*/ 84 h 282"/>
                <a:gd name="T16" fmla="*/ 47 w 120"/>
                <a:gd name="T17" fmla="*/ 77 h 282"/>
                <a:gd name="T18" fmla="*/ 59 w 120"/>
                <a:gd name="T19" fmla="*/ 68 h 282"/>
                <a:gd name="T20" fmla="*/ 59 w 120"/>
                <a:gd name="T21" fmla="*/ 282 h 282"/>
                <a:gd name="T22" fmla="*/ 120 w 120"/>
                <a:gd name="T2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282">
                  <a:moveTo>
                    <a:pt x="120" y="282"/>
                  </a:moveTo>
                  <a:cubicBezTo>
                    <a:pt x="120" y="0"/>
                    <a:pt x="120" y="0"/>
                    <a:pt x="120" y="0"/>
                  </a:cubicBezTo>
                  <a:cubicBezTo>
                    <a:pt x="83" y="0"/>
                    <a:pt x="83" y="0"/>
                    <a:pt x="83" y="0"/>
                  </a:cubicBezTo>
                  <a:cubicBezTo>
                    <a:pt x="72" y="8"/>
                    <a:pt x="59" y="16"/>
                    <a:pt x="45" y="23"/>
                  </a:cubicBezTo>
                  <a:cubicBezTo>
                    <a:pt x="31" y="31"/>
                    <a:pt x="16" y="36"/>
                    <a:pt x="0" y="41"/>
                  </a:cubicBezTo>
                  <a:cubicBezTo>
                    <a:pt x="0" y="92"/>
                    <a:pt x="0" y="92"/>
                    <a:pt x="0" y="92"/>
                  </a:cubicBezTo>
                  <a:cubicBezTo>
                    <a:pt x="6" y="92"/>
                    <a:pt x="11" y="91"/>
                    <a:pt x="17" y="89"/>
                  </a:cubicBezTo>
                  <a:cubicBezTo>
                    <a:pt x="22" y="88"/>
                    <a:pt x="28" y="86"/>
                    <a:pt x="33" y="84"/>
                  </a:cubicBezTo>
                  <a:cubicBezTo>
                    <a:pt x="38" y="82"/>
                    <a:pt x="43" y="79"/>
                    <a:pt x="47" y="77"/>
                  </a:cubicBezTo>
                  <a:cubicBezTo>
                    <a:pt x="52" y="74"/>
                    <a:pt x="56" y="71"/>
                    <a:pt x="59" y="68"/>
                  </a:cubicBezTo>
                  <a:cubicBezTo>
                    <a:pt x="59" y="282"/>
                    <a:pt x="59" y="282"/>
                    <a:pt x="59" y="282"/>
                  </a:cubicBezTo>
                  <a:lnTo>
                    <a:pt x="120" y="282"/>
                  </a:ln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46" name="Freeform 16"/>
            <p:cNvSpPr>
              <a:spLocks noEditPoints="1"/>
            </p:cNvSpPr>
            <p:nvPr/>
          </p:nvSpPr>
          <p:spPr bwMode="auto">
            <a:xfrm>
              <a:off x="-2709863" y="239713"/>
              <a:ext cx="755650" cy="1076325"/>
            </a:xfrm>
            <a:custGeom>
              <a:avLst/>
              <a:gdLst>
                <a:gd name="T0" fmla="*/ 104 w 201"/>
                <a:gd name="T1" fmla="*/ 0 h 286"/>
                <a:gd name="T2" fmla="*/ 27 w 201"/>
                <a:gd name="T3" fmla="*/ 38 h 286"/>
                <a:gd name="T4" fmla="*/ 0 w 201"/>
                <a:gd name="T5" fmla="*/ 148 h 286"/>
                <a:gd name="T6" fmla="*/ 99 w 201"/>
                <a:gd name="T7" fmla="*/ 286 h 286"/>
                <a:gd name="T8" fmla="*/ 174 w 201"/>
                <a:gd name="T9" fmla="*/ 249 h 286"/>
                <a:gd name="T10" fmla="*/ 201 w 201"/>
                <a:gd name="T11" fmla="*/ 141 h 286"/>
                <a:gd name="T12" fmla="*/ 104 w 201"/>
                <a:gd name="T13" fmla="*/ 0 h 286"/>
                <a:gd name="T14" fmla="*/ 100 w 201"/>
                <a:gd name="T15" fmla="*/ 240 h 286"/>
                <a:gd name="T16" fmla="*/ 62 w 201"/>
                <a:gd name="T17" fmla="*/ 146 h 286"/>
                <a:gd name="T18" fmla="*/ 101 w 201"/>
                <a:gd name="T19" fmla="*/ 47 h 286"/>
                <a:gd name="T20" fmla="*/ 138 w 201"/>
                <a:gd name="T21" fmla="*/ 143 h 286"/>
                <a:gd name="T22" fmla="*/ 100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100"/>
                    <a:pt x="0" y="148"/>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0" y="240"/>
                  </a:moveTo>
                  <a:cubicBezTo>
                    <a:pt x="75" y="240"/>
                    <a:pt x="62" y="209"/>
                    <a:pt x="62" y="146"/>
                  </a:cubicBezTo>
                  <a:cubicBezTo>
                    <a:pt x="62" y="80"/>
                    <a:pt x="75" y="47"/>
                    <a:pt x="101" y="47"/>
                  </a:cubicBezTo>
                  <a:cubicBezTo>
                    <a:pt x="126" y="47"/>
                    <a:pt x="138" y="79"/>
                    <a:pt x="138" y="143"/>
                  </a:cubicBezTo>
                  <a:cubicBezTo>
                    <a:pt x="138" y="208"/>
                    <a:pt x="126" y="240"/>
                    <a:pt x="100"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47" name="Freeform 17"/>
            <p:cNvSpPr>
              <a:spLocks noEditPoints="1"/>
            </p:cNvSpPr>
            <p:nvPr/>
          </p:nvSpPr>
          <p:spPr bwMode="auto">
            <a:xfrm>
              <a:off x="-2709863" y="-2732087"/>
              <a:ext cx="755650" cy="1076325"/>
            </a:xfrm>
            <a:custGeom>
              <a:avLst/>
              <a:gdLst>
                <a:gd name="T0" fmla="*/ 104 w 201"/>
                <a:gd name="T1" fmla="*/ 0 h 286"/>
                <a:gd name="T2" fmla="*/ 27 w 201"/>
                <a:gd name="T3" fmla="*/ 38 h 286"/>
                <a:gd name="T4" fmla="*/ 0 w 201"/>
                <a:gd name="T5" fmla="*/ 147 h 286"/>
                <a:gd name="T6" fmla="*/ 99 w 201"/>
                <a:gd name="T7" fmla="*/ 286 h 286"/>
                <a:gd name="T8" fmla="*/ 174 w 201"/>
                <a:gd name="T9" fmla="*/ 249 h 286"/>
                <a:gd name="T10" fmla="*/ 201 w 201"/>
                <a:gd name="T11" fmla="*/ 141 h 286"/>
                <a:gd name="T12" fmla="*/ 104 w 201"/>
                <a:gd name="T13" fmla="*/ 0 h 286"/>
                <a:gd name="T14" fmla="*/ 100 w 201"/>
                <a:gd name="T15" fmla="*/ 239 h 286"/>
                <a:gd name="T16" fmla="*/ 62 w 201"/>
                <a:gd name="T17" fmla="*/ 146 h 286"/>
                <a:gd name="T18" fmla="*/ 101 w 201"/>
                <a:gd name="T19" fmla="*/ 46 h 286"/>
                <a:gd name="T20" fmla="*/ 138 w 201"/>
                <a:gd name="T21" fmla="*/ 143 h 286"/>
                <a:gd name="T22" fmla="*/ 100 w 201"/>
                <a:gd name="T23" fmla="*/ 23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4" y="13"/>
                    <a:pt x="27" y="38"/>
                  </a:cubicBezTo>
                  <a:cubicBezTo>
                    <a:pt x="9" y="63"/>
                    <a:pt x="0" y="99"/>
                    <a:pt x="0" y="147"/>
                  </a:cubicBezTo>
                  <a:cubicBezTo>
                    <a:pt x="0" y="240"/>
                    <a:pt x="33" y="286"/>
                    <a:pt x="99" y="286"/>
                  </a:cubicBezTo>
                  <a:cubicBezTo>
                    <a:pt x="131" y="286"/>
                    <a:pt x="157" y="274"/>
                    <a:pt x="174" y="249"/>
                  </a:cubicBezTo>
                  <a:cubicBezTo>
                    <a:pt x="192" y="224"/>
                    <a:pt x="201" y="188"/>
                    <a:pt x="201" y="141"/>
                  </a:cubicBezTo>
                  <a:cubicBezTo>
                    <a:pt x="201" y="47"/>
                    <a:pt x="168" y="0"/>
                    <a:pt x="104" y="0"/>
                  </a:cubicBezTo>
                  <a:close/>
                  <a:moveTo>
                    <a:pt x="100" y="239"/>
                  </a:moveTo>
                  <a:cubicBezTo>
                    <a:pt x="75" y="239"/>
                    <a:pt x="62" y="208"/>
                    <a:pt x="62" y="146"/>
                  </a:cubicBezTo>
                  <a:cubicBezTo>
                    <a:pt x="62" y="80"/>
                    <a:pt x="75" y="46"/>
                    <a:pt x="101" y="46"/>
                  </a:cubicBezTo>
                  <a:cubicBezTo>
                    <a:pt x="126" y="46"/>
                    <a:pt x="138" y="79"/>
                    <a:pt x="138" y="143"/>
                  </a:cubicBezTo>
                  <a:cubicBezTo>
                    <a:pt x="138" y="207"/>
                    <a:pt x="126" y="239"/>
                    <a:pt x="100" y="239"/>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48" name="Freeform 18"/>
            <p:cNvSpPr>
              <a:spLocks noEditPoints="1"/>
            </p:cNvSpPr>
            <p:nvPr/>
          </p:nvSpPr>
          <p:spPr bwMode="auto">
            <a:xfrm>
              <a:off x="-3592513" y="-1246187"/>
              <a:ext cx="755650" cy="1076325"/>
            </a:xfrm>
            <a:custGeom>
              <a:avLst/>
              <a:gdLst>
                <a:gd name="T0" fmla="*/ 104 w 201"/>
                <a:gd name="T1" fmla="*/ 0 h 286"/>
                <a:gd name="T2" fmla="*/ 27 w 201"/>
                <a:gd name="T3" fmla="*/ 38 h 286"/>
                <a:gd name="T4" fmla="*/ 0 w 201"/>
                <a:gd name="T5" fmla="*/ 148 h 286"/>
                <a:gd name="T6" fmla="*/ 99 w 201"/>
                <a:gd name="T7" fmla="*/ 286 h 286"/>
                <a:gd name="T8" fmla="*/ 175 w 201"/>
                <a:gd name="T9" fmla="*/ 249 h 286"/>
                <a:gd name="T10" fmla="*/ 201 w 201"/>
                <a:gd name="T11" fmla="*/ 141 h 286"/>
                <a:gd name="T12" fmla="*/ 104 w 201"/>
                <a:gd name="T13" fmla="*/ 0 h 286"/>
                <a:gd name="T14" fmla="*/ 101 w 201"/>
                <a:gd name="T15" fmla="*/ 240 h 286"/>
                <a:gd name="T16" fmla="*/ 62 w 201"/>
                <a:gd name="T17" fmla="*/ 146 h 286"/>
                <a:gd name="T18" fmla="*/ 102 w 201"/>
                <a:gd name="T19" fmla="*/ 47 h 286"/>
                <a:gd name="T20" fmla="*/ 139 w 201"/>
                <a:gd name="T21" fmla="*/ 143 h 286"/>
                <a:gd name="T22" fmla="*/ 101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1" y="0"/>
                    <a:pt x="45" y="13"/>
                    <a:pt x="27" y="38"/>
                  </a:cubicBezTo>
                  <a:cubicBezTo>
                    <a:pt x="9" y="63"/>
                    <a:pt x="0" y="100"/>
                    <a:pt x="0" y="148"/>
                  </a:cubicBezTo>
                  <a:cubicBezTo>
                    <a:pt x="0" y="240"/>
                    <a:pt x="33" y="286"/>
                    <a:pt x="99" y="286"/>
                  </a:cubicBezTo>
                  <a:cubicBezTo>
                    <a:pt x="132" y="286"/>
                    <a:pt x="157" y="274"/>
                    <a:pt x="175" y="249"/>
                  </a:cubicBezTo>
                  <a:cubicBezTo>
                    <a:pt x="192" y="224"/>
                    <a:pt x="201" y="188"/>
                    <a:pt x="201" y="141"/>
                  </a:cubicBezTo>
                  <a:cubicBezTo>
                    <a:pt x="201" y="47"/>
                    <a:pt x="169" y="0"/>
                    <a:pt x="104" y="0"/>
                  </a:cubicBezTo>
                  <a:close/>
                  <a:moveTo>
                    <a:pt x="101" y="240"/>
                  </a:moveTo>
                  <a:cubicBezTo>
                    <a:pt x="75" y="240"/>
                    <a:pt x="62" y="208"/>
                    <a:pt x="62" y="146"/>
                  </a:cubicBezTo>
                  <a:cubicBezTo>
                    <a:pt x="62" y="80"/>
                    <a:pt x="75" y="47"/>
                    <a:pt x="102" y="47"/>
                  </a:cubicBezTo>
                  <a:cubicBezTo>
                    <a:pt x="126" y="47"/>
                    <a:pt x="139" y="79"/>
                    <a:pt x="139" y="143"/>
                  </a:cubicBezTo>
                  <a:cubicBezTo>
                    <a:pt x="139" y="207"/>
                    <a:pt x="126" y="240"/>
                    <a:pt x="101"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sp>
          <p:nvSpPr>
            <p:cNvPr id="49" name="Freeform 19"/>
            <p:cNvSpPr>
              <a:spLocks noEditPoints="1"/>
            </p:cNvSpPr>
            <p:nvPr/>
          </p:nvSpPr>
          <p:spPr bwMode="auto">
            <a:xfrm>
              <a:off x="-1792288" y="239713"/>
              <a:ext cx="755650" cy="1076325"/>
            </a:xfrm>
            <a:custGeom>
              <a:avLst/>
              <a:gdLst>
                <a:gd name="T0" fmla="*/ 104 w 201"/>
                <a:gd name="T1" fmla="*/ 0 h 286"/>
                <a:gd name="T2" fmla="*/ 27 w 201"/>
                <a:gd name="T3" fmla="*/ 38 h 286"/>
                <a:gd name="T4" fmla="*/ 0 w 201"/>
                <a:gd name="T5" fmla="*/ 148 h 286"/>
                <a:gd name="T6" fmla="*/ 99 w 201"/>
                <a:gd name="T7" fmla="*/ 286 h 286"/>
                <a:gd name="T8" fmla="*/ 174 w 201"/>
                <a:gd name="T9" fmla="*/ 249 h 286"/>
                <a:gd name="T10" fmla="*/ 201 w 201"/>
                <a:gd name="T11" fmla="*/ 141 h 286"/>
                <a:gd name="T12" fmla="*/ 104 w 201"/>
                <a:gd name="T13" fmla="*/ 0 h 286"/>
                <a:gd name="T14" fmla="*/ 101 w 201"/>
                <a:gd name="T15" fmla="*/ 240 h 286"/>
                <a:gd name="T16" fmla="*/ 62 w 201"/>
                <a:gd name="T17" fmla="*/ 146 h 286"/>
                <a:gd name="T18" fmla="*/ 102 w 201"/>
                <a:gd name="T19" fmla="*/ 47 h 286"/>
                <a:gd name="T20" fmla="*/ 139 w 201"/>
                <a:gd name="T21" fmla="*/ 143 h 286"/>
                <a:gd name="T22" fmla="*/ 101 w 201"/>
                <a:gd name="T23" fmla="*/ 2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86">
                  <a:moveTo>
                    <a:pt x="104" y="0"/>
                  </a:moveTo>
                  <a:cubicBezTo>
                    <a:pt x="70" y="0"/>
                    <a:pt x="45" y="13"/>
                    <a:pt x="27" y="38"/>
                  </a:cubicBezTo>
                  <a:cubicBezTo>
                    <a:pt x="9" y="63"/>
                    <a:pt x="0" y="100"/>
                    <a:pt x="0" y="148"/>
                  </a:cubicBezTo>
                  <a:cubicBezTo>
                    <a:pt x="0" y="240"/>
                    <a:pt x="33" y="286"/>
                    <a:pt x="99" y="286"/>
                  </a:cubicBezTo>
                  <a:cubicBezTo>
                    <a:pt x="132" y="286"/>
                    <a:pt x="157" y="274"/>
                    <a:pt x="174" y="249"/>
                  </a:cubicBezTo>
                  <a:cubicBezTo>
                    <a:pt x="192" y="224"/>
                    <a:pt x="201" y="188"/>
                    <a:pt x="201" y="141"/>
                  </a:cubicBezTo>
                  <a:cubicBezTo>
                    <a:pt x="201" y="47"/>
                    <a:pt x="169" y="0"/>
                    <a:pt x="104" y="0"/>
                  </a:cubicBezTo>
                  <a:close/>
                  <a:moveTo>
                    <a:pt x="101" y="240"/>
                  </a:moveTo>
                  <a:cubicBezTo>
                    <a:pt x="75" y="240"/>
                    <a:pt x="62" y="209"/>
                    <a:pt x="62" y="146"/>
                  </a:cubicBezTo>
                  <a:cubicBezTo>
                    <a:pt x="62" y="80"/>
                    <a:pt x="75" y="47"/>
                    <a:pt x="102" y="47"/>
                  </a:cubicBezTo>
                  <a:cubicBezTo>
                    <a:pt x="126" y="47"/>
                    <a:pt x="139" y="79"/>
                    <a:pt x="139" y="143"/>
                  </a:cubicBezTo>
                  <a:cubicBezTo>
                    <a:pt x="139" y="208"/>
                    <a:pt x="126" y="240"/>
                    <a:pt x="101" y="24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a:solidFill>
                  <a:srgbClr val="FFFFFF"/>
                </a:solidFill>
                <a:latin typeface="Segoe Light"/>
              </a:endParaRPr>
            </a:p>
          </p:txBody>
        </p:sp>
      </p:grpSp>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5378" y="3830413"/>
            <a:ext cx="587218" cy="587218"/>
          </a:xfrm>
          <a:prstGeom prst="rect">
            <a:avLst/>
          </a:prstGeom>
        </p:spPr>
      </p:pic>
      <p:grpSp>
        <p:nvGrpSpPr>
          <p:cNvPr id="51" name="Group 50"/>
          <p:cNvGrpSpPr/>
          <p:nvPr/>
        </p:nvGrpSpPr>
        <p:grpSpPr>
          <a:xfrm>
            <a:off x="3908365" y="3193136"/>
            <a:ext cx="3683101" cy="2597142"/>
            <a:chOff x="4218567" y="3446573"/>
            <a:chExt cx="3977070" cy="2804434"/>
          </a:xfrm>
        </p:grpSpPr>
        <p:grpSp>
          <p:nvGrpSpPr>
            <p:cNvPr id="52" name="Group 51"/>
            <p:cNvGrpSpPr/>
            <p:nvPr/>
          </p:nvGrpSpPr>
          <p:grpSpPr>
            <a:xfrm>
              <a:off x="5461371" y="4792127"/>
              <a:ext cx="2373722" cy="1458880"/>
              <a:chOff x="2091702" y="1130273"/>
              <a:chExt cx="1816694" cy="1116533"/>
            </a:xfrm>
          </p:grpSpPr>
          <p:sp>
            <p:nvSpPr>
              <p:cNvPr id="57" name="Freeform 56"/>
              <p:cNvSpPr/>
              <p:nvPr/>
            </p:nvSpPr>
            <p:spPr>
              <a:xfrm>
                <a:off x="2925244" y="1130273"/>
                <a:ext cx="768277" cy="509782"/>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006BBC"/>
                  </a:gs>
                  <a:gs pos="57000">
                    <a:srgbClr val="107BCC"/>
                  </a:gs>
                </a:gsLst>
                <a:lin ang="19200000" scaled="0"/>
                <a:tileRect/>
              </a:gradFill>
              <a:ln w="12700" cap="flat" cmpd="sng" algn="ctr">
                <a:noFill/>
                <a:prstDash val="solid"/>
                <a:miter lim="800000"/>
              </a:ln>
              <a:effectLst/>
            </p:spPr>
            <p:txBody>
              <a:bodyPr rtlCol="0" anchor="ctr"/>
              <a:lstStyle/>
              <a:p>
                <a:pPr algn="ctr" defTabSz="469401">
                  <a:lnSpc>
                    <a:spcPct val="80000"/>
                  </a:lnSpc>
                  <a:defRPr/>
                </a:pPr>
                <a:r>
                  <a:rPr lang="en-US" sz="924" kern="0" dirty="0" err="1">
                    <a:solidFill>
                      <a:srgbClr val="FFFFFF"/>
                    </a:solidFill>
                    <a:latin typeface="Segoe Light"/>
                  </a:rPr>
                  <a:t>Saas</a:t>
                </a:r>
                <a:endParaRPr lang="en-US" sz="924" kern="0" dirty="0">
                  <a:solidFill>
                    <a:srgbClr val="FFFFFF"/>
                  </a:solidFill>
                  <a:latin typeface="Segoe Light"/>
                </a:endParaRPr>
              </a:p>
            </p:txBody>
          </p:sp>
          <p:sp>
            <p:nvSpPr>
              <p:cNvPr id="58" name="Freeform 57"/>
              <p:cNvSpPr/>
              <p:nvPr/>
            </p:nvSpPr>
            <p:spPr>
              <a:xfrm>
                <a:off x="2091702" y="1266766"/>
                <a:ext cx="992702" cy="658696"/>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solidFill>
                <a:srgbClr val="FFFFFF"/>
              </a:solidFill>
              <a:ln w="12700" cap="flat" cmpd="sng" algn="ctr">
                <a:noFill/>
                <a:prstDash val="solid"/>
                <a:miter lim="800000"/>
              </a:ln>
              <a:effectLst/>
            </p:spPr>
            <p:txBody>
              <a:bodyPr rtlCol="0" anchor="ctr"/>
              <a:lstStyle/>
              <a:p>
                <a:pPr algn="ctr" defTabSz="469401">
                  <a:lnSpc>
                    <a:spcPct val="80000"/>
                  </a:lnSpc>
                  <a:defRPr/>
                </a:pPr>
                <a:endParaRPr lang="en-US" sz="924" kern="0" dirty="0">
                  <a:solidFill>
                    <a:srgbClr val="FFFFFF"/>
                  </a:solidFill>
                  <a:latin typeface="Segoe Light"/>
                </a:endParaRPr>
              </a:p>
            </p:txBody>
          </p:sp>
          <p:sp>
            <p:nvSpPr>
              <p:cNvPr id="59" name="Freeform 58"/>
              <p:cNvSpPr/>
              <p:nvPr/>
            </p:nvSpPr>
            <p:spPr>
              <a:xfrm>
                <a:off x="2124261" y="1296796"/>
                <a:ext cx="942161" cy="625160"/>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209FE8"/>
                  </a:gs>
                  <a:gs pos="58000">
                    <a:srgbClr val="2EAFE5"/>
                  </a:gs>
                </a:gsLst>
                <a:lin ang="19200000" scaled="0"/>
                <a:tileRect/>
              </a:gradFill>
              <a:ln w="12700" cap="flat" cmpd="sng" algn="ctr">
                <a:noFill/>
                <a:prstDash val="solid"/>
                <a:miter lim="800000"/>
              </a:ln>
              <a:effectLst/>
            </p:spPr>
            <p:txBody>
              <a:bodyPr rtlCol="0" anchor="ctr"/>
              <a:lstStyle/>
              <a:p>
                <a:pPr algn="ctr" defTabSz="469401">
                  <a:lnSpc>
                    <a:spcPct val="80000"/>
                  </a:lnSpc>
                  <a:defRPr/>
                </a:pPr>
                <a:r>
                  <a:rPr lang="en-US" sz="924" kern="0" dirty="0">
                    <a:solidFill>
                      <a:srgbClr val="FFFFFF"/>
                    </a:solidFill>
                    <a:latin typeface="Segoe Light"/>
                  </a:rPr>
                  <a:t>Azure</a:t>
                </a:r>
              </a:p>
            </p:txBody>
          </p:sp>
          <p:sp>
            <p:nvSpPr>
              <p:cNvPr id="60" name="Freeform 59"/>
              <p:cNvSpPr/>
              <p:nvPr/>
            </p:nvSpPr>
            <p:spPr>
              <a:xfrm>
                <a:off x="2178210" y="1724130"/>
                <a:ext cx="780247" cy="517724"/>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solidFill>
                <a:srgbClr val="FFFFFF"/>
              </a:solidFill>
              <a:ln w="12700" cap="flat" cmpd="sng" algn="ctr">
                <a:noFill/>
                <a:prstDash val="solid"/>
                <a:miter lim="800000"/>
              </a:ln>
              <a:effectLst/>
            </p:spPr>
            <p:txBody>
              <a:bodyPr rtlCol="0" anchor="ctr"/>
              <a:lstStyle/>
              <a:p>
                <a:pPr algn="ctr" defTabSz="469401">
                  <a:lnSpc>
                    <a:spcPct val="80000"/>
                  </a:lnSpc>
                  <a:defRPr/>
                </a:pPr>
                <a:endParaRPr lang="en-US" sz="924" kern="0" dirty="0">
                  <a:solidFill>
                    <a:srgbClr val="FFFFFF"/>
                  </a:solidFill>
                  <a:latin typeface="Segoe Light"/>
                </a:endParaRPr>
              </a:p>
            </p:txBody>
          </p:sp>
          <p:sp>
            <p:nvSpPr>
              <p:cNvPr id="61" name="Freeform 60"/>
              <p:cNvSpPr/>
              <p:nvPr/>
            </p:nvSpPr>
            <p:spPr>
              <a:xfrm>
                <a:off x="2190537" y="1748344"/>
                <a:ext cx="751218" cy="498462"/>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006ABE"/>
                  </a:gs>
                  <a:gs pos="57000">
                    <a:srgbClr val="137BCD"/>
                  </a:gs>
                </a:gsLst>
                <a:lin ang="19200000" scaled="0"/>
                <a:tileRect/>
              </a:gradFill>
              <a:ln w="12700" cap="flat" cmpd="sng" algn="ctr">
                <a:noFill/>
                <a:prstDash val="solid"/>
                <a:miter lim="800000"/>
              </a:ln>
              <a:effectLst/>
            </p:spPr>
            <p:txBody>
              <a:bodyPr rtlCol="0" anchor="ctr"/>
              <a:lstStyle/>
              <a:p>
                <a:pPr algn="ctr" defTabSz="469401">
                  <a:lnSpc>
                    <a:spcPct val="80000"/>
                  </a:lnSpc>
                  <a:defRPr/>
                </a:pPr>
                <a:r>
                  <a:rPr lang="en-US" sz="924" kern="0" dirty="0">
                    <a:solidFill>
                      <a:srgbClr val="FFFFFF"/>
                    </a:solidFill>
                    <a:latin typeface="Segoe Light"/>
                  </a:rPr>
                  <a:t>Public</a:t>
                </a:r>
              </a:p>
              <a:p>
                <a:pPr algn="ctr" defTabSz="469401">
                  <a:lnSpc>
                    <a:spcPct val="80000"/>
                  </a:lnSpc>
                  <a:defRPr/>
                </a:pPr>
                <a:r>
                  <a:rPr lang="en-US" sz="924" kern="0" dirty="0">
                    <a:solidFill>
                      <a:srgbClr val="FFFFFF"/>
                    </a:solidFill>
                    <a:latin typeface="Segoe Light"/>
                  </a:rPr>
                  <a:t>Cloud</a:t>
                </a:r>
              </a:p>
            </p:txBody>
          </p:sp>
          <p:sp>
            <p:nvSpPr>
              <p:cNvPr id="62" name="Freeform 61"/>
              <p:cNvSpPr/>
              <p:nvPr/>
            </p:nvSpPr>
            <p:spPr>
              <a:xfrm>
                <a:off x="2849261" y="1491932"/>
                <a:ext cx="1059135" cy="702777"/>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solidFill>
                <a:srgbClr val="FFFFFF"/>
              </a:solidFill>
              <a:ln w="12700" cap="flat" cmpd="sng" algn="ctr">
                <a:noFill/>
                <a:prstDash val="solid"/>
                <a:miter lim="800000"/>
              </a:ln>
              <a:effectLst/>
            </p:spPr>
            <p:txBody>
              <a:bodyPr rtlCol="0" anchor="ctr"/>
              <a:lstStyle/>
              <a:p>
                <a:pPr algn="ctr" defTabSz="469401">
                  <a:lnSpc>
                    <a:spcPct val="80000"/>
                  </a:lnSpc>
                  <a:defRPr/>
                </a:pPr>
                <a:r>
                  <a:rPr lang="en-US" sz="924" kern="0" dirty="0">
                    <a:solidFill>
                      <a:srgbClr val="FFFFFF"/>
                    </a:solidFill>
                    <a:latin typeface="Segoe Light"/>
                  </a:rPr>
                  <a:t>Office 365</a:t>
                </a:r>
              </a:p>
            </p:txBody>
          </p:sp>
          <p:sp>
            <p:nvSpPr>
              <p:cNvPr id="63" name="Freeform 62"/>
              <p:cNvSpPr/>
              <p:nvPr/>
            </p:nvSpPr>
            <p:spPr>
              <a:xfrm>
                <a:off x="2885514" y="1509815"/>
                <a:ext cx="1005232" cy="667010"/>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003F82"/>
                  </a:gs>
                  <a:gs pos="57000">
                    <a:srgbClr val="004DA4"/>
                  </a:gs>
                </a:gsLst>
                <a:lin ang="19200000" scaled="0"/>
                <a:tileRect/>
              </a:gradFill>
              <a:ln w="12700" cap="flat" cmpd="sng" algn="ctr">
                <a:noFill/>
                <a:prstDash val="solid"/>
                <a:miter lim="800000"/>
              </a:ln>
              <a:effectLst/>
            </p:spPr>
            <p:txBody>
              <a:bodyPr rtlCol="0" anchor="ctr"/>
              <a:lstStyle/>
              <a:p>
                <a:pPr algn="ctr" defTabSz="469401">
                  <a:lnSpc>
                    <a:spcPct val="80000"/>
                  </a:lnSpc>
                  <a:defRPr/>
                </a:pPr>
                <a:r>
                  <a:rPr lang="en-US" sz="924" kern="0" dirty="0">
                    <a:solidFill>
                      <a:srgbClr val="FFFFFF"/>
                    </a:solidFill>
                    <a:latin typeface="Segoe Light"/>
                  </a:rPr>
                  <a:t>Office 365</a:t>
                </a:r>
              </a:p>
            </p:txBody>
          </p:sp>
        </p:grpSp>
        <p:sp>
          <p:nvSpPr>
            <p:cNvPr id="53" name="TextBox 52"/>
            <p:cNvSpPr txBox="1"/>
            <p:nvPr/>
          </p:nvSpPr>
          <p:spPr>
            <a:xfrm>
              <a:off x="4218567" y="3979665"/>
              <a:ext cx="3977070" cy="835383"/>
            </a:xfrm>
            <a:prstGeom prst="rect">
              <a:avLst/>
            </a:prstGeom>
            <a:noFill/>
            <a:ln>
              <a:noFill/>
            </a:ln>
          </p:spPr>
          <p:txBody>
            <a:bodyPr wrap="square" lIns="169362" tIns="135490" rIns="169362" bIns="135490" rtlCol="0">
              <a:spAutoFit/>
            </a:bodyPr>
            <a:lstStyle>
              <a:defPPr>
                <a:defRPr lang="en-US"/>
              </a:defPPr>
              <a:lvl1pPr>
                <a:lnSpc>
                  <a:spcPct val="90000"/>
                </a:lnSpc>
                <a:spcAft>
                  <a:spcPts val="1200"/>
                </a:spcAft>
                <a:defRPr sz="1400">
                  <a:gradFill>
                    <a:gsLst>
                      <a:gs pos="2917">
                        <a:srgbClr val="000000"/>
                      </a:gs>
                      <a:gs pos="30000">
                        <a:srgbClr val="000000"/>
                      </a:gs>
                    </a:gsLst>
                    <a:lin ang="5400000" scaled="0"/>
                  </a:gradFill>
                </a:defRPr>
              </a:lvl1pPr>
            </a:lstStyle>
            <a:p>
              <a:pPr defTabSz="863999">
                <a:spcAft>
                  <a:spcPts val="1112"/>
                </a:spcAft>
                <a:defRPr/>
              </a:pPr>
              <a:r>
                <a:rPr lang="en-US" sz="1296" dirty="0">
                  <a:latin typeface="Segoe UI Semilight"/>
                </a:rPr>
                <a:t>Get started in minutes</a:t>
              </a:r>
            </a:p>
            <a:p>
              <a:pPr defTabSz="863999">
                <a:spcAft>
                  <a:spcPts val="1112"/>
                </a:spcAft>
                <a:defRPr/>
              </a:pPr>
              <a:r>
                <a:rPr lang="en-US" sz="1296" dirty="0">
                  <a:latin typeface="Segoe UI Semilight"/>
                </a:rPr>
                <a:t>Integrated with Azure ML, PowerBI &amp; ADF</a:t>
              </a:r>
            </a:p>
          </p:txBody>
        </p:sp>
        <p:sp>
          <p:nvSpPr>
            <p:cNvPr id="54" name="Rectangle 53"/>
            <p:cNvSpPr/>
            <p:nvPr/>
          </p:nvSpPr>
          <p:spPr bwMode="auto">
            <a:xfrm>
              <a:off x="4319937" y="3446573"/>
              <a:ext cx="3295128" cy="54118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90" rIns="169362" bIns="135490" numCol="1" spcCol="0" rtlCol="0" fromWordArt="0" anchor="ctr" anchorCtr="0" forceAA="0" compatLnSpc="1">
              <a:prstTxWarp prst="textNoShape">
                <a:avLst/>
              </a:prstTxWarp>
              <a:noAutofit/>
            </a:bodyPr>
            <a:lstStyle/>
            <a:p>
              <a:pPr defTabSz="863417" fontAlgn="base">
                <a:lnSpc>
                  <a:spcPct val="90000"/>
                </a:lnSpc>
                <a:spcBef>
                  <a:spcPct val="0"/>
                </a:spcBef>
                <a:spcAft>
                  <a:spcPct val="0"/>
                </a:spcAft>
                <a:defRPr/>
              </a:pPr>
              <a:r>
                <a:rPr lang="en-US" sz="1853" dirty="0">
                  <a:gradFill>
                    <a:gsLst>
                      <a:gs pos="0">
                        <a:srgbClr val="FFFFFF"/>
                      </a:gs>
                      <a:gs pos="100000">
                        <a:srgbClr val="FFFFFF"/>
                      </a:gs>
                    </a:gsLst>
                    <a:lin ang="5400000" scaled="0"/>
                  </a:gradFill>
                  <a:latin typeface="Segoe UI Light"/>
                  <a:ea typeface="Segoe UI" pitchFamily="34" charset="0"/>
                  <a:cs typeface="Segoe UI" pitchFamily="34" charset="0"/>
                </a:rPr>
                <a:t>Powered by the Cloud</a:t>
              </a:r>
            </a:p>
          </p:txBody>
        </p:sp>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1272" y="5200826"/>
              <a:ext cx="434609" cy="434609"/>
            </a:xfrm>
            <a:prstGeom prst="rect">
              <a:avLst/>
            </a:prstGeom>
          </p:spPr>
        </p:pic>
        <p:pic>
          <p:nvPicPr>
            <p:cNvPr id="56" name="Picture 55"/>
            <p:cNvPicPr>
              <a:picLocks noChangeAspect="1"/>
            </p:cNvPicPr>
            <p:nvPr/>
          </p:nvPicPr>
          <p:blipFill>
            <a:blip r:embed="rId5">
              <a:clrChange>
                <a:clrFrom>
                  <a:srgbClr val="000000"/>
                </a:clrFrom>
                <a:clrTo>
                  <a:srgbClr val="000000">
                    <a:alpha val="0"/>
                  </a:srgbClr>
                </a:clrTo>
              </a:clrChange>
            </a:blip>
            <a:stretch>
              <a:fillRect/>
            </a:stretch>
          </p:blipFill>
          <p:spPr>
            <a:xfrm>
              <a:off x="4926878" y="5680291"/>
              <a:ext cx="541790" cy="541790"/>
            </a:xfrm>
            <a:prstGeom prst="rect">
              <a:avLst/>
            </a:prstGeom>
          </p:spPr>
        </p:pic>
      </p:grpSp>
      <p:grpSp>
        <p:nvGrpSpPr>
          <p:cNvPr id="91" name="Group 90"/>
          <p:cNvGrpSpPr/>
          <p:nvPr/>
        </p:nvGrpSpPr>
        <p:grpSpPr>
          <a:xfrm>
            <a:off x="2154326" y="3862555"/>
            <a:ext cx="352880" cy="518880"/>
            <a:chOff x="2324526" y="4169422"/>
            <a:chExt cx="381046" cy="560295"/>
          </a:xfrm>
        </p:grpSpPr>
        <p:sp>
          <p:nvSpPr>
            <p:cNvPr id="92" name="Flowchart: Magnetic Disk 91"/>
            <p:cNvSpPr/>
            <p:nvPr/>
          </p:nvSpPr>
          <p:spPr bwMode="auto">
            <a:xfrm>
              <a:off x="2324526" y="4169422"/>
              <a:ext cx="381046" cy="560295"/>
            </a:xfrm>
            <a:prstGeom prst="flowChartMagneticDisk">
              <a:avLst/>
            </a:prstGeom>
            <a:gradFill flip="none" rotWithShape="1">
              <a:gsLst>
                <a:gs pos="57000">
                  <a:srgbClr val="003F82"/>
                </a:gs>
                <a:gs pos="57000">
                  <a:srgbClr val="004DA4"/>
                </a:gs>
              </a:gsLst>
              <a:lin ang="19200000" scaled="0"/>
              <a:tileRect/>
            </a:gradFill>
            <a:ln w="12700" cap="flat" cmpd="sng" algn="ctr">
              <a:noFill/>
              <a:prstDash val="solid"/>
              <a:miter lim="800000"/>
            </a:ln>
            <a:effec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dirty="0" err="1">
                <a:solidFill>
                  <a:srgbClr val="FFFFFF"/>
                </a:solidFill>
                <a:latin typeface="Segoe Light"/>
              </a:endParaRPr>
            </a:p>
          </p:txBody>
        </p:sp>
        <p:sp>
          <p:nvSpPr>
            <p:cNvPr id="93" name="Oval 92"/>
            <p:cNvSpPr/>
            <p:nvPr/>
          </p:nvSpPr>
          <p:spPr bwMode="auto">
            <a:xfrm>
              <a:off x="2366342" y="4197108"/>
              <a:ext cx="312260" cy="1329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90" rIns="169362" bIns="135490" numCol="1" spcCol="0" rtlCol="0" fromWordArt="0" anchor="t" anchorCtr="0" forceAA="0" compatLnSpc="1">
              <a:prstTxWarp prst="textNoShape">
                <a:avLst/>
              </a:prstTxWarp>
              <a:noAutofit/>
            </a:bodyPr>
            <a:lstStyle/>
            <a:p>
              <a:pPr algn="ctr" defTabSz="863417" fontAlgn="base">
                <a:lnSpc>
                  <a:spcPct val="90000"/>
                </a:lnSpc>
                <a:spcBef>
                  <a:spcPct val="0"/>
                </a:spcBef>
                <a:spcAft>
                  <a:spcPct val="0"/>
                </a:spcAft>
                <a:defRPr/>
              </a:pPr>
              <a:endParaRPr lang="en-US" sz="222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94" name="Donut 93"/>
          <p:cNvSpPr/>
          <p:nvPr/>
        </p:nvSpPr>
        <p:spPr bwMode="auto">
          <a:xfrm>
            <a:off x="2549140" y="3674610"/>
            <a:ext cx="347533" cy="148693"/>
          </a:xfrm>
          <a:prstGeom prst="don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90" rIns="169362" bIns="135490" numCol="1" spcCol="0" rtlCol="0" fromWordArt="0" anchor="t" anchorCtr="0" forceAA="0" compatLnSpc="1">
            <a:prstTxWarp prst="textNoShape">
              <a:avLst/>
            </a:prstTxWarp>
            <a:noAutofit/>
          </a:bodyPr>
          <a:lstStyle/>
          <a:p>
            <a:pPr algn="ctr" defTabSz="863417" fontAlgn="base">
              <a:lnSpc>
                <a:spcPct val="90000"/>
              </a:lnSpc>
              <a:spcBef>
                <a:spcPct val="0"/>
              </a:spcBef>
              <a:spcAft>
                <a:spcPct val="0"/>
              </a:spcAft>
              <a:defRPr/>
            </a:pPr>
            <a:endParaRPr lang="en-US" sz="222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95" name="Group 94"/>
          <p:cNvGrpSpPr/>
          <p:nvPr/>
        </p:nvGrpSpPr>
        <p:grpSpPr>
          <a:xfrm>
            <a:off x="7833092" y="2275834"/>
            <a:ext cx="3408293" cy="3228936"/>
            <a:chOff x="8456548" y="2456056"/>
            <a:chExt cx="3680328" cy="3486655"/>
          </a:xfrm>
        </p:grpSpPr>
        <p:sp>
          <p:nvSpPr>
            <p:cNvPr id="96" name="Freeform 95"/>
            <p:cNvSpPr>
              <a:spLocks noChangeAspect="1"/>
            </p:cNvSpPr>
            <p:nvPr/>
          </p:nvSpPr>
          <p:spPr bwMode="gray">
            <a:xfrm>
              <a:off x="9186348" y="3909781"/>
              <a:ext cx="1308837" cy="896818"/>
            </a:xfrm>
            <a:custGeom>
              <a:avLst/>
              <a:gdLst>
                <a:gd name="connsiteX0" fmla="*/ 108198 w 5712852"/>
                <a:gd name="connsiteY0" fmla="*/ 3682402 h 3914458"/>
                <a:gd name="connsiteX1" fmla="*/ 5604654 w 5712852"/>
                <a:gd name="connsiteY1" fmla="*/ 3682402 h 3914458"/>
                <a:gd name="connsiteX2" fmla="*/ 5712852 w 5712852"/>
                <a:gd name="connsiteY2" fmla="*/ 3798430 h 3914458"/>
                <a:gd name="connsiteX3" fmla="*/ 5604654 w 5712852"/>
                <a:gd name="connsiteY3" fmla="*/ 3914458 h 3914458"/>
                <a:gd name="connsiteX4" fmla="*/ 108198 w 5712852"/>
                <a:gd name="connsiteY4" fmla="*/ 3914458 h 3914458"/>
                <a:gd name="connsiteX5" fmla="*/ 0 w 5712852"/>
                <a:gd name="connsiteY5" fmla="*/ 3798430 h 3914458"/>
                <a:gd name="connsiteX6" fmla="*/ 108198 w 5712852"/>
                <a:gd name="connsiteY6" fmla="*/ 3682402 h 3914458"/>
                <a:gd name="connsiteX7" fmla="*/ 845170 w 5712852"/>
                <a:gd name="connsiteY7" fmla="*/ 2908607 h 3914458"/>
                <a:gd name="connsiteX8" fmla="*/ 1954772 w 5712852"/>
                <a:gd name="connsiteY8" fmla="*/ 2908607 h 3914458"/>
                <a:gd name="connsiteX9" fmla="*/ 1990796 w 5712852"/>
                <a:gd name="connsiteY9" fmla="*/ 2944230 h 3914458"/>
                <a:gd name="connsiteX10" fmla="*/ 1990796 w 5712852"/>
                <a:gd name="connsiteY10" fmla="*/ 2958479 h 3914458"/>
                <a:gd name="connsiteX11" fmla="*/ 1954772 w 5712852"/>
                <a:gd name="connsiteY11" fmla="*/ 2994101 h 3914458"/>
                <a:gd name="connsiteX12" fmla="*/ 845170 w 5712852"/>
                <a:gd name="connsiteY12" fmla="*/ 2994101 h 3914458"/>
                <a:gd name="connsiteX13" fmla="*/ 809144 w 5712852"/>
                <a:gd name="connsiteY13" fmla="*/ 2958479 h 3914458"/>
                <a:gd name="connsiteX14" fmla="*/ 809144 w 5712852"/>
                <a:gd name="connsiteY14" fmla="*/ 2944230 h 3914458"/>
                <a:gd name="connsiteX15" fmla="*/ 845170 w 5712852"/>
                <a:gd name="connsiteY15" fmla="*/ 2908607 h 3914458"/>
                <a:gd name="connsiteX16" fmla="*/ 845170 w 5712852"/>
                <a:gd name="connsiteY16" fmla="*/ 2618536 h 3914458"/>
                <a:gd name="connsiteX17" fmla="*/ 1954772 w 5712852"/>
                <a:gd name="connsiteY17" fmla="*/ 2618536 h 3914458"/>
                <a:gd name="connsiteX18" fmla="*/ 1990796 w 5712852"/>
                <a:gd name="connsiteY18" fmla="*/ 2655431 h 3914458"/>
                <a:gd name="connsiteX19" fmla="*/ 1990796 w 5712852"/>
                <a:gd name="connsiteY19" fmla="*/ 2670189 h 3914458"/>
                <a:gd name="connsiteX20" fmla="*/ 1954772 w 5712852"/>
                <a:gd name="connsiteY20" fmla="*/ 2707084 h 3914458"/>
                <a:gd name="connsiteX21" fmla="*/ 845170 w 5712852"/>
                <a:gd name="connsiteY21" fmla="*/ 2707084 h 3914458"/>
                <a:gd name="connsiteX22" fmla="*/ 809144 w 5712852"/>
                <a:gd name="connsiteY22" fmla="*/ 2670189 h 3914458"/>
                <a:gd name="connsiteX23" fmla="*/ 809144 w 5712852"/>
                <a:gd name="connsiteY23" fmla="*/ 2655431 h 3914458"/>
                <a:gd name="connsiteX24" fmla="*/ 845170 w 5712852"/>
                <a:gd name="connsiteY24" fmla="*/ 2618536 h 3914458"/>
                <a:gd name="connsiteX25" fmla="*/ 2446370 w 5712852"/>
                <a:gd name="connsiteY25" fmla="*/ 2560522 h 3914458"/>
                <a:gd name="connsiteX26" fmla="*/ 4659920 w 5712852"/>
                <a:gd name="connsiteY26" fmla="*/ 2560522 h 3914458"/>
                <a:gd name="connsiteX27" fmla="*/ 4876228 w 5712852"/>
                <a:gd name="connsiteY27" fmla="*/ 2762859 h 3914458"/>
                <a:gd name="connsiteX28" fmla="*/ 4876228 w 5712852"/>
                <a:gd name="connsiteY28" fmla="*/ 2791764 h 3914458"/>
                <a:gd name="connsiteX29" fmla="*/ 4659920 w 5712852"/>
                <a:gd name="connsiteY29" fmla="*/ 2994101 h 3914458"/>
                <a:gd name="connsiteX30" fmla="*/ 2446370 w 5712852"/>
                <a:gd name="connsiteY30" fmla="*/ 2994101 h 3914458"/>
                <a:gd name="connsiteX31" fmla="*/ 2222852 w 5712852"/>
                <a:gd name="connsiteY31" fmla="*/ 2791764 h 3914458"/>
                <a:gd name="connsiteX32" fmla="*/ 2222852 w 5712852"/>
                <a:gd name="connsiteY32" fmla="*/ 2762859 h 3914458"/>
                <a:gd name="connsiteX33" fmla="*/ 2446370 w 5712852"/>
                <a:gd name="connsiteY33" fmla="*/ 2560522 h 3914458"/>
                <a:gd name="connsiteX34" fmla="*/ 845170 w 5712852"/>
                <a:gd name="connsiteY34" fmla="*/ 2331519 h 3914458"/>
                <a:gd name="connsiteX35" fmla="*/ 1954772 w 5712852"/>
                <a:gd name="connsiteY35" fmla="*/ 2331519 h 3914458"/>
                <a:gd name="connsiteX36" fmla="*/ 1990796 w 5712852"/>
                <a:gd name="connsiteY36" fmla="*/ 2367141 h 3914458"/>
                <a:gd name="connsiteX37" fmla="*/ 1990796 w 5712852"/>
                <a:gd name="connsiteY37" fmla="*/ 2381390 h 3914458"/>
                <a:gd name="connsiteX38" fmla="*/ 1954772 w 5712852"/>
                <a:gd name="connsiteY38" fmla="*/ 2417013 h 3914458"/>
                <a:gd name="connsiteX39" fmla="*/ 845170 w 5712852"/>
                <a:gd name="connsiteY39" fmla="*/ 2417013 h 3914458"/>
                <a:gd name="connsiteX40" fmla="*/ 809144 w 5712852"/>
                <a:gd name="connsiteY40" fmla="*/ 2381390 h 3914458"/>
                <a:gd name="connsiteX41" fmla="*/ 809144 w 5712852"/>
                <a:gd name="connsiteY41" fmla="*/ 2367141 h 3914458"/>
                <a:gd name="connsiteX42" fmla="*/ 845170 w 5712852"/>
                <a:gd name="connsiteY42" fmla="*/ 2331519 h 3914458"/>
                <a:gd name="connsiteX43" fmla="*/ 845170 w 5712852"/>
                <a:gd name="connsiteY43" fmla="*/ 2041449 h 3914458"/>
                <a:gd name="connsiteX44" fmla="*/ 1954772 w 5712852"/>
                <a:gd name="connsiteY44" fmla="*/ 2041449 h 3914458"/>
                <a:gd name="connsiteX45" fmla="*/ 1990796 w 5712852"/>
                <a:gd name="connsiteY45" fmla="*/ 2078344 h 3914458"/>
                <a:gd name="connsiteX46" fmla="*/ 1990796 w 5712852"/>
                <a:gd name="connsiteY46" fmla="*/ 2093102 h 3914458"/>
                <a:gd name="connsiteX47" fmla="*/ 1954772 w 5712852"/>
                <a:gd name="connsiteY47" fmla="*/ 2129997 h 3914458"/>
                <a:gd name="connsiteX48" fmla="*/ 845170 w 5712852"/>
                <a:gd name="connsiteY48" fmla="*/ 2129997 h 3914458"/>
                <a:gd name="connsiteX49" fmla="*/ 809144 w 5712852"/>
                <a:gd name="connsiteY49" fmla="*/ 2093102 h 3914458"/>
                <a:gd name="connsiteX50" fmla="*/ 809144 w 5712852"/>
                <a:gd name="connsiteY50" fmla="*/ 2078344 h 3914458"/>
                <a:gd name="connsiteX51" fmla="*/ 845170 w 5712852"/>
                <a:gd name="connsiteY51" fmla="*/ 2041449 h 3914458"/>
                <a:gd name="connsiteX52" fmla="*/ 3106861 w 5712852"/>
                <a:gd name="connsiteY52" fmla="*/ 1436128 h 3914458"/>
                <a:gd name="connsiteX53" fmla="*/ 3279630 w 5712852"/>
                <a:gd name="connsiteY53" fmla="*/ 1679384 h 3914458"/>
                <a:gd name="connsiteX54" fmla="*/ 3195994 w 5712852"/>
                <a:gd name="connsiteY54" fmla="*/ 1860133 h 3914458"/>
                <a:gd name="connsiteX55" fmla="*/ 3041379 w 5712852"/>
                <a:gd name="connsiteY55" fmla="*/ 1526256 h 3914458"/>
                <a:gd name="connsiteX56" fmla="*/ 2784464 w 5712852"/>
                <a:gd name="connsiteY56" fmla="*/ 1128801 h 3914458"/>
                <a:gd name="connsiteX57" fmla="*/ 2966034 w 5712852"/>
                <a:gd name="connsiteY57" fmla="*/ 1515688 h 3914458"/>
                <a:gd name="connsiteX58" fmla="*/ 2546062 w 5712852"/>
                <a:gd name="connsiteY58" fmla="*/ 2098457 h 3914458"/>
                <a:gd name="connsiteX59" fmla="*/ 2538450 w 5712852"/>
                <a:gd name="connsiteY59" fmla="*/ 2093324 h 3914458"/>
                <a:gd name="connsiteX60" fmla="*/ 2655989 w 5712852"/>
                <a:gd name="connsiteY60" fmla="*/ 1632500 h 3914458"/>
                <a:gd name="connsiteX61" fmla="*/ 2784464 w 5712852"/>
                <a:gd name="connsiteY61" fmla="*/ 1128801 h 3914458"/>
                <a:gd name="connsiteX62" fmla="*/ 1348411 w 5712852"/>
                <a:gd name="connsiteY62" fmla="*/ 680933 h 3914458"/>
                <a:gd name="connsiteX63" fmla="*/ 1507411 w 5712852"/>
                <a:gd name="connsiteY63" fmla="*/ 738588 h 3914458"/>
                <a:gd name="connsiteX64" fmla="*/ 1550775 w 5712852"/>
                <a:gd name="connsiteY64" fmla="*/ 889932 h 3914458"/>
                <a:gd name="connsiteX65" fmla="*/ 1507411 w 5712852"/>
                <a:gd name="connsiteY65" fmla="*/ 1041276 h 3914458"/>
                <a:gd name="connsiteX66" fmla="*/ 1471275 w 5712852"/>
                <a:gd name="connsiteY66" fmla="*/ 1156586 h 3914458"/>
                <a:gd name="connsiteX67" fmla="*/ 1724227 w 5712852"/>
                <a:gd name="connsiteY67" fmla="*/ 1257482 h 3914458"/>
                <a:gd name="connsiteX68" fmla="*/ 1760365 w 5712852"/>
                <a:gd name="connsiteY68" fmla="*/ 1322344 h 3914458"/>
                <a:gd name="connsiteX69" fmla="*/ 1782045 w 5712852"/>
                <a:gd name="connsiteY69" fmla="*/ 1538550 h 3914458"/>
                <a:gd name="connsiteX70" fmla="*/ 1789273 w 5712852"/>
                <a:gd name="connsiteY70" fmla="*/ 1661066 h 3914458"/>
                <a:gd name="connsiteX71" fmla="*/ 1008731 w 5712852"/>
                <a:gd name="connsiteY71" fmla="*/ 1661066 h 3914458"/>
                <a:gd name="connsiteX72" fmla="*/ 1008731 w 5712852"/>
                <a:gd name="connsiteY72" fmla="*/ 1372792 h 3914458"/>
                <a:gd name="connsiteX73" fmla="*/ 1044867 w 5712852"/>
                <a:gd name="connsiteY73" fmla="*/ 1264689 h 3914458"/>
                <a:gd name="connsiteX74" fmla="*/ 1268911 w 5712852"/>
                <a:gd name="connsiteY74" fmla="*/ 1156586 h 3914458"/>
                <a:gd name="connsiteX75" fmla="*/ 1218321 w 5712852"/>
                <a:gd name="connsiteY75" fmla="*/ 1026863 h 3914458"/>
                <a:gd name="connsiteX76" fmla="*/ 1203867 w 5712852"/>
                <a:gd name="connsiteY76" fmla="*/ 803450 h 3914458"/>
                <a:gd name="connsiteX77" fmla="*/ 1348411 w 5712852"/>
                <a:gd name="connsiteY77" fmla="*/ 680933 h 3914458"/>
                <a:gd name="connsiteX78" fmla="*/ 4473179 w 5712852"/>
                <a:gd name="connsiteY78" fmla="*/ 550320 h 3914458"/>
                <a:gd name="connsiteX79" fmla="*/ 4357849 w 5712852"/>
                <a:gd name="connsiteY79" fmla="*/ 665650 h 3914458"/>
                <a:gd name="connsiteX80" fmla="*/ 4366912 w 5712852"/>
                <a:gd name="connsiteY80" fmla="*/ 710542 h 3914458"/>
                <a:gd name="connsiteX81" fmla="*/ 4381211 w 5712852"/>
                <a:gd name="connsiteY81" fmla="*/ 731748 h 3914458"/>
                <a:gd name="connsiteX82" fmla="*/ 4020705 w 5712852"/>
                <a:gd name="connsiteY82" fmla="*/ 1187369 h 3914458"/>
                <a:gd name="connsiteX83" fmla="*/ 3581985 w 5712852"/>
                <a:gd name="connsiteY83" fmla="*/ 1025953 h 3914458"/>
                <a:gd name="connsiteX84" fmla="*/ 3313364 w 5712852"/>
                <a:gd name="connsiteY84" fmla="*/ 1606479 h 3914458"/>
                <a:gd name="connsiteX85" fmla="*/ 3107984 w 5712852"/>
                <a:gd name="connsiteY85" fmla="*/ 1318713 h 3914458"/>
                <a:gd name="connsiteX86" fmla="*/ 3008924 w 5712852"/>
                <a:gd name="connsiteY86" fmla="*/ 1456172 h 3914458"/>
                <a:gd name="connsiteX87" fmla="*/ 2764891 w 5712852"/>
                <a:gd name="connsiteY87" fmla="*/ 929204 h 3914458"/>
                <a:gd name="connsiteX88" fmla="*/ 2474691 w 5712852"/>
                <a:gd name="connsiteY88" fmla="*/ 2083778 h 3914458"/>
                <a:gd name="connsiteX89" fmla="*/ 2443768 w 5712852"/>
                <a:gd name="connsiteY89" fmla="*/ 2090021 h 3914458"/>
                <a:gd name="connsiteX90" fmla="*/ 2373329 w 5712852"/>
                <a:gd name="connsiteY90" fmla="*/ 2196288 h 3914458"/>
                <a:gd name="connsiteX91" fmla="*/ 2488659 w 5712852"/>
                <a:gd name="connsiteY91" fmla="*/ 2311618 h 3914458"/>
                <a:gd name="connsiteX92" fmla="*/ 2603989 w 5712852"/>
                <a:gd name="connsiteY92" fmla="*/ 2196288 h 3914458"/>
                <a:gd name="connsiteX93" fmla="*/ 2594926 w 5712852"/>
                <a:gd name="connsiteY93" fmla="*/ 2151397 h 3914458"/>
                <a:gd name="connsiteX94" fmla="*/ 2591202 w 5712852"/>
                <a:gd name="connsiteY94" fmla="*/ 2145873 h 3914458"/>
                <a:gd name="connsiteX95" fmla="*/ 2998617 w 5712852"/>
                <a:gd name="connsiteY95" fmla="*/ 1585114 h 3914458"/>
                <a:gd name="connsiteX96" fmla="*/ 3196260 w 5712852"/>
                <a:gd name="connsiteY96" fmla="*/ 2006249 h 3914458"/>
                <a:gd name="connsiteX97" fmla="*/ 3323276 w 5712852"/>
                <a:gd name="connsiteY97" fmla="*/ 1740837 h 3914458"/>
                <a:gd name="connsiteX98" fmla="*/ 3475135 w 5712852"/>
                <a:gd name="connsiteY98" fmla="*/ 1954653 h 3914458"/>
                <a:gd name="connsiteX99" fmla="*/ 4009339 w 5712852"/>
                <a:gd name="connsiteY99" fmla="*/ 1650537 h 3914458"/>
                <a:gd name="connsiteX100" fmla="*/ 4199709 w 5712852"/>
                <a:gd name="connsiteY100" fmla="*/ 1913604 h 3914458"/>
                <a:gd name="connsiteX101" fmla="*/ 4529157 w 5712852"/>
                <a:gd name="connsiteY101" fmla="*/ 1580232 h 3914458"/>
                <a:gd name="connsiteX102" fmla="*/ 4543618 w 5712852"/>
                <a:gd name="connsiteY102" fmla="*/ 1589982 h 3914458"/>
                <a:gd name="connsiteX103" fmla="*/ 4588509 w 5712852"/>
                <a:gd name="connsiteY103" fmla="*/ 1599045 h 3914458"/>
                <a:gd name="connsiteX104" fmla="*/ 4703839 w 5712852"/>
                <a:gd name="connsiteY104" fmla="*/ 1483715 h 3914458"/>
                <a:gd name="connsiteX105" fmla="*/ 4588509 w 5712852"/>
                <a:gd name="connsiteY105" fmla="*/ 1368385 h 3914458"/>
                <a:gd name="connsiteX106" fmla="*/ 4473179 w 5712852"/>
                <a:gd name="connsiteY106" fmla="*/ 1483715 h 3914458"/>
                <a:gd name="connsiteX107" fmla="*/ 4480139 w 5712852"/>
                <a:gd name="connsiteY107" fmla="*/ 1518186 h 3914458"/>
                <a:gd name="connsiteX108" fmla="*/ 4217485 w 5712852"/>
                <a:gd name="connsiteY108" fmla="*/ 1798164 h 3914458"/>
                <a:gd name="connsiteX109" fmla="*/ 4037504 w 5712852"/>
                <a:gd name="connsiteY109" fmla="*/ 1560366 h 3914458"/>
                <a:gd name="connsiteX110" fmla="*/ 3498455 w 5712852"/>
                <a:gd name="connsiteY110" fmla="*/ 1865818 h 3914458"/>
                <a:gd name="connsiteX111" fmla="*/ 3357787 w 5712852"/>
                <a:gd name="connsiteY111" fmla="*/ 1668722 h 3914458"/>
                <a:gd name="connsiteX112" fmla="*/ 3620404 w 5712852"/>
                <a:gd name="connsiteY112" fmla="*/ 1119958 h 3914458"/>
                <a:gd name="connsiteX113" fmla="*/ 4047072 w 5712852"/>
                <a:gd name="connsiteY113" fmla="*/ 1271366 h 3914458"/>
                <a:gd name="connsiteX114" fmla="*/ 4431112 w 5712852"/>
                <a:gd name="connsiteY114" fmla="*/ 772487 h 3914458"/>
                <a:gd name="connsiteX115" fmla="*/ 4473179 w 5712852"/>
                <a:gd name="connsiteY115" fmla="*/ 780980 h 3914458"/>
                <a:gd name="connsiteX116" fmla="*/ 4588509 w 5712852"/>
                <a:gd name="connsiteY116" fmla="*/ 665650 h 3914458"/>
                <a:gd name="connsiteX117" fmla="*/ 4473179 w 5712852"/>
                <a:gd name="connsiteY117" fmla="*/ 550320 h 3914458"/>
                <a:gd name="connsiteX118" fmla="*/ 924425 w 5712852"/>
                <a:gd name="connsiteY118" fmla="*/ 479411 h 3914458"/>
                <a:gd name="connsiteX119" fmla="*/ 1875513 w 5712852"/>
                <a:gd name="connsiteY119" fmla="*/ 479411 h 3914458"/>
                <a:gd name="connsiteX120" fmla="*/ 1990795 w 5712852"/>
                <a:gd name="connsiteY120" fmla="*/ 594694 h 3914458"/>
                <a:gd name="connsiteX121" fmla="*/ 1990795 w 5712852"/>
                <a:gd name="connsiteY121" fmla="*/ 1545784 h 3914458"/>
                <a:gd name="connsiteX122" fmla="*/ 1875513 w 5712852"/>
                <a:gd name="connsiteY122" fmla="*/ 1661067 h 3914458"/>
                <a:gd name="connsiteX123" fmla="*/ 1846691 w 5712852"/>
                <a:gd name="connsiteY123" fmla="*/ 1661067 h 3914458"/>
                <a:gd name="connsiteX124" fmla="*/ 1839487 w 5712852"/>
                <a:gd name="connsiteY124" fmla="*/ 1531373 h 3914458"/>
                <a:gd name="connsiteX125" fmla="*/ 1817871 w 5712852"/>
                <a:gd name="connsiteY125" fmla="*/ 1315217 h 3914458"/>
                <a:gd name="connsiteX126" fmla="*/ 1817871 w 5712852"/>
                <a:gd name="connsiteY126" fmla="*/ 1308011 h 3914458"/>
                <a:gd name="connsiteX127" fmla="*/ 1817871 w 5712852"/>
                <a:gd name="connsiteY127" fmla="*/ 1300806 h 3914458"/>
                <a:gd name="connsiteX128" fmla="*/ 1810665 w 5712852"/>
                <a:gd name="connsiteY128" fmla="*/ 1293601 h 3914458"/>
                <a:gd name="connsiteX129" fmla="*/ 1753025 w 5712852"/>
                <a:gd name="connsiteY129" fmla="*/ 1207138 h 3914458"/>
                <a:gd name="connsiteX130" fmla="*/ 1666561 w 5712852"/>
                <a:gd name="connsiteY130" fmla="*/ 1171112 h 3914458"/>
                <a:gd name="connsiteX131" fmla="*/ 1529663 w 5712852"/>
                <a:gd name="connsiteY131" fmla="*/ 1127881 h 3914458"/>
                <a:gd name="connsiteX132" fmla="*/ 1551279 w 5712852"/>
                <a:gd name="connsiteY132" fmla="*/ 1077444 h 3914458"/>
                <a:gd name="connsiteX133" fmla="*/ 1608919 w 5712852"/>
                <a:gd name="connsiteY133" fmla="*/ 904519 h 3914458"/>
                <a:gd name="connsiteX134" fmla="*/ 1608919 w 5712852"/>
                <a:gd name="connsiteY134" fmla="*/ 897314 h 3914458"/>
                <a:gd name="connsiteX135" fmla="*/ 1608919 w 5712852"/>
                <a:gd name="connsiteY135" fmla="*/ 890109 h 3914458"/>
                <a:gd name="connsiteX136" fmla="*/ 1558483 w 5712852"/>
                <a:gd name="connsiteY136" fmla="*/ 702773 h 3914458"/>
                <a:gd name="connsiteX137" fmla="*/ 1349533 w 5712852"/>
                <a:gd name="connsiteY137" fmla="*/ 623515 h 3914458"/>
                <a:gd name="connsiteX138" fmla="*/ 1147787 w 5712852"/>
                <a:gd name="connsiteY138" fmla="*/ 796441 h 3914458"/>
                <a:gd name="connsiteX139" fmla="*/ 1162197 w 5712852"/>
                <a:gd name="connsiteY139" fmla="*/ 1041418 h 3914458"/>
                <a:gd name="connsiteX140" fmla="*/ 1198223 w 5712852"/>
                <a:gd name="connsiteY140" fmla="*/ 1106265 h 3914458"/>
                <a:gd name="connsiteX141" fmla="*/ 1205429 w 5712852"/>
                <a:gd name="connsiteY141" fmla="*/ 1120676 h 3914458"/>
                <a:gd name="connsiteX142" fmla="*/ 1162197 w 5712852"/>
                <a:gd name="connsiteY142" fmla="*/ 1135086 h 3914458"/>
                <a:gd name="connsiteX143" fmla="*/ 996477 w 5712852"/>
                <a:gd name="connsiteY143" fmla="*/ 1228754 h 3914458"/>
                <a:gd name="connsiteX144" fmla="*/ 953247 w 5712852"/>
                <a:gd name="connsiteY144" fmla="*/ 1372858 h 3914458"/>
                <a:gd name="connsiteX145" fmla="*/ 953247 w 5712852"/>
                <a:gd name="connsiteY145" fmla="*/ 1416090 h 3914458"/>
                <a:gd name="connsiteX146" fmla="*/ 953247 w 5712852"/>
                <a:gd name="connsiteY146" fmla="*/ 1661067 h 3914458"/>
                <a:gd name="connsiteX147" fmla="*/ 924425 w 5712852"/>
                <a:gd name="connsiteY147" fmla="*/ 1661067 h 3914458"/>
                <a:gd name="connsiteX148" fmla="*/ 809143 w 5712852"/>
                <a:gd name="connsiteY148" fmla="*/ 1545784 h 3914458"/>
                <a:gd name="connsiteX149" fmla="*/ 809143 w 5712852"/>
                <a:gd name="connsiteY149" fmla="*/ 594694 h 3914458"/>
                <a:gd name="connsiteX150" fmla="*/ 924425 w 5712852"/>
                <a:gd name="connsiteY150" fmla="*/ 479411 h 3914458"/>
                <a:gd name="connsiteX151" fmla="*/ 2313880 w 5712852"/>
                <a:gd name="connsiteY151" fmla="*/ 395700 h 3914458"/>
                <a:gd name="connsiteX152" fmla="*/ 4804846 w 5712852"/>
                <a:gd name="connsiteY152" fmla="*/ 395700 h 3914458"/>
                <a:gd name="connsiteX153" fmla="*/ 4904687 w 5712852"/>
                <a:gd name="connsiteY153" fmla="*/ 495541 h 3914458"/>
                <a:gd name="connsiteX154" fmla="*/ 4904687 w 5712852"/>
                <a:gd name="connsiteY154" fmla="*/ 2366397 h 3914458"/>
                <a:gd name="connsiteX155" fmla="*/ 4804846 w 5712852"/>
                <a:gd name="connsiteY155" fmla="*/ 2466238 h 3914458"/>
                <a:gd name="connsiteX156" fmla="*/ 2313880 w 5712852"/>
                <a:gd name="connsiteY156" fmla="*/ 2466238 h 3914458"/>
                <a:gd name="connsiteX157" fmla="*/ 2214039 w 5712852"/>
                <a:gd name="connsiteY157" fmla="*/ 2366397 h 3914458"/>
                <a:gd name="connsiteX158" fmla="*/ 2214039 w 5712852"/>
                <a:gd name="connsiteY158" fmla="*/ 495541 h 3914458"/>
                <a:gd name="connsiteX159" fmla="*/ 2313880 w 5712852"/>
                <a:gd name="connsiteY159" fmla="*/ 395700 h 3914458"/>
                <a:gd name="connsiteX160" fmla="*/ 575889 w 5712852"/>
                <a:gd name="connsiteY160" fmla="*/ 225891 h 3914458"/>
                <a:gd name="connsiteX161" fmla="*/ 575889 w 5712852"/>
                <a:gd name="connsiteY161" fmla="*/ 3334021 h 3914458"/>
                <a:gd name="connsiteX162" fmla="*/ 5090355 w 5712852"/>
                <a:gd name="connsiteY162" fmla="*/ 3334021 h 3914458"/>
                <a:gd name="connsiteX163" fmla="*/ 5090355 w 5712852"/>
                <a:gd name="connsiteY163" fmla="*/ 225891 h 3914458"/>
                <a:gd name="connsiteX164" fmla="*/ 521327 w 5712852"/>
                <a:gd name="connsiteY164" fmla="*/ 0 h 3914458"/>
                <a:gd name="connsiteX165" fmla="*/ 5144918 w 5712852"/>
                <a:gd name="connsiteY165" fmla="*/ 0 h 3914458"/>
                <a:gd name="connsiteX166" fmla="*/ 5300522 w 5712852"/>
                <a:gd name="connsiteY166" fmla="*/ 155604 h 3914458"/>
                <a:gd name="connsiteX167" fmla="*/ 5300522 w 5712852"/>
                <a:gd name="connsiteY167" fmla="*/ 3404308 h 3914458"/>
                <a:gd name="connsiteX168" fmla="*/ 5144918 w 5712852"/>
                <a:gd name="connsiteY168" fmla="*/ 3559912 h 3914458"/>
                <a:gd name="connsiteX169" fmla="*/ 521327 w 5712852"/>
                <a:gd name="connsiteY169" fmla="*/ 3559912 h 3914458"/>
                <a:gd name="connsiteX170" fmla="*/ 365723 w 5712852"/>
                <a:gd name="connsiteY170" fmla="*/ 3404308 h 3914458"/>
                <a:gd name="connsiteX171" fmla="*/ 365723 w 5712852"/>
                <a:gd name="connsiteY171" fmla="*/ 155604 h 3914458"/>
                <a:gd name="connsiteX172" fmla="*/ 521327 w 5712852"/>
                <a:gd name="connsiteY172" fmla="*/ 0 h 3914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5712852" h="3914458">
                  <a:moveTo>
                    <a:pt x="108198" y="3682402"/>
                  </a:moveTo>
                  <a:cubicBezTo>
                    <a:pt x="108198" y="3682402"/>
                    <a:pt x="108198" y="3682402"/>
                    <a:pt x="5604654" y="3682402"/>
                  </a:cubicBezTo>
                  <a:cubicBezTo>
                    <a:pt x="5662360" y="3682402"/>
                    <a:pt x="5712852" y="3733164"/>
                    <a:pt x="5712852" y="3798430"/>
                  </a:cubicBezTo>
                  <a:cubicBezTo>
                    <a:pt x="5712852" y="3863696"/>
                    <a:pt x="5662360" y="3914458"/>
                    <a:pt x="5604654" y="3914458"/>
                  </a:cubicBezTo>
                  <a:cubicBezTo>
                    <a:pt x="5604654" y="3914458"/>
                    <a:pt x="5604654" y="3914458"/>
                    <a:pt x="108198" y="3914458"/>
                  </a:cubicBezTo>
                  <a:cubicBezTo>
                    <a:pt x="50493" y="3914458"/>
                    <a:pt x="0" y="3863696"/>
                    <a:pt x="0" y="3798430"/>
                  </a:cubicBezTo>
                  <a:cubicBezTo>
                    <a:pt x="0" y="3733164"/>
                    <a:pt x="50493" y="3682402"/>
                    <a:pt x="108198" y="3682402"/>
                  </a:cubicBezTo>
                  <a:close/>
                  <a:moveTo>
                    <a:pt x="845170" y="2908607"/>
                  </a:moveTo>
                  <a:cubicBezTo>
                    <a:pt x="845170" y="2908607"/>
                    <a:pt x="845170" y="2908607"/>
                    <a:pt x="1954772" y="2908607"/>
                  </a:cubicBezTo>
                  <a:cubicBezTo>
                    <a:pt x="1976386" y="2908607"/>
                    <a:pt x="1990796" y="2922856"/>
                    <a:pt x="1990796" y="2944230"/>
                  </a:cubicBezTo>
                  <a:cubicBezTo>
                    <a:pt x="1990796" y="2944230"/>
                    <a:pt x="1990796" y="2944230"/>
                    <a:pt x="1990796" y="2958479"/>
                  </a:cubicBezTo>
                  <a:cubicBezTo>
                    <a:pt x="1990796" y="2979852"/>
                    <a:pt x="1976386" y="2994101"/>
                    <a:pt x="1954772" y="2994101"/>
                  </a:cubicBezTo>
                  <a:cubicBezTo>
                    <a:pt x="1954772" y="2994101"/>
                    <a:pt x="1954772" y="2994101"/>
                    <a:pt x="845170" y="2994101"/>
                  </a:cubicBezTo>
                  <a:cubicBezTo>
                    <a:pt x="823554" y="2994101"/>
                    <a:pt x="809144" y="2979852"/>
                    <a:pt x="809144" y="2958479"/>
                  </a:cubicBezTo>
                  <a:cubicBezTo>
                    <a:pt x="809144" y="2958479"/>
                    <a:pt x="809144" y="2958479"/>
                    <a:pt x="809144" y="2944230"/>
                  </a:cubicBezTo>
                  <a:cubicBezTo>
                    <a:pt x="809144" y="2922856"/>
                    <a:pt x="823554" y="2908607"/>
                    <a:pt x="845170" y="2908607"/>
                  </a:cubicBezTo>
                  <a:close/>
                  <a:moveTo>
                    <a:pt x="845170" y="2618536"/>
                  </a:moveTo>
                  <a:cubicBezTo>
                    <a:pt x="845170" y="2618536"/>
                    <a:pt x="845170" y="2618536"/>
                    <a:pt x="1954772" y="2618536"/>
                  </a:cubicBezTo>
                  <a:cubicBezTo>
                    <a:pt x="1976386" y="2618536"/>
                    <a:pt x="1990796" y="2633294"/>
                    <a:pt x="1990796" y="2655431"/>
                  </a:cubicBezTo>
                  <a:cubicBezTo>
                    <a:pt x="1990796" y="2655431"/>
                    <a:pt x="1990796" y="2655431"/>
                    <a:pt x="1990796" y="2670189"/>
                  </a:cubicBezTo>
                  <a:cubicBezTo>
                    <a:pt x="1990796" y="2692326"/>
                    <a:pt x="1976386" y="2707084"/>
                    <a:pt x="1954772" y="2707084"/>
                  </a:cubicBezTo>
                  <a:cubicBezTo>
                    <a:pt x="1954772" y="2707084"/>
                    <a:pt x="1954772" y="2707084"/>
                    <a:pt x="845170" y="2707084"/>
                  </a:cubicBezTo>
                  <a:cubicBezTo>
                    <a:pt x="823554" y="2707084"/>
                    <a:pt x="809144" y="2692326"/>
                    <a:pt x="809144" y="2670189"/>
                  </a:cubicBezTo>
                  <a:cubicBezTo>
                    <a:pt x="809144" y="2670189"/>
                    <a:pt x="809144" y="2670189"/>
                    <a:pt x="809144" y="2655431"/>
                  </a:cubicBezTo>
                  <a:cubicBezTo>
                    <a:pt x="809144" y="2633294"/>
                    <a:pt x="823554" y="2618536"/>
                    <a:pt x="845170" y="2618536"/>
                  </a:cubicBezTo>
                  <a:close/>
                  <a:moveTo>
                    <a:pt x="2446370" y="2560522"/>
                  </a:moveTo>
                  <a:cubicBezTo>
                    <a:pt x="4659920" y="2560522"/>
                    <a:pt x="4659920" y="2560522"/>
                    <a:pt x="4659920" y="2560522"/>
                  </a:cubicBezTo>
                  <a:cubicBezTo>
                    <a:pt x="4782496" y="2560522"/>
                    <a:pt x="4876228" y="2654464"/>
                    <a:pt x="4876228" y="2762859"/>
                  </a:cubicBezTo>
                  <a:lnTo>
                    <a:pt x="4876228" y="2791764"/>
                  </a:lnTo>
                  <a:cubicBezTo>
                    <a:pt x="4876228" y="2900159"/>
                    <a:pt x="4782496" y="2994101"/>
                    <a:pt x="4659920" y="2994101"/>
                  </a:cubicBezTo>
                  <a:cubicBezTo>
                    <a:pt x="2446370" y="2994101"/>
                    <a:pt x="2446370" y="2994101"/>
                    <a:pt x="2446370" y="2994101"/>
                  </a:cubicBezTo>
                  <a:cubicBezTo>
                    <a:pt x="2323796" y="2994101"/>
                    <a:pt x="2222852" y="2900159"/>
                    <a:pt x="2222852" y="2791764"/>
                  </a:cubicBezTo>
                  <a:cubicBezTo>
                    <a:pt x="2222852" y="2762859"/>
                    <a:pt x="2222852" y="2762859"/>
                    <a:pt x="2222852" y="2762859"/>
                  </a:cubicBezTo>
                  <a:cubicBezTo>
                    <a:pt x="2222852" y="2654464"/>
                    <a:pt x="2323796" y="2560522"/>
                    <a:pt x="2446370" y="2560522"/>
                  </a:cubicBezTo>
                  <a:close/>
                  <a:moveTo>
                    <a:pt x="845170" y="2331519"/>
                  </a:moveTo>
                  <a:cubicBezTo>
                    <a:pt x="845170" y="2331519"/>
                    <a:pt x="845170" y="2331519"/>
                    <a:pt x="1954772" y="2331519"/>
                  </a:cubicBezTo>
                  <a:cubicBezTo>
                    <a:pt x="1976386" y="2331519"/>
                    <a:pt x="1990796" y="2345768"/>
                    <a:pt x="1990796" y="2367141"/>
                  </a:cubicBezTo>
                  <a:cubicBezTo>
                    <a:pt x="1990796" y="2367141"/>
                    <a:pt x="1990796" y="2367141"/>
                    <a:pt x="1990796" y="2381390"/>
                  </a:cubicBezTo>
                  <a:cubicBezTo>
                    <a:pt x="1990796" y="2402764"/>
                    <a:pt x="1976386" y="2417013"/>
                    <a:pt x="1954772" y="2417013"/>
                  </a:cubicBezTo>
                  <a:cubicBezTo>
                    <a:pt x="1954772" y="2417013"/>
                    <a:pt x="1954772" y="2417013"/>
                    <a:pt x="845170" y="2417013"/>
                  </a:cubicBezTo>
                  <a:cubicBezTo>
                    <a:pt x="823554" y="2417013"/>
                    <a:pt x="809144" y="2402764"/>
                    <a:pt x="809144" y="2381390"/>
                  </a:cubicBezTo>
                  <a:cubicBezTo>
                    <a:pt x="809144" y="2381390"/>
                    <a:pt x="809144" y="2381390"/>
                    <a:pt x="809144" y="2367141"/>
                  </a:cubicBezTo>
                  <a:cubicBezTo>
                    <a:pt x="809144" y="2345768"/>
                    <a:pt x="823554" y="2331519"/>
                    <a:pt x="845170" y="2331519"/>
                  </a:cubicBezTo>
                  <a:close/>
                  <a:moveTo>
                    <a:pt x="845170" y="2041449"/>
                  </a:moveTo>
                  <a:cubicBezTo>
                    <a:pt x="845170" y="2041449"/>
                    <a:pt x="845170" y="2041449"/>
                    <a:pt x="1954772" y="2041449"/>
                  </a:cubicBezTo>
                  <a:cubicBezTo>
                    <a:pt x="1976386" y="2041449"/>
                    <a:pt x="1990796" y="2056207"/>
                    <a:pt x="1990796" y="2078344"/>
                  </a:cubicBezTo>
                  <a:cubicBezTo>
                    <a:pt x="1990796" y="2078344"/>
                    <a:pt x="1990796" y="2078344"/>
                    <a:pt x="1990796" y="2093102"/>
                  </a:cubicBezTo>
                  <a:cubicBezTo>
                    <a:pt x="1990796" y="2115239"/>
                    <a:pt x="1976386" y="2129997"/>
                    <a:pt x="1954772" y="2129997"/>
                  </a:cubicBezTo>
                  <a:cubicBezTo>
                    <a:pt x="1954772" y="2129997"/>
                    <a:pt x="1954772" y="2129997"/>
                    <a:pt x="845170" y="2129997"/>
                  </a:cubicBezTo>
                  <a:cubicBezTo>
                    <a:pt x="823554" y="2129997"/>
                    <a:pt x="809144" y="2115239"/>
                    <a:pt x="809144" y="2093102"/>
                  </a:cubicBezTo>
                  <a:cubicBezTo>
                    <a:pt x="809144" y="2093102"/>
                    <a:pt x="809144" y="2093102"/>
                    <a:pt x="809144" y="2078344"/>
                  </a:cubicBezTo>
                  <a:cubicBezTo>
                    <a:pt x="809144" y="2056207"/>
                    <a:pt x="823554" y="2041449"/>
                    <a:pt x="845170" y="2041449"/>
                  </a:cubicBezTo>
                  <a:close/>
                  <a:moveTo>
                    <a:pt x="3106861" y="1436128"/>
                  </a:moveTo>
                  <a:lnTo>
                    <a:pt x="3279630" y="1679384"/>
                  </a:lnTo>
                  <a:lnTo>
                    <a:pt x="3195994" y="1860133"/>
                  </a:lnTo>
                  <a:lnTo>
                    <a:pt x="3041379" y="1526256"/>
                  </a:lnTo>
                  <a:close/>
                  <a:moveTo>
                    <a:pt x="2784464" y="1128801"/>
                  </a:moveTo>
                  <a:lnTo>
                    <a:pt x="2966034" y="1515688"/>
                  </a:lnTo>
                  <a:lnTo>
                    <a:pt x="2546062" y="2098457"/>
                  </a:lnTo>
                  <a:lnTo>
                    <a:pt x="2538450" y="2093324"/>
                  </a:lnTo>
                  <a:lnTo>
                    <a:pt x="2655989" y="1632500"/>
                  </a:lnTo>
                  <a:cubicBezTo>
                    <a:pt x="2698814" y="1465989"/>
                    <a:pt x="2741639" y="1299479"/>
                    <a:pt x="2784464" y="1128801"/>
                  </a:cubicBezTo>
                  <a:close/>
                  <a:moveTo>
                    <a:pt x="1348411" y="680933"/>
                  </a:moveTo>
                  <a:cubicBezTo>
                    <a:pt x="1420683" y="680933"/>
                    <a:pt x="1492957" y="709761"/>
                    <a:pt x="1507411" y="738588"/>
                  </a:cubicBezTo>
                  <a:cubicBezTo>
                    <a:pt x="1543547" y="789036"/>
                    <a:pt x="1550775" y="889932"/>
                    <a:pt x="1550775" y="889932"/>
                  </a:cubicBezTo>
                  <a:cubicBezTo>
                    <a:pt x="1550775" y="889932"/>
                    <a:pt x="1536319" y="1005242"/>
                    <a:pt x="1507411" y="1041276"/>
                  </a:cubicBezTo>
                  <a:cubicBezTo>
                    <a:pt x="1478501" y="1077311"/>
                    <a:pt x="1464047" y="1142172"/>
                    <a:pt x="1471275" y="1156586"/>
                  </a:cubicBezTo>
                  <a:cubicBezTo>
                    <a:pt x="1500183" y="1185413"/>
                    <a:pt x="1702547" y="1235861"/>
                    <a:pt x="1724227" y="1257482"/>
                  </a:cubicBezTo>
                  <a:cubicBezTo>
                    <a:pt x="1760365" y="1271896"/>
                    <a:pt x="1753137" y="1286309"/>
                    <a:pt x="1760365" y="1322344"/>
                  </a:cubicBezTo>
                  <a:cubicBezTo>
                    <a:pt x="1760365" y="1322344"/>
                    <a:pt x="1774819" y="1488102"/>
                    <a:pt x="1782045" y="1538550"/>
                  </a:cubicBezTo>
                  <a:cubicBezTo>
                    <a:pt x="1782045" y="1567377"/>
                    <a:pt x="1782045" y="1610618"/>
                    <a:pt x="1789273" y="1661066"/>
                  </a:cubicBezTo>
                  <a:cubicBezTo>
                    <a:pt x="1789273" y="1661066"/>
                    <a:pt x="1789273" y="1661066"/>
                    <a:pt x="1008731" y="1661066"/>
                  </a:cubicBezTo>
                  <a:cubicBezTo>
                    <a:pt x="1001503" y="1567377"/>
                    <a:pt x="1008731" y="1452067"/>
                    <a:pt x="1008731" y="1372792"/>
                  </a:cubicBezTo>
                  <a:cubicBezTo>
                    <a:pt x="1008731" y="1293516"/>
                    <a:pt x="1030413" y="1271896"/>
                    <a:pt x="1044867" y="1264689"/>
                  </a:cubicBezTo>
                  <a:cubicBezTo>
                    <a:pt x="1066549" y="1228655"/>
                    <a:pt x="1232775" y="1178207"/>
                    <a:pt x="1268911" y="1156586"/>
                  </a:cubicBezTo>
                  <a:cubicBezTo>
                    <a:pt x="1268911" y="1091724"/>
                    <a:pt x="1232775" y="1077311"/>
                    <a:pt x="1218321" y="1026863"/>
                  </a:cubicBezTo>
                  <a:cubicBezTo>
                    <a:pt x="1196639" y="969208"/>
                    <a:pt x="1196639" y="839484"/>
                    <a:pt x="1203867" y="803450"/>
                  </a:cubicBezTo>
                  <a:cubicBezTo>
                    <a:pt x="1218321" y="709761"/>
                    <a:pt x="1283367" y="680933"/>
                    <a:pt x="1348411" y="680933"/>
                  </a:cubicBezTo>
                  <a:close/>
                  <a:moveTo>
                    <a:pt x="4473179" y="550320"/>
                  </a:moveTo>
                  <a:cubicBezTo>
                    <a:pt x="4409484" y="550320"/>
                    <a:pt x="4357849" y="601955"/>
                    <a:pt x="4357849" y="665650"/>
                  </a:cubicBezTo>
                  <a:cubicBezTo>
                    <a:pt x="4357849" y="681574"/>
                    <a:pt x="4361076" y="696744"/>
                    <a:pt x="4366912" y="710542"/>
                  </a:cubicBezTo>
                  <a:lnTo>
                    <a:pt x="4381211" y="731748"/>
                  </a:lnTo>
                  <a:lnTo>
                    <a:pt x="4020705" y="1187369"/>
                  </a:lnTo>
                  <a:lnTo>
                    <a:pt x="3581985" y="1025953"/>
                  </a:lnTo>
                  <a:lnTo>
                    <a:pt x="3313364" y="1606479"/>
                  </a:lnTo>
                  <a:lnTo>
                    <a:pt x="3107984" y="1318713"/>
                  </a:lnTo>
                  <a:lnTo>
                    <a:pt x="3008924" y="1456172"/>
                  </a:lnTo>
                  <a:lnTo>
                    <a:pt x="2764891" y="929204"/>
                  </a:lnTo>
                  <a:lnTo>
                    <a:pt x="2474691" y="2083778"/>
                  </a:lnTo>
                  <a:lnTo>
                    <a:pt x="2443768" y="2090021"/>
                  </a:lnTo>
                  <a:cubicBezTo>
                    <a:pt x="2402374" y="2107530"/>
                    <a:pt x="2373329" y="2148517"/>
                    <a:pt x="2373329" y="2196288"/>
                  </a:cubicBezTo>
                  <a:cubicBezTo>
                    <a:pt x="2373329" y="2259983"/>
                    <a:pt x="2424964" y="2311618"/>
                    <a:pt x="2488659" y="2311618"/>
                  </a:cubicBezTo>
                  <a:cubicBezTo>
                    <a:pt x="2552354" y="2311618"/>
                    <a:pt x="2603989" y="2259983"/>
                    <a:pt x="2603989" y="2196288"/>
                  </a:cubicBezTo>
                  <a:cubicBezTo>
                    <a:pt x="2603989" y="2180365"/>
                    <a:pt x="2600762" y="2165195"/>
                    <a:pt x="2594926" y="2151397"/>
                  </a:cubicBezTo>
                  <a:lnTo>
                    <a:pt x="2591202" y="2145873"/>
                  </a:lnTo>
                  <a:lnTo>
                    <a:pt x="2998617" y="1585114"/>
                  </a:lnTo>
                  <a:lnTo>
                    <a:pt x="3196260" y="2006249"/>
                  </a:lnTo>
                  <a:lnTo>
                    <a:pt x="3323276" y="1740837"/>
                  </a:lnTo>
                  <a:lnTo>
                    <a:pt x="3475135" y="1954653"/>
                  </a:lnTo>
                  <a:lnTo>
                    <a:pt x="4009339" y="1650537"/>
                  </a:lnTo>
                  <a:lnTo>
                    <a:pt x="4199709" y="1913604"/>
                  </a:lnTo>
                  <a:lnTo>
                    <a:pt x="4529157" y="1580232"/>
                  </a:lnTo>
                  <a:lnTo>
                    <a:pt x="4543618" y="1589982"/>
                  </a:lnTo>
                  <a:cubicBezTo>
                    <a:pt x="4557416" y="1595818"/>
                    <a:pt x="4572586" y="1599045"/>
                    <a:pt x="4588509" y="1599045"/>
                  </a:cubicBezTo>
                  <a:cubicBezTo>
                    <a:pt x="4652204" y="1599045"/>
                    <a:pt x="4703839" y="1547410"/>
                    <a:pt x="4703839" y="1483715"/>
                  </a:cubicBezTo>
                  <a:cubicBezTo>
                    <a:pt x="4703839" y="1420020"/>
                    <a:pt x="4652204" y="1368385"/>
                    <a:pt x="4588509" y="1368385"/>
                  </a:cubicBezTo>
                  <a:cubicBezTo>
                    <a:pt x="4524814" y="1368385"/>
                    <a:pt x="4473179" y="1420020"/>
                    <a:pt x="4473179" y="1483715"/>
                  </a:cubicBezTo>
                  <a:lnTo>
                    <a:pt x="4480139" y="1518186"/>
                  </a:lnTo>
                  <a:lnTo>
                    <a:pt x="4217485" y="1798164"/>
                  </a:lnTo>
                  <a:lnTo>
                    <a:pt x="4037504" y="1560366"/>
                  </a:lnTo>
                  <a:lnTo>
                    <a:pt x="3498455" y="1865818"/>
                  </a:lnTo>
                  <a:lnTo>
                    <a:pt x="3357787" y="1668722"/>
                  </a:lnTo>
                  <a:lnTo>
                    <a:pt x="3620404" y="1119958"/>
                  </a:lnTo>
                  <a:lnTo>
                    <a:pt x="4047072" y="1271366"/>
                  </a:lnTo>
                  <a:lnTo>
                    <a:pt x="4431112" y="772487"/>
                  </a:lnTo>
                  <a:lnTo>
                    <a:pt x="4473179" y="780980"/>
                  </a:lnTo>
                  <a:cubicBezTo>
                    <a:pt x="4536874" y="780980"/>
                    <a:pt x="4588509" y="729345"/>
                    <a:pt x="4588509" y="665650"/>
                  </a:cubicBezTo>
                  <a:cubicBezTo>
                    <a:pt x="4588509" y="601955"/>
                    <a:pt x="4536874" y="550320"/>
                    <a:pt x="4473179" y="550320"/>
                  </a:cubicBezTo>
                  <a:close/>
                  <a:moveTo>
                    <a:pt x="924425" y="479411"/>
                  </a:moveTo>
                  <a:cubicBezTo>
                    <a:pt x="924425" y="479411"/>
                    <a:pt x="924425" y="479411"/>
                    <a:pt x="1875513" y="479411"/>
                  </a:cubicBezTo>
                  <a:cubicBezTo>
                    <a:pt x="1940359" y="479411"/>
                    <a:pt x="1990795" y="529847"/>
                    <a:pt x="1990795" y="594694"/>
                  </a:cubicBezTo>
                  <a:cubicBezTo>
                    <a:pt x="1990795" y="594694"/>
                    <a:pt x="1990795" y="594694"/>
                    <a:pt x="1990795" y="1545784"/>
                  </a:cubicBezTo>
                  <a:cubicBezTo>
                    <a:pt x="1990795" y="1610631"/>
                    <a:pt x="1940359" y="1661067"/>
                    <a:pt x="1875513" y="1661067"/>
                  </a:cubicBezTo>
                  <a:cubicBezTo>
                    <a:pt x="1875513" y="1661067"/>
                    <a:pt x="1875513" y="1661067"/>
                    <a:pt x="1846691" y="1661067"/>
                  </a:cubicBezTo>
                  <a:cubicBezTo>
                    <a:pt x="1839487" y="1610631"/>
                    <a:pt x="1839487" y="1560194"/>
                    <a:pt x="1839487" y="1531373"/>
                  </a:cubicBezTo>
                  <a:cubicBezTo>
                    <a:pt x="1832281" y="1480937"/>
                    <a:pt x="1817871" y="1315217"/>
                    <a:pt x="1817871" y="1315217"/>
                  </a:cubicBezTo>
                  <a:cubicBezTo>
                    <a:pt x="1817871" y="1315217"/>
                    <a:pt x="1817871" y="1315217"/>
                    <a:pt x="1817871" y="1308011"/>
                  </a:cubicBezTo>
                  <a:cubicBezTo>
                    <a:pt x="1817871" y="1308011"/>
                    <a:pt x="1817871" y="1308011"/>
                    <a:pt x="1817871" y="1300806"/>
                  </a:cubicBezTo>
                  <a:cubicBezTo>
                    <a:pt x="1810665" y="1300806"/>
                    <a:pt x="1810665" y="1293601"/>
                    <a:pt x="1810665" y="1293601"/>
                  </a:cubicBezTo>
                  <a:cubicBezTo>
                    <a:pt x="1810665" y="1264780"/>
                    <a:pt x="1803461" y="1228754"/>
                    <a:pt x="1753025" y="1207138"/>
                  </a:cubicBezTo>
                  <a:cubicBezTo>
                    <a:pt x="1738613" y="1192728"/>
                    <a:pt x="1716999" y="1185523"/>
                    <a:pt x="1666561" y="1171112"/>
                  </a:cubicBezTo>
                  <a:cubicBezTo>
                    <a:pt x="1630535" y="1163907"/>
                    <a:pt x="1565689" y="1142291"/>
                    <a:pt x="1529663" y="1127881"/>
                  </a:cubicBezTo>
                  <a:cubicBezTo>
                    <a:pt x="1536867" y="1113471"/>
                    <a:pt x="1544073" y="1091855"/>
                    <a:pt x="1551279" y="1077444"/>
                  </a:cubicBezTo>
                  <a:cubicBezTo>
                    <a:pt x="1587305" y="1034213"/>
                    <a:pt x="1601715" y="933340"/>
                    <a:pt x="1608919" y="904519"/>
                  </a:cubicBezTo>
                  <a:cubicBezTo>
                    <a:pt x="1608919" y="904519"/>
                    <a:pt x="1608919" y="904519"/>
                    <a:pt x="1608919" y="897314"/>
                  </a:cubicBezTo>
                  <a:cubicBezTo>
                    <a:pt x="1608919" y="897314"/>
                    <a:pt x="1608919" y="897314"/>
                    <a:pt x="1608919" y="890109"/>
                  </a:cubicBezTo>
                  <a:cubicBezTo>
                    <a:pt x="1608919" y="875698"/>
                    <a:pt x="1601715" y="767620"/>
                    <a:pt x="1558483" y="702773"/>
                  </a:cubicBezTo>
                  <a:cubicBezTo>
                    <a:pt x="1522457" y="659541"/>
                    <a:pt x="1435995" y="623515"/>
                    <a:pt x="1349533" y="623515"/>
                  </a:cubicBezTo>
                  <a:cubicBezTo>
                    <a:pt x="1241455" y="623515"/>
                    <a:pt x="1162197" y="688363"/>
                    <a:pt x="1147787" y="796441"/>
                  </a:cubicBezTo>
                  <a:cubicBezTo>
                    <a:pt x="1140581" y="832467"/>
                    <a:pt x="1140581" y="976571"/>
                    <a:pt x="1162197" y="1041418"/>
                  </a:cubicBezTo>
                  <a:cubicBezTo>
                    <a:pt x="1176607" y="1070239"/>
                    <a:pt x="1183813" y="1091855"/>
                    <a:pt x="1198223" y="1106265"/>
                  </a:cubicBezTo>
                  <a:cubicBezTo>
                    <a:pt x="1198223" y="1113471"/>
                    <a:pt x="1205429" y="1113471"/>
                    <a:pt x="1205429" y="1120676"/>
                  </a:cubicBezTo>
                  <a:cubicBezTo>
                    <a:pt x="1191019" y="1127881"/>
                    <a:pt x="1176607" y="1135086"/>
                    <a:pt x="1162197" y="1135086"/>
                  </a:cubicBezTo>
                  <a:cubicBezTo>
                    <a:pt x="1075735" y="1171112"/>
                    <a:pt x="1025299" y="1192728"/>
                    <a:pt x="996477" y="1228754"/>
                  </a:cubicBezTo>
                  <a:cubicBezTo>
                    <a:pt x="974861" y="1257575"/>
                    <a:pt x="953247" y="1293601"/>
                    <a:pt x="953247" y="1372858"/>
                  </a:cubicBezTo>
                  <a:cubicBezTo>
                    <a:pt x="953247" y="1387269"/>
                    <a:pt x="953247" y="1401679"/>
                    <a:pt x="953247" y="1416090"/>
                  </a:cubicBezTo>
                  <a:cubicBezTo>
                    <a:pt x="953247" y="1516963"/>
                    <a:pt x="946041" y="1596220"/>
                    <a:pt x="953247" y="1661067"/>
                  </a:cubicBezTo>
                  <a:cubicBezTo>
                    <a:pt x="953247" y="1661067"/>
                    <a:pt x="953247" y="1661067"/>
                    <a:pt x="924425" y="1661067"/>
                  </a:cubicBezTo>
                  <a:cubicBezTo>
                    <a:pt x="859579" y="1661067"/>
                    <a:pt x="809143" y="1610631"/>
                    <a:pt x="809143" y="1545784"/>
                  </a:cubicBezTo>
                  <a:cubicBezTo>
                    <a:pt x="809143" y="1545784"/>
                    <a:pt x="809143" y="1545784"/>
                    <a:pt x="809143" y="594694"/>
                  </a:cubicBezTo>
                  <a:cubicBezTo>
                    <a:pt x="809143" y="529847"/>
                    <a:pt x="859579" y="479411"/>
                    <a:pt x="924425" y="479411"/>
                  </a:cubicBezTo>
                  <a:close/>
                  <a:moveTo>
                    <a:pt x="2313880" y="395700"/>
                  </a:moveTo>
                  <a:lnTo>
                    <a:pt x="4804846" y="395700"/>
                  </a:lnTo>
                  <a:cubicBezTo>
                    <a:pt x="4859987" y="395700"/>
                    <a:pt x="4904687" y="440400"/>
                    <a:pt x="4904687" y="495541"/>
                  </a:cubicBezTo>
                  <a:lnTo>
                    <a:pt x="4904687" y="2366397"/>
                  </a:lnTo>
                  <a:cubicBezTo>
                    <a:pt x="4904687" y="2421538"/>
                    <a:pt x="4859987" y="2466238"/>
                    <a:pt x="4804846" y="2466238"/>
                  </a:cubicBezTo>
                  <a:lnTo>
                    <a:pt x="2313880" y="2466238"/>
                  </a:lnTo>
                  <a:cubicBezTo>
                    <a:pt x="2258739" y="2466238"/>
                    <a:pt x="2214039" y="2421538"/>
                    <a:pt x="2214039" y="2366397"/>
                  </a:cubicBezTo>
                  <a:lnTo>
                    <a:pt x="2214039" y="495541"/>
                  </a:lnTo>
                  <a:cubicBezTo>
                    <a:pt x="2214039" y="440400"/>
                    <a:pt x="2258739" y="395700"/>
                    <a:pt x="2313880" y="395700"/>
                  </a:cubicBezTo>
                  <a:close/>
                  <a:moveTo>
                    <a:pt x="575889" y="225891"/>
                  </a:moveTo>
                  <a:lnTo>
                    <a:pt x="575889" y="3334021"/>
                  </a:lnTo>
                  <a:lnTo>
                    <a:pt x="5090355" y="3334021"/>
                  </a:lnTo>
                  <a:lnTo>
                    <a:pt x="5090355" y="225891"/>
                  </a:lnTo>
                  <a:close/>
                  <a:moveTo>
                    <a:pt x="521327" y="0"/>
                  </a:moveTo>
                  <a:lnTo>
                    <a:pt x="5144918" y="0"/>
                  </a:lnTo>
                  <a:cubicBezTo>
                    <a:pt x="5230856" y="0"/>
                    <a:pt x="5300522" y="69666"/>
                    <a:pt x="5300522" y="155604"/>
                  </a:cubicBezTo>
                  <a:lnTo>
                    <a:pt x="5300522" y="3404308"/>
                  </a:lnTo>
                  <a:cubicBezTo>
                    <a:pt x="5300522" y="3490246"/>
                    <a:pt x="5230856" y="3559912"/>
                    <a:pt x="5144918" y="3559912"/>
                  </a:cubicBezTo>
                  <a:lnTo>
                    <a:pt x="521327" y="3559912"/>
                  </a:lnTo>
                  <a:cubicBezTo>
                    <a:pt x="435389" y="3559912"/>
                    <a:pt x="365723" y="3490246"/>
                    <a:pt x="365723" y="3404308"/>
                  </a:cubicBezTo>
                  <a:lnTo>
                    <a:pt x="365723" y="155604"/>
                  </a:lnTo>
                  <a:cubicBezTo>
                    <a:pt x="365723" y="69666"/>
                    <a:pt x="435389" y="0"/>
                    <a:pt x="521327" y="0"/>
                  </a:cubicBezTo>
                  <a:close/>
                </a:path>
              </a:pathLst>
            </a:custGeom>
            <a:gradFill flip="none" rotWithShape="1">
              <a:gsLst>
                <a:gs pos="57000">
                  <a:srgbClr val="209FE8"/>
                </a:gs>
                <a:gs pos="58000">
                  <a:srgbClr val="2EAFE5"/>
                </a:gs>
              </a:gsLst>
              <a:lin ang="19200000" scaled="0"/>
              <a:tileRect/>
            </a:gradFill>
            <a:ln w="12700" cap="flat" cmpd="sng" algn="ctr">
              <a:noFill/>
              <a:prstDash val="solid"/>
              <a:miter lim="800000"/>
            </a:ln>
            <a:effectLst/>
            <a:ex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dirty="0">
                <a:solidFill>
                  <a:srgbClr val="FFFFFF"/>
                </a:solidFill>
                <a:latin typeface="Segoe Light"/>
              </a:endParaRPr>
            </a:p>
          </p:txBody>
        </p:sp>
        <p:sp>
          <p:nvSpPr>
            <p:cNvPr id="97" name="Rectangle 96"/>
            <p:cNvSpPr/>
            <p:nvPr/>
          </p:nvSpPr>
          <p:spPr bwMode="auto">
            <a:xfrm>
              <a:off x="8509742" y="2456056"/>
              <a:ext cx="3359222" cy="75916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90" rIns="169362" bIns="135490" numCol="1" spcCol="0" rtlCol="0" fromWordArt="0" anchor="ctr" anchorCtr="0" forceAA="0" compatLnSpc="1">
              <a:prstTxWarp prst="textNoShape">
                <a:avLst/>
              </a:prstTxWarp>
              <a:noAutofit/>
            </a:bodyPr>
            <a:lstStyle/>
            <a:p>
              <a:pPr defTabSz="863417" fontAlgn="base">
                <a:lnSpc>
                  <a:spcPct val="90000"/>
                </a:lnSpc>
                <a:spcBef>
                  <a:spcPct val="0"/>
                </a:spcBef>
                <a:spcAft>
                  <a:spcPct val="0"/>
                </a:spcAft>
                <a:defRPr/>
              </a:pPr>
              <a:r>
                <a:rPr lang="en-US" sz="1853" dirty="0">
                  <a:gradFill>
                    <a:gsLst>
                      <a:gs pos="0">
                        <a:srgbClr val="FFFFFF"/>
                      </a:gs>
                      <a:gs pos="100000">
                        <a:srgbClr val="FFFFFF"/>
                      </a:gs>
                    </a:gsLst>
                    <a:lin ang="5400000" scaled="0"/>
                  </a:gradFill>
                  <a:latin typeface="Segoe UI Light"/>
                  <a:ea typeface="Segoe UI" pitchFamily="34" charset="0"/>
                  <a:cs typeface="Segoe UI" pitchFamily="34" charset="0"/>
                </a:rPr>
                <a:t>Market Leading Price &amp; Performance</a:t>
              </a:r>
            </a:p>
          </p:txBody>
        </p:sp>
        <p:sp>
          <p:nvSpPr>
            <p:cNvPr id="98" name="TextBox 97"/>
            <p:cNvSpPr txBox="1"/>
            <p:nvPr/>
          </p:nvSpPr>
          <p:spPr>
            <a:xfrm>
              <a:off x="8456548" y="4913530"/>
              <a:ext cx="3680328" cy="1029181"/>
            </a:xfrm>
            <a:prstGeom prst="rect">
              <a:avLst/>
            </a:prstGeom>
            <a:noFill/>
            <a:ln>
              <a:noFill/>
            </a:ln>
          </p:spPr>
          <p:txBody>
            <a:bodyPr wrap="square" lIns="169362" tIns="135490" rIns="169362" bIns="135490" rtlCol="0">
              <a:spAutoFit/>
            </a:bodyPr>
            <a:lstStyle>
              <a:defPPr>
                <a:defRPr lang="en-US"/>
              </a:defPPr>
              <a:lvl1pPr>
                <a:lnSpc>
                  <a:spcPct val="90000"/>
                </a:lnSpc>
                <a:spcAft>
                  <a:spcPts val="1200"/>
                </a:spcAft>
                <a:defRPr sz="1400">
                  <a:gradFill>
                    <a:gsLst>
                      <a:gs pos="2917">
                        <a:srgbClr val="000000"/>
                      </a:gs>
                      <a:gs pos="30000">
                        <a:srgbClr val="000000"/>
                      </a:gs>
                    </a:gsLst>
                    <a:lin ang="5400000" scaled="0"/>
                  </a:gradFill>
                </a:defRPr>
              </a:lvl1pPr>
            </a:lstStyle>
            <a:p>
              <a:pPr defTabSz="863999">
                <a:spcAft>
                  <a:spcPts val="1112"/>
                </a:spcAft>
                <a:defRPr/>
              </a:pPr>
              <a:r>
                <a:rPr lang="en-US" sz="1296" dirty="0">
                  <a:latin typeface="Segoe UI Semilight"/>
                </a:rPr>
                <a:t>Simple billing compute &amp; storage</a:t>
              </a:r>
            </a:p>
            <a:p>
              <a:pPr defTabSz="863999">
                <a:spcAft>
                  <a:spcPts val="1112"/>
                </a:spcAft>
                <a:defRPr/>
              </a:pPr>
              <a:r>
                <a:rPr lang="en-US" sz="1296" dirty="0">
                  <a:latin typeface="Segoe UI Semilight"/>
                </a:rPr>
                <a:t>Pay for what you need, when you need it with dynamic pause</a:t>
              </a:r>
            </a:p>
          </p:txBody>
        </p:sp>
        <p:grpSp>
          <p:nvGrpSpPr>
            <p:cNvPr id="99" name="Group 98"/>
            <p:cNvGrpSpPr>
              <a:grpSpLocks noChangeAspect="1"/>
            </p:cNvGrpSpPr>
            <p:nvPr/>
          </p:nvGrpSpPr>
          <p:grpSpPr>
            <a:xfrm>
              <a:off x="10945221" y="3461642"/>
              <a:ext cx="428529" cy="264350"/>
              <a:chOff x="1691870" y="-5380374"/>
              <a:chExt cx="5029200" cy="3102395"/>
            </a:xfrm>
          </p:grpSpPr>
          <p:grpSp>
            <p:nvGrpSpPr>
              <p:cNvPr id="129" name="Group 128"/>
              <p:cNvGrpSpPr/>
              <p:nvPr/>
            </p:nvGrpSpPr>
            <p:grpSpPr>
              <a:xfrm>
                <a:off x="1691870" y="-5380374"/>
                <a:ext cx="5029200" cy="3102395"/>
                <a:chOff x="1691870" y="-5380374"/>
                <a:chExt cx="5029200" cy="3102395"/>
              </a:xfrm>
            </p:grpSpPr>
            <p:grpSp>
              <p:nvGrpSpPr>
                <p:cNvPr id="131" name="Group 130"/>
                <p:cNvGrpSpPr/>
                <p:nvPr/>
              </p:nvGrpSpPr>
              <p:grpSpPr>
                <a:xfrm>
                  <a:off x="1691870" y="-5380374"/>
                  <a:ext cx="5029200" cy="3102395"/>
                  <a:chOff x="1691870" y="-5380374"/>
                  <a:chExt cx="5029200" cy="3102395"/>
                </a:xfrm>
              </p:grpSpPr>
              <p:sp>
                <p:nvSpPr>
                  <p:cNvPr id="135" name="Rounded Rectangle 134"/>
                  <p:cNvSpPr/>
                  <p:nvPr/>
                </p:nvSpPr>
                <p:spPr>
                  <a:xfrm>
                    <a:off x="1691870" y="-5245767"/>
                    <a:ext cx="5029200" cy="2967788"/>
                  </a:xfrm>
                  <a:prstGeom prst="roundRect">
                    <a:avLst>
                      <a:gd name="adj" fmla="val 9165"/>
                    </a:avLst>
                  </a:prstGeom>
                  <a:solidFill>
                    <a:srgbClr val="E4E2E4"/>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sp>
                <p:nvSpPr>
                  <p:cNvPr id="136" name="Round Same Side Corner Rectangle 135"/>
                  <p:cNvSpPr/>
                  <p:nvPr/>
                </p:nvSpPr>
                <p:spPr>
                  <a:xfrm>
                    <a:off x="1691870" y="-5380374"/>
                    <a:ext cx="5029200" cy="352926"/>
                  </a:xfrm>
                  <a:prstGeom prst="round2SameRect">
                    <a:avLst>
                      <a:gd name="adj1" fmla="val 42938"/>
                      <a:gd name="adj2" fmla="val 0"/>
                    </a:avLst>
                  </a:prstGeom>
                  <a:solidFill>
                    <a:srgbClr val="B5ADB6"/>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grpSp>
            <p:cxnSp>
              <p:nvCxnSpPr>
                <p:cNvPr id="132" name="Straight Connector 131"/>
                <p:cNvCxnSpPr/>
                <p:nvPr/>
              </p:nvCxnSpPr>
              <p:spPr>
                <a:xfrm>
                  <a:off x="1783901" y="-5198097"/>
                  <a:ext cx="187036" cy="0"/>
                </a:xfrm>
                <a:prstGeom prst="line">
                  <a:avLst/>
                </a:prstGeom>
                <a:noFill/>
                <a:ln w="3175" cap="flat" cmpd="sng" algn="ctr">
                  <a:solidFill>
                    <a:srgbClr val="024D84"/>
                  </a:solidFill>
                  <a:prstDash val="solid"/>
                  <a:miter lim="800000"/>
                </a:ln>
                <a:effectLst/>
              </p:spPr>
            </p:cxnSp>
            <p:sp>
              <p:nvSpPr>
                <p:cNvPr id="133" name="Frame 132"/>
                <p:cNvSpPr/>
                <p:nvPr/>
              </p:nvSpPr>
              <p:spPr>
                <a:xfrm>
                  <a:off x="2099107" y="-5282089"/>
                  <a:ext cx="263791" cy="167985"/>
                </a:xfrm>
                <a:prstGeom prst="frame">
                  <a:avLst/>
                </a:prstGeom>
                <a:solidFill>
                  <a:srgbClr val="024D84"/>
                </a:solidFill>
                <a:ln w="12700" cap="flat" cmpd="sng" algn="ctr">
                  <a:noFill/>
                  <a:prstDash val="solid"/>
                  <a:miter lim="800000"/>
                </a:ln>
                <a:effectLst/>
              </p:spPr>
              <p:txBody>
                <a:bodyPr rtlCol="0" anchor="ctr"/>
                <a:lstStyle/>
                <a:p>
                  <a:pPr algn="ctr" defTabSz="469401">
                    <a:defRPr/>
                  </a:pPr>
                  <a:endParaRPr lang="en-US" sz="924" kern="0">
                    <a:solidFill>
                      <a:srgbClr val="000000"/>
                    </a:solidFill>
                    <a:latin typeface="Segoe"/>
                  </a:endParaRPr>
                </a:p>
              </p:txBody>
            </p:sp>
            <p:sp>
              <p:nvSpPr>
                <p:cNvPr id="134" name="Multiply 133"/>
                <p:cNvSpPr/>
                <p:nvPr/>
              </p:nvSpPr>
              <p:spPr>
                <a:xfrm>
                  <a:off x="2399687" y="-5344597"/>
                  <a:ext cx="293001" cy="293001"/>
                </a:xfrm>
                <a:prstGeom prst="mathMultiply">
                  <a:avLst>
                    <a:gd name="adj1" fmla="val 16001"/>
                  </a:avLst>
                </a:prstGeom>
                <a:solidFill>
                  <a:srgbClr val="024D84"/>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grpSp>
          <p:sp>
            <p:nvSpPr>
              <p:cNvPr id="130" name="Donut 59"/>
              <p:cNvSpPr>
                <a:spLocks noChangeAspect="1"/>
              </p:cNvSpPr>
              <p:nvPr/>
            </p:nvSpPr>
            <p:spPr bwMode="auto">
              <a:xfrm>
                <a:off x="3004493" y="-4604748"/>
                <a:ext cx="2419895" cy="2012540"/>
              </a:xfrm>
              <a:custGeom>
                <a:avLst/>
                <a:gdLst/>
                <a:ahLst/>
                <a:cxnLst/>
                <a:rect l="l" t="t" r="r" b="b"/>
                <a:pathLst>
                  <a:path w="1049699" h="873224">
                    <a:moveTo>
                      <a:pt x="694504" y="413534"/>
                    </a:moveTo>
                    <a:cubicBezTo>
                      <a:pt x="732475" y="413534"/>
                      <a:pt x="763257" y="444315"/>
                      <a:pt x="763257" y="482286"/>
                    </a:cubicBezTo>
                    <a:cubicBezTo>
                      <a:pt x="763257" y="520258"/>
                      <a:pt x="732475" y="551039"/>
                      <a:pt x="694504" y="551039"/>
                    </a:cubicBezTo>
                    <a:cubicBezTo>
                      <a:pt x="656533" y="551039"/>
                      <a:pt x="625751" y="520258"/>
                      <a:pt x="625751" y="482286"/>
                    </a:cubicBezTo>
                    <a:cubicBezTo>
                      <a:pt x="625751" y="444315"/>
                      <a:pt x="656533" y="413534"/>
                      <a:pt x="694504" y="413534"/>
                    </a:cubicBezTo>
                    <a:close/>
                    <a:moveTo>
                      <a:pt x="694504" y="344781"/>
                    </a:moveTo>
                    <a:cubicBezTo>
                      <a:pt x="618562" y="344781"/>
                      <a:pt x="556998" y="406344"/>
                      <a:pt x="556998" y="482286"/>
                    </a:cubicBezTo>
                    <a:cubicBezTo>
                      <a:pt x="556998" y="558229"/>
                      <a:pt x="618562" y="619792"/>
                      <a:pt x="694504" y="619792"/>
                    </a:cubicBezTo>
                    <a:cubicBezTo>
                      <a:pt x="770446" y="619792"/>
                      <a:pt x="832010" y="558229"/>
                      <a:pt x="832010" y="482286"/>
                    </a:cubicBezTo>
                    <a:cubicBezTo>
                      <a:pt x="832010" y="406344"/>
                      <a:pt x="770446" y="344781"/>
                      <a:pt x="694504" y="344781"/>
                    </a:cubicBezTo>
                    <a:close/>
                    <a:moveTo>
                      <a:pt x="197661" y="172436"/>
                    </a:moveTo>
                    <a:cubicBezTo>
                      <a:pt x="219463" y="172436"/>
                      <a:pt x="237138" y="190111"/>
                      <a:pt x="237138" y="211913"/>
                    </a:cubicBezTo>
                    <a:cubicBezTo>
                      <a:pt x="237138" y="233716"/>
                      <a:pt x="219463" y="251390"/>
                      <a:pt x="197661" y="251390"/>
                    </a:cubicBezTo>
                    <a:cubicBezTo>
                      <a:pt x="175858" y="251390"/>
                      <a:pt x="158183" y="233716"/>
                      <a:pt x="158183" y="211913"/>
                    </a:cubicBezTo>
                    <a:cubicBezTo>
                      <a:pt x="158183" y="190111"/>
                      <a:pt x="175858" y="172436"/>
                      <a:pt x="197661" y="172436"/>
                    </a:cubicBezTo>
                    <a:close/>
                    <a:moveTo>
                      <a:pt x="197661" y="132959"/>
                    </a:moveTo>
                    <a:cubicBezTo>
                      <a:pt x="154055" y="132959"/>
                      <a:pt x="118706" y="168308"/>
                      <a:pt x="118706" y="211913"/>
                    </a:cubicBezTo>
                    <a:cubicBezTo>
                      <a:pt x="118706" y="255519"/>
                      <a:pt x="154055" y="290868"/>
                      <a:pt x="197661" y="290868"/>
                    </a:cubicBezTo>
                    <a:cubicBezTo>
                      <a:pt x="241266" y="290868"/>
                      <a:pt x="276615" y="255519"/>
                      <a:pt x="276615" y="211913"/>
                    </a:cubicBezTo>
                    <a:cubicBezTo>
                      <a:pt x="276615" y="168308"/>
                      <a:pt x="241266" y="132959"/>
                      <a:pt x="197661" y="132959"/>
                    </a:cubicBezTo>
                    <a:close/>
                    <a:moveTo>
                      <a:pt x="735148" y="113222"/>
                    </a:moveTo>
                    <a:lnTo>
                      <a:pt x="750778" y="185510"/>
                    </a:lnTo>
                    <a:lnTo>
                      <a:pt x="825020" y="210909"/>
                    </a:lnTo>
                    <a:lnTo>
                      <a:pt x="869956" y="162065"/>
                    </a:lnTo>
                    <a:lnTo>
                      <a:pt x="938336" y="208955"/>
                    </a:lnTo>
                    <a:lnTo>
                      <a:pt x="912938" y="277336"/>
                    </a:lnTo>
                    <a:lnTo>
                      <a:pt x="950059" y="332040"/>
                    </a:lnTo>
                    <a:lnTo>
                      <a:pt x="1026254" y="332040"/>
                    </a:lnTo>
                    <a:lnTo>
                      <a:pt x="1049699" y="418004"/>
                    </a:lnTo>
                    <a:lnTo>
                      <a:pt x="996948" y="459033"/>
                    </a:lnTo>
                    <a:lnTo>
                      <a:pt x="996948" y="523506"/>
                    </a:lnTo>
                    <a:lnTo>
                      <a:pt x="1045792" y="568442"/>
                    </a:lnTo>
                    <a:lnTo>
                      <a:pt x="1028208" y="646591"/>
                    </a:lnTo>
                    <a:lnTo>
                      <a:pt x="944197" y="648545"/>
                    </a:lnTo>
                    <a:lnTo>
                      <a:pt x="914891" y="695434"/>
                    </a:lnTo>
                    <a:lnTo>
                      <a:pt x="932475" y="767723"/>
                    </a:lnTo>
                    <a:lnTo>
                      <a:pt x="869956" y="814612"/>
                    </a:lnTo>
                    <a:lnTo>
                      <a:pt x="813297" y="769676"/>
                    </a:lnTo>
                    <a:lnTo>
                      <a:pt x="750778" y="797029"/>
                    </a:lnTo>
                    <a:lnTo>
                      <a:pt x="737102" y="865409"/>
                    </a:lnTo>
                    <a:lnTo>
                      <a:pt x="656998" y="873224"/>
                    </a:lnTo>
                    <a:lnTo>
                      <a:pt x="637461" y="789214"/>
                    </a:lnTo>
                    <a:lnTo>
                      <a:pt x="572988" y="769676"/>
                    </a:lnTo>
                    <a:lnTo>
                      <a:pt x="518283" y="814612"/>
                    </a:lnTo>
                    <a:lnTo>
                      <a:pt x="463579" y="765769"/>
                    </a:lnTo>
                    <a:lnTo>
                      <a:pt x="483116" y="701296"/>
                    </a:lnTo>
                    <a:lnTo>
                      <a:pt x="442088" y="646591"/>
                    </a:lnTo>
                    <a:lnTo>
                      <a:pt x="365892" y="644637"/>
                    </a:lnTo>
                    <a:lnTo>
                      <a:pt x="350262" y="568442"/>
                    </a:lnTo>
                    <a:lnTo>
                      <a:pt x="410828" y="537182"/>
                    </a:lnTo>
                    <a:lnTo>
                      <a:pt x="408874" y="460987"/>
                    </a:lnTo>
                    <a:lnTo>
                      <a:pt x="350262" y="412143"/>
                    </a:lnTo>
                    <a:lnTo>
                      <a:pt x="371753" y="339855"/>
                    </a:lnTo>
                    <a:lnTo>
                      <a:pt x="444041" y="341809"/>
                    </a:lnTo>
                    <a:lnTo>
                      <a:pt x="485070" y="296873"/>
                    </a:lnTo>
                    <a:lnTo>
                      <a:pt x="459671" y="208955"/>
                    </a:lnTo>
                    <a:lnTo>
                      <a:pt x="516330" y="164019"/>
                    </a:lnTo>
                    <a:lnTo>
                      <a:pt x="582757" y="208955"/>
                    </a:lnTo>
                    <a:lnTo>
                      <a:pt x="637461" y="189418"/>
                    </a:lnTo>
                    <a:lnTo>
                      <a:pt x="658952" y="115176"/>
                    </a:lnTo>
                    <a:close/>
                    <a:moveTo>
                      <a:pt x="220998" y="0"/>
                    </a:moveTo>
                    <a:lnTo>
                      <a:pt x="229972" y="41507"/>
                    </a:lnTo>
                    <a:lnTo>
                      <a:pt x="272601" y="56091"/>
                    </a:lnTo>
                    <a:lnTo>
                      <a:pt x="298403" y="28045"/>
                    </a:lnTo>
                    <a:lnTo>
                      <a:pt x="337667" y="54969"/>
                    </a:lnTo>
                    <a:lnTo>
                      <a:pt x="323083" y="94233"/>
                    </a:lnTo>
                    <a:lnTo>
                      <a:pt x="344398" y="125643"/>
                    </a:lnTo>
                    <a:lnTo>
                      <a:pt x="388148" y="125643"/>
                    </a:lnTo>
                    <a:lnTo>
                      <a:pt x="401610" y="175003"/>
                    </a:lnTo>
                    <a:lnTo>
                      <a:pt x="371321" y="198561"/>
                    </a:lnTo>
                    <a:lnTo>
                      <a:pt x="371321" y="235581"/>
                    </a:lnTo>
                    <a:lnTo>
                      <a:pt x="399366" y="261383"/>
                    </a:lnTo>
                    <a:lnTo>
                      <a:pt x="389270" y="306256"/>
                    </a:lnTo>
                    <a:lnTo>
                      <a:pt x="341032" y="307377"/>
                    </a:lnTo>
                    <a:lnTo>
                      <a:pt x="324205" y="334301"/>
                    </a:lnTo>
                    <a:lnTo>
                      <a:pt x="334301" y="375808"/>
                    </a:lnTo>
                    <a:lnTo>
                      <a:pt x="298403" y="402732"/>
                    </a:lnTo>
                    <a:lnTo>
                      <a:pt x="265870" y="376930"/>
                    </a:lnTo>
                    <a:lnTo>
                      <a:pt x="229972" y="392635"/>
                    </a:lnTo>
                    <a:lnTo>
                      <a:pt x="222120" y="431899"/>
                    </a:lnTo>
                    <a:lnTo>
                      <a:pt x="176125" y="436386"/>
                    </a:lnTo>
                    <a:lnTo>
                      <a:pt x="164907" y="388148"/>
                    </a:lnTo>
                    <a:lnTo>
                      <a:pt x="127887" y="376930"/>
                    </a:lnTo>
                    <a:lnTo>
                      <a:pt x="96476" y="402732"/>
                    </a:lnTo>
                    <a:lnTo>
                      <a:pt x="65065" y="374686"/>
                    </a:lnTo>
                    <a:lnTo>
                      <a:pt x="76284" y="337666"/>
                    </a:lnTo>
                    <a:lnTo>
                      <a:pt x="52725" y="306256"/>
                    </a:lnTo>
                    <a:lnTo>
                      <a:pt x="8975" y="305134"/>
                    </a:lnTo>
                    <a:lnTo>
                      <a:pt x="0" y="261383"/>
                    </a:lnTo>
                    <a:lnTo>
                      <a:pt x="34776" y="243434"/>
                    </a:lnTo>
                    <a:lnTo>
                      <a:pt x="33655" y="199683"/>
                    </a:lnTo>
                    <a:lnTo>
                      <a:pt x="0" y="171638"/>
                    </a:lnTo>
                    <a:lnTo>
                      <a:pt x="12340" y="130131"/>
                    </a:lnTo>
                    <a:lnTo>
                      <a:pt x="53847" y="131252"/>
                    </a:lnTo>
                    <a:lnTo>
                      <a:pt x="77405" y="105451"/>
                    </a:lnTo>
                    <a:lnTo>
                      <a:pt x="62822" y="54969"/>
                    </a:lnTo>
                    <a:lnTo>
                      <a:pt x="95354" y="29167"/>
                    </a:lnTo>
                    <a:lnTo>
                      <a:pt x="133496" y="54969"/>
                    </a:lnTo>
                    <a:lnTo>
                      <a:pt x="164907" y="43751"/>
                    </a:lnTo>
                    <a:lnTo>
                      <a:pt x="177247" y="1122"/>
                    </a:lnTo>
                    <a:close/>
                  </a:path>
                </a:pathLst>
              </a:custGeom>
              <a:solidFill>
                <a:srgbClr val="FA8F07"/>
              </a:solidFill>
              <a:ln w="6350" cap="flat" cmpd="sng" algn="ctr">
                <a:noFill/>
                <a:prstDash val="solid"/>
                <a:miter lim="800000"/>
                <a:headEnd type="none" w="med" len="med"/>
                <a:tailEnd type="none" w="med" len="med"/>
              </a:ln>
              <a:effectLst/>
            </p:spPr>
            <p:txBody>
              <a:bodyPr rot="0" spcFirstLastPara="0" vertOverflow="overflow" horzOverflow="overflow" vert="horz" wrap="square" lIns="84681" tIns="42340" rIns="42340" bIns="84681" numCol="1" spcCol="0" rtlCol="0" fromWordArt="0" anchor="b" anchorCtr="0" forceAA="0" compatLnSpc="1">
                <a:prstTxWarp prst="textNoShape">
                  <a:avLst/>
                </a:prstTxWarp>
                <a:noAutofit/>
              </a:bodyPr>
              <a:lstStyle/>
              <a:p>
                <a:pPr algn="ctr" defTabSz="846406" fontAlgn="base">
                  <a:spcBef>
                    <a:spcPct val="0"/>
                  </a:spcBef>
                  <a:spcAft>
                    <a:spcPct val="0"/>
                  </a:spcAft>
                  <a:defRPr/>
                </a:pPr>
                <a:endParaRPr lang="en-US" sz="924" kern="0" spc="-46" dirty="0" err="1">
                  <a:gradFill>
                    <a:gsLst>
                      <a:gs pos="0">
                        <a:srgbClr val="FFFFFF"/>
                      </a:gs>
                      <a:gs pos="100000">
                        <a:srgbClr val="FFFFFF"/>
                      </a:gs>
                    </a:gsLst>
                    <a:lin ang="5400000" scaled="0"/>
                  </a:gradFill>
                  <a:latin typeface="Segoe"/>
                  <a:ea typeface="Segoe UI" pitchFamily="34" charset="0"/>
                  <a:cs typeface="Segoe UI" pitchFamily="34" charset="0"/>
                </a:endParaRPr>
              </a:p>
            </p:txBody>
          </p:sp>
        </p:grpSp>
        <p:grpSp>
          <p:nvGrpSpPr>
            <p:cNvPr id="100" name="Group 99"/>
            <p:cNvGrpSpPr>
              <a:grpSpLocks noChangeAspect="1"/>
            </p:cNvGrpSpPr>
            <p:nvPr/>
          </p:nvGrpSpPr>
          <p:grpSpPr>
            <a:xfrm>
              <a:off x="11389026" y="3259197"/>
              <a:ext cx="312699" cy="312700"/>
              <a:chOff x="4322558" y="-150269"/>
              <a:chExt cx="300538" cy="300538"/>
            </a:xfrm>
          </p:grpSpPr>
          <p:sp>
            <p:nvSpPr>
              <p:cNvPr id="124" name="Oval 123"/>
              <p:cNvSpPr/>
              <p:nvPr/>
            </p:nvSpPr>
            <p:spPr>
              <a:xfrm>
                <a:off x="4322558" y="-150269"/>
                <a:ext cx="300538" cy="300538"/>
              </a:xfrm>
              <a:prstGeom prst="ellipse">
                <a:avLst/>
              </a:prstGeom>
              <a:solidFill>
                <a:srgbClr val="5261D2"/>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grpSp>
            <p:nvGrpSpPr>
              <p:cNvPr id="125" name="Group 124"/>
              <p:cNvGrpSpPr>
                <a:grpSpLocks noChangeAspect="1"/>
              </p:cNvGrpSpPr>
              <p:nvPr/>
            </p:nvGrpSpPr>
            <p:grpSpPr>
              <a:xfrm>
                <a:off x="4384955" y="-98434"/>
                <a:ext cx="175744" cy="196869"/>
                <a:chOff x="-459430" y="-5122871"/>
                <a:chExt cx="1512104" cy="1693868"/>
              </a:xfrm>
            </p:grpSpPr>
            <p:sp>
              <p:nvSpPr>
                <p:cNvPr id="126" name="Freeform 125"/>
                <p:cNvSpPr/>
                <p:nvPr/>
              </p:nvSpPr>
              <p:spPr>
                <a:xfrm>
                  <a:off x="-459430" y="-5122871"/>
                  <a:ext cx="1503184" cy="860875"/>
                </a:xfrm>
                <a:custGeom>
                  <a:avLst/>
                  <a:gdLst>
                    <a:gd name="connsiteX0" fmla="*/ 722599 w 1480881"/>
                    <a:gd name="connsiteY0" fmla="*/ 0 h 860875"/>
                    <a:gd name="connsiteX1" fmla="*/ 0 w 1480881"/>
                    <a:gd name="connsiteY1" fmla="*/ 428207 h 860875"/>
                    <a:gd name="connsiteX2" fmla="*/ 762743 w 1480881"/>
                    <a:gd name="connsiteY2" fmla="*/ 860875 h 860875"/>
                    <a:gd name="connsiteX3" fmla="*/ 1480881 w 1480881"/>
                    <a:gd name="connsiteY3" fmla="*/ 450510 h 860875"/>
                    <a:gd name="connsiteX4" fmla="*/ 722599 w 1480881"/>
                    <a:gd name="connsiteY4" fmla="*/ 0 h 86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0881" h="860875">
                      <a:moveTo>
                        <a:pt x="722599" y="0"/>
                      </a:moveTo>
                      <a:lnTo>
                        <a:pt x="0" y="428207"/>
                      </a:lnTo>
                      <a:lnTo>
                        <a:pt x="762743" y="860875"/>
                      </a:lnTo>
                      <a:lnTo>
                        <a:pt x="1480881" y="450510"/>
                      </a:lnTo>
                      <a:lnTo>
                        <a:pt x="722599" y="0"/>
                      </a:lnTo>
                      <a:close/>
                    </a:path>
                  </a:pathLst>
                </a:custGeom>
                <a:solidFill>
                  <a:srgbClr val="AC4E8E"/>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sp>
              <p:nvSpPr>
                <p:cNvPr id="127" name="Freeform 126"/>
                <p:cNvSpPr/>
                <p:nvPr/>
              </p:nvSpPr>
              <p:spPr>
                <a:xfrm>
                  <a:off x="-459430" y="-4696893"/>
                  <a:ext cx="771664" cy="1253397"/>
                </a:xfrm>
                <a:custGeom>
                  <a:avLst/>
                  <a:gdLst>
                    <a:gd name="connsiteX0" fmla="*/ 0 w 771664"/>
                    <a:gd name="connsiteY0" fmla="*/ 0 h 1253397"/>
                    <a:gd name="connsiteX1" fmla="*/ 0 w 771664"/>
                    <a:gd name="connsiteY1" fmla="*/ 865335 h 1253397"/>
                    <a:gd name="connsiteX2" fmla="*/ 771664 w 771664"/>
                    <a:gd name="connsiteY2" fmla="*/ 1253397 h 1253397"/>
                    <a:gd name="connsiteX3" fmla="*/ 771664 w 771664"/>
                    <a:gd name="connsiteY3" fmla="*/ 432668 h 1253397"/>
                    <a:gd name="connsiteX4" fmla="*/ 0 w 771664"/>
                    <a:gd name="connsiteY4" fmla="*/ 0 h 1253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664" h="1253397">
                      <a:moveTo>
                        <a:pt x="0" y="0"/>
                      </a:moveTo>
                      <a:lnTo>
                        <a:pt x="0" y="865335"/>
                      </a:lnTo>
                      <a:lnTo>
                        <a:pt x="771664" y="1253397"/>
                      </a:lnTo>
                      <a:lnTo>
                        <a:pt x="771664" y="432668"/>
                      </a:lnTo>
                      <a:lnTo>
                        <a:pt x="0" y="0"/>
                      </a:lnTo>
                      <a:close/>
                    </a:path>
                  </a:pathLst>
                </a:custGeom>
                <a:solidFill>
                  <a:srgbClr val="693178"/>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sp>
              <p:nvSpPr>
                <p:cNvPr id="128" name="Freeform 127"/>
                <p:cNvSpPr/>
                <p:nvPr/>
              </p:nvSpPr>
              <p:spPr>
                <a:xfrm>
                  <a:off x="312234" y="-4673479"/>
                  <a:ext cx="740440" cy="1244476"/>
                </a:xfrm>
                <a:custGeom>
                  <a:avLst/>
                  <a:gdLst>
                    <a:gd name="connsiteX0" fmla="*/ 0 w 731520"/>
                    <a:gd name="connsiteY0" fmla="*/ 410365 h 1244476"/>
                    <a:gd name="connsiteX1" fmla="*/ 0 w 731520"/>
                    <a:gd name="connsiteY1" fmla="*/ 1244476 h 1244476"/>
                    <a:gd name="connsiteX2" fmla="*/ 731520 w 731520"/>
                    <a:gd name="connsiteY2" fmla="*/ 780586 h 1244476"/>
                    <a:gd name="connsiteX3" fmla="*/ 718139 w 731520"/>
                    <a:gd name="connsiteY3" fmla="*/ 0 h 1244476"/>
                    <a:gd name="connsiteX4" fmla="*/ 0 w 731520"/>
                    <a:gd name="connsiteY4" fmla="*/ 410365 h 124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1244476">
                      <a:moveTo>
                        <a:pt x="0" y="410365"/>
                      </a:moveTo>
                      <a:lnTo>
                        <a:pt x="0" y="1244476"/>
                      </a:lnTo>
                      <a:lnTo>
                        <a:pt x="731520" y="780586"/>
                      </a:lnTo>
                      <a:lnTo>
                        <a:pt x="718139" y="0"/>
                      </a:lnTo>
                      <a:lnTo>
                        <a:pt x="0" y="410365"/>
                      </a:lnTo>
                      <a:close/>
                    </a:path>
                  </a:pathLst>
                </a:custGeom>
                <a:solidFill>
                  <a:srgbClr val="3E2A5D"/>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grpSp>
        </p:grpSp>
        <p:grpSp>
          <p:nvGrpSpPr>
            <p:cNvPr id="101" name="Group 100"/>
            <p:cNvGrpSpPr>
              <a:grpSpLocks noChangeAspect="1"/>
            </p:cNvGrpSpPr>
            <p:nvPr/>
          </p:nvGrpSpPr>
          <p:grpSpPr>
            <a:xfrm>
              <a:off x="10557384" y="3339987"/>
              <a:ext cx="345869" cy="345870"/>
              <a:chOff x="4322558" y="-150269"/>
              <a:chExt cx="300538" cy="300538"/>
            </a:xfrm>
          </p:grpSpPr>
          <p:sp>
            <p:nvSpPr>
              <p:cNvPr id="119" name="Oval 118"/>
              <p:cNvSpPr/>
              <p:nvPr/>
            </p:nvSpPr>
            <p:spPr>
              <a:xfrm>
                <a:off x="4322558" y="-150269"/>
                <a:ext cx="300538" cy="300538"/>
              </a:xfrm>
              <a:prstGeom prst="ellipse">
                <a:avLst/>
              </a:prstGeom>
              <a:solidFill>
                <a:srgbClr val="13A8A1"/>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grpSp>
            <p:nvGrpSpPr>
              <p:cNvPr id="120" name="Group 119"/>
              <p:cNvGrpSpPr>
                <a:grpSpLocks noChangeAspect="1"/>
              </p:cNvGrpSpPr>
              <p:nvPr/>
            </p:nvGrpSpPr>
            <p:grpSpPr>
              <a:xfrm>
                <a:off x="4384955" y="-98434"/>
                <a:ext cx="175744" cy="196869"/>
                <a:chOff x="-459430" y="-5122871"/>
                <a:chExt cx="1512104" cy="1693868"/>
              </a:xfrm>
            </p:grpSpPr>
            <p:sp>
              <p:nvSpPr>
                <p:cNvPr id="121" name="Freeform 120"/>
                <p:cNvSpPr/>
                <p:nvPr/>
              </p:nvSpPr>
              <p:spPr>
                <a:xfrm>
                  <a:off x="-459430" y="-5122871"/>
                  <a:ext cx="1503184" cy="860875"/>
                </a:xfrm>
                <a:custGeom>
                  <a:avLst/>
                  <a:gdLst>
                    <a:gd name="connsiteX0" fmla="*/ 722599 w 1480881"/>
                    <a:gd name="connsiteY0" fmla="*/ 0 h 860875"/>
                    <a:gd name="connsiteX1" fmla="*/ 0 w 1480881"/>
                    <a:gd name="connsiteY1" fmla="*/ 428207 h 860875"/>
                    <a:gd name="connsiteX2" fmla="*/ 762743 w 1480881"/>
                    <a:gd name="connsiteY2" fmla="*/ 860875 h 860875"/>
                    <a:gd name="connsiteX3" fmla="*/ 1480881 w 1480881"/>
                    <a:gd name="connsiteY3" fmla="*/ 450510 h 860875"/>
                    <a:gd name="connsiteX4" fmla="*/ 722599 w 1480881"/>
                    <a:gd name="connsiteY4" fmla="*/ 0 h 86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0881" h="860875">
                      <a:moveTo>
                        <a:pt x="722599" y="0"/>
                      </a:moveTo>
                      <a:lnTo>
                        <a:pt x="0" y="428207"/>
                      </a:lnTo>
                      <a:lnTo>
                        <a:pt x="762743" y="860875"/>
                      </a:lnTo>
                      <a:lnTo>
                        <a:pt x="1480881" y="450510"/>
                      </a:lnTo>
                      <a:lnTo>
                        <a:pt x="722599" y="0"/>
                      </a:lnTo>
                      <a:close/>
                    </a:path>
                  </a:pathLst>
                </a:custGeom>
                <a:solidFill>
                  <a:srgbClr val="48BB4E"/>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sp>
              <p:nvSpPr>
                <p:cNvPr id="122" name="Freeform 121"/>
                <p:cNvSpPr/>
                <p:nvPr/>
              </p:nvSpPr>
              <p:spPr>
                <a:xfrm>
                  <a:off x="-459430" y="-4696893"/>
                  <a:ext cx="771664" cy="1253397"/>
                </a:xfrm>
                <a:custGeom>
                  <a:avLst/>
                  <a:gdLst>
                    <a:gd name="connsiteX0" fmla="*/ 0 w 771664"/>
                    <a:gd name="connsiteY0" fmla="*/ 0 h 1253397"/>
                    <a:gd name="connsiteX1" fmla="*/ 0 w 771664"/>
                    <a:gd name="connsiteY1" fmla="*/ 865335 h 1253397"/>
                    <a:gd name="connsiteX2" fmla="*/ 771664 w 771664"/>
                    <a:gd name="connsiteY2" fmla="*/ 1253397 h 1253397"/>
                    <a:gd name="connsiteX3" fmla="*/ 771664 w 771664"/>
                    <a:gd name="connsiteY3" fmla="*/ 432668 h 1253397"/>
                    <a:gd name="connsiteX4" fmla="*/ 0 w 771664"/>
                    <a:gd name="connsiteY4" fmla="*/ 0 h 1253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664" h="1253397">
                      <a:moveTo>
                        <a:pt x="0" y="0"/>
                      </a:moveTo>
                      <a:lnTo>
                        <a:pt x="0" y="865335"/>
                      </a:lnTo>
                      <a:lnTo>
                        <a:pt x="771664" y="1253397"/>
                      </a:lnTo>
                      <a:lnTo>
                        <a:pt x="771664" y="432668"/>
                      </a:lnTo>
                      <a:lnTo>
                        <a:pt x="0" y="0"/>
                      </a:lnTo>
                      <a:close/>
                    </a:path>
                  </a:pathLst>
                </a:custGeom>
                <a:solidFill>
                  <a:srgbClr val="008641"/>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sp>
              <p:nvSpPr>
                <p:cNvPr id="123" name="Freeform 122"/>
                <p:cNvSpPr/>
                <p:nvPr/>
              </p:nvSpPr>
              <p:spPr>
                <a:xfrm>
                  <a:off x="312234" y="-4673479"/>
                  <a:ext cx="740440" cy="1244476"/>
                </a:xfrm>
                <a:custGeom>
                  <a:avLst/>
                  <a:gdLst>
                    <a:gd name="connsiteX0" fmla="*/ 0 w 731520"/>
                    <a:gd name="connsiteY0" fmla="*/ 410365 h 1244476"/>
                    <a:gd name="connsiteX1" fmla="*/ 0 w 731520"/>
                    <a:gd name="connsiteY1" fmla="*/ 1244476 h 1244476"/>
                    <a:gd name="connsiteX2" fmla="*/ 731520 w 731520"/>
                    <a:gd name="connsiteY2" fmla="*/ 780586 h 1244476"/>
                    <a:gd name="connsiteX3" fmla="*/ 718139 w 731520"/>
                    <a:gd name="connsiteY3" fmla="*/ 0 h 1244476"/>
                    <a:gd name="connsiteX4" fmla="*/ 0 w 731520"/>
                    <a:gd name="connsiteY4" fmla="*/ 410365 h 124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1244476">
                      <a:moveTo>
                        <a:pt x="0" y="410365"/>
                      </a:moveTo>
                      <a:lnTo>
                        <a:pt x="0" y="1244476"/>
                      </a:lnTo>
                      <a:lnTo>
                        <a:pt x="731520" y="780586"/>
                      </a:lnTo>
                      <a:lnTo>
                        <a:pt x="718139" y="0"/>
                      </a:lnTo>
                      <a:lnTo>
                        <a:pt x="0" y="410365"/>
                      </a:lnTo>
                      <a:close/>
                    </a:path>
                  </a:pathLst>
                </a:custGeom>
                <a:solidFill>
                  <a:srgbClr val="00602E"/>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grpSp>
        </p:grpSp>
        <p:sp>
          <p:nvSpPr>
            <p:cNvPr id="102" name="Freeform 101"/>
            <p:cNvSpPr/>
            <p:nvPr/>
          </p:nvSpPr>
          <p:spPr>
            <a:xfrm>
              <a:off x="10226236" y="3731764"/>
              <a:ext cx="1231043" cy="816844"/>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solidFill>
              <a:schemeClr val="bg1"/>
            </a:solidFill>
            <a:ln w="12700" cap="flat" cmpd="sng" algn="ctr">
              <a:noFill/>
              <a:prstDash val="solid"/>
              <a:miter lim="800000"/>
            </a:ln>
            <a:effectLst/>
          </p:spPr>
          <p:txBody>
            <a:bodyPr rtlCol="0" anchor="ctr"/>
            <a:lstStyle/>
            <a:p>
              <a:pPr algn="ctr" defTabSz="469401">
                <a:lnSpc>
                  <a:spcPct val="80000"/>
                </a:lnSpc>
                <a:defRPr/>
              </a:pPr>
              <a:r>
                <a:rPr lang="en-US" sz="924" kern="0" dirty="0">
                  <a:solidFill>
                    <a:srgbClr val="FFFFFF"/>
                  </a:solidFill>
                  <a:latin typeface="Segoe Light"/>
                </a:rPr>
                <a:t>Azure</a:t>
              </a:r>
            </a:p>
          </p:txBody>
        </p:sp>
        <p:sp>
          <p:nvSpPr>
            <p:cNvPr id="103" name="Freeform 102"/>
            <p:cNvSpPr/>
            <p:nvPr/>
          </p:nvSpPr>
          <p:spPr>
            <a:xfrm>
              <a:off x="10271777" y="3731764"/>
              <a:ext cx="1231043" cy="816844"/>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flip="none" rotWithShape="1">
              <a:gsLst>
                <a:gs pos="57000">
                  <a:srgbClr val="209FE8"/>
                </a:gs>
                <a:gs pos="58000">
                  <a:srgbClr val="2EAFE5"/>
                </a:gs>
              </a:gsLst>
              <a:lin ang="19200000" scaled="0"/>
              <a:tileRect/>
            </a:gradFill>
            <a:ln w="12700" cap="flat" cmpd="sng" algn="ctr">
              <a:noFill/>
              <a:prstDash val="solid"/>
              <a:miter lim="800000"/>
            </a:ln>
            <a:effectLst/>
          </p:spPr>
          <p:txBody>
            <a:bodyPr rtlCol="0" anchor="ctr"/>
            <a:lstStyle/>
            <a:p>
              <a:pPr algn="ctr" defTabSz="469401">
                <a:lnSpc>
                  <a:spcPct val="80000"/>
                </a:lnSpc>
                <a:defRPr/>
              </a:pPr>
              <a:r>
                <a:rPr lang="en-US" sz="1481" kern="0" dirty="0">
                  <a:solidFill>
                    <a:srgbClr val="FFFFFF"/>
                  </a:solidFill>
                  <a:latin typeface="Segoe Light"/>
                </a:rPr>
                <a:t>Azure</a:t>
              </a:r>
              <a:endParaRPr lang="en-US" sz="924" kern="0" dirty="0">
                <a:solidFill>
                  <a:srgbClr val="FFFFFF"/>
                </a:solidFill>
                <a:latin typeface="Segoe Light"/>
              </a:endParaRPr>
            </a:p>
          </p:txBody>
        </p:sp>
        <p:grpSp>
          <p:nvGrpSpPr>
            <p:cNvPr id="104" name="Group 103"/>
            <p:cNvGrpSpPr>
              <a:grpSpLocks noChangeAspect="1"/>
            </p:cNvGrpSpPr>
            <p:nvPr/>
          </p:nvGrpSpPr>
          <p:grpSpPr>
            <a:xfrm>
              <a:off x="10095958" y="3927652"/>
              <a:ext cx="428529" cy="264350"/>
              <a:chOff x="1691870" y="-5380374"/>
              <a:chExt cx="5029200" cy="3102395"/>
            </a:xfrm>
          </p:grpSpPr>
          <p:grpSp>
            <p:nvGrpSpPr>
              <p:cNvPr id="111" name="Group 110"/>
              <p:cNvGrpSpPr/>
              <p:nvPr/>
            </p:nvGrpSpPr>
            <p:grpSpPr>
              <a:xfrm>
                <a:off x="1691870" y="-5380374"/>
                <a:ext cx="5029200" cy="3102395"/>
                <a:chOff x="1691870" y="-5380374"/>
                <a:chExt cx="5029200" cy="3102395"/>
              </a:xfrm>
            </p:grpSpPr>
            <p:grpSp>
              <p:nvGrpSpPr>
                <p:cNvPr id="113" name="Group 112"/>
                <p:cNvGrpSpPr/>
                <p:nvPr/>
              </p:nvGrpSpPr>
              <p:grpSpPr>
                <a:xfrm>
                  <a:off x="1691870" y="-5380374"/>
                  <a:ext cx="5029200" cy="3102395"/>
                  <a:chOff x="1691870" y="-5380374"/>
                  <a:chExt cx="5029200" cy="3102395"/>
                </a:xfrm>
              </p:grpSpPr>
              <p:sp>
                <p:nvSpPr>
                  <p:cNvPr id="117" name="Rounded Rectangle 116"/>
                  <p:cNvSpPr/>
                  <p:nvPr/>
                </p:nvSpPr>
                <p:spPr>
                  <a:xfrm>
                    <a:off x="1691870" y="-5245767"/>
                    <a:ext cx="5029200" cy="2967788"/>
                  </a:xfrm>
                  <a:prstGeom prst="roundRect">
                    <a:avLst>
                      <a:gd name="adj" fmla="val 9165"/>
                    </a:avLst>
                  </a:prstGeom>
                  <a:solidFill>
                    <a:srgbClr val="E4E2E4"/>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sp>
                <p:nvSpPr>
                  <p:cNvPr id="118" name="Round Same Side Corner Rectangle 117"/>
                  <p:cNvSpPr/>
                  <p:nvPr/>
                </p:nvSpPr>
                <p:spPr>
                  <a:xfrm>
                    <a:off x="1691870" y="-5380374"/>
                    <a:ext cx="5029200" cy="352926"/>
                  </a:xfrm>
                  <a:prstGeom prst="round2SameRect">
                    <a:avLst>
                      <a:gd name="adj1" fmla="val 42938"/>
                      <a:gd name="adj2" fmla="val 0"/>
                    </a:avLst>
                  </a:prstGeom>
                  <a:solidFill>
                    <a:srgbClr val="B5ADB6"/>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grpSp>
            <p:cxnSp>
              <p:nvCxnSpPr>
                <p:cNvPr id="114" name="Straight Connector 113"/>
                <p:cNvCxnSpPr/>
                <p:nvPr/>
              </p:nvCxnSpPr>
              <p:spPr>
                <a:xfrm>
                  <a:off x="1783901" y="-5198097"/>
                  <a:ext cx="187036" cy="0"/>
                </a:xfrm>
                <a:prstGeom prst="line">
                  <a:avLst/>
                </a:prstGeom>
                <a:noFill/>
                <a:ln w="3175" cap="flat" cmpd="sng" algn="ctr">
                  <a:solidFill>
                    <a:srgbClr val="024D84"/>
                  </a:solidFill>
                  <a:prstDash val="solid"/>
                  <a:miter lim="800000"/>
                </a:ln>
                <a:effectLst/>
              </p:spPr>
            </p:cxnSp>
            <p:sp>
              <p:nvSpPr>
                <p:cNvPr id="115" name="Frame 114"/>
                <p:cNvSpPr/>
                <p:nvPr/>
              </p:nvSpPr>
              <p:spPr>
                <a:xfrm>
                  <a:off x="2099107" y="-5282089"/>
                  <a:ext cx="263791" cy="167985"/>
                </a:xfrm>
                <a:prstGeom prst="frame">
                  <a:avLst/>
                </a:prstGeom>
                <a:solidFill>
                  <a:srgbClr val="024D84"/>
                </a:solidFill>
                <a:ln w="12700" cap="flat" cmpd="sng" algn="ctr">
                  <a:noFill/>
                  <a:prstDash val="solid"/>
                  <a:miter lim="800000"/>
                </a:ln>
                <a:effectLst/>
              </p:spPr>
              <p:txBody>
                <a:bodyPr rtlCol="0" anchor="ctr"/>
                <a:lstStyle/>
                <a:p>
                  <a:pPr algn="ctr" defTabSz="469401">
                    <a:defRPr/>
                  </a:pPr>
                  <a:endParaRPr lang="en-US" sz="924" kern="0">
                    <a:solidFill>
                      <a:srgbClr val="000000"/>
                    </a:solidFill>
                    <a:latin typeface="Segoe"/>
                  </a:endParaRPr>
                </a:p>
              </p:txBody>
            </p:sp>
            <p:sp>
              <p:nvSpPr>
                <p:cNvPr id="116" name="Multiply 115"/>
                <p:cNvSpPr/>
                <p:nvPr/>
              </p:nvSpPr>
              <p:spPr>
                <a:xfrm>
                  <a:off x="2399687" y="-5344597"/>
                  <a:ext cx="293001" cy="293001"/>
                </a:xfrm>
                <a:prstGeom prst="mathMultiply">
                  <a:avLst>
                    <a:gd name="adj1" fmla="val 16001"/>
                  </a:avLst>
                </a:prstGeom>
                <a:solidFill>
                  <a:srgbClr val="024D84"/>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grpSp>
          <p:sp>
            <p:nvSpPr>
              <p:cNvPr id="112" name="Donut 59"/>
              <p:cNvSpPr>
                <a:spLocks noChangeAspect="1"/>
              </p:cNvSpPr>
              <p:nvPr/>
            </p:nvSpPr>
            <p:spPr bwMode="auto">
              <a:xfrm>
                <a:off x="3004493" y="-4604748"/>
                <a:ext cx="2419895" cy="2012540"/>
              </a:xfrm>
              <a:custGeom>
                <a:avLst/>
                <a:gdLst/>
                <a:ahLst/>
                <a:cxnLst/>
                <a:rect l="l" t="t" r="r" b="b"/>
                <a:pathLst>
                  <a:path w="1049699" h="873224">
                    <a:moveTo>
                      <a:pt x="694504" y="413534"/>
                    </a:moveTo>
                    <a:cubicBezTo>
                      <a:pt x="732475" y="413534"/>
                      <a:pt x="763257" y="444315"/>
                      <a:pt x="763257" y="482286"/>
                    </a:cubicBezTo>
                    <a:cubicBezTo>
                      <a:pt x="763257" y="520258"/>
                      <a:pt x="732475" y="551039"/>
                      <a:pt x="694504" y="551039"/>
                    </a:cubicBezTo>
                    <a:cubicBezTo>
                      <a:pt x="656533" y="551039"/>
                      <a:pt x="625751" y="520258"/>
                      <a:pt x="625751" y="482286"/>
                    </a:cubicBezTo>
                    <a:cubicBezTo>
                      <a:pt x="625751" y="444315"/>
                      <a:pt x="656533" y="413534"/>
                      <a:pt x="694504" y="413534"/>
                    </a:cubicBezTo>
                    <a:close/>
                    <a:moveTo>
                      <a:pt x="694504" y="344781"/>
                    </a:moveTo>
                    <a:cubicBezTo>
                      <a:pt x="618562" y="344781"/>
                      <a:pt x="556998" y="406344"/>
                      <a:pt x="556998" y="482286"/>
                    </a:cubicBezTo>
                    <a:cubicBezTo>
                      <a:pt x="556998" y="558229"/>
                      <a:pt x="618562" y="619792"/>
                      <a:pt x="694504" y="619792"/>
                    </a:cubicBezTo>
                    <a:cubicBezTo>
                      <a:pt x="770446" y="619792"/>
                      <a:pt x="832010" y="558229"/>
                      <a:pt x="832010" y="482286"/>
                    </a:cubicBezTo>
                    <a:cubicBezTo>
                      <a:pt x="832010" y="406344"/>
                      <a:pt x="770446" y="344781"/>
                      <a:pt x="694504" y="344781"/>
                    </a:cubicBezTo>
                    <a:close/>
                    <a:moveTo>
                      <a:pt x="197661" y="172436"/>
                    </a:moveTo>
                    <a:cubicBezTo>
                      <a:pt x="219463" y="172436"/>
                      <a:pt x="237138" y="190111"/>
                      <a:pt x="237138" y="211913"/>
                    </a:cubicBezTo>
                    <a:cubicBezTo>
                      <a:pt x="237138" y="233716"/>
                      <a:pt x="219463" y="251390"/>
                      <a:pt x="197661" y="251390"/>
                    </a:cubicBezTo>
                    <a:cubicBezTo>
                      <a:pt x="175858" y="251390"/>
                      <a:pt x="158183" y="233716"/>
                      <a:pt x="158183" y="211913"/>
                    </a:cubicBezTo>
                    <a:cubicBezTo>
                      <a:pt x="158183" y="190111"/>
                      <a:pt x="175858" y="172436"/>
                      <a:pt x="197661" y="172436"/>
                    </a:cubicBezTo>
                    <a:close/>
                    <a:moveTo>
                      <a:pt x="197661" y="132959"/>
                    </a:moveTo>
                    <a:cubicBezTo>
                      <a:pt x="154055" y="132959"/>
                      <a:pt x="118706" y="168308"/>
                      <a:pt x="118706" y="211913"/>
                    </a:cubicBezTo>
                    <a:cubicBezTo>
                      <a:pt x="118706" y="255519"/>
                      <a:pt x="154055" y="290868"/>
                      <a:pt x="197661" y="290868"/>
                    </a:cubicBezTo>
                    <a:cubicBezTo>
                      <a:pt x="241266" y="290868"/>
                      <a:pt x="276615" y="255519"/>
                      <a:pt x="276615" y="211913"/>
                    </a:cubicBezTo>
                    <a:cubicBezTo>
                      <a:pt x="276615" y="168308"/>
                      <a:pt x="241266" y="132959"/>
                      <a:pt x="197661" y="132959"/>
                    </a:cubicBezTo>
                    <a:close/>
                    <a:moveTo>
                      <a:pt x="735148" y="113222"/>
                    </a:moveTo>
                    <a:lnTo>
                      <a:pt x="750778" y="185510"/>
                    </a:lnTo>
                    <a:lnTo>
                      <a:pt x="825020" y="210909"/>
                    </a:lnTo>
                    <a:lnTo>
                      <a:pt x="869956" y="162065"/>
                    </a:lnTo>
                    <a:lnTo>
                      <a:pt x="938336" y="208955"/>
                    </a:lnTo>
                    <a:lnTo>
                      <a:pt x="912938" y="277336"/>
                    </a:lnTo>
                    <a:lnTo>
                      <a:pt x="950059" y="332040"/>
                    </a:lnTo>
                    <a:lnTo>
                      <a:pt x="1026254" y="332040"/>
                    </a:lnTo>
                    <a:lnTo>
                      <a:pt x="1049699" y="418004"/>
                    </a:lnTo>
                    <a:lnTo>
                      <a:pt x="996948" y="459033"/>
                    </a:lnTo>
                    <a:lnTo>
                      <a:pt x="996948" y="523506"/>
                    </a:lnTo>
                    <a:lnTo>
                      <a:pt x="1045792" y="568442"/>
                    </a:lnTo>
                    <a:lnTo>
                      <a:pt x="1028208" y="646591"/>
                    </a:lnTo>
                    <a:lnTo>
                      <a:pt x="944197" y="648545"/>
                    </a:lnTo>
                    <a:lnTo>
                      <a:pt x="914891" y="695434"/>
                    </a:lnTo>
                    <a:lnTo>
                      <a:pt x="932475" y="767723"/>
                    </a:lnTo>
                    <a:lnTo>
                      <a:pt x="869956" y="814612"/>
                    </a:lnTo>
                    <a:lnTo>
                      <a:pt x="813297" y="769676"/>
                    </a:lnTo>
                    <a:lnTo>
                      <a:pt x="750778" y="797029"/>
                    </a:lnTo>
                    <a:lnTo>
                      <a:pt x="737102" y="865409"/>
                    </a:lnTo>
                    <a:lnTo>
                      <a:pt x="656998" y="873224"/>
                    </a:lnTo>
                    <a:lnTo>
                      <a:pt x="637461" y="789214"/>
                    </a:lnTo>
                    <a:lnTo>
                      <a:pt x="572988" y="769676"/>
                    </a:lnTo>
                    <a:lnTo>
                      <a:pt x="518283" y="814612"/>
                    </a:lnTo>
                    <a:lnTo>
                      <a:pt x="463579" y="765769"/>
                    </a:lnTo>
                    <a:lnTo>
                      <a:pt x="483116" y="701296"/>
                    </a:lnTo>
                    <a:lnTo>
                      <a:pt x="442088" y="646591"/>
                    </a:lnTo>
                    <a:lnTo>
                      <a:pt x="365892" y="644637"/>
                    </a:lnTo>
                    <a:lnTo>
                      <a:pt x="350262" y="568442"/>
                    </a:lnTo>
                    <a:lnTo>
                      <a:pt x="410828" y="537182"/>
                    </a:lnTo>
                    <a:lnTo>
                      <a:pt x="408874" y="460987"/>
                    </a:lnTo>
                    <a:lnTo>
                      <a:pt x="350262" y="412143"/>
                    </a:lnTo>
                    <a:lnTo>
                      <a:pt x="371753" y="339855"/>
                    </a:lnTo>
                    <a:lnTo>
                      <a:pt x="444041" y="341809"/>
                    </a:lnTo>
                    <a:lnTo>
                      <a:pt x="485070" y="296873"/>
                    </a:lnTo>
                    <a:lnTo>
                      <a:pt x="459671" y="208955"/>
                    </a:lnTo>
                    <a:lnTo>
                      <a:pt x="516330" y="164019"/>
                    </a:lnTo>
                    <a:lnTo>
                      <a:pt x="582757" y="208955"/>
                    </a:lnTo>
                    <a:lnTo>
                      <a:pt x="637461" y="189418"/>
                    </a:lnTo>
                    <a:lnTo>
                      <a:pt x="658952" y="115176"/>
                    </a:lnTo>
                    <a:close/>
                    <a:moveTo>
                      <a:pt x="220998" y="0"/>
                    </a:moveTo>
                    <a:lnTo>
                      <a:pt x="229972" y="41507"/>
                    </a:lnTo>
                    <a:lnTo>
                      <a:pt x="272601" y="56091"/>
                    </a:lnTo>
                    <a:lnTo>
                      <a:pt x="298403" y="28045"/>
                    </a:lnTo>
                    <a:lnTo>
                      <a:pt x="337667" y="54969"/>
                    </a:lnTo>
                    <a:lnTo>
                      <a:pt x="323083" y="94233"/>
                    </a:lnTo>
                    <a:lnTo>
                      <a:pt x="344398" y="125643"/>
                    </a:lnTo>
                    <a:lnTo>
                      <a:pt x="388148" y="125643"/>
                    </a:lnTo>
                    <a:lnTo>
                      <a:pt x="401610" y="175003"/>
                    </a:lnTo>
                    <a:lnTo>
                      <a:pt x="371321" y="198561"/>
                    </a:lnTo>
                    <a:lnTo>
                      <a:pt x="371321" y="235581"/>
                    </a:lnTo>
                    <a:lnTo>
                      <a:pt x="399366" y="261383"/>
                    </a:lnTo>
                    <a:lnTo>
                      <a:pt x="389270" y="306256"/>
                    </a:lnTo>
                    <a:lnTo>
                      <a:pt x="341032" y="307377"/>
                    </a:lnTo>
                    <a:lnTo>
                      <a:pt x="324205" y="334301"/>
                    </a:lnTo>
                    <a:lnTo>
                      <a:pt x="334301" y="375808"/>
                    </a:lnTo>
                    <a:lnTo>
                      <a:pt x="298403" y="402732"/>
                    </a:lnTo>
                    <a:lnTo>
                      <a:pt x="265870" y="376930"/>
                    </a:lnTo>
                    <a:lnTo>
                      <a:pt x="229972" y="392635"/>
                    </a:lnTo>
                    <a:lnTo>
                      <a:pt x="222120" y="431899"/>
                    </a:lnTo>
                    <a:lnTo>
                      <a:pt x="176125" y="436386"/>
                    </a:lnTo>
                    <a:lnTo>
                      <a:pt x="164907" y="388148"/>
                    </a:lnTo>
                    <a:lnTo>
                      <a:pt x="127887" y="376930"/>
                    </a:lnTo>
                    <a:lnTo>
                      <a:pt x="96476" y="402732"/>
                    </a:lnTo>
                    <a:lnTo>
                      <a:pt x="65065" y="374686"/>
                    </a:lnTo>
                    <a:lnTo>
                      <a:pt x="76284" y="337666"/>
                    </a:lnTo>
                    <a:lnTo>
                      <a:pt x="52725" y="306256"/>
                    </a:lnTo>
                    <a:lnTo>
                      <a:pt x="8975" y="305134"/>
                    </a:lnTo>
                    <a:lnTo>
                      <a:pt x="0" y="261383"/>
                    </a:lnTo>
                    <a:lnTo>
                      <a:pt x="34776" y="243434"/>
                    </a:lnTo>
                    <a:lnTo>
                      <a:pt x="33655" y="199683"/>
                    </a:lnTo>
                    <a:lnTo>
                      <a:pt x="0" y="171638"/>
                    </a:lnTo>
                    <a:lnTo>
                      <a:pt x="12340" y="130131"/>
                    </a:lnTo>
                    <a:lnTo>
                      <a:pt x="53847" y="131252"/>
                    </a:lnTo>
                    <a:lnTo>
                      <a:pt x="77405" y="105451"/>
                    </a:lnTo>
                    <a:lnTo>
                      <a:pt x="62822" y="54969"/>
                    </a:lnTo>
                    <a:lnTo>
                      <a:pt x="95354" y="29167"/>
                    </a:lnTo>
                    <a:lnTo>
                      <a:pt x="133496" y="54969"/>
                    </a:lnTo>
                    <a:lnTo>
                      <a:pt x="164907" y="43751"/>
                    </a:lnTo>
                    <a:lnTo>
                      <a:pt x="177247" y="1122"/>
                    </a:lnTo>
                    <a:close/>
                  </a:path>
                </a:pathLst>
              </a:custGeom>
              <a:solidFill>
                <a:srgbClr val="382A4D"/>
              </a:solidFill>
              <a:ln w="6350" cap="flat" cmpd="sng" algn="ctr">
                <a:noFill/>
                <a:prstDash val="solid"/>
                <a:miter lim="800000"/>
                <a:headEnd type="none" w="med" len="med"/>
                <a:tailEnd type="none" w="med" len="med"/>
              </a:ln>
              <a:effectLst/>
            </p:spPr>
            <p:txBody>
              <a:bodyPr rot="0" spcFirstLastPara="0" vertOverflow="overflow" horzOverflow="overflow" vert="horz" wrap="square" lIns="84681" tIns="42340" rIns="42340" bIns="84681" numCol="1" spcCol="0" rtlCol="0" fromWordArt="0" anchor="b" anchorCtr="0" forceAA="0" compatLnSpc="1">
                <a:prstTxWarp prst="textNoShape">
                  <a:avLst/>
                </a:prstTxWarp>
                <a:noAutofit/>
              </a:bodyPr>
              <a:lstStyle/>
              <a:p>
                <a:pPr algn="ctr" defTabSz="846406" fontAlgn="base">
                  <a:spcBef>
                    <a:spcPct val="0"/>
                  </a:spcBef>
                  <a:spcAft>
                    <a:spcPct val="0"/>
                  </a:spcAft>
                  <a:defRPr/>
                </a:pPr>
                <a:endParaRPr lang="en-US" sz="924" kern="0" spc="-46" dirty="0" err="1">
                  <a:gradFill>
                    <a:gsLst>
                      <a:gs pos="0">
                        <a:srgbClr val="FFFFFF"/>
                      </a:gs>
                      <a:gs pos="100000">
                        <a:srgbClr val="FFFFFF"/>
                      </a:gs>
                    </a:gsLst>
                    <a:lin ang="5400000" scaled="0"/>
                  </a:gradFill>
                  <a:latin typeface="Segoe"/>
                  <a:ea typeface="Segoe UI" pitchFamily="34" charset="0"/>
                  <a:cs typeface="Segoe UI" pitchFamily="34" charset="0"/>
                </a:endParaRPr>
              </a:p>
            </p:txBody>
          </p:sp>
        </p:grpSp>
        <p:grpSp>
          <p:nvGrpSpPr>
            <p:cNvPr id="105" name="Group 104"/>
            <p:cNvGrpSpPr>
              <a:grpSpLocks noChangeAspect="1"/>
            </p:cNvGrpSpPr>
            <p:nvPr/>
          </p:nvGrpSpPr>
          <p:grpSpPr>
            <a:xfrm>
              <a:off x="10147407" y="3584619"/>
              <a:ext cx="251740" cy="251740"/>
              <a:chOff x="4322558" y="-150269"/>
              <a:chExt cx="300538" cy="300538"/>
            </a:xfrm>
            <a:solidFill>
              <a:srgbClr val="FEBE1A"/>
            </a:solidFill>
          </p:grpSpPr>
          <p:sp>
            <p:nvSpPr>
              <p:cNvPr id="106" name="Oval 105"/>
              <p:cNvSpPr/>
              <p:nvPr/>
            </p:nvSpPr>
            <p:spPr>
              <a:xfrm>
                <a:off x="4322558" y="-150269"/>
                <a:ext cx="300538" cy="300538"/>
              </a:xfrm>
              <a:prstGeom prst="ellipse">
                <a:avLst/>
              </a:prstGeom>
              <a:grp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grpSp>
            <p:nvGrpSpPr>
              <p:cNvPr id="107" name="Group 106"/>
              <p:cNvGrpSpPr>
                <a:grpSpLocks noChangeAspect="1"/>
              </p:cNvGrpSpPr>
              <p:nvPr/>
            </p:nvGrpSpPr>
            <p:grpSpPr>
              <a:xfrm>
                <a:off x="4384955" y="-98434"/>
                <a:ext cx="175744" cy="196869"/>
                <a:chOff x="-459430" y="-5122871"/>
                <a:chExt cx="1512104" cy="1693868"/>
              </a:xfrm>
              <a:grpFill/>
            </p:grpSpPr>
            <p:sp>
              <p:nvSpPr>
                <p:cNvPr id="108" name="Freeform 107"/>
                <p:cNvSpPr/>
                <p:nvPr/>
              </p:nvSpPr>
              <p:spPr>
                <a:xfrm>
                  <a:off x="-459430" y="-5122871"/>
                  <a:ext cx="1503184" cy="860875"/>
                </a:xfrm>
                <a:custGeom>
                  <a:avLst/>
                  <a:gdLst>
                    <a:gd name="connsiteX0" fmla="*/ 722599 w 1480881"/>
                    <a:gd name="connsiteY0" fmla="*/ 0 h 860875"/>
                    <a:gd name="connsiteX1" fmla="*/ 0 w 1480881"/>
                    <a:gd name="connsiteY1" fmla="*/ 428207 h 860875"/>
                    <a:gd name="connsiteX2" fmla="*/ 762743 w 1480881"/>
                    <a:gd name="connsiteY2" fmla="*/ 860875 h 860875"/>
                    <a:gd name="connsiteX3" fmla="*/ 1480881 w 1480881"/>
                    <a:gd name="connsiteY3" fmla="*/ 450510 h 860875"/>
                    <a:gd name="connsiteX4" fmla="*/ 722599 w 1480881"/>
                    <a:gd name="connsiteY4" fmla="*/ 0 h 86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0881" h="860875">
                      <a:moveTo>
                        <a:pt x="722599" y="0"/>
                      </a:moveTo>
                      <a:lnTo>
                        <a:pt x="0" y="428207"/>
                      </a:lnTo>
                      <a:lnTo>
                        <a:pt x="762743" y="860875"/>
                      </a:lnTo>
                      <a:lnTo>
                        <a:pt x="1480881" y="450510"/>
                      </a:lnTo>
                      <a:lnTo>
                        <a:pt x="722599" y="0"/>
                      </a:lnTo>
                      <a:close/>
                    </a:path>
                  </a:pathLst>
                </a:custGeom>
                <a:solidFill>
                  <a:srgbClr val="FFC410"/>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sp>
              <p:nvSpPr>
                <p:cNvPr id="109" name="Freeform 108"/>
                <p:cNvSpPr/>
                <p:nvPr/>
              </p:nvSpPr>
              <p:spPr>
                <a:xfrm>
                  <a:off x="-459430" y="-4696893"/>
                  <a:ext cx="771664" cy="1253397"/>
                </a:xfrm>
                <a:custGeom>
                  <a:avLst/>
                  <a:gdLst>
                    <a:gd name="connsiteX0" fmla="*/ 0 w 771664"/>
                    <a:gd name="connsiteY0" fmla="*/ 0 h 1253397"/>
                    <a:gd name="connsiteX1" fmla="*/ 0 w 771664"/>
                    <a:gd name="connsiteY1" fmla="*/ 865335 h 1253397"/>
                    <a:gd name="connsiteX2" fmla="*/ 771664 w 771664"/>
                    <a:gd name="connsiteY2" fmla="*/ 1253397 h 1253397"/>
                    <a:gd name="connsiteX3" fmla="*/ 771664 w 771664"/>
                    <a:gd name="connsiteY3" fmla="*/ 432668 h 1253397"/>
                    <a:gd name="connsiteX4" fmla="*/ 0 w 771664"/>
                    <a:gd name="connsiteY4" fmla="*/ 0 h 1253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664" h="1253397">
                      <a:moveTo>
                        <a:pt x="0" y="0"/>
                      </a:moveTo>
                      <a:lnTo>
                        <a:pt x="0" y="865335"/>
                      </a:lnTo>
                      <a:lnTo>
                        <a:pt x="771664" y="1253397"/>
                      </a:lnTo>
                      <a:lnTo>
                        <a:pt x="771664" y="432668"/>
                      </a:lnTo>
                      <a:lnTo>
                        <a:pt x="0" y="0"/>
                      </a:lnTo>
                      <a:close/>
                    </a:path>
                  </a:pathLst>
                </a:custGeom>
                <a:solidFill>
                  <a:srgbClr val="FF8E00"/>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sp>
              <p:nvSpPr>
                <p:cNvPr id="110" name="Freeform 109"/>
                <p:cNvSpPr/>
                <p:nvPr/>
              </p:nvSpPr>
              <p:spPr>
                <a:xfrm>
                  <a:off x="312234" y="-4673479"/>
                  <a:ext cx="740440" cy="1244476"/>
                </a:xfrm>
                <a:custGeom>
                  <a:avLst/>
                  <a:gdLst>
                    <a:gd name="connsiteX0" fmla="*/ 0 w 731520"/>
                    <a:gd name="connsiteY0" fmla="*/ 410365 h 1244476"/>
                    <a:gd name="connsiteX1" fmla="*/ 0 w 731520"/>
                    <a:gd name="connsiteY1" fmla="*/ 1244476 h 1244476"/>
                    <a:gd name="connsiteX2" fmla="*/ 731520 w 731520"/>
                    <a:gd name="connsiteY2" fmla="*/ 780586 h 1244476"/>
                    <a:gd name="connsiteX3" fmla="*/ 718139 w 731520"/>
                    <a:gd name="connsiteY3" fmla="*/ 0 h 1244476"/>
                    <a:gd name="connsiteX4" fmla="*/ 0 w 731520"/>
                    <a:gd name="connsiteY4" fmla="*/ 410365 h 124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1244476">
                      <a:moveTo>
                        <a:pt x="0" y="410365"/>
                      </a:moveTo>
                      <a:lnTo>
                        <a:pt x="0" y="1244476"/>
                      </a:lnTo>
                      <a:lnTo>
                        <a:pt x="731520" y="780586"/>
                      </a:lnTo>
                      <a:lnTo>
                        <a:pt x="718139" y="0"/>
                      </a:lnTo>
                      <a:lnTo>
                        <a:pt x="0" y="410365"/>
                      </a:lnTo>
                      <a:close/>
                    </a:path>
                  </a:pathLst>
                </a:custGeom>
                <a:solidFill>
                  <a:srgbClr val="FD4508"/>
                </a:solidFill>
                <a:ln w="12700" cap="flat" cmpd="sng" algn="ctr">
                  <a:noFill/>
                  <a:prstDash val="solid"/>
                  <a:miter lim="800000"/>
                </a:ln>
                <a:effectLst/>
              </p:spPr>
              <p:txBody>
                <a:bodyPr rtlCol="0" anchor="ctr"/>
                <a:lstStyle/>
                <a:p>
                  <a:pPr algn="ctr" defTabSz="469401">
                    <a:defRPr/>
                  </a:pPr>
                  <a:endParaRPr lang="en-US" sz="924" kern="0">
                    <a:solidFill>
                      <a:srgbClr val="FFFFFF"/>
                    </a:solidFill>
                    <a:latin typeface="Segoe"/>
                  </a:endParaRPr>
                </a:p>
              </p:txBody>
            </p:sp>
          </p:grpSp>
        </p:grpSp>
      </p:grpSp>
      <p:grpSp>
        <p:nvGrpSpPr>
          <p:cNvPr id="137" name="Group 136"/>
          <p:cNvGrpSpPr/>
          <p:nvPr/>
        </p:nvGrpSpPr>
        <p:grpSpPr>
          <a:xfrm>
            <a:off x="2551056" y="3648899"/>
            <a:ext cx="352880" cy="518880"/>
            <a:chOff x="2324526" y="4169422"/>
            <a:chExt cx="381046" cy="560295"/>
          </a:xfrm>
        </p:grpSpPr>
        <p:sp>
          <p:nvSpPr>
            <p:cNvPr id="139" name="Flowchart: Magnetic Disk 138"/>
            <p:cNvSpPr/>
            <p:nvPr/>
          </p:nvSpPr>
          <p:spPr bwMode="auto">
            <a:xfrm>
              <a:off x="2324526" y="4169422"/>
              <a:ext cx="381046" cy="560295"/>
            </a:xfrm>
            <a:prstGeom prst="flowChartMagneticDisk">
              <a:avLst/>
            </a:prstGeom>
            <a:gradFill flip="none" rotWithShape="1">
              <a:gsLst>
                <a:gs pos="57000">
                  <a:srgbClr val="003F82"/>
                </a:gs>
                <a:gs pos="57000">
                  <a:srgbClr val="004DA4"/>
                </a:gs>
              </a:gsLst>
              <a:lin ang="19200000" scaled="0"/>
              <a:tileRect/>
            </a:gradFill>
            <a:ln w="12700" cap="flat" cmpd="sng" algn="ctr">
              <a:noFill/>
              <a:prstDash val="solid"/>
              <a:miter lim="800000"/>
            </a:ln>
            <a:effectLst/>
          </p:spPr>
          <p:txBody>
            <a:bodyPr rot="0" spcFirstLastPara="0" vertOverflow="overflow" horzOverflow="overflow" vert="horz" wrap="square" lIns="84681" tIns="42340" rIns="84681" bIns="42340" numCol="1" spcCol="0" rtlCol="0" fromWordArt="0" anchor="ctr" anchorCtr="0" forceAA="0" compatLnSpc="1">
              <a:prstTxWarp prst="textNoShape">
                <a:avLst/>
              </a:prstTxWarp>
              <a:noAutofit/>
            </a:bodyPr>
            <a:lstStyle/>
            <a:p>
              <a:pPr algn="ctr" defTabSz="469401">
                <a:lnSpc>
                  <a:spcPct val="80000"/>
                </a:lnSpc>
                <a:defRPr/>
              </a:pPr>
              <a:endParaRPr lang="en-US" sz="924" kern="0" dirty="0" err="1">
                <a:solidFill>
                  <a:srgbClr val="FFFFFF"/>
                </a:solidFill>
                <a:latin typeface="Segoe Light"/>
              </a:endParaRPr>
            </a:p>
          </p:txBody>
        </p:sp>
        <p:sp>
          <p:nvSpPr>
            <p:cNvPr id="140" name="Oval 139"/>
            <p:cNvSpPr/>
            <p:nvPr/>
          </p:nvSpPr>
          <p:spPr bwMode="auto">
            <a:xfrm>
              <a:off x="2366342" y="4197108"/>
              <a:ext cx="312260" cy="1329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90" rIns="169362" bIns="135490" numCol="1" spcCol="0" rtlCol="0" fromWordArt="0" anchor="t" anchorCtr="0" forceAA="0" compatLnSpc="1">
              <a:prstTxWarp prst="textNoShape">
                <a:avLst/>
              </a:prstTxWarp>
              <a:noAutofit/>
            </a:bodyPr>
            <a:lstStyle/>
            <a:p>
              <a:pPr algn="ctr" defTabSz="863417" fontAlgn="base">
                <a:lnSpc>
                  <a:spcPct val="90000"/>
                </a:lnSpc>
                <a:spcBef>
                  <a:spcPct val="0"/>
                </a:spcBef>
                <a:spcAft>
                  <a:spcPct val="0"/>
                </a:spcAft>
                <a:defRPr/>
              </a:pPr>
              <a:endParaRPr lang="en-US" sz="222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Tree>
    <p:extLst>
      <p:ext uri="{BB962C8B-B14F-4D97-AF65-F5344CB8AC3E}">
        <p14:creationId xmlns:p14="http://schemas.microsoft.com/office/powerpoint/2010/main" val="33030312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54470" y="1122482"/>
            <a:ext cx="11013139" cy="2699585"/>
          </a:xfrm>
        </p:spPr>
        <p:txBody>
          <a:bodyPr/>
          <a:lstStyle/>
          <a:p>
            <a:pPr marL="0" indent="0">
              <a:buNone/>
            </a:pPr>
            <a:r>
              <a:rPr lang="en-US" dirty="0"/>
              <a:t>Azure </a:t>
            </a:r>
            <a:r>
              <a:rPr lang="en-US" b="1" dirty="0">
                <a:highlight>
                  <a:srgbClr val="FFFF00"/>
                </a:highlight>
              </a:rPr>
              <a:t>SQL</a:t>
            </a:r>
            <a:r>
              <a:rPr lang="en-US" dirty="0"/>
              <a:t> Data Warehouse is a massively parallel processing (MPP) cloud-based, scale-out, relational database capable of processing massive volumes of data.</a:t>
            </a:r>
          </a:p>
          <a:p>
            <a:pPr marL="0" indent="0">
              <a:buNone/>
            </a:pPr>
            <a:endParaRPr lang="en-US" dirty="0"/>
          </a:p>
          <a:p>
            <a:r>
              <a:rPr lang="en-US" dirty="0"/>
              <a:t>Utilizes SQL Server Transact-SQL (T-SQL) and tools</a:t>
            </a:r>
          </a:p>
        </p:txBody>
      </p:sp>
    </p:spTree>
    <p:extLst>
      <p:ext uri="{BB962C8B-B14F-4D97-AF65-F5344CB8AC3E}">
        <p14:creationId xmlns:p14="http://schemas.microsoft.com/office/powerpoint/2010/main" val="19541224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54470" y="1122481"/>
            <a:ext cx="11013139" cy="3161506"/>
          </a:xfrm>
        </p:spPr>
        <p:txBody>
          <a:bodyPr/>
          <a:lstStyle/>
          <a:p>
            <a:pPr marL="0" indent="0">
              <a:buNone/>
            </a:pPr>
            <a:r>
              <a:rPr lang="en-US" dirty="0"/>
              <a:t>Azure SQL Data Warehouse is </a:t>
            </a:r>
            <a:r>
              <a:rPr lang="en-US" b="1" dirty="0">
                <a:highlight>
                  <a:srgbClr val="FFFF00"/>
                </a:highlight>
              </a:rPr>
              <a:t>a massively parallel processing (MPP) </a:t>
            </a:r>
            <a:r>
              <a:rPr lang="en-US" dirty="0"/>
              <a:t>cloud-based, scale-out, relational database capable of processing massive volumes of data.</a:t>
            </a:r>
          </a:p>
          <a:p>
            <a:pPr marL="0" indent="0">
              <a:buNone/>
            </a:pPr>
            <a:endParaRPr lang="en-US" dirty="0"/>
          </a:p>
          <a:p>
            <a:r>
              <a:rPr lang="en-US" dirty="0"/>
              <a:t>Divide and conquer loads and complex queries across many compute nodes.</a:t>
            </a:r>
          </a:p>
        </p:txBody>
      </p:sp>
    </p:spTree>
    <p:extLst>
      <p:ext uri="{BB962C8B-B14F-4D97-AF65-F5344CB8AC3E}">
        <p14:creationId xmlns:p14="http://schemas.microsoft.com/office/powerpoint/2010/main" val="32793212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54470" y="1122481"/>
            <a:ext cx="11013139" cy="4290662"/>
          </a:xfrm>
        </p:spPr>
        <p:txBody>
          <a:bodyPr/>
          <a:lstStyle/>
          <a:p>
            <a:pPr marL="0" indent="0">
              <a:buNone/>
            </a:pPr>
            <a:r>
              <a:rPr lang="en-US" dirty="0"/>
              <a:t>Azure SQL Data Warehouse is a massively parallel processing (MPP) </a:t>
            </a:r>
            <a:r>
              <a:rPr lang="en-US" b="1" dirty="0">
                <a:highlight>
                  <a:srgbClr val="FFFF00"/>
                </a:highlight>
              </a:rPr>
              <a:t>cloud-based</a:t>
            </a:r>
            <a:r>
              <a:rPr lang="en-US" dirty="0"/>
              <a:t>, scale-out, relational database capable of processing massive volumes of data.</a:t>
            </a:r>
          </a:p>
          <a:p>
            <a:pPr marL="0" indent="0">
              <a:buNone/>
            </a:pPr>
            <a:endParaRPr lang="en-US" dirty="0"/>
          </a:p>
          <a:p>
            <a:r>
              <a:rPr lang="en-US" dirty="0"/>
              <a:t>No expensive equipment to buy, configure, maintain, upgrade, etc.</a:t>
            </a:r>
          </a:p>
          <a:p>
            <a:r>
              <a:rPr lang="en-US" dirty="0"/>
              <a:t>Pay for what you need when you need it.</a:t>
            </a:r>
          </a:p>
          <a:p>
            <a:r>
              <a:rPr lang="en-US" dirty="0"/>
              <a:t>Get started in minutes</a:t>
            </a:r>
          </a:p>
        </p:txBody>
      </p:sp>
    </p:spTree>
    <p:extLst>
      <p:ext uri="{BB962C8B-B14F-4D97-AF65-F5344CB8AC3E}">
        <p14:creationId xmlns:p14="http://schemas.microsoft.com/office/powerpoint/2010/main" val="137535391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54470" y="1122482"/>
            <a:ext cx="11013139" cy="5419817"/>
          </a:xfrm>
        </p:spPr>
        <p:txBody>
          <a:bodyPr/>
          <a:lstStyle/>
          <a:p>
            <a:pPr marL="0" indent="0">
              <a:buNone/>
            </a:pPr>
            <a:r>
              <a:rPr lang="en-US" dirty="0"/>
              <a:t>Azure SQL Data Warehouse is a massively parallel processing (MPP) cloud-based, </a:t>
            </a:r>
            <a:r>
              <a:rPr lang="en-US" b="1" dirty="0">
                <a:highlight>
                  <a:srgbClr val="FFFF00"/>
                </a:highlight>
              </a:rPr>
              <a:t>scale-out</a:t>
            </a:r>
            <a:r>
              <a:rPr lang="en-US" dirty="0"/>
              <a:t>, relational database capable of processing massive volumes of data.</a:t>
            </a:r>
          </a:p>
          <a:p>
            <a:pPr marL="0" indent="0">
              <a:buNone/>
            </a:pPr>
            <a:endParaRPr lang="en-US" dirty="0"/>
          </a:p>
          <a:p>
            <a:r>
              <a:rPr lang="en-US" dirty="0"/>
              <a:t>Grow or shrink storage size independent of compute.</a:t>
            </a:r>
          </a:p>
          <a:p>
            <a:r>
              <a:rPr lang="en-US" dirty="0"/>
              <a:t>Grow or shrink compute power without moving data.</a:t>
            </a:r>
          </a:p>
          <a:p>
            <a:r>
              <a:rPr lang="en-US" dirty="0"/>
              <a:t>Pause compute capacity while leaving data intact, only paying for storage.</a:t>
            </a:r>
          </a:p>
          <a:p>
            <a:r>
              <a:rPr lang="en-US" dirty="0"/>
              <a:t>Resume compute capacity during operational hours.</a:t>
            </a:r>
          </a:p>
          <a:p>
            <a:endParaRPr lang="en-US" dirty="0"/>
          </a:p>
        </p:txBody>
      </p:sp>
    </p:spTree>
    <p:extLst>
      <p:ext uri="{BB962C8B-B14F-4D97-AF65-F5344CB8AC3E}">
        <p14:creationId xmlns:p14="http://schemas.microsoft.com/office/powerpoint/2010/main" val="30977723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1591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SQL Data Warehouse?</a:t>
            </a:r>
            <a:endParaRPr lang="en-US" dirty="0"/>
          </a:p>
        </p:txBody>
      </p:sp>
      <p:sp>
        <p:nvSpPr>
          <p:cNvPr id="3" name="Text Placeholder 2"/>
          <p:cNvSpPr>
            <a:spLocks noGrp="1"/>
          </p:cNvSpPr>
          <p:nvPr>
            <p:ph type="body" sz="quarter" idx="10"/>
          </p:nvPr>
        </p:nvSpPr>
        <p:spPr>
          <a:xfrm>
            <a:off x="254470" y="1122482"/>
            <a:ext cx="11013139" cy="3726085"/>
          </a:xfrm>
        </p:spPr>
        <p:txBody>
          <a:bodyPr/>
          <a:lstStyle/>
          <a:p>
            <a:pPr marL="0" indent="0">
              <a:buNone/>
            </a:pPr>
            <a:r>
              <a:rPr lang="en-US" dirty="0"/>
              <a:t>Azure SQL Data Warehouse is a massively parallel processing (MPP) cloud-based, scale-out, relational database capable of processing </a:t>
            </a:r>
            <a:r>
              <a:rPr lang="en-US" b="1" dirty="0">
                <a:highlight>
                  <a:srgbClr val="FFFF00"/>
                </a:highlight>
              </a:rPr>
              <a:t>massive volumes of data.</a:t>
            </a:r>
          </a:p>
          <a:p>
            <a:pPr marL="0" indent="0">
              <a:buNone/>
            </a:pPr>
            <a:endParaRPr lang="en-US" b="1" dirty="0">
              <a:highlight>
                <a:srgbClr val="FFFF00"/>
              </a:highlight>
            </a:endParaRPr>
          </a:p>
          <a:p>
            <a:r>
              <a:rPr lang="en-US" dirty="0"/>
              <a:t>240 TB on disk</a:t>
            </a:r>
          </a:p>
          <a:p>
            <a:r>
              <a:rPr lang="en-US" dirty="0"/>
              <a:t>Up to approximately 1 PB uncompressed when all tables are clustered </a:t>
            </a:r>
            <a:r>
              <a:rPr lang="en-US" dirty="0" err="1"/>
              <a:t>columnstore</a:t>
            </a:r>
            <a:endParaRPr lang="en-US" dirty="0"/>
          </a:p>
        </p:txBody>
      </p:sp>
      <p:sp>
        <p:nvSpPr>
          <p:cNvPr id="4" name="Rectangle 3"/>
          <p:cNvSpPr/>
          <p:nvPr/>
        </p:nvSpPr>
        <p:spPr>
          <a:xfrm>
            <a:off x="260084" y="5851829"/>
            <a:ext cx="10659779" cy="348878"/>
          </a:xfrm>
          <a:prstGeom prst="rect">
            <a:avLst/>
          </a:prstGeom>
        </p:spPr>
        <p:txBody>
          <a:bodyPr wrap="square">
            <a:spAutoFit/>
          </a:bodyPr>
          <a:lstStyle/>
          <a:p>
            <a:pPr defTabSz="863999"/>
            <a:r>
              <a:rPr lang="en-US" sz="1667" dirty="0">
                <a:solidFill>
                  <a:srgbClr val="353535"/>
                </a:solidFill>
                <a:latin typeface="Segoe UI Semilight"/>
              </a:rPr>
              <a:t>Source: </a:t>
            </a:r>
            <a:r>
              <a:rPr lang="en-US" sz="1667" dirty="0">
                <a:solidFill>
                  <a:srgbClr val="353535"/>
                </a:solidFill>
                <a:latin typeface="Segoe UI Semilight"/>
                <a:hlinkClick r:id="rId2"/>
              </a:rPr>
              <a:t>https://docs.microsoft.com/en-us/azure/sql-data-warehouse/sql-data-warehouse-service-capacity-limits</a:t>
            </a:r>
            <a:r>
              <a:rPr lang="en-US" sz="1667" dirty="0">
                <a:solidFill>
                  <a:srgbClr val="353535"/>
                </a:solidFill>
                <a:latin typeface="Segoe UI Semilight"/>
              </a:rPr>
              <a:t> </a:t>
            </a:r>
          </a:p>
        </p:txBody>
      </p:sp>
    </p:spTree>
    <p:extLst>
      <p:ext uri="{BB962C8B-B14F-4D97-AF65-F5344CB8AC3E}">
        <p14:creationId xmlns:p14="http://schemas.microsoft.com/office/powerpoint/2010/main" val="428594335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8" name="Straight Connector 127"/>
          <p:cNvCxnSpPr>
            <a:stCxn id="249" idx="0"/>
          </p:cNvCxnSpPr>
          <p:nvPr/>
        </p:nvCxnSpPr>
        <p:spPr>
          <a:xfrm flipH="1" flipV="1">
            <a:off x="6001393" y="2276973"/>
            <a:ext cx="1400601" cy="556271"/>
          </a:xfrm>
          <a:prstGeom prst="line">
            <a:avLst/>
          </a:prstGeom>
          <a:noFill/>
          <a:ln w="38100" cap="flat" cmpd="sng" algn="ctr">
            <a:solidFill>
              <a:srgbClr val="5C2D91"/>
            </a:solidFill>
            <a:prstDash val="solid"/>
            <a:miter lim="800000"/>
          </a:ln>
          <a:effectLst/>
        </p:spPr>
      </p:cxnSp>
      <p:cxnSp>
        <p:nvCxnSpPr>
          <p:cNvPr id="308" name="Straight Connector 307"/>
          <p:cNvCxnSpPr/>
          <p:nvPr/>
        </p:nvCxnSpPr>
        <p:spPr>
          <a:xfrm flipH="1" flipV="1">
            <a:off x="6211996" y="2004685"/>
            <a:ext cx="3277914" cy="733012"/>
          </a:xfrm>
          <a:prstGeom prst="line">
            <a:avLst/>
          </a:prstGeom>
          <a:noFill/>
          <a:ln w="38100" cap="flat" cmpd="sng" algn="ctr">
            <a:solidFill>
              <a:srgbClr val="5C2D91"/>
            </a:solidFill>
            <a:prstDash val="solid"/>
            <a:miter lim="800000"/>
          </a:ln>
          <a:effectLst/>
        </p:spPr>
      </p:cxnSp>
      <p:cxnSp>
        <p:nvCxnSpPr>
          <p:cNvPr id="306" name="Straight Connector 305"/>
          <p:cNvCxnSpPr/>
          <p:nvPr/>
        </p:nvCxnSpPr>
        <p:spPr>
          <a:xfrm flipV="1">
            <a:off x="5198021" y="2389132"/>
            <a:ext cx="374540" cy="419220"/>
          </a:xfrm>
          <a:prstGeom prst="line">
            <a:avLst/>
          </a:prstGeom>
          <a:noFill/>
          <a:ln w="38100" cap="flat" cmpd="sng" algn="ctr">
            <a:solidFill>
              <a:srgbClr val="5C2D91"/>
            </a:solidFill>
            <a:prstDash val="solid"/>
            <a:miter lim="800000"/>
          </a:ln>
          <a:effectLst/>
        </p:spPr>
      </p:cxnSp>
      <p:cxnSp>
        <p:nvCxnSpPr>
          <p:cNvPr id="120" name="Straight Connector 119"/>
          <p:cNvCxnSpPr/>
          <p:nvPr/>
        </p:nvCxnSpPr>
        <p:spPr>
          <a:xfrm flipV="1">
            <a:off x="3064921" y="2210528"/>
            <a:ext cx="2190720" cy="582070"/>
          </a:xfrm>
          <a:prstGeom prst="line">
            <a:avLst/>
          </a:prstGeom>
          <a:noFill/>
          <a:ln w="38100" cap="flat" cmpd="sng" algn="ctr">
            <a:solidFill>
              <a:srgbClr val="5C2D91"/>
            </a:solidFill>
            <a:prstDash val="solid"/>
            <a:miter lim="800000"/>
          </a:ln>
          <a:effectLst/>
        </p:spPr>
      </p:cxnSp>
      <p:cxnSp>
        <p:nvCxnSpPr>
          <p:cNvPr id="304" name="Straight Connector 303"/>
          <p:cNvCxnSpPr/>
          <p:nvPr/>
        </p:nvCxnSpPr>
        <p:spPr>
          <a:xfrm flipV="1">
            <a:off x="921946" y="1918992"/>
            <a:ext cx="4314111" cy="873780"/>
          </a:xfrm>
          <a:prstGeom prst="line">
            <a:avLst/>
          </a:prstGeom>
          <a:noFill/>
          <a:ln w="38100" cap="flat" cmpd="sng" algn="ctr">
            <a:solidFill>
              <a:srgbClr val="5C2D91"/>
            </a:solidFill>
            <a:prstDash val="solid"/>
            <a:miter lim="800000"/>
          </a:ln>
          <a:effectLst/>
        </p:spPr>
      </p:cxnSp>
      <p:cxnSp>
        <p:nvCxnSpPr>
          <p:cNvPr id="39" name="Straight Connector 38"/>
          <p:cNvCxnSpPr/>
          <p:nvPr/>
        </p:nvCxnSpPr>
        <p:spPr>
          <a:xfrm>
            <a:off x="942501" y="4745552"/>
            <a:ext cx="0" cy="532301"/>
          </a:xfrm>
          <a:prstGeom prst="line">
            <a:avLst/>
          </a:prstGeom>
          <a:noFill/>
          <a:ln w="38100" cap="flat" cmpd="sng" algn="ctr">
            <a:solidFill>
              <a:srgbClr val="5C2D91"/>
            </a:solidFill>
            <a:prstDash val="solid"/>
            <a:miter lim="800000"/>
          </a:ln>
          <a:effectLst/>
        </p:spPr>
      </p:cxnSp>
      <p:cxnSp>
        <p:nvCxnSpPr>
          <p:cNvPr id="296" name="Straight Connector 295"/>
          <p:cNvCxnSpPr/>
          <p:nvPr/>
        </p:nvCxnSpPr>
        <p:spPr>
          <a:xfrm>
            <a:off x="3078295" y="4792795"/>
            <a:ext cx="0" cy="532301"/>
          </a:xfrm>
          <a:prstGeom prst="line">
            <a:avLst/>
          </a:prstGeom>
          <a:noFill/>
          <a:ln w="38100" cap="flat" cmpd="sng" algn="ctr">
            <a:solidFill>
              <a:srgbClr val="5C2D91"/>
            </a:solidFill>
            <a:prstDash val="solid"/>
            <a:miter lim="800000"/>
          </a:ln>
          <a:effectLst/>
        </p:spPr>
      </p:cxnSp>
      <p:cxnSp>
        <p:nvCxnSpPr>
          <p:cNvPr id="298" name="Straight Connector 297"/>
          <p:cNvCxnSpPr/>
          <p:nvPr/>
        </p:nvCxnSpPr>
        <p:spPr>
          <a:xfrm>
            <a:off x="5195623" y="4792795"/>
            <a:ext cx="0" cy="532301"/>
          </a:xfrm>
          <a:prstGeom prst="line">
            <a:avLst/>
          </a:prstGeom>
          <a:noFill/>
          <a:ln w="38100" cap="flat" cmpd="sng" algn="ctr">
            <a:solidFill>
              <a:srgbClr val="5C2D91"/>
            </a:solidFill>
            <a:prstDash val="solid"/>
            <a:miter lim="800000"/>
          </a:ln>
          <a:effectLst/>
        </p:spPr>
      </p:cxnSp>
      <p:cxnSp>
        <p:nvCxnSpPr>
          <p:cNvPr id="300" name="Straight Connector 299"/>
          <p:cNvCxnSpPr/>
          <p:nvPr/>
        </p:nvCxnSpPr>
        <p:spPr>
          <a:xfrm>
            <a:off x="7383529" y="4792795"/>
            <a:ext cx="0" cy="532301"/>
          </a:xfrm>
          <a:prstGeom prst="line">
            <a:avLst/>
          </a:prstGeom>
          <a:noFill/>
          <a:ln w="38100" cap="flat" cmpd="sng" algn="ctr">
            <a:solidFill>
              <a:srgbClr val="5C2D91"/>
            </a:solidFill>
            <a:prstDash val="solid"/>
            <a:miter lim="800000"/>
          </a:ln>
          <a:effectLst/>
        </p:spPr>
      </p:cxnSp>
      <p:cxnSp>
        <p:nvCxnSpPr>
          <p:cNvPr id="302" name="Straight Connector 301"/>
          <p:cNvCxnSpPr/>
          <p:nvPr/>
        </p:nvCxnSpPr>
        <p:spPr>
          <a:xfrm>
            <a:off x="9500858" y="4792795"/>
            <a:ext cx="0" cy="532301"/>
          </a:xfrm>
          <a:prstGeom prst="line">
            <a:avLst/>
          </a:prstGeom>
          <a:noFill/>
          <a:ln w="38100" cap="flat" cmpd="sng" algn="ctr">
            <a:solidFill>
              <a:srgbClr val="5C2D91"/>
            </a:solidFill>
            <a:prstDash val="solid"/>
            <a:miter lim="800000"/>
          </a:ln>
          <a:effectLst/>
        </p:spPr>
      </p:cxnSp>
      <p:sp>
        <p:nvSpPr>
          <p:cNvPr id="239" name="Rectangle 238"/>
          <p:cNvSpPr/>
          <p:nvPr/>
        </p:nvSpPr>
        <p:spPr bwMode="auto">
          <a:xfrm>
            <a:off x="890391" y="3741061"/>
            <a:ext cx="8967660" cy="487113"/>
          </a:xfrm>
          <a:prstGeom prst="rect">
            <a:avLst/>
          </a:prstGeom>
          <a:solidFill>
            <a:schemeClr val="accent5"/>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ctr" anchorCtr="0" compatLnSpc="1">
            <a:prstTxWarp prst="textNoShape">
              <a:avLst/>
            </a:prstTxWarp>
          </a:bodyPr>
          <a:lstStyle/>
          <a:p>
            <a:pPr algn="ctr" defTabSz="863604" fontAlgn="base">
              <a:spcBef>
                <a:spcPct val="0"/>
              </a:spcBef>
              <a:spcAft>
                <a:spcPct val="0"/>
              </a:spcAft>
              <a:defRPr/>
            </a:pPr>
            <a:endParaRPr lang="en-US" sz="1853" dirty="0">
              <a:gradFill>
                <a:gsLst>
                  <a:gs pos="0">
                    <a:srgbClr val="FFFFFF"/>
                  </a:gs>
                  <a:gs pos="100000">
                    <a:srgbClr val="FFFFFF"/>
                  </a:gs>
                </a:gsLst>
                <a:lin ang="5400000" scaled="0"/>
              </a:gradFill>
              <a:latin typeface="Segoe UI Semilight"/>
            </a:endParaRPr>
          </a:p>
        </p:txBody>
      </p:sp>
      <p:grpSp>
        <p:nvGrpSpPr>
          <p:cNvPr id="98" name="Group 97"/>
          <p:cNvGrpSpPr/>
          <p:nvPr/>
        </p:nvGrpSpPr>
        <p:grpSpPr>
          <a:xfrm>
            <a:off x="466924" y="2758496"/>
            <a:ext cx="951157" cy="2175453"/>
            <a:chOff x="9830164" y="3198627"/>
            <a:chExt cx="1148681" cy="1463134"/>
          </a:xfrm>
        </p:grpSpPr>
        <p:grpSp>
          <p:nvGrpSpPr>
            <p:cNvPr id="99" name="Group 98"/>
            <p:cNvGrpSpPr>
              <a:grpSpLocks noChangeAspect="1"/>
            </p:cNvGrpSpPr>
            <p:nvPr/>
          </p:nvGrpSpPr>
          <p:grpSpPr>
            <a:xfrm>
              <a:off x="9882326" y="3198627"/>
              <a:ext cx="1024606" cy="1463134"/>
              <a:chOff x="6592191" y="2051295"/>
              <a:chExt cx="2194328" cy="3133501"/>
            </a:xfrm>
          </p:grpSpPr>
          <p:sp>
            <p:nvSpPr>
              <p:cNvPr id="101" name="Can 100"/>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02" name="Donut 101"/>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103" name="Group 102"/>
              <p:cNvGrpSpPr/>
              <p:nvPr/>
            </p:nvGrpSpPr>
            <p:grpSpPr>
              <a:xfrm>
                <a:off x="6654556" y="2051295"/>
                <a:ext cx="2062790" cy="690308"/>
                <a:chOff x="3418453" y="1463971"/>
                <a:chExt cx="2706123" cy="912428"/>
              </a:xfrm>
            </p:grpSpPr>
            <p:sp>
              <p:nvSpPr>
                <p:cNvPr id="104" name="Donut 103"/>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05" name="Freeform 104"/>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100" name="TextBox 99"/>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4" name="Rounded Rectangle 3"/>
          <p:cNvSpPr/>
          <p:nvPr/>
        </p:nvSpPr>
        <p:spPr bwMode="auto">
          <a:xfrm>
            <a:off x="586626" y="3706043"/>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Dist_DB_1</a:t>
            </a:r>
          </a:p>
          <a:p>
            <a:pPr defTabSz="863604" fontAlgn="base">
              <a:spcBef>
                <a:spcPct val="0"/>
              </a:spcBef>
              <a:spcAft>
                <a:spcPct val="0"/>
              </a:spcAft>
              <a:defRPr/>
            </a:pPr>
            <a:r>
              <a:rPr lang="en-US" sz="926" b="1" dirty="0">
                <a:solidFill>
                  <a:srgbClr val="505050"/>
                </a:solidFill>
                <a:latin typeface="Segoe UI Semilight"/>
              </a:rPr>
              <a:t>Dist_DB_2</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Dist_DB_12</a:t>
            </a:r>
          </a:p>
        </p:txBody>
      </p:sp>
      <p:sp>
        <p:nvSpPr>
          <p:cNvPr id="17" name="Title 16"/>
          <p:cNvSpPr>
            <a:spLocks noGrp="1"/>
          </p:cNvSpPr>
          <p:nvPr>
            <p:ph type="title"/>
          </p:nvPr>
        </p:nvSpPr>
        <p:spPr/>
        <p:txBody>
          <a:bodyPr/>
          <a:lstStyle/>
          <a:p>
            <a:r>
              <a:rPr lang="en-US" dirty="0"/>
              <a:t>SQL DW Architecture</a:t>
            </a:r>
          </a:p>
        </p:txBody>
      </p:sp>
      <p:sp>
        <p:nvSpPr>
          <p:cNvPr id="5" name="Rounded Rectangle 4"/>
          <p:cNvSpPr/>
          <p:nvPr/>
        </p:nvSpPr>
        <p:spPr>
          <a:xfrm>
            <a:off x="466926" y="5172795"/>
            <a:ext cx="10657217" cy="960976"/>
          </a:xfrm>
          <a:prstGeom prst="roundRect">
            <a:avLst/>
          </a:prstGeom>
          <a:solidFill>
            <a:srgbClr val="A5A5A5">
              <a:lumMod val="60000"/>
              <a:lumOff val="40000"/>
            </a:srgbClr>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7" name="Right Arrow 6"/>
          <p:cNvSpPr/>
          <p:nvPr/>
        </p:nvSpPr>
        <p:spPr>
          <a:xfrm>
            <a:off x="3677359" y="1281293"/>
            <a:ext cx="1235955" cy="29926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9" name="Freeform 8"/>
          <p:cNvSpPr/>
          <p:nvPr/>
        </p:nvSpPr>
        <p:spPr bwMode="auto">
          <a:xfrm>
            <a:off x="3986854" y="5286838"/>
            <a:ext cx="1434127" cy="776106"/>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78D7"/>
          </a:solidFill>
          <a:ln w="6350" cap="flat" cmpd="sng" algn="ctr">
            <a:no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endParaRPr lang="en-IN" sz="1702" b="1" kern="0" dirty="0">
              <a:solidFill>
                <a:srgbClr val="505050"/>
              </a:solidFill>
              <a:latin typeface="Segoe UI Light"/>
              <a:ea typeface="Segoe UI" pitchFamily="34" charset="0"/>
              <a:cs typeface="Segoe UI" pitchFamily="34" charset="0"/>
            </a:endParaRPr>
          </a:p>
        </p:txBody>
      </p:sp>
      <p:sp>
        <p:nvSpPr>
          <p:cNvPr id="10" name="Rectangle 378"/>
          <p:cNvSpPr>
            <a:spLocks noChangeArrowheads="1"/>
          </p:cNvSpPr>
          <p:nvPr/>
        </p:nvSpPr>
        <p:spPr bwMode="auto">
          <a:xfrm>
            <a:off x="5186571" y="1566846"/>
            <a:ext cx="65" cy="320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09620">
              <a:defRPr/>
            </a:pPr>
            <a:endParaRPr lang="en-US" altLang="en-US" sz="2085" dirty="0">
              <a:solidFill>
                <a:srgbClr val="505050"/>
              </a:solidFill>
              <a:latin typeface="Segoe UI"/>
            </a:endParaRPr>
          </a:p>
        </p:txBody>
      </p:sp>
      <p:grpSp>
        <p:nvGrpSpPr>
          <p:cNvPr id="11" name="Group 10"/>
          <p:cNvGrpSpPr>
            <a:grpSpLocks noChangeAspect="1"/>
          </p:cNvGrpSpPr>
          <p:nvPr/>
        </p:nvGrpSpPr>
        <p:grpSpPr>
          <a:xfrm>
            <a:off x="5193651" y="1116266"/>
            <a:ext cx="1055242" cy="1281679"/>
            <a:chOff x="6676089" y="4829670"/>
            <a:chExt cx="2181833" cy="2596649"/>
          </a:xfrm>
        </p:grpSpPr>
        <p:sp>
          <p:nvSpPr>
            <p:cNvPr id="12" name="Can 11"/>
            <p:cNvSpPr/>
            <p:nvPr/>
          </p:nvSpPr>
          <p:spPr>
            <a:xfrm>
              <a:off x="6676089" y="4829670"/>
              <a:ext cx="2181833" cy="2596649"/>
            </a:xfrm>
            <a:prstGeom prst="can">
              <a:avLst>
                <a:gd name="adj" fmla="val 4691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14" name="Group 13"/>
            <p:cNvGrpSpPr/>
            <p:nvPr/>
          </p:nvGrpSpPr>
          <p:grpSpPr>
            <a:xfrm>
              <a:off x="6806039" y="4974045"/>
              <a:ext cx="1936120" cy="706026"/>
              <a:chOff x="3617177" y="5327184"/>
              <a:chExt cx="2539947" cy="933206"/>
            </a:xfrm>
          </p:grpSpPr>
          <p:sp>
            <p:nvSpPr>
              <p:cNvPr id="15" name="Donut 14"/>
              <p:cNvSpPr/>
              <p:nvPr/>
            </p:nvSpPr>
            <p:spPr>
              <a:xfrm>
                <a:off x="3617179" y="5327184"/>
                <a:ext cx="2539945" cy="933206"/>
              </a:xfrm>
              <a:prstGeom prst="donut">
                <a:avLst>
                  <a:gd name="adj" fmla="val 50000"/>
                </a:avLst>
              </a:prstGeom>
              <a:solidFill>
                <a:srgbClr val="00ABDA"/>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6" name="Freeform 15"/>
              <p:cNvSpPr/>
              <p:nvPr/>
            </p:nvSpPr>
            <p:spPr>
              <a:xfrm>
                <a:off x="3617177" y="5577689"/>
                <a:ext cx="2511697" cy="68270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78D7"/>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30" name="Flowchart: Magnetic Disk 29"/>
          <p:cNvSpPr/>
          <p:nvPr/>
        </p:nvSpPr>
        <p:spPr>
          <a:xfrm>
            <a:off x="4417929" y="5530704"/>
            <a:ext cx="477291" cy="36649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31" name="Flowchart: Magnetic Disk 30"/>
          <p:cNvSpPr/>
          <p:nvPr/>
        </p:nvSpPr>
        <p:spPr>
          <a:xfrm>
            <a:off x="4919456" y="5530704"/>
            <a:ext cx="477291" cy="36649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32" name="Flowchart: Magnetic Disk 31"/>
          <p:cNvSpPr/>
          <p:nvPr/>
        </p:nvSpPr>
        <p:spPr>
          <a:xfrm>
            <a:off x="5420986" y="5530704"/>
            <a:ext cx="477291" cy="36649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33" name="Flowchart: Magnetic Disk 32"/>
          <p:cNvSpPr/>
          <p:nvPr/>
        </p:nvSpPr>
        <p:spPr>
          <a:xfrm>
            <a:off x="5919970" y="5530704"/>
            <a:ext cx="477291" cy="36649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34" name="Flowchart: Magnetic Disk 33"/>
          <p:cNvSpPr/>
          <p:nvPr/>
        </p:nvSpPr>
        <p:spPr>
          <a:xfrm>
            <a:off x="6417008" y="5530704"/>
            <a:ext cx="477291" cy="36649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35" name="TextBox 34"/>
          <p:cNvSpPr txBox="1"/>
          <p:nvPr/>
        </p:nvSpPr>
        <p:spPr>
          <a:xfrm>
            <a:off x="5004376" y="5217930"/>
            <a:ext cx="1941555" cy="419600"/>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14" dirty="0">
                <a:solidFill>
                  <a:srgbClr val="515151"/>
                </a:solidFill>
                <a:latin typeface="Calibri" panose="020F0502020204030204"/>
                <a:ea typeface="MS PGothic" charset="0"/>
                <a:cs typeface="Segoe UI" panose="020B0502040204020203" pitchFamily="34" charset="0"/>
              </a:rPr>
              <a:t>SSD storage</a:t>
            </a:r>
          </a:p>
        </p:txBody>
      </p:sp>
      <p:sp>
        <p:nvSpPr>
          <p:cNvPr id="40" name="Rounded Rectangle 39"/>
          <p:cNvSpPr/>
          <p:nvPr/>
        </p:nvSpPr>
        <p:spPr>
          <a:xfrm>
            <a:off x="2028855" y="1227959"/>
            <a:ext cx="1599906" cy="388843"/>
          </a:xfrm>
          <a:prstGeom prst="roundRect">
            <a:avLst/>
          </a:prstGeom>
          <a:solidFill>
            <a:srgbClr val="5B9BD5"/>
          </a:solidFill>
          <a:ln w="12700" cap="flat" cmpd="sng" algn="ctr">
            <a:solidFill>
              <a:srgbClr val="002060"/>
            </a:solidFill>
            <a:prstDash val="solid"/>
            <a:miter lim="800000"/>
          </a:ln>
          <a:effectLst/>
        </p:spPr>
        <p:txBody>
          <a:bodyPr rtlCol="0" anchor="ctr"/>
          <a:lstStyle/>
          <a:p>
            <a:pPr algn="ctr" defTabSz="809620">
              <a:defRPr/>
            </a:pPr>
            <a:r>
              <a:rPr lang="en-US" sz="1241" kern="0" dirty="0">
                <a:solidFill>
                  <a:prstClr val="white"/>
                </a:solidFill>
                <a:latin typeface="Calibri" panose="020F0502020204030204"/>
              </a:rPr>
              <a:t>Queries</a:t>
            </a:r>
          </a:p>
        </p:txBody>
      </p:sp>
      <p:sp>
        <p:nvSpPr>
          <p:cNvPr id="42" name="TextBox 41"/>
          <p:cNvSpPr txBox="1"/>
          <p:nvPr/>
        </p:nvSpPr>
        <p:spPr>
          <a:xfrm>
            <a:off x="5284684" y="1165656"/>
            <a:ext cx="828874" cy="430918"/>
          </a:xfrm>
          <a:prstGeom prst="rect">
            <a:avLst/>
          </a:prstGeom>
          <a:noFill/>
        </p:spPr>
        <p:txBody>
          <a:bodyPr wrap="non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05050"/>
                </a:solidFill>
                <a:latin typeface="Calibri" panose="020F0502020204030204"/>
                <a:ea typeface="MS PGothic" charset="0"/>
                <a:cs typeface="Segoe UI" panose="020B0502040204020203" pitchFamily="34" charset="0"/>
              </a:rPr>
              <a:t>Control</a:t>
            </a:r>
          </a:p>
        </p:txBody>
      </p:sp>
      <p:sp>
        <p:nvSpPr>
          <p:cNvPr id="43" name="Rounded Rectangle 42"/>
          <p:cNvSpPr/>
          <p:nvPr/>
        </p:nvSpPr>
        <p:spPr>
          <a:xfrm>
            <a:off x="5348329" y="1634918"/>
            <a:ext cx="768312" cy="165936"/>
          </a:xfrm>
          <a:prstGeom prst="roundRect">
            <a:avLst/>
          </a:prstGeom>
          <a:solidFill>
            <a:schemeClr val="accent1"/>
          </a:solidFill>
          <a:ln w="12700" cap="flat" cmpd="sng" algn="ctr">
            <a:no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Engine</a:t>
            </a:r>
          </a:p>
        </p:txBody>
      </p:sp>
      <p:sp>
        <p:nvSpPr>
          <p:cNvPr id="45" name="Rounded Rectangle 44"/>
          <p:cNvSpPr/>
          <p:nvPr/>
        </p:nvSpPr>
        <p:spPr>
          <a:xfrm>
            <a:off x="5356161" y="1848575"/>
            <a:ext cx="768312"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46" name="Freeform 45"/>
          <p:cNvSpPr/>
          <p:nvPr/>
        </p:nvSpPr>
        <p:spPr bwMode="auto">
          <a:xfrm>
            <a:off x="5331984" y="2042688"/>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Segoe UI Light"/>
                <a:ea typeface="Segoe UI" pitchFamily="34" charset="0"/>
                <a:cs typeface="Segoe UI" pitchFamily="34" charset="0"/>
              </a:rPr>
              <a:t>SQL DB</a:t>
            </a:r>
          </a:p>
        </p:txBody>
      </p:sp>
      <p:sp>
        <p:nvSpPr>
          <p:cNvPr id="221" name="Rounded Rectangle 220"/>
          <p:cNvSpPr/>
          <p:nvPr/>
        </p:nvSpPr>
        <p:spPr>
          <a:xfrm>
            <a:off x="618377" y="3351850"/>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223" name="Freeform 222"/>
          <p:cNvSpPr/>
          <p:nvPr/>
        </p:nvSpPr>
        <p:spPr bwMode="auto">
          <a:xfrm>
            <a:off x="560755" y="3584027"/>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6" name="TextBox 5"/>
          <p:cNvSpPr txBox="1"/>
          <p:nvPr/>
        </p:nvSpPr>
        <p:spPr>
          <a:xfrm rot="5400000">
            <a:off x="674404" y="4085003"/>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176" name="Group 175"/>
          <p:cNvGrpSpPr/>
          <p:nvPr/>
        </p:nvGrpSpPr>
        <p:grpSpPr>
          <a:xfrm>
            <a:off x="2621183" y="2746045"/>
            <a:ext cx="951157" cy="2175453"/>
            <a:chOff x="9830164" y="3198627"/>
            <a:chExt cx="1148681" cy="1463134"/>
          </a:xfrm>
        </p:grpSpPr>
        <p:grpSp>
          <p:nvGrpSpPr>
            <p:cNvPr id="177" name="Group 176"/>
            <p:cNvGrpSpPr>
              <a:grpSpLocks noChangeAspect="1"/>
            </p:cNvGrpSpPr>
            <p:nvPr/>
          </p:nvGrpSpPr>
          <p:grpSpPr>
            <a:xfrm>
              <a:off x="9882326" y="3198627"/>
              <a:ext cx="1024606" cy="1463134"/>
              <a:chOff x="6592191" y="2051295"/>
              <a:chExt cx="2194328" cy="3133501"/>
            </a:xfrm>
          </p:grpSpPr>
          <p:sp>
            <p:nvSpPr>
              <p:cNvPr id="179" name="Can 178"/>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80" name="Donut 179"/>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181" name="Group 180"/>
              <p:cNvGrpSpPr/>
              <p:nvPr/>
            </p:nvGrpSpPr>
            <p:grpSpPr>
              <a:xfrm>
                <a:off x="6654556" y="2051295"/>
                <a:ext cx="2062790" cy="690308"/>
                <a:chOff x="3418453" y="1463971"/>
                <a:chExt cx="2706123" cy="912428"/>
              </a:xfrm>
            </p:grpSpPr>
            <p:sp>
              <p:nvSpPr>
                <p:cNvPr id="182" name="Donut 181"/>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83" name="Freeform 182"/>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178" name="TextBox 177"/>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184" name="Rounded Rectangle 183"/>
          <p:cNvSpPr/>
          <p:nvPr/>
        </p:nvSpPr>
        <p:spPr bwMode="auto">
          <a:xfrm>
            <a:off x="2740884"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Dist_DB_13</a:t>
            </a:r>
          </a:p>
          <a:p>
            <a:pPr defTabSz="863604" fontAlgn="base">
              <a:spcBef>
                <a:spcPct val="0"/>
              </a:spcBef>
              <a:spcAft>
                <a:spcPct val="0"/>
              </a:spcAft>
              <a:defRPr/>
            </a:pPr>
            <a:r>
              <a:rPr lang="en-US" sz="926" b="1" dirty="0">
                <a:solidFill>
                  <a:srgbClr val="505050"/>
                </a:solidFill>
                <a:latin typeface="Segoe UI Semilight"/>
              </a:rPr>
              <a:t>Dist_DB_14</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Dist_DB_24</a:t>
            </a:r>
          </a:p>
        </p:txBody>
      </p:sp>
      <p:sp>
        <p:nvSpPr>
          <p:cNvPr id="185" name="Rounded Rectangle 184"/>
          <p:cNvSpPr/>
          <p:nvPr/>
        </p:nvSpPr>
        <p:spPr>
          <a:xfrm>
            <a:off x="2772634"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186" name="Freeform 185"/>
          <p:cNvSpPr/>
          <p:nvPr/>
        </p:nvSpPr>
        <p:spPr bwMode="auto">
          <a:xfrm>
            <a:off x="2715013"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187" name="TextBox 186"/>
          <p:cNvSpPr txBox="1"/>
          <p:nvPr/>
        </p:nvSpPr>
        <p:spPr>
          <a:xfrm rot="5400000">
            <a:off x="2828662"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200" name="Group 199"/>
          <p:cNvGrpSpPr/>
          <p:nvPr/>
        </p:nvGrpSpPr>
        <p:grpSpPr>
          <a:xfrm>
            <a:off x="4738511" y="2746045"/>
            <a:ext cx="951157" cy="2175453"/>
            <a:chOff x="9830164" y="3198627"/>
            <a:chExt cx="1148681" cy="1463134"/>
          </a:xfrm>
        </p:grpSpPr>
        <p:grpSp>
          <p:nvGrpSpPr>
            <p:cNvPr id="203" name="Group 202"/>
            <p:cNvGrpSpPr>
              <a:grpSpLocks noChangeAspect="1"/>
            </p:cNvGrpSpPr>
            <p:nvPr/>
          </p:nvGrpSpPr>
          <p:grpSpPr>
            <a:xfrm>
              <a:off x="9882326" y="3198627"/>
              <a:ext cx="1024606" cy="1463134"/>
              <a:chOff x="6592191" y="2051295"/>
              <a:chExt cx="2194328" cy="3133501"/>
            </a:xfrm>
          </p:grpSpPr>
          <p:sp>
            <p:nvSpPr>
              <p:cNvPr id="205" name="Can 204"/>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06" name="Donut 205"/>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207" name="Group 206"/>
              <p:cNvGrpSpPr/>
              <p:nvPr/>
            </p:nvGrpSpPr>
            <p:grpSpPr>
              <a:xfrm>
                <a:off x="6654556" y="2051295"/>
                <a:ext cx="2062790" cy="690308"/>
                <a:chOff x="3418453" y="1463971"/>
                <a:chExt cx="2706123" cy="912428"/>
              </a:xfrm>
            </p:grpSpPr>
            <p:sp>
              <p:nvSpPr>
                <p:cNvPr id="208" name="Donut 207"/>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09" name="Freeform 208"/>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204" name="TextBox 203"/>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210" name="Rounded Rectangle 209"/>
          <p:cNvSpPr/>
          <p:nvPr/>
        </p:nvSpPr>
        <p:spPr bwMode="auto">
          <a:xfrm>
            <a:off x="4858214"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Dist_DB_25</a:t>
            </a:r>
          </a:p>
          <a:p>
            <a:pPr defTabSz="863604" fontAlgn="base">
              <a:spcBef>
                <a:spcPct val="0"/>
              </a:spcBef>
              <a:spcAft>
                <a:spcPct val="0"/>
              </a:spcAft>
              <a:defRPr/>
            </a:pPr>
            <a:r>
              <a:rPr lang="en-US" sz="926" b="1" dirty="0">
                <a:solidFill>
                  <a:srgbClr val="505050"/>
                </a:solidFill>
                <a:latin typeface="Segoe UI Semilight"/>
              </a:rPr>
              <a:t>Dist_DB_26</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Dist_DB_36</a:t>
            </a:r>
          </a:p>
        </p:txBody>
      </p:sp>
      <p:sp>
        <p:nvSpPr>
          <p:cNvPr id="211" name="Rounded Rectangle 210"/>
          <p:cNvSpPr/>
          <p:nvPr/>
        </p:nvSpPr>
        <p:spPr>
          <a:xfrm>
            <a:off x="4889964"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212" name="Freeform 211"/>
          <p:cNvSpPr/>
          <p:nvPr/>
        </p:nvSpPr>
        <p:spPr bwMode="auto">
          <a:xfrm>
            <a:off x="4832342"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213" name="TextBox 212"/>
          <p:cNvSpPr txBox="1"/>
          <p:nvPr/>
        </p:nvSpPr>
        <p:spPr>
          <a:xfrm rot="5400000">
            <a:off x="4945989"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247" name="Group 246"/>
          <p:cNvGrpSpPr/>
          <p:nvPr/>
        </p:nvGrpSpPr>
        <p:grpSpPr>
          <a:xfrm>
            <a:off x="6926416" y="2746045"/>
            <a:ext cx="951157" cy="2175453"/>
            <a:chOff x="9830164" y="3198627"/>
            <a:chExt cx="1148681" cy="1463134"/>
          </a:xfrm>
        </p:grpSpPr>
        <p:grpSp>
          <p:nvGrpSpPr>
            <p:cNvPr id="248" name="Group 247"/>
            <p:cNvGrpSpPr>
              <a:grpSpLocks noChangeAspect="1"/>
            </p:cNvGrpSpPr>
            <p:nvPr/>
          </p:nvGrpSpPr>
          <p:grpSpPr>
            <a:xfrm>
              <a:off x="9882326" y="3198627"/>
              <a:ext cx="1024606" cy="1463134"/>
              <a:chOff x="6592191" y="2051295"/>
              <a:chExt cx="2194328" cy="3133501"/>
            </a:xfrm>
          </p:grpSpPr>
          <p:sp>
            <p:nvSpPr>
              <p:cNvPr id="250" name="Can 249"/>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51" name="Donut 250"/>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252" name="Group 251"/>
              <p:cNvGrpSpPr/>
              <p:nvPr/>
            </p:nvGrpSpPr>
            <p:grpSpPr>
              <a:xfrm>
                <a:off x="6654556" y="2051295"/>
                <a:ext cx="2062790" cy="690308"/>
                <a:chOff x="3418453" y="1463971"/>
                <a:chExt cx="2706123" cy="912428"/>
              </a:xfrm>
            </p:grpSpPr>
            <p:sp>
              <p:nvSpPr>
                <p:cNvPr id="253" name="Donut 252"/>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54" name="Freeform 253"/>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249" name="TextBox 248"/>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255" name="Rounded Rectangle 254"/>
          <p:cNvSpPr/>
          <p:nvPr/>
        </p:nvSpPr>
        <p:spPr bwMode="auto">
          <a:xfrm>
            <a:off x="7046120"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Dist_DB_37</a:t>
            </a:r>
          </a:p>
          <a:p>
            <a:pPr defTabSz="863604" fontAlgn="base">
              <a:spcBef>
                <a:spcPct val="0"/>
              </a:spcBef>
              <a:spcAft>
                <a:spcPct val="0"/>
              </a:spcAft>
              <a:defRPr/>
            </a:pPr>
            <a:r>
              <a:rPr lang="en-US" sz="926" b="1" dirty="0">
                <a:solidFill>
                  <a:srgbClr val="505050"/>
                </a:solidFill>
                <a:latin typeface="Segoe UI Semilight"/>
              </a:rPr>
              <a:t>Dist_DB_38</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Dist_DB_48</a:t>
            </a:r>
          </a:p>
        </p:txBody>
      </p:sp>
      <p:sp>
        <p:nvSpPr>
          <p:cNvPr id="256" name="Rounded Rectangle 255"/>
          <p:cNvSpPr/>
          <p:nvPr/>
        </p:nvSpPr>
        <p:spPr>
          <a:xfrm>
            <a:off x="7077869"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257" name="Freeform 256"/>
          <p:cNvSpPr/>
          <p:nvPr/>
        </p:nvSpPr>
        <p:spPr bwMode="auto">
          <a:xfrm>
            <a:off x="7020248"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258" name="TextBox 257"/>
          <p:cNvSpPr txBox="1"/>
          <p:nvPr/>
        </p:nvSpPr>
        <p:spPr>
          <a:xfrm rot="5400000">
            <a:off x="7133895"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271" name="Group 270"/>
          <p:cNvGrpSpPr/>
          <p:nvPr/>
        </p:nvGrpSpPr>
        <p:grpSpPr>
          <a:xfrm>
            <a:off x="9043745" y="2746045"/>
            <a:ext cx="951157" cy="2175453"/>
            <a:chOff x="9830164" y="3198627"/>
            <a:chExt cx="1148681" cy="1463134"/>
          </a:xfrm>
        </p:grpSpPr>
        <p:grpSp>
          <p:nvGrpSpPr>
            <p:cNvPr id="272" name="Group 271"/>
            <p:cNvGrpSpPr>
              <a:grpSpLocks noChangeAspect="1"/>
            </p:cNvGrpSpPr>
            <p:nvPr/>
          </p:nvGrpSpPr>
          <p:grpSpPr>
            <a:xfrm>
              <a:off x="9882326" y="3198627"/>
              <a:ext cx="1024606" cy="1463134"/>
              <a:chOff x="6592191" y="2051295"/>
              <a:chExt cx="2194328" cy="3133501"/>
            </a:xfrm>
          </p:grpSpPr>
          <p:sp>
            <p:nvSpPr>
              <p:cNvPr id="274" name="Can 273"/>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75" name="Donut 274"/>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276" name="Group 275"/>
              <p:cNvGrpSpPr/>
              <p:nvPr/>
            </p:nvGrpSpPr>
            <p:grpSpPr>
              <a:xfrm>
                <a:off x="6654556" y="2051295"/>
                <a:ext cx="2062790" cy="690308"/>
                <a:chOff x="3418453" y="1463971"/>
                <a:chExt cx="2706123" cy="912428"/>
              </a:xfrm>
            </p:grpSpPr>
            <p:sp>
              <p:nvSpPr>
                <p:cNvPr id="277" name="Donut 276"/>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78" name="Freeform 277"/>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273" name="TextBox 272"/>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279" name="Rounded Rectangle 278"/>
          <p:cNvSpPr/>
          <p:nvPr/>
        </p:nvSpPr>
        <p:spPr bwMode="auto">
          <a:xfrm>
            <a:off x="9163447"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Dist_DB_49</a:t>
            </a:r>
          </a:p>
          <a:p>
            <a:pPr defTabSz="863604" fontAlgn="base">
              <a:spcBef>
                <a:spcPct val="0"/>
              </a:spcBef>
              <a:spcAft>
                <a:spcPct val="0"/>
              </a:spcAft>
              <a:defRPr/>
            </a:pPr>
            <a:r>
              <a:rPr lang="en-US" sz="926" b="1" dirty="0">
                <a:solidFill>
                  <a:srgbClr val="505050"/>
                </a:solidFill>
                <a:latin typeface="Segoe UI Semilight"/>
              </a:rPr>
              <a:t>Dist_DB_50</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Dist_DB_60</a:t>
            </a:r>
          </a:p>
        </p:txBody>
      </p:sp>
      <p:sp>
        <p:nvSpPr>
          <p:cNvPr id="280" name="Rounded Rectangle 279"/>
          <p:cNvSpPr/>
          <p:nvPr/>
        </p:nvSpPr>
        <p:spPr>
          <a:xfrm>
            <a:off x="9195197"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281" name="Freeform 280"/>
          <p:cNvSpPr/>
          <p:nvPr/>
        </p:nvSpPr>
        <p:spPr bwMode="auto">
          <a:xfrm>
            <a:off x="9137575"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282" name="TextBox 281"/>
          <p:cNvSpPr txBox="1"/>
          <p:nvPr/>
        </p:nvSpPr>
        <p:spPr>
          <a:xfrm rot="5400000">
            <a:off x="9251224"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sp>
        <p:nvSpPr>
          <p:cNvPr id="97" name="Flowchart: Multidocument 96"/>
          <p:cNvSpPr/>
          <p:nvPr/>
        </p:nvSpPr>
        <p:spPr bwMode="auto">
          <a:xfrm>
            <a:off x="662804" y="5287690"/>
            <a:ext cx="1432218" cy="68652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algn="ctr" defTabSz="863604" fontAlgn="base">
              <a:spcBef>
                <a:spcPct val="0"/>
              </a:spcBef>
              <a:spcAft>
                <a:spcPct val="0"/>
              </a:spcAft>
              <a:defRPr/>
            </a:pPr>
            <a:r>
              <a:rPr lang="en-US" sz="1296" b="1" dirty="0">
                <a:gradFill>
                  <a:gsLst>
                    <a:gs pos="0">
                      <a:srgbClr val="FFFFFF"/>
                    </a:gs>
                    <a:gs pos="100000">
                      <a:srgbClr val="FFFFFF"/>
                    </a:gs>
                  </a:gsLst>
                  <a:lin ang="5400000" scaled="0"/>
                </a:gradFill>
                <a:latin typeface="Segoe UI Semilight"/>
              </a:rPr>
              <a:t>Dist_DB_1.mdf</a:t>
            </a:r>
          </a:p>
        </p:txBody>
      </p:sp>
      <p:sp>
        <p:nvSpPr>
          <p:cNvPr id="106" name="Flowchart: Multidocument 105"/>
          <p:cNvSpPr/>
          <p:nvPr/>
        </p:nvSpPr>
        <p:spPr bwMode="auto">
          <a:xfrm>
            <a:off x="2284014" y="5277841"/>
            <a:ext cx="1463136" cy="68652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algn="ctr" defTabSz="863604" fontAlgn="base">
              <a:spcBef>
                <a:spcPct val="0"/>
              </a:spcBef>
              <a:spcAft>
                <a:spcPct val="0"/>
              </a:spcAft>
              <a:defRPr/>
            </a:pPr>
            <a:r>
              <a:rPr lang="en-US" sz="1296" b="1" dirty="0">
                <a:gradFill>
                  <a:gsLst>
                    <a:gs pos="0">
                      <a:srgbClr val="FFFFFF"/>
                    </a:gs>
                    <a:gs pos="100000">
                      <a:srgbClr val="FFFFFF"/>
                    </a:gs>
                  </a:gsLst>
                  <a:lin ang="5400000" scaled="0"/>
                </a:gradFill>
                <a:latin typeface="Segoe UI Semilight"/>
              </a:rPr>
              <a:t>Dist_DB_13.mdf</a:t>
            </a:r>
          </a:p>
        </p:txBody>
      </p:sp>
      <p:sp>
        <p:nvSpPr>
          <p:cNvPr id="107" name="Flowchart: Multidocument 106"/>
          <p:cNvSpPr/>
          <p:nvPr/>
        </p:nvSpPr>
        <p:spPr bwMode="auto">
          <a:xfrm>
            <a:off x="7261369" y="5286840"/>
            <a:ext cx="1463136" cy="68652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algn="ctr" defTabSz="863604" fontAlgn="base">
              <a:spcBef>
                <a:spcPct val="0"/>
              </a:spcBef>
              <a:spcAft>
                <a:spcPct val="0"/>
              </a:spcAft>
              <a:defRPr/>
            </a:pPr>
            <a:r>
              <a:rPr lang="en-US" sz="1296" b="1" dirty="0">
                <a:gradFill>
                  <a:gsLst>
                    <a:gs pos="0">
                      <a:srgbClr val="FFFFFF"/>
                    </a:gs>
                    <a:gs pos="100000">
                      <a:srgbClr val="FFFFFF"/>
                    </a:gs>
                  </a:gsLst>
                  <a:lin ang="5400000" scaled="0"/>
                </a:gradFill>
                <a:latin typeface="Segoe UI Semilight"/>
              </a:rPr>
              <a:t>Dist_DB_37.mdf</a:t>
            </a:r>
          </a:p>
        </p:txBody>
      </p:sp>
      <p:sp>
        <p:nvSpPr>
          <p:cNvPr id="108" name="Flowchart: Multidocument 107"/>
          <p:cNvSpPr/>
          <p:nvPr/>
        </p:nvSpPr>
        <p:spPr bwMode="auto">
          <a:xfrm>
            <a:off x="9006814" y="5235510"/>
            <a:ext cx="1463136" cy="68652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algn="ctr" defTabSz="863604" fontAlgn="base">
              <a:spcBef>
                <a:spcPct val="0"/>
              </a:spcBef>
              <a:spcAft>
                <a:spcPct val="0"/>
              </a:spcAft>
              <a:defRPr/>
            </a:pPr>
            <a:r>
              <a:rPr lang="en-US" sz="1296" b="1" dirty="0">
                <a:gradFill>
                  <a:gsLst>
                    <a:gs pos="0">
                      <a:srgbClr val="FFFFFF"/>
                    </a:gs>
                    <a:gs pos="100000">
                      <a:srgbClr val="FFFFFF"/>
                    </a:gs>
                  </a:gsLst>
                  <a:lin ang="5400000" scaled="0"/>
                </a:gradFill>
                <a:latin typeface="Segoe UI Semilight"/>
              </a:rPr>
              <a:t>Dist_DB_49.mdf</a:t>
            </a:r>
          </a:p>
        </p:txBody>
      </p:sp>
    </p:spTree>
    <p:extLst>
      <p:ext uri="{BB962C8B-B14F-4D97-AF65-F5344CB8AC3E}">
        <p14:creationId xmlns:p14="http://schemas.microsoft.com/office/powerpoint/2010/main" val="400505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8" name="Straight Connector 127"/>
          <p:cNvCxnSpPr>
            <a:stCxn id="249" idx="0"/>
          </p:cNvCxnSpPr>
          <p:nvPr/>
        </p:nvCxnSpPr>
        <p:spPr>
          <a:xfrm flipH="1" flipV="1">
            <a:off x="6001393" y="2276973"/>
            <a:ext cx="1400601" cy="556271"/>
          </a:xfrm>
          <a:prstGeom prst="line">
            <a:avLst/>
          </a:prstGeom>
          <a:noFill/>
          <a:ln w="38100" cap="flat" cmpd="sng" algn="ctr">
            <a:solidFill>
              <a:srgbClr val="5C2D91"/>
            </a:solidFill>
            <a:prstDash val="solid"/>
            <a:miter lim="800000"/>
          </a:ln>
          <a:effectLst/>
        </p:spPr>
      </p:cxnSp>
      <p:cxnSp>
        <p:nvCxnSpPr>
          <p:cNvPr id="307" name="Straight Connector 306"/>
          <p:cNvCxnSpPr/>
          <p:nvPr/>
        </p:nvCxnSpPr>
        <p:spPr>
          <a:xfrm flipH="1" flipV="1">
            <a:off x="6253842" y="2168435"/>
            <a:ext cx="2247981" cy="648187"/>
          </a:xfrm>
          <a:prstGeom prst="line">
            <a:avLst/>
          </a:prstGeom>
          <a:noFill/>
          <a:ln w="38100" cap="flat" cmpd="sng" algn="ctr">
            <a:solidFill>
              <a:srgbClr val="5C2D91"/>
            </a:solidFill>
            <a:prstDash val="solid"/>
            <a:miter lim="800000"/>
          </a:ln>
          <a:effectLst/>
        </p:spPr>
      </p:cxnSp>
      <p:cxnSp>
        <p:nvCxnSpPr>
          <p:cNvPr id="308" name="Straight Connector 307"/>
          <p:cNvCxnSpPr/>
          <p:nvPr/>
        </p:nvCxnSpPr>
        <p:spPr>
          <a:xfrm flipH="1" flipV="1">
            <a:off x="6211996" y="2004685"/>
            <a:ext cx="3277914" cy="733012"/>
          </a:xfrm>
          <a:prstGeom prst="line">
            <a:avLst/>
          </a:prstGeom>
          <a:noFill/>
          <a:ln w="38100" cap="flat" cmpd="sng" algn="ctr">
            <a:solidFill>
              <a:srgbClr val="5C2D91"/>
            </a:solidFill>
            <a:prstDash val="solid"/>
            <a:miter lim="800000"/>
          </a:ln>
          <a:effectLst/>
        </p:spPr>
      </p:cxnSp>
      <p:cxnSp>
        <p:nvCxnSpPr>
          <p:cNvPr id="309" name="Straight Connector 308"/>
          <p:cNvCxnSpPr>
            <a:stCxn id="289" idx="0"/>
          </p:cNvCxnSpPr>
          <p:nvPr/>
        </p:nvCxnSpPr>
        <p:spPr>
          <a:xfrm flipH="1" flipV="1">
            <a:off x="6241461" y="1887547"/>
            <a:ext cx="4327033" cy="858497"/>
          </a:xfrm>
          <a:prstGeom prst="line">
            <a:avLst/>
          </a:prstGeom>
          <a:noFill/>
          <a:ln w="38100" cap="flat" cmpd="sng" algn="ctr">
            <a:solidFill>
              <a:srgbClr val="5C2D91"/>
            </a:solidFill>
            <a:prstDash val="solid"/>
            <a:miter lim="800000"/>
          </a:ln>
          <a:effectLst/>
        </p:spPr>
      </p:cxnSp>
      <p:cxnSp>
        <p:nvCxnSpPr>
          <p:cNvPr id="306" name="Straight Connector 305"/>
          <p:cNvCxnSpPr/>
          <p:nvPr/>
        </p:nvCxnSpPr>
        <p:spPr>
          <a:xfrm flipV="1">
            <a:off x="5198021" y="2389132"/>
            <a:ext cx="374540" cy="419220"/>
          </a:xfrm>
          <a:prstGeom prst="line">
            <a:avLst/>
          </a:prstGeom>
          <a:noFill/>
          <a:ln w="38100" cap="flat" cmpd="sng" algn="ctr">
            <a:solidFill>
              <a:srgbClr val="5C2D91"/>
            </a:solidFill>
            <a:prstDash val="solid"/>
            <a:miter lim="800000"/>
          </a:ln>
          <a:effectLst/>
        </p:spPr>
      </p:cxnSp>
      <p:cxnSp>
        <p:nvCxnSpPr>
          <p:cNvPr id="305" name="Straight Connector 304"/>
          <p:cNvCxnSpPr>
            <a:endCxn id="46" idx="10"/>
          </p:cNvCxnSpPr>
          <p:nvPr/>
        </p:nvCxnSpPr>
        <p:spPr>
          <a:xfrm flipV="1">
            <a:off x="4181854" y="2294896"/>
            <a:ext cx="1282251" cy="488613"/>
          </a:xfrm>
          <a:prstGeom prst="line">
            <a:avLst/>
          </a:prstGeom>
          <a:noFill/>
          <a:ln w="38100" cap="flat" cmpd="sng" algn="ctr">
            <a:solidFill>
              <a:srgbClr val="5C2D91"/>
            </a:solidFill>
            <a:prstDash val="solid"/>
            <a:miter lim="800000"/>
          </a:ln>
          <a:effectLst/>
        </p:spPr>
      </p:cxnSp>
      <p:cxnSp>
        <p:nvCxnSpPr>
          <p:cNvPr id="18" name="Straight Connector 17"/>
          <p:cNvCxnSpPr/>
          <p:nvPr/>
        </p:nvCxnSpPr>
        <p:spPr>
          <a:xfrm flipV="1">
            <a:off x="1878299" y="2047773"/>
            <a:ext cx="3406810" cy="778071"/>
          </a:xfrm>
          <a:prstGeom prst="line">
            <a:avLst/>
          </a:prstGeom>
          <a:noFill/>
          <a:ln w="38100" cap="flat" cmpd="sng" algn="ctr">
            <a:solidFill>
              <a:srgbClr val="5C2D91"/>
            </a:solidFill>
            <a:prstDash val="solid"/>
            <a:miter lim="800000"/>
          </a:ln>
          <a:effectLst/>
        </p:spPr>
      </p:cxnSp>
      <p:cxnSp>
        <p:nvCxnSpPr>
          <p:cNvPr id="120" name="Straight Connector 119"/>
          <p:cNvCxnSpPr/>
          <p:nvPr/>
        </p:nvCxnSpPr>
        <p:spPr>
          <a:xfrm flipV="1">
            <a:off x="3064921" y="2210528"/>
            <a:ext cx="2190720" cy="582070"/>
          </a:xfrm>
          <a:prstGeom prst="line">
            <a:avLst/>
          </a:prstGeom>
          <a:noFill/>
          <a:ln w="38100" cap="flat" cmpd="sng" algn="ctr">
            <a:solidFill>
              <a:srgbClr val="5C2D91"/>
            </a:solidFill>
            <a:prstDash val="solid"/>
            <a:miter lim="800000"/>
          </a:ln>
          <a:effectLst/>
        </p:spPr>
      </p:cxnSp>
      <p:cxnSp>
        <p:nvCxnSpPr>
          <p:cNvPr id="304" name="Straight Connector 303"/>
          <p:cNvCxnSpPr/>
          <p:nvPr/>
        </p:nvCxnSpPr>
        <p:spPr>
          <a:xfrm flipV="1">
            <a:off x="921946" y="1918992"/>
            <a:ext cx="4314111" cy="873780"/>
          </a:xfrm>
          <a:prstGeom prst="line">
            <a:avLst/>
          </a:prstGeom>
          <a:noFill/>
          <a:ln w="38100" cap="flat" cmpd="sng" algn="ctr">
            <a:solidFill>
              <a:srgbClr val="5C2D91"/>
            </a:solidFill>
            <a:prstDash val="solid"/>
            <a:miter lim="800000"/>
          </a:ln>
          <a:effectLst/>
        </p:spPr>
      </p:cxnSp>
      <p:cxnSp>
        <p:nvCxnSpPr>
          <p:cNvPr id="39" name="Straight Connector 38"/>
          <p:cNvCxnSpPr/>
          <p:nvPr/>
        </p:nvCxnSpPr>
        <p:spPr>
          <a:xfrm>
            <a:off x="942501" y="4745552"/>
            <a:ext cx="0" cy="532301"/>
          </a:xfrm>
          <a:prstGeom prst="line">
            <a:avLst/>
          </a:prstGeom>
          <a:noFill/>
          <a:ln w="38100" cap="flat" cmpd="sng" algn="ctr">
            <a:solidFill>
              <a:srgbClr val="5C2D91"/>
            </a:solidFill>
            <a:prstDash val="solid"/>
            <a:miter lim="800000"/>
          </a:ln>
          <a:effectLst/>
        </p:spPr>
      </p:cxnSp>
      <p:cxnSp>
        <p:nvCxnSpPr>
          <p:cNvPr id="295" name="Straight Connector 294"/>
          <p:cNvCxnSpPr/>
          <p:nvPr/>
        </p:nvCxnSpPr>
        <p:spPr>
          <a:xfrm>
            <a:off x="2019631" y="4792795"/>
            <a:ext cx="0" cy="532301"/>
          </a:xfrm>
          <a:prstGeom prst="line">
            <a:avLst/>
          </a:prstGeom>
          <a:noFill/>
          <a:ln w="38100" cap="flat" cmpd="sng" algn="ctr">
            <a:solidFill>
              <a:srgbClr val="5C2D91"/>
            </a:solidFill>
            <a:prstDash val="solid"/>
            <a:miter lim="800000"/>
          </a:ln>
          <a:effectLst/>
        </p:spPr>
      </p:cxnSp>
      <p:cxnSp>
        <p:nvCxnSpPr>
          <p:cNvPr id="296" name="Straight Connector 295"/>
          <p:cNvCxnSpPr/>
          <p:nvPr/>
        </p:nvCxnSpPr>
        <p:spPr>
          <a:xfrm>
            <a:off x="3078295" y="4792795"/>
            <a:ext cx="0" cy="532301"/>
          </a:xfrm>
          <a:prstGeom prst="line">
            <a:avLst/>
          </a:prstGeom>
          <a:noFill/>
          <a:ln w="38100" cap="flat" cmpd="sng" algn="ctr">
            <a:solidFill>
              <a:srgbClr val="5C2D91"/>
            </a:solidFill>
            <a:prstDash val="solid"/>
            <a:miter lim="800000"/>
          </a:ln>
          <a:effectLst/>
        </p:spPr>
      </p:cxnSp>
      <p:cxnSp>
        <p:nvCxnSpPr>
          <p:cNvPr id="297" name="Straight Connector 296"/>
          <p:cNvCxnSpPr/>
          <p:nvPr/>
        </p:nvCxnSpPr>
        <p:spPr>
          <a:xfrm>
            <a:off x="4136959" y="4792795"/>
            <a:ext cx="0" cy="532301"/>
          </a:xfrm>
          <a:prstGeom prst="line">
            <a:avLst/>
          </a:prstGeom>
          <a:noFill/>
          <a:ln w="38100" cap="flat" cmpd="sng" algn="ctr">
            <a:solidFill>
              <a:srgbClr val="5C2D91"/>
            </a:solidFill>
            <a:prstDash val="solid"/>
            <a:miter lim="800000"/>
          </a:ln>
          <a:effectLst/>
        </p:spPr>
      </p:cxnSp>
      <p:cxnSp>
        <p:nvCxnSpPr>
          <p:cNvPr id="298" name="Straight Connector 297"/>
          <p:cNvCxnSpPr/>
          <p:nvPr/>
        </p:nvCxnSpPr>
        <p:spPr>
          <a:xfrm>
            <a:off x="5195623" y="4792795"/>
            <a:ext cx="0" cy="532301"/>
          </a:xfrm>
          <a:prstGeom prst="line">
            <a:avLst/>
          </a:prstGeom>
          <a:noFill/>
          <a:ln w="38100" cap="flat" cmpd="sng" algn="ctr">
            <a:solidFill>
              <a:srgbClr val="5C2D91"/>
            </a:solidFill>
            <a:prstDash val="solid"/>
            <a:miter lim="800000"/>
          </a:ln>
          <a:effectLst/>
        </p:spPr>
      </p:cxnSp>
      <p:cxnSp>
        <p:nvCxnSpPr>
          <p:cNvPr id="299" name="Straight Connector 298"/>
          <p:cNvCxnSpPr/>
          <p:nvPr/>
        </p:nvCxnSpPr>
        <p:spPr>
          <a:xfrm>
            <a:off x="6324865" y="4792795"/>
            <a:ext cx="0" cy="532301"/>
          </a:xfrm>
          <a:prstGeom prst="line">
            <a:avLst/>
          </a:prstGeom>
          <a:noFill/>
          <a:ln w="38100" cap="flat" cmpd="sng" algn="ctr">
            <a:solidFill>
              <a:srgbClr val="5C2D91"/>
            </a:solidFill>
            <a:prstDash val="solid"/>
            <a:miter lim="800000"/>
          </a:ln>
          <a:effectLst/>
        </p:spPr>
      </p:cxnSp>
      <p:cxnSp>
        <p:nvCxnSpPr>
          <p:cNvPr id="300" name="Straight Connector 299"/>
          <p:cNvCxnSpPr/>
          <p:nvPr/>
        </p:nvCxnSpPr>
        <p:spPr>
          <a:xfrm>
            <a:off x="7383529" y="4792795"/>
            <a:ext cx="0" cy="532301"/>
          </a:xfrm>
          <a:prstGeom prst="line">
            <a:avLst/>
          </a:prstGeom>
          <a:noFill/>
          <a:ln w="38100" cap="flat" cmpd="sng" algn="ctr">
            <a:solidFill>
              <a:srgbClr val="5C2D91"/>
            </a:solidFill>
            <a:prstDash val="solid"/>
            <a:miter lim="800000"/>
          </a:ln>
          <a:effectLst/>
        </p:spPr>
      </p:cxnSp>
      <p:cxnSp>
        <p:nvCxnSpPr>
          <p:cNvPr id="301" name="Straight Connector 300"/>
          <p:cNvCxnSpPr/>
          <p:nvPr/>
        </p:nvCxnSpPr>
        <p:spPr>
          <a:xfrm>
            <a:off x="8442193" y="4792795"/>
            <a:ext cx="0" cy="532301"/>
          </a:xfrm>
          <a:prstGeom prst="line">
            <a:avLst/>
          </a:prstGeom>
          <a:noFill/>
          <a:ln w="38100" cap="flat" cmpd="sng" algn="ctr">
            <a:solidFill>
              <a:srgbClr val="5C2D91"/>
            </a:solidFill>
            <a:prstDash val="solid"/>
            <a:miter lim="800000"/>
          </a:ln>
          <a:effectLst/>
        </p:spPr>
      </p:cxnSp>
      <p:cxnSp>
        <p:nvCxnSpPr>
          <p:cNvPr id="302" name="Straight Connector 301"/>
          <p:cNvCxnSpPr/>
          <p:nvPr/>
        </p:nvCxnSpPr>
        <p:spPr>
          <a:xfrm>
            <a:off x="9500858" y="4792795"/>
            <a:ext cx="0" cy="532301"/>
          </a:xfrm>
          <a:prstGeom prst="line">
            <a:avLst/>
          </a:prstGeom>
          <a:noFill/>
          <a:ln w="38100" cap="flat" cmpd="sng" algn="ctr">
            <a:solidFill>
              <a:srgbClr val="5C2D91"/>
            </a:solidFill>
            <a:prstDash val="solid"/>
            <a:miter lim="800000"/>
          </a:ln>
          <a:effectLst/>
        </p:spPr>
      </p:cxnSp>
      <p:cxnSp>
        <p:nvCxnSpPr>
          <p:cNvPr id="303" name="Straight Connector 302"/>
          <p:cNvCxnSpPr/>
          <p:nvPr/>
        </p:nvCxnSpPr>
        <p:spPr>
          <a:xfrm>
            <a:off x="10559522" y="4792795"/>
            <a:ext cx="0" cy="532301"/>
          </a:xfrm>
          <a:prstGeom prst="line">
            <a:avLst/>
          </a:prstGeom>
          <a:noFill/>
          <a:ln w="38100" cap="flat" cmpd="sng" algn="ctr">
            <a:solidFill>
              <a:srgbClr val="5C2D91"/>
            </a:solidFill>
            <a:prstDash val="solid"/>
            <a:miter lim="800000"/>
          </a:ln>
          <a:effectLst/>
        </p:spPr>
      </p:cxnSp>
      <p:sp>
        <p:nvSpPr>
          <p:cNvPr id="239" name="Rectangle 238"/>
          <p:cNvSpPr/>
          <p:nvPr/>
        </p:nvSpPr>
        <p:spPr bwMode="auto">
          <a:xfrm>
            <a:off x="890391" y="3741061"/>
            <a:ext cx="9810287" cy="487113"/>
          </a:xfrm>
          <a:prstGeom prst="rect">
            <a:avLst/>
          </a:prstGeom>
          <a:solidFill>
            <a:schemeClr val="accent5"/>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ctr" anchorCtr="0" compatLnSpc="1">
            <a:prstTxWarp prst="textNoShape">
              <a:avLst/>
            </a:prstTxWarp>
          </a:bodyPr>
          <a:lstStyle/>
          <a:p>
            <a:pPr algn="ctr" defTabSz="863604" fontAlgn="base">
              <a:spcBef>
                <a:spcPct val="0"/>
              </a:spcBef>
              <a:spcAft>
                <a:spcPct val="0"/>
              </a:spcAft>
              <a:defRPr/>
            </a:pPr>
            <a:endParaRPr lang="en-US" sz="1853" dirty="0">
              <a:gradFill>
                <a:gsLst>
                  <a:gs pos="0">
                    <a:srgbClr val="FFFFFF"/>
                  </a:gs>
                  <a:gs pos="100000">
                    <a:srgbClr val="FFFFFF"/>
                  </a:gs>
                </a:gsLst>
                <a:lin ang="5400000" scaled="0"/>
              </a:gradFill>
              <a:latin typeface="Segoe UI Semilight"/>
            </a:endParaRPr>
          </a:p>
        </p:txBody>
      </p:sp>
      <p:grpSp>
        <p:nvGrpSpPr>
          <p:cNvPr id="98" name="Group 97"/>
          <p:cNvGrpSpPr/>
          <p:nvPr/>
        </p:nvGrpSpPr>
        <p:grpSpPr>
          <a:xfrm>
            <a:off x="466924" y="2758496"/>
            <a:ext cx="951157" cy="2175453"/>
            <a:chOff x="9830164" y="3198627"/>
            <a:chExt cx="1148681" cy="1463134"/>
          </a:xfrm>
        </p:grpSpPr>
        <p:grpSp>
          <p:nvGrpSpPr>
            <p:cNvPr id="99" name="Group 98"/>
            <p:cNvGrpSpPr>
              <a:grpSpLocks noChangeAspect="1"/>
            </p:cNvGrpSpPr>
            <p:nvPr/>
          </p:nvGrpSpPr>
          <p:grpSpPr>
            <a:xfrm>
              <a:off x="9882326" y="3198627"/>
              <a:ext cx="1024606" cy="1463134"/>
              <a:chOff x="6592191" y="2051295"/>
              <a:chExt cx="2194328" cy="3133501"/>
            </a:xfrm>
          </p:grpSpPr>
          <p:sp>
            <p:nvSpPr>
              <p:cNvPr id="101" name="Can 100"/>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02" name="Donut 101"/>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103" name="Group 102"/>
              <p:cNvGrpSpPr/>
              <p:nvPr/>
            </p:nvGrpSpPr>
            <p:grpSpPr>
              <a:xfrm>
                <a:off x="6654556" y="2051295"/>
                <a:ext cx="2062790" cy="690308"/>
                <a:chOff x="3418453" y="1463971"/>
                <a:chExt cx="2706123" cy="912428"/>
              </a:xfrm>
            </p:grpSpPr>
            <p:sp>
              <p:nvSpPr>
                <p:cNvPr id="104" name="Donut 103"/>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05" name="Freeform 104"/>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100" name="TextBox 99"/>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4" name="Rounded Rectangle 3"/>
          <p:cNvSpPr/>
          <p:nvPr/>
        </p:nvSpPr>
        <p:spPr bwMode="auto">
          <a:xfrm>
            <a:off x="586626" y="3706043"/>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Dist_DB_1</a:t>
            </a:r>
          </a:p>
          <a:p>
            <a:pPr defTabSz="863604" fontAlgn="base">
              <a:spcBef>
                <a:spcPct val="0"/>
              </a:spcBef>
              <a:spcAft>
                <a:spcPct val="0"/>
              </a:spcAft>
              <a:defRPr/>
            </a:pPr>
            <a:r>
              <a:rPr lang="en-US" sz="926" b="1" dirty="0">
                <a:solidFill>
                  <a:srgbClr val="505050"/>
                </a:solidFill>
                <a:latin typeface="Segoe UI Semilight"/>
              </a:rPr>
              <a:t>Dist_DB_2</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Dist_DB_6</a:t>
            </a:r>
          </a:p>
        </p:txBody>
      </p:sp>
      <p:cxnSp>
        <p:nvCxnSpPr>
          <p:cNvPr id="126" name="Straight Connector 125"/>
          <p:cNvCxnSpPr>
            <a:stCxn id="216" idx="0"/>
          </p:cNvCxnSpPr>
          <p:nvPr/>
        </p:nvCxnSpPr>
        <p:spPr>
          <a:xfrm flipH="1" flipV="1">
            <a:off x="5893182" y="2360689"/>
            <a:ext cx="413220" cy="472555"/>
          </a:xfrm>
          <a:prstGeom prst="line">
            <a:avLst/>
          </a:prstGeom>
          <a:noFill/>
          <a:ln w="38100" cap="flat" cmpd="sng" algn="ctr">
            <a:solidFill>
              <a:srgbClr val="5C2D91"/>
            </a:solidFill>
            <a:prstDash val="solid"/>
            <a:miter lim="800000"/>
          </a:ln>
          <a:effectLst/>
        </p:spPr>
      </p:cxnSp>
      <p:sp>
        <p:nvSpPr>
          <p:cNvPr id="17" name="Title 16"/>
          <p:cNvSpPr>
            <a:spLocks noGrp="1"/>
          </p:cNvSpPr>
          <p:nvPr>
            <p:ph type="title"/>
          </p:nvPr>
        </p:nvSpPr>
        <p:spPr/>
        <p:txBody>
          <a:bodyPr/>
          <a:lstStyle/>
          <a:p>
            <a:r>
              <a:rPr lang="en-US" dirty="0"/>
              <a:t>SQL DW Architecture</a:t>
            </a:r>
          </a:p>
        </p:txBody>
      </p:sp>
      <p:sp>
        <p:nvSpPr>
          <p:cNvPr id="5" name="Rounded Rectangle 4"/>
          <p:cNvSpPr/>
          <p:nvPr/>
        </p:nvSpPr>
        <p:spPr>
          <a:xfrm>
            <a:off x="466926" y="5172795"/>
            <a:ext cx="10657217" cy="960976"/>
          </a:xfrm>
          <a:prstGeom prst="roundRect">
            <a:avLst/>
          </a:prstGeom>
          <a:solidFill>
            <a:srgbClr val="A5A5A5">
              <a:lumMod val="60000"/>
              <a:lumOff val="40000"/>
            </a:srgbClr>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7" name="Right Arrow 6"/>
          <p:cNvSpPr/>
          <p:nvPr/>
        </p:nvSpPr>
        <p:spPr>
          <a:xfrm>
            <a:off x="3677359" y="1281293"/>
            <a:ext cx="1235955" cy="29926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9" name="Freeform 8"/>
          <p:cNvSpPr/>
          <p:nvPr/>
        </p:nvSpPr>
        <p:spPr bwMode="auto">
          <a:xfrm>
            <a:off x="3986854" y="5286838"/>
            <a:ext cx="1434127" cy="776106"/>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78D7"/>
          </a:solidFill>
          <a:ln w="6350" cap="flat" cmpd="sng" algn="ctr">
            <a:no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endParaRPr lang="en-IN" sz="1702" b="1" kern="0" dirty="0">
              <a:solidFill>
                <a:srgbClr val="505050"/>
              </a:solidFill>
              <a:latin typeface="Segoe UI Light"/>
              <a:ea typeface="Segoe UI" pitchFamily="34" charset="0"/>
              <a:cs typeface="Segoe UI" pitchFamily="34" charset="0"/>
            </a:endParaRPr>
          </a:p>
        </p:txBody>
      </p:sp>
      <p:sp>
        <p:nvSpPr>
          <p:cNvPr id="10" name="Rectangle 378"/>
          <p:cNvSpPr>
            <a:spLocks noChangeArrowheads="1"/>
          </p:cNvSpPr>
          <p:nvPr/>
        </p:nvSpPr>
        <p:spPr bwMode="auto">
          <a:xfrm>
            <a:off x="5186571" y="1566846"/>
            <a:ext cx="65" cy="320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09620">
              <a:defRPr/>
            </a:pPr>
            <a:endParaRPr lang="en-US" altLang="en-US" sz="2085" dirty="0">
              <a:solidFill>
                <a:srgbClr val="505050"/>
              </a:solidFill>
              <a:latin typeface="Segoe UI"/>
            </a:endParaRPr>
          </a:p>
        </p:txBody>
      </p:sp>
      <p:grpSp>
        <p:nvGrpSpPr>
          <p:cNvPr id="11" name="Group 10"/>
          <p:cNvGrpSpPr>
            <a:grpSpLocks noChangeAspect="1"/>
          </p:cNvGrpSpPr>
          <p:nvPr/>
        </p:nvGrpSpPr>
        <p:grpSpPr>
          <a:xfrm>
            <a:off x="5193651" y="1116266"/>
            <a:ext cx="1055242" cy="1281679"/>
            <a:chOff x="6676089" y="4829670"/>
            <a:chExt cx="2181833" cy="2596649"/>
          </a:xfrm>
        </p:grpSpPr>
        <p:sp>
          <p:nvSpPr>
            <p:cNvPr id="12" name="Can 11"/>
            <p:cNvSpPr/>
            <p:nvPr/>
          </p:nvSpPr>
          <p:spPr>
            <a:xfrm>
              <a:off x="6676089" y="4829670"/>
              <a:ext cx="2181833" cy="2596649"/>
            </a:xfrm>
            <a:prstGeom prst="can">
              <a:avLst>
                <a:gd name="adj" fmla="val 4691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14" name="Group 13"/>
            <p:cNvGrpSpPr/>
            <p:nvPr/>
          </p:nvGrpSpPr>
          <p:grpSpPr>
            <a:xfrm>
              <a:off x="6806039" y="4974045"/>
              <a:ext cx="1936120" cy="706026"/>
              <a:chOff x="3617177" y="5327184"/>
              <a:chExt cx="2539947" cy="933206"/>
            </a:xfrm>
          </p:grpSpPr>
          <p:sp>
            <p:nvSpPr>
              <p:cNvPr id="15" name="Donut 14"/>
              <p:cNvSpPr/>
              <p:nvPr/>
            </p:nvSpPr>
            <p:spPr>
              <a:xfrm>
                <a:off x="3617179" y="5327184"/>
                <a:ext cx="2539945" cy="933206"/>
              </a:xfrm>
              <a:prstGeom prst="donut">
                <a:avLst>
                  <a:gd name="adj" fmla="val 50000"/>
                </a:avLst>
              </a:prstGeom>
              <a:solidFill>
                <a:srgbClr val="00ABDA"/>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6" name="Freeform 15"/>
              <p:cNvSpPr/>
              <p:nvPr/>
            </p:nvSpPr>
            <p:spPr>
              <a:xfrm>
                <a:off x="3617177" y="5577689"/>
                <a:ext cx="2511697" cy="68270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78D7"/>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30" name="Flowchart: Magnetic Disk 29"/>
          <p:cNvSpPr/>
          <p:nvPr/>
        </p:nvSpPr>
        <p:spPr>
          <a:xfrm>
            <a:off x="4417929" y="5530704"/>
            <a:ext cx="477291" cy="36649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31" name="Flowchart: Magnetic Disk 30"/>
          <p:cNvSpPr/>
          <p:nvPr/>
        </p:nvSpPr>
        <p:spPr>
          <a:xfrm>
            <a:off x="4919456" y="5530704"/>
            <a:ext cx="477291" cy="36649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32" name="Flowchart: Magnetic Disk 31"/>
          <p:cNvSpPr/>
          <p:nvPr/>
        </p:nvSpPr>
        <p:spPr>
          <a:xfrm>
            <a:off x="5420986" y="5530704"/>
            <a:ext cx="477291" cy="36649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33" name="Flowchart: Magnetic Disk 32"/>
          <p:cNvSpPr/>
          <p:nvPr/>
        </p:nvSpPr>
        <p:spPr>
          <a:xfrm>
            <a:off x="5919970" y="5530704"/>
            <a:ext cx="477291" cy="36649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34" name="Flowchart: Magnetic Disk 33"/>
          <p:cNvSpPr/>
          <p:nvPr/>
        </p:nvSpPr>
        <p:spPr>
          <a:xfrm>
            <a:off x="6417008" y="5530704"/>
            <a:ext cx="477291" cy="366492"/>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09620">
              <a:defRPr/>
            </a:pPr>
            <a:endParaRPr lang="en-US" sz="1593" kern="0">
              <a:solidFill>
                <a:prstClr val="white"/>
              </a:solidFill>
              <a:latin typeface="Calibri" panose="020F0502020204030204"/>
            </a:endParaRPr>
          </a:p>
        </p:txBody>
      </p:sp>
      <p:sp>
        <p:nvSpPr>
          <p:cNvPr id="40" name="Rounded Rectangle 39"/>
          <p:cNvSpPr/>
          <p:nvPr/>
        </p:nvSpPr>
        <p:spPr>
          <a:xfrm>
            <a:off x="2028855" y="1227959"/>
            <a:ext cx="1599906" cy="388843"/>
          </a:xfrm>
          <a:prstGeom prst="roundRect">
            <a:avLst/>
          </a:prstGeom>
          <a:solidFill>
            <a:srgbClr val="5B9BD5"/>
          </a:solidFill>
          <a:ln w="12700" cap="flat" cmpd="sng" algn="ctr">
            <a:solidFill>
              <a:srgbClr val="002060"/>
            </a:solidFill>
            <a:prstDash val="solid"/>
            <a:miter lim="800000"/>
          </a:ln>
          <a:effectLst/>
        </p:spPr>
        <p:txBody>
          <a:bodyPr rtlCol="0" anchor="ctr"/>
          <a:lstStyle/>
          <a:p>
            <a:pPr algn="ctr" defTabSz="809620">
              <a:defRPr/>
            </a:pPr>
            <a:r>
              <a:rPr lang="en-US" sz="1241" kern="0" dirty="0">
                <a:solidFill>
                  <a:prstClr val="white"/>
                </a:solidFill>
                <a:latin typeface="Calibri" panose="020F0502020204030204"/>
              </a:rPr>
              <a:t>Queries</a:t>
            </a:r>
          </a:p>
        </p:txBody>
      </p:sp>
      <p:sp>
        <p:nvSpPr>
          <p:cNvPr id="42" name="TextBox 41"/>
          <p:cNvSpPr txBox="1"/>
          <p:nvPr/>
        </p:nvSpPr>
        <p:spPr>
          <a:xfrm>
            <a:off x="5284684" y="1165656"/>
            <a:ext cx="828874" cy="430918"/>
          </a:xfrm>
          <a:prstGeom prst="rect">
            <a:avLst/>
          </a:prstGeom>
          <a:noFill/>
        </p:spPr>
        <p:txBody>
          <a:bodyPr wrap="non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05050"/>
                </a:solidFill>
                <a:latin typeface="Calibri" panose="020F0502020204030204"/>
                <a:ea typeface="MS PGothic" charset="0"/>
                <a:cs typeface="Segoe UI" panose="020B0502040204020203" pitchFamily="34" charset="0"/>
              </a:rPr>
              <a:t>Control</a:t>
            </a:r>
          </a:p>
        </p:txBody>
      </p:sp>
      <p:sp>
        <p:nvSpPr>
          <p:cNvPr id="43" name="Rounded Rectangle 42"/>
          <p:cNvSpPr/>
          <p:nvPr/>
        </p:nvSpPr>
        <p:spPr>
          <a:xfrm>
            <a:off x="5348329" y="1634918"/>
            <a:ext cx="768312" cy="165936"/>
          </a:xfrm>
          <a:prstGeom prst="roundRect">
            <a:avLst/>
          </a:prstGeom>
          <a:solidFill>
            <a:schemeClr val="accent1"/>
          </a:solidFill>
          <a:ln w="12700" cap="flat" cmpd="sng" algn="ctr">
            <a:no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Engine</a:t>
            </a:r>
          </a:p>
        </p:txBody>
      </p:sp>
      <p:sp>
        <p:nvSpPr>
          <p:cNvPr id="45" name="Rounded Rectangle 44"/>
          <p:cNvSpPr/>
          <p:nvPr/>
        </p:nvSpPr>
        <p:spPr>
          <a:xfrm>
            <a:off x="5356161" y="1848575"/>
            <a:ext cx="768312"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46" name="Freeform 45"/>
          <p:cNvSpPr/>
          <p:nvPr/>
        </p:nvSpPr>
        <p:spPr bwMode="auto">
          <a:xfrm>
            <a:off x="5331984" y="2042688"/>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Segoe UI Light"/>
                <a:ea typeface="Segoe UI" pitchFamily="34" charset="0"/>
                <a:cs typeface="Segoe UI" pitchFamily="34" charset="0"/>
              </a:rPr>
              <a:t>SQL DB</a:t>
            </a:r>
          </a:p>
        </p:txBody>
      </p:sp>
      <p:sp>
        <p:nvSpPr>
          <p:cNvPr id="221" name="Rounded Rectangle 220"/>
          <p:cNvSpPr/>
          <p:nvPr/>
        </p:nvSpPr>
        <p:spPr>
          <a:xfrm>
            <a:off x="618377" y="3351850"/>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223" name="Freeform 222"/>
          <p:cNvSpPr/>
          <p:nvPr/>
        </p:nvSpPr>
        <p:spPr bwMode="auto">
          <a:xfrm>
            <a:off x="560755" y="3584027"/>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6" name="TextBox 5"/>
          <p:cNvSpPr txBox="1"/>
          <p:nvPr/>
        </p:nvSpPr>
        <p:spPr>
          <a:xfrm rot="5400000">
            <a:off x="674404" y="4085003"/>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163" name="Group 162"/>
          <p:cNvGrpSpPr/>
          <p:nvPr/>
        </p:nvGrpSpPr>
        <p:grpSpPr>
          <a:xfrm>
            <a:off x="1562518" y="2746045"/>
            <a:ext cx="951157" cy="2175453"/>
            <a:chOff x="9830164" y="3198627"/>
            <a:chExt cx="1148681" cy="1463134"/>
          </a:xfrm>
        </p:grpSpPr>
        <p:grpSp>
          <p:nvGrpSpPr>
            <p:cNvPr id="164" name="Group 163"/>
            <p:cNvGrpSpPr>
              <a:grpSpLocks noChangeAspect="1"/>
            </p:cNvGrpSpPr>
            <p:nvPr/>
          </p:nvGrpSpPr>
          <p:grpSpPr>
            <a:xfrm>
              <a:off x="9882326" y="3198627"/>
              <a:ext cx="1024606" cy="1463134"/>
              <a:chOff x="6592191" y="2051295"/>
              <a:chExt cx="2194328" cy="3133501"/>
            </a:xfrm>
          </p:grpSpPr>
          <p:sp>
            <p:nvSpPr>
              <p:cNvPr id="166" name="Can 165"/>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67" name="Donut 166"/>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168" name="Group 167"/>
              <p:cNvGrpSpPr/>
              <p:nvPr/>
            </p:nvGrpSpPr>
            <p:grpSpPr>
              <a:xfrm>
                <a:off x="6654556" y="2051295"/>
                <a:ext cx="2062790" cy="690308"/>
                <a:chOff x="3418453" y="1463971"/>
                <a:chExt cx="2706123" cy="912428"/>
              </a:xfrm>
            </p:grpSpPr>
            <p:sp>
              <p:nvSpPr>
                <p:cNvPr id="169" name="Donut 168"/>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70" name="Freeform 169"/>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165" name="TextBox 164"/>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171" name="Rounded Rectangle 170"/>
          <p:cNvSpPr/>
          <p:nvPr/>
        </p:nvSpPr>
        <p:spPr bwMode="auto">
          <a:xfrm>
            <a:off x="1682219"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Dist_DB_7</a:t>
            </a:r>
          </a:p>
          <a:p>
            <a:pPr defTabSz="863604" fontAlgn="base">
              <a:spcBef>
                <a:spcPct val="0"/>
              </a:spcBef>
              <a:spcAft>
                <a:spcPct val="0"/>
              </a:spcAft>
              <a:defRPr/>
            </a:pPr>
            <a:r>
              <a:rPr lang="en-US" sz="926" b="1" dirty="0">
                <a:solidFill>
                  <a:srgbClr val="505050"/>
                </a:solidFill>
                <a:latin typeface="Segoe UI Semilight"/>
              </a:rPr>
              <a:t>Dist_DB_8</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Dist_DB_12</a:t>
            </a:r>
          </a:p>
        </p:txBody>
      </p:sp>
      <p:sp>
        <p:nvSpPr>
          <p:cNvPr id="172" name="Rounded Rectangle 171"/>
          <p:cNvSpPr/>
          <p:nvPr/>
        </p:nvSpPr>
        <p:spPr>
          <a:xfrm>
            <a:off x="1713971"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174" name="Freeform 173"/>
          <p:cNvSpPr/>
          <p:nvPr/>
        </p:nvSpPr>
        <p:spPr bwMode="auto">
          <a:xfrm>
            <a:off x="1656349"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175" name="TextBox 174"/>
          <p:cNvSpPr txBox="1"/>
          <p:nvPr/>
        </p:nvSpPr>
        <p:spPr>
          <a:xfrm rot="5400000">
            <a:off x="1769999"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176" name="Group 175"/>
          <p:cNvGrpSpPr/>
          <p:nvPr/>
        </p:nvGrpSpPr>
        <p:grpSpPr>
          <a:xfrm>
            <a:off x="2621183" y="2746045"/>
            <a:ext cx="951157" cy="2175453"/>
            <a:chOff x="9830164" y="3198627"/>
            <a:chExt cx="1148681" cy="1463134"/>
          </a:xfrm>
        </p:grpSpPr>
        <p:grpSp>
          <p:nvGrpSpPr>
            <p:cNvPr id="177" name="Group 176"/>
            <p:cNvGrpSpPr>
              <a:grpSpLocks noChangeAspect="1"/>
            </p:cNvGrpSpPr>
            <p:nvPr/>
          </p:nvGrpSpPr>
          <p:grpSpPr>
            <a:xfrm>
              <a:off x="9882326" y="3198627"/>
              <a:ext cx="1024606" cy="1463134"/>
              <a:chOff x="6592191" y="2051295"/>
              <a:chExt cx="2194328" cy="3133501"/>
            </a:xfrm>
          </p:grpSpPr>
          <p:sp>
            <p:nvSpPr>
              <p:cNvPr id="179" name="Can 178"/>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80" name="Donut 179"/>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181" name="Group 180"/>
              <p:cNvGrpSpPr/>
              <p:nvPr/>
            </p:nvGrpSpPr>
            <p:grpSpPr>
              <a:xfrm>
                <a:off x="6654556" y="2051295"/>
                <a:ext cx="2062790" cy="690308"/>
                <a:chOff x="3418453" y="1463971"/>
                <a:chExt cx="2706123" cy="912428"/>
              </a:xfrm>
            </p:grpSpPr>
            <p:sp>
              <p:nvSpPr>
                <p:cNvPr id="182" name="Donut 181"/>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83" name="Freeform 182"/>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178" name="TextBox 177"/>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184" name="Rounded Rectangle 183"/>
          <p:cNvSpPr/>
          <p:nvPr/>
        </p:nvSpPr>
        <p:spPr bwMode="auto">
          <a:xfrm>
            <a:off x="2740884"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Dist_DB_13</a:t>
            </a:r>
          </a:p>
          <a:p>
            <a:pPr defTabSz="863604" fontAlgn="base">
              <a:spcBef>
                <a:spcPct val="0"/>
              </a:spcBef>
              <a:spcAft>
                <a:spcPct val="0"/>
              </a:spcAft>
              <a:defRPr/>
            </a:pPr>
            <a:r>
              <a:rPr lang="en-US" sz="926" b="1" dirty="0">
                <a:solidFill>
                  <a:srgbClr val="505050"/>
                </a:solidFill>
                <a:latin typeface="Segoe UI Semilight"/>
              </a:rPr>
              <a:t>Dist_DB_14</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Dist_DB_18</a:t>
            </a:r>
          </a:p>
        </p:txBody>
      </p:sp>
      <p:sp>
        <p:nvSpPr>
          <p:cNvPr id="185" name="Rounded Rectangle 184"/>
          <p:cNvSpPr/>
          <p:nvPr/>
        </p:nvSpPr>
        <p:spPr>
          <a:xfrm>
            <a:off x="2772634"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186" name="Freeform 185"/>
          <p:cNvSpPr/>
          <p:nvPr/>
        </p:nvSpPr>
        <p:spPr bwMode="auto">
          <a:xfrm>
            <a:off x="2715013"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187" name="TextBox 186"/>
          <p:cNvSpPr txBox="1"/>
          <p:nvPr/>
        </p:nvSpPr>
        <p:spPr>
          <a:xfrm rot="5400000">
            <a:off x="2828662"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188" name="Group 187"/>
          <p:cNvGrpSpPr/>
          <p:nvPr/>
        </p:nvGrpSpPr>
        <p:grpSpPr>
          <a:xfrm>
            <a:off x="3679847" y="2746045"/>
            <a:ext cx="951157" cy="2175453"/>
            <a:chOff x="9830164" y="3198627"/>
            <a:chExt cx="1148681" cy="1463134"/>
          </a:xfrm>
        </p:grpSpPr>
        <p:grpSp>
          <p:nvGrpSpPr>
            <p:cNvPr id="189" name="Group 188"/>
            <p:cNvGrpSpPr>
              <a:grpSpLocks noChangeAspect="1"/>
            </p:cNvGrpSpPr>
            <p:nvPr/>
          </p:nvGrpSpPr>
          <p:grpSpPr>
            <a:xfrm>
              <a:off x="9882326" y="3198627"/>
              <a:ext cx="1024606" cy="1463134"/>
              <a:chOff x="6592191" y="2051295"/>
              <a:chExt cx="2194328" cy="3133501"/>
            </a:xfrm>
          </p:grpSpPr>
          <p:sp>
            <p:nvSpPr>
              <p:cNvPr id="191" name="Can 190"/>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92" name="Donut 191"/>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193" name="Group 192"/>
              <p:cNvGrpSpPr/>
              <p:nvPr/>
            </p:nvGrpSpPr>
            <p:grpSpPr>
              <a:xfrm>
                <a:off x="6654556" y="2051295"/>
                <a:ext cx="2062790" cy="690308"/>
                <a:chOff x="3418453" y="1463971"/>
                <a:chExt cx="2706123" cy="912428"/>
              </a:xfrm>
            </p:grpSpPr>
            <p:sp>
              <p:nvSpPr>
                <p:cNvPr id="194" name="Donut 193"/>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195" name="Freeform 194"/>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190" name="TextBox 189"/>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196" name="Rounded Rectangle 195"/>
          <p:cNvSpPr/>
          <p:nvPr/>
        </p:nvSpPr>
        <p:spPr bwMode="auto">
          <a:xfrm>
            <a:off x="3799549"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Dist_DB_19</a:t>
            </a:r>
          </a:p>
          <a:p>
            <a:pPr defTabSz="863604" fontAlgn="base">
              <a:spcBef>
                <a:spcPct val="0"/>
              </a:spcBef>
              <a:spcAft>
                <a:spcPct val="0"/>
              </a:spcAft>
              <a:defRPr/>
            </a:pPr>
            <a:r>
              <a:rPr lang="en-US" sz="926" b="1" dirty="0">
                <a:solidFill>
                  <a:srgbClr val="505050"/>
                </a:solidFill>
                <a:latin typeface="Segoe UI Semilight"/>
              </a:rPr>
              <a:t>Dist_DB_20</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Dist_DB_24</a:t>
            </a:r>
          </a:p>
        </p:txBody>
      </p:sp>
      <p:sp>
        <p:nvSpPr>
          <p:cNvPr id="197" name="Rounded Rectangle 196"/>
          <p:cNvSpPr/>
          <p:nvPr/>
        </p:nvSpPr>
        <p:spPr>
          <a:xfrm>
            <a:off x="3831298"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198" name="Freeform 197"/>
          <p:cNvSpPr/>
          <p:nvPr/>
        </p:nvSpPr>
        <p:spPr bwMode="auto">
          <a:xfrm>
            <a:off x="3773678"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199" name="TextBox 198"/>
          <p:cNvSpPr txBox="1"/>
          <p:nvPr/>
        </p:nvSpPr>
        <p:spPr>
          <a:xfrm rot="5400000">
            <a:off x="3887326"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200" name="Group 199"/>
          <p:cNvGrpSpPr/>
          <p:nvPr/>
        </p:nvGrpSpPr>
        <p:grpSpPr>
          <a:xfrm>
            <a:off x="4738511" y="2746045"/>
            <a:ext cx="951157" cy="2175453"/>
            <a:chOff x="9830164" y="3198627"/>
            <a:chExt cx="1148681" cy="1463134"/>
          </a:xfrm>
        </p:grpSpPr>
        <p:grpSp>
          <p:nvGrpSpPr>
            <p:cNvPr id="203" name="Group 202"/>
            <p:cNvGrpSpPr>
              <a:grpSpLocks noChangeAspect="1"/>
            </p:cNvGrpSpPr>
            <p:nvPr/>
          </p:nvGrpSpPr>
          <p:grpSpPr>
            <a:xfrm>
              <a:off x="9882326" y="3198627"/>
              <a:ext cx="1024606" cy="1463134"/>
              <a:chOff x="6592191" y="2051295"/>
              <a:chExt cx="2194328" cy="3133501"/>
            </a:xfrm>
          </p:grpSpPr>
          <p:sp>
            <p:nvSpPr>
              <p:cNvPr id="205" name="Can 204"/>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06" name="Donut 205"/>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207" name="Group 206"/>
              <p:cNvGrpSpPr/>
              <p:nvPr/>
            </p:nvGrpSpPr>
            <p:grpSpPr>
              <a:xfrm>
                <a:off x="6654556" y="2051295"/>
                <a:ext cx="2062790" cy="690308"/>
                <a:chOff x="3418453" y="1463971"/>
                <a:chExt cx="2706123" cy="912428"/>
              </a:xfrm>
            </p:grpSpPr>
            <p:sp>
              <p:nvSpPr>
                <p:cNvPr id="208" name="Donut 207"/>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09" name="Freeform 208"/>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204" name="TextBox 203"/>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210" name="Rounded Rectangle 209"/>
          <p:cNvSpPr/>
          <p:nvPr/>
        </p:nvSpPr>
        <p:spPr bwMode="auto">
          <a:xfrm>
            <a:off x="4858214"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Dist_DB_25</a:t>
            </a:r>
          </a:p>
          <a:p>
            <a:pPr defTabSz="863604" fontAlgn="base">
              <a:spcBef>
                <a:spcPct val="0"/>
              </a:spcBef>
              <a:spcAft>
                <a:spcPct val="0"/>
              </a:spcAft>
              <a:defRPr/>
            </a:pPr>
            <a:r>
              <a:rPr lang="en-US" sz="926" b="1" dirty="0">
                <a:solidFill>
                  <a:srgbClr val="505050"/>
                </a:solidFill>
                <a:latin typeface="Segoe UI Semilight"/>
              </a:rPr>
              <a:t>Dist_DB_26</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Dist_DB_30</a:t>
            </a:r>
          </a:p>
        </p:txBody>
      </p:sp>
      <p:sp>
        <p:nvSpPr>
          <p:cNvPr id="211" name="Rounded Rectangle 210"/>
          <p:cNvSpPr/>
          <p:nvPr/>
        </p:nvSpPr>
        <p:spPr>
          <a:xfrm>
            <a:off x="4889964"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212" name="Freeform 211"/>
          <p:cNvSpPr/>
          <p:nvPr/>
        </p:nvSpPr>
        <p:spPr bwMode="auto">
          <a:xfrm>
            <a:off x="4832342"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213" name="TextBox 212"/>
          <p:cNvSpPr txBox="1"/>
          <p:nvPr/>
        </p:nvSpPr>
        <p:spPr>
          <a:xfrm rot="5400000">
            <a:off x="4945989"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214" name="Group 213"/>
          <p:cNvGrpSpPr/>
          <p:nvPr/>
        </p:nvGrpSpPr>
        <p:grpSpPr>
          <a:xfrm>
            <a:off x="5830823" y="2746045"/>
            <a:ext cx="951157" cy="2175453"/>
            <a:chOff x="9830164" y="3198627"/>
            <a:chExt cx="1148681" cy="1463134"/>
          </a:xfrm>
        </p:grpSpPr>
        <p:grpSp>
          <p:nvGrpSpPr>
            <p:cNvPr id="215" name="Group 214"/>
            <p:cNvGrpSpPr>
              <a:grpSpLocks noChangeAspect="1"/>
            </p:cNvGrpSpPr>
            <p:nvPr/>
          </p:nvGrpSpPr>
          <p:grpSpPr>
            <a:xfrm>
              <a:off x="9882326" y="3198627"/>
              <a:ext cx="1024606" cy="1463134"/>
              <a:chOff x="6592191" y="2051295"/>
              <a:chExt cx="2194328" cy="3133501"/>
            </a:xfrm>
          </p:grpSpPr>
          <p:sp>
            <p:nvSpPr>
              <p:cNvPr id="217" name="Can 216"/>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18" name="Donut 217"/>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240" name="Group 239"/>
              <p:cNvGrpSpPr/>
              <p:nvPr/>
            </p:nvGrpSpPr>
            <p:grpSpPr>
              <a:xfrm>
                <a:off x="6654556" y="2051295"/>
                <a:ext cx="2062790" cy="690308"/>
                <a:chOff x="3418453" y="1463971"/>
                <a:chExt cx="2706123" cy="912428"/>
              </a:xfrm>
            </p:grpSpPr>
            <p:sp>
              <p:nvSpPr>
                <p:cNvPr id="241" name="Donut 240"/>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42" name="Freeform 241"/>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216" name="TextBox 215"/>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243" name="Rounded Rectangle 242"/>
          <p:cNvSpPr/>
          <p:nvPr/>
        </p:nvSpPr>
        <p:spPr bwMode="auto">
          <a:xfrm>
            <a:off x="5950525"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Dist_DB_31</a:t>
            </a:r>
          </a:p>
          <a:p>
            <a:pPr defTabSz="863604" fontAlgn="base">
              <a:spcBef>
                <a:spcPct val="0"/>
              </a:spcBef>
              <a:spcAft>
                <a:spcPct val="0"/>
              </a:spcAft>
              <a:defRPr/>
            </a:pPr>
            <a:r>
              <a:rPr lang="en-US" sz="926" b="1" dirty="0">
                <a:solidFill>
                  <a:srgbClr val="505050"/>
                </a:solidFill>
                <a:latin typeface="Segoe UI Semilight"/>
              </a:rPr>
              <a:t>Dist_DB32</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Dist_DB_26</a:t>
            </a:r>
          </a:p>
        </p:txBody>
      </p:sp>
      <p:sp>
        <p:nvSpPr>
          <p:cNvPr id="244" name="Rounded Rectangle 243"/>
          <p:cNvSpPr/>
          <p:nvPr/>
        </p:nvSpPr>
        <p:spPr>
          <a:xfrm>
            <a:off x="5982275"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245" name="Freeform 244"/>
          <p:cNvSpPr/>
          <p:nvPr/>
        </p:nvSpPr>
        <p:spPr bwMode="auto">
          <a:xfrm>
            <a:off x="5924654"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246" name="TextBox 245"/>
          <p:cNvSpPr txBox="1"/>
          <p:nvPr/>
        </p:nvSpPr>
        <p:spPr>
          <a:xfrm rot="5400000">
            <a:off x="6038301"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247" name="Group 246"/>
          <p:cNvGrpSpPr/>
          <p:nvPr/>
        </p:nvGrpSpPr>
        <p:grpSpPr>
          <a:xfrm>
            <a:off x="6926416" y="2746045"/>
            <a:ext cx="951157" cy="2175453"/>
            <a:chOff x="9830164" y="3198627"/>
            <a:chExt cx="1148681" cy="1463134"/>
          </a:xfrm>
        </p:grpSpPr>
        <p:grpSp>
          <p:nvGrpSpPr>
            <p:cNvPr id="248" name="Group 247"/>
            <p:cNvGrpSpPr>
              <a:grpSpLocks noChangeAspect="1"/>
            </p:cNvGrpSpPr>
            <p:nvPr/>
          </p:nvGrpSpPr>
          <p:grpSpPr>
            <a:xfrm>
              <a:off x="9882326" y="3198627"/>
              <a:ext cx="1024606" cy="1463134"/>
              <a:chOff x="6592191" y="2051295"/>
              <a:chExt cx="2194328" cy="3133501"/>
            </a:xfrm>
          </p:grpSpPr>
          <p:sp>
            <p:nvSpPr>
              <p:cNvPr id="250" name="Can 249"/>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51" name="Donut 250"/>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252" name="Group 251"/>
              <p:cNvGrpSpPr/>
              <p:nvPr/>
            </p:nvGrpSpPr>
            <p:grpSpPr>
              <a:xfrm>
                <a:off x="6654556" y="2051295"/>
                <a:ext cx="2062790" cy="690308"/>
                <a:chOff x="3418453" y="1463971"/>
                <a:chExt cx="2706123" cy="912428"/>
              </a:xfrm>
            </p:grpSpPr>
            <p:sp>
              <p:nvSpPr>
                <p:cNvPr id="253" name="Donut 252"/>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54" name="Freeform 253"/>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249" name="TextBox 248"/>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255" name="Rounded Rectangle 254"/>
          <p:cNvSpPr/>
          <p:nvPr/>
        </p:nvSpPr>
        <p:spPr bwMode="auto">
          <a:xfrm>
            <a:off x="7046120"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Dist_DB_37</a:t>
            </a:r>
          </a:p>
          <a:p>
            <a:pPr defTabSz="863604" fontAlgn="base">
              <a:spcBef>
                <a:spcPct val="0"/>
              </a:spcBef>
              <a:spcAft>
                <a:spcPct val="0"/>
              </a:spcAft>
              <a:defRPr/>
            </a:pPr>
            <a:r>
              <a:rPr lang="en-US" sz="926" b="1" dirty="0">
                <a:solidFill>
                  <a:srgbClr val="505050"/>
                </a:solidFill>
                <a:latin typeface="Segoe UI Semilight"/>
              </a:rPr>
              <a:t>Dist_DB_38</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Dist_DB_42</a:t>
            </a:r>
          </a:p>
        </p:txBody>
      </p:sp>
      <p:sp>
        <p:nvSpPr>
          <p:cNvPr id="256" name="Rounded Rectangle 255"/>
          <p:cNvSpPr/>
          <p:nvPr/>
        </p:nvSpPr>
        <p:spPr>
          <a:xfrm>
            <a:off x="7077869"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257" name="Freeform 256"/>
          <p:cNvSpPr/>
          <p:nvPr/>
        </p:nvSpPr>
        <p:spPr bwMode="auto">
          <a:xfrm>
            <a:off x="7020248"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258" name="TextBox 257"/>
          <p:cNvSpPr txBox="1"/>
          <p:nvPr/>
        </p:nvSpPr>
        <p:spPr>
          <a:xfrm rot="5400000">
            <a:off x="7133895"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259" name="Group 258"/>
          <p:cNvGrpSpPr/>
          <p:nvPr/>
        </p:nvGrpSpPr>
        <p:grpSpPr>
          <a:xfrm>
            <a:off x="7985080" y="2746045"/>
            <a:ext cx="951157" cy="2175453"/>
            <a:chOff x="9830164" y="3198627"/>
            <a:chExt cx="1148681" cy="1463134"/>
          </a:xfrm>
        </p:grpSpPr>
        <p:grpSp>
          <p:nvGrpSpPr>
            <p:cNvPr id="260" name="Group 259"/>
            <p:cNvGrpSpPr>
              <a:grpSpLocks noChangeAspect="1"/>
            </p:cNvGrpSpPr>
            <p:nvPr/>
          </p:nvGrpSpPr>
          <p:grpSpPr>
            <a:xfrm>
              <a:off x="9882326" y="3198627"/>
              <a:ext cx="1024606" cy="1463134"/>
              <a:chOff x="6592191" y="2051295"/>
              <a:chExt cx="2194328" cy="3133501"/>
            </a:xfrm>
          </p:grpSpPr>
          <p:sp>
            <p:nvSpPr>
              <p:cNvPr id="262" name="Can 261"/>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63" name="Donut 262"/>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264" name="Group 263"/>
              <p:cNvGrpSpPr/>
              <p:nvPr/>
            </p:nvGrpSpPr>
            <p:grpSpPr>
              <a:xfrm>
                <a:off x="6654556" y="2051295"/>
                <a:ext cx="2062790" cy="690308"/>
                <a:chOff x="3418453" y="1463971"/>
                <a:chExt cx="2706123" cy="912428"/>
              </a:xfrm>
            </p:grpSpPr>
            <p:sp>
              <p:nvSpPr>
                <p:cNvPr id="265" name="Donut 264"/>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66" name="Freeform 265"/>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261" name="TextBox 260"/>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267" name="Rounded Rectangle 266"/>
          <p:cNvSpPr/>
          <p:nvPr/>
        </p:nvSpPr>
        <p:spPr bwMode="auto">
          <a:xfrm>
            <a:off x="8104783"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Dist_DB_43</a:t>
            </a:r>
          </a:p>
          <a:p>
            <a:pPr defTabSz="863604" fontAlgn="base">
              <a:spcBef>
                <a:spcPct val="0"/>
              </a:spcBef>
              <a:spcAft>
                <a:spcPct val="0"/>
              </a:spcAft>
              <a:defRPr/>
            </a:pPr>
            <a:r>
              <a:rPr lang="en-US" sz="926" b="1" dirty="0">
                <a:solidFill>
                  <a:srgbClr val="505050"/>
                </a:solidFill>
                <a:latin typeface="Segoe UI Semilight"/>
              </a:rPr>
              <a:t>Dist_DB_44</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Dist_DB_48</a:t>
            </a:r>
          </a:p>
        </p:txBody>
      </p:sp>
      <p:sp>
        <p:nvSpPr>
          <p:cNvPr id="268" name="Rounded Rectangle 267"/>
          <p:cNvSpPr/>
          <p:nvPr/>
        </p:nvSpPr>
        <p:spPr>
          <a:xfrm>
            <a:off x="8136533"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269" name="Freeform 268"/>
          <p:cNvSpPr/>
          <p:nvPr/>
        </p:nvSpPr>
        <p:spPr bwMode="auto">
          <a:xfrm>
            <a:off x="8078911"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270" name="TextBox 269"/>
          <p:cNvSpPr txBox="1"/>
          <p:nvPr/>
        </p:nvSpPr>
        <p:spPr>
          <a:xfrm rot="5400000">
            <a:off x="8192560"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271" name="Group 270"/>
          <p:cNvGrpSpPr/>
          <p:nvPr/>
        </p:nvGrpSpPr>
        <p:grpSpPr>
          <a:xfrm>
            <a:off x="9043745" y="2746045"/>
            <a:ext cx="951157" cy="2175453"/>
            <a:chOff x="9830164" y="3198627"/>
            <a:chExt cx="1148681" cy="1463134"/>
          </a:xfrm>
        </p:grpSpPr>
        <p:grpSp>
          <p:nvGrpSpPr>
            <p:cNvPr id="272" name="Group 271"/>
            <p:cNvGrpSpPr>
              <a:grpSpLocks noChangeAspect="1"/>
            </p:cNvGrpSpPr>
            <p:nvPr/>
          </p:nvGrpSpPr>
          <p:grpSpPr>
            <a:xfrm>
              <a:off x="9882326" y="3198627"/>
              <a:ext cx="1024606" cy="1463134"/>
              <a:chOff x="6592191" y="2051295"/>
              <a:chExt cx="2194328" cy="3133501"/>
            </a:xfrm>
          </p:grpSpPr>
          <p:sp>
            <p:nvSpPr>
              <p:cNvPr id="274" name="Can 273"/>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75" name="Donut 274"/>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276" name="Group 275"/>
              <p:cNvGrpSpPr/>
              <p:nvPr/>
            </p:nvGrpSpPr>
            <p:grpSpPr>
              <a:xfrm>
                <a:off x="6654556" y="2051295"/>
                <a:ext cx="2062790" cy="690308"/>
                <a:chOff x="3418453" y="1463971"/>
                <a:chExt cx="2706123" cy="912428"/>
              </a:xfrm>
            </p:grpSpPr>
            <p:sp>
              <p:nvSpPr>
                <p:cNvPr id="277" name="Donut 276"/>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78" name="Freeform 277"/>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273" name="TextBox 272"/>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279" name="Rounded Rectangle 278"/>
          <p:cNvSpPr/>
          <p:nvPr/>
        </p:nvSpPr>
        <p:spPr bwMode="auto">
          <a:xfrm>
            <a:off x="9163447"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Dist_DB_49</a:t>
            </a:r>
          </a:p>
          <a:p>
            <a:pPr defTabSz="863604" fontAlgn="base">
              <a:spcBef>
                <a:spcPct val="0"/>
              </a:spcBef>
              <a:spcAft>
                <a:spcPct val="0"/>
              </a:spcAft>
              <a:defRPr/>
            </a:pPr>
            <a:r>
              <a:rPr lang="en-US" sz="926" b="1" dirty="0">
                <a:solidFill>
                  <a:srgbClr val="505050"/>
                </a:solidFill>
                <a:latin typeface="Segoe UI Semilight"/>
              </a:rPr>
              <a:t>Dist_DB_50</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Dist_DB_54</a:t>
            </a:r>
          </a:p>
        </p:txBody>
      </p:sp>
      <p:sp>
        <p:nvSpPr>
          <p:cNvPr id="280" name="Rounded Rectangle 279"/>
          <p:cNvSpPr/>
          <p:nvPr/>
        </p:nvSpPr>
        <p:spPr>
          <a:xfrm>
            <a:off x="9195197"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281" name="Freeform 280"/>
          <p:cNvSpPr/>
          <p:nvPr/>
        </p:nvSpPr>
        <p:spPr bwMode="auto">
          <a:xfrm>
            <a:off x="9137575"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282" name="TextBox 281"/>
          <p:cNvSpPr txBox="1"/>
          <p:nvPr/>
        </p:nvSpPr>
        <p:spPr>
          <a:xfrm rot="5400000">
            <a:off x="9251224"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grpSp>
        <p:nvGrpSpPr>
          <p:cNvPr id="283" name="Group 282"/>
          <p:cNvGrpSpPr/>
          <p:nvPr/>
        </p:nvGrpSpPr>
        <p:grpSpPr>
          <a:xfrm>
            <a:off x="10102408" y="2746045"/>
            <a:ext cx="951157" cy="2175453"/>
            <a:chOff x="9830164" y="3198627"/>
            <a:chExt cx="1148681" cy="1463134"/>
          </a:xfrm>
        </p:grpSpPr>
        <p:grpSp>
          <p:nvGrpSpPr>
            <p:cNvPr id="284" name="Group 283"/>
            <p:cNvGrpSpPr>
              <a:grpSpLocks noChangeAspect="1"/>
            </p:cNvGrpSpPr>
            <p:nvPr/>
          </p:nvGrpSpPr>
          <p:grpSpPr>
            <a:xfrm>
              <a:off x="9882326" y="3198627"/>
              <a:ext cx="1024606" cy="1463134"/>
              <a:chOff x="6592191" y="2051295"/>
              <a:chExt cx="2194328" cy="3133501"/>
            </a:xfrm>
          </p:grpSpPr>
          <p:sp>
            <p:nvSpPr>
              <p:cNvPr id="286" name="Can 285"/>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87" name="Donut 286"/>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nvGrpSpPr>
              <p:cNvPr id="288" name="Group 287"/>
              <p:cNvGrpSpPr/>
              <p:nvPr/>
            </p:nvGrpSpPr>
            <p:grpSpPr>
              <a:xfrm>
                <a:off x="6654556" y="2051295"/>
                <a:ext cx="2062790" cy="690308"/>
                <a:chOff x="3418453" y="1463971"/>
                <a:chExt cx="2706123" cy="912428"/>
              </a:xfrm>
            </p:grpSpPr>
            <p:sp>
              <p:nvSpPr>
                <p:cNvPr id="289" name="Donut 288"/>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sp>
              <p:nvSpPr>
                <p:cNvPr id="290" name="Freeform 289"/>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09590">
                    <a:defRPr/>
                  </a:pPr>
                  <a:endParaRPr lang="en-IN" sz="1564" kern="0">
                    <a:solidFill>
                      <a:srgbClr val="FFFFFF"/>
                    </a:solidFill>
                    <a:latin typeface="Calibri" panose="020F0502020204030204"/>
                  </a:endParaRPr>
                </a:p>
              </p:txBody>
            </p:sp>
          </p:grpSp>
        </p:grpSp>
        <p:sp>
          <p:nvSpPr>
            <p:cNvPr id="285" name="TextBox 284"/>
            <p:cNvSpPr txBox="1"/>
            <p:nvPr/>
          </p:nvSpPr>
          <p:spPr>
            <a:xfrm>
              <a:off x="9830164" y="3257274"/>
              <a:ext cx="1148681" cy="289838"/>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96" b="1" kern="0" dirty="0">
                  <a:solidFill>
                    <a:srgbClr val="515151"/>
                  </a:solidFill>
                  <a:latin typeface="Calibri" panose="020F0502020204030204"/>
                  <a:ea typeface="MS PGothic" charset="0"/>
                  <a:cs typeface="Segoe UI" panose="020B0502040204020203" pitchFamily="34" charset="0"/>
                </a:rPr>
                <a:t>Compute</a:t>
              </a:r>
            </a:p>
          </p:txBody>
        </p:sp>
      </p:grpSp>
      <p:sp>
        <p:nvSpPr>
          <p:cNvPr id="291" name="Rounded Rectangle 290"/>
          <p:cNvSpPr/>
          <p:nvPr/>
        </p:nvSpPr>
        <p:spPr bwMode="auto">
          <a:xfrm>
            <a:off x="10222112" y="3693591"/>
            <a:ext cx="694603" cy="1077129"/>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defTabSz="863604" fontAlgn="base">
              <a:spcBef>
                <a:spcPct val="0"/>
              </a:spcBef>
              <a:spcAft>
                <a:spcPct val="0"/>
              </a:spcAft>
              <a:defRPr/>
            </a:pPr>
            <a:br>
              <a:rPr lang="en-US" sz="926" b="1" dirty="0">
                <a:solidFill>
                  <a:srgbClr val="505050"/>
                </a:solidFill>
                <a:latin typeface="Segoe UI Semilight"/>
              </a:rPr>
            </a:br>
            <a:r>
              <a:rPr lang="en-US" sz="926" b="1" dirty="0">
                <a:solidFill>
                  <a:srgbClr val="505050"/>
                </a:solidFill>
                <a:latin typeface="Segoe UI Semilight"/>
              </a:rPr>
              <a:t>Dist_DB_55</a:t>
            </a:r>
          </a:p>
          <a:p>
            <a:pPr defTabSz="863604" fontAlgn="base">
              <a:spcBef>
                <a:spcPct val="0"/>
              </a:spcBef>
              <a:spcAft>
                <a:spcPct val="0"/>
              </a:spcAft>
              <a:defRPr/>
            </a:pPr>
            <a:r>
              <a:rPr lang="en-US" sz="926" b="1" dirty="0">
                <a:solidFill>
                  <a:srgbClr val="505050"/>
                </a:solidFill>
                <a:latin typeface="Segoe UI Semilight"/>
              </a:rPr>
              <a:t>Dist_DB_56</a:t>
            </a: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endParaRPr lang="en-US" sz="926" b="1" dirty="0">
              <a:solidFill>
                <a:srgbClr val="505050"/>
              </a:solidFill>
              <a:latin typeface="Segoe UI Semilight"/>
            </a:endParaRPr>
          </a:p>
          <a:p>
            <a:pPr defTabSz="863604" fontAlgn="base">
              <a:spcBef>
                <a:spcPct val="0"/>
              </a:spcBef>
              <a:spcAft>
                <a:spcPct val="0"/>
              </a:spcAft>
              <a:defRPr/>
            </a:pPr>
            <a:r>
              <a:rPr lang="en-US" sz="926" b="1" dirty="0">
                <a:solidFill>
                  <a:srgbClr val="505050"/>
                </a:solidFill>
                <a:latin typeface="Segoe UI Semilight"/>
              </a:rPr>
              <a:t>Dist_DB_60</a:t>
            </a:r>
          </a:p>
        </p:txBody>
      </p:sp>
      <p:sp>
        <p:nvSpPr>
          <p:cNvPr id="292" name="Rounded Rectangle 291"/>
          <p:cNvSpPr/>
          <p:nvPr/>
        </p:nvSpPr>
        <p:spPr>
          <a:xfrm>
            <a:off x="10253860" y="3339399"/>
            <a:ext cx="634968" cy="16401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09620">
              <a:defRPr/>
            </a:pPr>
            <a:r>
              <a:rPr lang="en-US" sz="930" b="1" kern="0" dirty="0">
                <a:solidFill>
                  <a:prstClr val="white"/>
                </a:solidFill>
                <a:latin typeface="Calibri" panose="020F0502020204030204"/>
              </a:rPr>
              <a:t>DMS</a:t>
            </a:r>
          </a:p>
        </p:txBody>
      </p:sp>
      <p:sp>
        <p:nvSpPr>
          <p:cNvPr id="293" name="Freeform 292"/>
          <p:cNvSpPr/>
          <p:nvPr/>
        </p:nvSpPr>
        <p:spPr bwMode="auto">
          <a:xfrm>
            <a:off x="10196240" y="3571575"/>
            <a:ext cx="696565" cy="2522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55610" tIns="124489" rIns="155610" bIns="124489" numCol="1" spcCol="0" rtlCol="0" fromWordArt="0" anchor="t" anchorCtr="0" forceAA="0" compatLnSpc="1">
            <a:prstTxWarp prst="textNoShape">
              <a:avLst/>
            </a:prstTxWarp>
            <a:noAutofit/>
          </a:bodyPr>
          <a:lstStyle/>
          <a:p>
            <a:pPr algn="ctr" defTabSz="793259" fontAlgn="base">
              <a:lnSpc>
                <a:spcPct val="90000"/>
              </a:lnSpc>
              <a:spcBef>
                <a:spcPct val="0"/>
              </a:spcBef>
              <a:spcAft>
                <a:spcPct val="0"/>
              </a:spcAft>
              <a:defRPr/>
            </a:pPr>
            <a:r>
              <a:rPr lang="en-IN" sz="930" b="1" kern="0" dirty="0">
                <a:solidFill>
                  <a:srgbClr val="505050"/>
                </a:solidFill>
                <a:latin typeface="Calibri" panose="020F0502020204030204" pitchFamily="34" charset="0"/>
                <a:ea typeface="Segoe UI" pitchFamily="34" charset="0"/>
                <a:cs typeface="Segoe UI" pitchFamily="34" charset="0"/>
              </a:rPr>
              <a:t>SQL DB </a:t>
            </a:r>
          </a:p>
        </p:txBody>
      </p:sp>
      <p:sp>
        <p:nvSpPr>
          <p:cNvPr id="294" name="TextBox 293"/>
          <p:cNvSpPr txBox="1"/>
          <p:nvPr/>
        </p:nvSpPr>
        <p:spPr>
          <a:xfrm rot="5400000">
            <a:off x="10309888" y="4072550"/>
            <a:ext cx="494044" cy="478823"/>
          </a:xfrm>
          <a:prstGeom prst="rect">
            <a:avLst/>
          </a:prstGeom>
          <a:noFill/>
        </p:spPr>
        <p:txBody>
          <a:bodyPr wrap="square" lIns="169386" tIns="135509" rIns="169386" bIns="135509" rtlCol="0">
            <a:spAutoFit/>
          </a:bodyPr>
          <a:lstStyle/>
          <a:p>
            <a:pPr defTabSz="863999">
              <a:lnSpc>
                <a:spcPct val="90000"/>
              </a:lnSpc>
              <a:spcAft>
                <a:spcPts val="556"/>
              </a:spcAft>
              <a:defRPr/>
            </a:pPr>
            <a:r>
              <a:rPr lang="en-US" sz="1481" b="1" dirty="0">
                <a:solidFill>
                  <a:srgbClr val="505050"/>
                </a:solidFill>
                <a:latin typeface="Segoe UI Semilight"/>
              </a:rPr>
              <a:t>…</a:t>
            </a:r>
          </a:p>
        </p:txBody>
      </p:sp>
      <p:sp>
        <p:nvSpPr>
          <p:cNvPr id="13" name="Flowchart: Multidocument 12"/>
          <p:cNvSpPr/>
          <p:nvPr/>
        </p:nvSpPr>
        <p:spPr bwMode="auto">
          <a:xfrm>
            <a:off x="662804" y="5287690"/>
            <a:ext cx="1432218" cy="68652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algn="ctr" defTabSz="863604" fontAlgn="base">
              <a:spcBef>
                <a:spcPct val="0"/>
              </a:spcBef>
              <a:spcAft>
                <a:spcPct val="0"/>
              </a:spcAft>
              <a:defRPr/>
            </a:pPr>
            <a:r>
              <a:rPr lang="en-US" sz="1296" b="1" dirty="0">
                <a:gradFill>
                  <a:gsLst>
                    <a:gs pos="0">
                      <a:srgbClr val="FFFFFF"/>
                    </a:gs>
                    <a:gs pos="100000">
                      <a:srgbClr val="FFFFFF"/>
                    </a:gs>
                  </a:gsLst>
                  <a:lin ang="5400000" scaled="0"/>
                </a:gradFill>
                <a:latin typeface="Segoe UI Semilight"/>
              </a:rPr>
              <a:t>Dist_DB_1.mdf</a:t>
            </a:r>
          </a:p>
        </p:txBody>
      </p:sp>
      <p:sp>
        <p:nvSpPr>
          <p:cNvPr id="228" name="Flowchart: Multidocument 227"/>
          <p:cNvSpPr/>
          <p:nvPr/>
        </p:nvSpPr>
        <p:spPr bwMode="auto">
          <a:xfrm>
            <a:off x="2284014" y="5277841"/>
            <a:ext cx="1463136" cy="68652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algn="ctr" defTabSz="863604" fontAlgn="base">
              <a:spcBef>
                <a:spcPct val="0"/>
              </a:spcBef>
              <a:spcAft>
                <a:spcPct val="0"/>
              </a:spcAft>
              <a:defRPr/>
            </a:pPr>
            <a:r>
              <a:rPr lang="en-US" sz="1296" b="1" dirty="0">
                <a:gradFill>
                  <a:gsLst>
                    <a:gs pos="0">
                      <a:srgbClr val="FFFFFF"/>
                    </a:gs>
                    <a:gs pos="100000">
                      <a:srgbClr val="FFFFFF"/>
                    </a:gs>
                  </a:gsLst>
                  <a:lin ang="5400000" scaled="0"/>
                </a:gradFill>
                <a:latin typeface="Segoe UI Semilight"/>
              </a:rPr>
              <a:t>Dist_DB_13.mdf</a:t>
            </a:r>
          </a:p>
        </p:txBody>
      </p:sp>
      <p:sp>
        <p:nvSpPr>
          <p:cNvPr id="229" name="Flowchart: Multidocument 228"/>
          <p:cNvSpPr/>
          <p:nvPr/>
        </p:nvSpPr>
        <p:spPr bwMode="auto">
          <a:xfrm>
            <a:off x="7261369" y="5286840"/>
            <a:ext cx="1463136" cy="68652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algn="ctr" defTabSz="863604" fontAlgn="base">
              <a:spcBef>
                <a:spcPct val="0"/>
              </a:spcBef>
              <a:spcAft>
                <a:spcPct val="0"/>
              </a:spcAft>
              <a:defRPr/>
            </a:pPr>
            <a:r>
              <a:rPr lang="en-US" sz="1296" b="1" dirty="0">
                <a:gradFill>
                  <a:gsLst>
                    <a:gs pos="0">
                      <a:srgbClr val="FFFFFF"/>
                    </a:gs>
                    <a:gs pos="100000">
                      <a:srgbClr val="FFFFFF"/>
                    </a:gs>
                  </a:gsLst>
                  <a:lin ang="5400000" scaled="0"/>
                </a:gradFill>
                <a:latin typeface="Segoe UI Semilight"/>
              </a:rPr>
              <a:t>Dist_DB_37.mdf</a:t>
            </a:r>
          </a:p>
        </p:txBody>
      </p:sp>
      <p:sp>
        <p:nvSpPr>
          <p:cNvPr id="230" name="Flowchart: Multidocument 229"/>
          <p:cNvSpPr/>
          <p:nvPr/>
        </p:nvSpPr>
        <p:spPr bwMode="auto">
          <a:xfrm>
            <a:off x="9006814" y="5235510"/>
            <a:ext cx="1463136" cy="68652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196" rIns="0" bIns="43196" numCol="1" rtlCol="0" anchor="t" anchorCtr="0" compatLnSpc="1">
            <a:prstTxWarp prst="textNoShape">
              <a:avLst/>
            </a:prstTxWarp>
          </a:bodyPr>
          <a:lstStyle/>
          <a:p>
            <a:pPr algn="ctr" defTabSz="863604" fontAlgn="base">
              <a:spcBef>
                <a:spcPct val="0"/>
              </a:spcBef>
              <a:spcAft>
                <a:spcPct val="0"/>
              </a:spcAft>
              <a:defRPr/>
            </a:pPr>
            <a:r>
              <a:rPr lang="en-US" sz="1296" b="1" dirty="0">
                <a:gradFill>
                  <a:gsLst>
                    <a:gs pos="0">
                      <a:srgbClr val="FFFFFF"/>
                    </a:gs>
                    <a:gs pos="100000">
                      <a:srgbClr val="FFFFFF"/>
                    </a:gs>
                  </a:gsLst>
                  <a:lin ang="5400000" scaled="0"/>
                </a:gradFill>
                <a:latin typeface="Segoe UI Semilight"/>
              </a:rPr>
              <a:t>Dist_DB_55.mdf</a:t>
            </a:r>
          </a:p>
        </p:txBody>
      </p:sp>
      <p:sp>
        <p:nvSpPr>
          <p:cNvPr id="219" name="TextBox 218"/>
          <p:cNvSpPr txBox="1"/>
          <p:nvPr/>
        </p:nvSpPr>
        <p:spPr>
          <a:xfrm>
            <a:off x="5004376" y="5217930"/>
            <a:ext cx="1941555" cy="419600"/>
          </a:xfrm>
          <a:prstGeom prst="rect">
            <a:avLst/>
          </a:prstGeom>
          <a:noFill/>
        </p:spPr>
        <p:txBody>
          <a:bodyPr wrap="square" lIns="155635" tIns="124507" rIns="155635" bIns="124507" rtlCol="0">
            <a:spAutoFit/>
          </a:bodyPr>
          <a:lstStyle/>
          <a:p>
            <a:pPr algn="ctr" defTabSz="792891" fontAlgn="base">
              <a:lnSpc>
                <a:spcPct val="90000"/>
              </a:lnSpc>
              <a:spcBef>
                <a:spcPct val="0"/>
              </a:spcBef>
              <a:spcAft>
                <a:spcPts val="509"/>
              </a:spcAft>
              <a:defRPr/>
            </a:pPr>
            <a:r>
              <a:rPr lang="en-US" sz="1214" dirty="0">
                <a:solidFill>
                  <a:srgbClr val="515151"/>
                </a:solidFill>
                <a:latin typeface="Calibri" panose="020F0502020204030204"/>
                <a:ea typeface="MS PGothic" charset="0"/>
                <a:cs typeface="Segoe UI" panose="020B0502040204020203" pitchFamily="34" charset="0"/>
              </a:rPr>
              <a:t>SSD storage</a:t>
            </a:r>
          </a:p>
        </p:txBody>
      </p:sp>
    </p:spTree>
    <p:extLst>
      <p:ext uri="{BB962C8B-B14F-4D97-AF65-F5344CB8AC3E}">
        <p14:creationId xmlns:p14="http://schemas.microsoft.com/office/powerpoint/2010/main" val="125840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 Unit - DWU</a:t>
            </a:r>
          </a:p>
        </p:txBody>
      </p:sp>
      <p:sp>
        <p:nvSpPr>
          <p:cNvPr id="3" name="Text Placeholder 2"/>
          <p:cNvSpPr>
            <a:spLocks noGrp="1"/>
          </p:cNvSpPr>
          <p:nvPr>
            <p:ph type="body" sz="quarter" idx="10"/>
          </p:nvPr>
        </p:nvSpPr>
        <p:spPr>
          <a:xfrm>
            <a:off x="254411" y="1123930"/>
            <a:ext cx="11013139" cy="1211165"/>
          </a:xfrm>
        </p:spPr>
        <p:txBody>
          <a:bodyPr/>
          <a:lstStyle/>
          <a:p>
            <a:pPr marL="529380" indent="-529380">
              <a:buFont typeface="Arial" panose="020B0604020202020204" pitchFamily="34" charset="0"/>
              <a:buChar char="•"/>
            </a:pPr>
            <a:r>
              <a:rPr lang="en-US" dirty="0"/>
              <a:t>100 DWU to 6,000 DWU</a:t>
            </a:r>
          </a:p>
          <a:p>
            <a:pPr marL="529380" indent="-529380">
              <a:buFont typeface="Arial" panose="020B0604020202020204" pitchFamily="34" charset="0"/>
              <a:buChar char="•"/>
            </a:pPr>
            <a:r>
              <a:rPr lang="en-US" dirty="0"/>
              <a:t>Liner Scale</a:t>
            </a:r>
          </a:p>
        </p:txBody>
      </p:sp>
    </p:spTree>
    <p:extLst>
      <p:ext uri="{BB962C8B-B14F-4D97-AF65-F5344CB8AC3E}">
        <p14:creationId xmlns:p14="http://schemas.microsoft.com/office/powerpoint/2010/main" val="139862879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classes</a:t>
            </a:r>
          </a:p>
        </p:txBody>
      </p:sp>
      <p:sp>
        <p:nvSpPr>
          <p:cNvPr id="3" name="Text Placeholder 2"/>
          <p:cNvSpPr>
            <a:spLocks noGrp="1"/>
          </p:cNvSpPr>
          <p:nvPr>
            <p:ph type="body" sz="quarter" idx="10"/>
          </p:nvPr>
        </p:nvSpPr>
        <p:spPr>
          <a:xfrm>
            <a:off x="254411" y="1123929"/>
            <a:ext cx="11013139" cy="3138680"/>
          </a:xfrm>
        </p:spPr>
        <p:txBody>
          <a:bodyPr/>
          <a:lstStyle/>
          <a:p>
            <a:pPr marL="529380" indent="-529380">
              <a:buFont typeface="Arial" panose="020B0604020202020204" pitchFamily="34" charset="0"/>
              <a:buChar char="•"/>
            </a:pPr>
            <a:r>
              <a:rPr lang="en-US" dirty="0"/>
              <a:t>Control memory allocation and CPU cycles given to a query</a:t>
            </a:r>
          </a:p>
          <a:p>
            <a:pPr marL="529380" indent="-529380">
              <a:buFont typeface="Arial" panose="020B0604020202020204" pitchFamily="34" charset="0"/>
              <a:buChar char="•"/>
            </a:pPr>
            <a:r>
              <a:rPr lang="en-US" dirty="0"/>
              <a:t>4 sizes</a:t>
            </a:r>
          </a:p>
          <a:p>
            <a:pPr marL="741133" lvl="1" indent="-529380">
              <a:buFont typeface="Arial" panose="020B0604020202020204" pitchFamily="34" charset="0"/>
              <a:buChar char="•"/>
            </a:pPr>
            <a:r>
              <a:rPr lang="en-US" dirty="0" err="1"/>
              <a:t>smallrc</a:t>
            </a:r>
            <a:r>
              <a:rPr lang="en-US" dirty="0"/>
              <a:t>, </a:t>
            </a:r>
            <a:r>
              <a:rPr lang="en-US" dirty="0" err="1"/>
              <a:t>mediumrc</a:t>
            </a:r>
            <a:r>
              <a:rPr lang="en-US" dirty="0"/>
              <a:t>, </a:t>
            </a:r>
            <a:r>
              <a:rPr lang="en-US" dirty="0" err="1"/>
              <a:t>largerc</a:t>
            </a:r>
            <a:r>
              <a:rPr lang="en-US" dirty="0"/>
              <a:t>, and </a:t>
            </a:r>
            <a:r>
              <a:rPr lang="en-US" dirty="0" err="1"/>
              <a:t>xlargerc</a:t>
            </a:r>
            <a:endParaRPr lang="en-US" dirty="0"/>
          </a:p>
          <a:p>
            <a:pPr marL="529380" indent="-529380">
              <a:buFont typeface="Arial" panose="020B0604020202020204" pitchFamily="34" charset="0"/>
              <a:buChar char="•"/>
            </a:pPr>
            <a:r>
              <a:rPr lang="en-US" dirty="0"/>
              <a:t>Trade off between power allocated to a user and total number of concurrent queries</a:t>
            </a:r>
          </a:p>
        </p:txBody>
      </p:sp>
      <p:sp>
        <p:nvSpPr>
          <p:cNvPr id="4" name="Rectangle 3"/>
          <p:cNvSpPr/>
          <p:nvPr/>
        </p:nvSpPr>
        <p:spPr>
          <a:xfrm>
            <a:off x="254411" y="5781241"/>
            <a:ext cx="10870493" cy="348878"/>
          </a:xfrm>
          <a:prstGeom prst="rect">
            <a:avLst/>
          </a:prstGeom>
        </p:spPr>
        <p:txBody>
          <a:bodyPr wrap="square">
            <a:spAutoFit/>
          </a:bodyPr>
          <a:lstStyle/>
          <a:p>
            <a:pPr defTabSz="863999"/>
            <a:r>
              <a:rPr lang="en-US" sz="1667" dirty="0">
                <a:solidFill>
                  <a:srgbClr val="353535"/>
                </a:solidFill>
                <a:latin typeface="Segoe UI Semilight"/>
              </a:rPr>
              <a:t>More Info: </a:t>
            </a:r>
            <a:r>
              <a:rPr lang="en-US" sz="1667" dirty="0">
                <a:solidFill>
                  <a:srgbClr val="353535"/>
                </a:solidFill>
                <a:latin typeface="Segoe UI Semilight"/>
                <a:hlinkClick r:id="rId2"/>
              </a:rPr>
              <a:t>https://docs.microsoft.com/en-us/azure/sql-data-warehouse/sql-data-warehouse-develop-concurrency</a:t>
            </a:r>
            <a:r>
              <a:rPr lang="en-US" sz="1667" dirty="0">
                <a:solidFill>
                  <a:srgbClr val="353535"/>
                </a:solidFill>
                <a:latin typeface="Segoe UI Semilight"/>
              </a:rPr>
              <a:t> </a:t>
            </a:r>
          </a:p>
        </p:txBody>
      </p:sp>
    </p:spTree>
    <p:extLst>
      <p:ext uri="{BB962C8B-B14F-4D97-AF65-F5344CB8AC3E}">
        <p14:creationId xmlns:p14="http://schemas.microsoft.com/office/powerpoint/2010/main" val="254453341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4411" y="1969510"/>
            <a:ext cx="11011668" cy="1108317"/>
          </a:xfrm>
        </p:spPr>
        <p:txBody>
          <a:bodyPr/>
          <a:lstStyle/>
          <a:p>
            <a:r>
              <a:rPr lang="en-US" dirty="0"/>
              <a:t>Demo</a:t>
            </a:r>
          </a:p>
        </p:txBody>
      </p:sp>
      <p:sp>
        <p:nvSpPr>
          <p:cNvPr id="9" name="Text Placeholder 3"/>
          <p:cNvSpPr txBox="1">
            <a:spLocks/>
          </p:cNvSpPr>
          <p:nvPr/>
        </p:nvSpPr>
        <p:spPr>
          <a:xfrm>
            <a:off x="889698" y="3064324"/>
            <a:ext cx="2752917" cy="2326480"/>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11752" indent="-211752" defTabSz="863999"/>
            <a:r>
              <a:rPr lang="en-US" sz="3335" dirty="0">
                <a:gradFill>
                  <a:gsLst>
                    <a:gs pos="1250">
                      <a:srgbClr val="FFFFFF"/>
                    </a:gs>
                    <a:gs pos="100000">
                      <a:srgbClr val="FFFFFF"/>
                    </a:gs>
                  </a:gsLst>
                  <a:lin ang="5400000" scaled="0"/>
                </a:gradFill>
                <a:latin typeface="Segoe UI Light"/>
              </a:rPr>
              <a:t>Create</a:t>
            </a:r>
          </a:p>
          <a:p>
            <a:pPr marL="211752" indent="-211752" defTabSz="863999"/>
            <a:r>
              <a:rPr lang="en-US" sz="3335" dirty="0">
                <a:gradFill>
                  <a:gsLst>
                    <a:gs pos="1250">
                      <a:srgbClr val="FFFFFF"/>
                    </a:gs>
                    <a:gs pos="100000">
                      <a:srgbClr val="FFFFFF"/>
                    </a:gs>
                  </a:gsLst>
                  <a:lin ang="5400000" scaled="0"/>
                </a:gradFill>
                <a:latin typeface="Segoe UI Light"/>
              </a:rPr>
              <a:t>Scale</a:t>
            </a:r>
          </a:p>
          <a:p>
            <a:pPr marL="211752" indent="-211752" defTabSz="863999"/>
            <a:r>
              <a:rPr lang="en-US" sz="3335" dirty="0">
                <a:gradFill>
                  <a:gsLst>
                    <a:gs pos="1250">
                      <a:srgbClr val="FFFFFF"/>
                    </a:gs>
                    <a:gs pos="100000">
                      <a:srgbClr val="FFFFFF"/>
                    </a:gs>
                  </a:gsLst>
                  <a:lin ang="5400000" scaled="0"/>
                </a:gradFill>
                <a:latin typeface="Segoe UI Light"/>
              </a:rPr>
              <a:t>Query</a:t>
            </a:r>
          </a:p>
          <a:p>
            <a:pPr marL="211752" indent="-211752" defTabSz="863999"/>
            <a:r>
              <a:rPr lang="en-US" sz="3335" dirty="0">
                <a:gradFill>
                  <a:gsLst>
                    <a:gs pos="1250">
                      <a:srgbClr val="FFFFFF"/>
                    </a:gs>
                    <a:gs pos="100000">
                      <a:srgbClr val="FFFFFF"/>
                    </a:gs>
                  </a:gsLst>
                  <a:lin ang="5400000" scaled="0"/>
                </a:gradFill>
                <a:latin typeface="Segoe UI Light"/>
              </a:rPr>
              <a:t>Load</a:t>
            </a:r>
          </a:p>
        </p:txBody>
      </p:sp>
    </p:spTree>
    <p:extLst>
      <p:ext uri="{BB962C8B-B14F-4D97-AF65-F5344CB8AC3E}">
        <p14:creationId xmlns:p14="http://schemas.microsoft.com/office/powerpoint/2010/main" val="151041471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411" y="1969510"/>
            <a:ext cx="11011668" cy="1108317"/>
          </a:xfrm>
        </p:spPr>
        <p:txBody>
          <a:bodyPr/>
          <a:lstStyle/>
          <a:p>
            <a:r>
              <a:rPr lang="en-US" dirty="0"/>
              <a:t>Data Migration</a:t>
            </a:r>
          </a:p>
        </p:txBody>
      </p:sp>
    </p:spTree>
    <p:extLst>
      <p:ext uri="{BB962C8B-B14F-4D97-AF65-F5344CB8AC3E}">
        <p14:creationId xmlns:p14="http://schemas.microsoft.com/office/powerpoint/2010/main" val="305450994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398864" y="1193046"/>
          <a:ext cx="10724953" cy="5086170"/>
        </p:xfrm>
        <a:graphic>
          <a:graphicData uri="http://schemas.openxmlformats.org/drawingml/2006/table">
            <a:tbl>
              <a:tblPr firstRow="1" bandRow="1">
                <a:tableStyleId>{5C22544A-7EE6-4342-B048-85BDC9FD1C3A}</a:tableStyleId>
              </a:tblPr>
              <a:tblGrid>
                <a:gridCol w="2681238">
                  <a:extLst>
                    <a:ext uri="{9D8B030D-6E8A-4147-A177-3AD203B41FA5}">
                      <a16:colId xmlns:a16="http://schemas.microsoft.com/office/drawing/2014/main" val="3710204079"/>
                    </a:ext>
                  </a:extLst>
                </a:gridCol>
                <a:gridCol w="2681238">
                  <a:extLst>
                    <a:ext uri="{9D8B030D-6E8A-4147-A177-3AD203B41FA5}">
                      <a16:colId xmlns:a16="http://schemas.microsoft.com/office/drawing/2014/main" val="3875121933"/>
                    </a:ext>
                  </a:extLst>
                </a:gridCol>
                <a:gridCol w="2681238">
                  <a:extLst>
                    <a:ext uri="{9D8B030D-6E8A-4147-A177-3AD203B41FA5}">
                      <a16:colId xmlns:a16="http://schemas.microsoft.com/office/drawing/2014/main" val="405819444"/>
                    </a:ext>
                  </a:extLst>
                </a:gridCol>
                <a:gridCol w="2681238">
                  <a:extLst>
                    <a:ext uri="{9D8B030D-6E8A-4147-A177-3AD203B41FA5}">
                      <a16:colId xmlns:a16="http://schemas.microsoft.com/office/drawing/2014/main" val="2180412002"/>
                    </a:ext>
                  </a:extLst>
                </a:gridCol>
              </a:tblGrid>
              <a:tr h="968180">
                <a:tc>
                  <a:txBody>
                    <a:bodyPr/>
                    <a:lstStyle/>
                    <a:p>
                      <a:pPr algn="ctr"/>
                      <a:r>
                        <a:rPr lang="en-US" sz="2600" dirty="0"/>
                        <a:t>PolyBase</a:t>
                      </a:r>
                    </a:p>
                  </a:txBody>
                  <a:tcPr marL="86391" marR="86391" marT="43196" marB="43196"/>
                </a:tc>
                <a:tc>
                  <a:txBody>
                    <a:bodyPr/>
                    <a:lstStyle/>
                    <a:p>
                      <a:pPr algn="ctr"/>
                      <a:r>
                        <a:rPr lang="en-US" sz="2600" dirty="0"/>
                        <a:t>BCP</a:t>
                      </a:r>
                    </a:p>
                  </a:txBody>
                  <a:tcPr marL="86391" marR="86391" marT="43196" marB="43196"/>
                </a:tc>
                <a:tc>
                  <a:txBody>
                    <a:bodyPr/>
                    <a:lstStyle/>
                    <a:p>
                      <a:pPr algn="ctr"/>
                      <a:r>
                        <a:rPr lang="en-US" sz="2600" dirty="0"/>
                        <a:t>SQLBulkCopy API</a:t>
                      </a:r>
                    </a:p>
                  </a:txBody>
                  <a:tcPr marL="86391" marR="86391" marT="43196" marB="43196"/>
                </a:tc>
                <a:tc>
                  <a:txBody>
                    <a:bodyPr/>
                    <a:lstStyle/>
                    <a:p>
                      <a:pPr algn="ctr"/>
                      <a:r>
                        <a:rPr lang="en-US" sz="2600" dirty="0"/>
                        <a:t>SSIS</a:t>
                      </a:r>
                    </a:p>
                  </a:txBody>
                  <a:tcPr marL="86391" marR="86391" marT="43196" marB="43196"/>
                </a:tc>
                <a:extLst>
                  <a:ext uri="{0D108BD9-81ED-4DB2-BD59-A6C34878D82A}">
                    <a16:rowId xmlns:a16="http://schemas.microsoft.com/office/drawing/2014/main" val="2038759672"/>
                  </a:ext>
                </a:extLst>
              </a:tr>
              <a:tr h="4117990">
                <a:tc>
                  <a:txBody>
                    <a:bodyPr/>
                    <a:lstStyle/>
                    <a:p>
                      <a:pPr marL="0" marR="0" lvl="0" indent="0" algn="l" defTabSz="913807" rtl="0" eaLnBrk="1" fontAlgn="auto" latinLnBrk="0" hangingPunct="1">
                        <a:lnSpc>
                          <a:spcPct val="100000"/>
                        </a:lnSpc>
                        <a:spcBef>
                          <a:spcPts val="0"/>
                        </a:spcBef>
                        <a:spcAft>
                          <a:spcPts val="0"/>
                        </a:spcAft>
                        <a:buClrTx/>
                        <a:buSzTx/>
                        <a:buFontTx/>
                        <a:buNone/>
                        <a:tabLst/>
                        <a:defRPr/>
                      </a:pPr>
                      <a:r>
                        <a:rPr lang="en-US" sz="1800" dirty="0"/>
                        <a:t>Fastest and preferred load option.</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800" dirty="0"/>
                        <a:t>Use CTAS for initial load.</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800" dirty="0"/>
                        <a:t>Use INSERT/INTO for incremental load</a:t>
                      </a:r>
                      <a:r>
                        <a:rPr lang="en-US" sz="1800" baseline="0" dirty="0"/>
                        <a:t> or CTAS into stage table and partition switch into final table.</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800" baseline="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800" baseline="0" dirty="0"/>
                        <a:t>Load speed increases as you add DWUs</a:t>
                      </a:r>
                      <a:endParaRPr lang="en-US" sz="1800" dirty="0"/>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800" dirty="0"/>
                    </a:p>
                    <a:p>
                      <a:endParaRPr lang="en-US" sz="1800" dirty="0"/>
                    </a:p>
                  </a:txBody>
                  <a:tcPr marL="86391" marR="86391" marT="43196" marB="43196"/>
                </a:tc>
                <a:tc>
                  <a:txBody>
                    <a:bodyPr/>
                    <a:lstStyle/>
                    <a:p>
                      <a:pPr marL="0" marR="0" lvl="0" indent="0" algn="l" defTabSz="913807" rtl="0" eaLnBrk="1" fontAlgn="auto" latinLnBrk="0" hangingPunct="1">
                        <a:lnSpc>
                          <a:spcPct val="100000"/>
                        </a:lnSpc>
                        <a:spcBef>
                          <a:spcPts val="0"/>
                        </a:spcBef>
                        <a:spcAft>
                          <a:spcPts val="0"/>
                        </a:spcAft>
                        <a:buClrTx/>
                        <a:buSzTx/>
                        <a:buFontTx/>
                        <a:buNone/>
                        <a:tabLst/>
                        <a:defRPr/>
                      </a:pPr>
                      <a:r>
                        <a:rPr lang="en-US" sz="1800" dirty="0"/>
                        <a:t>Use only for small files &lt; 10 GB.</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800" dirty="0"/>
                        <a:t>Limited</a:t>
                      </a:r>
                      <a:r>
                        <a:rPr lang="en-US" sz="1800" baseline="0" dirty="0"/>
                        <a:t> r</a:t>
                      </a:r>
                      <a:r>
                        <a:rPr lang="en-US" sz="1800" dirty="0"/>
                        <a:t>etry logic.</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800" dirty="0"/>
                        <a:t>Does not scale as you increase DWU (single thread, single CPU on client).</a:t>
                      </a:r>
                    </a:p>
                    <a:p>
                      <a:pPr marL="0" marR="0" lvl="0" indent="0" algn="l" defTabSz="913807"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3807" rtl="0" eaLnBrk="1" fontAlgn="auto" latinLnBrk="0" hangingPunct="1">
                        <a:lnSpc>
                          <a:spcPct val="100000"/>
                        </a:lnSpc>
                        <a:spcBef>
                          <a:spcPts val="0"/>
                        </a:spcBef>
                        <a:spcAft>
                          <a:spcPts val="0"/>
                        </a:spcAft>
                        <a:buClrTx/>
                        <a:buSzTx/>
                        <a:buFontTx/>
                        <a:buNone/>
                        <a:tabLst/>
                        <a:defRPr/>
                      </a:pPr>
                      <a:r>
                        <a:rPr lang="en-US" sz="1800" dirty="0"/>
                        <a:t>Increase parallel threads to improve performance.</a:t>
                      </a:r>
                    </a:p>
                  </a:txBody>
                  <a:tcPr marL="86391" marR="86391" marT="43196" marB="43196"/>
                </a:tc>
                <a:tc>
                  <a:txBody>
                    <a:bodyPr/>
                    <a:lstStyle/>
                    <a:p>
                      <a:pPr marL="57150" indent="0">
                        <a:buNone/>
                      </a:pPr>
                      <a:r>
                        <a:rPr lang="en-US" sz="1800" dirty="0"/>
                        <a:t>Greater control with error trapping and retry logic.</a:t>
                      </a:r>
                    </a:p>
                    <a:p>
                      <a:pPr marL="57150" indent="0">
                        <a:buNone/>
                      </a:pPr>
                      <a:endParaRPr lang="en-US" sz="1800" dirty="0"/>
                    </a:p>
                    <a:p>
                      <a:pPr marL="57150" indent="0">
                        <a:buNone/>
                      </a:pPr>
                      <a:r>
                        <a:rPr lang="en-US" sz="1800" dirty="0"/>
                        <a:t>Increase parallel threads to improve performance.</a:t>
                      </a:r>
                    </a:p>
                    <a:p>
                      <a:pPr marL="57150" indent="0">
                        <a:buNone/>
                      </a:pPr>
                      <a:endParaRPr lang="en-US" sz="1800" dirty="0"/>
                    </a:p>
                    <a:p>
                      <a:pPr marL="57150" indent="0">
                        <a:buNone/>
                      </a:pPr>
                      <a:r>
                        <a:rPr lang="en-US" sz="1800" dirty="0"/>
                        <a:t>Slight performance improvement &amp; greater reliability if run on VM.</a:t>
                      </a:r>
                    </a:p>
                    <a:p>
                      <a:endParaRPr lang="en-US" sz="1800" dirty="0"/>
                    </a:p>
                  </a:txBody>
                  <a:tcPr marL="86391" marR="86391" marT="43196" marB="43196"/>
                </a:tc>
                <a:tc>
                  <a:txBody>
                    <a:bodyPr/>
                    <a:lstStyle/>
                    <a:p>
                      <a:pPr marL="57150" indent="0">
                        <a:buNone/>
                      </a:pPr>
                      <a:r>
                        <a:rPr lang="en-US" sz="1800" dirty="0"/>
                        <a:t>Increase client timeout at least 10 min, default 30 sec.</a:t>
                      </a:r>
                    </a:p>
                    <a:p>
                      <a:pPr marL="57150" indent="0">
                        <a:buNone/>
                      </a:pPr>
                      <a:endParaRPr lang="en-US" sz="1800" dirty="0"/>
                    </a:p>
                    <a:p>
                      <a:pPr marL="57150" indent="0">
                        <a:buNone/>
                      </a:pPr>
                      <a:r>
                        <a:rPr lang="en-US" sz="1800" dirty="0"/>
                        <a:t>Increase parallel threads to improve performance.</a:t>
                      </a:r>
                    </a:p>
                    <a:p>
                      <a:pPr marL="57150" indent="0">
                        <a:buNone/>
                      </a:pPr>
                      <a:endParaRPr lang="en-US" sz="1800" dirty="0"/>
                    </a:p>
                    <a:p>
                      <a:pPr marL="57150" indent="0">
                        <a:buNone/>
                      </a:pPr>
                      <a:r>
                        <a:rPr lang="en-US" sz="1800" dirty="0"/>
                        <a:t>Slight performance improvement &amp; greater reliability if run on VM.</a:t>
                      </a:r>
                    </a:p>
                    <a:p>
                      <a:endParaRPr lang="en-US" sz="1800" dirty="0"/>
                    </a:p>
                  </a:txBody>
                  <a:tcPr marL="86391" marR="86391" marT="43196" marB="43196"/>
                </a:tc>
                <a:extLst>
                  <a:ext uri="{0D108BD9-81ED-4DB2-BD59-A6C34878D82A}">
                    <a16:rowId xmlns:a16="http://schemas.microsoft.com/office/drawing/2014/main" val="2363735948"/>
                  </a:ext>
                </a:extLst>
              </a:tr>
            </a:tbl>
          </a:graphicData>
        </a:graphic>
      </p:graphicFrame>
      <p:sp>
        <p:nvSpPr>
          <p:cNvPr id="3" name="Title 2"/>
          <p:cNvSpPr>
            <a:spLocks noGrp="1"/>
          </p:cNvSpPr>
          <p:nvPr>
            <p:ph type="title"/>
          </p:nvPr>
        </p:nvSpPr>
        <p:spPr/>
        <p:txBody>
          <a:bodyPr/>
          <a:lstStyle/>
          <a:p>
            <a:r>
              <a:rPr lang="en-US" dirty="0"/>
              <a:t>Common Loading Options</a:t>
            </a:r>
          </a:p>
        </p:txBody>
      </p:sp>
    </p:spTree>
    <p:extLst>
      <p:ext uri="{BB962C8B-B14F-4D97-AF65-F5344CB8AC3E}">
        <p14:creationId xmlns:p14="http://schemas.microsoft.com/office/powerpoint/2010/main" val="283784364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General Best Practices</a:t>
            </a:r>
          </a:p>
        </p:txBody>
      </p:sp>
      <p:sp>
        <p:nvSpPr>
          <p:cNvPr id="4" name="Text Placeholder 3"/>
          <p:cNvSpPr>
            <a:spLocks noGrp="1"/>
          </p:cNvSpPr>
          <p:nvPr>
            <p:ph type="body" sz="quarter" idx="10"/>
          </p:nvPr>
        </p:nvSpPr>
        <p:spPr>
          <a:xfrm>
            <a:off x="254470" y="1122481"/>
            <a:ext cx="11013139" cy="5006493"/>
          </a:xfrm>
        </p:spPr>
        <p:txBody>
          <a:bodyPr/>
          <a:lstStyle/>
          <a:p>
            <a:r>
              <a:rPr lang="en-US" dirty="0"/>
              <a:t>Local Disk Performance on export</a:t>
            </a:r>
          </a:p>
          <a:p>
            <a:r>
              <a:rPr lang="en-US" dirty="0"/>
              <a:t>Choose the right region</a:t>
            </a:r>
          </a:p>
          <a:p>
            <a:pPr lvl="1"/>
            <a:r>
              <a:rPr lang="en-US" dirty="0"/>
              <a:t>Close to you, close to your customers, close to your other Azure services</a:t>
            </a:r>
          </a:p>
          <a:p>
            <a:r>
              <a:rPr lang="en-US" dirty="0"/>
              <a:t>Data Warehouse Migration Utility (Preview)</a:t>
            </a:r>
          </a:p>
          <a:p>
            <a:pPr lvl="1"/>
            <a:r>
              <a:rPr lang="en-US" dirty="0">
                <a:hlinkClick r:id="rId2"/>
              </a:rPr>
              <a:t>https://docs.microsoft.com/en-us/azure/sql-data-warehouse/sql-data-warehouse-migrate-migration-utility</a:t>
            </a:r>
            <a:endParaRPr lang="en-US" dirty="0"/>
          </a:p>
          <a:p>
            <a:r>
              <a:rPr lang="en-US" dirty="0"/>
              <a:t>Batch DML operations (Insert, Update, Delete)</a:t>
            </a:r>
          </a:p>
          <a:p>
            <a:r>
              <a:rPr lang="en-US" dirty="0"/>
              <a:t>Avoid fully logged operations</a:t>
            </a:r>
          </a:p>
          <a:p>
            <a:pPr lvl="1"/>
            <a:r>
              <a:rPr lang="en-US" dirty="0"/>
              <a:t>Create Table as Select for historical load</a:t>
            </a:r>
          </a:p>
          <a:p>
            <a:pPr lvl="1"/>
            <a:r>
              <a:rPr lang="en-US" dirty="0"/>
              <a:t>Insert Into for Incremental Load</a:t>
            </a:r>
          </a:p>
        </p:txBody>
      </p:sp>
    </p:spTree>
    <p:extLst>
      <p:ext uri="{BB962C8B-B14F-4D97-AF65-F5344CB8AC3E}">
        <p14:creationId xmlns:p14="http://schemas.microsoft.com/office/powerpoint/2010/main" val="13651453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Best Practices (continued)</a:t>
            </a:r>
          </a:p>
        </p:txBody>
      </p:sp>
      <p:sp>
        <p:nvSpPr>
          <p:cNvPr id="3" name="Text Placeholder 2"/>
          <p:cNvSpPr>
            <a:spLocks noGrp="1"/>
          </p:cNvSpPr>
          <p:nvPr>
            <p:ph type="body" sz="quarter" idx="10"/>
          </p:nvPr>
        </p:nvSpPr>
        <p:spPr>
          <a:xfrm>
            <a:off x="254470" y="1122482"/>
            <a:ext cx="11013139" cy="5374164"/>
          </a:xfrm>
        </p:spPr>
        <p:txBody>
          <a:bodyPr/>
          <a:lstStyle/>
          <a:p>
            <a:r>
              <a:rPr lang="en-US" dirty="0"/>
              <a:t>Test loads with small data files through entire pipeline before moving all your data</a:t>
            </a:r>
          </a:p>
          <a:p>
            <a:r>
              <a:rPr lang="en-US" dirty="0"/>
              <a:t>Very large amounts of data</a:t>
            </a:r>
          </a:p>
          <a:p>
            <a:pPr lvl="1"/>
            <a:r>
              <a:rPr lang="en-US" dirty="0"/>
              <a:t>Look at Express Route and Import/Export service</a:t>
            </a:r>
          </a:p>
          <a:p>
            <a:r>
              <a:rPr lang="en-US" dirty="0"/>
              <a:t>Push files to Azure with </a:t>
            </a:r>
            <a:r>
              <a:rPr lang="en-US" dirty="0" err="1"/>
              <a:t>AZCopy</a:t>
            </a:r>
            <a:endParaRPr lang="en-US" dirty="0"/>
          </a:p>
          <a:p>
            <a:pPr lvl="1"/>
            <a:r>
              <a:rPr lang="en-US" dirty="0">
                <a:hlinkClick r:id="rId2"/>
              </a:rPr>
              <a:t>http://aka.ms/AZCopy</a:t>
            </a:r>
            <a:r>
              <a:rPr lang="en-US" dirty="0"/>
              <a:t> </a:t>
            </a:r>
          </a:p>
          <a:p>
            <a:r>
              <a:rPr lang="en-US" dirty="0"/>
              <a:t>Generate IDs in Source system or during ETL</a:t>
            </a:r>
          </a:p>
          <a:p>
            <a:r>
              <a:rPr lang="en-US" dirty="0"/>
              <a:t>Use Left Outer Joins instead of merge command</a:t>
            </a:r>
          </a:p>
          <a:p>
            <a:r>
              <a:rPr lang="en-US" dirty="0"/>
              <a:t>Include retry logic</a:t>
            </a:r>
          </a:p>
          <a:p>
            <a:pPr marL="0" indent="0">
              <a:buNone/>
            </a:pPr>
            <a:endParaRPr lang="en-US" dirty="0"/>
          </a:p>
        </p:txBody>
      </p:sp>
    </p:spTree>
    <p:extLst>
      <p:ext uri="{BB962C8B-B14F-4D97-AF65-F5344CB8AC3E}">
        <p14:creationId xmlns:p14="http://schemas.microsoft.com/office/powerpoint/2010/main" val="32826334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Objective</a:t>
            </a:r>
          </a:p>
        </p:txBody>
      </p:sp>
      <p:sp>
        <p:nvSpPr>
          <p:cNvPr id="5" name="Text Placeholder 4"/>
          <p:cNvSpPr>
            <a:spLocks noGrp="1"/>
          </p:cNvSpPr>
          <p:nvPr>
            <p:ph type="body" sz="quarter" idx="10"/>
          </p:nvPr>
        </p:nvSpPr>
        <p:spPr>
          <a:xfrm>
            <a:off x="254411" y="1123930"/>
            <a:ext cx="11013139" cy="2942312"/>
          </a:xfrm>
        </p:spPr>
        <p:txBody>
          <a:bodyPr/>
          <a:lstStyle/>
          <a:p>
            <a:r>
              <a:rPr lang="en-US" dirty="0"/>
              <a:t>In this session we will </a:t>
            </a:r>
            <a:r>
              <a:rPr lang="en-US" b="1" dirty="0">
                <a:highlight>
                  <a:srgbClr val="FFFF00"/>
                </a:highlight>
              </a:rPr>
              <a:t>introduce Azure SQL Data Warehouse </a:t>
            </a:r>
            <a:r>
              <a:rPr lang="en-US" dirty="0"/>
              <a:t>and provide the basics you need to </a:t>
            </a:r>
            <a:r>
              <a:rPr lang="en-US" b="1" dirty="0">
                <a:highlight>
                  <a:srgbClr val="FFFF00"/>
                </a:highlight>
              </a:rPr>
              <a:t>get started</a:t>
            </a:r>
            <a:r>
              <a:rPr lang="en-US" dirty="0"/>
              <a:t>. Azure SQL Data Warehouse combines the SQL Server relational database with Azure cloud scale-out capabilities. Built on our massively parallel processing (MPP) architecture, SQL Data Warehouse can handle your enterprise workload.</a:t>
            </a:r>
          </a:p>
        </p:txBody>
      </p:sp>
    </p:spTree>
    <p:extLst>
      <p:ext uri="{BB962C8B-B14F-4D97-AF65-F5344CB8AC3E}">
        <p14:creationId xmlns:p14="http://schemas.microsoft.com/office/powerpoint/2010/main" val="201328125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PolyBase</a:t>
            </a:r>
            <a:r>
              <a:rPr lang="en-US" dirty="0"/>
              <a:t> Best Practices </a:t>
            </a:r>
          </a:p>
        </p:txBody>
      </p:sp>
      <p:sp>
        <p:nvSpPr>
          <p:cNvPr id="3" name="Text Placeholder 2"/>
          <p:cNvSpPr>
            <a:spLocks noGrp="1"/>
          </p:cNvSpPr>
          <p:nvPr>
            <p:ph type="body" sz="quarter" idx="10"/>
          </p:nvPr>
        </p:nvSpPr>
        <p:spPr>
          <a:xfrm>
            <a:off x="254470" y="1122482"/>
            <a:ext cx="11013139" cy="4356447"/>
          </a:xfrm>
        </p:spPr>
        <p:txBody>
          <a:bodyPr/>
          <a:lstStyle/>
          <a:p>
            <a:r>
              <a:rPr lang="en-US" dirty="0"/>
              <a:t>Consolidate on a single date format when exporting from the OLTP system</a:t>
            </a:r>
          </a:p>
          <a:p>
            <a:r>
              <a:rPr lang="en-US" dirty="0"/>
              <a:t>Use field delimiters that are not contained in the source</a:t>
            </a:r>
          </a:p>
          <a:p>
            <a:pPr lvl="1"/>
            <a:r>
              <a:rPr lang="en-US" dirty="0"/>
              <a:t>Multiple character field delimiters are supported</a:t>
            </a:r>
          </a:p>
          <a:p>
            <a:r>
              <a:rPr lang="en-US" dirty="0" err="1"/>
              <a:t>Gzip</a:t>
            </a:r>
            <a:r>
              <a:rPr lang="en-US" dirty="0"/>
              <a:t> Compression limits you to one reader per zip file</a:t>
            </a:r>
          </a:p>
          <a:p>
            <a:r>
              <a:rPr lang="en-US" dirty="0"/>
              <a:t>Create one folder with multiple files for large tables</a:t>
            </a:r>
          </a:p>
          <a:p>
            <a:r>
              <a:rPr lang="en-US" dirty="0"/>
              <a:t>UTF-8, UTF-16 &amp; Azure DLS is supported</a:t>
            </a:r>
          </a:p>
          <a:p>
            <a:endParaRPr lang="en-US" dirty="0"/>
          </a:p>
        </p:txBody>
      </p:sp>
    </p:spTree>
    <p:extLst>
      <p:ext uri="{BB962C8B-B14F-4D97-AF65-F5344CB8AC3E}">
        <p14:creationId xmlns:p14="http://schemas.microsoft.com/office/powerpoint/2010/main" val="192293944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Data Loading: Single Gated Client</a:t>
            </a:r>
          </a:p>
        </p:txBody>
      </p:sp>
      <p:sp>
        <p:nvSpPr>
          <p:cNvPr id="6" name="Rectangle 5"/>
          <p:cNvSpPr/>
          <p:nvPr/>
        </p:nvSpPr>
        <p:spPr bwMode="auto">
          <a:xfrm>
            <a:off x="1222585" y="3119923"/>
            <a:ext cx="1333560" cy="66678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t"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solidFill>
                  <a:srgbClr val="353535"/>
                </a:solidFill>
                <a:latin typeface="Segoe UI Semilight"/>
                <a:ea typeface="Segoe UI" pitchFamily="34" charset="0"/>
                <a:cs typeface="Segoe UI" pitchFamily="34" charset="0"/>
              </a:rPr>
              <a:t>Client</a:t>
            </a:r>
          </a:p>
        </p:txBody>
      </p:sp>
      <p:grpSp>
        <p:nvGrpSpPr>
          <p:cNvPr id="20" name="Group 19"/>
          <p:cNvGrpSpPr/>
          <p:nvPr/>
        </p:nvGrpSpPr>
        <p:grpSpPr>
          <a:xfrm>
            <a:off x="6293730" y="1124531"/>
            <a:ext cx="2667122" cy="1466916"/>
            <a:chOff x="6794301" y="1212849"/>
            <a:chExt cx="2880000" cy="1584000"/>
          </a:xfrm>
        </p:grpSpPr>
        <p:sp>
          <p:nvSpPr>
            <p:cNvPr id="10" name="Rectangle 9"/>
            <p:cNvSpPr/>
            <p:nvPr/>
          </p:nvSpPr>
          <p:spPr bwMode="auto">
            <a:xfrm>
              <a:off x="6794301" y="1212849"/>
              <a:ext cx="2880000" cy="158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t"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Compute Node</a:t>
              </a:r>
            </a:p>
          </p:txBody>
        </p:sp>
        <p:sp>
          <p:nvSpPr>
            <p:cNvPr id="14" name="Rectangle 13"/>
            <p:cNvSpPr/>
            <p:nvPr/>
          </p:nvSpPr>
          <p:spPr bwMode="auto">
            <a:xfrm>
              <a:off x="6794301" y="1752849"/>
              <a:ext cx="2880000" cy="540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defTabSz="863527" fontAlgn="base">
                <a:lnSpc>
                  <a:spcPct val="90000"/>
                </a:lnSpc>
                <a:spcBef>
                  <a:spcPct val="0"/>
                </a:spcBef>
                <a:spcAft>
                  <a:spcPct val="0"/>
                </a:spcAft>
              </a:pPr>
              <a:r>
                <a:rPr lang="en-GB" sz="2223" dirty="0">
                  <a:solidFill>
                    <a:srgbClr val="353535"/>
                  </a:solidFill>
                  <a:latin typeface="Segoe UI Semilight"/>
                  <a:ea typeface="Segoe UI" pitchFamily="34" charset="0"/>
                  <a:cs typeface="Segoe UI" pitchFamily="34" charset="0"/>
                </a:rPr>
                <a:t>DMS</a:t>
              </a:r>
            </a:p>
          </p:txBody>
        </p:sp>
        <p:sp>
          <p:nvSpPr>
            <p:cNvPr id="16" name="Rectangle 15"/>
            <p:cNvSpPr/>
            <p:nvPr/>
          </p:nvSpPr>
          <p:spPr bwMode="auto">
            <a:xfrm>
              <a:off x="7823837" y="1842849"/>
              <a:ext cx="1850464" cy="360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Bridge</a:t>
              </a:r>
            </a:p>
          </p:txBody>
        </p:sp>
      </p:grpSp>
      <p:grpSp>
        <p:nvGrpSpPr>
          <p:cNvPr id="21" name="Group 20"/>
          <p:cNvGrpSpPr/>
          <p:nvPr/>
        </p:nvGrpSpPr>
        <p:grpSpPr>
          <a:xfrm>
            <a:off x="6293730" y="2707741"/>
            <a:ext cx="2667122" cy="1466916"/>
            <a:chOff x="6794301" y="1212849"/>
            <a:chExt cx="2880000" cy="1584000"/>
          </a:xfrm>
        </p:grpSpPr>
        <p:sp>
          <p:nvSpPr>
            <p:cNvPr id="22" name="Rectangle 21"/>
            <p:cNvSpPr/>
            <p:nvPr/>
          </p:nvSpPr>
          <p:spPr bwMode="auto">
            <a:xfrm>
              <a:off x="6794301" y="1212849"/>
              <a:ext cx="2880000" cy="158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t"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Compute Node</a:t>
              </a:r>
            </a:p>
          </p:txBody>
        </p:sp>
        <p:sp>
          <p:nvSpPr>
            <p:cNvPr id="23" name="Rectangle 22"/>
            <p:cNvSpPr/>
            <p:nvPr/>
          </p:nvSpPr>
          <p:spPr bwMode="auto">
            <a:xfrm>
              <a:off x="6794301" y="1752849"/>
              <a:ext cx="2880000" cy="540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defTabSz="863527" fontAlgn="base">
                <a:lnSpc>
                  <a:spcPct val="90000"/>
                </a:lnSpc>
                <a:spcBef>
                  <a:spcPct val="0"/>
                </a:spcBef>
                <a:spcAft>
                  <a:spcPct val="0"/>
                </a:spcAft>
              </a:pPr>
              <a:r>
                <a:rPr lang="en-GB" sz="2223" dirty="0">
                  <a:solidFill>
                    <a:srgbClr val="353535"/>
                  </a:solidFill>
                  <a:latin typeface="Segoe UI Semilight"/>
                  <a:ea typeface="Segoe UI" pitchFamily="34" charset="0"/>
                  <a:cs typeface="Segoe UI" pitchFamily="34" charset="0"/>
                </a:rPr>
                <a:t>DMS</a:t>
              </a:r>
            </a:p>
          </p:txBody>
        </p:sp>
        <p:sp>
          <p:nvSpPr>
            <p:cNvPr id="24" name="Rectangle 23"/>
            <p:cNvSpPr/>
            <p:nvPr/>
          </p:nvSpPr>
          <p:spPr bwMode="auto">
            <a:xfrm>
              <a:off x="7823837" y="1842849"/>
              <a:ext cx="1850464" cy="360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Bridge</a:t>
              </a:r>
            </a:p>
          </p:txBody>
        </p:sp>
      </p:grpSp>
      <p:grpSp>
        <p:nvGrpSpPr>
          <p:cNvPr id="29" name="Group 28"/>
          <p:cNvGrpSpPr/>
          <p:nvPr/>
        </p:nvGrpSpPr>
        <p:grpSpPr>
          <a:xfrm>
            <a:off x="6293730" y="4290950"/>
            <a:ext cx="2667122" cy="1466916"/>
            <a:chOff x="6794301" y="1212849"/>
            <a:chExt cx="2880000" cy="1584000"/>
          </a:xfrm>
        </p:grpSpPr>
        <p:sp>
          <p:nvSpPr>
            <p:cNvPr id="30" name="Rectangle 29"/>
            <p:cNvSpPr/>
            <p:nvPr/>
          </p:nvSpPr>
          <p:spPr bwMode="auto">
            <a:xfrm>
              <a:off x="6794301" y="1212849"/>
              <a:ext cx="2880000" cy="158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t"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Compute Node</a:t>
              </a:r>
            </a:p>
          </p:txBody>
        </p:sp>
        <p:sp>
          <p:nvSpPr>
            <p:cNvPr id="31" name="Rectangle 30"/>
            <p:cNvSpPr/>
            <p:nvPr/>
          </p:nvSpPr>
          <p:spPr bwMode="auto">
            <a:xfrm>
              <a:off x="6794301" y="1752849"/>
              <a:ext cx="2880000" cy="540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defTabSz="863527" fontAlgn="base">
                <a:lnSpc>
                  <a:spcPct val="90000"/>
                </a:lnSpc>
                <a:spcBef>
                  <a:spcPct val="0"/>
                </a:spcBef>
                <a:spcAft>
                  <a:spcPct val="0"/>
                </a:spcAft>
              </a:pPr>
              <a:r>
                <a:rPr lang="en-GB" sz="2223" dirty="0">
                  <a:solidFill>
                    <a:srgbClr val="353535"/>
                  </a:solidFill>
                  <a:latin typeface="Segoe UI Semilight"/>
                  <a:ea typeface="Segoe UI" pitchFamily="34" charset="0"/>
                  <a:cs typeface="Segoe UI" pitchFamily="34" charset="0"/>
                </a:rPr>
                <a:t>DMS</a:t>
              </a:r>
            </a:p>
          </p:txBody>
        </p:sp>
        <p:sp>
          <p:nvSpPr>
            <p:cNvPr id="32" name="Rectangle 31"/>
            <p:cNvSpPr/>
            <p:nvPr/>
          </p:nvSpPr>
          <p:spPr bwMode="auto">
            <a:xfrm>
              <a:off x="7823837" y="1842849"/>
              <a:ext cx="1850464" cy="360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Bridge</a:t>
              </a:r>
            </a:p>
          </p:txBody>
        </p:sp>
      </p:grpSp>
      <p:sp>
        <p:nvSpPr>
          <p:cNvPr id="9" name="Rectangle 8"/>
          <p:cNvSpPr/>
          <p:nvPr/>
        </p:nvSpPr>
        <p:spPr bwMode="auto">
          <a:xfrm>
            <a:off x="3469885" y="2703187"/>
            <a:ext cx="2200376" cy="1466916"/>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69362" tIns="135489" rIns="169362" bIns="135489" numCol="1" spcCol="0" rtlCol="0" fromWordArt="0" anchor="t"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Control Node</a:t>
            </a:r>
          </a:p>
        </p:txBody>
      </p:sp>
      <p:sp>
        <p:nvSpPr>
          <p:cNvPr id="33" name="Rectangle 32"/>
          <p:cNvSpPr/>
          <p:nvPr/>
        </p:nvSpPr>
        <p:spPr bwMode="auto">
          <a:xfrm>
            <a:off x="3469885" y="3203271"/>
            <a:ext cx="2200376" cy="50008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defTabSz="863527" fontAlgn="base">
              <a:lnSpc>
                <a:spcPct val="90000"/>
              </a:lnSpc>
              <a:spcBef>
                <a:spcPct val="0"/>
              </a:spcBef>
              <a:spcAft>
                <a:spcPct val="0"/>
              </a:spcAft>
            </a:pPr>
            <a:r>
              <a:rPr lang="en-GB" sz="2223" dirty="0">
                <a:solidFill>
                  <a:srgbClr val="353535"/>
                </a:solidFill>
                <a:latin typeface="Segoe UI Semilight"/>
                <a:ea typeface="Segoe UI" pitchFamily="34" charset="0"/>
                <a:cs typeface="Segoe UI" pitchFamily="34" charset="0"/>
              </a:rPr>
              <a:t>DMS</a:t>
            </a:r>
          </a:p>
        </p:txBody>
      </p:sp>
      <p:cxnSp>
        <p:nvCxnSpPr>
          <p:cNvPr id="40" name="Elbow Connector 39"/>
          <p:cNvCxnSpPr>
            <a:stCxn id="33" idx="3"/>
            <a:endCxn id="14" idx="1"/>
          </p:cNvCxnSpPr>
          <p:nvPr/>
        </p:nvCxnSpPr>
        <p:spPr>
          <a:xfrm flipV="1">
            <a:off x="5670259" y="1874659"/>
            <a:ext cx="623469" cy="1578655"/>
          </a:xfrm>
          <a:prstGeom prst="bentConnector3">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3" idx="3"/>
            <a:endCxn id="23" idx="1"/>
          </p:cNvCxnSpPr>
          <p:nvPr/>
        </p:nvCxnSpPr>
        <p:spPr>
          <a:xfrm>
            <a:off x="5670259" y="3453313"/>
            <a:ext cx="623469" cy="4554"/>
          </a:xfrm>
          <a:prstGeom prst="bentConnector3">
            <a:avLst>
              <a:gd name="adj1" fmla="val 5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33" idx="3"/>
            <a:endCxn id="31" idx="1"/>
          </p:cNvCxnSpPr>
          <p:nvPr/>
        </p:nvCxnSpPr>
        <p:spPr>
          <a:xfrm>
            <a:off x="5670259" y="3453314"/>
            <a:ext cx="623469" cy="1587763"/>
          </a:xfrm>
          <a:prstGeom prst="bentConnector3">
            <a:avLst>
              <a:gd name="adj1" fmla="val 5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bwMode="auto">
          <a:xfrm>
            <a:off x="1222069" y="3913805"/>
            <a:ext cx="1333560" cy="66678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t"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solidFill>
                  <a:srgbClr val="353535"/>
                </a:solidFill>
                <a:latin typeface="Segoe UI Semilight"/>
                <a:ea typeface="Segoe UI" pitchFamily="34" charset="0"/>
                <a:cs typeface="Segoe UI" pitchFamily="34" charset="0"/>
              </a:rPr>
              <a:t>Client</a:t>
            </a:r>
          </a:p>
        </p:txBody>
      </p:sp>
      <p:sp>
        <p:nvSpPr>
          <p:cNvPr id="26" name="Rectangle 25"/>
          <p:cNvSpPr/>
          <p:nvPr/>
        </p:nvSpPr>
        <p:spPr bwMode="auto">
          <a:xfrm>
            <a:off x="1222069" y="2326040"/>
            <a:ext cx="1333560" cy="66678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t"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solidFill>
                  <a:srgbClr val="353535"/>
                </a:solidFill>
                <a:latin typeface="Segoe UI Semilight"/>
                <a:ea typeface="Segoe UI" pitchFamily="34" charset="0"/>
                <a:cs typeface="Segoe UI" pitchFamily="34" charset="0"/>
              </a:rPr>
              <a:t>Client</a:t>
            </a:r>
          </a:p>
        </p:txBody>
      </p:sp>
      <p:cxnSp>
        <p:nvCxnSpPr>
          <p:cNvPr id="3" name="Straight Arrow Connector 2"/>
          <p:cNvCxnSpPr>
            <a:stCxn id="26" idx="3"/>
            <a:endCxn id="33" idx="1"/>
          </p:cNvCxnSpPr>
          <p:nvPr/>
        </p:nvCxnSpPr>
        <p:spPr>
          <a:xfrm>
            <a:off x="2555631" y="2659431"/>
            <a:ext cx="914255" cy="793883"/>
          </a:xfrm>
          <a:prstGeom prst="straightConnector1">
            <a:avLst/>
          </a:prstGeom>
          <a:ln w="28575">
            <a:solidFill>
              <a:schemeClr val="accent1"/>
            </a:solidFill>
            <a:headEnd type="ova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6" idx="3"/>
            <a:endCxn id="33" idx="1"/>
          </p:cNvCxnSpPr>
          <p:nvPr/>
        </p:nvCxnSpPr>
        <p:spPr>
          <a:xfrm>
            <a:off x="2556146" y="3453313"/>
            <a:ext cx="913738" cy="0"/>
          </a:xfrm>
          <a:prstGeom prst="straightConnector1">
            <a:avLst/>
          </a:prstGeom>
          <a:ln w="28575">
            <a:solidFill>
              <a:schemeClr val="accent1"/>
            </a:solidFill>
            <a:headEnd type="ova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5" idx="3"/>
            <a:endCxn id="33" idx="1"/>
          </p:cNvCxnSpPr>
          <p:nvPr/>
        </p:nvCxnSpPr>
        <p:spPr>
          <a:xfrm flipV="1">
            <a:off x="2555631" y="3453312"/>
            <a:ext cx="914255" cy="793883"/>
          </a:xfrm>
          <a:prstGeom prst="straightConnector1">
            <a:avLst/>
          </a:prstGeom>
          <a:ln w="28575">
            <a:solidFill>
              <a:schemeClr val="accent1"/>
            </a:solidFill>
            <a:headEnd type="ova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959455" y="1124530"/>
            <a:ext cx="0" cy="4667981"/>
          </a:xfrm>
          <a:prstGeom prst="line">
            <a:avLst/>
          </a:prstGeom>
          <a:ln w="3810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92906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Loading: Parallel Loading with </a:t>
            </a:r>
            <a:r>
              <a:rPr lang="en-GB" dirty="0" err="1"/>
              <a:t>PolyBase</a:t>
            </a:r>
            <a:endParaRPr lang="en-GB" dirty="0"/>
          </a:p>
        </p:txBody>
      </p:sp>
      <p:grpSp>
        <p:nvGrpSpPr>
          <p:cNvPr id="3" name="Group 2"/>
          <p:cNvGrpSpPr/>
          <p:nvPr/>
        </p:nvGrpSpPr>
        <p:grpSpPr>
          <a:xfrm>
            <a:off x="4360148" y="1124531"/>
            <a:ext cx="2667122" cy="1466916"/>
            <a:chOff x="6794301" y="1212849"/>
            <a:chExt cx="2880000" cy="1584000"/>
          </a:xfrm>
        </p:grpSpPr>
        <p:sp>
          <p:nvSpPr>
            <p:cNvPr id="4" name="Rectangle 3"/>
            <p:cNvSpPr/>
            <p:nvPr/>
          </p:nvSpPr>
          <p:spPr bwMode="auto">
            <a:xfrm>
              <a:off x="6794301" y="1212849"/>
              <a:ext cx="2880000" cy="158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t"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Compute Node</a:t>
              </a:r>
            </a:p>
          </p:txBody>
        </p:sp>
        <p:sp>
          <p:nvSpPr>
            <p:cNvPr id="5" name="Rectangle 4"/>
            <p:cNvSpPr/>
            <p:nvPr/>
          </p:nvSpPr>
          <p:spPr bwMode="auto">
            <a:xfrm>
              <a:off x="6794301" y="1752849"/>
              <a:ext cx="2880000" cy="540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defTabSz="863527" fontAlgn="base">
                <a:lnSpc>
                  <a:spcPct val="90000"/>
                </a:lnSpc>
                <a:spcBef>
                  <a:spcPct val="0"/>
                </a:spcBef>
                <a:spcAft>
                  <a:spcPct val="0"/>
                </a:spcAft>
              </a:pPr>
              <a:r>
                <a:rPr lang="en-GB" sz="2223" dirty="0">
                  <a:solidFill>
                    <a:srgbClr val="353535"/>
                  </a:solidFill>
                  <a:latin typeface="Segoe UI Semilight"/>
                  <a:ea typeface="Segoe UI" pitchFamily="34" charset="0"/>
                  <a:cs typeface="Segoe UI" pitchFamily="34" charset="0"/>
                </a:rPr>
                <a:t>DMS</a:t>
              </a:r>
            </a:p>
          </p:txBody>
        </p:sp>
        <p:sp>
          <p:nvSpPr>
            <p:cNvPr id="6" name="Rectangle 5"/>
            <p:cNvSpPr/>
            <p:nvPr/>
          </p:nvSpPr>
          <p:spPr bwMode="auto">
            <a:xfrm>
              <a:off x="7823837" y="1842849"/>
              <a:ext cx="1850464" cy="360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Bridge</a:t>
              </a:r>
            </a:p>
          </p:txBody>
        </p:sp>
      </p:grpSp>
      <p:grpSp>
        <p:nvGrpSpPr>
          <p:cNvPr id="7" name="Group 6"/>
          <p:cNvGrpSpPr/>
          <p:nvPr/>
        </p:nvGrpSpPr>
        <p:grpSpPr>
          <a:xfrm>
            <a:off x="4360148" y="2707741"/>
            <a:ext cx="2667122" cy="1466916"/>
            <a:chOff x="6794301" y="1212849"/>
            <a:chExt cx="2880000" cy="1584000"/>
          </a:xfrm>
        </p:grpSpPr>
        <p:sp>
          <p:nvSpPr>
            <p:cNvPr id="8" name="Rectangle 7"/>
            <p:cNvSpPr/>
            <p:nvPr/>
          </p:nvSpPr>
          <p:spPr bwMode="auto">
            <a:xfrm>
              <a:off x="6794301" y="1212849"/>
              <a:ext cx="2880000" cy="158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t"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Compute Node</a:t>
              </a:r>
            </a:p>
          </p:txBody>
        </p:sp>
        <p:sp>
          <p:nvSpPr>
            <p:cNvPr id="9" name="Rectangle 8"/>
            <p:cNvSpPr/>
            <p:nvPr/>
          </p:nvSpPr>
          <p:spPr bwMode="auto">
            <a:xfrm>
              <a:off x="6794301" y="1752849"/>
              <a:ext cx="2880000" cy="540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defTabSz="863527" fontAlgn="base">
                <a:lnSpc>
                  <a:spcPct val="90000"/>
                </a:lnSpc>
                <a:spcBef>
                  <a:spcPct val="0"/>
                </a:spcBef>
                <a:spcAft>
                  <a:spcPct val="0"/>
                </a:spcAft>
              </a:pPr>
              <a:r>
                <a:rPr lang="en-GB" sz="2223" dirty="0">
                  <a:solidFill>
                    <a:srgbClr val="353535"/>
                  </a:solidFill>
                  <a:latin typeface="Segoe UI Semilight"/>
                  <a:ea typeface="Segoe UI" pitchFamily="34" charset="0"/>
                  <a:cs typeface="Segoe UI" pitchFamily="34" charset="0"/>
                </a:rPr>
                <a:t>DMS</a:t>
              </a:r>
            </a:p>
          </p:txBody>
        </p:sp>
        <p:sp>
          <p:nvSpPr>
            <p:cNvPr id="10" name="Rectangle 9"/>
            <p:cNvSpPr/>
            <p:nvPr/>
          </p:nvSpPr>
          <p:spPr bwMode="auto">
            <a:xfrm>
              <a:off x="7823837" y="1842849"/>
              <a:ext cx="1850464" cy="360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Bridge</a:t>
              </a:r>
            </a:p>
          </p:txBody>
        </p:sp>
      </p:grpSp>
      <p:grpSp>
        <p:nvGrpSpPr>
          <p:cNvPr id="11" name="Group 10"/>
          <p:cNvGrpSpPr/>
          <p:nvPr/>
        </p:nvGrpSpPr>
        <p:grpSpPr>
          <a:xfrm>
            <a:off x="4360148" y="4290950"/>
            <a:ext cx="2667122" cy="1466916"/>
            <a:chOff x="6794301" y="1212849"/>
            <a:chExt cx="2880000" cy="1584000"/>
          </a:xfrm>
        </p:grpSpPr>
        <p:sp>
          <p:nvSpPr>
            <p:cNvPr id="12" name="Rectangle 11"/>
            <p:cNvSpPr/>
            <p:nvPr/>
          </p:nvSpPr>
          <p:spPr bwMode="auto">
            <a:xfrm>
              <a:off x="6794301" y="1212849"/>
              <a:ext cx="2880000" cy="158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t"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Compute Node</a:t>
              </a:r>
            </a:p>
          </p:txBody>
        </p:sp>
        <p:sp>
          <p:nvSpPr>
            <p:cNvPr id="13" name="Rectangle 12"/>
            <p:cNvSpPr/>
            <p:nvPr/>
          </p:nvSpPr>
          <p:spPr bwMode="auto">
            <a:xfrm>
              <a:off x="6794301" y="1752849"/>
              <a:ext cx="2880000" cy="540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defTabSz="863527" fontAlgn="base">
                <a:lnSpc>
                  <a:spcPct val="90000"/>
                </a:lnSpc>
                <a:spcBef>
                  <a:spcPct val="0"/>
                </a:spcBef>
                <a:spcAft>
                  <a:spcPct val="0"/>
                </a:spcAft>
              </a:pPr>
              <a:r>
                <a:rPr lang="en-GB" sz="2223" dirty="0">
                  <a:solidFill>
                    <a:srgbClr val="353535"/>
                  </a:solidFill>
                  <a:latin typeface="Segoe UI Semilight"/>
                  <a:ea typeface="Segoe UI" pitchFamily="34" charset="0"/>
                  <a:cs typeface="Segoe UI" pitchFamily="34" charset="0"/>
                </a:rPr>
                <a:t>DMS</a:t>
              </a:r>
            </a:p>
          </p:txBody>
        </p:sp>
        <p:sp>
          <p:nvSpPr>
            <p:cNvPr id="14" name="Rectangle 13"/>
            <p:cNvSpPr/>
            <p:nvPr/>
          </p:nvSpPr>
          <p:spPr bwMode="auto">
            <a:xfrm>
              <a:off x="7823837" y="1842849"/>
              <a:ext cx="1850464" cy="360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Bridge</a:t>
              </a:r>
            </a:p>
          </p:txBody>
        </p:sp>
      </p:grpSp>
      <p:sp>
        <p:nvSpPr>
          <p:cNvPr id="15" name="Rectangle 14"/>
          <p:cNvSpPr/>
          <p:nvPr/>
        </p:nvSpPr>
        <p:spPr bwMode="auto">
          <a:xfrm>
            <a:off x="1536303" y="2703187"/>
            <a:ext cx="2200376" cy="1466916"/>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69362" tIns="135489" rIns="169362" bIns="135489" numCol="1" spcCol="0" rtlCol="0" fromWordArt="0" anchor="t"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Control Node</a:t>
            </a:r>
          </a:p>
        </p:txBody>
      </p:sp>
      <p:sp>
        <p:nvSpPr>
          <p:cNvPr id="16" name="Rectangle 15"/>
          <p:cNvSpPr/>
          <p:nvPr/>
        </p:nvSpPr>
        <p:spPr bwMode="auto">
          <a:xfrm>
            <a:off x="1536303" y="3203271"/>
            <a:ext cx="2200376" cy="50008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362" tIns="135489" rIns="169362" bIns="135489" numCol="1" spcCol="0" rtlCol="0" fromWordArt="0" anchor="ctr" anchorCtr="0" forceAA="0" compatLnSpc="1">
            <a:prstTxWarp prst="textNoShape">
              <a:avLst/>
            </a:prstTxWarp>
            <a:noAutofit/>
          </a:bodyPr>
          <a:lstStyle/>
          <a:p>
            <a:pPr defTabSz="863527" fontAlgn="base">
              <a:lnSpc>
                <a:spcPct val="90000"/>
              </a:lnSpc>
              <a:spcBef>
                <a:spcPct val="0"/>
              </a:spcBef>
              <a:spcAft>
                <a:spcPct val="0"/>
              </a:spcAft>
            </a:pPr>
            <a:r>
              <a:rPr lang="en-GB" sz="2223" dirty="0">
                <a:solidFill>
                  <a:srgbClr val="353535"/>
                </a:solidFill>
                <a:latin typeface="Segoe UI Semilight"/>
                <a:ea typeface="Segoe UI" pitchFamily="34" charset="0"/>
                <a:cs typeface="Segoe UI" pitchFamily="34" charset="0"/>
              </a:rPr>
              <a:t>DMS</a:t>
            </a:r>
          </a:p>
        </p:txBody>
      </p:sp>
      <p:cxnSp>
        <p:nvCxnSpPr>
          <p:cNvPr id="17" name="Elbow Connector 16"/>
          <p:cNvCxnSpPr>
            <a:stCxn id="16" idx="3"/>
            <a:endCxn id="5" idx="1"/>
          </p:cNvCxnSpPr>
          <p:nvPr/>
        </p:nvCxnSpPr>
        <p:spPr>
          <a:xfrm flipV="1">
            <a:off x="3736678" y="1874659"/>
            <a:ext cx="623469" cy="1578655"/>
          </a:xfrm>
          <a:prstGeom prst="bentConnector3">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6" idx="3"/>
            <a:endCxn id="9" idx="1"/>
          </p:cNvCxnSpPr>
          <p:nvPr/>
        </p:nvCxnSpPr>
        <p:spPr>
          <a:xfrm>
            <a:off x="3736678" y="3453313"/>
            <a:ext cx="623469" cy="4554"/>
          </a:xfrm>
          <a:prstGeom prst="bentConnector3">
            <a:avLst>
              <a:gd name="adj1" fmla="val 5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6" idx="3"/>
            <a:endCxn id="13" idx="1"/>
          </p:cNvCxnSpPr>
          <p:nvPr/>
        </p:nvCxnSpPr>
        <p:spPr>
          <a:xfrm>
            <a:off x="3736678" y="3453314"/>
            <a:ext cx="623469" cy="1587763"/>
          </a:xfrm>
          <a:prstGeom prst="bentConnector3">
            <a:avLst>
              <a:gd name="adj1" fmla="val 5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auto">
          <a:xfrm>
            <a:off x="8340180" y="1124529"/>
            <a:ext cx="1666952" cy="4634124"/>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69362" tIns="135489" rIns="169362" bIns="135489" numCol="1" spcCol="0" rtlCol="0" fromWordArt="0" anchor="b" anchorCtr="0" forceAA="0" compatLnSpc="1">
            <a:prstTxWarp prst="textNoShape">
              <a:avLst/>
            </a:prstTxWarp>
            <a:noAutofit/>
          </a:bodyPr>
          <a:lstStyle/>
          <a:p>
            <a:pPr algn="ctr" defTabSz="863527" fontAlgn="base">
              <a:lnSpc>
                <a:spcPct val="90000"/>
              </a:lnSpc>
              <a:spcBef>
                <a:spcPct val="0"/>
              </a:spcBef>
              <a:spcAft>
                <a:spcPct val="0"/>
              </a:spcAft>
            </a:pPr>
            <a:r>
              <a:rPr lang="en-GB" sz="2223" dirty="0">
                <a:gradFill>
                  <a:gsLst>
                    <a:gs pos="0">
                      <a:srgbClr val="FFFFFF"/>
                    </a:gs>
                    <a:gs pos="100000">
                      <a:srgbClr val="FFFFFF"/>
                    </a:gs>
                  </a:gsLst>
                  <a:lin ang="5400000" scaled="0"/>
                </a:gradFill>
                <a:latin typeface="Segoe UI Semilight"/>
                <a:ea typeface="Segoe UI" pitchFamily="34" charset="0"/>
                <a:cs typeface="Segoe UI" pitchFamily="34" charset="0"/>
              </a:rPr>
              <a:t>Azure Storage Blob (ASB)</a:t>
            </a:r>
          </a:p>
        </p:txBody>
      </p:sp>
      <p:grpSp>
        <p:nvGrpSpPr>
          <p:cNvPr id="49" name="Group 48"/>
          <p:cNvGrpSpPr/>
          <p:nvPr/>
        </p:nvGrpSpPr>
        <p:grpSpPr>
          <a:xfrm>
            <a:off x="8548313" y="1222582"/>
            <a:ext cx="604416" cy="4437236"/>
            <a:chOff x="8000778" y="1302849"/>
            <a:chExt cx="652658" cy="4791397"/>
          </a:xfrm>
          <a:solidFill>
            <a:schemeClr val="tx1"/>
          </a:solidFill>
        </p:grpSpPr>
        <p:sp>
          <p:nvSpPr>
            <p:cNvPr id="24" name="Freeform 23"/>
            <p:cNvSpPr>
              <a:spLocks noEditPoints="1"/>
            </p:cNvSpPr>
            <p:nvPr/>
          </p:nvSpPr>
          <p:spPr bwMode="auto">
            <a:xfrm>
              <a:off x="8000778" y="4559965"/>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ln>
              <a:solidFill>
                <a:schemeClr val="bg1"/>
              </a:solidFill>
            </a:ln>
            <a:extLst/>
          </p:spPr>
          <p:style>
            <a:lnRef idx="2">
              <a:schemeClr val="accent2"/>
            </a:lnRef>
            <a:fillRef idx="1">
              <a:schemeClr val="lt1"/>
            </a:fillRef>
            <a:effectRef idx="0">
              <a:schemeClr val="accent2"/>
            </a:effectRef>
            <a:fontRef idx="minor">
              <a:schemeClr val="dk1"/>
            </a:fontRef>
          </p:style>
          <p:txBody>
            <a:bodyPr vert="horz" wrap="square" lIns="84681" tIns="42341" rIns="84681" bIns="42341" numCol="1" anchor="t" anchorCtr="0" compatLnSpc="1">
              <a:prstTxWarp prst="textNoShape">
                <a:avLst/>
              </a:prstTxWarp>
            </a:bodyPr>
            <a:lstStyle/>
            <a:p>
              <a:pPr defTabSz="846590"/>
              <a:endParaRPr lang="en-US" sz="1575" dirty="0">
                <a:solidFill>
                  <a:srgbClr val="000000"/>
                </a:solidFill>
                <a:latin typeface="Segoe UI Semilight"/>
              </a:endParaRPr>
            </a:p>
          </p:txBody>
        </p:sp>
        <p:sp>
          <p:nvSpPr>
            <p:cNvPr id="30" name="Freeform 29"/>
            <p:cNvSpPr>
              <a:spLocks noEditPoints="1"/>
            </p:cNvSpPr>
            <p:nvPr/>
          </p:nvSpPr>
          <p:spPr bwMode="auto">
            <a:xfrm>
              <a:off x="8000778" y="3745686"/>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ln>
              <a:solidFill>
                <a:schemeClr val="bg1"/>
              </a:solidFill>
            </a:ln>
            <a:extLst/>
          </p:spPr>
          <p:style>
            <a:lnRef idx="2">
              <a:schemeClr val="accent2"/>
            </a:lnRef>
            <a:fillRef idx="1">
              <a:schemeClr val="lt1"/>
            </a:fillRef>
            <a:effectRef idx="0">
              <a:schemeClr val="accent2"/>
            </a:effectRef>
            <a:fontRef idx="minor">
              <a:schemeClr val="dk1"/>
            </a:fontRef>
          </p:style>
          <p:txBody>
            <a:bodyPr vert="horz" wrap="square" lIns="84681" tIns="42341" rIns="84681" bIns="42341" numCol="1" anchor="t" anchorCtr="0" compatLnSpc="1">
              <a:prstTxWarp prst="textNoShape">
                <a:avLst/>
              </a:prstTxWarp>
            </a:bodyPr>
            <a:lstStyle/>
            <a:p>
              <a:pPr defTabSz="846590"/>
              <a:endParaRPr lang="en-US" sz="1575" dirty="0">
                <a:solidFill>
                  <a:srgbClr val="000000"/>
                </a:solidFill>
                <a:latin typeface="Segoe UI Semilight"/>
              </a:endParaRPr>
            </a:p>
          </p:txBody>
        </p:sp>
        <p:sp>
          <p:nvSpPr>
            <p:cNvPr id="36" name="Freeform 35"/>
            <p:cNvSpPr>
              <a:spLocks noEditPoints="1"/>
            </p:cNvSpPr>
            <p:nvPr/>
          </p:nvSpPr>
          <p:spPr bwMode="auto">
            <a:xfrm>
              <a:off x="8005436" y="2931407"/>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ln>
              <a:solidFill>
                <a:schemeClr val="bg1"/>
              </a:solidFill>
            </a:ln>
            <a:extLst/>
          </p:spPr>
          <p:style>
            <a:lnRef idx="2">
              <a:schemeClr val="accent2"/>
            </a:lnRef>
            <a:fillRef idx="1">
              <a:schemeClr val="lt1"/>
            </a:fillRef>
            <a:effectRef idx="0">
              <a:schemeClr val="accent2"/>
            </a:effectRef>
            <a:fontRef idx="minor">
              <a:schemeClr val="dk1"/>
            </a:fontRef>
          </p:style>
          <p:txBody>
            <a:bodyPr vert="horz" wrap="square" lIns="84681" tIns="42341" rIns="84681" bIns="42341" numCol="1" anchor="t" anchorCtr="0" compatLnSpc="1">
              <a:prstTxWarp prst="textNoShape">
                <a:avLst/>
              </a:prstTxWarp>
            </a:bodyPr>
            <a:lstStyle/>
            <a:p>
              <a:pPr defTabSz="846590"/>
              <a:endParaRPr lang="en-US" sz="1575" dirty="0">
                <a:solidFill>
                  <a:srgbClr val="000000"/>
                </a:solidFill>
                <a:latin typeface="Segoe UI Semilight"/>
              </a:endParaRPr>
            </a:p>
          </p:txBody>
        </p:sp>
        <p:sp>
          <p:nvSpPr>
            <p:cNvPr id="42" name="Freeform 41"/>
            <p:cNvSpPr>
              <a:spLocks noEditPoints="1"/>
            </p:cNvSpPr>
            <p:nvPr/>
          </p:nvSpPr>
          <p:spPr bwMode="auto">
            <a:xfrm>
              <a:off x="8000778" y="2117128"/>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ln>
              <a:solidFill>
                <a:schemeClr val="bg1"/>
              </a:solidFill>
            </a:ln>
            <a:extLst/>
          </p:spPr>
          <p:style>
            <a:lnRef idx="2">
              <a:schemeClr val="accent2"/>
            </a:lnRef>
            <a:fillRef idx="1">
              <a:schemeClr val="lt1"/>
            </a:fillRef>
            <a:effectRef idx="0">
              <a:schemeClr val="accent2"/>
            </a:effectRef>
            <a:fontRef idx="minor">
              <a:schemeClr val="dk1"/>
            </a:fontRef>
          </p:style>
          <p:txBody>
            <a:bodyPr vert="horz" wrap="square" lIns="84681" tIns="42341" rIns="84681" bIns="42341" numCol="1" anchor="t" anchorCtr="0" compatLnSpc="1">
              <a:prstTxWarp prst="textNoShape">
                <a:avLst/>
              </a:prstTxWarp>
            </a:bodyPr>
            <a:lstStyle/>
            <a:p>
              <a:pPr defTabSz="846590"/>
              <a:endParaRPr lang="en-US" sz="1575" dirty="0">
                <a:solidFill>
                  <a:srgbClr val="000000"/>
                </a:solidFill>
                <a:latin typeface="Segoe UI Semilight"/>
              </a:endParaRPr>
            </a:p>
          </p:txBody>
        </p:sp>
        <p:sp>
          <p:nvSpPr>
            <p:cNvPr id="47" name="Freeform 46"/>
            <p:cNvSpPr>
              <a:spLocks noEditPoints="1"/>
            </p:cNvSpPr>
            <p:nvPr/>
          </p:nvSpPr>
          <p:spPr bwMode="auto">
            <a:xfrm>
              <a:off x="8000778" y="1302849"/>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ln>
              <a:solidFill>
                <a:schemeClr val="bg1"/>
              </a:solidFill>
            </a:ln>
            <a:extLst/>
          </p:spPr>
          <p:style>
            <a:lnRef idx="2">
              <a:schemeClr val="accent2"/>
            </a:lnRef>
            <a:fillRef idx="1">
              <a:schemeClr val="lt1"/>
            </a:fillRef>
            <a:effectRef idx="0">
              <a:schemeClr val="accent2"/>
            </a:effectRef>
            <a:fontRef idx="minor">
              <a:schemeClr val="dk1"/>
            </a:fontRef>
          </p:style>
          <p:txBody>
            <a:bodyPr vert="horz" wrap="square" lIns="84681" tIns="42341" rIns="84681" bIns="42341" numCol="1" anchor="t" anchorCtr="0" compatLnSpc="1">
              <a:prstTxWarp prst="textNoShape">
                <a:avLst/>
              </a:prstTxWarp>
            </a:bodyPr>
            <a:lstStyle/>
            <a:p>
              <a:pPr defTabSz="846590"/>
              <a:endParaRPr lang="en-US" sz="1575" dirty="0">
                <a:solidFill>
                  <a:srgbClr val="000000"/>
                </a:solidFill>
                <a:latin typeface="Segoe UI Semilight"/>
              </a:endParaRPr>
            </a:p>
          </p:txBody>
        </p:sp>
        <p:sp>
          <p:nvSpPr>
            <p:cNvPr id="48" name="Freeform 47"/>
            <p:cNvSpPr>
              <a:spLocks noEditPoints="1"/>
            </p:cNvSpPr>
            <p:nvPr/>
          </p:nvSpPr>
          <p:spPr bwMode="auto">
            <a:xfrm>
              <a:off x="8000778" y="5374246"/>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ln>
              <a:solidFill>
                <a:schemeClr val="bg1"/>
              </a:solidFill>
            </a:ln>
            <a:extLst/>
          </p:spPr>
          <p:style>
            <a:lnRef idx="2">
              <a:schemeClr val="accent2"/>
            </a:lnRef>
            <a:fillRef idx="1">
              <a:schemeClr val="lt1"/>
            </a:fillRef>
            <a:effectRef idx="0">
              <a:schemeClr val="accent2"/>
            </a:effectRef>
            <a:fontRef idx="minor">
              <a:schemeClr val="dk1"/>
            </a:fontRef>
          </p:style>
          <p:txBody>
            <a:bodyPr vert="horz" wrap="square" lIns="84681" tIns="42341" rIns="84681" bIns="42341" numCol="1" anchor="t" anchorCtr="0" compatLnSpc="1">
              <a:prstTxWarp prst="textNoShape">
                <a:avLst/>
              </a:prstTxWarp>
            </a:bodyPr>
            <a:lstStyle/>
            <a:p>
              <a:pPr defTabSz="846590"/>
              <a:endParaRPr lang="en-US" sz="1575" dirty="0">
                <a:solidFill>
                  <a:srgbClr val="000000"/>
                </a:solidFill>
                <a:latin typeface="Segoe UI Semilight"/>
              </a:endParaRPr>
            </a:p>
          </p:txBody>
        </p:sp>
      </p:grpSp>
      <p:cxnSp>
        <p:nvCxnSpPr>
          <p:cNvPr id="52" name="Straight Connector 51"/>
          <p:cNvCxnSpPr>
            <a:stCxn id="6" idx="3"/>
            <a:endCxn id="48" idx="0"/>
          </p:cNvCxnSpPr>
          <p:nvPr/>
        </p:nvCxnSpPr>
        <p:spPr>
          <a:xfrm>
            <a:off x="7027269" y="1874656"/>
            <a:ext cx="1638994" cy="3290043"/>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3"/>
            <a:endCxn id="24" idx="3"/>
          </p:cNvCxnSpPr>
          <p:nvPr/>
        </p:nvCxnSpPr>
        <p:spPr>
          <a:xfrm>
            <a:off x="7027269" y="1874660"/>
            <a:ext cx="1638994" cy="2559441"/>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6" idx="3"/>
            <a:endCxn id="30" idx="0"/>
          </p:cNvCxnSpPr>
          <p:nvPr/>
        </p:nvCxnSpPr>
        <p:spPr>
          <a:xfrm>
            <a:off x="7027269" y="1874657"/>
            <a:ext cx="1638994" cy="1781858"/>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6" idx="3"/>
            <a:endCxn id="36" idx="0"/>
          </p:cNvCxnSpPr>
          <p:nvPr/>
        </p:nvCxnSpPr>
        <p:spPr>
          <a:xfrm>
            <a:off x="7027269" y="1874657"/>
            <a:ext cx="1643309" cy="1027769"/>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 idx="3"/>
            <a:endCxn id="42" idx="0"/>
          </p:cNvCxnSpPr>
          <p:nvPr/>
        </p:nvCxnSpPr>
        <p:spPr>
          <a:xfrm>
            <a:off x="7027269" y="1874658"/>
            <a:ext cx="1638994" cy="273678"/>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 idx="3"/>
            <a:endCxn id="47" idx="0"/>
          </p:cNvCxnSpPr>
          <p:nvPr/>
        </p:nvCxnSpPr>
        <p:spPr>
          <a:xfrm flipV="1">
            <a:off x="7027269" y="1394246"/>
            <a:ext cx="1638994" cy="480413"/>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3"/>
            <a:endCxn id="47" idx="13"/>
          </p:cNvCxnSpPr>
          <p:nvPr/>
        </p:nvCxnSpPr>
        <p:spPr>
          <a:xfrm flipV="1">
            <a:off x="7027269" y="1549648"/>
            <a:ext cx="1638994" cy="1908221"/>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0" idx="3"/>
          </p:cNvCxnSpPr>
          <p:nvPr/>
        </p:nvCxnSpPr>
        <p:spPr>
          <a:xfrm flipV="1">
            <a:off x="7027269" y="2321682"/>
            <a:ext cx="1638994" cy="1136185"/>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10" idx="3"/>
            <a:endCxn id="36" idx="13"/>
          </p:cNvCxnSpPr>
          <p:nvPr/>
        </p:nvCxnSpPr>
        <p:spPr>
          <a:xfrm flipV="1">
            <a:off x="7027269" y="3057829"/>
            <a:ext cx="1643309" cy="40004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10" idx="3"/>
            <a:endCxn id="30" idx="13"/>
          </p:cNvCxnSpPr>
          <p:nvPr/>
        </p:nvCxnSpPr>
        <p:spPr>
          <a:xfrm>
            <a:off x="7027269" y="3457866"/>
            <a:ext cx="1638994" cy="354052"/>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0" idx="3"/>
            <a:endCxn id="24" idx="13"/>
          </p:cNvCxnSpPr>
          <p:nvPr/>
        </p:nvCxnSpPr>
        <p:spPr>
          <a:xfrm>
            <a:off x="7027269" y="3457869"/>
            <a:ext cx="1638994" cy="1108141"/>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0" idx="3"/>
            <a:endCxn id="48" idx="13"/>
          </p:cNvCxnSpPr>
          <p:nvPr/>
        </p:nvCxnSpPr>
        <p:spPr>
          <a:xfrm>
            <a:off x="7027269" y="3457869"/>
            <a:ext cx="1638994" cy="1862234"/>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14" idx="3"/>
            <a:endCxn id="48" idx="15"/>
          </p:cNvCxnSpPr>
          <p:nvPr/>
        </p:nvCxnSpPr>
        <p:spPr>
          <a:xfrm>
            <a:off x="7027269" y="5041077"/>
            <a:ext cx="1638994" cy="378410"/>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14" idx="3"/>
            <a:endCxn id="24" idx="15"/>
          </p:cNvCxnSpPr>
          <p:nvPr/>
        </p:nvCxnSpPr>
        <p:spPr>
          <a:xfrm flipV="1">
            <a:off x="7027269" y="4665394"/>
            <a:ext cx="1638994" cy="375685"/>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4" idx="3"/>
            <a:endCxn id="30" idx="18"/>
          </p:cNvCxnSpPr>
          <p:nvPr/>
        </p:nvCxnSpPr>
        <p:spPr>
          <a:xfrm flipV="1">
            <a:off x="7027269" y="3887812"/>
            <a:ext cx="1638994" cy="1153265"/>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4" idx="3"/>
            <a:endCxn id="36" idx="18"/>
          </p:cNvCxnSpPr>
          <p:nvPr/>
        </p:nvCxnSpPr>
        <p:spPr>
          <a:xfrm flipV="1">
            <a:off x="7027269" y="3133724"/>
            <a:ext cx="1643309" cy="1907354"/>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4" idx="3"/>
            <a:endCxn id="42" idx="18"/>
          </p:cNvCxnSpPr>
          <p:nvPr/>
        </p:nvCxnSpPr>
        <p:spPr>
          <a:xfrm flipV="1">
            <a:off x="7027269" y="2379631"/>
            <a:ext cx="1638994" cy="2661447"/>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4" idx="3"/>
            <a:endCxn id="47" idx="18"/>
          </p:cNvCxnSpPr>
          <p:nvPr/>
        </p:nvCxnSpPr>
        <p:spPr>
          <a:xfrm flipV="1">
            <a:off x="7027269" y="1625542"/>
            <a:ext cx="1638994" cy="3415538"/>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65800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Distribution</a:t>
            </a:r>
          </a:p>
        </p:txBody>
      </p:sp>
    </p:spTree>
    <p:extLst>
      <p:ext uri="{BB962C8B-B14F-4D97-AF65-F5344CB8AC3E}">
        <p14:creationId xmlns:p14="http://schemas.microsoft.com/office/powerpoint/2010/main" val="30977464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777" y="320378"/>
            <a:ext cx="9928544" cy="959965"/>
          </a:xfrm>
        </p:spPr>
        <p:txBody>
          <a:bodyPr/>
          <a:lstStyle/>
          <a:p>
            <a:r>
              <a:rPr lang="en-US" dirty="0"/>
              <a:t>Table Distribution Options</a:t>
            </a:r>
          </a:p>
        </p:txBody>
      </p:sp>
      <p:grpSp>
        <p:nvGrpSpPr>
          <p:cNvPr id="17" name="Group 16"/>
          <p:cNvGrpSpPr/>
          <p:nvPr/>
        </p:nvGrpSpPr>
        <p:grpSpPr>
          <a:xfrm>
            <a:off x="5887011" y="1305752"/>
            <a:ext cx="3614377" cy="2925253"/>
            <a:chOff x="3127344" y="1198457"/>
            <a:chExt cx="2898575" cy="2001761"/>
          </a:xfrm>
          <a:solidFill>
            <a:schemeClr val="bg2">
              <a:lumMod val="20000"/>
              <a:lumOff val="80000"/>
            </a:schemeClr>
          </a:solidFill>
        </p:grpSpPr>
        <p:grpSp>
          <p:nvGrpSpPr>
            <p:cNvPr id="7" name="Group 6"/>
            <p:cNvGrpSpPr/>
            <p:nvPr/>
          </p:nvGrpSpPr>
          <p:grpSpPr>
            <a:xfrm>
              <a:off x="3127344" y="1198457"/>
              <a:ext cx="2898575" cy="2001761"/>
              <a:chOff x="4264819" y="1755904"/>
              <a:chExt cx="3657600" cy="3199974"/>
            </a:xfrm>
            <a:grpFill/>
          </p:grpSpPr>
          <p:sp>
            <p:nvSpPr>
              <p:cNvPr id="8" name="Rectangle 7"/>
              <p:cNvSpPr/>
              <p:nvPr/>
            </p:nvSpPr>
            <p:spPr bwMode="auto">
              <a:xfrm>
                <a:off x="4264819" y="2507393"/>
                <a:ext cx="3657600" cy="2448485"/>
              </a:xfrm>
              <a:prstGeom prst="rect">
                <a:avLst/>
              </a:prstGeom>
              <a:grpFill/>
              <a:ln w="9525" cap="flat" cmpd="sng" algn="ctr">
                <a:noFill/>
                <a:prstDash val="solid"/>
                <a:headEnd type="none" w="med" len="med"/>
                <a:tailEnd type="none" w="med" len="med"/>
              </a:ln>
              <a:effectLst/>
            </p:spPr>
            <p:txBody>
              <a:bodyPr vert="horz" wrap="square" lIns="86307" tIns="43154" rIns="86307" bIns="43154" numCol="1" rtlCol="0" anchor="ctr" anchorCtr="0" compatLnSpc="1">
                <a:prstTxWarp prst="textNoShape">
                  <a:avLst/>
                </a:prstTxWarp>
              </a:bodyPr>
              <a:lstStyle/>
              <a:p>
                <a:pPr marL="323647" indent="-323647" defTabSz="1150164">
                  <a:buFont typeface="Arial" panose="020B0604020202020204" pitchFamily="34" charset="0"/>
                  <a:buChar char="•"/>
                  <a:defRPr/>
                </a:pPr>
                <a:endParaRPr lang="en-US" sz="2266" kern="0" dirty="0">
                  <a:gradFill>
                    <a:gsLst>
                      <a:gs pos="0">
                        <a:srgbClr val="FFFFFF"/>
                      </a:gs>
                      <a:gs pos="100000">
                        <a:srgbClr val="FFFFFF"/>
                      </a:gs>
                    </a:gsLst>
                    <a:lin ang="5400000" scaled="0"/>
                  </a:gradFill>
                  <a:latin typeface="Segoe UI Semilight"/>
                </a:endParaRPr>
              </a:p>
            </p:txBody>
          </p:sp>
          <p:sp>
            <p:nvSpPr>
              <p:cNvPr id="10" name="Rectangle 9"/>
              <p:cNvSpPr/>
              <p:nvPr/>
            </p:nvSpPr>
            <p:spPr bwMode="auto">
              <a:xfrm>
                <a:off x="4264819" y="1755904"/>
                <a:ext cx="3657600" cy="75148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86311" tIns="0" rIns="86311" bIns="0" numCol="1" spcCol="0" rtlCol="0" fromWordArt="0" anchor="ctr" anchorCtr="0" forceAA="0" compatLnSpc="1">
                <a:prstTxWarp prst="textNoShape">
                  <a:avLst/>
                </a:prstTxWarp>
                <a:noAutofit/>
              </a:bodyPr>
              <a:lstStyle/>
              <a:p>
                <a:pPr defTabSz="1533223" fontAlgn="base">
                  <a:lnSpc>
                    <a:spcPct val="90000"/>
                  </a:lnSpc>
                  <a:spcBef>
                    <a:spcPct val="0"/>
                  </a:spcBef>
                  <a:spcAft>
                    <a:spcPct val="0"/>
                  </a:spcAft>
                  <a:defRPr/>
                </a:pPr>
                <a:endParaRPr lang="en-US" sz="2549" kern="0" dirty="0">
                  <a:gradFill>
                    <a:gsLst>
                      <a:gs pos="0">
                        <a:sysClr val="window" lastClr="FFFFFF"/>
                      </a:gs>
                      <a:gs pos="100000">
                        <a:sysClr val="window" lastClr="FFFFFF"/>
                      </a:gs>
                    </a:gsLst>
                    <a:lin ang="16200000" scaled="0"/>
                  </a:gradFill>
                  <a:latin typeface="Segoe UI Semilight"/>
                </a:endParaRPr>
              </a:p>
            </p:txBody>
          </p:sp>
        </p:grpSp>
        <p:sp>
          <p:nvSpPr>
            <p:cNvPr id="14" name="TextBox 13"/>
            <p:cNvSpPr txBox="1"/>
            <p:nvPr/>
          </p:nvSpPr>
          <p:spPr>
            <a:xfrm>
              <a:off x="3350396" y="1206331"/>
              <a:ext cx="2443207" cy="461242"/>
            </a:xfrm>
            <a:prstGeom prst="rect">
              <a:avLst/>
            </a:prstGeom>
            <a:grpFill/>
          </p:spPr>
          <p:txBody>
            <a:bodyPr wrap="square" rtlCol="0">
              <a:spAutoFit/>
            </a:bodyPr>
            <a:lstStyle/>
            <a:p>
              <a:pPr algn="ctr" defTabSz="863999">
                <a:defRPr/>
              </a:pPr>
              <a:r>
                <a:rPr lang="en-US" sz="1890" b="1" dirty="0">
                  <a:solidFill>
                    <a:srgbClr val="353535"/>
                  </a:solidFill>
                  <a:latin typeface="Segoe"/>
                  <a:ea typeface="Segoe UI" pitchFamily="34" charset="0"/>
                  <a:cs typeface="Segoe WP Semibold" panose="020B0702040204020203" pitchFamily="34" charset="0"/>
                </a:rPr>
                <a:t>Round Robin</a:t>
              </a:r>
            </a:p>
            <a:p>
              <a:pPr algn="ctr" defTabSz="863999">
                <a:defRPr/>
              </a:pPr>
              <a:r>
                <a:rPr lang="en-US" sz="1890" dirty="0">
                  <a:solidFill>
                    <a:srgbClr val="353535"/>
                  </a:solidFill>
                  <a:latin typeface="Segoe"/>
                  <a:ea typeface="Segoe UI" pitchFamily="34" charset="0"/>
                  <a:cs typeface="Segoe WP Semibold" panose="020B0702040204020203" pitchFamily="34" charset="0"/>
                </a:rPr>
                <a:t>(Default)</a:t>
              </a:r>
            </a:p>
          </p:txBody>
        </p:sp>
        <p:sp>
          <p:nvSpPr>
            <p:cNvPr id="19" name="Rectangle 18"/>
            <p:cNvSpPr/>
            <p:nvPr/>
          </p:nvSpPr>
          <p:spPr>
            <a:xfrm>
              <a:off x="3148867" y="1649720"/>
              <a:ext cx="2867318" cy="1316943"/>
            </a:xfrm>
            <a:prstGeom prst="rect">
              <a:avLst/>
            </a:prstGeom>
            <a:grpFill/>
          </p:spPr>
          <p:txBody>
            <a:bodyPr wrap="square">
              <a:spAutoFit/>
            </a:bodyPr>
            <a:lstStyle/>
            <a:p>
              <a:pPr defTabSz="863999">
                <a:defRPr/>
              </a:pPr>
              <a:r>
                <a:rPr lang="en-US" sz="1701" kern="0" dirty="0">
                  <a:solidFill>
                    <a:srgbClr val="353535"/>
                  </a:solidFill>
                  <a:latin typeface="Segoe"/>
                  <a:sym typeface="Wingdings 2" pitchFamily="18" charset="2"/>
                </a:rPr>
                <a:t>Data distributed evenly across nodes</a:t>
              </a:r>
            </a:p>
            <a:p>
              <a:pPr defTabSz="863999">
                <a:defRPr/>
              </a:pPr>
              <a:endParaRPr lang="en-US" sz="1701" kern="0" dirty="0">
                <a:solidFill>
                  <a:srgbClr val="353535"/>
                </a:solidFill>
                <a:latin typeface="Segoe"/>
                <a:sym typeface="Wingdings 2" pitchFamily="18" charset="2"/>
              </a:endParaRPr>
            </a:p>
            <a:p>
              <a:pPr defTabSz="863999">
                <a:defRPr/>
              </a:pPr>
              <a:r>
                <a:rPr lang="en-US" sz="1701" kern="0" dirty="0">
                  <a:solidFill>
                    <a:srgbClr val="353535"/>
                  </a:solidFill>
                  <a:latin typeface="Segoe"/>
                  <a:sym typeface="Wingdings 2" pitchFamily="18" charset="2"/>
                </a:rPr>
                <a:t>Easy place to start, don’t need to know anything about the data</a:t>
              </a:r>
            </a:p>
            <a:p>
              <a:pPr defTabSz="863999">
                <a:defRPr/>
              </a:pPr>
              <a:endParaRPr lang="en-US" sz="1701" kern="0" dirty="0">
                <a:solidFill>
                  <a:srgbClr val="353535"/>
                </a:solidFill>
                <a:latin typeface="Segoe"/>
                <a:sym typeface="Wingdings 2" pitchFamily="18" charset="2"/>
              </a:endParaRPr>
            </a:p>
            <a:p>
              <a:pPr defTabSz="863999">
                <a:defRPr/>
              </a:pPr>
              <a:r>
                <a:rPr lang="en-US" sz="1701" kern="0" dirty="0">
                  <a:solidFill>
                    <a:srgbClr val="353535"/>
                  </a:solidFill>
                  <a:latin typeface="Segoe"/>
                </a:rPr>
                <a:t>Simplicity at a cost</a:t>
              </a:r>
            </a:p>
          </p:txBody>
        </p:sp>
      </p:grpSp>
      <p:grpSp>
        <p:nvGrpSpPr>
          <p:cNvPr id="9" name="Group 8"/>
          <p:cNvGrpSpPr/>
          <p:nvPr/>
        </p:nvGrpSpPr>
        <p:grpSpPr>
          <a:xfrm>
            <a:off x="2175675" y="1293854"/>
            <a:ext cx="3609998" cy="2941507"/>
            <a:chOff x="203326" y="1208649"/>
            <a:chExt cx="2867994" cy="1749800"/>
          </a:xfrm>
          <a:solidFill>
            <a:schemeClr val="bg2">
              <a:lumMod val="20000"/>
              <a:lumOff val="80000"/>
            </a:schemeClr>
          </a:solidFill>
        </p:grpSpPr>
        <p:grpSp>
          <p:nvGrpSpPr>
            <p:cNvPr id="11" name="Group 10"/>
            <p:cNvGrpSpPr/>
            <p:nvPr/>
          </p:nvGrpSpPr>
          <p:grpSpPr>
            <a:xfrm>
              <a:off x="203326" y="1208649"/>
              <a:ext cx="2867993" cy="1747208"/>
              <a:chOff x="8010525" y="1554481"/>
              <a:chExt cx="3657600" cy="2726258"/>
            </a:xfrm>
            <a:grpFill/>
          </p:grpSpPr>
          <p:sp>
            <p:nvSpPr>
              <p:cNvPr id="12" name="Rectangle 11"/>
              <p:cNvSpPr/>
              <p:nvPr/>
            </p:nvSpPr>
            <p:spPr bwMode="auto">
              <a:xfrm>
                <a:off x="8010525" y="2195114"/>
                <a:ext cx="3657600" cy="2085625"/>
              </a:xfrm>
              <a:prstGeom prst="rect">
                <a:avLst/>
              </a:prstGeom>
              <a:grpFill/>
              <a:ln w="9525" cap="flat" cmpd="sng" algn="ctr">
                <a:noFill/>
                <a:prstDash val="solid"/>
                <a:headEnd type="none" w="med" len="med"/>
                <a:tailEnd type="none" w="med" len="med"/>
              </a:ln>
              <a:effectLst/>
            </p:spPr>
            <p:txBody>
              <a:bodyPr vert="horz" wrap="square" lIns="86307" tIns="43154" rIns="86307" bIns="43154" numCol="1" rtlCol="0" anchor="ctr" anchorCtr="0" compatLnSpc="1">
                <a:prstTxWarp prst="textNoShape">
                  <a:avLst/>
                </a:prstTxWarp>
              </a:bodyPr>
              <a:lstStyle/>
              <a:p>
                <a:pPr defTabSz="1150164">
                  <a:defRPr/>
                </a:pPr>
                <a:endParaRPr lang="en-US" sz="1852" kern="0" dirty="0">
                  <a:solidFill>
                    <a:srgbClr val="353535"/>
                  </a:solidFill>
                  <a:latin typeface="Segoe UI Semilight"/>
                </a:endParaRPr>
              </a:p>
            </p:txBody>
          </p:sp>
          <p:sp>
            <p:nvSpPr>
              <p:cNvPr id="13" name="Rectangle 12"/>
              <p:cNvSpPr/>
              <p:nvPr/>
            </p:nvSpPr>
            <p:spPr bwMode="auto">
              <a:xfrm>
                <a:off x="8010525" y="1554481"/>
                <a:ext cx="3657600" cy="666983"/>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53382" tIns="0" rIns="153382" bIns="30678" numCol="1" spcCol="0" rtlCol="0" fromWordArt="0" anchor="ctr" anchorCtr="0" forceAA="0" compatLnSpc="1">
                <a:prstTxWarp prst="textNoShape">
                  <a:avLst/>
                </a:prstTxWarp>
                <a:noAutofit/>
              </a:bodyPr>
              <a:lstStyle/>
              <a:p>
                <a:pPr defTabSz="1533223" fontAlgn="base">
                  <a:lnSpc>
                    <a:spcPct val="90000"/>
                  </a:lnSpc>
                  <a:spcBef>
                    <a:spcPct val="0"/>
                  </a:spcBef>
                  <a:spcAft>
                    <a:spcPct val="0"/>
                  </a:spcAft>
                  <a:defRPr/>
                </a:pPr>
                <a:endParaRPr lang="en-US" sz="2549" kern="0" dirty="0">
                  <a:gradFill>
                    <a:gsLst>
                      <a:gs pos="0">
                        <a:sysClr val="window" lastClr="FFFFFF"/>
                      </a:gs>
                      <a:gs pos="100000">
                        <a:sysClr val="window" lastClr="FFFFFF"/>
                      </a:gs>
                    </a:gsLst>
                    <a:lin ang="16200000" scaled="0"/>
                  </a:gradFill>
                  <a:latin typeface="Segoe UI Semilight"/>
                </a:endParaRPr>
              </a:p>
            </p:txBody>
          </p:sp>
        </p:grpSp>
        <p:sp>
          <p:nvSpPr>
            <p:cNvPr id="15" name="TextBox 14"/>
            <p:cNvSpPr txBox="1"/>
            <p:nvPr/>
          </p:nvSpPr>
          <p:spPr>
            <a:xfrm>
              <a:off x="308648" y="1215727"/>
              <a:ext cx="2689274" cy="227942"/>
            </a:xfrm>
            <a:prstGeom prst="rect">
              <a:avLst/>
            </a:prstGeom>
            <a:grpFill/>
          </p:spPr>
          <p:txBody>
            <a:bodyPr wrap="square" rtlCol="0">
              <a:spAutoFit/>
            </a:bodyPr>
            <a:lstStyle/>
            <a:p>
              <a:pPr algn="ctr" defTabSz="863999">
                <a:defRPr/>
              </a:pPr>
              <a:r>
                <a:rPr lang="en-US" sz="1890" b="1" dirty="0">
                  <a:solidFill>
                    <a:srgbClr val="353535"/>
                  </a:solidFill>
                  <a:latin typeface="Segoe"/>
                  <a:ea typeface="Segoe UI" pitchFamily="34" charset="0"/>
                  <a:cs typeface="Segoe WP Semibold" panose="020B0702040204020203" pitchFamily="34" charset="0"/>
                </a:rPr>
                <a:t>Hash Distributed</a:t>
              </a:r>
            </a:p>
          </p:txBody>
        </p:sp>
        <p:sp>
          <p:nvSpPr>
            <p:cNvPr id="18" name="Rectangle 17"/>
            <p:cNvSpPr/>
            <p:nvPr/>
          </p:nvSpPr>
          <p:spPr>
            <a:xfrm>
              <a:off x="203824" y="1657931"/>
              <a:ext cx="2867496" cy="1300518"/>
            </a:xfrm>
            <a:prstGeom prst="rect">
              <a:avLst/>
            </a:prstGeom>
            <a:grpFill/>
          </p:spPr>
          <p:txBody>
            <a:bodyPr wrap="square">
              <a:spAutoFit/>
            </a:bodyPr>
            <a:lstStyle/>
            <a:p>
              <a:pPr defTabSz="863999">
                <a:defRPr/>
              </a:pPr>
              <a:r>
                <a:rPr lang="en-US" sz="1701" kern="0" dirty="0">
                  <a:solidFill>
                    <a:srgbClr val="353535"/>
                  </a:solidFill>
                  <a:latin typeface="Segoe"/>
                  <a:sym typeface="Wingdings 2" pitchFamily="18" charset="2"/>
                </a:rPr>
                <a:t>Data divided across nodes based on hashing algorithm</a:t>
              </a:r>
            </a:p>
            <a:p>
              <a:pPr defTabSz="863999">
                <a:defRPr/>
              </a:pPr>
              <a:endParaRPr lang="en-US" sz="1701" kern="0" dirty="0">
                <a:solidFill>
                  <a:srgbClr val="353535"/>
                </a:solidFill>
                <a:latin typeface="Segoe"/>
                <a:sym typeface="Wingdings 2" pitchFamily="18" charset="2"/>
              </a:endParaRPr>
            </a:p>
            <a:p>
              <a:pPr defTabSz="863999">
                <a:defRPr/>
              </a:pPr>
              <a:r>
                <a:rPr lang="en-US" sz="1701" kern="0" dirty="0">
                  <a:solidFill>
                    <a:srgbClr val="353535"/>
                  </a:solidFill>
                  <a:latin typeface="Segoe"/>
                  <a:sym typeface="Wingdings 2" pitchFamily="18" charset="2"/>
                </a:rPr>
                <a:t>Same value will always hash to same distribution</a:t>
              </a:r>
            </a:p>
            <a:p>
              <a:pPr defTabSz="863999">
                <a:defRPr/>
              </a:pPr>
              <a:endParaRPr lang="en-US" sz="1701" kern="0" dirty="0">
                <a:solidFill>
                  <a:srgbClr val="353535"/>
                </a:solidFill>
                <a:latin typeface="Segoe"/>
                <a:sym typeface="Wingdings 2" pitchFamily="18" charset="2"/>
              </a:endParaRPr>
            </a:p>
            <a:p>
              <a:pPr defTabSz="863999">
                <a:defRPr/>
              </a:pPr>
              <a:r>
                <a:rPr lang="en-US" sz="1701" kern="0" dirty="0">
                  <a:solidFill>
                    <a:srgbClr val="353535"/>
                  </a:solidFill>
                  <a:latin typeface="Segoe"/>
                  <a:sym typeface="Wingdings 2" pitchFamily="18" charset="2"/>
                </a:rPr>
                <a:t>Single column only</a:t>
              </a:r>
            </a:p>
            <a:p>
              <a:pPr defTabSz="863999">
                <a:defRPr/>
              </a:pPr>
              <a:endParaRPr lang="en-US" sz="1701" kern="0" dirty="0">
                <a:solidFill>
                  <a:srgbClr val="353535"/>
                </a:solidFill>
                <a:latin typeface="Segoe"/>
                <a:sym typeface="Wingdings 2" pitchFamily="18" charset="2"/>
              </a:endParaRPr>
            </a:p>
          </p:txBody>
        </p:sp>
      </p:grpSp>
      <p:sp>
        <p:nvSpPr>
          <p:cNvPr id="21" name="Rectangle 20"/>
          <p:cNvSpPr/>
          <p:nvPr/>
        </p:nvSpPr>
        <p:spPr bwMode="auto">
          <a:xfrm>
            <a:off x="2191288" y="4340168"/>
            <a:ext cx="3578768" cy="1791718"/>
          </a:xfrm>
          <a:prstGeom prst="rect">
            <a:avLst/>
          </a:prstGeom>
          <a:solidFill>
            <a:schemeClr val="tx2"/>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43168" rIns="0" bIns="43168" numCol="1" rtlCol="0" anchor="t" anchorCtr="0" compatLnSpc="1">
            <a:prstTxWarp prst="textNoShape">
              <a:avLst/>
            </a:prstTxWarp>
          </a:bodyPr>
          <a:lstStyle/>
          <a:p>
            <a:pPr algn="ctr" defTabSz="862999" fontAlgn="base">
              <a:spcBef>
                <a:spcPct val="0"/>
              </a:spcBef>
              <a:spcAft>
                <a:spcPct val="0"/>
              </a:spcAft>
              <a:defRPr/>
            </a:pPr>
            <a:endParaRPr lang="en-US" sz="1666" kern="0" dirty="0">
              <a:solidFill>
                <a:srgbClr val="FFFFFF"/>
              </a:solidFill>
              <a:latin typeface="Segoe UI Semilight"/>
              <a:sym typeface="Wingdings 2" pitchFamily="18" charset="2"/>
            </a:endParaRPr>
          </a:p>
          <a:p>
            <a:pPr algn="ctr" defTabSz="862999" fontAlgn="base">
              <a:spcBef>
                <a:spcPct val="0"/>
              </a:spcBef>
              <a:spcAft>
                <a:spcPct val="0"/>
              </a:spcAft>
              <a:defRPr/>
            </a:pPr>
            <a:r>
              <a:rPr lang="en-US" sz="2268" kern="0" dirty="0">
                <a:solidFill>
                  <a:srgbClr val="FFFFFF"/>
                </a:solidFill>
                <a:latin typeface="Segoe"/>
                <a:sym typeface="Wingdings 2" pitchFamily="18" charset="2"/>
              </a:rPr>
              <a:t>Check for Data Skew, NULLS, -1</a:t>
            </a:r>
            <a:endParaRPr lang="en-US" sz="2268" dirty="0">
              <a:gradFill>
                <a:gsLst>
                  <a:gs pos="0">
                    <a:srgbClr val="FFFFFF"/>
                  </a:gs>
                  <a:gs pos="100000">
                    <a:srgbClr val="FFFFFF"/>
                  </a:gs>
                </a:gsLst>
                <a:lin ang="5400000" scaled="0"/>
              </a:gradFill>
              <a:latin typeface="Segoe"/>
            </a:endParaRPr>
          </a:p>
        </p:txBody>
      </p:sp>
      <p:sp>
        <p:nvSpPr>
          <p:cNvPr id="22" name="Rectangle 21"/>
          <p:cNvSpPr/>
          <p:nvPr/>
        </p:nvSpPr>
        <p:spPr bwMode="auto">
          <a:xfrm>
            <a:off x="5904814" y="4306877"/>
            <a:ext cx="3578768" cy="1825008"/>
          </a:xfrm>
          <a:prstGeom prst="rect">
            <a:avLst/>
          </a:prstGeom>
          <a:solidFill>
            <a:schemeClr val="tx2"/>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43168" rIns="0" bIns="43168" numCol="1" rtlCol="0" anchor="t" anchorCtr="0" compatLnSpc="1">
            <a:prstTxWarp prst="textNoShape">
              <a:avLst/>
            </a:prstTxWarp>
          </a:bodyPr>
          <a:lstStyle/>
          <a:p>
            <a:pPr algn="ctr" defTabSz="863999">
              <a:defRPr/>
            </a:pPr>
            <a:endParaRPr lang="en-US" sz="1666" kern="0" dirty="0">
              <a:solidFill>
                <a:srgbClr val="FFFFFF"/>
              </a:solidFill>
              <a:latin typeface="Segoe UI Semilight"/>
              <a:sym typeface="Wingdings 2" pitchFamily="18" charset="2"/>
            </a:endParaRPr>
          </a:p>
          <a:p>
            <a:pPr algn="ctr" defTabSz="863999">
              <a:defRPr/>
            </a:pPr>
            <a:r>
              <a:rPr lang="en-US" sz="2268" kern="0" dirty="0">
                <a:solidFill>
                  <a:srgbClr val="FFFFFF"/>
                </a:solidFill>
                <a:latin typeface="Segoe"/>
                <a:sym typeface="Wingdings 2" pitchFamily="18" charset="2"/>
              </a:rPr>
              <a:t>Will incur more data movement at query time</a:t>
            </a:r>
          </a:p>
          <a:p>
            <a:pPr algn="ctr" defTabSz="863999">
              <a:defRPr/>
            </a:pPr>
            <a:endParaRPr lang="en-US" sz="1666" kern="0" dirty="0">
              <a:solidFill>
                <a:srgbClr val="FFFFFF"/>
              </a:solidFill>
              <a:latin typeface="Segoe UI Semilight"/>
              <a:sym typeface="Wingdings 2" pitchFamily="18" charset="2"/>
            </a:endParaRPr>
          </a:p>
          <a:p>
            <a:pPr algn="ctr" defTabSz="863999">
              <a:defRPr/>
            </a:pPr>
            <a:r>
              <a:rPr lang="en-US" sz="1666" kern="0" dirty="0">
                <a:solidFill>
                  <a:srgbClr val="FFFFFF"/>
                </a:solidFill>
                <a:latin typeface="Segoe UI Semilight"/>
                <a:sym typeface="Wingdings 2" pitchFamily="18" charset="2"/>
              </a:rPr>
              <a:t> </a:t>
            </a:r>
            <a:endParaRPr lang="en-US" sz="1666" kern="0" dirty="0">
              <a:solidFill>
                <a:srgbClr val="FFFFFF"/>
              </a:solidFill>
              <a:latin typeface="Segoe UI Semilight"/>
            </a:endParaRPr>
          </a:p>
        </p:txBody>
      </p:sp>
    </p:spTree>
    <p:extLst>
      <p:ext uri="{BB962C8B-B14F-4D97-AF65-F5344CB8AC3E}">
        <p14:creationId xmlns:p14="http://schemas.microsoft.com/office/powerpoint/2010/main" val="393953568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Distribution Example</a:t>
            </a:r>
          </a:p>
        </p:txBody>
      </p:sp>
      <p:sp>
        <p:nvSpPr>
          <p:cNvPr id="3" name="Text Placeholder 2"/>
          <p:cNvSpPr>
            <a:spLocks noGrp="1"/>
          </p:cNvSpPr>
          <p:nvPr>
            <p:ph type="body" sz="quarter" idx="10"/>
          </p:nvPr>
        </p:nvSpPr>
        <p:spPr>
          <a:xfrm>
            <a:off x="254470" y="1122482"/>
            <a:ext cx="11013139" cy="1761966"/>
          </a:xfrm>
        </p:spPr>
        <p:txBody>
          <a:bodyPr/>
          <a:lstStyle/>
          <a:p>
            <a:r>
              <a:rPr lang="en-US" dirty="0"/>
              <a:t>Data must be located on the same distribution to join…</a:t>
            </a:r>
          </a:p>
          <a:p>
            <a:endParaRPr lang="en-US" dirty="0"/>
          </a:p>
          <a:p>
            <a:endParaRPr lang="en-US" dirty="0"/>
          </a:p>
        </p:txBody>
      </p:sp>
      <p:sp>
        <p:nvSpPr>
          <p:cNvPr id="4" name="Rectangle 3"/>
          <p:cNvSpPr/>
          <p:nvPr/>
        </p:nvSpPr>
        <p:spPr bwMode="auto">
          <a:xfrm>
            <a:off x="466173" y="2641443"/>
            <a:ext cx="2541154" cy="303526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410" tIns="135528" rIns="169410" bIns="135528" numCol="1" spcCol="0" rtlCol="0" fromWordArt="0" anchor="t" anchorCtr="0" forceAA="0" compatLnSpc="1">
            <a:prstTxWarp prst="textNoShape">
              <a:avLst/>
            </a:prstTxWarp>
            <a:noAutofit/>
          </a:bodyPr>
          <a:lstStyle/>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Distribution 1</a:t>
            </a:r>
          </a:p>
          <a:p>
            <a:pPr algn="ctr" defTabSz="863749" fontAlgn="base">
              <a:lnSpc>
                <a:spcPct val="90000"/>
              </a:lnSpc>
              <a:spcBef>
                <a:spcPct val="0"/>
              </a:spcBef>
              <a:spcAft>
                <a:spcPct val="0"/>
              </a:spcAft>
            </a:pPr>
            <a:endParaRPr lang="en-US" sz="2223"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Customer</a:t>
            </a: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1 … 100</a:t>
            </a:r>
          </a:p>
          <a:p>
            <a:pPr algn="ctr" defTabSz="863749" fontAlgn="base">
              <a:lnSpc>
                <a:spcPct val="90000"/>
              </a:lnSpc>
              <a:spcBef>
                <a:spcPct val="0"/>
              </a:spcBef>
              <a:spcAft>
                <a:spcPct val="0"/>
              </a:spcAft>
            </a:pPr>
            <a:endParaRPr lang="en-US" sz="2223"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Sales</a:t>
            </a: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1 … 1000</a:t>
            </a:r>
          </a:p>
          <a:p>
            <a:pPr algn="ctr" defTabSz="863749" fontAlgn="base">
              <a:lnSpc>
                <a:spcPct val="90000"/>
              </a:lnSpc>
              <a:spcBef>
                <a:spcPct val="0"/>
              </a:spcBef>
              <a:spcAft>
                <a:spcPct val="0"/>
              </a:spcAft>
            </a:pPr>
            <a:endParaRPr lang="en-US" sz="222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 name="Rectangle 4"/>
          <p:cNvSpPr/>
          <p:nvPr/>
        </p:nvSpPr>
        <p:spPr bwMode="auto">
          <a:xfrm>
            <a:off x="3226382" y="2669383"/>
            <a:ext cx="2533862" cy="303526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410" tIns="135528" rIns="169410" bIns="135528" numCol="1" spcCol="0" rtlCol="0" fromWordArt="0" anchor="t" anchorCtr="0" forceAA="0" compatLnSpc="1">
            <a:prstTxWarp prst="textNoShape">
              <a:avLst/>
            </a:prstTxWarp>
            <a:noAutofit/>
          </a:bodyPr>
          <a:lstStyle/>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Distribution 2</a:t>
            </a:r>
          </a:p>
          <a:p>
            <a:pPr algn="ctr" defTabSz="863749" fontAlgn="base">
              <a:lnSpc>
                <a:spcPct val="90000"/>
              </a:lnSpc>
              <a:spcBef>
                <a:spcPct val="0"/>
              </a:spcBef>
              <a:spcAft>
                <a:spcPct val="0"/>
              </a:spcAft>
            </a:pPr>
            <a:endParaRPr lang="en-US" sz="2223"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Customer</a:t>
            </a: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101 … 200</a:t>
            </a:r>
          </a:p>
          <a:p>
            <a:pPr algn="ctr" defTabSz="863749" fontAlgn="base">
              <a:lnSpc>
                <a:spcPct val="90000"/>
              </a:lnSpc>
              <a:spcBef>
                <a:spcPct val="0"/>
              </a:spcBef>
              <a:spcAft>
                <a:spcPct val="0"/>
              </a:spcAft>
            </a:pPr>
            <a:endParaRPr lang="en-US" sz="2223"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Sales</a:t>
            </a: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1001 … 2000</a:t>
            </a:r>
          </a:p>
          <a:p>
            <a:pPr algn="ctr" defTabSz="863749" fontAlgn="base">
              <a:lnSpc>
                <a:spcPct val="90000"/>
              </a:lnSpc>
              <a:spcBef>
                <a:spcPct val="0"/>
              </a:spcBef>
              <a:spcAft>
                <a:spcPct val="0"/>
              </a:spcAft>
            </a:pPr>
            <a:endParaRPr lang="en-US" sz="222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Rectangle 5"/>
          <p:cNvSpPr/>
          <p:nvPr/>
        </p:nvSpPr>
        <p:spPr bwMode="auto">
          <a:xfrm>
            <a:off x="6080184" y="2647445"/>
            <a:ext cx="2541154" cy="303526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410" tIns="135528" rIns="169410" bIns="135528" numCol="1" spcCol="0" rtlCol="0" fromWordArt="0" anchor="t" anchorCtr="0" forceAA="0" compatLnSpc="1">
            <a:prstTxWarp prst="textNoShape">
              <a:avLst/>
            </a:prstTxWarp>
            <a:noAutofit/>
          </a:bodyPr>
          <a:lstStyle/>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Distribution 1</a:t>
            </a:r>
          </a:p>
          <a:p>
            <a:pPr algn="ctr" defTabSz="863749" fontAlgn="base">
              <a:lnSpc>
                <a:spcPct val="90000"/>
              </a:lnSpc>
              <a:spcBef>
                <a:spcPct val="0"/>
              </a:spcBef>
              <a:spcAft>
                <a:spcPct val="0"/>
              </a:spcAft>
            </a:pPr>
            <a:endParaRPr lang="en-US" sz="2223"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Customer</a:t>
            </a: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1 … 100</a:t>
            </a:r>
          </a:p>
          <a:p>
            <a:pPr algn="ctr" defTabSz="863749" fontAlgn="base">
              <a:lnSpc>
                <a:spcPct val="90000"/>
              </a:lnSpc>
              <a:spcBef>
                <a:spcPct val="0"/>
              </a:spcBef>
              <a:spcAft>
                <a:spcPct val="0"/>
              </a:spcAft>
            </a:pPr>
            <a:endParaRPr lang="en-US" sz="2223"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Sales for customers</a:t>
            </a: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1 … 100</a:t>
            </a:r>
          </a:p>
          <a:p>
            <a:pPr algn="ctr" defTabSz="863749" fontAlgn="base">
              <a:lnSpc>
                <a:spcPct val="90000"/>
              </a:lnSpc>
              <a:spcBef>
                <a:spcPct val="0"/>
              </a:spcBef>
              <a:spcAft>
                <a:spcPct val="0"/>
              </a:spcAft>
            </a:pPr>
            <a:endParaRPr lang="en-US" sz="222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 name="Rectangle 6"/>
          <p:cNvSpPr/>
          <p:nvPr/>
        </p:nvSpPr>
        <p:spPr bwMode="auto">
          <a:xfrm>
            <a:off x="8840393" y="2675386"/>
            <a:ext cx="2533862" cy="303526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410" tIns="135528" rIns="169410" bIns="135528" numCol="1" spcCol="0" rtlCol="0" fromWordArt="0" anchor="t" anchorCtr="0" forceAA="0" compatLnSpc="1">
            <a:prstTxWarp prst="textNoShape">
              <a:avLst/>
            </a:prstTxWarp>
            <a:noAutofit/>
          </a:bodyPr>
          <a:lstStyle/>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Distribution 2</a:t>
            </a:r>
          </a:p>
          <a:p>
            <a:pPr algn="ctr" defTabSz="863749" fontAlgn="base">
              <a:lnSpc>
                <a:spcPct val="90000"/>
              </a:lnSpc>
              <a:spcBef>
                <a:spcPct val="0"/>
              </a:spcBef>
              <a:spcAft>
                <a:spcPct val="0"/>
              </a:spcAft>
            </a:pPr>
            <a:endParaRPr lang="en-US" sz="2223"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Customer</a:t>
            </a: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101 … 200</a:t>
            </a:r>
          </a:p>
          <a:p>
            <a:pPr algn="ctr" defTabSz="863749" fontAlgn="base">
              <a:lnSpc>
                <a:spcPct val="90000"/>
              </a:lnSpc>
              <a:spcBef>
                <a:spcPct val="0"/>
              </a:spcBef>
              <a:spcAft>
                <a:spcPct val="0"/>
              </a:spcAft>
            </a:pPr>
            <a:endParaRPr lang="en-US" sz="2223"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Sales for customers</a:t>
            </a:r>
          </a:p>
          <a:p>
            <a:pPr algn="ctr" defTabSz="863749" fontAlgn="base">
              <a:lnSpc>
                <a:spcPct val="90000"/>
              </a:lnSpc>
              <a:spcBef>
                <a:spcPct val="0"/>
              </a:spcBef>
              <a:spcAft>
                <a:spcPct val="0"/>
              </a:spcAft>
            </a:pPr>
            <a:r>
              <a:rPr lang="en-US" sz="2223" dirty="0">
                <a:gradFill>
                  <a:gsLst>
                    <a:gs pos="0">
                      <a:srgbClr val="FFFFFF"/>
                    </a:gs>
                    <a:gs pos="100000">
                      <a:srgbClr val="FFFFFF"/>
                    </a:gs>
                  </a:gsLst>
                  <a:lin ang="5400000" scaled="0"/>
                </a:gradFill>
                <a:latin typeface="Segoe UI Semilight"/>
                <a:ea typeface="Segoe UI" pitchFamily="34" charset="0"/>
                <a:cs typeface="Segoe UI" pitchFamily="34" charset="0"/>
              </a:rPr>
              <a:t>101 … 200</a:t>
            </a:r>
          </a:p>
          <a:p>
            <a:pPr algn="ctr" defTabSz="863749" fontAlgn="base">
              <a:lnSpc>
                <a:spcPct val="90000"/>
              </a:lnSpc>
              <a:spcBef>
                <a:spcPct val="0"/>
              </a:spcBef>
              <a:spcAft>
                <a:spcPct val="0"/>
              </a:spcAft>
            </a:pPr>
            <a:endParaRPr lang="en-US" sz="222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9" name="Straight Connector 8"/>
          <p:cNvCxnSpPr/>
          <p:nvPr/>
        </p:nvCxnSpPr>
        <p:spPr>
          <a:xfrm>
            <a:off x="5901419" y="2040098"/>
            <a:ext cx="0" cy="4235257"/>
          </a:xfrm>
          <a:prstGeom prst="line">
            <a:avLst/>
          </a:prstGeom>
          <a:ln w="444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74488" y="2026000"/>
            <a:ext cx="964094" cy="684265"/>
          </a:xfrm>
          <a:prstGeom prst="rect">
            <a:avLst/>
          </a:prstGeom>
          <a:noFill/>
        </p:spPr>
        <p:txBody>
          <a:bodyPr wrap="none" lIns="169410" tIns="135528" rIns="169410" bIns="135528" rtlCol="0">
            <a:spAutoFit/>
          </a:bodyPr>
          <a:lstStyle/>
          <a:p>
            <a:pPr defTabSz="863999">
              <a:lnSpc>
                <a:spcPct val="90000"/>
              </a:lnSpc>
              <a:spcAft>
                <a:spcPts val="556"/>
              </a:spcAft>
            </a:pPr>
            <a:r>
              <a:rPr lang="en-US" sz="2964" b="1" dirty="0">
                <a:gradFill>
                  <a:gsLst>
                    <a:gs pos="2917">
                      <a:srgbClr val="353535"/>
                    </a:gs>
                    <a:gs pos="30000">
                      <a:srgbClr val="353535"/>
                    </a:gs>
                  </a:gsLst>
                  <a:lin ang="5400000" scaled="0"/>
                </a:gradFill>
                <a:latin typeface="Segoe UI Semilight"/>
              </a:rPr>
              <a:t>Bad</a:t>
            </a:r>
            <a:endParaRPr lang="en-US" sz="2223" b="1" dirty="0">
              <a:gradFill>
                <a:gsLst>
                  <a:gs pos="2917">
                    <a:srgbClr val="353535"/>
                  </a:gs>
                  <a:gs pos="30000">
                    <a:srgbClr val="353535"/>
                  </a:gs>
                </a:gsLst>
                <a:lin ang="5400000" scaled="0"/>
              </a:gradFill>
              <a:latin typeface="Segoe UI Semilight"/>
            </a:endParaRPr>
          </a:p>
        </p:txBody>
      </p:sp>
      <p:sp>
        <p:nvSpPr>
          <p:cNvPr id="11" name="TextBox 10"/>
          <p:cNvSpPr txBox="1"/>
          <p:nvPr/>
        </p:nvSpPr>
        <p:spPr>
          <a:xfrm>
            <a:off x="8213453" y="2003465"/>
            <a:ext cx="1254238" cy="684265"/>
          </a:xfrm>
          <a:prstGeom prst="rect">
            <a:avLst/>
          </a:prstGeom>
          <a:noFill/>
        </p:spPr>
        <p:txBody>
          <a:bodyPr wrap="none" lIns="169410" tIns="135528" rIns="169410" bIns="135528" rtlCol="0">
            <a:spAutoFit/>
          </a:bodyPr>
          <a:lstStyle/>
          <a:p>
            <a:pPr defTabSz="863999">
              <a:lnSpc>
                <a:spcPct val="90000"/>
              </a:lnSpc>
              <a:spcAft>
                <a:spcPts val="556"/>
              </a:spcAft>
            </a:pPr>
            <a:r>
              <a:rPr lang="en-US" sz="2964" b="1" dirty="0">
                <a:gradFill>
                  <a:gsLst>
                    <a:gs pos="2917">
                      <a:srgbClr val="353535"/>
                    </a:gs>
                    <a:gs pos="30000">
                      <a:srgbClr val="353535"/>
                    </a:gs>
                  </a:gsLst>
                  <a:lin ang="5400000" scaled="0"/>
                </a:gradFill>
                <a:latin typeface="Segoe UI Semilight"/>
              </a:rPr>
              <a:t>Good</a:t>
            </a:r>
            <a:endParaRPr lang="en-US" sz="2223" b="1" dirty="0">
              <a:gradFill>
                <a:gsLst>
                  <a:gs pos="2917">
                    <a:srgbClr val="353535"/>
                  </a:gs>
                  <a:gs pos="30000">
                    <a:srgbClr val="353535"/>
                  </a:gs>
                </a:gsLst>
                <a:lin ang="5400000" scaled="0"/>
              </a:gradFill>
              <a:latin typeface="Segoe UI Semilight"/>
            </a:endParaRPr>
          </a:p>
        </p:txBody>
      </p:sp>
      <p:sp>
        <p:nvSpPr>
          <p:cNvPr id="12" name="TextBox 11"/>
          <p:cNvSpPr txBox="1"/>
          <p:nvPr/>
        </p:nvSpPr>
        <p:spPr>
          <a:xfrm>
            <a:off x="819111" y="5873145"/>
            <a:ext cx="4072637" cy="581608"/>
          </a:xfrm>
          <a:prstGeom prst="rect">
            <a:avLst/>
          </a:prstGeom>
          <a:noFill/>
        </p:spPr>
        <p:txBody>
          <a:bodyPr wrap="none" lIns="169410" tIns="135528" rIns="169410" bIns="135528" rtlCol="0">
            <a:spAutoFit/>
          </a:bodyPr>
          <a:lstStyle/>
          <a:p>
            <a:pPr defTabSz="863999">
              <a:lnSpc>
                <a:spcPct val="90000"/>
              </a:lnSpc>
              <a:spcAft>
                <a:spcPts val="556"/>
              </a:spcAft>
            </a:pPr>
            <a:r>
              <a:rPr lang="en-US" sz="2223" dirty="0">
                <a:gradFill>
                  <a:gsLst>
                    <a:gs pos="2917">
                      <a:srgbClr val="353535"/>
                    </a:gs>
                    <a:gs pos="30000">
                      <a:srgbClr val="353535"/>
                    </a:gs>
                  </a:gsLst>
                  <a:lin ang="5400000" scaled="0"/>
                </a:gradFill>
                <a:latin typeface="Segoe UI Semilight"/>
              </a:rPr>
              <a:t>Distribution by PK of each Fact</a:t>
            </a:r>
          </a:p>
        </p:txBody>
      </p:sp>
      <p:sp>
        <p:nvSpPr>
          <p:cNvPr id="13" name="TextBox 12"/>
          <p:cNvSpPr txBox="1"/>
          <p:nvPr/>
        </p:nvSpPr>
        <p:spPr>
          <a:xfrm>
            <a:off x="6582669" y="5865792"/>
            <a:ext cx="3699779" cy="581608"/>
          </a:xfrm>
          <a:prstGeom prst="rect">
            <a:avLst/>
          </a:prstGeom>
          <a:noFill/>
        </p:spPr>
        <p:txBody>
          <a:bodyPr wrap="none" lIns="169410" tIns="135528" rIns="169410" bIns="135528" rtlCol="0">
            <a:spAutoFit/>
          </a:bodyPr>
          <a:lstStyle/>
          <a:p>
            <a:pPr defTabSz="863999">
              <a:lnSpc>
                <a:spcPct val="90000"/>
              </a:lnSpc>
              <a:spcAft>
                <a:spcPts val="556"/>
              </a:spcAft>
            </a:pPr>
            <a:r>
              <a:rPr lang="en-US" sz="2223" dirty="0">
                <a:gradFill>
                  <a:gsLst>
                    <a:gs pos="2917">
                      <a:srgbClr val="353535"/>
                    </a:gs>
                    <a:gs pos="30000">
                      <a:srgbClr val="353535"/>
                    </a:gs>
                  </a:gsLst>
                  <a:lin ang="5400000" scaled="0"/>
                </a:gradFill>
                <a:latin typeface="Segoe UI Semilight"/>
              </a:rPr>
              <a:t>Distribution by customer ID</a:t>
            </a:r>
          </a:p>
        </p:txBody>
      </p:sp>
    </p:spTree>
    <p:extLst>
      <p:ext uri="{BB962C8B-B14F-4D97-AF65-F5344CB8AC3E}">
        <p14:creationId xmlns:p14="http://schemas.microsoft.com/office/powerpoint/2010/main" val="44201986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 Table Best Practices</a:t>
            </a:r>
          </a:p>
        </p:txBody>
      </p:sp>
      <p:sp>
        <p:nvSpPr>
          <p:cNvPr id="3" name="Text Placeholder 2"/>
          <p:cNvSpPr>
            <a:spLocks noGrp="1"/>
          </p:cNvSpPr>
          <p:nvPr>
            <p:ph type="body" sz="quarter" idx="10"/>
          </p:nvPr>
        </p:nvSpPr>
        <p:spPr>
          <a:xfrm>
            <a:off x="254470" y="1122482"/>
            <a:ext cx="11013139" cy="5240281"/>
          </a:xfrm>
        </p:spPr>
        <p:txBody>
          <a:bodyPr/>
          <a:lstStyle/>
          <a:p>
            <a:r>
              <a:rPr lang="en-US" dirty="0"/>
              <a:t>Hash Distribute by columns used to join to other fact tables</a:t>
            </a:r>
          </a:p>
          <a:p>
            <a:r>
              <a:rPr lang="en-US" dirty="0"/>
              <a:t>Keep in Mind</a:t>
            </a:r>
          </a:p>
          <a:p>
            <a:pPr lvl="1"/>
            <a:r>
              <a:rPr lang="en-US" dirty="0"/>
              <a:t>Hash column should have highly distinct values (Minimum &gt;60 distinct values)</a:t>
            </a:r>
          </a:p>
          <a:p>
            <a:pPr lvl="1"/>
            <a:r>
              <a:rPr lang="en-US" dirty="0"/>
              <a:t>Avoid distributing on a date column </a:t>
            </a:r>
          </a:p>
          <a:p>
            <a:pPr lvl="1"/>
            <a:r>
              <a:rPr lang="en-US" dirty="0"/>
              <a:t>Avoid distributing on column with high frequency of NULLs and default values (e.g. -1)</a:t>
            </a:r>
          </a:p>
          <a:p>
            <a:pPr lvl="1"/>
            <a:r>
              <a:rPr lang="en-US" dirty="0"/>
              <a:t>Distribution column is NOT updatable</a:t>
            </a:r>
          </a:p>
          <a:p>
            <a:pPr lvl="1"/>
            <a:r>
              <a:rPr lang="en-US" dirty="0"/>
              <a:t>For compatible joins use the same data types for two distributed tables </a:t>
            </a:r>
          </a:p>
          <a:p>
            <a:r>
              <a:rPr lang="en-US" dirty="0"/>
              <a:t>Use Round Robin as a last resort</a:t>
            </a:r>
          </a:p>
          <a:p>
            <a:endParaRPr lang="en-US" dirty="0"/>
          </a:p>
        </p:txBody>
      </p:sp>
    </p:spTree>
    <p:extLst>
      <p:ext uri="{BB962C8B-B14F-4D97-AF65-F5344CB8AC3E}">
        <p14:creationId xmlns:p14="http://schemas.microsoft.com/office/powerpoint/2010/main" val="193695246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Table Best Practices</a:t>
            </a:r>
          </a:p>
        </p:txBody>
      </p:sp>
      <p:sp>
        <p:nvSpPr>
          <p:cNvPr id="3" name="Text Placeholder 2"/>
          <p:cNvSpPr>
            <a:spLocks noGrp="1"/>
          </p:cNvSpPr>
          <p:nvPr>
            <p:ph type="body" sz="quarter" idx="10"/>
          </p:nvPr>
        </p:nvSpPr>
        <p:spPr>
          <a:xfrm>
            <a:off x="254470" y="1122482"/>
            <a:ext cx="11013139" cy="3392783"/>
          </a:xfrm>
        </p:spPr>
        <p:txBody>
          <a:bodyPr/>
          <a:lstStyle/>
          <a:p>
            <a:r>
              <a:rPr lang="en-US" dirty="0"/>
              <a:t>Small</a:t>
            </a:r>
          </a:p>
          <a:p>
            <a:pPr lvl="1"/>
            <a:r>
              <a:rPr lang="en-US" dirty="0"/>
              <a:t>Less than 60 Million Rows</a:t>
            </a:r>
          </a:p>
          <a:p>
            <a:pPr lvl="2"/>
            <a:r>
              <a:rPr lang="en-US" dirty="0"/>
              <a:t>DW has 60 distributions, need 1 million rows per </a:t>
            </a:r>
            <a:r>
              <a:rPr lang="en-US" dirty="0" err="1"/>
              <a:t>columnstore</a:t>
            </a:r>
            <a:r>
              <a:rPr lang="en-US" dirty="0"/>
              <a:t> </a:t>
            </a:r>
          </a:p>
          <a:p>
            <a:pPr lvl="1"/>
            <a:r>
              <a:rPr lang="en-US" dirty="0"/>
              <a:t>Use clustered indexes instead of </a:t>
            </a:r>
            <a:r>
              <a:rPr lang="en-US" dirty="0" err="1"/>
              <a:t>columnstore</a:t>
            </a:r>
            <a:endParaRPr lang="en-US" dirty="0"/>
          </a:p>
          <a:p>
            <a:pPr lvl="1"/>
            <a:r>
              <a:rPr lang="en-US" dirty="0"/>
              <a:t>Use Round Robin</a:t>
            </a:r>
          </a:p>
          <a:p>
            <a:r>
              <a:rPr lang="en-US" dirty="0"/>
              <a:t>Large</a:t>
            </a:r>
          </a:p>
          <a:p>
            <a:pPr lvl="1"/>
            <a:r>
              <a:rPr lang="en-US" dirty="0"/>
              <a:t>See Fact Table Best Practices</a:t>
            </a:r>
          </a:p>
        </p:txBody>
      </p:sp>
    </p:spTree>
    <p:extLst>
      <p:ext uri="{BB962C8B-B14F-4D97-AF65-F5344CB8AC3E}">
        <p14:creationId xmlns:p14="http://schemas.microsoft.com/office/powerpoint/2010/main" val="339201425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Data Movement Types</a:t>
            </a:r>
          </a:p>
        </p:txBody>
      </p:sp>
      <p:graphicFrame>
        <p:nvGraphicFramePr>
          <p:cNvPr id="4" name="Table 3"/>
          <p:cNvGraphicFramePr>
            <a:graphicFrameLocks noGrp="1"/>
          </p:cNvGraphicFramePr>
          <p:nvPr>
            <p:extLst/>
          </p:nvPr>
        </p:nvGraphicFramePr>
        <p:xfrm>
          <a:off x="823029" y="1265200"/>
          <a:ext cx="9733369" cy="4586629"/>
        </p:xfrm>
        <a:graphic>
          <a:graphicData uri="http://schemas.openxmlformats.org/drawingml/2006/table">
            <a:tbl>
              <a:tblPr firstRow="1" bandRow="1">
                <a:tableStyleId>{5C22544A-7EE6-4342-B048-85BDC9FD1C3A}</a:tableStyleId>
              </a:tblPr>
              <a:tblGrid>
                <a:gridCol w="3385520">
                  <a:extLst>
                    <a:ext uri="{9D8B030D-6E8A-4147-A177-3AD203B41FA5}">
                      <a16:colId xmlns:a16="http://schemas.microsoft.com/office/drawing/2014/main" val="2422385950"/>
                    </a:ext>
                  </a:extLst>
                </a:gridCol>
                <a:gridCol w="6347849">
                  <a:extLst>
                    <a:ext uri="{9D8B030D-6E8A-4147-A177-3AD203B41FA5}">
                      <a16:colId xmlns:a16="http://schemas.microsoft.com/office/drawing/2014/main" val="3619854554"/>
                    </a:ext>
                  </a:extLst>
                </a:gridCol>
              </a:tblGrid>
              <a:tr h="1118862">
                <a:tc>
                  <a:txBody>
                    <a:bodyPr/>
                    <a:lstStyle/>
                    <a:p>
                      <a:r>
                        <a:rPr lang="en-US" sz="3100" dirty="0"/>
                        <a:t>DMS Operation</a:t>
                      </a:r>
                    </a:p>
                  </a:txBody>
                  <a:tcPr marL="84638" marR="84638" marT="42319" marB="42319">
                    <a:solidFill>
                      <a:schemeClr val="tx2"/>
                    </a:solidFill>
                  </a:tcPr>
                </a:tc>
                <a:tc>
                  <a:txBody>
                    <a:bodyPr/>
                    <a:lstStyle/>
                    <a:p>
                      <a:r>
                        <a:rPr lang="en-US" sz="3100" dirty="0"/>
                        <a:t>Description</a:t>
                      </a:r>
                    </a:p>
                  </a:txBody>
                  <a:tcPr marL="84638" marR="84638" marT="42319" marB="42319">
                    <a:solidFill>
                      <a:schemeClr val="tx2"/>
                    </a:solidFill>
                  </a:tcPr>
                </a:tc>
                <a:extLst>
                  <a:ext uri="{0D108BD9-81ED-4DB2-BD59-A6C34878D82A}">
                    <a16:rowId xmlns:a16="http://schemas.microsoft.com/office/drawing/2014/main" val="2455015492"/>
                  </a:ext>
                </a:extLst>
              </a:tr>
              <a:tr h="1243179">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2000" b="1" dirty="0"/>
                    </a:p>
                    <a:p>
                      <a:pPr marL="0" marR="0" indent="0" algn="l" defTabSz="932742" rtl="0" eaLnBrk="1" fontAlgn="auto" latinLnBrk="0" hangingPunct="1">
                        <a:lnSpc>
                          <a:spcPct val="100000"/>
                        </a:lnSpc>
                        <a:spcBef>
                          <a:spcPts val="0"/>
                        </a:spcBef>
                        <a:spcAft>
                          <a:spcPts val="0"/>
                        </a:spcAft>
                        <a:buClrTx/>
                        <a:buSzTx/>
                        <a:buFontTx/>
                        <a:buNone/>
                        <a:tabLst/>
                        <a:defRPr/>
                      </a:pPr>
                      <a:r>
                        <a:rPr lang="en-US" sz="2000" b="1" dirty="0" err="1"/>
                        <a:t>ShuffleMoveOperation</a:t>
                      </a:r>
                      <a:endParaRPr lang="en-US" sz="2000" b="1" dirty="0"/>
                    </a:p>
                    <a:p>
                      <a:endParaRPr lang="en-US" sz="2000" b="1" dirty="0"/>
                    </a:p>
                  </a:txBody>
                  <a:tcPr marL="84638" marR="84638" marT="42319" marB="42319">
                    <a:solidFill>
                      <a:schemeClr val="bg2">
                        <a:lumMod val="20000"/>
                        <a:lumOff val="8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dirty="0"/>
                        <a:t>Redistributes data for compatible join or</a:t>
                      </a:r>
                      <a:r>
                        <a:rPr lang="en-US" sz="2000" baseline="0" dirty="0"/>
                        <a:t> aggregation</a:t>
                      </a:r>
                      <a:endParaRPr lang="en-US" sz="2000" dirty="0"/>
                    </a:p>
                  </a:txBody>
                  <a:tcPr marL="84638" marR="84638" marT="42319" marB="42319" anchor="ctr">
                    <a:solidFill>
                      <a:schemeClr val="bg2">
                        <a:lumMod val="20000"/>
                        <a:lumOff val="80000"/>
                      </a:schemeClr>
                    </a:solidFill>
                  </a:tcPr>
                </a:tc>
                <a:extLst>
                  <a:ext uri="{0D108BD9-81ED-4DB2-BD59-A6C34878D82A}">
                    <a16:rowId xmlns:a16="http://schemas.microsoft.com/office/drawing/2014/main" val="3499732124"/>
                  </a:ext>
                </a:extLst>
              </a:tr>
              <a:tr h="1112294">
                <a:tc>
                  <a:txBody>
                    <a:bodyPr/>
                    <a:lstStyle/>
                    <a:p>
                      <a:endParaRPr lang="en-US" sz="2000" b="1" dirty="0"/>
                    </a:p>
                    <a:p>
                      <a:r>
                        <a:rPr lang="en-US" sz="2000" b="1" dirty="0" err="1"/>
                        <a:t>PartitionMoveOperation</a:t>
                      </a:r>
                      <a:endParaRPr lang="en-US" sz="2000" b="1" dirty="0"/>
                    </a:p>
                  </a:txBody>
                  <a:tcPr marL="84638" marR="84638" marT="42319" marB="42319">
                    <a:solidFill>
                      <a:schemeClr val="accent2">
                        <a:lumMod val="20000"/>
                        <a:lumOff val="80000"/>
                      </a:schemeClr>
                    </a:solidFill>
                  </a:tcPr>
                </a:tc>
                <a:tc>
                  <a:txBody>
                    <a:bodyPr/>
                    <a:lstStyle/>
                    <a:p>
                      <a:r>
                        <a:rPr lang="en-US" sz="2000" dirty="0"/>
                        <a:t>Data moves from compute to</a:t>
                      </a:r>
                      <a:r>
                        <a:rPr lang="en-US" sz="2000" baseline="0" dirty="0"/>
                        <a:t> control node</a:t>
                      </a:r>
                    </a:p>
                    <a:p>
                      <a:r>
                        <a:rPr lang="en-US" sz="2000" baseline="0" dirty="0"/>
                        <a:t>(i.e. Average)</a:t>
                      </a:r>
                      <a:endParaRPr lang="en-US" sz="2000" dirty="0"/>
                    </a:p>
                  </a:txBody>
                  <a:tcPr marL="84638" marR="84638" marT="42319" marB="42319" anchor="ctr">
                    <a:solidFill>
                      <a:schemeClr val="accent2">
                        <a:lumMod val="20000"/>
                        <a:lumOff val="80000"/>
                      </a:schemeClr>
                    </a:solidFill>
                  </a:tcPr>
                </a:tc>
                <a:extLst>
                  <a:ext uri="{0D108BD9-81ED-4DB2-BD59-A6C34878D82A}">
                    <a16:rowId xmlns:a16="http://schemas.microsoft.com/office/drawing/2014/main" val="2757585178"/>
                  </a:ext>
                </a:extLst>
              </a:tr>
              <a:tr h="1112294">
                <a:tc>
                  <a:txBody>
                    <a:bodyPr/>
                    <a:lstStyle/>
                    <a:p>
                      <a:endParaRPr lang="en-US" sz="2000" b="1" dirty="0"/>
                    </a:p>
                    <a:p>
                      <a:r>
                        <a:rPr lang="en-US" sz="2000" b="1" dirty="0" err="1"/>
                        <a:t>BroadcastMoveOperation</a:t>
                      </a:r>
                      <a:endParaRPr lang="en-US" sz="2000" b="1" dirty="0"/>
                    </a:p>
                  </a:txBody>
                  <a:tcPr marL="84638" marR="84638" marT="42319" marB="42319">
                    <a:solidFill>
                      <a:schemeClr val="bg2">
                        <a:lumMod val="20000"/>
                        <a:lumOff val="80000"/>
                      </a:schemeClr>
                    </a:solidFill>
                  </a:tcPr>
                </a:tc>
                <a:tc>
                  <a:txBody>
                    <a:bodyPr/>
                    <a:lstStyle/>
                    <a:p>
                      <a:r>
                        <a:rPr lang="en-US" sz="2000" dirty="0"/>
                        <a:t>Table needs to become replicated for join compatibility</a:t>
                      </a:r>
                    </a:p>
                  </a:txBody>
                  <a:tcPr marL="84638" marR="84638" marT="42319" marB="42319" anchor="ctr">
                    <a:solidFill>
                      <a:schemeClr val="bg2">
                        <a:lumMod val="20000"/>
                        <a:lumOff val="80000"/>
                      </a:schemeClr>
                    </a:solidFill>
                  </a:tcPr>
                </a:tc>
                <a:extLst>
                  <a:ext uri="{0D108BD9-81ED-4DB2-BD59-A6C34878D82A}">
                    <a16:rowId xmlns:a16="http://schemas.microsoft.com/office/drawing/2014/main" val="1828884062"/>
                  </a:ext>
                </a:extLst>
              </a:tr>
            </a:tbl>
          </a:graphicData>
        </a:graphic>
      </p:graphicFrame>
    </p:spTree>
    <p:extLst>
      <p:ext uri="{BB962C8B-B14F-4D97-AF65-F5344CB8AC3E}">
        <p14:creationId xmlns:p14="http://schemas.microsoft.com/office/powerpoint/2010/main" val="286858399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23029" y="1265200"/>
          <a:ext cx="9733369" cy="3749926"/>
        </p:xfrm>
        <a:graphic>
          <a:graphicData uri="http://schemas.openxmlformats.org/drawingml/2006/table">
            <a:tbl>
              <a:tblPr firstRow="1" bandRow="1">
                <a:tableStyleId>{5C22544A-7EE6-4342-B048-85BDC9FD1C3A}</a:tableStyleId>
              </a:tblPr>
              <a:tblGrid>
                <a:gridCol w="3385520">
                  <a:extLst>
                    <a:ext uri="{9D8B030D-6E8A-4147-A177-3AD203B41FA5}">
                      <a16:colId xmlns:a16="http://schemas.microsoft.com/office/drawing/2014/main" val="2422385950"/>
                    </a:ext>
                  </a:extLst>
                </a:gridCol>
                <a:gridCol w="6347849">
                  <a:extLst>
                    <a:ext uri="{9D8B030D-6E8A-4147-A177-3AD203B41FA5}">
                      <a16:colId xmlns:a16="http://schemas.microsoft.com/office/drawing/2014/main" val="3619854554"/>
                    </a:ext>
                  </a:extLst>
                </a:gridCol>
              </a:tblGrid>
              <a:tr h="914756">
                <a:tc>
                  <a:txBody>
                    <a:bodyPr/>
                    <a:lstStyle/>
                    <a:p>
                      <a:r>
                        <a:rPr lang="en-US" sz="3100" dirty="0"/>
                        <a:t>DMS Operation</a:t>
                      </a:r>
                    </a:p>
                  </a:txBody>
                  <a:tcPr marL="84638" marR="84638" marT="42319" marB="42319">
                    <a:solidFill>
                      <a:schemeClr val="tx2"/>
                    </a:solidFill>
                  </a:tcPr>
                </a:tc>
                <a:tc>
                  <a:txBody>
                    <a:bodyPr/>
                    <a:lstStyle/>
                    <a:p>
                      <a:r>
                        <a:rPr lang="en-US" sz="3100" dirty="0"/>
                        <a:t>Description</a:t>
                      </a:r>
                    </a:p>
                  </a:txBody>
                  <a:tcPr marL="84638" marR="84638" marT="42319" marB="42319">
                    <a:solidFill>
                      <a:schemeClr val="tx2"/>
                    </a:solidFill>
                  </a:tcPr>
                </a:tc>
                <a:extLst>
                  <a:ext uri="{0D108BD9-81ED-4DB2-BD59-A6C34878D82A}">
                    <a16:rowId xmlns:a16="http://schemas.microsoft.com/office/drawing/2014/main" val="2455015492"/>
                  </a:ext>
                </a:extLst>
              </a:tr>
              <a:tr h="1016395">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2000" b="1" dirty="0"/>
                    </a:p>
                    <a:p>
                      <a:pPr marL="0" marR="0" indent="0" algn="l" defTabSz="932742" rtl="0" eaLnBrk="1" fontAlgn="auto" latinLnBrk="0" hangingPunct="1">
                        <a:lnSpc>
                          <a:spcPct val="100000"/>
                        </a:lnSpc>
                        <a:spcBef>
                          <a:spcPts val="0"/>
                        </a:spcBef>
                        <a:spcAft>
                          <a:spcPts val="0"/>
                        </a:spcAft>
                        <a:buClrTx/>
                        <a:buSzTx/>
                        <a:buFontTx/>
                        <a:buNone/>
                        <a:tabLst/>
                        <a:defRPr/>
                      </a:pPr>
                      <a:r>
                        <a:rPr lang="en-US" sz="2000" b="1" dirty="0" err="1"/>
                        <a:t>ShuffleMoveOperation</a:t>
                      </a:r>
                      <a:endParaRPr lang="en-US" sz="2000" b="1" dirty="0"/>
                    </a:p>
                    <a:p>
                      <a:endParaRPr lang="en-US" sz="2000" b="1" dirty="0"/>
                    </a:p>
                  </a:txBody>
                  <a:tcPr marL="84638" marR="84638" marT="42319" marB="42319">
                    <a:solidFill>
                      <a:schemeClr val="bg2">
                        <a:lumMod val="20000"/>
                        <a:lumOff val="8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dirty="0"/>
                        <a:t>Redistributes data for compatible join or</a:t>
                      </a:r>
                      <a:r>
                        <a:rPr lang="en-US" sz="2000" baseline="0" dirty="0"/>
                        <a:t> aggregation</a:t>
                      </a:r>
                      <a:endParaRPr lang="en-US" sz="2000" dirty="0"/>
                    </a:p>
                  </a:txBody>
                  <a:tcPr marL="84638" marR="84638" marT="42319" marB="42319" anchor="ctr">
                    <a:solidFill>
                      <a:schemeClr val="bg2">
                        <a:lumMod val="20000"/>
                        <a:lumOff val="80000"/>
                      </a:schemeClr>
                    </a:solidFill>
                  </a:tcPr>
                </a:tc>
                <a:extLst>
                  <a:ext uri="{0D108BD9-81ED-4DB2-BD59-A6C34878D82A}">
                    <a16:rowId xmlns:a16="http://schemas.microsoft.com/office/drawing/2014/main" val="3499732124"/>
                  </a:ext>
                </a:extLst>
              </a:tr>
              <a:tr h="909387">
                <a:tc>
                  <a:txBody>
                    <a:bodyPr/>
                    <a:lstStyle/>
                    <a:p>
                      <a:endParaRPr lang="en-US" sz="2000" b="1" dirty="0"/>
                    </a:p>
                    <a:p>
                      <a:r>
                        <a:rPr lang="en-US" sz="2000" b="1" dirty="0" err="1"/>
                        <a:t>PartitionMoveOperation</a:t>
                      </a:r>
                      <a:endParaRPr lang="en-US" sz="2000" b="1" dirty="0"/>
                    </a:p>
                  </a:txBody>
                  <a:tcPr marL="84638" marR="84638" marT="42319" marB="42319">
                    <a:solidFill>
                      <a:schemeClr val="accent2">
                        <a:lumMod val="20000"/>
                        <a:lumOff val="80000"/>
                      </a:schemeClr>
                    </a:solidFill>
                  </a:tcPr>
                </a:tc>
                <a:tc>
                  <a:txBody>
                    <a:bodyPr/>
                    <a:lstStyle/>
                    <a:p>
                      <a:r>
                        <a:rPr lang="en-US" sz="2000" dirty="0"/>
                        <a:t>Data moves from compute to</a:t>
                      </a:r>
                      <a:r>
                        <a:rPr lang="en-US" sz="2000" baseline="0" dirty="0"/>
                        <a:t> control node</a:t>
                      </a:r>
                      <a:endParaRPr lang="en-US" sz="2000" dirty="0"/>
                    </a:p>
                  </a:txBody>
                  <a:tcPr marL="84638" marR="84638" marT="42319" marB="42319" anchor="ctr">
                    <a:solidFill>
                      <a:schemeClr val="accent2">
                        <a:lumMod val="20000"/>
                        <a:lumOff val="80000"/>
                      </a:schemeClr>
                    </a:solidFill>
                  </a:tcPr>
                </a:tc>
                <a:extLst>
                  <a:ext uri="{0D108BD9-81ED-4DB2-BD59-A6C34878D82A}">
                    <a16:rowId xmlns:a16="http://schemas.microsoft.com/office/drawing/2014/main" val="2757585178"/>
                  </a:ext>
                </a:extLst>
              </a:tr>
              <a:tr h="909387">
                <a:tc>
                  <a:txBody>
                    <a:bodyPr/>
                    <a:lstStyle/>
                    <a:p>
                      <a:endParaRPr lang="en-US" sz="2000" b="1" dirty="0"/>
                    </a:p>
                    <a:p>
                      <a:r>
                        <a:rPr lang="en-US" sz="2000" b="1" dirty="0" err="1"/>
                        <a:t>BroadcastMoveOperation</a:t>
                      </a:r>
                      <a:endParaRPr lang="en-US" sz="2000" b="1" dirty="0"/>
                    </a:p>
                  </a:txBody>
                  <a:tcPr marL="84638" marR="84638" marT="42319" marB="42319">
                    <a:solidFill>
                      <a:schemeClr val="bg2">
                        <a:lumMod val="20000"/>
                        <a:lumOff val="80000"/>
                      </a:schemeClr>
                    </a:solidFill>
                  </a:tcPr>
                </a:tc>
                <a:tc>
                  <a:txBody>
                    <a:bodyPr/>
                    <a:lstStyle/>
                    <a:p>
                      <a:r>
                        <a:rPr lang="en-US" sz="2000" dirty="0"/>
                        <a:t>Table needs to become replicated for join compatibility</a:t>
                      </a:r>
                    </a:p>
                  </a:txBody>
                  <a:tcPr marL="84638" marR="84638" marT="42319" marB="42319" anchor="ctr">
                    <a:solidFill>
                      <a:schemeClr val="bg2">
                        <a:lumMod val="20000"/>
                        <a:lumOff val="80000"/>
                      </a:schemeClr>
                    </a:solidFill>
                  </a:tcPr>
                </a:tc>
                <a:extLst>
                  <a:ext uri="{0D108BD9-81ED-4DB2-BD59-A6C34878D82A}">
                    <a16:rowId xmlns:a16="http://schemas.microsoft.com/office/drawing/2014/main" val="1828884062"/>
                  </a:ext>
                </a:extLst>
              </a:tr>
            </a:tbl>
          </a:graphicData>
        </a:graphic>
      </p:graphicFrame>
      <p:sp>
        <p:nvSpPr>
          <p:cNvPr id="5" name="Title 1"/>
          <p:cNvSpPr>
            <a:spLocks noGrp="1"/>
          </p:cNvSpPr>
          <p:nvPr>
            <p:ph type="title"/>
          </p:nvPr>
        </p:nvSpPr>
        <p:spPr>
          <a:xfrm>
            <a:off x="1509962" y="316884"/>
            <a:ext cx="8500568" cy="772151"/>
          </a:xfrm>
        </p:spPr>
        <p:txBody>
          <a:bodyPr>
            <a:normAutofit fontScale="90000"/>
          </a:bodyPr>
          <a:lstStyle/>
          <a:p>
            <a:r>
              <a:rPr lang="en-US" dirty="0">
                <a:latin typeface="Segoe"/>
              </a:rPr>
              <a:t>Common Data Movement Types</a:t>
            </a:r>
          </a:p>
        </p:txBody>
      </p:sp>
    </p:spTree>
    <p:extLst>
      <p:ext uri="{BB962C8B-B14F-4D97-AF65-F5344CB8AC3E}">
        <p14:creationId xmlns:p14="http://schemas.microsoft.com/office/powerpoint/2010/main" val="349107719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4" name="Text Placeholder 3"/>
          <p:cNvSpPr>
            <a:spLocks noGrp="1"/>
          </p:cNvSpPr>
          <p:nvPr>
            <p:ph type="body" sz="quarter" idx="10"/>
          </p:nvPr>
        </p:nvSpPr>
        <p:spPr>
          <a:xfrm>
            <a:off x="254470" y="1122482"/>
            <a:ext cx="11013139" cy="2890993"/>
          </a:xfrm>
        </p:spPr>
        <p:txBody>
          <a:bodyPr/>
          <a:lstStyle/>
          <a:p>
            <a:r>
              <a:rPr lang="en-US" dirty="0"/>
              <a:t>Big Data Options in Azure</a:t>
            </a:r>
          </a:p>
          <a:p>
            <a:r>
              <a:rPr lang="en-US" dirty="0"/>
              <a:t>SQL Data Warehouse Basics</a:t>
            </a:r>
          </a:p>
          <a:p>
            <a:r>
              <a:rPr lang="en-US" dirty="0"/>
              <a:t>Data Migration</a:t>
            </a:r>
          </a:p>
          <a:p>
            <a:r>
              <a:rPr lang="en-US" dirty="0"/>
              <a:t>Table Distribution</a:t>
            </a:r>
          </a:p>
          <a:p>
            <a:r>
              <a:rPr lang="en-US" dirty="0"/>
              <a:t>Common Architecture Patterns</a:t>
            </a:r>
          </a:p>
        </p:txBody>
      </p:sp>
    </p:spTree>
    <p:extLst>
      <p:ext uri="{BB962C8B-B14F-4D97-AF65-F5344CB8AC3E}">
        <p14:creationId xmlns:p14="http://schemas.microsoft.com/office/powerpoint/2010/main" val="52219699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548" y="453053"/>
            <a:ext cx="9928544" cy="868890"/>
          </a:xfrm>
        </p:spPr>
        <p:txBody>
          <a:bodyPr/>
          <a:lstStyle/>
          <a:p>
            <a:r>
              <a:rPr lang="en-US" dirty="0"/>
              <a:t>Optimizing with Indexes</a:t>
            </a:r>
          </a:p>
        </p:txBody>
      </p:sp>
      <p:grpSp>
        <p:nvGrpSpPr>
          <p:cNvPr id="4" name="Group 3"/>
          <p:cNvGrpSpPr/>
          <p:nvPr/>
        </p:nvGrpSpPr>
        <p:grpSpPr>
          <a:xfrm>
            <a:off x="7682944" y="1386094"/>
            <a:ext cx="3648490" cy="2625369"/>
            <a:chOff x="4264819" y="1763394"/>
            <a:chExt cx="3657600" cy="5496895"/>
          </a:xfrm>
          <a:solidFill>
            <a:schemeClr val="bg2">
              <a:lumMod val="20000"/>
              <a:lumOff val="80000"/>
            </a:schemeClr>
          </a:solidFill>
        </p:grpSpPr>
        <p:sp>
          <p:nvSpPr>
            <p:cNvPr id="5" name="Rectangle 4"/>
            <p:cNvSpPr/>
            <p:nvPr/>
          </p:nvSpPr>
          <p:spPr bwMode="auto">
            <a:xfrm>
              <a:off x="4264819" y="1763394"/>
              <a:ext cx="3657600" cy="1319142"/>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86311" tIns="0" rIns="86311" bIns="0" numCol="1" spcCol="0" rtlCol="0" fromWordArt="0" anchor="ctr" anchorCtr="0" forceAA="0" compatLnSpc="1">
              <a:prstTxWarp prst="textNoShape">
                <a:avLst/>
              </a:prstTxWarp>
              <a:noAutofit/>
            </a:bodyPr>
            <a:lstStyle/>
            <a:p>
              <a:pPr defTabSz="1533223" fontAlgn="base">
                <a:lnSpc>
                  <a:spcPct val="90000"/>
                </a:lnSpc>
                <a:spcBef>
                  <a:spcPct val="0"/>
                </a:spcBef>
                <a:spcAft>
                  <a:spcPct val="0"/>
                </a:spcAft>
                <a:defRPr/>
              </a:pPr>
              <a:endParaRPr lang="en-US" sz="2549" kern="0" dirty="0">
                <a:gradFill>
                  <a:gsLst>
                    <a:gs pos="0">
                      <a:sysClr val="window" lastClr="FFFFFF"/>
                    </a:gs>
                    <a:gs pos="100000">
                      <a:sysClr val="window" lastClr="FFFFFF"/>
                    </a:gs>
                  </a:gsLst>
                  <a:lin ang="16200000" scaled="0"/>
                </a:gradFill>
                <a:latin typeface="Segoe UI Light"/>
              </a:endParaRPr>
            </a:p>
          </p:txBody>
        </p:sp>
        <p:sp>
          <p:nvSpPr>
            <p:cNvPr id="6" name="Rectangle 5"/>
            <p:cNvSpPr/>
            <p:nvPr/>
          </p:nvSpPr>
          <p:spPr bwMode="auto">
            <a:xfrm>
              <a:off x="4264819" y="3102284"/>
              <a:ext cx="3657600" cy="4158005"/>
            </a:xfrm>
            <a:prstGeom prst="rect">
              <a:avLst/>
            </a:prstGeom>
            <a:grpFill/>
            <a:ln w="9525" cap="flat" cmpd="sng" algn="ctr">
              <a:noFill/>
              <a:prstDash val="solid"/>
              <a:headEnd type="none" w="med" len="med"/>
              <a:tailEnd type="none" w="med" len="med"/>
            </a:ln>
            <a:effectLst/>
          </p:spPr>
          <p:txBody>
            <a:bodyPr vert="horz" wrap="square" lIns="86307" tIns="43154" rIns="86307" bIns="43154" numCol="1" rtlCol="0" anchor="ctr" anchorCtr="0" compatLnSpc="1">
              <a:prstTxWarp prst="textNoShape">
                <a:avLst/>
              </a:prstTxWarp>
            </a:bodyPr>
            <a:lstStyle/>
            <a:p>
              <a:pPr marL="323647" indent="-323647" defTabSz="1150164">
                <a:buFont typeface="Arial" panose="020B0604020202020204" pitchFamily="34" charset="0"/>
                <a:buChar char="•"/>
                <a:defRPr/>
              </a:pPr>
              <a:endParaRPr lang="en-US" sz="2266" kern="0" dirty="0">
                <a:gradFill>
                  <a:gsLst>
                    <a:gs pos="0">
                      <a:srgbClr val="FFFFFF"/>
                    </a:gs>
                    <a:gs pos="100000">
                      <a:srgbClr val="FFFFFF"/>
                    </a:gs>
                  </a:gsLst>
                  <a:lin ang="5400000" scaled="0"/>
                </a:gradFill>
                <a:latin typeface="Segoe UI Semilight"/>
              </a:endParaRPr>
            </a:p>
          </p:txBody>
        </p:sp>
      </p:grpSp>
      <p:sp>
        <p:nvSpPr>
          <p:cNvPr id="16" name="TextBox 15"/>
          <p:cNvSpPr txBox="1"/>
          <p:nvPr/>
        </p:nvSpPr>
        <p:spPr>
          <a:xfrm>
            <a:off x="7682945" y="1379875"/>
            <a:ext cx="3648487" cy="610616"/>
          </a:xfrm>
          <a:prstGeom prst="rect">
            <a:avLst/>
          </a:prstGeom>
          <a:solidFill>
            <a:schemeClr val="tx2"/>
          </a:solidFill>
        </p:spPr>
        <p:txBody>
          <a:bodyPr wrap="square" rtlCol="0">
            <a:spAutoFit/>
          </a:bodyPr>
          <a:lstStyle/>
          <a:p>
            <a:pPr algn="ctr" defTabSz="863999">
              <a:defRPr/>
            </a:pPr>
            <a:r>
              <a:rPr lang="en-US" sz="1888" dirty="0">
                <a:solidFill>
                  <a:srgbClr val="FFFFFF"/>
                </a:solidFill>
                <a:latin typeface="Segoe WP Semibold" panose="020B0702040204020203" pitchFamily="34" charset="0"/>
                <a:ea typeface="Segoe UI" pitchFamily="34" charset="0"/>
                <a:cs typeface="Segoe WP Semibold" panose="020B0702040204020203" pitchFamily="34" charset="0"/>
              </a:rPr>
              <a:t>Clustered Index</a:t>
            </a:r>
          </a:p>
          <a:p>
            <a:pPr algn="ctr" defTabSz="863999">
              <a:defRPr/>
            </a:pPr>
            <a:endParaRPr lang="en-US" sz="1480" dirty="0">
              <a:solidFill>
                <a:srgbClr val="FFFFFF"/>
              </a:solidFill>
              <a:latin typeface="Segoe WP Semibold" panose="020B0702040204020203" pitchFamily="34" charset="0"/>
              <a:ea typeface="Segoe UI" pitchFamily="34" charset="0"/>
              <a:cs typeface="Segoe WP Semibold" panose="020B0702040204020203" pitchFamily="34" charset="0"/>
            </a:endParaRPr>
          </a:p>
        </p:txBody>
      </p:sp>
      <p:sp>
        <p:nvSpPr>
          <p:cNvPr id="20" name="Rectangle 19"/>
          <p:cNvSpPr/>
          <p:nvPr/>
        </p:nvSpPr>
        <p:spPr>
          <a:xfrm>
            <a:off x="7682944" y="2063148"/>
            <a:ext cx="3648490" cy="1019766"/>
          </a:xfrm>
          <a:prstGeom prst="rect">
            <a:avLst/>
          </a:prstGeom>
          <a:solidFill>
            <a:schemeClr val="bg2">
              <a:lumMod val="20000"/>
              <a:lumOff val="80000"/>
            </a:schemeClr>
          </a:solidFill>
        </p:spPr>
        <p:txBody>
          <a:bodyPr wrap="square">
            <a:spAutoFit/>
          </a:bodyPr>
          <a:lstStyle/>
          <a:p>
            <a:pPr marL="359640" indent="-359640" defTabSz="1533690">
              <a:buFont typeface="Arial" panose="020B0604020202020204" pitchFamily="34" charset="0"/>
              <a:buChar char="•"/>
              <a:defRPr/>
            </a:pPr>
            <a:r>
              <a:rPr lang="en-US" sz="1701" kern="0" dirty="0">
                <a:solidFill>
                  <a:srgbClr val="353535"/>
                </a:solidFill>
                <a:latin typeface="Segoe"/>
              </a:rPr>
              <a:t>Optimal for tables &lt; 60M rows</a:t>
            </a:r>
          </a:p>
          <a:p>
            <a:pPr marL="359640" indent="-359640" defTabSz="1533690">
              <a:buFont typeface="Arial" panose="020B0604020202020204" pitchFamily="34" charset="0"/>
              <a:buChar char="•"/>
              <a:defRPr/>
            </a:pPr>
            <a:r>
              <a:rPr lang="en-US" sz="1701" dirty="0">
                <a:solidFill>
                  <a:srgbClr val="353535"/>
                </a:solidFill>
                <a:latin typeface="Segoe"/>
                <a:cs typeface="Arial" pitchFamily="34" charset="0"/>
              </a:rPr>
              <a:t>Sorting operation slows down load</a:t>
            </a:r>
          </a:p>
          <a:p>
            <a:pPr marL="359640" indent="-359640" defTabSz="1533690">
              <a:buFont typeface="Arial" panose="020B0604020202020204" pitchFamily="34" charset="0"/>
              <a:buChar char="•"/>
              <a:defRPr/>
            </a:pPr>
            <a:endParaRPr lang="en-US" sz="924" kern="0" dirty="0">
              <a:solidFill>
                <a:srgbClr val="353535"/>
              </a:solidFill>
              <a:latin typeface="Segoe UI Semilight"/>
            </a:endParaRPr>
          </a:p>
        </p:txBody>
      </p:sp>
      <p:grpSp>
        <p:nvGrpSpPr>
          <p:cNvPr id="9" name="Group 8"/>
          <p:cNvGrpSpPr/>
          <p:nvPr/>
        </p:nvGrpSpPr>
        <p:grpSpPr>
          <a:xfrm>
            <a:off x="227547" y="1379875"/>
            <a:ext cx="3696794" cy="2655311"/>
            <a:chOff x="203325" y="1215610"/>
            <a:chExt cx="2867995" cy="2999283"/>
          </a:xfrm>
          <a:solidFill>
            <a:schemeClr val="accent1">
              <a:lumMod val="40000"/>
              <a:lumOff val="60000"/>
            </a:schemeClr>
          </a:solidFill>
        </p:grpSpPr>
        <p:sp>
          <p:nvSpPr>
            <p:cNvPr id="12" name="Rectangle 11"/>
            <p:cNvSpPr/>
            <p:nvPr/>
          </p:nvSpPr>
          <p:spPr bwMode="auto">
            <a:xfrm>
              <a:off x="203326" y="1669139"/>
              <a:ext cx="2867993" cy="2518958"/>
            </a:xfrm>
            <a:prstGeom prst="rect">
              <a:avLst/>
            </a:prstGeom>
            <a:solidFill>
              <a:schemeClr val="bg2">
                <a:lumMod val="20000"/>
                <a:lumOff val="80000"/>
              </a:schemeClr>
            </a:solidFill>
            <a:ln w="9525" cap="flat" cmpd="sng" algn="ctr">
              <a:noFill/>
              <a:prstDash val="solid"/>
              <a:headEnd type="none" w="med" len="med"/>
              <a:tailEnd type="none" w="med" len="med"/>
            </a:ln>
            <a:effectLst/>
          </p:spPr>
          <p:txBody>
            <a:bodyPr vert="horz" wrap="square" lIns="86307" tIns="43154" rIns="86307" bIns="43154" numCol="1" rtlCol="0" anchor="ctr" anchorCtr="0" compatLnSpc="1">
              <a:prstTxWarp prst="textNoShape">
                <a:avLst/>
              </a:prstTxWarp>
            </a:bodyPr>
            <a:lstStyle/>
            <a:p>
              <a:pPr defTabSz="1150164">
                <a:defRPr/>
              </a:pPr>
              <a:endParaRPr lang="en-US" sz="1888" kern="0" dirty="0">
                <a:solidFill>
                  <a:srgbClr val="353535"/>
                </a:solidFill>
                <a:latin typeface="Segoe UI Semilight"/>
              </a:endParaRPr>
            </a:p>
          </p:txBody>
        </p:sp>
        <p:sp>
          <p:nvSpPr>
            <p:cNvPr id="15" name="TextBox 14"/>
            <p:cNvSpPr txBox="1"/>
            <p:nvPr/>
          </p:nvSpPr>
          <p:spPr>
            <a:xfrm>
              <a:off x="203325" y="1215610"/>
              <a:ext cx="2867994" cy="689716"/>
            </a:xfrm>
            <a:prstGeom prst="rect">
              <a:avLst/>
            </a:prstGeom>
            <a:solidFill>
              <a:schemeClr val="tx2"/>
            </a:solidFill>
          </p:spPr>
          <p:txBody>
            <a:bodyPr wrap="square" rtlCol="0">
              <a:spAutoFit/>
            </a:bodyPr>
            <a:lstStyle/>
            <a:p>
              <a:pPr algn="ctr" defTabSz="863999">
                <a:defRPr/>
              </a:pPr>
              <a:r>
                <a:rPr lang="en-US" sz="1888" dirty="0">
                  <a:solidFill>
                    <a:srgbClr val="FFFFFF"/>
                  </a:solidFill>
                  <a:latin typeface="Segoe WP Semibold" panose="020B0702040204020203" pitchFamily="34" charset="0"/>
                  <a:ea typeface="Segoe UI" pitchFamily="34" charset="0"/>
                  <a:cs typeface="Segoe WP Semibold" panose="020B0702040204020203" pitchFamily="34" charset="0"/>
                </a:rPr>
                <a:t>Clustered </a:t>
              </a:r>
              <a:r>
                <a:rPr lang="en-US" sz="1888" dirty="0" err="1">
                  <a:solidFill>
                    <a:srgbClr val="FFFFFF"/>
                  </a:solidFill>
                  <a:latin typeface="Segoe WP Semibold" panose="020B0702040204020203" pitchFamily="34" charset="0"/>
                  <a:ea typeface="Segoe UI" pitchFamily="34" charset="0"/>
                  <a:cs typeface="Segoe WP Semibold" panose="020B0702040204020203" pitchFamily="34" charset="0"/>
                </a:rPr>
                <a:t>ColumnStore</a:t>
              </a:r>
              <a:br>
                <a:rPr lang="en-US" sz="1888" dirty="0">
                  <a:solidFill>
                    <a:srgbClr val="FFFFFF"/>
                  </a:solidFill>
                  <a:latin typeface="Segoe WP Semibold" panose="020B0702040204020203" pitchFamily="34" charset="0"/>
                  <a:ea typeface="Segoe UI" pitchFamily="34" charset="0"/>
                  <a:cs typeface="Segoe WP Semibold" panose="020B0702040204020203" pitchFamily="34" charset="0"/>
                </a:rPr>
              </a:br>
              <a:r>
                <a:rPr lang="en-US" sz="1480" dirty="0">
                  <a:solidFill>
                    <a:srgbClr val="FFFFFF"/>
                  </a:solidFill>
                  <a:latin typeface="Segoe WP Semibold" panose="020B0702040204020203" pitchFamily="34" charset="0"/>
                  <a:ea typeface="Segoe UI" pitchFamily="34" charset="0"/>
                  <a:cs typeface="Segoe WP Semibold" panose="020B0702040204020203" pitchFamily="34" charset="0"/>
                </a:rPr>
                <a:t>(SQL DW Default)</a:t>
              </a:r>
            </a:p>
          </p:txBody>
        </p:sp>
        <p:sp>
          <p:nvSpPr>
            <p:cNvPr id="18" name="Rectangle 17"/>
            <p:cNvSpPr/>
            <p:nvPr/>
          </p:nvSpPr>
          <p:spPr>
            <a:xfrm>
              <a:off x="203824" y="2041090"/>
              <a:ext cx="2867496" cy="2173803"/>
            </a:xfrm>
            <a:prstGeom prst="rect">
              <a:avLst/>
            </a:prstGeom>
            <a:solidFill>
              <a:schemeClr val="bg2">
                <a:lumMod val="20000"/>
                <a:lumOff val="80000"/>
              </a:schemeClr>
            </a:solidFill>
          </p:spPr>
          <p:txBody>
            <a:bodyPr wrap="square">
              <a:spAutoFit/>
            </a:bodyPr>
            <a:lstStyle/>
            <a:p>
              <a:pPr marL="359640" indent="-359640" defTabSz="1533690">
                <a:buFont typeface="Arial" panose="020B0604020202020204" pitchFamily="34" charset="0"/>
                <a:buChar char="•"/>
                <a:defRPr/>
              </a:pPr>
              <a:r>
                <a:rPr lang="en-US" sz="1701" kern="0" dirty="0">
                  <a:solidFill>
                    <a:srgbClr val="353535"/>
                  </a:solidFill>
                  <a:latin typeface="Segoe"/>
                  <a:sym typeface="Wingdings 2" pitchFamily="18" charset="2"/>
                </a:rPr>
                <a:t>Optimal choice for </a:t>
              </a:r>
              <a:r>
                <a:rPr lang="en-US" sz="1701" b="1" kern="0" dirty="0">
                  <a:solidFill>
                    <a:srgbClr val="353535"/>
                  </a:solidFill>
                  <a:latin typeface="Segoe"/>
                  <a:sym typeface="Wingdings 2" pitchFamily="18" charset="2"/>
                </a:rPr>
                <a:t>large tables</a:t>
              </a:r>
            </a:p>
            <a:p>
              <a:pPr marL="359640" indent="-359640" defTabSz="1533690">
                <a:buFont typeface="Arial" panose="020B0604020202020204" pitchFamily="34" charset="0"/>
                <a:buChar char="•"/>
                <a:defRPr/>
              </a:pPr>
              <a:r>
                <a:rPr lang="en-US" sz="1701" kern="0" dirty="0">
                  <a:solidFill>
                    <a:srgbClr val="353535"/>
                  </a:solidFill>
                  <a:latin typeface="Segoe"/>
                  <a:sym typeface="Wingdings 2" pitchFamily="18" charset="2"/>
                </a:rPr>
                <a:t>Limits scans to columns in the query</a:t>
              </a:r>
            </a:p>
            <a:p>
              <a:pPr marL="359640" indent="-359640" defTabSz="1533690">
                <a:buFont typeface="Arial" panose="020B0604020202020204" pitchFamily="34" charset="0"/>
                <a:buChar char="•"/>
                <a:defRPr/>
              </a:pPr>
              <a:r>
                <a:rPr lang="en-US" sz="1701" kern="0" dirty="0">
                  <a:solidFill>
                    <a:srgbClr val="353535"/>
                  </a:solidFill>
                  <a:latin typeface="Segoe"/>
                  <a:sym typeface="Wingdings 2" pitchFamily="18" charset="2"/>
                </a:rPr>
                <a:t>Optimal compression</a:t>
              </a:r>
            </a:p>
            <a:p>
              <a:pPr marL="359640" indent="-359640" defTabSz="1533690">
                <a:buFont typeface="Arial" panose="020B0604020202020204" pitchFamily="34" charset="0"/>
                <a:buChar char="•"/>
                <a:defRPr/>
              </a:pPr>
              <a:r>
                <a:rPr lang="en-US" sz="1701" kern="0" dirty="0">
                  <a:solidFill>
                    <a:srgbClr val="353535"/>
                  </a:solidFill>
                  <a:latin typeface="Segoe"/>
                  <a:sym typeface="Wingdings 2" pitchFamily="18" charset="2"/>
                </a:rPr>
                <a:t>Slower to load than Heap</a:t>
              </a:r>
            </a:p>
            <a:p>
              <a:pPr marL="359640" indent="-359640" defTabSz="1533690">
                <a:buFont typeface="Arial" panose="020B0604020202020204" pitchFamily="34" charset="0"/>
                <a:buChar char="•"/>
                <a:defRPr/>
              </a:pPr>
              <a:r>
                <a:rPr lang="en-US" sz="1701" kern="0" dirty="0">
                  <a:solidFill>
                    <a:srgbClr val="353535"/>
                  </a:solidFill>
                  <a:latin typeface="Segoe"/>
                  <a:sym typeface="Wingdings 2" pitchFamily="18" charset="2"/>
                </a:rPr>
                <a:t>Keep partitions large enough to compress (&gt; 1 million rows)</a:t>
              </a:r>
            </a:p>
          </p:txBody>
        </p:sp>
      </p:grpSp>
      <p:grpSp>
        <p:nvGrpSpPr>
          <p:cNvPr id="21" name="Group 20"/>
          <p:cNvGrpSpPr/>
          <p:nvPr/>
        </p:nvGrpSpPr>
        <p:grpSpPr>
          <a:xfrm>
            <a:off x="227549" y="4130610"/>
            <a:ext cx="11103885" cy="1481163"/>
            <a:chOff x="4242811" y="1763394"/>
            <a:chExt cx="3679608" cy="6351235"/>
          </a:xfrm>
          <a:solidFill>
            <a:schemeClr val="bg2">
              <a:lumMod val="20000"/>
              <a:lumOff val="80000"/>
            </a:schemeClr>
          </a:solidFill>
        </p:grpSpPr>
        <p:sp>
          <p:nvSpPr>
            <p:cNvPr id="22" name="Rectangle 21"/>
            <p:cNvSpPr/>
            <p:nvPr/>
          </p:nvSpPr>
          <p:spPr bwMode="auto">
            <a:xfrm>
              <a:off x="4242811" y="1763394"/>
              <a:ext cx="3679608" cy="2013026"/>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86311" tIns="0" rIns="86311" bIns="0" numCol="1" spcCol="0" rtlCol="0" fromWordArt="0" anchor="ctr" anchorCtr="0" forceAA="0" compatLnSpc="1">
              <a:prstTxWarp prst="textNoShape">
                <a:avLst/>
              </a:prstTxWarp>
              <a:noAutofit/>
            </a:bodyPr>
            <a:lstStyle/>
            <a:p>
              <a:pPr defTabSz="1533223" fontAlgn="base">
                <a:lnSpc>
                  <a:spcPct val="90000"/>
                </a:lnSpc>
                <a:spcBef>
                  <a:spcPct val="0"/>
                </a:spcBef>
                <a:spcAft>
                  <a:spcPct val="0"/>
                </a:spcAft>
                <a:defRPr/>
              </a:pPr>
              <a:endParaRPr lang="en-US" sz="2549" kern="0" dirty="0">
                <a:gradFill>
                  <a:gsLst>
                    <a:gs pos="0">
                      <a:sysClr val="window" lastClr="FFFFFF"/>
                    </a:gs>
                    <a:gs pos="100000">
                      <a:sysClr val="window" lastClr="FFFFFF"/>
                    </a:gs>
                  </a:gsLst>
                  <a:lin ang="16200000" scaled="0"/>
                </a:gradFill>
                <a:latin typeface="Segoe UI Light"/>
              </a:endParaRPr>
            </a:p>
          </p:txBody>
        </p:sp>
        <p:sp>
          <p:nvSpPr>
            <p:cNvPr id="23" name="Rectangle 22"/>
            <p:cNvSpPr/>
            <p:nvPr/>
          </p:nvSpPr>
          <p:spPr bwMode="auto">
            <a:xfrm>
              <a:off x="4260076" y="3712745"/>
              <a:ext cx="3662343" cy="4401884"/>
            </a:xfrm>
            <a:prstGeom prst="rect">
              <a:avLst/>
            </a:prstGeom>
            <a:grpFill/>
            <a:ln w="9525" cap="flat" cmpd="sng" algn="ctr">
              <a:noFill/>
              <a:prstDash val="solid"/>
              <a:headEnd type="none" w="med" len="med"/>
              <a:tailEnd type="none" w="med" len="med"/>
            </a:ln>
            <a:effectLst/>
          </p:spPr>
          <p:txBody>
            <a:bodyPr vert="horz" wrap="square" lIns="86307" tIns="43154" rIns="86307" bIns="43154" numCol="1" rtlCol="0" anchor="ctr" anchorCtr="0" compatLnSpc="1">
              <a:prstTxWarp prst="textNoShape">
                <a:avLst/>
              </a:prstTxWarp>
            </a:bodyPr>
            <a:lstStyle/>
            <a:p>
              <a:pPr marL="323647" indent="-323647" defTabSz="1150164">
                <a:buFont typeface="Arial" panose="020B0604020202020204" pitchFamily="34" charset="0"/>
                <a:buChar char="•"/>
                <a:defRPr/>
              </a:pPr>
              <a:endParaRPr lang="en-US" sz="2266" kern="0" dirty="0">
                <a:gradFill>
                  <a:gsLst>
                    <a:gs pos="0">
                      <a:srgbClr val="FFFFFF"/>
                    </a:gs>
                    <a:gs pos="100000">
                      <a:srgbClr val="FFFFFF"/>
                    </a:gs>
                  </a:gsLst>
                  <a:lin ang="5400000" scaled="0"/>
                </a:gradFill>
                <a:latin typeface="Segoe UI Semilight"/>
              </a:endParaRPr>
            </a:p>
          </p:txBody>
        </p:sp>
      </p:grpSp>
      <p:sp>
        <p:nvSpPr>
          <p:cNvPr id="24" name="TextBox 23"/>
          <p:cNvSpPr txBox="1"/>
          <p:nvPr/>
        </p:nvSpPr>
        <p:spPr>
          <a:xfrm>
            <a:off x="293961" y="4130610"/>
            <a:ext cx="11089570" cy="382862"/>
          </a:xfrm>
          <a:prstGeom prst="rect">
            <a:avLst/>
          </a:prstGeom>
          <a:solidFill>
            <a:schemeClr val="tx2"/>
          </a:solidFill>
        </p:spPr>
        <p:txBody>
          <a:bodyPr wrap="square" rtlCol="0">
            <a:spAutoFit/>
          </a:bodyPr>
          <a:lstStyle>
            <a:defPPr>
              <a:defRPr lang="en-US"/>
            </a:defPPr>
            <a:lvl1pPr algn="ctr">
              <a:defRPr sz="2038">
                <a:solidFill>
                  <a:schemeClr val="bg1"/>
                </a:solidFill>
                <a:latin typeface="Segoe WP Semibold" panose="020B0702040204020203" pitchFamily="34" charset="0"/>
                <a:ea typeface="Segoe UI" pitchFamily="34" charset="0"/>
                <a:cs typeface="Segoe WP Semibold" panose="020B0702040204020203" pitchFamily="34" charset="0"/>
              </a:defRPr>
            </a:lvl1pPr>
          </a:lstStyle>
          <a:p>
            <a:pPr defTabSz="863999">
              <a:defRPr/>
            </a:pPr>
            <a:r>
              <a:rPr lang="en-US" sz="1888" dirty="0" err="1">
                <a:solidFill>
                  <a:srgbClr val="FFFFFF"/>
                </a:solidFill>
              </a:rPr>
              <a:t>Nonclustered</a:t>
            </a:r>
            <a:r>
              <a:rPr lang="en-US" sz="1888" dirty="0">
                <a:solidFill>
                  <a:srgbClr val="FFFFFF"/>
                </a:solidFill>
              </a:rPr>
              <a:t> Indexes</a:t>
            </a:r>
          </a:p>
        </p:txBody>
      </p:sp>
      <p:sp>
        <p:nvSpPr>
          <p:cNvPr id="25" name="Rectangle 24"/>
          <p:cNvSpPr/>
          <p:nvPr/>
        </p:nvSpPr>
        <p:spPr>
          <a:xfrm>
            <a:off x="293961" y="4600065"/>
            <a:ext cx="10971063" cy="877548"/>
          </a:xfrm>
          <a:prstGeom prst="rect">
            <a:avLst/>
          </a:prstGeom>
          <a:solidFill>
            <a:schemeClr val="bg2">
              <a:lumMod val="20000"/>
              <a:lumOff val="80000"/>
            </a:schemeClr>
          </a:solidFill>
        </p:spPr>
        <p:txBody>
          <a:bodyPr wrap="square">
            <a:spAutoFit/>
          </a:bodyPr>
          <a:lstStyle/>
          <a:p>
            <a:pPr marL="359640" indent="-359640" defTabSz="863999">
              <a:buFont typeface="Arial" panose="020B0604020202020204" pitchFamily="34" charset="0"/>
              <a:buChar char="•"/>
              <a:defRPr/>
            </a:pPr>
            <a:r>
              <a:rPr lang="en-US" sz="1701" b="1" kern="0" dirty="0">
                <a:solidFill>
                  <a:srgbClr val="353535"/>
                </a:solidFill>
                <a:latin typeface="Segoe"/>
                <a:sym typeface="Wingdings 2" pitchFamily="18" charset="2"/>
              </a:rPr>
              <a:t>Use sparingly</a:t>
            </a:r>
          </a:p>
          <a:p>
            <a:pPr marL="359640" indent="-359640" defTabSz="863999">
              <a:buFont typeface="Arial" panose="020B0604020202020204" pitchFamily="34" charset="0"/>
              <a:buChar char="•"/>
              <a:defRPr/>
            </a:pPr>
            <a:r>
              <a:rPr lang="en-US" sz="1701" kern="0" dirty="0">
                <a:solidFill>
                  <a:srgbClr val="353535"/>
                </a:solidFill>
                <a:latin typeface="Segoe"/>
                <a:sym typeface="Wingdings 2" pitchFamily="18" charset="2"/>
              </a:rPr>
              <a:t>Optimize single row lookups</a:t>
            </a:r>
          </a:p>
          <a:p>
            <a:pPr marL="359640" indent="-359640" defTabSz="863999">
              <a:buFont typeface="Arial" panose="020B0604020202020204" pitchFamily="34" charset="0"/>
              <a:buChar char="•"/>
              <a:defRPr/>
            </a:pPr>
            <a:r>
              <a:rPr lang="en-US" sz="1701" kern="0" dirty="0">
                <a:solidFill>
                  <a:srgbClr val="353535"/>
                </a:solidFill>
                <a:latin typeface="Segoe"/>
                <a:sym typeface="Wingdings 2" pitchFamily="18" charset="2"/>
              </a:rPr>
              <a:t>Will slow down load</a:t>
            </a:r>
          </a:p>
        </p:txBody>
      </p:sp>
      <p:grpSp>
        <p:nvGrpSpPr>
          <p:cNvPr id="26" name="Group 25"/>
          <p:cNvGrpSpPr/>
          <p:nvPr/>
        </p:nvGrpSpPr>
        <p:grpSpPr>
          <a:xfrm>
            <a:off x="3988452" y="1379875"/>
            <a:ext cx="3648490" cy="2617985"/>
            <a:chOff x="3127344" y="1198457"/>
            <a:chExt cx="2898575" cy="3142657"/>
          </a:xfrm>
          <a:solidFill>
            <a:schemeClr val="accent1">
              <a:lumMod val="40000"/>
              <a:lumOff val="60000"/>
            </a:schemeClr>
          </a:solidFill>
        </p:grpSpPr>
        <p:grpSp>
          <p:nvGrpSpPr>
            <p:cNvPr id="27" name="Group 26"/>
            <p:cNvGrpSpPr/>
            <p:nvPr/>
          </p:nvGrpSpPr>
          <p:grpSpPr>
            <a:xfrm>
              <a:off x="3127344" y="1198457"/>
              <a:ext cx="2898575" cy="3142657"/>
              <a:chOff x="4264819" y="1755904"/>
              <a:chExt cx="3657600" cy="5023787"/>
            </a:xfrm>
            <a:grpFill/>
          </p:grpSpPr>
          <p:sp>
            <p:nvSpPr>
              <p:cNvPr id="30" name="Rectangle 29"/>
              <p:cNvSpPr/>
              <p:nvPr/>
            </p:nvSpPr>
            <p:spPr bwMode="auto">
              <a:xfrm>
                <a:off x="4264819" y="2581765"/>
                <a:ext cx="3657600" cy="4197926"/>
              </a:xfrm>
              <a:prstGeom prst="rect">
                <a:avLst/>
              </a:prstGeom>
              <a:solidFill>
                <a:schemeClr val="bg2">
                  <a:lumMod val="20000"/>
                  <a:lumOff val="80000"/>
                </a:schemeClr>
              </a:solidFill>
              <a:ln w="9525" cap="flat" cmpd="sng" algn="ctr">
                <a:noFill/>
                <a:prstDash val="solid"/>
                <a:headEnd type="none" w="med" len="med"/>
                <a:tailEnd type="none" w="med" len="med"/>
              </a:ln>
              <a:effectLst/>
            </p:spPr>
            <p:txBody>
              <a:bodyPr vert="horz" wrap="square" lIns="86307" tIns="43154" rIns="86307" bIns="43154" numCol="1" rtlCol="0" anchor="ctr" anchorCtr="0" compatLnSpc="1">
                <a:prstTxWarp prst="textNoShape">
                  <a:avLst/>
                </a:prstTxWarp>
              </a:bodyPr>
              <a:lstStyle/>
              <a:p>
                <a:pPr marL="323647" indent="-323647" defTabSz="1150164">
                  <a:buFont typeface="Arial" panose="020B0604020202020204" pitchFamily="34" charset="0"/>
                  <a:buChar char="•"/>
                  <a:defRPr/>
                </a:pPr>
                <a:endParaRPr lang="en-US" sz="2266" kern="0" dirty="0">
                  <a:gradFill>
                    <a:gsLst>
                      <a:gs pos="0">
                        <a:srgbClr val="FFFFFF"/>
                      </a:gs>
                      <a:gs pos="100000">
                        <a:srgbClr val="FFFFFF"/>
                      </a:gs>
                    </a:gsLst>
                    <a:lin ang="5400000" scaled="0"/>
                  </a:gradFill>
                  <a:latin typeface="Segoe UI Semilight"/>
                </a:endParaRPr>
              </a:p>
            </p:txBody>
          </p:sp>
          <p:sp>
            <p:nvSpPr>
              <p:cNvPr id="31" name="Rectangle 30"/>
              <p:cNvSpPr/>
              <p:nvPr/>
            </p:nvSpPr>
            <p:spPr bwMode="auto">
              <a:xfrm>
                <a:off x="4264819" y="1755904"/>
                <a:ext cx="3657600" cy="1158729"/>
              </a:xfrm>
              <a:prstGeom prst="rect">
                <a:avLst/>
              </a:prstGeom>
              <a:solidFill>
                <a:schemeClr val="tx2"/>
              </a:solidFill>
              <a:ln w="25400" cap="flat" cmpd="sng" algn="ctr">
                <a:noFill/>
                <a:prstDash val="solid"/>
                <a:headEnd type="none" w="med" len="med"/>
                <a:tailEnd type="none" w="med" len="med"/>
              </a:ln>
              <a:effectLst/>
            </p:spPr>
            <p:txBody>
              <a:bodyPr rot="0" spcFirstLastPara="0" vertOverflow="overflow" horzOverflow="overflow" vert="horz" wrap="square" lIns="86311" tIns="0" rIns="86311" bIns="0" numCol="1" spcCol="0" rtlCol="0" fromWordArt="0" anchor="ctr" anchorCtr="0" forceAA="0" compatLnSpc="1">
                <a:prstTxWarp prst="textNoShape">
                  <a:avLst/>
                </a:prstTxWarp>
                <a:noAutofit/>
              </a:bodyPr>
              <a:lstStyle/>
              <a:p>
                <a:pPr defTabSz="1533223" fontAlgn="base">
                  <a:lnSpc>
                    <a:spcPct val="90000"/>
                  </a:lnSpc>
                  <a:spcBef>
                    <a:spcPct val="0"/>
                  </a:spcBef>
                  <a:spcAft>
                    <a:spcPct val="0"/>
                  </a:spcAft>
                  <a:defRPr/>
                </a:pPr>
                <a:endParaRPr lang="en-US" sz="2549" kern="0" dirty="0">
                  <a:gradFill>
                    <a:gsLst>
                      <a:gs pos="0">
                        <a:sysClr val="window" lastClr="FFFFFF"/>
                      </a:gs>
                      <a:gs pos="100000">
                        <a:sysClr val="window" lastClr="FFFFFF"/>
                      </a:gs>
                    </a:gsLst>
                    <a:lin ang="16200000" scaled="0"/>
                  </a:gradFill>
                  <a:latin typeface="Segoe UI Light"/>
                </a:endParaRPr>
              </a:p>
            </p:txBody>
          </p:sp>
        </p:grpSp>
        <p:sp>
          <p:nvSpPr>
            <p:cNvPr id="28" name="TextBox 27"/>
            <p:cNvSpPr txBox="1"/>
            <p:nvPr/>
          </p:nvSpPr>
          <p:spPr>
            <a:xfrm>
              <a:off x="3350396" y="1206330"/>
              <a:ext cx="2443207" cy="459592"/>
            </a:xfrm>
            <a:prstGeom prst="rect">
              <a:avLst/>
            </a:prstGeom>
            <a:solidFill>
              <a:schemeClr val="tx2"/>
            </a:solidFill>
          </p:spPr>
          <p:txBody>
            <a:bodyPr wrap="square" rtlCol="0">
              <a:spAutoFit/>
            </a:bodyPr>
            <a:lstStyle/>
            <a:p>
              <a:pPr algn="ctr" defTabSz="863999">
                <a:defRPr/>
              </a:pPr>
              <a:r>
                <a:rPr lang="en-US" sz="1888" dirty="0">
                  <a:solidFill>
                    <a:srgbClr val="FFFFFF"/>
                  </a:solidFill>
                  <a:latin typeface="Segoe WP Semibold" panose="020B0702040204020203" pitchFamily="34" charset="0"/>
                  <a:ea typeface="Segoe UI" pitchFamily="34" charset="0"/>
                  <a:cs typeface="Segoe WP Semibold" panose="020B0702040204020203" pitchFamily="34" charset="0"/>
                </a:rPr>
                <a:t>Heap</a:t>
              </a:r>
            </a:p>
          </p:txBody>
        </p:sp>
        <p:sp>
          <p:nvSpPr>
            <p:cNvPr id="29" name="Rectangle 28"/>
            <p:cNvSpPr/>
            <p:nvPr/>
          </p:nvSpPr>
          <p:spPr>
            <a:xfrm>
              <a:off x="3127344" y="2120207"/>
              <a:ext cx="2898575" cy="1367611"/>
            </a:xfrm>
            <a:prstGeom prst="rect">
              <a:avLst/>
            </a:prstGeom>
            <a:solidFill>
              <a:schemeClr val="bg2">
                <a:lumMod val="20000"/>
                <a:lumOff val="80000"/>
              </a:schemeClr>
            </a:solidFill>
          </p:spPr>
          <p:txBody>
            <a:bodyPr wrap="square">
              <a:spAutoFit/>
            </a:bodyPr>
            <a:lstStyle/>
            <a:p>
              <a:pPr marL="359640" indent="-359640" defTabSz="1533690">
                <a:buFont typeface="Arial" panose="020B0604020202020204" pitchFamily="34" charset="0"/>
                <a:buChar char="•"/>
                <a:defRPr/>
              </a:pPr>
              <a:r>
                <a:rPr lang="en-US" sz="1701" kern="0" dirty="0">
                  <a:solidFill>
                    <a:srgbClr val="353535"/>
                  </a:solidFill>
                  <a:latin typeface="Segoe"/>
                  <a:sym typeface="Wingdings 2" pitchFamily="18" charset="2"/>
                </a:rPr>
                <a:t>Optimal choice for </a:t>
              </a:r>
              <a:r>
                <a:rPr lang="en-US" sz="1701" b="1" kern="0" dirty="0">
                  <a:solidFill>
                    <a:srgbClr val="353535"/>
                  </a:solidFill>
                  <a:latin typeface="Segoe"/>
                  <a:sym typeface="Wingdings 2" pitchFamily="18" charset="2"/>
                </a:rPr>
                <a:t>temporary or staging tables</a:t>
              </a:r>
            </a:p>
            <a:p>
              <a:pPr marL="359640" indent="-359640" defTabSz="1533690">
                <a:buFont typeface="Arial" panose="020B0604020202020204" pitchFamily="34" charset="0"/>
                <a:buChar char="•"/>
                <a:defRPr/>
              </a:pPr>
              <a:r>
                <a:rPr lang="en-US" sz="1701" kern="0" dirty="0">
                  <a:solidFill>
                    <a:srgbClr val="353535"/>
                  </a:solidFill>
                  <a:latin typeface="Segoe"/>
                  <a:sym typeface="Wingdings 2" pitchFamily="18" charset="2"/>
                </a:rPr>
                <a:t>Fastest load performance</a:t>
              </a:r>
              <a:endParaRPr lang="en-US" sz="1701" kern="0" dirty="0">
                <a:solidFill>
                  <a:srgbClr val="353535"/>
                </a:solidFill>
                <a:latin typeface="Segoe"/>
              </a:endParaRPr>
            </a:p>
            <a:p>
              <a:pPr marL="359640" indent="-359640" defTabSz="1533690">
                <a:buFont typeface="Arial" panose="020B0604020202020204" pitchFamily="34" charset="0"/>
                <a:buChar char="•"/>
                <a:defRPr/>
              </a:pPr>
              <a:endParaRPr lang="en-US" sz="1701" kern="0" dirty="0">
                <a:solidFill>
                  <a:srgbClr val="353535"/>
                </a:solidFill>
                <a:latin typeface="Segoe"/>
              </a:endParaRPr>
            </a:p>
          </p:txBody>
        </p:sp>
      </p:grpSp>
    </p:spTree>
    <p:extLst>
      <p:ext uri="{BB962C8B-B14F-4D97-AF65-F5344CB8AC3E}">
        <p14:creationId xmlns:p14="http://schemas.microsoft.com/office/powerpoint/2010/main" val="320219445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Best Practices</a:t>
            </a:r>
          </a:p>
        </p:txBody>
      </p:sp>
      <p:sp>
        <p:nvSpPr>
          <p:cNvPr id="3" name="Text Placeholder 2"/>
          <p:cNvSpPr>
            <a:spLocks noGrp="1"/>
          </p:cNvSpPr>
          <p:nvPr>
            <p:ph type="body" sz="quarter" idx="10"/>
          </p:nvPr>
        </p:nvSpPr>
        <p:spPr>
          <a:xfrm>
            <a:off x="254470" y="1122482"/>
            <a:ext cx="11013139" cy="2788354"/>
          </a:xfrm>
        </p:spPr>
        <p:txBody>
          <a:bodyPr/>
          <a:lstStyle/>
          <a:p>
            <a:r>
              <a:rPr lang="en-US" dirty="0"/>
              <a:t>By date – improves performance by partition elimination</a:t>
            </a:r>
          </a:p>
          <a:p>
            <a:r>
              <a:rPr lang="en-US" dirty="0"/>
              <a:t>Granularity depends on workload - target 1 million rows per distribution/partition</a:t>
            </a:r>
          </a:p>
          <a:p>
            <a:r>
              <a:rPr lang="en-US" dirty="0"/>
              <a:t>Utilize partition switching to Optimize load performance</a:t>
            </a:r>
          </a:p>
          <a:p>
            <a:r>
              <a:rPr lang="en-US" dirty="0"/>
              <a:t>Index by </a:t>
            </a:r>
            <a:r>
              <a:rPr lang="en-US" dirty="0" err="1"/>
              <a:t>partion</a:t>
            </a:r>
            <a:endParaRPr lang="en-US" dirty="0"/>
          </a:p>
        </p:txBody>
      </p:sp>
    </p:spTree>
    <p:extLst>
      <p:ext uri="{BB962C8B-B14F-4D97-AF65-F5344CB8AC3E}">
        <p14:creationId xmlns:p14="http://schemas.microsoft.com/office/powerpoint/2010/main" val="115815939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776" y="432367"/>
            <a:ext cx="3753457" cy="696299"/>
          </a:xfrm>
        </p:spPr>
        <p:txBody>
          <a:bodyPr/>
          <a:lstStyle/>
          <a:p>
            <a:r>
              <a:rPr lang="en-US" dirty="0"/>
              <a:t>DDL Example</a:t>
            </a:r>
          </a:p>
        </p:txBody>
      </p:sp>
      <p:sp>
        <p:nvSpPr>
          <p:cNvPr id="8" name="Text Placeholder 4"/>
          <p:cNvSpPr>
            <a:spLocks noGrp="1"/>
          </p:cNvSpPr>
          <p:nvPr>
            <p:ph type="body" sz="quarter" idx="10"/>
          </p:nvPr>
        </p:nvSpPr>
        <p:spPr>
          <a:xfrm>
            <a:off x="258777" y="1128666"/>
            <a:ext cx="10100216" cy="4850997"/>
          </a:xfrm>
        </p:spPr>
        <p:txBody>
          <a:bodyPr>
            <a:normAutofit/>
          </a:bodyPr>
          <a:lstStyle/>
          <a:p>
            <a:r>
              <a:rPr lang="en-US" sz="1888" dirty="0">
                <a:latin typeface="Calibri" panose="020F0502020204030204" pitchFamily="34" charset="0"/>
                <a:cs typeface="Calibri" panose="020F0502020204030204" pitchFamily="34" charset="0"/>
              </a:rPr>
              <a:t>CREATE TABLE </a:t>
            </a:r>
            <a:r>
              <a:rPr lang="en-US" sz="1888" dirty="0" err="1">
                <a:latin typeface="Calibri" panose="020F0502020204030204" pitchFamily="34" charset="0"/>
                <a:cs typeface="Calibri" panose="020F0502020204030204" pitchFamily="34" charset="0"/>
              </a:rPr>
              <a:t>FactFinance</a:t>
            </a:r>
            <a:endParaRPr lang="en-US" sz="1888" dirty="0">
              <a:latin typeface="Calibri" panose="020F0502020204030204" pitchFamily="34" charset="0"/>
              <a:cs typeface="Calibri" panose="020F0502020204030204" pitchFamily="34" charset="0"/>
            </a:endParaRPr>
          </a:p>
          <a:p>
            <a:r>
              <a:rPr lang="en-US" sz="1888" dirty="0">
                <a:latin typeface="Calibri" panose="020F0502020204030204" pitchFamily="34" charset="0"/>
                <a:cs typeface="Calibri" panose="020F0502020204030204" pitchFamily="34" charset="0"/>
              </a:rPr>
              <a:t>(</a:t>
            </a:r>
          </a:p>
          <a:p>
            <a:r>
              <a:rPr lang="en-US" sz="1888" dirty="0">
                <a:latin typeface="Calibri" panose="020F0502020204030204" pitchFamily="34" charset="0"/>
                <a:cs typeface="Calibri" panose="020F0502020204030204" pitchFamily="34" charset="0"/>
              </a:rPr>
              <a:t>	</a:t>
            </a:r>
            <a:r>
              <a:rPr lang="en-US" sz="1888" dirty="0" err="1">
                <a:latin typeface="Calibri" panose="020F0502020204030204" pitchFamily="34" charset="0"/>
                <a:cs typeface="Calibri" panose="020F0502020204030204" pitchFamily="34" charset="0"/>
              </a:rPr>
              <a:t>FinanceKey</a:t>
            </a:r>
            <a:r>
              <a:rPr lang="en-US" sz="1888" dirty="0">
                <a:latin typeface="Calibri" panose="020F0502020204030204" pitchFamily="34" charset="0"/>
                <a:cs typeface="Calibri" panose="020F0502020204030204" pitchFamily="34" charset="0"/>
              </a:rPr>
              <a:t> </a:t>
            </a:r>
            <a:r>
              <a:rPr lang="en-US" sz="1888" dirty="0" err="1">
                <a:latin typeface="Calibri" panose="020F0502020204030204" pitchFamily="34" charset="0"/>
                <a:cs typeface="Calibri" panose="020F0502020204030204" pitchFamily="34" charset="0"/>
              </a:rPr>
              <a:t>int</a:t>
            </a:r>
            <a:r>
              <a:rPr lang="en-US" sz="1888" dirty="0">
                <a:latin typeface="Calibri" panose="020F0502020204030204" pitchFamily="34" charset="0"/>
                <a:cs typeface="Calibri" panose="020F0502020204030204" pitchFamily="34" charset="0"/>
              </a:rPr>
              <a:t> NOT NULL,</a:t>
            </a:r>
          </a:p>
          <a:p>
            <a:r>
              <a:rPr lang="en-US" sz="1888" dirty="0">
                <a:latin typeface="Calibri" panose="020F0502020204030204" pitchFamily="34" charset="0"/>
                <a:cs typeface="Calibri" panose="020F0502020204030204" pitchFamily="34" charset="0"/>
              </a:rPr>
              <a:t>	Date datetime2 NOT NULL,</a:t>
            </a:r>
          </a:p>
          <a:p>
            <a:r>
              <a:rPr lang="en-US" sz="1888" dirty="0">
                <a:latin typeface="Calibri" panose="020F0502020204030204" pitchFamily="34" charset="0"/>
                <a:cs typeface="Calibri" panose="020F0502020204030204" pitchFamily="34" charset="0"/>
              </a:rPr>
              <a:t>	</a:t>
            </a:r>
            <a:r>
              <a:rPr lang="en-US" sz="1888" dirty="0" err="1">
                <a:latin typeface="Calibri" panose="020F0502020204030204" pitchFamily="34" charset="0"/>
                <a:cs typeface="Calibri" panose="020F0502020204030204" pitchFamily="34" charset="0"/>
              </a:rPr>
              <a:t>OrganizationKey</a:t>
            </a:r>
            <a:r>
              <a:rPr lang="en-US" sz="1888" dirty="0">
                <a:latin typeface="Calibri" panose="020F0502020204030204" pitchFamily="34" charset="0"/>
                <a:cs typeface="Calibri" panose="020F0502020204030204" pitchFamily="34" charset="0"/>
              </a:rPr>
              <a:t> </a:t>
            </a:r>
            <a:r>
              <a:rPr lang="en-US" sz="1888" dirty="0" err="1">
                <a:latin typeface="Calibri" panose="020F0502020204030204" pitchFamily="34" charset="0"/>
                <a:cs typeface="Calibri" panose="020F0502020204030204" pitchFamily="34" charset="0"/>
              </a:rPr>
              <a:t>int</a:t>
            </a:r>
            <a:r>
              <a:rPr lang="en-US" sz="1888" dirty="0">
                <a:latin typeface="Calibri" panose="020F0502020204030204" pitchFamily="34" charset="0"/>
                <a:cs typeface="Calibri" panose="020F0502020204030204" pitchFamily="34" charset="0"/>
              </a:rPr>
              <a:t> NOT NULL,</a:t>
            </a:r>
          </a:p>
          <a:p>
            <a:r>
              <a:rPr lang="en-US" sz="1888" dirty="0">
                <a:latin typeface="Calibri" panose="020F0502020204030204" pitchFamily="34" charset="0"/>
                <a:cs typeface="Calibri" panose="020F0502020204030204" pitchFamily="34" charset="0"/>
              </a:rPr>
              <a:t>	</a:t>
            </a:r>
            <a:r>
              <a:rPr lang="en-US" sz="1888" dirty="0" err="1">
                <a:latin typeface="Calibri" panose="020F0502020204030204" pitchFamily="34" charset="0"/>
                <a:cs typeface="Calibri" panose="020F0502020204030204" pitchFamily="34" charset="0"/>
              </a:rPr>
              <a:t>DepartmentGroupKey</a:t>
            </a:r>
            <a:r>
              <a:rPr lang="en-US" sz="1888" dirty="0">
                <a:latin typeface="Calibri" panose="020F0502020204030204" pitchFamily="34" charset="0"/>
                <a:cs typeface="Calibri" panose="020F0502020204030204" pitchFamily="34" charset="0"/>
              </a:rPr>
              <a:t> </a:t>
            </a:r>
            <a:r>
              <a:rPr lang="en-US" sz="1888" dirty="0" err="1">
                <a:latin typeface="Calibri" panose="020F0502020204030204" pitchFamily="34" charset="0"/>
                <a:cs typeface="Calibri" panose="020F0502020204030204" pitchFamily="34" charset="0"/>
              </a:rPr>
              <a:t>int</a:t>
            </a:r>
            <a:r>
              <a:rPr lang="en-US" sz="1888" dirty="0">
                <a:latin typeface="Calibri" panose="020F0502020204030204" pitchFamily="34" charset="0"/>
                <a:cs typeface="Calibri" panose="020F0502020204030204" pitchFamily="34" charset="0"/>
              </a:rPr>
              <a:t> NOT NULL,</a:t>
            </a:r>
          </a:p>
          <a:p>
            <a:r>
              <a:rPr lang="en-US" sz="1888" dirty="0">
                <a:latin typeface="Calibri" panose="020F0502020204030204" pitchFamily="34" charset="0"/>
                <a:cs typeface="Calibri" panose="020F0502020204030204" pitchFamily="34" charset="0"/>
              </a:rPr>
              <a:t>	</a:t>
            </a:r>
            <a:r>
              <a:rPr lang="en-US" sz="1888" dirty="0" err="1">
                <a:latin typeface="Calibri" panose="020F0502020204030204" pitchFamily="34" charset="0"/>
                <a:cs typeface="Calibri" panose="020F0502020204030204" pitchFamily="34" charset="0"/>
              </a:rPr>
              <a:t>ScenarioKey</a:t>
            </a:r>
            <a:r>
              <a:rPr lang="en-US" sz="1888" dirty="0">
                <a:latin typeface="Calibri" panose="020F0502020204030204" pitchFamily="34" charset="0"/>
                <a:cs typeface="Calibri" panose="020F0502020204030204" pitchFamily="34" charset="0"/>
              </a:rPr>
              <a:t> </a:t>
            </a:r>
            <a:r>
              <a:rPr lang="en-US" sz="1888" dirty="0" err="1">
                <a:latin typeface="Calibri" panose="020F0502020204030204" pitchFamily="34" charset="0"/>
                <a:cs typeface="Calibri" panose="020F0502020204030204" pitchFamily="34" charset="0"/>
              </a:rPr>
              <a:t>int</a:t>
            </a:r>
            <a:r>
              <a:rPr lang="en-US" sz="1888" dirty="0">
                <a:latin typeface="Calibri" panose="020F0502020204030204" pitchFamily="34" charset="0"/>
                <a:cs typeface="Calibri" panose="020F0502020204030204" pitchFamily="34" charset="0"/>
              </a:rPr>
              <a:t>  NULL,</a:t>
            </a:r>
          </a:p>
          <a:p>
            <a:r>
              <a:rPr lang="en-US" sz="1888" dirty="0">
                <a:latin typeface="Calibri" panose="020F0502020204030204" pitchFamily="34" charset="0"/>
                <a:cs typeface="Calibri" panose="020F0502020204030204" pitchFamily="34" charset="0"/>
              </a:rPr>
              <a:t>	</a:t>
            </a:r>
            <a:r>
              <a:rPr lang="en-US" sz="1888" dirty="0" err="1">
                <a:latin typeface="Calibri" panose="020F0502020204030204" pitchFamily="34" charset="0"/>
                <a:cs typeface="Calibri" panose="020F0502020204030204" pitchFamily="34" charset="0"/>
              </a:rPr>
              <a:t>AccountKey</a:t>
            </a:r>
            <a:r>
              <a:rPr lang="en-US" sz="1888" dirty="0">
                <a:latin typeface="Calibri" panose="020F0502020204030204" pitchFamily="34" charset="0"/>
                <a:cs typeface="Calibri" panose="020F0502020204030204" pitchFamily="34" charset="0"/>
              </a:rPr>
              <a:t> </a:t>
            </a:r>
            <a:r>
              <a:rPr lang="en-US" sz="1888" dirty="0" err="1">
                <a:latin typeface="Calibri" panose="020F0502020204030204" pitchFamily="34" charset="0"/>
                <a:cs typeface="Calibri" panose="020F0502020204030204" pitchFamily="34" charset="0"/>
              </a:rPr>
              <a:t>int</a:t>
            </a:r>
            <a:r>
              <a:rPr lang="en-US" sz="1888" dirty="0">
                <a:latin typeface="Calibri" panose="020F0502020204030204" pitchFamily="34" charset="0"/>
                <a:cs typeface="Calibri" panose="020F0502020204030204" pitchFamily="34" charset="0"/>
              </a:rPr>
              <a:t>  NULL,</a:t>
            </a:r>
          </a:p>
          <a:p>
            <a:r>
              <a:rPr lang="en-US" sz="1888" dirty="0">
                <a:latin typeface="Calibri" panose="020F0502020204030204" pitchFamily="34" charset="0"/>
                <a:cs typeface="Calibri" panose="020F0502020204030204" pitchFamily="34" charset="0"/>
              </a:rPr>
              <a:t>	Amount float NOT NULL) </a:t>
            </a:r>
          </a:p>
          <a:p>
            <a:r>
              <a:rPr lang="en-US" sz="1888" dirty="0">
                <a:latin typeface="Calibri" panose="020F0502020204030204" pitchFamily="34" charset="0"/>
                <a:cs typeface="Calibri" panose="020F0502020204030204" pitchFamily="34" charset="0"/>
              </a:rPr>
              <a:t>WITH (clustered columnstore index, DISTRIBUTION = HASH(</a:t>
            </a:r>
            <a:r>
              <a:rPr lang="en-US" sz="1888" dirty="0" err="1">
                <a:latin typeface="Calibri" panose="020F0502020204030204" pitchFamily="34" charset="0"/>
                <a:cs typeface="Calibri" panose="020F0502020204030204" pitchFamily="34" charset="0"/>
              </a:rPr>
              <a:t>FinanceKey</a:t>
            </a:r>
            <a:r>
              <a:rPr lang="en-US" sz="1888" dirty="0">
                <a:latin typeface="Calibri" panose="020F0502020204030204" pitchFamily="34" charset="0"/>
                <a:cs typeface="Calibri" panose="020F0502020204030204" pitchFamily="34" charset="0"/>
              </a:rPr>
              <a:t>),</a:t>
            </a:r>
          </a:p>
          <a:p>
            <a:r>
              <a:rPr lang="en-US" sz="1888" dirty="0">
                <a:latin typeface="Calibri" panose="020F0502020204030204" pitchFamily="34" charset="0"/>
                <a:cs typeface="Calibri" panose="020F0502020204030204" pitchFamily="34" charset="0"/>
              </a:rPr>
              <a:t>      PARTITION (Date RANGE RIGHT FOR VALUES</a:t>
            </a:r>
          </a:p>
          <a:p>
            <a:r>
              <a:rPr lang="en-US" sz="1890" dirty="0">
                <a:latin typeface="Calibri" panose="020F0502020204030204" pitchFamily="34" charset="0"/>
                <a:cs typeface="Calibri" panose="020F0502020204030204" pitchFamily="34" charset="0"/>
              </a:rPr>
              <a:t>     </a:t>
            </a:r>
            <a:r>
              <a:rPr lang="fr-FR" sz="1890" dirty="0"/>
              <a:t>(N‘2016-01-01T00:00:00.000', N‘2016-02-01T00:00:00.000', N‘2016-03-01T00:00:00.000'</a:t>
            </a:r>
            <a:r>
              <a:rPr lang="en-US" sz="1890" dirty="0">
                <a:latin typeface="Calibri" panose="020F0502020204030204" pitchFamily="34" charset="0"/>
                <a:cs typeface="Calibri" panose="020F0502020204030204" pitchFamily="34" charset="0"/>
              </a:rPr>
              <a:t>))</a:t>
            </a:r>
          </a:p>
          <a:p>
            <a:r>
              <a:rPr lang="en-US" sz="189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7822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Statistics</a:t>
            </a:r>
          </a:p>
        </p:txBody>
      </p:sp>
      <p:sp>
        <p:nvSpPr>
          <p:cNvPr id="5" name="Text Placeholder 4"/>
          <p:cNvSpPr>
            <a:spLocks noGrp="1"/>
          </p:cNvSpPr>
          <p:nvPr>
            <p:ph type="body" sz="quarter" idx="10"/>
          </p:nvPr>
        </p:nvSpPr>
        <p:spPr>
          <a:xfrm>
            <a:off x="254470" y="1122482"/>
            <a:ext cx="11013139" cy="3917381"/>
          </a:xfrm>
        </p:spPr>
        <p:txBody>
          <a:bodyPr/>
          <a:lstStyle/>
          <a:p>
            <a:r>
              <a:rPr lang="en-US" dirty="0"/>
              <a:t>Manual today</a:t>
            </a:r>
          </a:p>
          <a:p>
            <a:r>
              <a:rPr lang="en-US" dirty="0"/>
              <a:t>Cost Based Query Optimizer needs statistics</a:t>
            </a:r>
          </a:p>
          <a:p>
            <a:r>
              <a:rPr lang="en-US" dirty="0"/>
              <a:t>Sampled stats are usually fine</a:t>
            </a:r>
          </a:p>
          <a:p>
            <a:r>
              <a:rPr lang="en-US" dirty="0"/>
              <a:t>Create statistics for all columns used in JOINs, GROUP BY, WHERE</a:t>
            </a:r>
          </a:p>
          <a:p>
            <a:r>
              <a:rPr lang="en-US" dirty="0"/>
              <a:t>Update statistics after incremental load</a:t>
            </a:r>
          </a:p>
          <a:p>
            <a:r>
              <a:rPr lang="en-US" dirty="0"/>
              <a:t>If needed, use multi-column statistics on join and group by</a:t>
            </a:r>
          </a:p>
        </p:txBody>
      </p:sp>
    </p:spTree>
    <p:extLst>
      <p:ext uri="{BB962C8B-B14F-4D97-AF65-F5344CB8AC3E}">
        <p14:creationId xmlns:p14="http://schemas.microsoft.com/office/powerpoint/2010/main" val="49528947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4411" y="1969510"/>
            <a:ext cx="11011668" cy="1108317"/>
          </a:xfrm>
        </p:spPr>
        <p:txBody>
          <a:bodyPr/>
          <a:lstStyle/>
          <a:p>
            <a:r>
              <a:rPr lang="en-US" dirty="0"/>
              <a:t>Common Architecture Patterns</a:t>
            </a:r>
          </a:p>
        </p:txBody>
      </p:sp>
    </p:spTree>
    <p:extLst>
      <p:ext uri="{BB962C8B-B14F-4D97-AF65-F5344CB8AC3E}">
        <p14:creationId xmlns:p14="http://schemas.microsoft.com/office/powerpoint/2010/main" val="67235964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Pattern 1: EDW with Modern BI</a:t>
            </a:r>
          </a:p>
        </p:txBody>
      </p:sp>
      <p:sp>
        <p:nvSpPr>
          <p:cNvPr id="4" name="Text Placeholder 3"/>
          <p:cNvSpPr>
            <a:spLocks noGrp="1"/>
          </p:cNvSpPr>
          <p:nvPr>
            <p:ph type="body" sz="quarter" idx="10"/>
          </p:nvPr>
        </p:nvSpPr>
        <p:spPr>
          <a:xfrm>
            <a:off x="254470" y="1122482"/>
            <a:ext cx="11013139" cy="4379256"/>
          </a:xfrm>
        </p:spPr>
        <p:txBody>
          <a:bodyPr/>
          <a:lstStyle/>
          <a:p>
            <a:r>
              <a:rPr lang="en-US" dirty="0"/>
              <a:t>Data: Usually </a:t>
            </a:r>
            <a:r>
              <a:rPr lang="en-US" b="1" u="sng" dirty="0"/>
              <a:t>human-born data</a:t>
            </a:r>
            <a:r>
              <a:rPr lang="en-US" dirty="0"/>
              <a:t>, e.g., orders, sales, financial, customers, marketing</a:t>
            </a:r>
          </a:p>
          <a:p>
            <a:r>
              <a:rPr lang="en-US" dirty="0"/>
              <a:t>Modeling: Dimensional models (e.g. Kimball)</a:t>
            </a:r>
          </a:p>
          <a:p>
            <a:r>
              <a:rPr lang="en-US" dirty="0"/>
              <a:t>Queries: Star joins with grouping and aggregation</a:t>
            </a:r>
          </a:p>
          <a:p>
            <a:r>
              <a:rPr lang="en-US" dirty="0"/>
              <a:t>Loading: Periodic incremental load batches</a:t>
            </a:r>
          </a:p>
          <a:p>
            <a:r>
              <a:rPr lang="en-US" dirty="0"/>
              <a:t>Workload: Thousands of users, hundreds of user sessions, tens of concurrent queries</a:t>
            </a:r>
          </a:p>
          <a:p>
            <a:endParaRPr lang="en-US" dirty="0"/>
          </a:p>
        </p:txBody>
      </p:sp>
    </p:spTree>
    <p:extLst>
      <p:ext uri="{BB962C8B-B14F-4D97-AF65-F5344CB8AC3E}">
        <p14:creationId xmlns:p14="http://schemas.microsoft.com/office/powerpoint/2010/main" val="101384945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p:cNvSpPr/>
          <p:nvPr/>
        </p:nvSpPr>
        <p:spPr bwMode="auto">
          <a:xfrm>
            <a:off x="7026288" y="403779"/>
            <a:ext cx="1422922" cy="1664305"/>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gradFill>
                  <a:gsLst>
                    <a:gs pos="0">
                      <a:srgbClr val="FFFFFF"/>
                    </a:gs>
                    <a:gs pos="100000">
                      <a:srgbClr val="FFFFFF"/>
                    </a:gs>
                  </a:gsLst>
                  <a:lin ang="5400000" scaled="0"/>
                </a:gradFill>
                <a:latin typeface="Segoe UI Semilight"/>
                <a:ea typeface="Segoe UI" pitchFamily="34" charset="0"/>
                <a:cs typeface="Segoe UI" pitchFamily="34" charset="0"/>
              </a:rPr>
              <a:t>MPP Data Warehouse</a:t>
            </a:r>
          </a:p>
        </p:txBody>
      </p:sp>
      <p:sp>
        <p:nvSpPr>
          <p:cNvPr id="35" name="Rectangle: Rounded Corners 34"/>
          <p:cNvSpPr/>
          <p:nvPr/>
        </p:nvSpPr>
        <p:spPr bwMode="auto">
          <a:xfrm>
            <a:off x="6833611" y="585871"/>
            <a:ext cx="1422922" cy="1664305"/>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gradFill>
                  <a:gsLst>
                    <a:gs pos="0">
                      <a:srgbClr val="FFFFFF"/>
                    </a:gs>
                    <a:gs pos="100000">
                      <a:srgbClr val="FFFFFF"/>
                    </a:gs>
                  </a:gsLst>
                  <a:lin ang="5400000" scaled="0"/>
                </a:gradFill>
                <a:latin typeface="Segoe UI Semilight"/>
                <a:ea typeface="Segoe UI" pitchFamily="34" charset="0"/>
                <a:cs typeface="Segoe UI" pitchFamily="34" charset="0"/>
              </a:rPr>
              <a:t>MPP Data Warehouse</a:t>
            </a:r>
          </a:p>
        </p:txBody>
      </p:sp>
      <p:sp>
        <p:nvSpPr>
          <p:cNvPr id="3" name="Rectangle: Rounded Corners 2"/>
          <p:cNvSpPr/>
          <p:nvPr/>
        </p:nvSpPr>
        <p:spPr bwMode="auto">
          <a:xfrm>
            <a:off x="1643794" y="767964"/>
            <a:ext cx="1422922" cy="166430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Transactional Data Sources</a:t>
            </a:r>
          </a:p>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(e.g. ERP systems)</a:t>
            </a:r>
          </a:p>
        </p:txBody>
      </p:sp>
      <p:sp>
        <p:nvSpPr>
          <p:cNvPr id="4" name="Rectangle: Rounded Corners 3"/>
          <p:cNvSpPr/>
          <p:nvPr/>
        </p:nvSpPr>
        <p:spPr bwMode="auto">
          <a:xfrm>
            <a:off x="3312333" y="767964"/>
            <a:ext cx="1422922" cy="166430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ETL and ELT</a:t>
            </a:r>
          </a:p>
        </p:txBody>
      </p:sp>
      <p:sp>
        <p:nvSpPr>
          <p:cNvPr id="5" name="Arrow: Right 4"/>
          <p:cNvSpPr/>
          <p:nvPr/>
        </p:nvSpPr>
        <p:spPr bwMode="auto">
          <a:xfrm>
            <a:off x="3066716" y="1267679"/>
            <a:ext cx="254082" cy="52512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 name="Rectangle: Rounded Corners 7"/>
          <p:cNvSpPr/>
          <p:nvPr/>
        </p:nvSpPr>
        <p:spPr bwMode="auto">
          <a:xfrm>
            <a:off x="4972402" y="767964"/>
            <a:ext cx="1422922" cy="166430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Staging</a:t>
            </a:r>
          </a:p>
        </p:txBody>
      </p:sp>
      <p:sp>
        <p:nvSpPr>
          <p:cNvPr id="9" name="Rectangle: Rounded Corners 8"/>
          <p:cNvSpPr/>
          <p:nvPr/>
        </p:nvSpPr>
        <p:spPr bwMode="auto">
          <a:xfrm>
            <a:off x="6640936" y="767963"/>
            <a:ext cx="1422922" cy="1664305"/>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gradFill>
                  <a:gsLst>
                    <a:gs pos="0">
                      <a:srgbClr val="FFFFFF"/>
                    </a:gs>
                    <a:gs pos="100000">
                      <a:srgbClr val="FFFFFF"/>
                    </a:gs>
                  </a:gsLst>
                  <a:lin ang="5400000" scaled="0"/>
                </a:gradFill>
                <a:latin typeface="Segoe UI Semilight"/>
                <a:ea typeface="Segoe UI" pitchFamily="34" charset="0"/>
                <a:cs typeface="Segoe UI" pitchFamily="34" charset="0"/>
              </a:rPr>
              <a:t>MPP Data Warehouse</a:t>
            </a:r>
          </a:p>
        </p:txBody>
      </p:sp>
      <p:sp>
        <p:nvSpPr>
          <p:cNvPr id="10" name="Rectangle: Rounded Corners 9"/>
          <p:cNvSpPr/>
          <p:nvPr/>
        </p:nvSpPr>
        <p:spPr bwMode="auto">
          <a:xfrm>
            <a:off x="5002166" y="2820126"/>
            <a:ext cx="1422922" cy="166430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dirty="0">
                <a:solidFill>
                  <a:srgbClr val="0078D7"/>
                </a:solidFill>
                <a:latin typeface="Segoe UI Semilight"/>
                <a:ea typeface="Segoe UI" pitchFamily="34" charset="0"/>
                <a:cs typeface="Segoe UI" pitchFamily="34" charset="0"/>
              </a:rPr>
              <a:t>Caching </a:t>
            </a:r>
          </a:p>
          <a:p>
            <a:pPr algn="ctr" defTabSz="880937" fontAlgn="base">
              <a:lnSpc>
                <a:spcPct val="90000"/>
              </a:lnSpc>
              <a:spcBef>
                <a:spcPct val="0"/>
              </a:spcBef>
              <a:spcAft>
                <a:spcPct val="0"/>
              </a:spcAft>
              <a:defRPr/>
            </a:pPr>
            <a:r>
              <a:rPr lang="en-US" sz="1134" dirty="0">
                <a:solidFill>
                  <a:srgbClr val="0078D7"/>
                </a:solidFill>
                <a:latin typeface="Segoe UI Semilight"/>
                <a:ea typeface="Segoe UI" pitchFamily="34" charset="0"/>
                <a:cs typeface="Segoe UI" pitchFamily="34" charset="0"/>
              </a:rPr>
              <a:t>&amp; Security</a:t>
            </a:r>
          </a:p>
        </p:txBody>
      </p:sp>
      <p:sp>
        <p:nvSpPr>
          <p:cNvPr id="11" name="Rectangle: Rounded Corners 10"/>
          <p:cNvSpPr/>
          <p:nvPr/>
        </p:nvSpPr>
        <p:spPr bwMode="auto">
          <a:xfrm>
            <a:off x="8364712" y="2820125"/>
            <a:ext cx="1422922" cy="166430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Semantic Modelling</a:t>
            </a:r>
          </a:p>
        </p:txBody>
      </p:sp>
      <p:sp>
        <p:nvSpPr>
          <p:cNvPr id="12" name="Rectangle: Rounded Corners 11"/>
          <p:cNvSpPr/>
          <p:nvPr/>
        </p:nvSpPr>
        <p:spPr bwMode="auto">
          <a:xfrm>
            <a:off x="6632608" y="2820125"/>
            <a:ext cx="1422922" cy="166430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Report Execution &amp; Orchestration</a:t>
            </a:r>
          </a:p>
        </p:txBody>
      </p:sp>
      <p:sp>
        <p:nvSpPr>
          <p:cNvPr id="13" name="Rectangle: Rounded Corners 12"/>
          <p:cNvSpPr/>
          <p:nvPr/>
        </p:nvSpPr>
        <p:spPr bwMode="auto">
          <a:xfrm>
            <a:off x="5002164" y="4742762"/>
            <a:ext cx="5081855" cy="121963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End User Consumption</a:t>
            </a:r>
          </a:p>
        </p:txBody>
      </p:sp>
      <p:sp>
        <p:nvSpPr>
          <p:cNvPr id="14" name="Arrow: Right 13"/>
          <p:cNvSpPr/>
          <p:nvPr/>
        </p:nvSpPr>
        <p:spPr bwMode="auto">
          <a:xfrm>
            <a:off x="4726787" y="1267679"/>
            <a:ext cx="254082" cy="52512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 name="Rectangle: Rounded Corners 15"/>
          <p:cNvSpPr/>
          <p:nvPr/>
        </p:nvSpPr>
        <p:spPr bwMode="auto">
          <a:xfrm>
            <a:off x="1715794" y="1691166"/>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Dynamics, SAP, Siebel, …</a:t>
            </a:r>
          </a:p>
          <a:p>
            <a:pPr algn="ctr" defTabSz="880937" fontAlgn="base">
              <a:lnSpc>
                <a:spcPct val="90000"/>
              </a:lnSpc>
              <a:spcBef>
                <a:spcPct val="0"/>
              </a:spcBef>
              <a:spcAft>
                <a:spcPct val="0"/>
              </a:spcAft>
              <a:defRPr/>
            </a:pPr>
            <a:endParaRPr lang="en-US" sz="1039"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 name="Rectangle: Rounded Corners 16"/>
          <p:cNvSpPr/>
          <p:nvPr/>
        </p:nvSpPr>
        <p:spPr bwMode="auto">
          <a:xfrm>
            <a:off x="3409736" y="1691166"/>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dirty="0">
                <a:solidFill>
                  <a:srgbClr val="353535"/>
                </a:solidFill>
                <a:latin typeface="Segoe UI Semilight"/>
                <a:ea typeface="Segoe UI" pitchFamily="34" charset="0"/>
                <a:cs typeface="Segoe UI" pitchFamily="34" charset="0"/>
              </a:rPr>
              <a:t>Hadoop, HDI, ADF, SSIS, DL Analytics ,…</a:t>
            </a:r>
          </a:p>
        </p:txBody>
      </p:sp>
      <p:sp>
        <p:nvSpPr>
          <p:cNvPr id="18" name="Rectangle: Rounded Corners 17"/>
          <p:cNvSpPr/>
          <p:nvPr/>
        </p:nvSpPr>
        <p:spPr bwMode="auto">
          <a:xfrm>
            <a:off x="5069808" y="1691166"/>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dirty="0">
                <a:solidFill>
                  <a:srgbClr val="353535"/>
                </a:solidFill>
                <a:latin typeface="Segoe UI Semilight"/>
                <a:ea typeface="Segoe UI" pitchFamily="34" charset="0"/>
                <a:cs typeface="Segoe UI" pitchFamily="34" charset="0"/>
              </a:rPr>
              <a:t>AZ Storage, DL Store</a:t>
            </a:r>
          </a:p>
        </p:txBody>
      </p:sp>
      <p:sp>
        <p:nvSpPr>
          <p:cNvPr id="19" name="Arrow: Right 18"/>
          <p:cNvSpPr/>
          <p:nvPr/>
        </p:nvSpPr>
        <p:spPr bwMode="auto">
          <a:xfrm>
            <a:off x="6395324" y="1267679"/>
            <a:ext cx="254082" cy="52512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Arrow: Up-Down 19"/>
          <p:cNvSpPr/>
          <p:nvPr/>
        </p:nvSpPr>
        <p:spPr bwMode="auto">
          <a:xfrm>
            <a:off x="7055963" y="2432268"/>
            <a:ext cx="592881" cy="351494"/>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 name="Rectangle: Rounded Corners 20"/>
          <p:cNvSpPr/>
          <p:nvPr/>
        </p:nvSpPr>
        <p:spPr bwMode="auto">
          <a:xfrm>
            <a:off x="6738341" y="1691166"/>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SQL DW</a:t>
            </a:r>
          </a:p>
        </p:txBody>
      </p:sp>
      <p:sp>
        <p:nvSpPr>
          <p:cNvPr id="22" name="Rectangle: Rounded Corners 21"/>
          <p:cNvSpPr/>
          <p:nvPr/>
        </p:nvSpPr>
        <p:spPr bwMode="auto">
          <a:xfrm>
            <a:off x="5099571" y="3652276"/>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SSAS, AAS</a:t>
            </a:r>
          </a:p>
        </p:txBody>
      </p:sp>
      <p:sp>
        <p:nvSpPr>
          <p:cNvPr id="23" name="Rectangle: Rounded Corners 22"/>
          <p:cNvSpPr/>
          <p:nvPr/>
        </p:nvSpPr>
        <p:spPr bwMode="auto">
          <a:xfrm>
            <a:off x="8462117" y="3703625"/>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SSAS, AAS</a:t>
            </a:r>
          </a:p>
        </p:txBody>
      </p:sp>
      <p:sp>
        <p:nvSpPr>
          <p:cNvPr id="24" name="Rectangle: Rounded Corners 23"/>
          <p:cNvSpPr/>
          <p:nvPr/>
        </p:nvSpPr>
        <p:spPr bwMode="auto">
          <a:xfrm>
            <a:off x="6746964" y="3785140"/>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SSRS</a:t>
            </a:r>
          </a:p>
        </p:txBody>
      </p:sp>
      <p:sp>
        <p:nvSpPr>
          <p:cNvPr id="25" name="Rectangle: Rounded Corners 24"/>
          <p:cNvSpPr/>
          <p:nvPr/>
        </p:nvSpPr>
        <p:spPr bwMode="auto">
          <a:xfrm>
            <a:off x="6908860" y="5218648"/>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PBI, Tableau, </a:t>
            </a:r>
            <a:r>
              <a:rPr lang="en-US" sz="1039" err="1">
                <a:solidFill>
                  <a:srgbClr val="353535"/>
                </a:solidFill>
                <a:latin typeface="Segoe UI Semilight"/>
                <a:ea typeface="Segoe UI" pitchFamily="34" charset="0"/>
                <a:cs typeface="Segoe UI" pitchFamily="34" charset="0"/>
              </a:rPr>
              <a:t>Qlik</a:t>
            </a:r>
            <a:r>
              <a:rPr lang="en-US" sz="1039">
                <a:solidFill>
                  <a:srgbClr val="353535"/>
                </a:solidFill>
                <a:latin typeface="Segoe UI Semilight"/>
                <a:ea typeface="Segoe UI" pitchFamily="34" charset="0"/>
                <a:cs typeface="Segoe UI" pitchFamily="34" charset="0"/>
              </a:rPr>
              <a:t>, Excel,…</a:t>
            </a:r>
          </a:p>
        </p:txBody>
      </p:sp>
      <p:sp>
        <p:nvSpPr>
          <p:cNvPr id="26" name="Arrow: Up-Down 25"/>
          <p:cNvSpPr/>
          <p:nvPr/>
        </p:nvSpPr>
        <p:spPr bwMode="auto">
          <a:xfrm>
            <a:off x="5432012" y="4428317"/>
            <a:ext cx="592881" cy="351494"/>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7" name="Arrow: Up-Down 26"/>
          <p:cNvSpPr/>
          <p:nvPr/>
        </p:nvSpPr>
        <p:spPr bwMode="auto">
          <a:xfrm>
            <a:off x="7047624" y="4428318"/>
            <a:ext cx="592881" cy="351494"/>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8" name="Arrow: Up-Down 27"/>
          <p:cNvSpPr/>
          <p:nvPr/>
        </p:nvSpPr>
        <p:spPr bwMode="auto">
          <a:xfrm>
            <a:off x="8779733" y="4433617"/>
            <a:ext cx="592881" cy="351494"/>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9" name="Arrow: Up-Down 28"/>
          <p:cNvSpPr/>
          <p:nvPr/>
        </p:nvSpPr>
        <p:spPr bwMode="auto">
          <a:xfrm rot="5400000">
            <a:off x="6226052" y="3429950"/>
            <a:ext cx="592881" cy="351494"/>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0" name="Arrow: Up-Down 29"/>
          <p:cNvSpPr/>
          <p:nvPr/>
        </p:nvSpPr>
        <p:spPr bwMode="auto">
          <a:xfrm rot="5400000">
            <a:off x="7898879" y="3429949"/>
            <a:ext cx="592881" cy="351494"/>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1" name="Arrow: Up-Down 30"/>
          <p:cNvSpPr/>
          <p:nvPr/>
        </p:nvSpPr>
        <p:spPr bwMode="auto">
          <a:xfrm rot="7745074">
            <a:off x="7915627" y="2415336"/>
            <a:ext cx="592881" cy="351494"/>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3" name="Rectangle 32"/>
          <p:cNvSpPr/>
          <p:nvPr/>
        </p:nvSpPr>
        <p:spPr bwMode="auto">
          <a:xfrm>
            <a:off x="1576036" y="354698"/>
            <a:ext cx="6991769" cy="2236383"/>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4" name="TextBox 33"/>
          <p:cNvSpPr txBox="1"/>
          <p:nvPr/>
        </p:nvSpPr>
        <p:spPr>
          <a:xfrm>
            <a:off x="1479397" y="354698"/>
            <a:ext cx="1338955" cy="462409"/>
          </a:xfrm>
          <a:prstGeom prst="rect">
            <a:avLst/>
          </a:prstGeom>
          <a:noFill/>
        </p:spPr>
        <p:txBody>
          <a:bodyPr wrap="none" lIns="172783" tIns="138227" rIns="172783" bIns="138227" rtlCol="0">
            <a:spAutoFit/>
          </a:bodyPr>
          <a:lstStyle/>
          <a:p>
            <a:pPr defTabSz="863999">
              <a:lnSpc>
                <a:spcPct val="90000"/>
              </a:lnSpc>
              <a:defRPr/>
            </a:pPr>
            <a:r>
              <a:rPr lang="en-US" sz="1323">
                <a:gradFill>
                  <a:gsLst>
                    <a:gs pos="2917">
                      <a:srgbClr val="353535"/>
                    </a:gs>
                    <a:gs pos="30000">
                      <a:srgbClr val="353535"/>
                    </a:gs>
                  </a:gsLst>
                  <a:lin ang="5400000" scaled="0"/>
                </a:gradFill>
                <a:latin typeface="Segoe UI Semilight"/>
              </a:rPr>
              <a:t>EDW Loading</a:t>
            </a:r>
          </a:p>
        </p:txBody>
      </p:sp>
      <p:sp>
        <p:nvSpPr>
          <p:cNvPr id="37" name="Rectangle 36"/>
          <p:cNvSpPr/>
          <p:nvPr/>
        </p:nvSpPr>
        <p:spPr bwMode="auto">
          <a:xfrm>
            <a:off x="6494843" y="56503"/>
            <a:ext cx="2382113" cy="2634615"/>
          </a:xfrm>
          <a:prstGeom prst="rect">
            <a:avLst/>
          </a:prstGeom>
          <a:no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8" name="TextBox 37"/>
          <p:cNvSpPr txBox="1"/>
          <p:nvPr/>
        </p:nvSpPr>
        <p:spPr>
          <a:xfrm>
            <a:off x="7812996" y="-10551"/>
            <a:ext cx="1171282" cy="462409"/>
          </a:xfrm>
          <a:prstGeom prst="rect">
            <a:avLst/>
          </a:prstGeom>
          <a:noFill/>
        </p:spPr>
        <p:txBody>
          <a:bodyPr wrap="none" lIns="172783" tIns="138227" rIns="172783" bIns="138227" rtlCol="0">
            <a:spAutoFit/>
          </a:bodyPr>
          <a:lstStyle/>
          <a:p>
            <a:pPr defTabSz="863999">
              <a:lnSpc>
                <a:spcPct val="90000"/>
              </a:lnSpc>
              <a:defRPr/>
            </a:pPr>
            <a:r>
              <a:rPr lang="en-US" sz="1323">
                <a:gradFill>
                  <a:gsLst>
                    <a:gs pos="2917">
                      <a:srgbClr val="353535"/>
                    </a:gs>
                    <a:gs pos="30000">
                      <a:srgbClr val="353535"/>
                    </a:gs>
                  </a:gsLst>
                  <a:lin ang="5400000" scaled="0"/>
                </a:gradFill>
                <a:latin typeface="Segoe UI Semilight"/>
              </a:rPr>
              <a:t>DW HA/DR</a:t>
            </a:r>
          </a:p>
        </p:txBody>
      </p:sp>
      <p:sp>
        <p:nvSpPr>
          <p:cNvPr id="40" name="Rectangle: Rounded Corners 39"/>
          <p:cNvSpPr/>
          <p:nvPr/>
        </p:nvSpPr>
        <p:spPr bwMode="auto">
          <a:xfrm>
            <a:off x="9030379" y="1536603"/>
            <a:ext cx="1422922" cy="105235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Data Warehouse</a:t>
            </a:r>
          </a:p>
        </p:txBody>
      </p:sp>
      <p:sp>
        <p:nvSpPr>
          <p:cNvPr id="42" name="Rectangle: Rounded Corners 41"/>
          <p:cNvSpPr/>
          <p:nvPr/>
        </p:nvSpPr>
        <p:spPr bwMode="auto">
          <a:xfrm>
            <a:off x="9127784" y="2087124"/>
            <a:ext cx="1228112" cy="43725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SQL DW, SQL DB</a:t>
            </a:r>
          </a:p>
        </p:txBody>
      </p:sp>
      <p:sp>
        <p:nvSpPr>
          <p:cNvPr id="43" name="Rectangle: Rounded Corners 42"/>
          <p:cNvSpPr/>
          <p:nvPr/>
        </p:nvSpPr>
        <p:spPr bwMode="auto">
          <a:xfrm>
            <a:off x="9017832" y="427068"/>
            <a:ext cx="1422922" cy="105235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Data Warehouse</a:t>
            </a:r>
          </a:p>
        </p:txBody>
      </p:sp>
      <p:sp>
        <p:nvSpPr>
          <p:cNvPr id="44" name="Rectangle: Rounded Corners 43"/>
          <p:cNvSpPr/>
          <p:nvPr/>
        </p:nvSpPr>
        <p:spPr bwMode="auto">
          <a:xfrm>
            <a:off x="9115237" y="977588"/>
            <a:ext cx="1228112" cy="43725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SQL DW, SQL DB</a:t>
            </a:r>
          </a:p>
        </p:txBody>
      </p:sp>
      <p:sp>
        <p:nvSpPr>
          <p:cNvPr id="48" name="Arrow: Right 47"/>
          <p:cNvSpPr/>
          <p:nvPr/>
        </p:nvSpPr>
        <p:spPr bwMode="auto">
          <a:xfrm>
            <a:off x="8441713" y="1544022"/>
            <a:ext cx="627919" cy="52512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9" name="Arrow: Right 48"/>
          <p:cNvSpPr/>
          <p:nvPr/>
        </p:nvSpPr>
        <p:spPr bwMode="auto">
          <a:xfrm>
            <a:off x="8438049" y="566843"/>
            <a:ext cx="627919" cy="52512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0" name="Rectangle 49"/>
          <p:cNvSpPr/>
          <p:nvPr/>
        </p:nvSpPr>
        <p:spPr bwMode="auto">
          <a:xfrm>
            <a:off x="6484796" y="49532"/>
            <a:ext cx="4844204" cy="2634615"/>
          </a:xfrm>
          <a:prstGeom prst="rect">
            <a:avLst/>
          </a:prstGeom>
          <a:no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1" name="TextBox 50"/>
          <p:cNvSpPr txBox="1"/>
          <p:nvPr/>
        </p:nvSpPr>
        <p:spPr>
          <a:xfrm>
            <a:off x="10228005" y="-30991"/>
            <a:ext cx="1155315" cy="462409"/>
          </a:xfrm>
          <a:prstGeom prst="rect">
            <a:avLst/>
          </a:prstGeom>
          <a:noFill/>
        </p:spPr>
        <p:txBody>
          <a:bodyPr wrap="none" lIns="172783" tIns="138227" rIns="172783" bIns="138227" rtlCol="0">
            <a:spAutoFit/>
          </a:bodyPr>
          <a:lstStyle/>
          <a:p>
            <a:pPr defTabSz="863999">
              <a:lnSpc>
                <a:spcPct val="90000"/>
              </a:lnSpc>
              <a:defRPr/>
            </a:pPr>
            <a:r>
              <a:rPr lang="en-US" sz="1323">
                <a:gradFill>
                  <a:gsLst>
                    <a:gs pos="2917">
                      <a:srgbClr val="353535"/>
                    </a:gs>
                    <a:gs pos="30000">
                      <a:srgbClr val="353535"/>
                    </a:gs>
                  </a:gsLst>
                  <a:lin ang="5400000" scaled="0"/>
                </a:gradFill>
                <a:latin typeface="Segoe UI Semilight"/>
              </a:rPr>
              <a:t>Data Marts</a:t>
            </a:r>
          </a:p>
        </p:txBody>
      </p:sp>
      <p:sp>
        <p:nvSpPr>
          <p:cNvPr id="52" name="Rectangle 51"/>
          <p:cNvSpPr/>
          <p:nvPr/>
        </p:nvSpPr>
        <p:spPr bwMode="auto">
          <a:xfrm>
            <a:off x="4856072" y="2734452"/>
            <a:ext cx="5371934" cy="3702253"/>
          </a:xfrm>
          <a:prstGeom prst="rect">
            <a:avLst/>
          </a:prstGeom>
          <a:no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3" name="TextBox 52"/>
          <p:cNvSpPr txBox="1"/>
          <p:nvPr/>
        </p:nvSpPr>
        <p:spPr>
          <a:xfrm>
            <a:off x="8425125" y="5962401"/>
            <a:ext cx="1721432" cy="462409"/>
          </a:xfrm>
          <a:prstGeom prst="rect">
            <a:avLst/>
          </a:prstGeom>
          <a:noFill/>
        </p:spPr>
        <p:txBody>
          <a:bodyPr wrap="none" lIns="172783" tIns="138227" rIns="172783" bIns="138227" rtlCol="0">
            <a:spAutoFit/>
          </a:bodyPr>
          <a:lstStyle/>
          <a:p>
            <a:pPr defTabSz="863999">
              <a:lnSpc>
                <a:spcPct val="90000"/>
              </a:lnSpc>
              <a:defRPr/>
            </a:pPr>
            <a:r>
              <a:rPr lang="en-US" sz="1323">
                <a:gradFill>
                  <a:gsLst>
                    <a:gs pos="2917">
                      <a:srgbClr val="353535"/>
                    </a:gs>
                    <a:gs pos="30000">
                      <a:srgbClr val="353535"/>
                    </a:gs>
                  </a:gsLst>
                  <a:lin ang="5400000" scaled="0"/>
                </a:gradFill>
                <a:latin typeface="Segoe UI Semilight"/>
              </a:rPr>
              <a:t>BI &amp; Dashboarding</a:t>
            </a:r>
          </a:p>
        </p:txBody>
      </p:sp>
      <p:sp>
        <p:nvSpPr>
          <p:cNvPr id="45" name="Arrow: Up-Down 44"/>
          <p:cNvSpPr/>
          <p:nvPr/>
        </p:nvSpPr>
        <p:spPr bwMode="auto">
          <a:xfrm rot="3188647">
            <a:off x="6088151" y="2444674"/>
            <a:ext cx="592881" cy="351494"/>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6" name="Title 2"/>
          <p:cNvSpPr>
            <a:spLocks noGrp="1"/>
          </p:cNvSpPr>
          <p:nvPr>
            <p:ph type="title"/>
          </p:nvPr>
        </p:nvSpPr>
        <p:spPr>
          <a:xfrm>
            <a:off x="559232" y="2999653"/>
            <a:ext cx="3856469" cy="2640413"/>
          </a:xfrm>
        </p:spPr>
        <p:txBody>
          <a:bodyPr/>
          <a:lstStyle/>
          <a:p>
            <a:r>
              <a:rPr lang="en-US" sz="3705" dirty="0"/>
              <a:t>Pattern 1: EDW with Modern BI</a:t>
            </a:r>
          </a:p>
        </p:txBody>
      </p:sp>
    </p:spTree>
    <p:extLst>
      <p:ext uri="{BB962C8B-B14F-4D97-AF65-F5344CB8AC3E}">
        <p14:creationId xmlns:p14="http://schemas.microsoft.com/office/powerpoint/2010/main" val="415901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2: Lambda Architectures for Big Data</a:t>
            </a:r>
          </a:p>
        </p:txBody>
      </p:sp>
      <p:sp>
        <p:nvSpPr>
          <p:cNvPr id="3" name="Text Placeholder 2"/>
          <p:cNvSpPr>
            <a:spLocks noGrp="1"/>
          </p:cNvSpPr>
          <p:nvPr>
            <p:ph type="body" sz="quarter" idx="10"/>
          </p:nvPr>
        </p:nvSpPr>
        <p:spPr>
          <a:xfrm>
            <a:off x="254470" y="1122482"/>
            <a:ext cx="11013139" cy="4855240"/>
          </a:xfrm>
        </p:spPr>
        <p:txBody>
          <a:bodyPr/>
          <a:lstStyle/>
          <a:p>
            <a:r>
              <a:rPr lang="en-US" dirty="0"/>
              <a:t>Data: Usually </a:t>
            </a:r>
            <a:r>
              <a:rPr lang="en-US" b="1" u="sng" dirty="0"/>
              <a:t>machine-born data</a:t>
            </a:r>
            <a:r>
              <a:rPr lang="en-US" dirty="0"/>
              <a:t>, e.g., device telemetry, log records, IoT data</a:t>
            </a:r>
          </a:p>
          <a:p>
            <a:r>
              <a:rPr lang="en-US" dirty="0"/>
              <a:t>Modeling: Oftentimes de-normalized</a:t>
            </a:r>
          </a:p>
          <a:p>
            <a:r>
              <a:rPr lang="en-US" dirty="0"/>
              <a:t>Queries: Data ranges combined with string and pattern search</a:t>
            </a:r>
          </a:p>
          <a:p>
            <a:r>
              <a:rPr lang="en-US" dirty="0"/>
              <a:t>Loading: Ideally continuous loads</a:t>
            </a:r>
          </a:p>
          <a:p>
            <a:r>
              <a:rPr lang="en-US" dirty="0"/>
              <a:t>Workload: Hundreds of users, tens of ongoing user sessions, limited query concurrency</a:t>
            </a:r>
          </a:p>
          <a:p>
            <a:pPr marL="0" indent="0">
              <a:buNone/>
            </a:pPr>
            <a:endParaRPr lang="en-US" dirty="0"/>
          </a:p>
        </p:txBody>
      </p:sp>
    </p:spTree>
    <p:extLst>
      <p:ext uri="{BB962C8B-B14F-4D97-AF65-F5344CB8AC3E}">
        <p14:creationId xmlns:p14="http://schemas.microsoft.com/office/powerpoint/2010/main" val="187224645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bwMode="auto">
          <a:xfrm>
            <a:off x="4283307" y="4354008"/>
            <a:ext cx="1422922" cy="1245277"/>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gradFill>
                  <a:gsLst>
                    <a:gs pos="0">
                      <a:srgbClr val="FFFFFF"/>
                    </a:gs>
                    <a:gs pos="100000">
                      <a:srgbClr val="FFFFFF"/>
                    </a:gs>
                  </a:gsLst>
                  <a:lin ang="5400000" scaled="0"/>
                </a:gradFill>
                <a:latin typeface="Segoe UI Semilight"/>
                <a:ea typeface="Segoe UI" pitchFamily="34" charset="0"/>
                <a:cs typeface="Segoe UI" pitchFamily="34" charset="0"/>
              </a:rPr>
              <a:t>MPP Data Warehouse</a:t>
            </a:r>
          </a:p>
        </p:txBody>
      </p:sp>
      <p:sp>
        <p:nvSpPr>
          <p:cNvPr id="4" name="Rectangle: Rounded Corners 3"/>
          <p:cNvSpPr/>
          <p:nvPr/>
        </p:nvSpPr>
        <p:spPr bwMode="auto">
          <a:xfrm>
            <a:off x="4090630" y="4536099"/>
            <a:ext cx="1422922" cy="1245277"/>
          </a:xfrm>
          <a:prstGeom prst="roundRect">
            <a:avLst/>
          </a:prstGeom>
          <a:solidFill>
            <a:schemeClr val="tx2">
              <a:lumMod val="90000"/>
              <a:lumOff val="1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gradFill>
                  <a:gsLst>
                    <a:gs pos="0">
                      <a:srgbClr val="FFFFFF"/>
                    </a:gs>
                    <a:gs pos="100000">
                      <a:srgbClr val="FFFFFF"/>
                    </a:gs>
                  </a:gsLst>
                  <a:lin ang="5400000" scaled="0"/>
                </a:gradFill>
                <a:latin typeface="Segoe UI Semilight"/>
                <a:ea typeface="Segoe UI" pitchFamily="34" charset="0"/>
                <a:cs typeface="Segoe UI" pitchFamily="34" charset="0"/>
              </a:rPr>
              <a:t>MPP Data Warehouse</a:t>
            </a:r>
          </a:p>
        </p:txBody>
      </p:sp>
      <p:sp>
        <p:nvSpPr>
          <p:cNvPr id="6" name="Rectangle: Rounded Corners 5"/>
          <p:cNvSpPr/>
          <p:nvPr/>
        </p:nvSpPr>
        <p:spPr bwMode="auto">
          <a:xfrm>
            <a:off x="4283307" y="561168"/>
            <a:ext cx="1422922" cy="131492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Continuous Processing</a:t>
            </a:r>
          </a:p>
        </p:txBody>
      </p:sp>
      <p:sp>
        <p:nvSpPr>
          <p:cNvPr id="8" name="Rectangle: Rounded Corners 7"/>
          <p:cNvSpPr/>
          <p:nvPr/>
        </p:nvSpPr>
        <p:spPr bwMode="auto">
          <a:xfrm>
            <a:off x="3862294" y="4738320"/>
            <a:ext cx="1422922" cy="1245277"/>
          </a:xfrm>
          <a:prstGeom prst="roundRect">
            <a:avLst/>
          </a:prstGeom>
          <a:solidFill>
            <a:schemeClr val="tx2">
              <a:lumMod val="90000"/>
              <a:lumOff val="1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gradFill>
                  <a:gsLst>
                    <a:gs pos="0">
                      <a:srgbClr val="FFFFFF"/>
                    </a:gs>
                    <a:gs pos="100000">
                      <a:srgbClr val="FFFFFF"/>
                    </a:gs>
                  </a:gsLst>
                  <a:lin ang="5400000" scaled="0"/>
                </a:gradFill>
                <a:latin typeface="Segoe UI Semilight"/>
                <a:ea typeface="Segoe UI" pitchFamily="34" charset="0"/>
                <a:cs typeface="Segoe UI" pitchFamily="34" charset="0"/>
              </a:rPr>
              <a:t>MPP Data Warehouse</a:t>
            </a:r>
          </a:p>
        </p:txBody>
      </p:sp>
      <p:sp>
        <p:nvSpPr>
          <p:cNvPr id="10" name="Arrow: Right 9"/>
          <p:cNvSpPr/>
          <p:nvPr/>
        </p:nvSpPr>
        <p:spPr bwMode="auto">
          <a:xfrm rot="2418612">
            <a:off x="3228132" y="3949640"/>
            <a:ext cx="1007536" cy="52512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 name="Rectangle: Rounded Corners 11"/>
          <p:cNvSpPr/>
          <p:nvPr/>
        </p:nvSpPr>
        <p:spPr bwMode="auto">
          <a:xfrm>
            <a:off x="4380712" y="1174845"/>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dirty="0">
                <a:solidFill>
                  <a:srgbClr val="353535"/>
                </a:solidFill>
                <a:latin typeface="Segoe UI Semilight"/>
                <a:ea typeface="Segoe UI" pitchFamily="34" charset="0"/>
                <a:cs typeface="Segoe UI" pitchFamily="34" charset="0"/>
              </a:rPr>
              <a:t>Stream Analytics,…</a:t>
            </a:r>
          </a:p>
        </p:txBody>
      </p:sp>
      <p:sp>
        <p:nvSpPr>
          <p:cNvPr id="13" name="Rectangle: Rounded Corners 12"/>
          <p:cNvSpPr/>
          <p:nvPr/>
        </p:nvSpPr>
        <p:spPr bwMode="auto">
          <a:xfrm>
            <a:off x="3980250" y="5270004"/>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SQL DW</a:t>
            </a:r>
          </a:p>
        </p:txBody>
      </p:sp>
      <p:sp>
        <p:nvSpPr>
          <p:cNvPr id="19" name="Arrow: Right 18"/>
          <p:cNvSpPr/>
          <p:nvPr/>
        </p:nvSpPr>
        <p:spPr bwMode="auto">
          <a:xfrm>
            <a:off x="5694934" y="4828126"/>
            <a:ext cx="627919" cy="52512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Arrow: Right 19"/>
          <p:cNvSpPr/>
          <p:nvPr/>
        </p:nvSpPr>
        <p:spPr bwMode="auto">
          <a:xfrm rot="2713734">
            <a:off x="5705266" y="1903511"/>
            <a:ext cx="627919" cy="52512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2" name="Straight Connector 21"/>
          <p:cNvCxnSpPr/>
          <p:nvPr/>
        </p:nvCxnSpPr>
        <p:spPr>
          <a:xfrm flipV="1">
            <a:off x="9286" y="3125746"/>
            <a:ext cx="11518853" cy="8470"/>
          </a:xfrm>
          <a:prstGeom prst="line">
            <a:avLst/>
          </a:prstGeom>
          <a:ln w="190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17407" y="6045080"/>
            <a:ext cx="2728759" cy="488570"/>
          </a:xfrm>
          <a:prstGeom prst="rect">
            <a:avLst/>
          </a:prstGeom>
          <a:noFill/>
        </p:spPr>
        <p:txBody>
          <a:bodyPr wrap="none" lIns="172783" tIns="138227" rIns="172783" bIns="138227" rtlCol="0">
            <a:spAutoFit/>
          </a:bodyPr>
          <a:lstStyle/>
          <a:p>
            <a:pPr defTabSz="863999">
              <a:lnSpc>
                <a:spcPct val="90000"/>
              </a:lnSpc>
              <a:defRPr/>
            </a:pPr>
            <a:r>
              <a:rPr lang="en-US" sz="1512">
                <a:gradFill>
                  <a:gsLst>
                    <a:gs pos="2917">
                      <a:srgbClr val="353535"/>
                    </a:gs>
                    <a:gs pos="30000">
                      <a:srgbClr val="353535"/>
                    </a:gs>
                  </a:gsLst>
                  <a:lin ang="5400000" scaled="0"/>
                </a:gradFill>
                <a:latin typeface="Segoe UI Semilight"/>
              </a:rPr>
              <a:t>Cold path (batch processing)</a:t>
            </a:r>
          </a:p>
        </p:txBody>
      </p:sp>
      <p:sp>
        <p:nvSpPr>
          <p:cNvPr id="24" name="TextBox 23"/>
          <p:cNvSpPr txBox="1"/>
          <p:nvPr/>
        </p:nvSpPr>
        <p:spPr>
          <a:xfrm>
            <a:off x="-17910" y="411"/>
            <a:ext cx="3337259" cy="488570"/>
          </a:xfrm>
          <a:prstGeom prst="rect">
            <a:avLst/>
          </a:prstGeom>
          <a:noFill/>
        </p:spPr>
        <p:txBody>
          <a:bodyPr wrap="none" lIns="172783" tIns="138227" rIns="172783" bIns="138227" rtlCol="0">
            <a:spAutoFit/>
          </a:bodyPr>
          <a:lstStyle/>
          <a:p>
            <a:pPr defTabSz="863999">
              <a:lnSpc>
                <a:spcPct val="90000"/>
              </a:lnSpc>
              <a:defRPr/>
            </a:pPr>
            <a:r>
              <a:rPr lang="en-US" sz="1512">
                <a:gradFill>
                  <a:gsLst>
                    <a:gs pos="2917">
                      <a:srgbClr val="353535"/>
                    </a:gs>
                    <a:gs pos="30000">
                      <a:srgbClr val="353535"/>
                    </a:gs>
                  </a:gsLst>
                  <a:lin ang="5400000" scaled="0"/>
                </a:gradFill>
                <a:latin typeface="Segoe UI Semilight"/>
              </a:rPr>
              <a:t>Hot path (near real time processing)</a:t>
            </a:r>
          </a:p>
        </p:txBody>
      </p:sp>
      <p:sp>
        <p:nvSpPr>
          <p:cNvPr id="5" name="Rectangle: Rounded Corners 4"/>
          <p:cNvSpPr/>
          <p:nvPr/>
        </p:nvSpPr>
        <p:spPr bwMode="auto">
          <a:xfrm>
            <a:off x="1961867" y="2290736"/>
            <a:ext cx="1422922" cy="166430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Cloud Data Ingress Hub</a:t>
            </a:r>
          </a:p>
        </p:txBody>
      </p:sp>
      <p:sp>
        <p:nvSpPr>
          <p:cNvPr id="7" name="Arrow: Right 6"/>
          <p:cNvSpPr/>
          <p:nvPr/>
        </p:nvSpPr>
        <p:spPr bwMode="auto">
          <a:xfrm rot="19035518">
            <a:off x="3379140" y="1896809"/>
            <a:ext cx="1072225" cy="52512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 name="Rectangle: Rounded Corners 10"/>
          <p:cNvSpPr/>
          <p:nvPr/>
        </p:nvSpPr>
        <p:spPr bwMode="auto">
          <a:xfrm>
            <a:off x="2033867" y="3213938"/>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039" err="1">
                <a:solidFill>
                  <a:srgbClr val="353535"/>
                </a:solidFill>
                <a:latin typeface="Segoe UI Semilight"/>
                <a:ea typeface="Segoe UI" pitchFamily="34" charset="0"/>
                <a:cs typeface="Segoe UI" pitchFamily="34" charset="0"/>
              </a:rPr>
              <a:t>IoT</a:t>
            </a:r>
            <a:r>
              <a:rPr lang="en-US" sz="1039">
                <a:solidFill>
                  <a:srgbClr val="353535"/>
                </a:solidFill>
                <a:latin typeface="Segoe UI Semilight"/>
                <a:ea typeface="Segoe UI" pitchFamily="34" charset="0"/>
                <a:cs typeface="Segoe UI" pitchFamily="34" charset="0"/>
              </a:rPr>
              <a:t> Hub, Event Hub, …</a:t>
            </a:r>
          </a:p>
          <a:p>
            <a:pPr algn="ctr" defTabSz="880937" fontAlgn="base">
              <a:lnSpc>
                <a:spcPct val="90000"/>
              </a:lnSpc>
              <a:spcBef>
                <a:spcPct val="0"/>
              </a:spcBef>
              <a:spcAft>
                <a:spcPct val="0"/>
              </a:spcAft>
              <a:defRPr/>
            </a:pPr>
            <a:endParaRPr lang="en-US" sz="1039"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0" name="Rectangle: Rounded Corners 29"/>
          <p:cNvSpPr/>
          <p:nvPr/>
        </p:nvSpPr>
        <p:spPr bwMode="auto">
          <a:xfrm>
            <a:off x="345943" y="2290735"/>
            <a:ext cx="1422922" cy="166430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Data Sources</a:t>
            </a:r>
          </a:p>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(e.g. sensors, devices, telemetry)</a:t>
            </a:r>
          </a:p>
        </p:txBody>
      </p:sp>
      <p:sp>
        <p:nvSpPr>
          <p:cNvPr id="14" name="Arrow: Right 13"/>
          <p:cNvSpPr/>
          <p:nvPr/>
        </p:nvSpPr>
        <p:spPr bwMode="auto">
          <a:xfrm>
            <a:off x="1750495" y="2821642"/>
            <a:ext cx="254082" cy="52512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1" name="Arrow: Circular 30"/>
          <p:cNvSpPr/>
          <p:nvPr/>
        </p:nvSpPr>
        <p:spPr bwMode="auto">
          <a:xfrm>
            <a:off x="3453636" y="1702320"/>
            <a:ext cx="2420366" cy="5390823"/>
          </a:xfrm>
          <a:prstGeom prst="circular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2" name="Rectangle: Rounded Corners 31"/>
          <p:cNvSpPr/>
          <p:nvPr/>
        </p:nvSpPr>
        <p:spPr bwMode="auto">
          <a:xfrm>
            <a:off x="4046722" y="2767090"/>
            <a:ext cx="1285381" cy="115370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Feedback Loop</a:t>
            </a:r>
          </a:p>
        </p:txBody>
      </p:sp>
      <p:sp>
        <p:nvSpPr>
          <p:cNvPr id="33" name="Rectangle: Rounded Corners 32"/>
          <p:cNvSpPr/>
          <p:nvPr/>
        </p:nvSpPr>
        <p:spPr bwMode="auto">
          <a:xfrm>
            <a:off x="4120729" y="3297010"/>
            <a:ext cx="1110050" cy="51614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AML, R, ACS, …</a:t>
            </a:r>
          </a:p>
          <a:p>
            <a:pPr algn="ctr" defTabSz="880937" fontAlgn="base">
              <a:lnSpc>
                <a:spcPct val="90000"/>
              </a:lnSpc>
              <a:spcBef>
                <a:spcPct val="0"/>
              </a:spcBef>
              <a:spcAft>
                <a:spcPct val="0"/>
              </a:spcAft>
              <a:defRPr/>
            </a:pPr>
            <a:endParaRPr lang="en-US" sz="1039"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4" name="Rectangle: Rounded Corners 33"/>
          <p:cNvSpPr/>
          <p:nvPr/>
        </p:nvSpPr>
        <p:spPr bwMode="auto">
          <a:xfrm>
            <a:off x="6329334" y="4393498"/>
            <a:ext cx="1422922" cy="166430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dirty="0">
                <a:solidFill>
                  <a:srgbClr val="0078D7"/>
                </a:solidFill>
                <a:latin typeface="Segoe UI Semilight"/>
                <a:ea typeface="Segoe UI" pitchFamily="34" charset="0"/>
                <a:cs typeface="Segoe UI" pitchFamily="34" charset="0"/>
              </a:rPr>
              <a:t>Caching</a:t>
            </a:r>
          </a:p>
          <a:p>
            <a:pPr algn="ctr" defTabSz="880937" fontAlgn="base">
              <a:lnSpc>
                <a:spcPct val="90000"/>
              </a:lnSpc>
              <a:spcBef>
                <a:spcPct val="0"/>
              </a:spcBef>
              <a:spcAft>
                <a:spcPct val="0"/>
              </a:spcAft>
              <a:defRPr/>
            </a:pPr>
            <a:r>
              <a:rPr lang="en-US" sz="1134" dirty="0">
                <a:solidFill>
                  <a:srgbClr val="0078D7"/>
                </a:solidFill>
                <a:latin typeface="Segoe UI Semilight"/>
                <a:ea typeface="Segoe UI" pitchFamily="34" charset="0"/>
                <a:cs typeface="Segoe UI" pitchFamily="34" charset="0"/>
              </a:rPr>
              <a:t>&amp; Security</a:t>
            </a:r>
          </a:p>
        </p:txBody>
      </p:sp>
      <p:sp>
        <p:nvSpPr>
          <p:cNvPr id="35" name="Rectangle: Rounded Corners 34"/>
          <p:cNvSpPr/>
          <p:nvPr/>
        </p:nvSpPr>
        <p:spPr bwMode="auto">
          <a:xfrm>
            <a:off x="9691882" y="4393497"/>
            <a:ext cx="1422922" cy="166430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Semantic Modelling</a:t>
            </a:r>
          </a:p>
        </p:txBody>
      </p:sp>
      <p:sp>
        <p:nvSpPr>
          <p:cNvPr id="36" name="Rectangle: Rounded Corners 35"/>
          <p:cNvSpPr/>
          <p:nvPr/>
        </p:nvSpPr>
        <p:spPr bwMode="auto">
          <a:xfrm>
            <a:off x="7959777" y="4393497"/>
            <a:ext cx="1422922" cy="166430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Report Execution &amp; Orchestration</a:t>
            </a:r>
          </a:p>
        </p:txBody>
      </p:sp>
      <p:sp>
        <p:nvSpPr>
          <p:cNvPr id="37" name="Rectangle: Rounded Corners 36"/>
          <p:cNvSpPr/>
          <p:nvPr/>
        </p:nvSpPr>
        <p:spPr bwMode="auto">
          <a:xfrm>
            <a:off x="6426740" y="5225649"/>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SSAS, AAS</a:t>
            </a:r>
          </a:p>
        </p:txBody>
      </p:sp>
      <p:sp>
        <p:nvSpPr>
          <p:cNvPr id="38" name="Rectangle: Rounded Corners 37"/>
          <p:cNvSpPr/>
          <p:nvPr/>
        </p:nvSpPr>
        <p:spPr bwMode="auto">
          <a:xfrm>
            <a:off x="9789287" y="5276998"/>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SSAS, AAS</a:t>
            </a:r>
          </a:p>
        </p:txBody>
      </p:sp>
      <p:sp>
        <p:nvSpPr>
          <p:cNvPr id="39" name="Rectangle: Rounded Corners 38"/>
          <p:cNvSpPr/>
          <p:nvPr/>
        </p:nvSpPr>
        <p:spPr bwMode="auto">
          <a:xfrm>
            <a:off x="8074134" y="5358512"/>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SSRS</a:t>
            </a:r>
          </a:p>
        </p:txBody>
      </p:sp>
      <p:sp>
        <p:nvSpPr>
          <p:cNvPr id="43" name="Arrow: Up-Down 42"/>
          <p:cNvSpPr/>
          <p:nvPr/>
        </p:nvSpPr>
        <p:spPr bwMode="auto">
          <a:xfrm rot="5400000">
            <a:off x="7553221" y="5003322"/>
            <a:ext cx="592881" cy="351494"/>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4" name="Arrow: Up-Down 43"/>
          <p:cNvSpPr/>
          <p:nvPr/>
        </p:nvSpPr>
        <p:spPr bwMode="auto">
          <a:xfrm rot="5400000">
            <a:off x="9226049" y="5003321"/>
            <a:ext cx="592881" cy="351494"/>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5" name="Rectangle: Rounded Corners 44"/>
          <p:cNvSpPr/>
          <p:nvPr/>
        </p:nvSpPr>
        <p:spPr bwMode="auto">
          <a:xfrm>
            <a:off x="6207729" y="2556199"/>
            <a:ext cx="5081855" cy="121963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End User Consumption</a:t>
            </a:r>
          </a:p>
        </p:txBody>
      </p:sp>
      <p:sp>
        <p:nvSpPr>
          <p:cNvPr id="46" name="Rectangle: Rounded Corners 45"/>
          <p:cNvSpPr/>
          <p:nvPr/>
        </p:nvSpPr>
        <p:spPr bwMode="auto">
          <a:xfrm>
            <a:off x="8114426" y="3032084"/>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PBI, Tableau, </a:t>
            </a:r>
            <a:r>
              <a:rPr lang="en-US" sz="1039" err="1">
                <a:solidFill>
                  <a:srgbClr val="353535"/>
                </a:solidFill>
                <a:latin typeface="Segoe UI Semilight"/>
                <a:ea typeface="Segoe UI" pitchFamily="34" charset="0"/>
                <a:cs typeface="Segoe UI" pitchFamily="34" charset="0"/>
              </a:rPr>
              <a:t>Qlik</a:t>
            </a:r>
            <a:r>
              <a:rPr lang="en-US" sz="1039">
                <a:solidFill>
                  <a:srgbClr val="353535"/>
                </a:solidFill>
                <a:latin typeface="Segoe UI Semilight"/>
                <a:ea typeface="Segoe UI" pitchFamily="34" charset="0"/>
                <a:cs typeface="Segoe UI" pitchFamily="34" charset="0"/>
              </a:rPr>
              <a:t>, Excel,…</a:t>
            </a:r>
          </a:p>
        </p:txBody>
      </p:sp>
      <p:sp>
        <p:nvSpPr>
          <p:cNvPr id="47" name="Arrow: Up-Down 46"/>
          <p:cNvSpPr/>
          <p:nvPr/>
        </p:nvSpPr>
        <p:spPr bwMode="auto">
          <a:xfrm>
            <a:off x="6744356" y="3790070"/>
            <a:ext cx="592881" cy="563937"/>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8" name="Arrow: Up-Down 47"/>
          <p:cNvSpPr/>
          <p:nvPr/>
        </p:nvSpPr>
        <p:spPr bwMode="auto">
          <a:xfrm>
            <a:off x="8392857" y="3770032"/>
            <a:ext cx="592881" cy="563937"/>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9" name="Arrow: Up-Down 48"/>
          <p:cNvSpPr/>
          <p:nvPr/>
        </p:nvSpPr>
        <p:spPr bwMode="auto">
          <a:xfrm>
            <a:off x="10041359" y="3770032"/>
            <a:ext cx="592881" cy="563937"/>
          </a:xfrm>
          <a:prstGeom prst="upDownArrow">
            <a:avLst>
              <a:gd name="adj1" fmla="val 52857"/>
              <a:gd name="adj2" fmla="val 2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0" name="Rectangle 49"/>
          <p:cNvSpPr/>
          <p:nvPr/>
        </p:nvSpPr>
        <p:spPr bwMode="auto">
          <a:xfrm>
            <a:off x="6087364" y="1999270"/>
            <a:ext cx="5371934" cy="4173866"/>
          </a:xfrm>
          <a:prstGeom prst="rect">
            <a:avLst/>
          </a:prstGeom>
          <a:noFill/>
          <a:ln w="28575">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1" name="TextBox 50"/>
          <p:cNvSpPr txBox="1"/>
          <p:nvPr/>
        </p:nvSpPr>
        <p:spPr>
          <a:xfrm>
            <a:off x="9721089" y="1973352"/>
            <a:ext cx="1721432" cy="462409"/>
          </a:xfrm>
          <a:prstGeom prst="rect">
            <a:avLst/>
          </a:prstGeom>
          <a:noFill/>
        </p:spPr>
        <p:txBody>
          <a:bodyPr wrap="none" lIns="172783" tIns="138227" rIns="172783" bIns="138227" rtlCol="0">
            <a:spAutoFit/>
          </a:bodyPr>
          <a:lstStyle/>
          <a:p>
            <a:pPr defTabSz="863999">
              <a:lnSpc>
                <a:spcPct val="90000"/>
              </a:lnSpc>
              <a:defRPr/>
            </a:pPr>
            <a:r>
              <a:rPr lang="en-US" sz="1323">
                <a:gradFill>
                  <a:gsLst>
                    <a:gs pos="2917">
                      <a:srgbClr val="353535"/>
                    </a:gs>
                    <a:gs pos="30000">
                      <a:srgbClr val="353535"/>
                    </a:gs>
                  </a:gsLst>
                  <a:lin ang="5400000" scaled="0"/>
                </a:gradFill>
                <a:latin typeface="Segoe UI Semilight"/>
              </a:rPr>
              <a:t>BI &amp; Dashboarding</a:t>
            </a:r>
          </a:p>
        </p:txBody>
      </p:sp>
      <p:sp>
        <p:nvSpPr>
          <p:cNvPr id="52" name="Rectangle 51"/>
          <p:cNvSpPr/>
          <p:nvPr/>
        </p:nvSpPr>
        <p:spPr bwMode="auto">
          <a:xfrm>
            <a:off x="3517786" y="3766230"/>
            <a:ext cx="2382113" cy="2634615"/>
          </a:xfrm>
          <a:prstGeom prst="rect">
            <a:avLst/>
          </a:prstGeom>
          <a:noFill/>
          <a:ln w="28575">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3" name="TextBox 52"/>
          <p:cNvSpPr txBox="1"/>
          <p:nvPr/>
        </p:nvSpPr>
        <p:spPr>
          <a:xfrm>
            <a:off x="4740257" y="5952802"/>
            <a:ext cx="1171282" cy="462409"/>
          </a:xfrm>
          <a:prstGeom prst="rect">
            <a:avLst/>
          </a:prstGeom>
          <a:noFill/>
        </p:spPr>
        <p:txBody>
          <a:bodyPr wrap="none" lIns="172783" tIns="138227" rIns="172783" bIns="138227" rtlCol="0">
            <a:spAutoFit/>
          </a:bodyPr>
          <a:lstStyle/>
          <a:p>
            <a:pPr defTabSz="863999">
              <a:lnSpc>
                <a:spcPct val="90000"/>
              </a:lnSpc>
              <a:defRPr/>
            </a:pPr>
            <a:r>
              <a:rPr lang="en-US" sz="1323">
                <a:gradFill>
                  <a:gsLst>
                    <a:gs pos="2917">
                      <a:srgbClr val="353535"/>
                    </a:gs>
                    <a:gs pos="30000">
                      <a:srgbClr val="353535"/>
                    </a:gs>
                  </a:gsLst>
                  <a:lin ang="5400000" scaled="0"/>
                </a:gradFill>
                <a:latin typeface="Segoe UI Semilight"/>
              </a:rPr>
              <a:t>DW HA/DR</a:t>
            </a:r>
          </a:p>
        </p:txBody>
      </p:sp>
      <p:sp>
        <p:nvSpPr>
          <p:cNvPr id="54" name="Rectangle 53"/>
          <p:cNvSpPr/>
          <p:nvPr/>
        </p:nvSpPr>
        <p:spPr bwMode="auto">
          <a:xfrm>
            <a:off x="3439550" y="114527"/>
            <a:ext cx="2537390" cy="5930553"/>
          </a:xfrm>
          <a:prstGeom prst="rect">
            <a:avLst/>
          </a:prstGeom>
          <a:noFill/>
          <a:ln w="28575">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5" name="TextBox 54"/>
          <p:cNvSpPr txBox="1"/>
          <p:nvPr/>
        </p:nvSpPr>
        <p:spPr>
          <a:xfrm>
            <a:off x="4631579" y="83960"/>
            <a:ext cx="1366079" cy="462409"/>
          </a:xfrm>
          <a:prstGeom prst="rect">
            <a:avLst/>
          </a:prstGeom>
          <a:noFill/>
        </p:spPr>
        <p:txBody>
          <a:bodyPr wrap="none" lIns="172783" tIns="138227" rIns="172783" bIns="138227" rtlCol="0">
            <a:spAutoFit/>
          </a:bodyPr>
          <a:lstStyle/>
          <a:p>
            <a:pPr defTabSz="863999">
              <a:lnSpc>
                <a:spcPct val="90000"/>
              </a:lnSpc>
              <a:defRPr/>
            </a:pPr>
            <a:r>
              <a:rPr lang="en-US" sz="1323">
                <a:gradFill>
                  <a:gsLst>
                    <a:gs pos="2917">
                      <a:srgbClr val="353535"/>
                    </a:gs>
                    <a:gs pos="30000">
                      <a:srgbClr val="353535"/>
                    </a:gs>
                  </a:gsLst>
                  <a:lin ang="5400000" scaled="0"/>
                </a:gradFill>
                <a:latin typeface="Segoe UI Semilight"/>
              </a:rPr>
              <a:t>Virtuous cycle</a:t>
            </a:r>
          </a:p>
        </p:txBody>
      </p:sp>
      <p:sp>
        <p:nvSpPr>
          <p:cNvPr id="56" name="Rectangle 55"/>
          <p:cNvSpPr/>
          <p:nvPr/>
        </p:nvSpPr>
        <p:spPr bwMode="auto">
          <a:xfrm>
            <a:off x="187164" y="519493"/>
            <a:ext cx="5745608" cy="5538309"/>
          </a:xfrm>
          <a:prstGeom prst="rect">
            <a:avLst/>
          </a:prstGeom>
          <a:noFill/>
          <a:ln w="28575">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7" name="TextBox 56"/>
          <p:cNvSpPr txBox="1"/>
          <p:nvPr/>
        </p:nvSpPr>
        <p:spPr>
          <a:xfrm>
            <a:off x="181035" y="5569285"/>
            <a:ext cx="3162176" cy="462346"/>
          </a:xfrm>
          <a:prstGeom prst="rect">
            <a:avLst/>
          </a:prstGeom>
          <a:noFill/>
        </p:spPr>
        <p:txBody>
          <a:bodyPr wrap="square" lIns="172783" tIns="138227" rIns="172783" bIns="138227" rtlCol="0">
            <a:spAutoFit/>
          </a:bodyPr>
          <a:lstStyle/>
          <a:p>
            <a:pPr defTabSz="863999">
              <a:lnSpc>
                <a:spcPct val="90000"/>
              </a:lnSpc>
              <a:defRPr/>
            </a:pPr>
            <a:r>
              <a:rPr lang="en-US" sz="1323">
                <a:gradFill>
                  <a:gsLst>
                    <a:gs pos="2917">
                      <a:srgbClr val="353535"/>
                    </a:gs>
                    <a:gs pos="30000">
                      <a:srgbClr val="353535"/>
                    </a:gs>
                  </a:gsLst>
                  <a:lin ang="5400000" scaled="0"/>
                </a:gradFill>
                <a:latin typeface="Segoe UI Semilight"/>
              </a:rPr>
              <a:t>Continuous Load</a:t>
            </a:r>
          </a:p>
        </p:txBody>
      </p:sp>
      <p:sp>
        <p:nvSpPr>
          <p:cNvPr id="58" name="Rectangle: Rounded Corners 57"/>
          <p:cNvSpPr/>
          <p:nvPr/>
        </p:nvSpPr>
        <p:spPr bwMode="auto">
          <a:xfrm>
            <a:off x="1870118" y="4489641"/>
            <a:ext cx="1422922" cy="1245277"/>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r>
              <a:rPr lang="en-US" sz="1134">
                <a:solidFill>
                  <a:srgbClr val="0078D7"/>
                </a:solidFill>
                <a:latin typeface="Segoe UI Semilight"/>
                <a:ea typeface="Segoe UI" pitchFamily="34" charset="0"/>
                <a:cs typeface="Segoe UI" pitchFamily="34" charset="0"/>
              </a:rPr>
              <a:t>Data Lake</a:t>
            </a:r>
          </a:p>
        </p:txBody>
      </p:sp>
      <p:sp>
        <p:nvSpPr>
          <p:cNvPr id="59" name="Arrow: Right 58"/>
          <p:cNvSpPr/>
          <p:nvPr/>
        </p:nvSpPr>
        <p:spPr bwMode="auto">
          <a:xfrm rot="5400000">
            <a:off x="2372909" y="3984700"/>
            <a:ext cx="516621" cy="52512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0" name="Rectangle: Rounded Corners 59"/>
          <p:cNvSpPr/>
          <p:nvPr/>
        </p:nvSpPr>
        <p:spPr bwMode="auto">
          <a:xfrm>
            <a:off x="2003916" y="5019628"/>
            <a:ext cx="1228112" cy="59288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defTabSz="880937" fontAlgn="base">
              <a:lnSpc>
                <a:spcPct val="90000"/>
              </a:lnSpc>
              <a:spcBef>
                <a:spcPct val="0"/>
              </a:spcBef>
              <a:spcAft>
                <a:spcPct val="0"/>
              </a:spcAft>
              <a:defRPr/>
            </a:pPr>
            <a:r>
              <a:rPr lang="en-US" sz="1039">
                <a:solidFill>
                  <a:srgbClr val="353535"/>
                </a:solidFill>
                <a:latin typeface="Segoe UI Semilight"/>
                <a:ea typeface="Segoe UI" pitchFamily="34" charset="0"/>
                <a:cs typeface="Segoe UI" pitchFamily="34" charset="0"/>
              </a:rPr>
              <a:t>ADL, HDI</a:t>
            </a:r>
          </a:p>
        </p:txBody>
      </p:sp>
      <p:sp>
        <p:nvSpPr>
          <p:cNvPr id="61" name="Arrow: Right 60"/>
          <p:cNvSpPr/>
          <p:nvPr/>
        </p:nvSpPr>
        <p:spPr bwMode="auto">
          <a:xfrm>
            <a:off x="3262578" y="4960316"/>
            <a:ext cx="627919" cy="52512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783" tIns="138227" rIns="172783" bIns="138227" numCol="1" spcCol="0" rtlCol="0" fromWordArt="0" anchor="t" anchorCtr="0" forceAA="0" compatLnSpc="1">
            <a:prstTxWarp prst="textNoShape">
              <a:avLst/>
            </a:prstTxWarp>
            <a:noAutofit/>
          </a:bodyPr>
          <a:lstStyle/>
          <a:p>
            <a:pPr algn="ctr" defTabSz="880937" fontAlgn="base">
              <a:lnSpc>
                <a:spcPct val="90000"/>
              </a:lnSpc>
              <a:spcBef>
                <a:spcPct val="0"/>
              </a:spcBef>
              <a:spcAft>
                <a:spcPct val="0"/>
              </a:spcAft>
              <a:defRPr/>
            </a:pPr>
            <a:endParaRPr lang="en-US" sz="226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3" name="Title 1"/>
          <p:cNvSpPr>
            <a:spLocks noGrp="1"/>
          </p:cNvSpPr>
          <p:nvPr>
            <p:ph type="title"/>
          </p:nvPr>
        </p:nvSpPr>
        <p:spPr>
          <a:xfrm>
            <a:off x="6087364" y="214881"/>
            <a:ext cx="5180906" cy="884781"/>
          </a:xfrm>
        </p:spPr>
        <p:txBody>
          <a:bodyPr/>
          <a:lstStyle/>
          <a:p>
            <a:r>
              <a:rPr lang="en-US" sz="3705" dirty="0"/>
              <a:t>Pattern 2: Lambda Architectures for Big Data</a:t>
            </a:r>
          </a:p>
        </p:txBody>
      </p:sp>
    </p:spTree>
    <p:extLst>
      <p:ext uri="{BB962C8B-B14F-4D97-AF65-F5344CB8AC3E}">
        <p14:creationId xmlns:p14="http://schemas.microsoft.com/office/powerpoint/2010/main" val="220429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Wrap up</a:t>
            </a:r>
          </a:p>
        </p:txBody>
      </p:sp>
    </p:spTree>
    <p:extLst>
      <p:ext uri="{BB962C8B-B14F-4D97-AF65-F5344CB8AC3E}">
        <p14:creationId xmlns:p14="http://schemas.microsoft.com/office/powerpoint/2010/main" val="19569844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pic>
        <p:nvPicPr>
          <p:cNvPr id="4" name="Picture 3"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8283" y="3753827"/>
            <a:ext cx="2621851" cy="9724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886" y="3978099"/>
            <a:ext cx="3295564" cy="10797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hawn\Pictures\mvplogo.gif"/>
          <p:cNvPicPr>
            <a:picLocks noChangeAspect="1" noChangeArrowheads="1"/>
          </p:cNvPicPr>
          <p:nvPr/>
        </p:nvPicPr>
        <p:blipFill>
          <a:blip r:embed="rId4" cstate="print"/>
          <a:srcRect/>
          <a:stretch>
            <a:fillRect/>
          </a:stretch>
        </p:blipFill>
        <p:spPr bwMode="auto">
          <a:xfrm>
            <a:off x="316089" y="4033975"/>
            <a:ext cx="1386894" cy="2170792"/>
          </a:xfrm>
          <a:prstGeom prst="rect">
            <a:avLst/>
          </a:prstGeom>
          <a:noFill/>
          <a:ln w="9525">
            <a:noFill/>
            <a:miter lim="800000"/>
            <a:headEnd/>
            <a:tailEnd/>
          </a:ln>
        </p:spPr>
      </p:pic>
      <p:pic>
        <p:nvPicPr>
          <p:cNvPr id="7" name="Picture 6" descr="C:\Users\Shawn\Pictures\FloridaTech_seal.gif"/>
          <p:cNvPicPr>
            <a:picLocks noChangeAspect="1" noChangeArrowheads="1"/>
          </p:cNvPicPr>
          <p:nvPr/>
        </p:nvPicPr>
        <p:blipFill>
          <a:blip r:embed="rId5" cstate="print"/>
          <a:srcRect/>
          <a:stretch>
            <a:fillRect/>
          </a:stretch>
        </p:blipFill>
        <p:spPr bwMode="auto">
          <a:xfrm>
            <a:off x="2098283" y="4990004"/>
            <a:ext cx="1420231" cy="1100680"/>
          </a:xfrm>
          <a:prstGeom prst="rect">
            <a:avLst/>
          </a:prstGeom>
          <a:noFill/>
          <a:ln w="9525">
            <a:noFill/>
            <a:miter lim="800000"/>
            <a:headEnd/>
            <a:tailEnd/>
          </a:ln>
        </p:spPr>
      </p:pic>
      <p:pic>
        <p:nvPicPr>
          <p:cNvPr id="8" name="Picture 7"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34984" y="4273123"/>
            <a:ext cx="2196320" cy="6424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13815" y="5256018"/>
            <a:ext cx="4397621" cy="87225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70426" y="5179526"/>
            <a:ext cx="2733973" cy="102524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rotWithShape="1">
          <a:blip r:embed="rId9"/>
          <a:srcRect l="584" t="9952" r="2677" b="15206"/>
          <a:stretch/>
        </p:blipFill>
        <p:spPr>
          <a:xfrm>
            <a:off x="466173" y="1122459"/>
            <a:ext cx="2329391" cy="2329391"/>
          </a:xfrm>
          <a:custGeom>
            <a:avLst/>
            <a:gdLst>
              <a:gd name="connsiteX0" fmla="*/ 0 w 2514600"/>
              <a:gd name="connsiteY0" fmla="*/ 0 h 2514600"/>
              <a:gd name="connsiteX1" fmla="*/ 2514600 w 2514600"/>
              <a:gd name="connsiteY1" fmla="*/ 0 h 2514600"/>
              <a:gd name="connsiteX2" fmla="*/ 2514600 w 2514600"/>
              <a:gd name="connsiteY2" fmla="*/ 2514600 h 2514600"/>
              <a:gd name="connsiteX3" fmla="*/ 0 w 2514600"/>
              <a:gd name="connsiteY3" fmla="*/ 2514600 h 2514600"/>
            </a:gdLst>
            <a:ahLst/>
            <a:cxnLst>
              <a:cxn ang="0">
                <a:pos x="connsiteX0" y="connsiteY0"/>
              </a:cxn>
              <a:cxn ang="0">
                <a:pos x="connsiteX1" y="connsiteY1"/>
              </a:cxn>
              <a:cxn ang="0">
                <a:pos x="connsiteX2" y="connsiteY2"/>
              </a:cxn>
              <a:cxn ang="0">
                <a:pos x="connsiteX3" y="connsiteY3"/>
              </a:cxn>
            </a:cxnLst>
            <a:rect l="l" t="t" r="r" b="b"/>
            <a:pathLst>
              <a:path w="2514600" h="2514600">
                <a:moveTo>
                  <a:pt x="0" y="0"/>
                </a:moveTo>
                <a:lnTo>
                  <a:pt x="2514600" y="0"/>
                </a:lnTo>
                <a:lnTo>
                  <a:pt x="2514600" y="2514600"/>
                </a:lnTo>
                <a:lnTo>
                  <a:pt x="0" y="2514600"/>
                </a:lnTo>
                <a:close/>
              </a:path>
            </a:pathLst>
          </a:custGeom>
        </p:spPr>
      </p:pic>
      <p:sp>
        <p:nvSpPr>
          <p:cNvPr id="12" name="Rectangle 11"/>
          <p:cNvSpPr/>
          <p:nvPr/>
        </p:nvSpPr>
        <p:spPr bwMode="auto">
          <a:xfrm>
            <a:off x="2795564" y="1122459"/>
            <a:ext cx="7764638" cy="23293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9410" tIns="135528" rIns="169410" bIns="135528" numCol="1" spcCol="0" rtlCol="0" fromWordArt="0" anchor="t" anchorCtr="0" forceAA="0" compatLnSpc="1">
            <a:prstTxWarp prst="textNoShape">
              <a:avLst/>
            </a:prstTxWarp>
            <a:noAutofit/>
          </a:bodyPr>
          <a:lstStyle/>
          <a:p>
            <a:pPr defTabSz="863999">
              <a:spcBef>
                <a:spcPts val="556"/>
              </a:spcBef>
              <a:spcAft>
                <a:spcPts val="556"/>
              </a:spcAft>
            </a:pPr>
            <a:r>
              <a:rPr lang="en-US" sz="1853" b="1" dirty="0">
                <a:solidFill>
                  <a:srgbClr val="353535"/>
                </a:solidFill>
                <a:latin typeface="Segoe UI Semilight"/>
                <a:ea typeface="Segoe UI Light" charset="0"/>
                <a:cs typeface="Segoe UI Light" charset="0"/>
              </a:rPr>
              <a:t>Shawn </a:t>
            </a:r>
            <a:r>
              <a:rPr lang="en-US" sz="1853" b="1" dirty="0" err="1">
                <a:solidFill>
                  <a:srgbClr val="353535"/>
                </a:solidFill>
                <a:latin typeface="Segoe UI Semilight"/>
                <a:ea typeface="Segoe UI Light" charset="0"/>
                <a:cs typeface="Segoe UI Light" charset="0"/>
              </a:rPr>
              <a:t>Weisfeld</a:t>
            </a:r>
            <a:endParaRPr lang="en-US" sz="1853" b="1" dirty="0">
              <a:solidFill>
                <a:srgbClr val="353535"/>
              </a:solidFill>
              <a:latin typeface="Segoe UI Semilight"/>
              <a:ea typeface="Segoe UI Light" charset="0"/>
              <a:cs typeface="Segoe UI Light" charset="0"/>
            </a:endParaRPr>
          </a:p>
          <a:p>
            <a:pPr defTabSz="863999">
              <a:spcBef>
                <a:spcPts val="556"/>
              </a:spcBef>
              <a:spcAft>
                <a:spcPts val="556"/>
              </a:spcAft>
            </a:pPr>
            <a:r>
              <a:rPr lang="en-US" sz="1853" dirty="0">
                <a:solidFill>
                  <a:srgbClr val="353535"/>
                </a:solidFill>
                <a:latin typeface="Segoe UI Semilight"/>
                <a:ea typeface="Segoe UI Light" charset="0"/>
                <a:cs typeface="Segoe UI Light" charset="0"/>
              </a:rPr>
              <a:t>Sr. Technical Evangelist</a:t>
            </a:r>
          </a:p>
          <a:p>
            <a:pPr defTabSz="863999">
              <a:spcBef>
                <a:spcPts val="556"/>
              </a:spcBef>
              <a:spcAft>
                <a:spcPts val="556"/>
              </a:spcAft>
            </a:pPr>
            <a:r>
              <a:rPr lang="en-US" sz="1853" dirty="0">
                <a:solidFill>
                  <a:srgbClr val="353535"/>
                </a:solidFill>
                <a:latin typeface="Segoe UI Semilight"/>
                <a:ea typeface="Segoe UI Light" charset="0"/>
                <a:cs typeface="Segoe UI Light" charset="0"/>
              </a:rPr>
              <a:t>Microsoft – US Developer Experience</a:t>
            </a:r>
          </a:p>
          <a:p>
            <a:pPr defTabSz="863999">
              <a:spcBef>
                <a:spcPts val="556"/>
              </a:spcBef>
              <a:spcAft>
                <a:spcPts val="556"/>
              </a:spcAft>
            </a:pPr>
            <a:r>
              <a:rPr lang="en-US" sz="1853" u="sng" dirty="0">
                <a:solidFill>
                  <a:srgbClr val="FFFFFF"/>
                </a:solidFill>
                <a:latin typeface="Segoe UI Semilight"/>
                <a:hlinkClick r:id="rId10"/>
              </a:rPr>
              <a:t>sweisfel@microsoft.com</a:t>
            </a:r>
            <a:r>
              <a:rPr lang="en-US" sz="1853" u="sng" dirty="0">
                <a:solidFill>
                  <a:srgbClr val="FFFFFF"/>
                </a:solidFill>
                <a:latin typeface="Segoe UI Semilight"/>
              </a:rPr>
              <a:t> </a:t>
            </a:r>
            <a:endParaRPr lang="en-US" sz="1853" dirty="0">
              <a:solidFill>
                <a:srgbClr val="353535"/>
              </a:solidFill>
              <a:latin typeface="Segoe UI Semilight"/>
              <a:ea typeface="Segoe UI Light" charset="0"/>
              <a:cs typeface="Segoe UI Light" charset="0"/>
            </a:endParaRPr>
          </a:p>
          <a:p>
            <a:pPr defTabSz="863999">
              <a:spcBef>
                <a:spcPts val="556"/>
              </a:spcBef>
              <a:spcAft>
                <a:spcPts val="556"/>
              </a:spcAft>
            </a:pPr>
            <a:r>
              <a:rPr lang="en-US" sz="1853" dirty="0">
                <a:solidFill>
                  <a:srgbClr val="353535"/>
                </a:solidFill>
                <a:latin typeface="Segoe UI Semilight"/>
                <a:ea typeface="Segoe UI Light" charset="0"/>
                <a:cs typeface="Segoe UI Light" charset="0"/>
              </a:rPr>
              <a:t>Austin, TX</a:t>
            </a:r>
          </a:p>
        </p:txBody>
      </p:sp>
    </p:spTree>
    <p:extLst>
      <p:ext uri="{BB962C8B-B14F-4D97-AF65-F5344CB8AC3E}">
        <p14:creationId xmlns:p14="http://schemas.microsoft.com/office/powerpoint/2010/main" val="61570968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Resources</a:t>
            </a:r>
          </a:p>
        </p:txBody>
      </p:sp>
      <p:sp>
        <p:nvSpPr>
          <p:cNvPr id="4" name="Text Placeholder 3"/>
          <p:cNvSpPr>
            <a:spLocks noGrp="1"/>
          </p:cNvSpPr>
          <p:nvPr>
            <p:ph type="body" sz="quarter" idx="10"/>
          </p:nvPr>
        </p:nvSpPr>
        <p:spPr>
          <a:xfrm>
            <a:off x="254470" y="1122482"/>
            <a:ext cx="11013139" cy="3563847"/>
          </a:xfrm>
        </p:spPr>
        <p:txBody>
          <a:bodyPr/>
          <a:lstStyle/>
          <a:p>
            <a:r>
              <a:rPr lang="en-US" dirty="0"/>
              <a:t>SQL CAT Blog </a:t>
            </a:r>
          </a:p>
          <a:p>
            <a:pPr lvl="1"/>
            <a:r>
              <a:rPr lang="en-US" dirty="0">
                <a:hlinkClick r:id="rId2"/>
              </a:rPr>
              <a:t>http://aka.ms/SQLCAT</a:t>
            </a:r>
            <a:endParaRPr lang="en-US" dirty="0"/>
          </a:p>
          <a:p>
            <a:r>
              <a:rPr lang="en-US" dirty="0"/>
              <a:t>SQL DW Free Trial</a:t>
            </a:r>
          </a:p>
          <a:p>
            <a:pPr lvl="1"/>
            <a:r>
              <a:rPr lang="en-US" dirty="0">
                <a:hlinkClick r:id="rId3"/>
              </a:rPr>
              <a:t>https://azure.microsoft.com/en-us/services/sql-data-warehouse/extended-trial</a:t>
            </a:r>
            <a:r>
              <a:rPr lang="en-US" dirty="0"/>
              <a:t>   </a:t>
            </a:r>
          </a:p>
          <a:p>
            <a:endParaRPr lang="en-US" dirty="0"/>
          </a:p>
          <a:p>
            <a:endParaRPr lang="en-US" dirty="0"/>
          </a:p>
        </p:txBody>
      </p:sp>
    </p:spTree>
    <p:extLst>
      <p:ext uri="{BB962C8B-B14F-4D97-AF65-F5344CB8AC3E}">
        <p14:creationId xmlns:p14="http://schemas.microsoft.com/office/powerpoint/2010/main" val="221066999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to Action</a:t>
            </a:r>
          </a:p>
        </p:txBody>
      </p:sp>
      <p:sp>
        <p:nvSpPr>
          <p:cNvPr id="3" name="Text Placeholder 2"/>
          <p:cNvSpPr>
            <a:spLocks noGrp="1"/>
          </p:cNvSpPr>
          <p:nvPr>
            <p:ph type="body" sz="quarter" idx="10"/>
          </p:nvPr>
        </p:nvSpPr>
        <p:spPr>
          <a:xfrm>
            <a:off x="254470" y="1122482"/>
            <a:ext cx="11013139" cy="2326480"/>
          </a:xfrm>
        </p:spPr>
        <p:txBody>
          <a:bodyPr/>
          <a:lstStyle/>
          <a:p>
            <a:r>
              <a:rPr lang="en-US" dirty="0"/>
              <a:t>Spin up a SQL Data Warehouse in Azure</a:t>
            </a:r>
          </a:p>
          <a:p>
            <a:r>
              <a:rPr lang="en-US" dirty="0"/>
              <a:t>Kick the tires</a:t>
            </a:r>
          </a:p>
          <a:p>
            <a:r>
              <a:rPr lang="en-US" dirty="0"/>
              <a:t>Let us know what you think</a:t>
            </a:r>
          </a:p>
          <a:p>
            <a:r>
              <a:rPr lang="en-US" dirty="0"/>
              <a:t>Evaluate workloads that you have that this would help with</a:t>
            </a:r>
          </a:p>
        </p:txBody>
      </p:sp>
    </p:spTree>
    <p:extLst>
      <p:ext uri="{BB962C8B-B14F-4D97-AF65-F5344CB8AC3E}">
        <p14:creationId xmlns:p14="http://schemas.microsoft.com/office/powerpoint/2010/main" val="397013389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4411" y="1123930"/>
            <a:ext cx="11011668" cy="5288307"/>
          </a:xfrm>
        </p:spPr>
        <p:txBody>
          <a:bodyPr/>
          <a:lstStyle/>
          <a:p>
            <a:r>
              <a:rPr lang="en-US" dirty="0"/>
              <a:t>Rate My Talk &amp; Download Slides!</a:t>
            </a:r>
          </a:p>
          <a:p>
            <a:pPr marL="317628" lvl="1" indent="0">
              <a:buNone/>
            </a:pPr>
            <a:endParaRPr lang="en-US" sz="1853" b="1" dirty="0"/>
          </a:p>
          <a:p>
            <a:pPr marL="317628" lvl="1" indent="0">
              <a:buNone/>
            </a:pPr>
            <a:r>
              <a:rPr lang="en-US" sz="5558" b="1" dirty="0"/>
              <a:t>	http://bit.ly/RateShawnsTalk</a:t>
            </a:r>
          </a:p>
          <a:p>
            <a:pPr marL="317628" lvl="1" indent="0" algn="ctr">
              <a:buNone/>
            </a:pPr>
            <a:r>
              <a:rPr lang="en-US" sz="2964" dirty="0"/>
              <a:t>(case sensitive)</a:t>
            </a:r>
            <a:r>
              <a:rPr lang="en-US" sz="5558" dirty="0"/>
              <a:t> </a:t>
            </a:r>
          </a:p>
          <a:p>
            <a:r>
              <a:rPr lang="en-US" dirty="0"/>
              <a:t>Contact Information</a:t>
            </a:r>
          </a:p>
          <a:p>
            <a:pPr lvl="1"/>
            <a:r>
              <a:rPr lang="en-US" dirty="0"/>
              <a:t>Email: sweisfel@microsoft.com</a:t>
            </a:r>
          </a:p>
          <a:p>
            <a:pPr lvl="1"/>
            <a:r>
              <a:rPr lang="en-US" dirty="0"/>
              <a:t>Blog: http://www.shawnweisfeld.com</a:t>
            </a:r>
          </a:p>
          <a:p>
            <a:pPr lvl="1"/>
            <a:r>
              <a:rPr lang="en-US" dirty="0"/>
              <a:t>Twitter: @</a:t>
            </a:r>
            <a:r>
              <a:rPr lang="en-US" dirty="0" err="1"/>
              <a:t>shawnweisfeld</a:t>
            </a:r>
            <a:endParaRPr lang="en-US" dirty="0"/>
          </a:p>
          <a:p>
            <a:endParaRPr lang="en-US" dirty="0"/>
          </a:p>
        </p:txBody>
      </p:sp>
      <p:sp>
        <p:nvSpPr>
          <p:cNvPr id="3" name="Title 2"/>
          <p:cNvSpPr>
            <a:spLocks noGrp="1"/>
          </p:cNvSpPr>
          <p:nvPr>
            <p:ph type="title"/>
          </p:nvPr>
        </p:nvSpPr>
        <p:spPr/>
        <p:txBody>
          <a:bodyPr/>
          <a:lstStyle/>
          <a:p>
            <a:r>
              <a:rPr lang="en-US" dirty="0"/>
              <a:t>Thank you! Your Feedback is Important</a:t>
            </a:r>
          </a:p>
        </p:txBody>
      </p:sp>
      <p:pic>
        <p:nvPicPr>
          <p:cNvPr id="6" name="Picture 5"/>
          <p:cNvPicPr>
            <a:picLocks noChangeAspect="1"/>
          </p:cNvPicPr>
          <p:nvPr/>
        </p:nvPicPr>
        <p:blipFill>
          <a:blip r:embed="rId2"/>
          <a:stretch>
            <a:fillRect/>
          </a:stretch>
        </p:blipFill>
        <p:spPr>
          <a:xfrm>
            <a:off x="7524935" y="3050901"/>
            <a:ext cx="3185266" cy="3224453"/>
          </a:xfrm>
          <a:prstGeom prst="rect">
            <a:avLst/>
          </a:prstGeom>
        </p:spPr>
      </p:pic>
    </p:spTree>
    <p:extLst>
      <p:ext uri="{BB962C8B-B14F-4D97-AF65-F5344CB8AC3E}">
        <p14:creationId xmlns:p14="http://schemas.microsoft.com/office/powerpoint/2010/main" val="361175166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you an ISV looking to utilize the cloud?</a:t>
            </a:r>
          </a:p>
        </p:txBody>
      </p:sp>
      <p:sp>
        <p:nvSpPr>
          <p:cNvPr id="3" name="Text Placeholder 2"/>
          <p:cNvSpPr>
            <a:spLocks noGrp="1"/>
          </p:cNvSpPr>
          <p:nvPr>
            <p:ph type="body" sz="quarter" idx="10"/>
          </p:nvPr>
        </p:nvSpPr>
        <p:spPr>
          <a:xfrm>
            <a:off x="254470" y="1122482"/>
            <a:ext cx="11013139" cy="5263090"/>
          </a:xfrm>
        </p:spPr>
        <p:txBody>
          <a:bodyPr/>
          <a:lstStyle/>
          <a:p>
            <a:r>
              <a:rPr lang="en-US" dirty="0"/>
              <a:t>An ISV is a company that sells software or services powered by software.</a:t>
            </a:r>
          </a:p>
          <a:p>
            <a:r>
              <a:rPr lang="en-US" b="1" dirty="0"/>
              <a:t>My team wants to help you on your cloud journey!</a:t>
            </a:r>
          </a:p>
          <a:p>
            <a:pPr lvl="1"/>
            <a:r>
              <a:rPr lang="en-US" dirty="0"/>
              <a:t>Work with an Azure Architect to provide guidance on your technical journey to the cloud.</a:t>
            </a:r>
          </a:p>
          <a:p>
            <a:pPr lvl="1"/>
            <a:r>
              <a:rPr lang="en-US" dirty="0"/>
              <a:t>Work with a Business Evangelist to access Microsoft resources to help get exposure for your solution and bring your solution to market.</a:t>
            </a:r>
          </a:p>
          <a:p>
            <a:r>
              <a:rPr lang="en-US" dirty="0"/>
              <a:t>For more information email</a:t>
            </a:r>
          </a:p>
          <a:p>
            <a:pPr lvl="1"/>
            <a:r>
              <a:rPr lang="en-US" dirty="0">
                <a:hlinkClick r:id="rId2"/>
              </a:rPr>
              <a:t>USmicrosoftISVteam@microsoft.com</a:t>
            </a:r>
            <a:endParaRPr lang="en-US" dirty="0"/>
          </a:p>
          <a:p>
            <a:r>
              <a:rPr lang="en-US" dirty="0"/>
              <a:t>Watch recorded &amp; live webcasts</a:t>
            </a:r>
          </a:p>
          <a:p>
            <a:pPr lvl="1"/>
            <a:r>
              <a:rPr lang="en-US" dirty="0">
                <a:hlinkClick r:id="rId3"/>
              </a:rPr>
              <a:t>http://www.buildandscaleyourcloudapp.com</a:t>
            </a:r>
            <a:r>
              <a:rPr lang="en-US" dirty="0"/>
              <a:t> </a:t>
            </a:r>
          </a:p>
        </p:txBody>
      </p:sp>
    </p:spTree>
    <p:extLst>
      <p:ext uri="{BB962C8B-B14F-4D97-AF65-F5344CB8AC3E}">
        <p14:creationId xmlns:p14="http://schemas.microsoft.com/office/powerpoint/2010/main" val="28052748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076" b="1" dirty="0"/>
              <a:t>Watch User Group presentations for </a:t>
            </a:r>
            <a:r>
              <a:rPr lang="en-US" b="1" dirty="0"/>
              <a:t>FREE </a:t>
            </a:r>
            <a:r>
              <a:rPr lang="en-US" sz="4076" b="1" dirty="0"/>
              <a:t>online!</a:t>
            </a:r>
            <a:br>
              <a:rPr lang="en-US" sz="4076" b="1" dirty="0"/>
            </a:br>
            <a:r>
              <a:rPr lang="en-US" sz="4076" dirty="0"/>
              <a:t>We now have over </a:t>
            </a:r>
            <a:r>
              <a:rPr lang="en-US" b="1" dirty="0"/>
              <a:t>570 </a:t>
            </a:r>
            <a:r>
              <a:rPr lang="en-US" sz="4076" dirty="0"/>
              <a:t>presentations online</a:t>
            </a:r>
            <a:br>
              <a:rPr lang="en-US" sz="4076" dirty="0"/>
            </a:br>
            <a:br>
              <a:rPr lang="en-US" sz="4076" b="1" dirty="0"/>
            </a:br>
            <a:endParaRPr lang="en-US" sz="4076" b="1" dirty="0"/>
          </a:p>
        </p:txBody>
      </p:sp>
      <p:sp>
        <p:nvSpPr>
          <p:cNvPr id="4" name="TextBox 3"/>
          <p:cNvSpPr txBox="1"/>
          <p:nvPr/>
        </p:nvSpPr>
        <p:spPr>
          <a:xfrm>
            <a:off x="395586" y="1898922"/>
            <a:ext cx="4183577" cy="1375056"/>
          </a:xfrm>
          <a:prstGeom prst="rect">
            <a:avLst/>
          </a:prstGeom>
          <a:noFill/>
        </p:spPr>
        <p:txBody>
          <a:bodyPr wrap="square" rtlCol="0">
            <a:spAutoFit/>
          </a:bodyPr>
          <a:lstStyle/>
          <a:p>
            <a:pPr marL="264690" indent="-264690" defTabSz="863999">
              <a:buFont typeface="Arial" pitchFamily="34" charset="0"/>
              <a:buChar char="•"/>
            </a:pPr>
            <a:r>
              <a:rPr lang="en-US" sz="1667" dirty="0">
                <a:solidFill>
                  <a:srgbClr val="353535"/>
                </a:solidFill>
                <a:latin typeface="Segoe UI Semilight"/>
              </a:rPr>
              <a:t>Miss a User Group meeting?</a:t>
            </a:r>
          </a:p>
          <a:p>
            <a:pPr marL="264690" indent="-264690" defTabSz="863999">
              <a:buFont typeface="Arial" pitchFamily="34" charset="0"/>
              <a:buChar char="•"/>
            </a:pPr>
            <a:r>
              <a:rPr lang="en-US" sz="1667" dirty="0">
                <a:solidFill>
                  <a:srgbClr val="353535"/>
                </a:solidFill>
                <a:latin typeface="Segoe UI Semilight"/>
              </a:rPr>
              <a:t>Forget something that you learned?</a:t>
            </a:r>
          </a:p>
          <a:p>
            <a:pPr marL="264690" indent="-264690" defTabSz="863999">
              <a:buFont typeface="Arial" pitchFamily="34" charset="0"/>
              <a:buChar char="•"/>
            </a:pPr>
            <a:r>
              <a:rPr lang="en-US" sz="1667" dirty="0">
                <a:solidFill>
                  <a:srgbClr val="353535"/>
                </a:solidFill>
                <a:latin typeface="Segoe UI Semilight"/>
              </a:rPr>
              <a:t>Want to see content from a User Group not in your area?</a:t>
            </a:r>
          </a:p>
          <a:p>
            <a:pPr marL="264690" indent="-264690" defTabSz="863999">
              <a:buFont typeface="Arial" pitchFamily="34" charset="0"/>
              <a:buChar char="•"/>
            </a:pPr>
            <a:r>
              <a:rPr lang="en-US" sz="1667" dirty="0">
                <a:solidFill>
                  <a:srgbClr val="353535"/>
                </a:solidFill>
                <a:latin typeface="Segoe UI Semilight"/>
              </a:rPr>
              <a:t>Want to share with a buddy?</a:t>
            </a:r>
          </a:p>
        </p:txBody>
      </p:sp>
      <p:sp>
        <p:nvSpPr>
          <p:cNvPr id="5" name="TextBox 4"/>
          <p:cNvSpPr txBox="1"/>
          <p:nvPr/>
        </p:nvSpPr>
        <p:spPr>
          <a:xfrm>
            <a:off x="5106018" y="2036082"/>
            <a:ext cx="2731184" cy="1118511"/>
          </a:xfrm>
          <a:prstGeom prst="rect">
            <a:avLst/>
          </a:prstGeom>
          <a:noFill/>
        </p:spPr>
        <p:txBody>
          <a:bodyPr wrap="square" rtlCol="0">
            <a:spAutoFit/>
          </a:bodyPr>
          <a:lstStyle/>
          <a:p>
            <a:pPr algn="ctr" defTabSz="863999"/>
            <a:r>
              <a:rPr lang="en-US" sz="1667" dirty="0">
                <a:solidFill>
                  <a:srgbClr val="353535"/>
                </a:solidFill>
                <a:latin typeface="Segoe UI Semilight"/>
              </a:rPr>
              <a:t>We know you cannot make it to every session, </a:t>
            </a:r>
          </a:p>
          <a:p>
            <a:pPr algn="ctr" defTabSz="863999"/>
            <a:r>
              <a:rPr lang="en-US" sz="1667" dirty="0">
                <a:solidFill>
                  <a:srgbClr val="353535"/>
                </a:solidFill>
                <a:latin typeface="Segoe UI Semilight"/>
              </a:rPr>
              <a:t>that is why we post them online for you!</a:t>
            </a:r>
          </a:p>
        </p:txBody>
      </p:sp>
      <p:sp>
        <p:nvSpPr>
          <p:cNvPr id="6" name="TextBox 5"/>
          <p:cNvSpPr txBox="1"/>
          <p:nvPr/>
        </p:nvSpPr>
        <p:spPr>
          <a:xfrm>
            <a:off x="2002923" y="3620157"/>
            <a:ext cx="5389326" cy="377476"/>
          </a:xfrm>
          <a:prstGeom prst="rect">
            <a:avLst/>
          </a:prstGeom>
          <a:noFill/>
        </p:spPr>
        <p:txBody>
          <a:bodyPr wrap="square" rtlCol="0">
            <a:spAutoFit/>
          </a:bodyPr>
          <a:lstStyle/>
          <a:p>
            <a:pPr algn="ctr" defTabSz="863999"/>
            <a:r>
              <a:rPr lang="en-US" sz="1853" dirty="0">
                <a:solidFill>
                  <a:srgbClr val="353535"/>
                </a:solidFill>
                <a:latin typeface="Segoe UI Semilight"/>
              </a:rPr>
              <a:t>New Content added all the time!</a:t>
            </a:r>
          </a:p>
        </p:txBody>
      </p:sp>
      <p:grpSp>
        <p:nvGrpSpPr>
          <p:cNvPr id="16" name="Group 15"/>
          <p:cNvGrpSpPr/>
          <p:nvPr/>
        </p:nvGrpSpPr>
        <p:grpSpPr>
          <a:xfrm>
            <a:off x="195979" y="4832690"/>
            <a:ext cx="2523769" cy="1346907"/>
            <a:chOff x="5837659" y="4977318"/>
            <a:chExt cx="2724433" cy="1453999"/>
          </a:xfrm>
        </p:grpSpPr>
        <p:sp>
          <p:nvSpPr>
            <p:cNvPr id="7" name="TextBox 6"/>
            <p:cNvSpPr txBox="1"/>
            <p:nvPr/>
          </p:nvSpPr>
          <p:spPr>
            <a:xfrm>
              <a:off x="5837659" y="4977318"/>
              <a:ext cx="2724433" cy="1453999"/>
            </a:xfrm>
            <a:prstGeom prst="rect">
              <a:avLst/>
            </a:prstGeom>
            <a:noFill/>
            <a:ln cmpd="thickThin">
              <a:solidFill>
                <a:schemeClr val="accent1"/>
              </a:solidFill>
            </a:ln>
          </p:spPr>
          <p:txBody>
            <a:bodyPr wrap="none" rtlCol="0">
              <a:spAutoFit/>
            </a:bodyPr>
            <a:lstStyle/>
            <a:p>
              <a:pPr algn="ctr" defTabSz="863999"/>
              <a:r>
                <a:rPr lang="en-US" sz="1297" dirty="0">
                  <a:solidFill>
                    <a:srgbClr val="353535"/>
                  </a:solidFill>
                  <a:latin typeface="Segoe UI Semilight"/>
                </a:rPr>
                <a:t>For new content announcements</a:t>
              </a:r>
            </a:p>
            <a:p>
              <a:pPr algn="ctr" defTabSz="863999"/>
              <a:endParaRPr lang="en-US" sz="1297" dirty="0">
                <a:solidFill>
                  <a:srgbClr val="353535"/>
                </a:solidFill>
                <a:latin typeface="Segoe UI Semilight"/>
              </a:endParaRPr>
            </a:p>
            <a:p>
              <a:pPr algn="ctr" defTabSz="863999"/>
              <a:endParaRPr lang="en-US" sz="1297" dirty="0">
                <a:solidFill>
                  <a:srgbClr val="353535"/>
                </a:solidFill>
                <a:latin typeface="Segoe UI Semilight"/>
              </a:endParaRPr>
            </a:p>
            <a:p>
              <a:pPr algn="ctr" defTabSz="863999"/>
              <a:endParaRPr lang="en-US" sz="1297" dirty="0">
                <a:solidFill>
                  <a:srgbClr val="353535"/>
                </a:solidFill>
                <a:latin typeface="Segoe UI Semilight"/>
              </a:endParaRPr>
            </a:p>
            <a:p>
              <a:pPr algn="ctr" defTabSz="863999"/>
              <a:endParaRPr lang="en-US" sz="1297" dirty="0">
                <a:solidFill>
                  <a:srgbClr val="353535"/>
                </a:solidFill>
                <a:latin typeface="Segoe UI Semilight"/>
              </a:endParaRPr>
            </a:p>
            <a:p>
              <a:pPr algn="ctr" defTabSz="863999"/>
              <a:r>
                <a:rPr lang="en-US" sz="1667" dirty="0">
                  <a:solidFill>
                    <a:srgbClr val="353535"/>
                  </a:solidFill>
                  <a:latin typeface="Segoe UI Semilight"/>
                </a:rPr>
                <a:t>@</a:t>
              </a:r>
              <a:r>
                <a:rPr lang="en-US" sz="1667" dirty="0" err="1">
                  <a:solidFill>
                    <a:srgbClr val="353535"/>
                  </a:solidFill>
                  <a:latin typeface="Segoe UI Semilight"/>
                </a:rPr>
                <a:t>UserGroupTV</a:t>
              </a:r>
              <a:endParaRPr lang="en-US" sz="1667" dirty="0">
                <a:solidFill>
                  <a:srgbClr val="353535"/>
                </a:solidFill>
                <a:latin typeface="Segoe UI Semilight"/>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8364056" y="2023553"/>
            <a:ext cx="2852976" cy="2602123"/>
          </a:xfrm>
          <a:prstGeom prst="rect">
            <a:avLst/>
          </a:prstGeom>
          <a:noFill/>
        </p:spPr>
        <p:txBody>
          <a:bodyPr wrap="square" rtlCol="0">
            <a:spAutoFit/>
          </a:bodyPr>
          <a:lstStyle/>
          <a:p>
            <a:pPr defTabSz="863999"/>
            <a:r>
              <a:rPr lang="en-US" sz="1297" dirty="0">
                <a:solidFill>
                  <a:srgbClr val="353535"/>
                </a:solidFill>
                <a:latin typeface="Segoe UI Semilight"/>
              </a:rPr>
              <a:t>Presentations from the thought leaders on the topics you care about including:</a:t>
            </a:r>
          </a:p>
          <a:p>
            <a:pPr defTabSz="863999"/>
            <a:endParaRPr lang="en-US" sz="1112" dirty="0">
              <a:solidFill>
                <a:srgbClr val="353535"/>
              </a:solidFill>
              <a:latin typeface="Segoe UI Semilight"/>
            </a:endParaRPr>
          </a:p>
          <a:p>
            <a:pPr marL="259476" indent="-259476" defTabSz="863999">
              <a:buFont typeface="Arial" pitchFamily="34" charset="0"/>
              <a:buChar char="•"/>
            </a:pPr>
            <a:r>
              <a:rPr lang="en-US" sz="1112" dirty="0">
                <a:solidFill>
                  <a:srgbClr val="353535"/>
                </a:solidFill>
                <a:latin typeface="Segoe UI Semilight"/>
              </a:rPr>
              <a:t>Agile</a:t>
            </a:r>
          </a:p>
          <a:p>
            <a:pPr marL="259476" indent="-259476" defTabSz="863999">
              <a:buFont typeface="Arial" pitchFamily="34" charset="0"/>
              <a:buChar char="•"/>
            </a:pPr>
            <a:r>
              <a:rPr lang="en-US" sz="1112" dirty="0">
                <a:solidFill>
                  <a:srgbClr val="353535"/>
                </a:solidFill>
                <a:latin typeface="Segoe UI Semilight"/>
              </a:rPr>
              <a:t>Azure</a:t>
            </a:r>
          </a:p>
          <a:p>
            <a:pPr marL="259476" indent="-259476" defTabSz="863999">
              <a:buFont typeface="Arial" pitchFamily="34" charset="0"/>
              <a:buChar char="•"/>
            </a:pPr>
            <a:r>
              <a:rPr lang="en-US" sz="1112" dirty="0">
                <a:solidFill>
                  <a:srgbClr val="353535"/>
                </a:solidFill>
                <a:latin typeface="Segoe UI Semilight"/>
              </a:rPr>
              <a:t>C#</a:t>
            </a:r>
          </a:p>
          <a:p>
            <a:pPr marL="259476" indent="-259476" defTabSz="863999">
              <a:buFont typeface="Arial" pitchFamily="34" charset="0"/>
              <a:buChar char="•"/>
            </a:pPr>
            <a:r>
              <a:rPr lang="en-US" sz="1112" dirty="0">
                <a:solidFill>
                  <a:srgbClr val="353535"/>
                </a:solidFill>
                <a:latin typeface="Segoe UI Semilight"/>
              </a:rPr>
              <a:t>Entity Framework</a:t>
            </a:r>
          </a:p>
          <a:p>
            <a:pPr marL="259476" indent="-259476" defTabSz="863999">
              <a:buFont typeface="Arial" pitchFamily="34" charset="0"/>
              <a:buChar char="•"/>
            </a:pPr>
            <a:r>
              <a:rPr lang="en-US" sz="1112" dirty="0">
                <a:solidFill>
                  <a:srgbClr val="353535"/>
                </a:solidFill>
                <a:latin typeface="Segoe UI Semilight"/>
              </a:rPr>
              <a:t>HTML5</a:t>
            </a:r>
          </a:p>
          <a:p>
            <a:pPr marL="259476" indent="-259476" defTabSz="863999">
              <a:buFont typeface="Arial" pitchFamily="34" charset="0"/>
              <a:buChar char="•"/>
            </a:pPr>
            <a:r>
              <a:rPr lang="en-US" sz="1112" dirty="0">
                <a:solidFill>
                  <a:srgbClr val="353535"/>
                </a:solidFill>
                <a:latin typeface="Segoe UI Semilight"/>
              </a:rPr>
              <a:t>MVC</a:t>
            </a:r>
          </a:p>
          <a:p>
            <a:pPr marL="259476" indent="-259476" defTabSz="863999">
              <a:buFont typeface="Arial" pitchFamily="34" charset="0"/>
              <a:buChar char="•"/>
            </a:pPr>
            <a:r>
              <a:rPr lang="en-US" sz="1112" dirty="0">
                <a:solidFill>
                  <a:srgbClr val="353535"/>
                </a:solidFill>
                <a:latin typeface="Segoe UI Semilight"/>
              </a:rPr>
              <a:t>SQL</a:t>
            </a:r>
          </a:p>
          <a:p>
            <a:pPr marL="259476" indent="-259476" defTabSz="863999">
              <a:buFont typeface="Arial" pitchFamily="34" charset="0"/>
              <a:buChar char="•"/>
            </a:pPr>
            <a:r>
              <a:rPr lang="en-US" sz="1112" dirty="0">
                <a:solidFill>
                  <a:srgbClr val="353535"/>
                </a:solidFill>
                <a:latin typeface="Segoe UI Semilight"/>
              </a:rPr>
              <a:t>jQuery</a:t>
            </a:r>
          </a:p>
          <a:p>
            <a:pPr marL="259476" indent="-259476" defTabSz="863999">
              <a:buFont typeface="Arial" pitchFamily="34" charset="0"/>
              <a:buChar char="•"/>
            </a:pPr>
            <a:r>
              <a:rPr lang="en-US" sz="1112" dirty="0">
                <a:solidFill>
                  <a:srgbClr val="353535"/>
                </a:solidFill>
                <a:latin typeface="Segoe UI Semilight"/>
              </a:rPr>
              <a:t>and Much More!</a:t>
            </a:r>
          </a:p>
          <a:p>
            <a:pPr defTabSz="863999"/>
            <a:endParaRPr lang="en-US" sz="1297" dirty="0">
              <a:solidFill>
                <a:srgbClr val="353535"/>
              </a:solidFill>
              <a:latin typeface="Segoe UI Semilight"/>
            </a:endParaRPr>
          </a:p>
        </p:txBody>
      </p:sp>
      <p:sp>
        <p:nvSpPr>
          <p:cNvPr id="10" name="TextBox 9"/>
          <p:cNvSpPr txBox="1"/>
          <p:nvPr/>
        </p:nvSpPr>
        <p:spPr>
          <a:xfrm>
            <a:off x="3234839" y="5688015"/>
            <a:ext cx="4235257" cy="491545"/>
          </a:xfrm>
          <a:prstGeom prst="rect">
            <a:avLst/>
          </a:prstGeom>
          <a:noFill/>
        </p:spPr>
        <p:txBody>
          <a:bodyPr wrap="square" rtlCol="0">
            <a:spAutoFit/>
          </a:bodyPr>
          <a:lstStyle/>
          <a:p>
            <a:pPr algn="ctr" defTabSz="863999"/>
            <a:r>
              <a:rPr lang="en-US" sz="2594" dirty="0">
                <a:solidFill>
                  <a:srgbClr val="353535"/>
                </a:solidFill>
                <a:latin typeface="Segoe UI Semilight"/>
                <a:hlinkClick r:id="rId3"/>
              </a:rPr>
              <a:t>http://www.UserGroup.tv</a:t>
            </a:r>
            <a:r>
              <a:rPr lang="en-US" sz="2594" dirty="0">
                <a:solidFill>
                  <a:srgbClr val="353535"/>
                </a:solidFill>
                <a:latin typeface="Segoe UI Semilight"/>
              </a:rPr>
              <a:t> </a:t>
            </a:r>
          </a:p>
        </p:txBody>
      </p:sp>
      <p:pic>
        <p:nvPicPr>
          <p:cNvPr id="15" name="Picture 14" descr="http://www.usergroup.tv/wp-content/uploads/2012/05/Ugtv.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1320" y="5327268"/>
            <a:ext cx="3386950" cy="1056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4411" y="1969510"/>
            <a:ext cx="11011668" cy="1108317"/>
          </a:xfrm>
        </p:spPr>
        <p:txBody>
          <a:bodyPr/>
          <a:lstStyle/>
          <a:p>
            <a:r>
              <a:rPr lang="en-US" dirty="0"/>
              <a:t>Big Data Options in Azure</a:t>
            </a:r>
          </a:p>
        </p:txBody>
      </p:sp>
    </p:spTree>
    <p:extLst>
      <p:ext uri="{BB962C8B-B14F-4D97-AF65-F5344CB8AC3E}">
        <p14:creationId xmlns:p14="http://schemas.microsoft.com/office/powerpoint/2010/main" val="2272676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Relational</a:t>
            </a:r>
          </a:p>
        </p:txBody>
      </p:sp>
      <p:sp>
        <p:nvSpPr>
          <p:cNvPr id="4" name="Text Placeholder 3"/>
          <p:cNvSpPr>
            <a:spLocks noGrp="1"/>
          </p:cNvSpPr>
          <p:nvPr>
            <p:ph type="body" sz="quarter" idx="10"/>
          </p:nvPr>
        </p:nvSpPr>
        <p:spPr>
          <a:xfrm>
            <a:off x="254470" y="1122482"/>
            <a:ext cx="11013139" cy="3957297"/>
          </a:xfrm>
        </p:spPr>
        <p:txBody>
          <a:bodyPr/>
          <a:lstStyle/>
          <a:p>
            <a:r>
              <a:rPr lang="en-US" dirty="0"/>
              <a:t>IaaS</a:t>
            </a:r>
          </a:p>
          <a:p>
            <a:pPr lvl="1"/>
            <a:r>
              <a:rPr lang="en-US" dirty="0"/>
              <a:t>SQL Server</a:t>
            </a:r>
          </a:p>
          <a:p>
            <a:pPr lvl="1"/>
            <a:r>
              <a:rPr lang="en-US" dirty="0"/>
              <a:t>You name it</a:t>
            </a:r>
          </a:p>
          <a:p>
            <a:endParaRPr lang="en-US" dirty="0"/>
          </a:p>
          <a:p>
            <a:r>
              <a:rPr lang="en-US" dirty="0"/>
              <a:t>PaaS</a:t>
            </a:r>
          </a:p>
          <a:p>
            <a:pPr lvl="1"/>
            <a:r>
              <a:rPr lang="en-US" dirty="0"/>
              <a:t>SQL Database </a:t>
            </a:r>
          </a:p>
          <a:p>
            <a:pPr lvl="1"/>
            <a:r>
              <a:rPr lang="en-US" dirty="0"/>
              <a:t>Analysis Services </a:t>
            </a:r>
          </a:p>
          <a:p>
            <a:pPr lvl="1"/>
            <a:r>
              <a:rPr lang="en-US" dirty="0"/>
              <a:t>SQL Data Warehouse</a:t>
            </a:r>
          </a:p>
        </p:txBody>
      </p:sp>
    </p:spTree>
    <p:extLst>
      <p:ext uri="{BB962C8B-B14F-4D97-AF65-F5344CB8AC3E}">
        <p14:creationId xmlns:p14="http://schemas.microsoft.com/office/powerpoint/2010/main" val="3486568144"/>
      </p:ext>
    </p:extLst>
  </p:cSld>
  <p:clrMapOvr>
    <a:masterClrMapping/>
  </p:clrMapOvr>
  <p:transition>
    <p:fade/>
  </p:transition>
</p:sld>
</file>

<file path=ppt/theme/theme1.xml><?xml version="1.0" encoding="utf-8"?>
<a:theme xmlns:a="http://schemas.openxmlformats.org/drawingml/2006/main" name="SQLSatOslo 2016">
  <a:themeElements>
    <a:clrScheme name="PASS SQLSaturday">
      <a:dk1>
        <a:srgbClr val="101820"/>
      </a:dk1>
      <a:lt1>
        <a:srgbClr val="FFFFFF"/>
      </a:lt1>
      <a:dk2>
        <a:srgbClr val="414A54"/>
      </a:dk2>
      <a:lt2>
        <a:srgbClr val="F2F2F2"/>
      </a:lt2>
      <a:accent1>
        <a:srgbClr val="00BF6F"/>
      </a:accent1>
      <a:accent2>
        <a:srgbClr val="007A3E"/>
      </a:accent2>
      <a:accent3>
        <a:srgbClr val="2DCCD3"/>
      </a:accent3>
      <a:accent4>
        <a:srgbClr val="007377"/>
      </a:accent4>
      <a:accent5>
        <a:srgbClr val="6558B1"/>
      </a:accent5>
      <a:accent6>
        <a:srgbClr val="AF272F"/>
      </a:accent6>
      <a:hlink>
        <a:srgbClr val="00BF6F"/>
      </a:hlink>
      <a:folHlink>
        <a:srgbClr val="2DCCD3"/>
      </a:folHlink>
    </a:clrScheme>
    <a:fontScheme name="PASS SQLSaturda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0" tIns="0" rIns="0" bIns="0" anchor="ctr">
        <a:spAutoFit/>
      </a:bodyPr>
      <a:lstStyle>
        <a:defPPr algn="l">
          <a:defRPr sz="2400" dirty="0" smtClean="0">
            <a:solidFill>
              <a:schemeClr val="accent1"/>
            </a:solidFil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1D522DD5-C1DC-4C2B-B827-42953E3CF17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2992</Words>
  <Application>Microsoft Office PowerPoint</Application>
  <PresentationFormat>Custom</PresentationFormat>
  <Paragraphs>645</Paragraphs>
  <Slides>53</Slides>
  <Notes>9</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53</vt:i4>
      </vt:variant>
    </vt:vector>
  </HeadingPairs>
  <TitlesOfParts>
    <vt:vector size="68" baseType="lpstr">
      <vt:lpstr>MS PGothic</vt:lpstr>
      <vt:lpstr>Arial</vt:lpstr>
      <vt:lpstr>Calibri</vt:lpstr>
      <vt:lpstr>Consolas</vt:lpstr>
      <vt:lpstr>Segoe</vt:lpstr>
      <vt:lpstr>Segoe Light</vt:lpstr>
      <vt:lpstr>Segoe UI</vt:lpstr>
      <vt:lpstr>Segoe UI Light</vt:lpstr>
      <vt:lpstr>Segoe UI Semilight</vt:lpstr>
      <vt:lpstr>Segoe WP Semibold</vt:lpstr>
      <vt:lpstr>Wingdings</vt:lpstr>
      <vt:lpstr>Wingdings 2</vt:lpstr>
      <vt:lpstr>SQLSatOslo 2016</vt:lpstr>
      <vt:lpstr>WHITE TEMPLATE</vt:lpstr>
      <vt:lpstr>Image</vt:lpstr>
      <vt:lpstr>Intro to Azure SQL Data Warehouse</vt:lpstr>
      <vt:lpstr>PowerPoint Presentation</vt:lpstr>
      <vt:lpstr>Session Objective</vt:lpstr>
      <vt:lpstr>Agenda</vt:lpstr>
      <vt:lpstr>About Me</vt:lpstr>
      <vt:lpstr>Are you an ISV looking to utilize the cloud?</vt:lpstr>
      <vt:lpstr>Watch User Group presentations for FREE online! We now have over 570 presentations online  </vt:lpstr>
      <vt:lpstr>Big Data Options in Azure</vt:lpstr>
      <vt:lpstr>Relational</vt:lpstr>
      <vt:lpstr>Other</vt:lpstr>
      <vt:lpstr>Data Tools</vt:lpstr>
      <vt:lpstr>SQL Data Warehouse Basics</vt:lpstr>
      <vt:lpstr>What is a Data Warehouse?</vt:lpstr>
      <vt:lpstr>What is Azure SQL Data Warehouse?</vt:lpstr>
      <vt:lpstr>Azure SQL Data Warehouse</vt:lpstr>
      <vt:lpstr>What is Azure SQL Data Warehouse?</vt:lpstr>
      <vt:lpstr>What is Azure SQL Data Warehouse?</vt:lpstr>
      <vt:lpstr>What is Azure SQL Data Warehouse?</vt:lpstr>
      <vt:lpstr>What is Azure SQL Data Warehouse?</vt:lpstr>
      <vt:lpstr>What is Azure SQL Data Warehouse?</vt:lpstr>
      <vt:lpstr>SQL DW Architecture</vt:lpstr>
      <vt:lpstr>SQL DW Architecture</vt:lpstr>
      <vt:lpstr>Data Warehouse Unit - DWU</vt:lpstr>
      <vt:lpstr>Resource classes</vt:lpstr>
      <vt:lpstr>Demo</vt:lpstr>
      <vt:lpstr>Data Migration</vt:lpstr>
      <vt:lpstr>Common Loading Options</vt:lpstr>
      <vt:lpstr>General Best Practices</vt:lpstr>
      <vt:lpstr>General Best Practices (continued)</vt:lpstr>
      <vt:lpstr>PolyBase Best Practices </vt:lpstr>
      <vt:lpstr>Data Loading: Single Gated Client</vt:lpstr>
      <vt:lpstr>Data Loading: Parallel Loading with PolyBase</vt:lpstr>
      <vt:lpstr>Table Distribution</vt:lpstr>
      <vt:lpstr>Table Distribution Options</vt:lpstr>
      <vt:lpstr>Table Distribution Example</vt:lpstr>
      <vt:lpstr>Fact Table Best Practices</vt:lpstr>
      <vt:lpstr>Dimension Table Best Practices</vt:lpstr>
      <vt:lpstr>Common Data Movement Types</vt:lpstr>
      <vt:lpstr>Common Data Movement Types</vt:lpstr>
      <vt:lpstr>Optimizing with Indexes</vt:lpstr>
      <vt:lpstr>Partitioning Best Practices</vt:lpstr>
      <vt:lpstr>DDL Example</vt:lpstr>
      <vt:lpstr>Statistics</vt:lpstr>
      <vt:lpstr>Common Architecture Patterns</vt:lpstr>
      <vt:lpstr>Pattern 1: EDW with Modern BI</vt:lpstr>
      <vt:lpstr>Pattern 1: EDW with Modern BI</vt:lpstr>
      <vt:lpstr>Pattern 2: Lambda Architectures for Big Data</vt:lpstr>
      <vt:lpstr>Pattern 2: Lambda Architectures for Big Data</vt:lpstr>
      <vt:lpstr>Wrap up</vt:lpstr>
      <vt:lpstr>Resources</vt:lpstr>
      <vt:lpstr>Call to Action</vt:lpstr>
      <vt:lpstr>Thank you! Your Feedback is Important</vt:lpstr>
      <vt:lpstr>PowerPoint Presentation</vt:lpstr>
    </vt:vector>
  </TitlesOfParts>
  <Company>Revealed Design,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Shawn Weisfeld</cp:lastModifiedBy>
  <cp:revision>47</cp:revision>
  <dcterms:created xsi:type="dcterms:W3CDTF">2011-08-19T20:30:49Z</dcterms:created>
  <dcterms:modified xsi:type="dcterms:W3CDTF">2017-06-14T23:39:00Z</dcterms:modified>
</cp:coreProperties>
</file>