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amp;ehk=U5h0" ContentType="image/jpe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21"/>
  </p:notesMasterIdLst>
  <p:handoutMasterIdLst>
    <p:handoutMasterId r:id="rId22"/>
  </p:handoutMasterIdLst>
  <p:sldIdLst>
    <p:sldId id="1485" r:id="rId7"/>
    <p:sldId id="1629" r:id="rId8"/>
    <p:sldId id="1519" r:id="rId9"/>
    <p:sldId id="1551" r:id="rId10"/>
    <p:sldId id="1552" r:id="rId11"/>
    <p:sldId id="1549" r:id="rId12"/>
    <p:sldId id="1624" r:id="rId13"/>
    <p:sldId id="1625" r:id="rId14"/>
    <p:sldId id="1626" r:id="rId15"/>
    <p:sldId id="1627" r:id="rId16"/>
    <p:sldId id="1628" r:id="rId17"/>
    <p:sldId id="1555" r:id="rId18"/>
    <p:sldId id="1554" r:id="rId19"/>
    <p:sldId id="1532"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86768" autoAdjust="0"/>
  </p:normalViewPr>
  <p:slideViewPr>
    <p:cSldViewPr>
      <p:cViewPr varScale="1">
        <p:scale>
          <a:sx n="80" d="100"/>
          <a:sy n="80" d="100"/>
        </p:scale>
        <p:origin x="40" y="12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10/1/2017 8:33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10/1/2017 8:30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10/1/2017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10/1/2017 8:30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10/1/2017 8:30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feedback.azure.com/"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amp;ehk=U5h0"/><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hyperlink" Target="https://creativecommons.org/licenses/by-nc-sa/2.0/" TargetMode="External"/><Relationship Id="rId4" Type="http://schemas.openxmlformats.org/officeDocument/2006/relationships/hyperlink" Target="https://www.flickr.com/photos/fenng/413495318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hyperlink" Target="mailto:sweisfel@microsoft.com" TargetMode="External"/><Relationship Id="rId4" Type="http://schemas.openxmlformats.org/officeDocument/2006/relationships/image" Target="../media/image10.png"/><Relationship Id="rId9"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Little Rock Tech Fest</a:t>
            </a:r>
          </a:p>
        </p:txBody>
      </p:sp>
      <p:sp>
        <p:nvSpPr>
          <p:cNvPr id="5" name="Text Placeholder 4"/>
          <p:cNvSpPr>
            <a:spLocks noGrp="1"/>
          </p:cNvSpPr>
          <p:nvPr>
            <p:ph type="body" sz="quarter" idx="12"/>
          </p:nvPr>
        </p:nvSpPr>
        <p:spPr/>
        <p:txBody>
          <a:bodyPr/>
          <a:lstStyle/>
          <a:p>
            <a:r>
              <a:rPr lang="en-US" dirty="0"/>
              <a:t>October 6 2017</a:t>
            </a:r>
          </a:p>
        </p:txBody>
      </p:sp>
      <p:sp>
        <p:nvSpPr>
          <p:cNvPr id="6" name="Text Placeholder 5"/>
          <p:cNvSpPr>
            <a:spLocks noGrp="1"/>
          </p:cNvSpPr>
          <p:nvPr>
            <p:ph type="body" sz="quarter" idx="13"/>
          </p:nvPr>
        </p:nvSpPr>
        <p:spPr/>
        <p:txBody>
          <a:bodyPr/>
          <a:lstStyle/>
          <a:p>
            <a:r>
              <a:rPr lang="en-US" dirty="0"/>
              <a:t>Little Rock, AK</a:t>
            </a:r>
          </a:p>
        </p:txBody>
      </p:sp>
      <p:pic>
        <p:nvPicPr>
          <p:cNvPr id="3" name="Picture 2" descr="A close up of a clock&#10;&#10;Description generated with high confidence">
            <a:extLst>
              <a:ext uri="{FF2B5EF4-FFF2-40B4-BE49-F238E27FC236}">
                <a16:creationId xmlns:a16="http://schemas.microsoft.com/office/drawing/2014/main" id="{99E6A062-6263-4E59-ACEB-B482CF8E7C93}"/>
              </a:ext>
            </a:extLst>
          </p:cNvPr>
          <p:cNvPicPr>
            <a:picLocks noChangeAspect="1"/>
          </p:cNvPicPr>
          <p:nvPr/>
        </p:nvPicPr>
        <p:blipFill>
          <a:blip r:embed="rId3"/>
          <a:stretch>
            <a:fillRect/>
          </a:stretch>
        </p:blipFill>
        <p:spPr>
          <a:xfrm>
            <a:off x="350837" y="4186872"/>
            <a:ext cx="2667000" cy="2453640"/>
          </a:xfrm>
          <a:prstGeom prst="rect">
            <a:avLst/>
          </a:prstGeom>
        </p:spPr>
      </p:pic>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DE6B-6CAA-44A8-B361-4FED15273D87}"/>
              </a:ext>
            </a:extLst>
          </p:cNvPr>
          <p:cNvSpPr>
            <a:spLocks noGrp="1"/>
          </p:cNvSpPr>
          <p:nvPr>
            <p:ph type="title"/>
          </p:nvPr>
        </p:nvSpPr>
        <p:spPr/>
        <p:txBody>
          <a:bodyPr/>
          <a:lstStyle/>
          <a:p>
            <a:r>
              <a:rPr lang="en-US" dirty="0"/>
              <a:t>Visual Studio Team Services</a:t>
            </a:r>
          </a:p>
        </p:txBody>
      </p:sp>
      <p:sp>
        <p:nvSpPr>
          <p:cNvPr id="7" name="Text Placeholder 6">
            <a:extLst>
              <a:ext uri="{FF2B5EF4-FFF2-40B4-BE49-F238E27FC236}">
                <a16:creationId xmlns:a16="http://schemas.microsoft.com/office/drawing/2014/main" id="{8A7AD3B4-50B5-4C89-BBEB-860F6765C96B}"/>
              </a:ext>
            </a:extLst>
          </p:cNvPr>
          <p:cNvSpPr>
            <a:spLocks noGrp="1"/>
          </p:cNvSpPr>
          <p:nvPr>
            <p:ph type="body" sz="quarter" idx="10"/>
          </p:nvPr>
        </p:nvSpPr>
        <p:spPr>
          <a:xfrm>
            <a:off x="274639" y="1211287"/>
            <a:ext cx="5486399" cy="1015663"/>
          </a:xfrm>
        </p:spPr>
        <p:txBody>
          <a:bodyPr/>
          <a:lstStyle/>
          <a:p>
            <a:r>
              <a:rPr lang="en-US" dirty="0"/>
              <a:t>Visual Studio (MSDN) Subscription</a:t>
            </a:r>
          </a:p>
        </p:txBody>
      </p:sp>
      <p:sp>
        <p:nvSpPr>
          <p:cNvPr id="8" name="Text Placeholder 7">
            <a:extLst>
              <a:ext uri="{FF2B5EF4-FFF2-40B4-BE49-F238E27FC236}">
                <a16:creationId xmlns:a16="http://schemas.microsoft.com/office/drawing/2014/main" id="{8768FA60-7513-47F0-8195-FA87F933CC1F}"/>
              </a:ext>
            </a:extLst>
          </p:cNvPr>
          <p:cNvSpPr>
            <a:spLocks noGrp="1"/>
          </p:cNvSpPr>
          <p:nvPr>
            <p:ph type="body" sz="quarter" idx="11"/>
          </p:nvPr>
        </p:nvSpPr>
        <p:spPr>
          <a:xfrm>
            <a:off x="6675439" y="1211287"/>
            <a:ext cx="5486399" cy="600164"/>
          </a:xfrm>
        </p:spPr>
        <p:txBody>
          <a:bodyPr/>
          <a:lstStyle/>
          <a:p>
            <a:r>
              <a:rPr lang="en-US" dirty="0"/>
              <a:t>Stand alone license </a:t>
            </a:r>
          </a:p>
        </p:txBody>
      </p:sp>
      <p:pic>
        <p:nvPicPr>
          <p:cNvPr id="4" name="Picture 3">
            <a:extLst>
              <a:ext uri="{FF2B5EF4-FFF2-40B4-BE49-F238E27FC236}">
                <a16:creationId xmlns:a16="http://schemas.microsoft.com/office/drawing/2014/main" id="{0580F5B6-0A35-4A53-92C3-72D771104146}"/>
              </a:ext>
            </a:extLst>
          </p:cNvPr>
          <p:cNvPicPr>
            <a:picLocks noChangeAspect="1"/>
          </p:cNvPicPr>
          <p:nvPr/>
        </p:nvPicPr>
        <p:blipFill>
          <a:blip r:embed="rId2"/>
          <a:stretch>
            <a:fillRect/>
          </a:stretch>
        </p:blipFill>
        <p:spPr>
          <a:xfrm>
            <a:off x="6617120" y="2418748"/>
            <a:ext cx="5544718" cy="4038600"/>
          </a:xfrm>
          <a:prstGeom prst="rect">
            <a:avLst/>
          </a:prstGeom>
        </p:spPr>
      </p:pic>
      <p:pic>
        <p:nvPicPr>
          <p:cNvPr id="6" name="Picture 5">
            <a:extLst>
              <a:ext uri="{FF2B5EF4-FFF2-40B4-BE49-F238E27FC236}">
                <a16:creationId xmlns:a16="http://schemas.microsoft.com/office/drawing/2014/main" id="{8A97177A-939C-4F67-8A44-898667B3E66A}"/>
              </a:ext>
            </a:extLst>
          </p:cNvPr>
          <p:cNvPicPr>
            <a:picLocks noChangeAspect="1"/>
          </p:cNvPicPr>
          <p:nvPr/>
        </p:nvPicPr>
        <p:blipFill>
          <a:blip r:embed="rId3"/>
          <a:stretch>
            <a:fillRect/>
          </a:stretch>
        </p:blipFill>
        <p:spPr>
          <a:xfrm>
            <a:off x="46037" y="2430462"/>
            <a:ext cx="6301073" cy="4069910"/>
          </a:xfrm>
          <a:prstGeom prst="rect">
            <a:avLst/>
          </a:prstGeom>
        </p:spPr>
      </p:pic>
    </p:spTree>
    <p:extLst>
      <p:ext uri="{BB962C8B-B14F-4D97-AF65-F5344CB8AC3E}">
        <p14:creationId xmlns:p14="http://schemas.microsoft.com/office/powerpoint/2010/main" val="34871812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3BB77-5377-4EE1-BC90-671C8D389107}"/>
              </a:ext>
            </a:extLst>
          </p:cNvPr>
          <p:cNvSpPr>
            <a:spLocks noGrp="1"/>
          </p:cNvSpPr>
          <p:nvPr>
            <p:ph type="title"/>
          </p:nvPr>
        </p:nvSpPr>
        <p:spPr>
          <a:xfrm>
            <a:off x="274639" y="3072531"/>
            <a:ext cx="4892040" cy="849463"/>
          </a:xfrm>
        </p:spPr>
        <p:txBody>
          <a:bodyPr/>
          <a:lstStyle/>
          <a:p>
            <a:r>
              <a:rPr lang="en-US" dirty="0"/>
              <a:t>Demo</a:t>
            </a:r>
          </a:p>
        </p:txBody>
      </p:sp>
      <p:sp>
        <p:nvSpPr>
          <p:cNvPr id="6" name="Picture Placeholder 5">
            <a:extLst>
              <a:ext uri="{FF2B5EF4-FFF2-40B4-BE49-F238E27FC236}">
                <a16:creationId xmlns:a16="http://schemas.microsoft.com/office/drawing/2014/main" id="{F9C8D785-D61B-4373-BAA3-4D66A4FBCC52}"/>
              </a:ext>
            </a:extLst>
          </p:cNvPr>
          <p:cNvSpPr>
            <a:spLocks noGrp="1"/>
          </p:cNvSpPr>
          <p:nvPr>
            <p:ph type="pic" sz="quarter" idx="10"/>
          </p:nvPr>
        </p:nvSpPr>
        <p:spPr/>
      </p:sp>
    </p:spTree>
    <p:extLst>
      <p:ext uri="{BB962C8B-B14F-4D97-AF65-F5344CB8AC3E}">
        <p14:creationId xmlns:p14="http://schemas.microsoft.com/office/powerpoint/2010/main" val="4884668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4296561"/>
          </a:xfrm>
        </p:spPr>
        <p:txBody>
          <a:bodyPr/>
          <a:lstStyle/>
          <a:p>
            <a:r>
              <a:rPr lang="en-US" dirty="0"/>
              <a:t>Regardless of what tools you pick, automated your build &amp; release pipeline</a:t>
            </a:r>
          </a:p>
          <a:p>
            <a:r>
              <a:rPr lang="en-US" dirty="0"/>
              <a:t>Give our tools a try</a:t>
            </a:r>
          </a:p>
          <a:p>
            <a:pPr lvl="1"/>
            <a:r>
              <a:rPr lang="en-US" dirty="0"/>
              <a:t>You can start for free with no servers to buy</a:t>
            </a:r>
          </a:p>
          <a:p>
            <a:pPr lvl="1"/>
            <a:r>
              <a:rPr lang="en-US" dirty="0"/>
              <a:t>Mix and match with your favorite tools </a:t>
            </a:r>
          </a:p>
          <a:p>
            <a:r>
              <a:rPr lang="en-US" dirty="0"/>
              <a:t>Let us know what you think</a:t>
            </a:r>
          </a:p>
          <a:p>
            <a:pPr lvl="1"/>
            <a:r>
              <a:rPr lang="en-US" dirty="0">
                <a:hlinkClick r:id="rId2"/>
              </a:rPr>
              <a:t>https://visualstudio.uservoice.com</a:t>
            </a:r>
          </a:p>
          <a:p>
            <a:pPr lvl="1"/>
            <a:r>
              <a:rPr lang="en-US" dirty="0">
                <a:hlinkClick r:id="rId2"/>
              </a:rPr>
              <a:t>http://feedback.azure.com</a:t>
            </a:r>
            <a:r>
              <a:rPr lang="en-US" dirty="0"/>
              <a:t> </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6475" cy="6994525"/>
          </a:xfrm>
          <a:prstGeom prst="rect">
            <a:avLst/>
          </a:prstGeom>
          <a:solidFill>
            <a:schemeClr val="bg1"/>
          </a:solidFill>
          <a:ln>
            <a:noFill/>
          </a:ln>
          <a:effectLst/>
        </p:spPr>
      </p:sp>
      <p:pic>
        <p:nvPicPr>
          <p:cNvPr id="4" name="Picture 3" descr="A screenshot of a cell phone&#10;&#10;Description generated with very high confidence">
            <a:extLst>
              <a:ext uri="{FF2B5EF4-FFF2-40B4-BE49-F238E27FC236}">
                <a16:creationId xmlns:a16="http://schemas.microsoft.com/office/drawing/2014/main" id="{DD6392F9-72E7-4A88-B0DF-114BFE12DEB5}"/>
              </a:ext>
            </a:extLst>
          </p:cNvPr>
          <p:cNvPicPr>
            <a:picLocks noChangeAspect="1"/>
          </p:cNvPicPr>
          <p:nvPr/>
        </p:nvPicPr>
        <p:blipFill>
          <a:blip r:embed="rId2"/>
          <a:stretch>
            <a:fillRect/>
          </a:stretch>
        </p:blipFill>
        <p:spPr>
          <a:xfrm>
            <a:off x="4922837" y="196672"/>
            <a:ext cx="7449702" cy="6797853"/>
          </a:xfrm>
          <a:prstGeom prst="rect">
            <a:avLst/>
          </a:prstGeom>
        </p:spPr>
      </p:pic>
      <p:pic>
        <p:nvPicPr>
          <p:cNvPr id="6" name="Picture 5" descr="A close up of a keyboard&#10;&#10;Description generated with very high confidence">
            <a:extLst>
              <a:ext uri="{FF2B5EF4-FFF2-40B4-BE49-F238E27FC236}">
                <a16:creationId xmlns:a16="http://schemas.microsoft.com/office/drawing/2014/main" id="{F3E4AD49-E0FD-44FC-9061-37BB28C5DF0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979" t="21599" r="5851" b="18401"/>
          <a:stretch/>
        </p:blipFill>
        <p:spPr>
          <a:xfrm>
            <a:off x="198437" y="220662"/>
            <a:ext cx="5596128" cy="2590800"/>
          </a:xfrm>
          <a:prstGeom prst="rect">
            <a:avLst/>
          </a:prstGeom>
        </p:spPr>
      </p:pic>
      <p:sp>
        <p:nvSpPr>
          <p:cNvPr id="7" name="TextBox 6">
            <a:extLst>
              <a:ext uri="{FF2B5EF4-FFF2-40B4-BE49-F238E27FC236}">
                <a16:creationId xmlns:a16="http://schemas.microsoft.com/office/drawing/2014/main" id="{CD3DD455-3EBB-4DBD-8832-4A64AA886214}"/>
              </a:ext>
            </a:extLst>
          </p:cNvPr>
          <p:cNvSpPr txBox="1"/>
          <p:nvPr/>
        </p:nvSpPr>
        <p:spPr>
          <a:xfrm>
            <a:off x="0" y="6560560"/>
            <a:ext cx="4775200" cy="433965"/>
          </a:xfrm>
          <a:prstGeom prst="rect">
            <a:avLst/>
          </a:prstGeom>
          <a:noFill/>
        </p:spPr>
        <p:txBody>
          <a:bodyPr wrap="square" lIns="182880" tIns="146304" rIns="182880" bIns="146304" rtlCol="0">
            <a:spAutoFit/>
          </a:bodyPr>
          <a:lstStyle/>
          <a:p>
            <a:r>
              <a:rPr lang="en-US" sz="900">
                <a:hlinkClick r:id="rId4" tooltip="https://www.flickr.com/photos/fenng/4134953185"/>
              </a:rPr>
              <a:t>This Photo</a:t>
            </a:r>
            <a:r>
              <a:rPr lang="en-US" sz="900"/>
              <a:t> by Unknown Author is licensed under </a:t>
            </a:r>
            <a:r>
              <a:rPr lang="en-US" sz="900">
                <a:hlinkClick r:id="rId5" tooltip="https://creativecommons.org/licenses/by-nc-sa/2.0/"/>
              </a:rPr>
              <a:t>CC BY-NC-SA</a:t>
            </a:r>
            <a:endParaRPr lang="en-US" sz="900" dirty="0"/>
          </a:p>
        </p:txBody>
      </p:sp>
      <p:pic>
        <p:nvPicPr>
          <p:cNvPr id="14" name="Picture 13" descr="A close up of a clock&#10;&#10;Description generated with high confidence">
            <a:extLst>
              <a:ext uri="{FF2B5EF4-FFF2-40B4-BE49-F238E27FC236}">
                <a16:creationId xmlns:a16="http://schemas.microsoft.com/office/drawing/2014/main" id="{2BF6DCFD-F9CE-40C0-8A9F-E09457CBEFFC}"/>
              </a:ext>
            </a:extLst>
          </p:cNvPr>
          <p:cNvPicPr>
            <a:picLocks noChangeAspect="1"/>
          </p:cNvPicPr>
          <p:nvPr/>
        </p:nvPicPr>
        <p:blipFill>
          <a:blip r:embed="rId6"/>
          <a:stretch>
            <a:fillRect/>
          </a:stretch>
        </p:blipFill>
        <p:spPr>
          <a:xfrm>
            <a:off x="350837" y="4186872"/>
            <a:ext cx="2667000" cy="2453640"/>
          </a:xfrm>
          <a:prstGeom prst="rect">
            <a:avLst/>
          </a:prstGeom>
        </p:spPr>
      </p:pic>
    </p:spTree>
    <p:extLst>
      <p:ext uri="{BB962C8B-B14F-4D97-AF65-F5344CB8AC3E}">
        <p14:creationId xmlns:p14="http://schemas.microsoft.com/office/powerpoint/2010/main" val="33383784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CI/CD with VisualStudio.com and Azure</a:t>
            </a:r>
          </a:p>
        </p:txBody>
      </p:sp>
      <p:sp>
        <p:nvSpPr>
          <p:cNvPr id="5" name="Text Placeholder 4"/>
          <p:cNvSpPr>
            <a:spLocks noGrp="1"/>
          </p:cNvSpPr>
          <p:nvPr>
            <p:ph type="body" sz="quarter" idx="12"/>
          </p:nvPr>
        </p:nvSpPr>
        <p:spPr/>
        <p:txBody>
          <a:bodyPr/>
          <a:lstStyle/>
          <a:p>
            <a:r>
              <a:rPr lang="en-US" dirty="0"/>
              <a:t>Shawn Weisfeld</a:t>
            </a:r>
          </a:p>
          <a:p>
            <a:r>
              <a:rPr lang="en-US" dirty="0"/>
              <a:t>Cloud Solution Architect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Cloud Solution Architect</a:t>
            </a:r>
          </a:p>
          <a:p>
            <a:pPr>
              <a:spcBef>
                <a:spcPts val="600"/>
              </a:spcBef>
              <a:spcAft>
                <a:spcPts val="600"/>
              </a:spcAft>
            </a:pPr>
            <a:r>
              <a:rPr lang="en-US" sz="2000" dirty="0">
                <a:solidFill>
                  <a:schemeClr val="tx1"/>
                </a:solidFill>
                <a:ea typeface="Segoe UI Light" charset="0"/>
                <a:cs typeface="Segoe UI Light" charset="0"/>
              </a:rPr>
              <a:t>Microsoft – One Commercial Partner Technical Team</a:t>
            </a:r>
          </a:p>
          <a:p>
            <a:pPr>
              <a:spcBef>
                <a:spcPts val="600"/>
              </a:spcBef>
              <a:spcAft>
                <a:spcPts val="600"/>
              </a:spcAft>
            </a:pPr>
            <a:r>
              <a:rPr lang="en-US" sz="2000" u="sng" dirty="0">
                <a:solidFill>
                  <a:schemeClr val="bg1"/>
                </a:solidFill>
                <a:hlinkClick r:id="rId10"/>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690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3"/>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674852"/>
          </a:xfrm>
        </p:spPr>
        <p:txBody>
          <a:bodyPr/>
          <a:lstStyle/>
          <a:p>
            <a:r>
              <a:rPr lang="en-US" dirty="0"/>
              <a:t>In this talk we will take a simple ASP.NET MVC application and check it in to VisualStudio.com Source Control. We will then use the online Build tools to automate builds on check-in. Then using the online release management we will automate deploying it to our Dev, QA and Production environments. All the while ensuring that we keep all of the configuration for each of these environments safe.</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D311-D471-436E-9E46-2F4BF8F26FA9}"/>
              </a:ext>
            </a:extLst>
          </p:cNvPr>
          <p:cNvSpPr>
            <a:spLocks noGrp="1"/>
          </p:cNvSpPr>
          <p:nvPr>
            <p:ph type="title"/>
          </p:nvPr>
        </p:nvSpPr>
        <p:spPr/>
        <p:txBody>
          <a:bodyPr/>
          <a:lstStyle/>
          <a:p>
            <a:r>
              <a:rPr lang="en-US" dirty="0"/>
              <a:t>Continuous integration</a:t>
            </a:r>
          </a:p>
        </p:txBody>
      </p:sp>
      <p:sp>
        <p:nvSpPr>
          <p:cNvPr id="3" name="Text Placeholder 2">
            <a:extLst>
              <a:ext uri="{FF2B5EF4-FFF2-40B4-BE49-F238E27FC236}">
                <a16:creationId xmlns:a16="http://schemas.microsoft.com/office/drawing/2014/main" id="{9F9C9743-C8BF-41A4-8F5A-C4D54F96D29B}"/>
              </a:ext>
            </a:extLst>
          </p:cNvPr>
          <p:cNvSpPr>
            <a:spLocks noGrp="1"/>
          </p:cNvSpPr>
          <p:nvPr>
            <p:ph type="body" sz="quarter" idx="10"/>
          </p:nvPr>
        </p:nvSpPr>
        <p:spPr>
          <a:xfrm>
            <a:off x="274702" y="1211287"/>
            <a:ext cx="11888787" cy="3674852"/>
          </a:xfrm>
        </p:spPr>
        <p:txBody>
          <a:bodyPr/>
          <a:lstStyle/>
          <a:p>
            <a:pPr marL="0" indent="0">
              <a:buNone/>
            </a:pPr>
            <a:r>
              <a:rPr lang="en-US" dirty="0"/>
              <a:t>Continuous integration (CI) is the practice, in software engineering, of </a:t>
            </a:r>
            <a:r>
              <a:rPr lang="en-US" b="1" dirty="0"/>
              <a:t>merging all developer working copies with a shared mainline several times a day</a:t>
            </a:r>
            <a:r>
              <a:rPr lang="en-US" dirty="0"/>
              <a:t>. It was first named and proposed by Grady </a:t>
            </a:r>
            <a:r>
              <a:rPr lang="en-US" dirty="0" err="1"/>
              <a:t>Booch</a:t>
            </a:r>
            <a:r>
              <a:rPr lang="en-US" dirty="0"/>
              <a:t> in his 1991 method, although practices at this time did not yet support full automation, or the performance of integrations more than a few times a day.</a:t>
            </a:r>
          </a:p>
        </p:txBody>
      </p:sp>
      <p:sp>
        <p:nvSpPr>
          <p:cNvPr id="4" name="Rectangle 3">
            <a:extLst>
              <a:ext uri="{FF2B5EF4-FFF2-40B4-BE49-F238E27FC236}">
                <a16:creationId xmlns:a16="http://schemas.microsoft.com/office/drawing/2014/main" id="{FD03BD92-0CA0-4BCB-8A4D-9BDBA179B4F9}"/>
              </a:ext>
            </a:extLst>
          </p:cNvPr>
          <p:cNvSpPr/>
          <p:nvPr/>
        </p:nvSpPr>
        <p:spPr>
          <a:xfrm>
            <a:off x="427037" y="6392862"/>
            <a:ext cx="6079100" cy="369332"/>
          </a:xfrm>
          <a:prstGeom prst="rect">
            <a:avLst/>
          </a:prstGeom>
        </p:spPr>
        <p:txBody>
          <a:bodyPr wrap="none">
            <a:spAutoFit/>
          </a:bodyPr>
          <a:lstStyle/>
          <a:p>
            <a:r>
              <a:rPr lang="en-US" dirty="0"/>
              <a:t>Source: http://en.wikipedia.org/wiki/Continuous_integration</a:t>
            </a:r>
          </a:p>
        </p:txBody>
      </p:sp>
    </p:spTree>
    <p:extLst>
      <p:ext uri="{BB962C8B-B14F-4D97-AF65-F5344CB8AC3E}">
        <p14:creationId xmlns:p14="http://schemas.microsoft.com/office/powerpoint/2010/main" val="42364519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5086-45D6-429F-92DC-19248F4A0E80}"/>
              </a:ext>
            </a:extLst>
          </p:cNvPr>
          <p:cNvSpPr>
            <a:spLocks noGrp="1"/>
          </p:cNvSpPr>
          <p:nvPr>
            <p:ph type="title"/>
          </p:nvPr>
        </p:nvSpPr>
        <p:spPr/>
        <p:txBody>
          <a:bodyPr/>
          <a:lstStyle/>
          <a:p>
            <a:r>
              <a:rPr lang="en-US" dirty="0"/>
              <a:t>Continuous delivery </a:t>
            </a:r>
          </a:p>
        </p:txBody>
      </p:sp>
      <p:sp>
        <p:nvSpPr>
          <p:cNvPr id="3" name="Text Placeholder 2">
            <a:extLst>
              <a:ext uri="{FF2B5EF4-FFF2-40B4-BE49-F238E27FC236}">
                <a16:creationId xmlns:a16="http://schemas.microsoft.com/office/drawing/2014/main" id="{BD775484-B228-41E3-BC11-65ADA357B019}"/>
              </a:ext>
            </a:extLst>
          </p:cNvPr>
          <p:cNvSpPr>
            <a:spLocks noGrp="1"/>
          </p:cNvSpPr>
          <p:nvPr>
            <p:ph type="body" sz="quarter" idx="10"/>
          </p:nvPr>
        </p:nvSpPr>
        <p:spPr>
          <a:xfrm>
            <a:off x="274702" y="1211287"/>
            <a:ext cx="11888787" cy="4672048"/>
          </a:xfrm>
        </p:spPr>
        <p:txBody>
          <a:bodyPr/>
          <a:lstStyle/>
          <a:p>
            <a:pPr marL="0" indent="0">
              <a:buNone/>
            </a:pPr>
            <a:r>
              <a:rPr lang="en-US" dirty="0"/>
              <a:t>Continuous delivery (CD) is a software engineering approach in which </a:t>
            </a:r>
            <a:r>
              <a:rPr lang="en-US" b="1" dirty="0"/>
              <a:t>teams produce software in short cycles, ensuring that the software can be reliably released at any time</a:t>
            </a:r>
            <a:r>
              <a:rPr lang="en-US" dirty="0"/>
              <a:t>. It aims at building, testing, and releasing software faster and more frequently. The approach helps reduce the cost, time, and risk of delivering changes by allowing for more incremental updates to applications in production. A straightforward and repeatable deployment process is important for continuous delivery.</a:t>
            </a:r>
          </a:p>
        </p:txBody>
      </p:sp>
      <p:sp>
        <p:nvSpPr>
          <p:cNvPr id="4" name="Rectangle 3">
            <a:extLst>
              <a:ext uri="{FF2B5EF4-FFF2-40B4-BE49-F238E27FC236}">
                <a16:creationId xmlns:a16="http://schemas.microsoft.com/office/drawing/2014/main" id="{ACFDF7E1-3810-4594-8638-0C29DBA8375B}"/>
              </a:ext>
            </a:extLst>
          </p:cNvPr>
          <p:cNvSpPr/>
          <p:nvPr/>
        </p:nvSpPr>
        <p:spPr>
          <a:xfrm>
            <a:off x="274639" y="6316662"/>
            <a:ext cx="5867568" cy="369332"/>
          </a:xfrm>
          <a:prstGeom prst="rect">
            <a:avLst/>
          </a:prstGeom>
        </p:spPr>
        <p:txBody>
          <a:bodyPr wrap="none">
            <a:spAutoFit/>
          </a:bodyPr>
          <a:lstStyle/>
          <a:p>
            <a:r>
              <a:rPr lang="en-US" dirty="0"/>
              <a:t>Source: https://en.wikipedia.org/wiki/Continuous_delivery</a:t>
            </a:r>
          </a:p>
        </p:txBody>
      </p:sp>
    </p:spTree>
    <p:extLst>
      <p:ext uri="{BB962C8B-B14F-4D97-AF65-F5344CB8AC3E}">
        <p14:creationId xmlns:p14="http://schemas.microsoft.com/office/powerpoint/2010/main" val="33292158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916A-A2C9-48F6-8B1D-727ED0532BBF}"/>
              </a:ext>
            </a:extLst>
          </p:cNvPr>
          <p:cNvSpPr>
            <a:spLocks noGrp="1"/>
          </p:cNvSpPr>
          <p:nvPr>
            <p:ph type="title"/>
          </p:nvPr>
        </p:nvSpPr>
        <p:spPr/>
        <p:txBody>
          <a:bodyPr/>
          <a:lstStyle/>
          <a:p>
            <a:r>
              <a:rPr lang="en-US" dirty="0"/>
              <a:t>Visual Studio Team Services</a:t>
            </a:r>
          </a:p>
        </p:txBody>
      </p:sp>
      <p:pic>
        <p:nvPicPr>
          <p:cNvPr id="4" name="Picture 3">
            <a:extLst>
              <a:ext uri="{FF2B5EF4-FFF2-40B4-BE49-F238E27FC236}">
                <a16:creationId xmlns:a16="http://schemas.microsoft.com/office/drawing/2014/main" id="{54148AA4-0959-4EF0-A7AE-E758BBE983FB}"/>
              </a:ext>
            </a:extLst>
          </p:cNvPr>
          <p:cNvPicPr>
            <a:picLocks noChangeAspect="1"/>
          </p:cNvPicPr>
          <p:nvPr/>
        </p:nvPicPr>
        <p:blipFill>
          <a:blip r:embed="rId2"/>
          <a:stretch>
            <a:fillRect/>
          </a:stretch>
        </p:blipFill>
        <p:spPr>
          <a:xfrm>
            <a:off x="350837" y="1287462"/>
            <a:ext cx="11273388" cy="4800600"/>
          </a:xfrm>
          <a:prstGeom prst="rect">
            <a:avLst/>
          </a:prstGeom>
        </p:spPr>
      </p:pic>
      <p:sp>
        <p:nvSpPr>
          <p:cNvPr id="5" name="Rectangle 4">
            <a:extLst>
              <a:ext uri="{FF2B5EF4-FFF2-40B4-BE49-F238E27FC236}">
                <a16:creationId xmlns:a16="http://schemas.microsoft.com/office/drawing/2014/main" id="{3646BB62-A6C8-4CDA-9455-B274E1D3C42B}"/>
              </a:ext>
            </a:extLst>
          </p:cNvPr>
          <p:cNvSpPr/>
          <p:nvPr/>
        </p:nvSpPr>
        <p:spPr>
          <a:xfrm>
            <a:off x="350837" y="6392862"/>
            <a:ext cx="4619341" cy="369332"/>
          </a:xfrm>
          <a:prstGeom prst="rect">
            <a:avLst/>
          </a:prstGeom>
        </p:spPr>
        <p:txBody>
          <a:bodyPr wrap="none">
            <a:spAutoFit/>
          </a:bodyPr>
          <a:lstStyle/>
          <a:p>
            <a:r>
              <a:rPr lang="en-US" dirty="0"/>
              <a:t>https://www.visualstudio.com/team-services/</a:t>
            </a:r>
          </a:p>
        </p:txBody>
      </p:sp>
    </p:spTree>
    <p:extLst>
      <p:ext uri="{BB962C8B-B14F-4D97-AF65-F5344CB8AC3E}">
        <p14:creationId xmlns:p14="http://schemas.microsoft.com/office/powerpoint/2010/main" val="178202834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1337</TotalTime>
  <Words>614</Words>
  <Application>Microsoft Office PowerPoint</Application>
  <PresentationFormat>Custom</PresentationFormat>
  <Paragraphs>80</Paragraphs>
  <Slides>14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Consolas</vt:lpstr>
      <vt:lpstr>Segoe UI</vt:lpstr>
      <vt:lpstr>Segoe UI Light</vt:lpstr>
      <vt:lpstr>Segoe UI Semilight</vt:lpstr>
      <vt:lpstr>Wingdings</vt:lpstr>
      <vt:lpstr>WHITE TEMPLATE</vt:lpstr>
      <vt:lpstr>LIGHT GRAY TEMPLATE</vt:lpstr>
      <vt:lpstr>DARK GRAY TEMPLATE</vt:lpstr>
      <vt:lpstr>Little Rock Tech Fest</vt:lpstr>
      <vt:lpstr>PowerPoint Presentation</vt:lpstr>
      <vt:lpstr>CI/CD with VisualStudio.com and Azure</vt:lpstr>
      <vt:lpstr>About Me</vt:lpstr>
      <vt:lpstr>Watch User Group presentations for FREE online! We now have over 690 presentations online  </vt:lpstr>
      <vt:lpstr>Session Objective</vt:lpstr>
      <vt:lpstr>Continuous integration</vt:lpstr>
      <vt:lpstr>Continuous delivery </vt:lpstr>
      <vt:lpstr>Visual Studio Team Services</vt:lpstr>
      <vt:lpstr>Visual Studio Team Services</vt:lpstr>
      <vt:lpstr>Demo</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65</cp:revision>
  <cp:lastPrinted>2016-12-10T05:45:30Z</cp:lastPrinted>
  <dcterms:created xsi:type="dcterms:W3CDTF">2017-03-03T18:10:24Z</dcterms:created>
  <dcterms:modified xsi:type="dcterms:W3CDTF">2017-10-01T13:41:45Z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