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75" r:id="rId5"/>
    <p:sldMasterId id="2147484495" r:id="rId6"/>
  </p:sldMasterIdLst>
  <p:notesMasterIdLst>
    <p:notesMasterId r:id="rId20"/>
  </p:notesMasterIdLst>
  <p:handoutMasterIdLst>
    <p:handoutMasterId r:id="rId21"/>
  </p:handoutMasterIdLst>
  <p:sldIdLst>
    <p:sldId id="1485" r:id="rId7"/>
    <p:sldId id="1519" r:id="rId8"/>
    <p:sldId id="1551" r:id="rId9"/>
    <p:sldId id="1552" r:id="rId10"/>
    <p:sldId id="1549" r:id="rId11"/>
    <p:sldId id="1624" r:id="rId12"/>
    <p:sldId id="1625" r:id="rId13"/>
    <p:sldId id="1626" r:id="rId14"/>
    <p:sldId id="1627" r:id="rId15"/>
    <p:sldId id="1628" r:id="rId16"/>
    <p:sldId id="1555" r:id="rId17"/>
    <p:sldId id="1554" r:id="rId18"/>
    <p:sldId id="1532"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37373"/>
    <a:srgbClr val="000000"/>
    <a:srgbClr val="D83B01"/>
    <a:srgbClr val="353535"/>
    <a:srgbClr val="0078D7"/>
    <a:srgbClr val="FF8C00"/>
    <a:srgbClr val="FFB900"/>
    <a:srgbClr val="107C1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0" autoAdjust="0"/>
    <p:restoredTop sz="86768" autoAdjust="0"/>
  </p:normalViewPr>
  <p:slideViewPr>
    <p:cSldViewPr>
      <p:cViewPr varScale="1">
        <p:scale>
          <a:sx n="84" d="100"/>
          <a:sy n="84" d="100"/>
        </p:scale>
        <p:origin x="30" y="15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10/9/2017 12:23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10/9/2017 12:23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10/9/2017 12:23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08640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86523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439178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10/9/2017 12:23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10/9/2017 12:23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925921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23942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73404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2852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567877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93961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51659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2" name="Picture 1"/>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2" name="Group 141"/>
          <p:cNvGrpSpPr>
            <a:grpSpLocks noChangeAspect="1"/>
          </p:cNvGrpSpPr>
          <p:nvPr userDrawn="1"/>
        </p:nvGrpSpPr>
        <p:grpSpPr bwMode="gray">
          <a:xfrm>
            <a:off x="7462446" y="3200401"/>
            <a:ext cx="4577461" cy="3539940"/>
            <a:chOff x="8496600" y="3495586"/>
            <a:chExt cx="3009906" cy="2327684"/>
          </a:xfrm>
        </p:grpSpPr>
        <p:sp>
          <p:nvSpPr>
            <p:cNvPr id="143"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141" name="Rectangle 140"/>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Shape 104"/>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140419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88636596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0919316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Freeform: Shape 105"/>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979381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77105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2" name="Group 141"/>
          <p:cNvGrpSpPr>
            <a:grpSpLocks noChangeAspect="1"/>
          </p:cNvGrpSpPr>
          <p:nvPr userDrawn="1"/>
        </p:nvGrpSpPr>
        <p:grpSpPr bwMode="gray">
          <a:xfrm>
            <a:off x="7462446" y="3200401"/>
            <a:ext cx="4577461" cy="3539940"/>
            <a:chOff x="8496600" y="3495586"/>
            <a:chExt cx="3009906" cy="2327684"/>
          </a:xfrm>
        </p:grpSpPr>
        <p:sp>
          <p:nvSpPr>
            <p:cNvPr id="143"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399"/>
            <a:ext cx="4577461" cy="3539944"/>
            <a:chOff x="8496600" y="3495584"/>
            <a:chExt cx="3009906" cy="2327686"/>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4"/>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Shape 104"/>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95663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emf"/><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image" Target="../media/image1.emf"/><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theme" Target="../theme/theme3.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66" r:id="rId3"/>
    <p:sldLayoutId id="2147484240" r:id="rId4"/>
    <p:sldLayoutId id="2147484241" r:id="rId5"/>
    <p:sldLayoutId id="2147484474" r:id="rId6"/>
    <p:sldLayoutId id="2147484245" r:id="rId7"/>
    <p:sldLayoutId id="2147484247" r:id="rId8"/>
    <p:sldLayoutId id="2147484249" r:id="rId9"/>
    <p:sldLayoutId id="2147484250" r:id="rId10"/>
    <p:sldLayoutId id="2147484264" r:id="rId11"/>
    <p:sldLayoutId id="2147484251" r:id="rId12"/>
    <p:sldLayoutId id="2147484463" r:id="rId13"/>
    <p:sldLayoutId id="2147484256" r:id="rId14"/>
    <p:sldLayoutId id="2147484257" r:id="rId15"/>
    <p:sldLayoutId id="2147484260" r:id="rId16"/>
    <p:sldLayoutId id="2147484299" r:id="rId17"/>
    <p:sldLayoutId id="2147484263"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feedback.azure.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hyperlink" Target="mailto:sweisfel@microsoft.com" TargetMode="External"/><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jpeg"/><Relationship Id="rId9" Type="http://schemas.openxmlformats.org/officeDocument/2006/relationships/image" Target="../media/image12.gif"/></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hyperlink" Target="http://www.usergroup.tv/"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Austin .NET User Group</a:t>
            </a:r>
          </a:p>
        </p:txBody>
      </p:sp>
      <p:sp>
        <p:nvSpPr>
          <p:cNvPr id="5" name="Text Placeholder 4"/>
          <p:cNvSpPr>
            <a:spLocks noGrp="1"/>
          </p:cNvSpPr>
          <p:nvPr>
            <p:ph type="body" sz="quarter" idx="12"/>
          </p:nvPr>
        </p:nvSpPr>
        <p:spPr/>
        <p:txBody>
          <a:bodyPr/>
          <a:lstStyle/>
          <a:p>
            <a:r>
              <a:rPr lang="en-US" dirty="0"/>
              <a:t>October 9 2017</a:t>
            </a:r>
          </a:p>
        </p:txBody>
      </p:sp>
      <p:sp>
        <p:nvSpPr>
          <p:cNvPr id="6" name="Text Placeholder 5"/>
          <p:cNvSpPr>
            <a:spLocks noGrp="1"/>
          </p:cNvSpPr>
          <p:nvPr>
            <p:ph type="body" sz="quarter" idx="13"/>
          </p:nvPr>
        </p:nvSpPr>
        <p:spPr/>
        <p:txBody>
          <a:bodyPr/>
          <a:lstStyle/>
          <a:p>
            <a:r>
              <a:rPr lang="en-US" dirty="0"/>
              <a:t>Austin, TX</a:t>
            </a:r>
          </a:p>
        </p:txBody>
      </p:sp>
      <p:pic>
        <p:nvPicPr>
          <p:cNvPr id="2" name="Picture 1">
            <a:extLst>
              <a:ext uri="{FF2B5EF4-FFF2-40B4-BE49-F238E27FC236}">
                <a16:creationId xmlns:a16="http://schemas.microsoft.com/office/drawing/2014/main" id="{16F64055-EC99-4A2B-9E96-1BB8E319D103}"/>
              </a:ext>
            </a:extLst>
          </p:cNvPr>
          <p:cNvPicPr>
            <a:picLocks noChangeAspect="1"/>
          </p:cNvPicPr>
          <p:nvPr/>
        </p:nvPicPr>
        <p:blipFill>
          <a:blip r:embed="rId3"/>
          <a:stretch>
            <a:fillRect/>
          </a:stretch>
        </p:blipFill>
        <p:spPr>
          <a:xfrm>
            <a:off x="350837" y="4962093"/>
            <a:ext cx="7005404" cy="1335519"/>
          </a:xfrm>
          <a:prstGeom prst="rect">
            <a:avLst/>
          </a:prstGeom>
        </p:spPr>
      </p:pic>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13BB77-5377-4EE1-BC90-671C8D389107}"/>
              </a:ext>
            </a:extLst>
          </p:cNvPr>
          <p:cNvSpPr>
            <a:spLocks noGrp="1"/>
          </p:cNvSpPr>
          <p:nvPr>
            <p:ph type="title"/>
          </p:nvPr>
        </p:nvSpPr>
        <p:spPr>
          <a:xfrm>
            <a:off x="274639" y="3072531"/>
            <a:ext cx="4892040" cy="849463"/>
          </a:xfrm>
        </p:spPr>
        <p:txBody>
          <a:bodyPr/>
          <a:lstStyle/>
          <a:p>
            <a:r>
              <a:rPr lang="en-US" dirty="0"/>
              <a:t>Demo</a:t>
            </a:r>
          </a:p>
        </p:txBody>
      </p:sp>
      <p:sp>
        <p:nvSpPr>
          <p:cNvPr id="6" name="Picture Placeholder 5">
            <a:extLst>
              <a:ext uri="{FF2B5EF4-FFF2-40B4-BE49-F238E27FC236}">
                <a16:creationId xmlns:a16="http://schemas.microsoft.com/office/drawing/2014/main" id="{F9C8D785-D61B-4373-BAA3-4D66A4FBCC52}"/>
              </a:ext>
            </a:extLst>
          </p:cNvPr>
          <p:cNvSpPr>
            <a:spLocks noGrp="1"/>
          </p:cNvSpPr>
          <p:nvPr>
            <p:ph type="pic" sz="quarter" idx="10"/>
          </p:nvPr>
        </p:nvSpPr>
        <p:spPr/>
      </p:sp>
    </p:spTree>
    <p:extLst>
      <p:ext uri="{BB962C8B-B14F-4D97-AF65-F5344CB8AC3E}">
        <p14:creationId xmlns:p14="http://schemas.microsoft.com/office/powerpoint/2010/main" val="4884668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Text Placeholder 2"/>
          <p:cNvSpPr>
            <a:spLocks noGrp="1"/>
          </p:cNvSpPr>
          <p:nvPr>
            <p:ph type="body" sz="quarter" idx="10"/>
          </p:nvPr>
        </p:nvSpPr>
        <p:spPr>
          <a:xfrm>
            <a:off x="274702" y="1211287"/>
            <a:ext cx="11888787" cy="4296561"/>
          </a:xfrm>
        </p:spPr>
        <p:txBody>
          <a:bodyPr/>
          <a:lstStyle/>
          <a:p>
            <a:r>
              <a:rPr lang="en-US" dirty="0"/>
              <a:t>Regardless of what tools you pick, automated your build &amp; release pipeline</a:t>
            </a:r>
          </a:p>
          <a:p>
            <a:r>
              <a:rPr lang="en-US" dirty="0"/>
              <a:t>Give our tools a try</a:t>
            </a:r>
          </a:p>
          <a:p>
            <a:pPr lvl="1"/>
            <a:r>
              <a:rPr lang="en-US" dirty="0"/>
              <a:t>You can start for free with no servers to buy</a:t>
            </a:r>
          </a:p>
          <a:p>
            <a:pPr lvl="1"/>
            <a:r>
              <a:rPr lang="en-US" dirty="0"/>
              <a:t>Mix and match with your favorite tools </a:t>
            </a:r>
          </a:p>
          <a:p>
            <a:r>
              <a:rPr lang="en-US" dirty="0"/>
              <a:t>Let us know what you think</a:t>
            </a:r>
          </a:p>
          <a:p>
            <a:pPr lvl="1"/>
            <a:r>
              <a:rPr lang="en-US" dirty="0">
                <a:hlinkClick r:id="rId3"/>
              </a:rPr>
              <a:t>https://visualstudio.uservoice.com</a:t>
            </a:r>
          </a:p>
          <a:p>
            <a:pPr lvl="1"/>
            <a:r>
              <a:rPr lang="en-US" dirty="0">
                <a:hlinkClick r:id="rId3"/>
              </a:rPr>
              <a:t>http://feedback.azure.com</a:t>
            </a:r>
            <a:r>
              <a:rPr lang="en-US" dirty="0"/>
              <a:t> </a:t>
            </a:r>
          </a:p>
        </p:txBody>
      </p:sp>
    </p:spTree>
    <p:extLst>
      <p:ext uri="{BB962C8B-B14F-4D97-AF65-F5344CB8AC3E}">
        <p14:creationId xmlns:p14="http://schemas.microsoft.com/office/powerpoint/2010/main" val="39701338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93866"/>
          </a:xfrm>
        </p:spPr>
        <p:txBody>
          <a:bodyPr/>
          <a:lstStyle/>
          <a:p>
            <a:r>
              <a:rPr lang="en-US" dirty="0"/>
              <a:t>Rate </a:t>
            </a:r>
            <a:r>
              <a:rPr lang="en-US" sz="3600" dirty="0"/>
              <a:t>My Talk &amp; Download Slides!</a:t>
            </a:r>
          </a:p>
          <a:p>
            <a:pPr marL="342900" lvl="1" indent="0">
              <a:buNone/>
            </a:pPr>
            <a:endParaRPr lang="en-US" sz="2000" b="1" dirty="0"/>
          </a:p>
          <a:p>
            <a:pPr marL="342900" lvl="1" indent="0">
              <a:buNone/>
            </a:pPr>
            <a:r>
              <a:rPr lang="en-US" sz="6000" b="1" dirty="0"/>
              <a:t>	http://bit.ly/RateShawnsTalk</a:t>
            </a:r>
          </a:p>
          <a:p>
            <a:pPr marL="342900" lvl="1" indent="0" algn="ctr">
              <a:buNone/>
            </a:pPr>
            <a:r>
              <a:rPr lang="en-US" sz="3200" dirty="0"/>
              <a:t>(case sensitive)</a:t>
            </a:r>
            <a:r>
              <a:rPr lang="en-US" sz="6000" dirty="0"/>
              <a:t> </a:t>
            </a:r>
          </a:p>
          <a:p>
            <a:r>
              <a:rPr lang="en-US" dirty="0"/>
              <a:t>Contact Information</a:t>
            </a:r>
          </a:p>
          <a:p>
            <a:pPr lvl="1"/>
            <a:r>
              <a:rPr lang="en-US" dirty="0"/>
              <a:t>Email: sweisfel@microsoft.com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pic>
        <p:nvPicPr>
          <p:cNvPr id="6" name="Picture 5"/>
          <p:cNvPicPr>
            <a:picLocks noChangeAspect="1"/>
          </p:cNvPicPr>
          <p:nvPr/>
        </p:nvPicPr>
        <p:blipFill>
          <a:blip r:embed="rId3"/>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6117516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CI/CD with VisualStudio.com and Azure</a:t>
            </a:r>
          </a:p>
        </p:txBody>
      </p:sp>
      <p:sp>
        <p:nvSpPr>
          <p:cNvPr id="5" name="Text Placeholder 4"/>
          <p:cNvSpPr>
            <a:spLocks noGrp="1"/>
          </p:cNvSpPr>
          <p:nvPr>
            <p:ph type="body" sz="quarter" idx="12"/>
          </p:nvPr>
        </p:nvSpPr>
        <p:spPr/>
        <p:txBody>
          <a:bodyPr/>
          <a:lstStyle/>
          <a:p>
            <a:r>
              <a:rPr lang="en-US" dirty="0"/>
              <a:t>Shawn Weisfeld</a:t>
            </a:r>
          </a:p>
          <a:p>
            <a:r>
              <a:rPr lang="en-US" dirty="0"/>
              <a:t>Cloud Solution Architect</a:t>
            </a:r>
          </a:p>
          <a:p>
            <a:r>
              <a:rPr lang="en-US" dirty="0"/>
              <a:t>Microsoft</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pic>
        <p:nvPicPr>
          <p:cNvPr id="4" name="Picture 3" descr="http://www.dallasgivecamp.org/Themes/DallasGiveCamp/Content/Images/GiveCampDallas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115" y="4051849"/>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AWN\Desktop\dr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4748" y="4293953"/>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Pictures\mvplogo.gif"/>
          <p:cNvPicPr>
            <a:picLocks noChangeAspect="1" noChangeArrowheads="1"/>
          </p:cNvPicPr>
          <p:nvPr/>
        </p:nvPicPr>
        <p:blipFill>
          <a:blip r:embed="rId5" cstate="print"/>
          <a:srcRect/>
          <a:stretch>
            <a:fillRect/>
          </a:stretch>
        </p:blipFill>
        <p:spPr bwMode="auto">
          <a:xfrm>
            <a:off x="341220" y="4354272"/>
            <a:ext cx="1497165" cy="2343390"/>
          </a:xfrm>
          <a:prstGeom prst="rect">
            <a:avLst/>
          </a:prstGeom>
          <a:noFill/>
          <a:ln w="9525">
            <a:noFill/>
            <a:miter lim="800000"/>
            <a:headEnd/>
            <a:tailEnd/>
          </a:ln>
        </p:spPr>
      </p:pic>
      <p:pic>
        <p:nvPicPr>
          <p:cNvPr id="7" name="Picture 6" descr="C:\Users\Shawn\Pictures\FloridaTech_seal.gif"/>
          <p:cNvPicPr>
            <a:picLocks noChangeAspect="1" noChangeArrowheads="1"/>
          </p:cNvPicPr>
          <p:nvPr/>
        </p:nvPicPr>
        <p:blipFill>
          <a:blip r:embed="rId6" cstate="print"/>
          <a:srcRect/>
          <a:stretch>
            <a:fillRect/>
          </a:stretch>
        </p:blipFill>
        <p:spPr bwMode="auto">
          <a:xfrm>
            <a:off x="2265115" y="5386314"/>
            <a:ext cx="1533153" cy="1188194"/>
          </a:xfrm>
          <a:prstGeom prst="rect">
            <a:avLst/>
          </a:prstGeom>
          <a:noFill/>
          <a:ln w="9525">
            <a:noFill/>
            <a:miter lim="800000"/>
            <a:headEnd/>
            <a:tailEnd/>
          </a:ln>
        </p:spPr>
      </p:pic>
      <p:pic>
        <p:nvPicPr>
          <p:cNvPr id="8" name="Picture 7" descr="C:\Users\SHAWN\Desktop\theme-sprite.1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45399" y="4612433"/>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Desktop\lockheed-marti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24999" y="5673478"/>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UserGroupLog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3904" y="5590904"/>
            <a:ext cx="2951350" cy="11067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10"/>
          <a:srcRect l="584" t="9952" r="2677" b="15206"/>
          <a:stretch/>
        </p:blipFill>
        <p:spPr>
          <a:xfrm>
            <a:off x="503237" y="1211262"/>
            <a:ext cx="2514600" cy="2514600"/>
          </a:xfrm>
          <a:custGeom>
            <a:avLst/>
            <a:gdLst>
              <a:gd name="connsiteX0" fmla="*/ 0 w 2514600"/>
              <a:gd name="connsiteY0" fmla="*/ 0 h 2514600"/>
              <a:gd name="connsiteX1" fmla="*/ 2514600 w 2514600"/>
              <a:gd name="connsiteY1" fmla="*/ 0 h 2514600"/>
              <a:gd name="connsiteX2" fmla="*/ 2514600 w 2514600"/>
              <a:gd name="connsiteY2" fmla="*/ 2514600 h 2514600"/>
              <a:gd name="connsiteX3" fmla="*/ 0 w 2514600"/>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600" h="2514600">
                <a:moveTo>
                  <a:pt x="0" y="0"/>
                </a:moveTo>
                <a:lnTo>
                  <a:pt x="2514600" y="0"/>
                </a:lnTo>
                <a:lnTo>
                  <a:pt x="2514600" y="2514600"/>
                </a:lnTo>
                <a:lnTo>
                  <a:pt x="0" y="2514600"/>
                </a:lnTo>
                <a:close/>
              </a:path>
            </a:pathLst>
          </a:custGeom>
        </p:spPr>
      </p:pic>
      <p:sp>
        <p:nvSpPr>
          <p:cNvPr id="12" name="Rectangle 11"/>
          <p:cNvSpPr/>
          <p:nvPr/>
        </p:nvSpPr>
        <p:spPr bwMode="auto">
          <a:xfrm>
            <a:off x="3017837" y="1211262"/>
            <a:ext cx="8382000" cy="2514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spcBef>
                <a:spcPts val="600"/>
              </a:spcBef>
              <a:spcAft>
                <a:spcPts val="600"/>
              </a:spcAft>
            </a:pPr>
            <a:r>
              <a:rPr lang="en-US" sz="2000" b="1" dirty="0">
                <a:solidFill>
                  <a:schemeClr val="tx1"/>
                </a:solidFill>
                <a:ea typeface="Segoe UI Light" charset="0"/>
                <a:cs typeface="Segoe UI Light" charset="0"/>
              </a:rPr>
              <a:t>Shawn </a:t>
            </a:r>
            <a:r>
              <a:rPr lang="en-US" sz="2000" b="1" dirty="0" err="1">
                <a:solidFill>
                  <a:schemeClr val="tx1"/>
                </a:solidFill>
                <a:ea typeface="Segoe UI Light" charset="0"/>
                <a:cs typeface="Segoe UI Light" charset="0"/>
              </a:rPr>
              <a:t>Weisfeld</a:t>
            </a:r>
            <a:endParaRPr lang="en-US" sz="2000" b="1" dirty="0">
              <a:solidFill>
                <a:schemeClr val="tx1"/>
              </a:solidFill>
              <a:ea typeface="Segoe UI Light" charset="0"/>
              <a:cs typeface="Segoe UI Light" charset="0"/>
            </a:endParaRPr>
          </a:p>
          <a:p>
            <a:pPr>
              <a:spcBef>
                <a:spcPts val="600"/>
              </a:spcBef>
              <a:spcAft>
                <a:spcPts val="600"/>
              </a:spcAft>
            </a:pPr>
            <a:r>
              <a:rPr lang="en-US" sz="2000" dirty="0">
                <a:solidFill>
                  <a:schemeClr val="tx1"/>
                </a:solidFill>
                <a:ea typeface="Segoe UI Light" charset="0"/>
                <a:cs typeface="Segoe UI Light" charset="0"/>
              </a:rPr>
              <a:t>Cloud Solution Architect</a:t>
            </a:r>
          </a:p>
          <a:p>
            <a:pPr>
              <a:spcBef>
                <a:spcPts val="600"/>
              </a:spcBef>
              <a:spcAft>
                <a:spcPts val="600"/>
              </a:spcAft>
            </a:pPr>
            <a:r>
              <a:rPr lang="en-US" sz="2000" dirty="0">
                <a:solidFill>
                  <a:schemeClr val="tx1"/>
                </a:solidFill>
                <a:ea typeface="Segoe UI Light" charset="0"/>
                <a:cs typeface="Segoe UI Light" charset="0"/>
              </a:rPr>
              <a:t>Microsoft – One Commercial Partner Technical Team</a:t>
            </a:r>
          </a:p>
          <a:p>
            <a:pPr>
              <a:spcBef>
                <a:spcPts val="600"/>
              </a:spcBef>
              <a:spcAft>
                <a:spcPts val="600"/>
              </a:spcAft>
            </a:pPr>
            <a:r>
              <a:rPr lang="en-US" sz="2000" u="sng" dirty="0">
                <a:solidFill>
                  <a:schemeClr val="bg1"/>
                </a:solidFill>
                <a:hlinkClick r:id="rId11"/>
              </a:rPr>
              <a:t>sweisfel@microsoft.com</a:t>
            </a:r>
            <a:r>
              <a:rPr lang="en-US" sz="2000" u="sng" dirty="0">
                <a:solidFill>
                  <a:schemeClr val="bg1"/>
                </a:solidFill>
              </a:rPr>
              <a:t> </a:t>
            </a:r>
            <a:endParaRPr lang="en-US" sz="2000" dirty="0">
              <a:solidFill>
                <a:schemeClr val="tx1"/>
              </a:solidFill>
              <a:ea typeface="Segoe UI Light" charset="0"/>
              <a:cs typeface="Segoe UI Light" charset="0"/>
            </a:endParaRPr>
          </a:p>
          <a:p>
            <a:pPr>
              <a:spcBef>
                <a:spcPts val="600"/>
              </a:spcBef>
              <a:spcAft>
                <a:spcPts val="600"/>
              </a:spcAft>
            </a:pPr>
            <a:r>
              <a:rPr lang="en-US" sz="2000" dirty="0">
                <a:solidFill>
                  <a:schemeClr val="tx1"/>
                </a:solidFill>
                <a:ea typeface="Segoe UI Light" charset="0"/>
                <a:cs typeface="Segoe UI Light" charset="0"/>
              </a:rPr>
              <a:t>Austin, TX</a:t>
            </a:r>
          </a:p>
        </p:txBody>
      </p:sp>
    </p:spTree>
    <p:extLst>
      <p:ext uri="{BB962C8B-B14F-4D97-AF65-F5344CB8AC3E}">
        <p14:creationId xmlns:p14="http://schemas.microsoft.com/office/powerpoint/2010/main" val="6157096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400" b="1" dirty="0"/>
              <a:t>Watch User Group presentations for </a:t>
            </a:r>
            <a:r>
              <a:rPr lang="en-US" sz="4800" b="1" dirty="0"/>
              <a:t>FREE </a:t>
            </a:r>
            <a:r>
              <a:rPr lang="en-US" sz="4400" b="1" dirty="0"/>
              <a:t>online!</a:t>
            </a:r>
            <a:br>
              <a:rPr lang="en-US" sz="4400" b="1" dirty="0"/>
            </a:br>
            <a:r>
              <a:rPr lang="en-US" sz="4400" dirty="0"/>
              <a:t>We now have over </a:t>
            </a:r>
            <a:r>
              <a:rPr lang="en-US" b="1" dirty="0"/>
              <a:t>690 </a:t>
            </a:r>
            <a:r>
              <a:rPr lang="en-US" sz="4400" dirty="0"/>
              <a:t>presentations online</a:t>
            </a:r>
            <a:br>
              <a:rPr lang="en-US" sz="4400" dirty="0"/>
            </a:br>
            <a:br>
              <a:rPr lang="en-US" sz="4400" b="1" dirty="0"/>
            </a:br>
            <a:endParaRPr lang="en-US" sz="4400" b="1"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a:t>Miss a User Group meeting?</a:t>
            </a:r>
          </a:p>
          <a:p>
            <a:pPr marL="285750" indent="-285750">
              <a:buFont typeface="Arial" pitchFamily="34" charset="0"/>
              <a:buChar char="•"/>
            </a:pPr>
            <a:r>
              <a:rPr lang="en-US" dirty="0"/>
              <a:t>Forget something that you learned?</a:t>
            </a:r>
          </a:p>
          <a:p>
            <a:pPr marL="285750" indent="-285750">
              <a:buFont typeface="Arial" pitchFamily="34" charset="0"/>
              <a:buChar char="•"/>
            </a:pPr>
            <a:r>
              <a:rPr lang="en-US" dirty="0"/>
              <a:t>Want to see content from a User Group not in your area?</a:t>
            </a:r>
          </a:p>
          <a:p>
            <a:pPr marL="285750" indent="-285750">
              <a:buFont typeface="Arial" pitchFamily="34" charset="0"/>
              <a:buChar char="•"/>
            </a:pPr>
            <a:r>
              <a:rPr lang="en-US" dirty="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a:t>We know you cannot make it to every session, </a:t>
            </a:r>
          </a:p>
          <a:p>
            <a:pPr algn="ctr"/>
            <a:r>
              <a:rPr lang="en-US" dirty="0"/>
              <a:t>that is why we post them online for you!</a:t>
            </a:r>
          </a:p>
        </p:txBody>
      </p:sp>
      <p:sp>
        <p:nvSpPr>
          <p:cNvPr id="6" name="TextBox 5"/>
          <p:cNvSpPr txBox="1"/>
          <p:nvPr/>
        </p:nvSpPr>
        <p:spPr>
          <a:xfrm>
            <a:off x="2162174" y="3907551"/>
            <a:ext cx="5817828" cy="400110"/>
          </a:xfrm>
          <a:prstGeom prst="rect">
            <a:avLst/>
          </a:prstGeom>
          <a:noFill/>
        </p:spPr>
        <p:txBody>
          <a:bodyPr wrap="square" rtlCol="0">
            <a:spAutoFit/>
          </a:bodyPr>
          <a:lstStyle/>
          <a:p>
            <a:pPr algn="ctr"/>
            <a:r>
              <a:rPr lang="en-US" sz="2000" dirty="0"/>
              <a:t>New Content added all the time!</a:t>
            </a:r>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For new content announcements</a:t>
              </a:r>
            </a:p>
            <a:p>
              <a:pPr algn="ctr"/>
              <a:endParaRPr lang="en-US" sz="1400" dirty="0"/>
            </a:p>
            <a:p>
              <a:pPr algn="ctr"/>
              <a:endParaRPr lang="en-US" sz="1400" dirty="0"/>
            </a:p>
            <a:p>
              <a:pPr algn="ctr"/>
              <a:endParaRPr lang="en-US" sz="1400" dirty="0"/>
            </a:p>
            <a:p>
              <a:pPr algn="ctr"/>
              <a:endParaRPr lang="en-US" sz="1400" dirty="0"/>
            </a:p>
            <a:p>
              <a:pPr algn="ctr"/>
              <a:r>
                <a:rPr lang="en-US" dirty="0"/>
                <a:t>@</a:t>
              </a:r>
              <a:r>
                <a:rPr lang="en-US" dirty="0" err="1"/>
                <a:t>UserGroupTV</a:t>
              </a:r>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29077" y="2184002"/>
            <a:ext cx="3079814" cy="2800767"/>
          </a:xfrm>
          <a:prstGeom prst="rect">
            <a:avLst/>
          </a:prstGeom>
          <a:noFill/>
        </p:spPr>
        <p:txBody>
          <a:bodyPr wrap="square" rtlCol="0">
            <a:spAutoFit/>
          </a:bodyPr>
          <a:lstStyle/>
          <a:p>
            <a:r>
              <a:rPr lang="en-US" sz="1400" dirty="0"/>
              <a:t>Presentations from the thought leaders on the topics you care about including:</a:t>
            </a:r>
          </a:p>
          <a:p>
            <a:endParaRPr lang="en-US" sz="1200" dirty="0"/>
          </a:p>
          <a:p>
            <a:pPr marL="280121" indent="-280121">
              <a:buFont typeface="Arial" pitchFamily="34" charset="0"/>
              <a:buChar char="•"/>
            </a:pPr>
            <a:r>
              <a:rPr lang="en-US" sz="1200" dirty="0"/>
              <a:t>Agile</a:t>
            </a:r>
          </a:p>
          <a:p>
            <a:pPr marL="280121" indent="-280121">
              <a:buFont typeface="Arial" pitchFamily="34" charset="0"/>
              <a:buChar char="•"/>
            </a:pPr>
            <a:r>
              <a:rPr lang="en-US" sz="1200" dirty="0"/>
              <a:t>Azure</a:t>
            </a:r>
          </a:p>
          <a:p>
            <a:pPr marL="280121" indent="-280121">
              <a:buFont typeface="Arial" pitchFamily="34" charset="0"/>
              <a:buChar char="•"/>
            </a:pPr>
            <a:r>
              <a:rPr lang="en-US" sz="1200" dirty="0"/>
              <a:t>C#</a:t>
            </a:r>
          </a:p>
          <a:p>
            <a:pPr marL="280121" indent="-280121">
              <a:buFont typeface="Arial" pitchFamily="34" charset="0"/>
              <a:buChar char="•"/>
            </a:pPr>
            <a:r>
              <a:rPr lang="en-US" sz="1200" dirty="0"/>
              <a:t>Entity Framework</a:t>
            </a:r>
          </a:p>
          <a:p>
            <a:pPr marL="280121" indent="-280121">
              <a:buFont typeface="Arial" pitchFamily="34" charset="0"/>
              <a:buChar char="•"/>
            </a:pPr>
            <a:r>
              <a:rPr lang="en-US" sz="1200" dirty="0"/>
              <a:t>HTML5</a:t>
            </a:r>
          </a:p>
          <a:p>
            <a:pPr marL="280121" indent="-280121">
              <a:buFont typeface="Arial" pitchFamily="34" charset="0"/>
              <a:buChar char="•"/>
            </a:pPr>
            <a:r>
              <a:rPr lang="en-US" sz="1200" dirty="0"/>
              <a:t>MVC</a:t>
            </a:r>
          </a:p>
          <a:p>
            <a:pPr marL="280121" indent="-280121">
              <a:buFont typeface="Arial" pitchFamily="34" charset="0"/>
              <a:buChar char="•"/>
            </a:pPr>
            <a:r>
              <a:rPr lang="en-US" sz="1200" dirty="0"/>
              <a:t>SQL</a:t>
            </a:r>
          </a:p>
          <a:p>
            <a:pPr marL="280121" indent="-280121">
              <a:buFont typeface="Arial" pitchFamily="34" charset="0"/>
              <a:buChar char="•"/>
            </a:pPr>
            <a:r>
              <a:rPr lang="en-US" sz="1200" dirty="0"/>
              <a:t>jQuery</a:t>
            </a:r>
          </a:p>
          <a:p>
            <a:pPr marL="280121" indent="-280121">
              <a:buFont typeface="Arial" pitchFamily="34" charset="0"/>
              <a:buChar char="•"/>
            </a:pPr>
            <a:r>
              <a:rPr lang="en-US" sz="1200" dirty="0"/>
              <a:t>and Much More!</a:t>
            </a:r>
          </a:p>
          <a:p>
            <a:endParaRPr lang="en-US" sz="1400" dirty="0"/>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a:hlinkClick r:id="rId4"/>
              </a:rPr>
              <a:t>http://www.UserGroup.tv</a:t>
            </a:r>
            <a:r>
              <a:rPr lang="en-US" sz="2800" dirty="0"/>
              <a:t> </a:t>
            </a:r>
          </a:p>
        </p:txBody>
      </p:sp>
      <p:pic>
        <p:nvPicPr>
          <p:cNvPr id="15" name="Picture 14" descr="http://www.usergroup.tv/wp-content/uploads/2012/05/Ugtv.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a:t>
            </a:r>
          </a:p>
        </p:txBody>
      </p:sp>
      <p:sp>
        <p:nvSpPr>
          <p:cNvPr id="5" name="Text Placeholder 4"/>
          <p:cNvSpPr>
            <a:spLocks noGrp="1"/>
          </p:cNvSpPr>
          <p:nvPr>
            <p:ph type="body" sz="quarter" idx="10"/>
          </p:nvPr>
        </p:nvSpPr>
        <p:spPr>
          <a:xfrm>
            <a:off x="274638" y="1212850"/>
            <a:ext cx="11888787" cy="3674852"/>
          </a:xfrm>
        </p:spPr>
        <p:txBody>
          <a:bodyPr/>
          <a:lstStyle/>
          <a:p>
            <a:r>
              <a:rPr lang="en-US" dirty="0"/>
              <a:t>In this talk we will take a simple ASP.NET MVC application and check it in to VisualStudio.com Source Control. We will then use the online Build tools to automate builds on check-in. Then using the online release management we will automate deploying it to our Dev, QA and Production environments. All the while ensuring that we keep all of the configuration for each of these environments safe.</a:t>
            </a:r>
          </a:p>
        </p:txBody>
      </p:sp>
    </p:spTree>
    <p:extLst>
      <p:ext uri="{BB962C8B-B14F-4D97-AF65-F5344CB8AC3E}">
        <p14:creationId xmlns:p14="http://schemas.microsoft.com/office/powerpoint/2010/main" val="20132812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D311-D471-436E-9E46-2F4BF8F26FA9}"/>
              </a:ext>
            </a:extLst>
          </p:cNvPr>
          <p:cNvSpPr>
            <a:spLocks noGrp="1"/>
          </p:cNvSpPr>
          <p:nvPr>
            <p:ph type="title"/>
          </p:nvPr>
        </p:nvSpPr>
        <p:spPr/>
        <p:txBody>
          <a:bodyPr/>
          <a:lstStyle/>
          <a:p>
            <a:r>
              <a:rPr lang="en-US" dirty="0"/>
              <a:t>Continuous integration</a:t>
            </a:r>
          </a:p>
        </p:txBody>
      </p:sp>
      <p:sp>
        <p:nvSpPr>
          <p:cNvPr id="3" name="Text Placeholder 2">
            <a:extLst>
              <a:ext uri="{FF2B5EF4-FFF2-40B4-BE49-F238E27FC236}">
                <a16:creationId xmlns:a16="http://schemas.microsoft.com/office/drawing/2014/main" id="{9F9C9743-C8BF-41A4-8F5A-C4D54F96D29B}"/>
              </a:ext>
            </a:extLst>
          </p:cNvPr>
          <p:cNvSpPr>
            <a:spLocks noGrp="1"/>
          </p:cNvSpPr>
          <p:nvPr>
            <p:ph type="body" sz="quarter" idx="10"/>
          </p:nvPr>
        </p:nvSpPr>
        <p:spPr>
          <a:xfrm>
            <a:off x="274702" y="1211287"/>
            <a:ext cx="11888787" cy="3674852"/>
          </a:xfrm>
        </p:spPr>
        <p:txBody>
          <a:bodyPr/>
          <a:lstStyle/>
          <a:p>
            <a:pPr marL="0" indent="0">
              <a:buNone/>
            </a:pPr>
            <a:r>
              <a:rPr lang="en-US" dirty="0"/>
              <a:t>Continuous integration (CI) is the practice, in software engineering, of </a:t>
            </a:r>
            <a:r>
              <a:rPr lang="en-US" b="1" dirty="0"/>
              <a:t>merging all developer working copies with a shared mainline several times a day</a:t>
            </a:r>
            <a:r>
              <a:rPr lang="en-US" dirty="0"/>
              <a:t>. It was first named and proposed by Grady </a:t>
            </a:r>
            <a:r>
              <a:rPr lang="en-US" dirty="0" err="1"/>
              <a:t>Booch</a:t>
            </a:r>
            <a:r>
              <a:rPr lang="en-US" dirty="0"/>
              <a:t> in his 1991 method, although practices at this time did not yet support full automation, or the performance of integrations more than a few times a day.</a:t>
            </a:r>
          </a:p>
        </p:txBody>
      </p:sp>
      <p:sp>
        <p:nvSpPr>
          <p:cNvPr id="4" name="Rectangle 3">
            <a:extLst>
              <a:ext uri="{FF2B5EF4-FFF2-40B4-BE49-F238E27FC236}">
                <a16:creationId xmlns:a16="http://schemas.microsoft.com/office/drawing/2014/main" id="{FD03BD92-0CA0-4BCB-8A4D-9BDBA179B4F9}"/>
              </a:ext>
            </a:extLst>
          </p:cNvPr>
          <p:cNvSpPr/>
          <p:nvPr/>
        </p:nvSpPr>
        <p:spPr>
          <a:xfrm>
            <a:off x="427037" y="6392862"/>
            <a:ext cx="6079100" cy="369332"/>
          </a:xfrm>
          <a:prstGeom prst="rect">
            <a:avLst/>
          </a:prstGeom>
        </p:spPr>
        <p:txBody>
          <a:bodyPr wrap="none">
            <a:spAutoFit/>
          </a:bodyPr>
          <a:lstStyle/>
          <a:p>
            <a:r>
              <a:rPr lang="en-US" dirty="0"/>
              <a:t>Source: http://en.wikipedia.org/wiki/Continuous_integration</a:t>
            </a:r>
          </a:p>
        </p:txBody>
      </p:sp>
    </p:spTree>
    <p:extLst>
      <p:ext uri="{BB962C8B-B14F-4D97-AF65-F5344CB8AC3E}">
        <p14:creationId xmlns:p14="http://schemas.microsoft.com/office/powerpoint/2010/main" val="42364519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5086-45D6-429F-92DC-19248F4A0E80}"/>
              </a:ext>
            </a:extLst>
          </p:cNvPr>
          <p:cNvSpPr>
            <a:spLocks noGrp="1"/>
          </p:cNvSpPr>
          <p:nvPr>
            <p:ph type="title"/>
          </p:nvPr>
        </p:nvSpPr>
        <p:spPr/>
        <p:txBody>
          <a:bodyPr/>
          <a:lstStyle/>
          <a:p>
            <a:r>
              <a:rPr lang="en-US" dirty="0"/>
              <a:t>Continuous delivery </a:t>
            </a:r>
          </a:p>
        </p:txBody>
      </p:sp>
      <p:sp>
        <p:nvSpPr>
          <p:cNvPr id="3" name="Text Placeholder 2">
            <a:extLst>
              <a:ext uri="{FF2B5EF4-FFF2-40B4-BE49-F238E27FC236}">
                <a16:creationId xmlns:a16="http://schemas.microsoft.com/office/drawing/2014/main" id="{BD775484-B228-41E3-BC11-65ADA357B019}"/>
              </a:ext>
            </a:extLst>
          </p:cNvPr>
          <p:cNvSpPr>
            <a:spLocks noGrp="1"/>
          </p:cNvSpPr>
          <p:nvPr>
            <p:ph type="body" sz="quarter" idx="10"/>
          </p:nvPr>
        </p:nvSpPr>
        <p:spPr>
          <a:xfrm>
            <a:off x="274702" y="1211287"/>
            <a:ext cx="11888787" cy="4672048"/>
          </a:xfrm>
        </p:spPr>
        <p:txBody>
          <a:bodyPr/>
          <a:lstStyle/>
          <a:p>
            <a:pPr marL="0" indent="0">
              <a:buNone/>
            </a:pPr>
            <a:r>
              <a:rPr lang="en-US" dirty="0"/>
              <a:t>Continuous delivery (CD) is a software engineering approach in which </a:t>
            </a:r>
            <a:r>
              <a:rPr lang="en-US" b="1" dirty="0"/>
              <a:t>teams produce software in short cycles, ensuring that the software can be reliably released at any time</a:t>
            </a:r>
            <a:r>
              <a:rPr lang="en-US" dirty="0"/>
              <a:t>. It aims at building, testing, and releasing software faster and more frequently. The approach helps reduce the cost, time, and risk of delivering changes by allowing for more incremental updates to applications in production. A straightforward and repeatable deployment process is important for continuous delivery.</a:t>
            </a:r>
          </a:p>
        </p:txBody>
      </p:sp>
      <p:sp>
        <p:nvSpPr>
          <p:cNvPr id="4" name="Rectangle 3">
            <a:extLst>
              <a:ext uri="{FF2B5EF4-FFF2-40B4-BE49-F238E27FC236}">
                <a16:creationId xmlns:a16="http://schemas.microsoft.com/office/drawing/2014/main" id="{ACFDF7E1-3810-4594-8638-0C29DBA8375B}"/>
              </a:ext>
            </a:extLst>
          </p:cNvPr>
          <p:cNvSpPr/>
          <p:nvPr/>
        </p:nvSpPr>
        <p:spPr>
          <a:xfrm>
            <a:off x="274639" y="6316662"/>
            <a:ext cx="5867568" cy="369332"/>
          </a:xfrm>
          <a:prstGeom prst="rect">
            <a:avLst/>
          </a:prstGeom>
        </p:spPr>
        <p:txBody>
          <a:bodyPr wrap="none">
            <a:spAutoFit/>
          </a:bodyPr>
          <a:lstStyle/>
          <a:p>
            <a:r>
              <a:rPr lang="en-US" dirty="0"/>
              <a:t>Source: https://en.wikipedia.org/wiki/Continuous_delivery</a:t>
            </a:r>
          </a:p>
        </p:txBody>
      </p:sp>
    </p:spTree>
    <p:extLst>
      <p:ext uri="{BB962C8B-B14F-4D97-AF65-F5344CB8AC3E}">
        <p14:creationId xmlns:p14="http://schemas.microsoft.com/office/powerpoint/2010/main" val="33292158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916A-A2C9-48F6-8B1D-727ED0532BBF}"/>
              </a:ext>
            </a:extLst>
          </p:cNvPr>
          <p:cNvSpPr>
            <a:spLocks noGrp="1"/>
          </p:cNvSpPr>
          <p:nvPr>
            <p:ph type="title"/>
          </p:nvPr>
        </p:nvSpPr>
        <p:spPr/>
        <p:txBody>
          <a:bodyPr/>
          <a:lstStyle/>
          <a:p>
            <a:r>
              <a:rPr lang="en-US" dirty="0"/>
              <a:t>Visual Studio Team Services</a:t>
            </a:r>
          </a:p>
        </p:txBody>
      </p:sp>
      <p:pic>
        <p:nvPicPr>
          <p:cNvPr id="4" name="Picture 3">
            <a:extLst>
              <a:ext uri="{FF2B5EF4-FFF2-40B4-BE49-F238E27FC236}">
                <a16:creationId xmlns:a16="http://schemas.microsoft.com/office/drawing/2014/main" id="{54148AA4-0959-4EF0-A7AE-E758BBE983FB}"/>
              </a:ext>
            </a:extLst>
          </p:cNvPr>
          <p:cNvPicPr>
            <a:picLocks noChangeAspect="1"/>
          </p:cNvPicPr>
          <p:nvPr/>
        </p:nvPicPr>
        <p:blipFill>
          <a:blip r:embed="rId3"/>
          <a:stretch>
            <a:fillRect/>
          </a:stretch>
        </p:blipFill>
        <p:spPr>
          <a:xfrm>
            <a:off x="350837" y="1287462"/>
            <a:ext cx="11273388" cy="4800600"/>
          </a:xfrm>
          <a:prstGeom prst="rect">
            <a:avLst/>
          </a:prstGeom>
        </p:spPr>
      </p:pic>
      <p:sp>
        <p:nvSpPr>
          <p:cNvPr id="5" name="Rectangle 4">
            <a:extLst>
              <a:ext uri="{FF2B5EF4-FFF2-40B4-BE49-F238E27FC236}">
                <a16:creationId xmlns:a16="http://schemas.microsoft.com/office/drawing/2014/main" id="{3646BB62-A6C8-4CDA-9455-B274E1D3C42B}"/>
              </a:ext>
            </a:extLst>
          </p:cNvPr>
          <p:cNvSpPr/>
          <p:nvPr/>
        </p:nvSpPr>
        <p:spPr>
          <a:xfrm>
            <a:off x="350837" y="6392862"/>
            <a:ext cx="4619341" cy="369332"/>
          </a:xfrm>
          <a:prstGeom prst="rect">
            <a:avLst/>
          </a:prstGeom>
        </p:spPr>
        <p:txBody>
          <a:bodyPr wrap="none">
            <a:spAutoFit/>
          </a:bodyPr>
          <a:lstStyle/>
          <a:p>
            <a:r>
              <a:rPr lang="en-US" dirty="0"/>
              <a:t>https://www.visualstudio.com/team-services/</a:t>
            </a:r>
          </a:p>
        </p:txBody>
      </p:sp>
    </p:spTree>
    <p:extLst>
      <p:ext uri="{BB962C8B-B14F-4D97-AF65-F5344CB8AC3E}">
        <p14:creationId xmlns:p14="http://schemas.microsoft.com/office/powerpoint/2010/main" val="17820283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DE6B-6CAA-44A8-B361-4FED15273D87}"/>
              </a:ext>
            </a:extLst>
          </p:cNvPr>
          <p:cNvSpPr>
            <a:spLocks noGrp="1"/>
          </p:cNvSpPr>
          <p:nvPr>
            <p:ph type="title"/>
          </p:nvPr>
        </p:nvSpPr>
        <p:spPr/>
        <p:txBody>
          <a:bodyPr/>
          <a:lstStyle/>
          <a:p>
            <a:r>
              <a:rPr lang="en-US" dirty="0"/>
              <a:t>Visual Studio Team Services</a:t>
            </a:r>
          </a:p>
        </p:txBody>
      </p:sp>
      <p:sp>
        <p:nvSpPr>
          <p:cNvPr id="7" name="Text Placeholder 6">
            <a:extLst>
              <a:ext uri="{FF2B5EF4-FFF2-40B4-BE49-F238E27FC236}">
                <a16:creationId xmlns:a16="http://schemas.microsoft.com/office/drawing/2014/main" id="{8A7AD3B4-50B5-4C89-BBEB-860F6765C96B}"/>
              </a:ext>
            </a:extLst>
          </p:cNvPr>
          <p:cNvSpPr>
            <a:spLocks noGrp="1"/>
          </p:cNvSpPr>
          <p:nvPr>
            <p:ph type="body" sz="quarter" idx="10"/>
          </p:nvPr>
        </p:nvSpPr>
        <p:spPr>
          <a:xfrm>
            <a:off x="274639" y="1211287"/>
            <a:ext cx="5486399" cy="1015663"/>
          </a:xfrm>
        </p:spPr>
        <p:txBody>
          <a:bodyPr/>
          <a:lstStyle/>
          <a:p>
            <a:r>
              <a:rPr lang="en-US" dirty="0"/>
              <a:t>Visual Studio (MSDN) Subscription</a:t>
            </a:r>
          </a:p>
        </p:txBody>
      </p:sp>
      <p:sp>
        <p:nvSpPr>
          <p:cNvPr id="8" name="Text Placeholder 7">
            <a:extLst>
              <a:ext uri="{FF2B5EF4-FFF2-40B4-BE49-F238E27FC236}">
                <a16:creationId xmlns:a16="http://schemas.microsoft.com/office/drawing/2014/main" id="{8768FA60-7513-47F0-8195-FA87F933CC1F}"/>
              </a:ext>
            </a:extLst>
          </p:cNvPr>
          <p:cNvSpPr>
            <a:spLocks noGrp="1"/>
          </p:cNvSpPr>
          <p:nvPr>
            <p:ph type="body" sz="quarter" idx="11"/>
          </p:nvPr>
        </p:nvSpPr>
        <p:spPr>
          <a:xfrm>
            <a:off x="6675439" y="1211287"/>
            <a:ext cx="5486399" cy="600164"/>
          </a:xfrm>
        </p:spPr>
        <p:txBody>
          <a:bodyPr/>
          <a:lstStyle/>
          <a:p>
            <a:r>
              <a:rPr lang="en-US" dirty="0"/>
              <a:t>Stand alone license </a:t>
            </a:r>
          </a:p>
        </p:txBody>
      </p:sp>
      <p:pic>
        <p:nvPicPr>
          <p:cNvPr id="4" name="Picture 3">
            <a:extLst>
              <a:ext uri="{FF2B5EF4-FFF2-40B4-BE49-F238E27FC236}">
                <a16:creationId xmlns:a16="http://schemas.microsoft.com/office/drawing/2014/main" id="{0580F5B6-0A35-4A53-92C3-72D771104146}"/>
              </a:ext>
            </a:extLst>
          </p:cNvPr>
          <p:cNvPicPr>
            <a:picLocks noChangeAspect="1"/>
          </p:cNvPicPr>
          <p:nvPr/>
        </p:nvPicPr>
        <p:blipFill>
          <a:blip r:embed="rId3"/>
          <a:stretch>
            <a:fillRect/>
          </a:stretch>
        </p:blipFill>
        <p:spPr>
          <a:xfrm>
            <a:off x="6617120" y="2418748"/>
            <a:ext cx="5544718" cy="4038600"/>
          </a:xfrm>
          <a:prstGeom prst="rect">
            <a:avLst/>
          </a:prstGeom>
        </p:spPr>
      </p:pic>
      <p:pic>
        <p:nvPicPr>
          <p:cNvPr id="6" name="Picture 5">
            <a:extLst>
              <a:ext uri="{FF2B5EF4-FFF2-40B4-BE49-F238E27FC236}">
                <a16:creationId xmlns:a16="http://schemas.microsoft.com/office/drawing/2014/main" id="{8A97177A-939C-4F67-8A44-898667B3E66A}"/>
              </a:ext>
            </a:extLst>
          </p:cNvPr>
          <p:cNvPicPr>
            <a:picLocks noChangeAspect="1"/>
          </p:cNvPicPr>
          <p:nvPr/>
        </p:nvPicPr>
        <p:blipFill>
          <a:blip r:embed="rId4"/>
          <a:stretch>
            <a:fillRect/>
          </a:stretch>
        </p:blipFill>
        <p:spPr>
          <a:xfrm>
            <a:off x="46037" y="2430462"/>
            <a:ext cx="6301073" cy="4069910"/>
          </a:xfrm>
          <a:prstGeom prst="rect">
            <a:avLst/>
          </a:prstGeom>
        </p:spPr>
      </p:pic>
    </p:spTree>
    <p:extLst>
      <p:ext uri="{BB962C8B-B14F-4D97-AF65-F5344CB8AC3E}">
        <p14:creationId xmlns:p14="http://schemas.microsoft.com/office/powerpoint/2010/main" val="3487181260"/>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1D522DD5-C1DC-4C2B-B827-42953E3CF178}"/>
    </a:ext>
  </a:extLst>
</a:theme>
</file>

<file path=ppt/theme/theme2.xml><?xml version="1.0" encoding="utf-8"?>
<a:theme xmlns:a="http://schemas.openxmlformats.org/drawingml/2006/main" name="LIGHT GRAY TEMPLATE">
  <a:themeElements>
    <a:clrScheme name="BT - Blue - White back, gold">
      <a:dk1>
        <a:srgbClr val="353535"/>
      </a:dk1>
      <a:lt1>
        <a:srgbClr val="FFFFFF"/>
      </a:lt1>
      <a:dk2>
        <a:srgbClr val="0078D7"/>
      </a:dk2>
      <a:lt2>
        <a:srgbClr val="E6E6E6"/>
      </a:lt2>
      <a:accent1>
        <a:srgbClr val="0078D7"/>
      </a:accent1>
      <a:accent2>
        <a:srgbClr val="002050"/>
      </a:accent2>
      <a:accent3>
        <a:srgbClr val="00BCF2"/>
      </a:accent3>
      <a:accent4>
        <a:srgbClr val="FF8C0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EED2195D-7D4D-40A6-B00F-6234A162E793}"/>
    </a:ext>
  </a:extLst>
</a:theme>
</file>

<file path=ppt/theme/theme3.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FF8C00"/>
      </a:accent4>
      <a:accent5>
        <a:srgbClr val="B4009E"/>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3CFC6743-B7EC-42D1-BCB7-9BBBD7994DE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www.w3.org/XML/1998/namespace"/>
    <ds:schemaRef ds:uri="630a2e83-186a-4a0f-ab27-bee8a8096abc"/>
    <ds:schemaRef ds:uri="http://purl.org/dc/dcmitype/"/>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Intro to Azure SQL Data Warehouse</Template>
  <TotalTime>1338</TotalTime>
  <Words>894</Words>
  <Application>Microsoft Office PowerPoint</Application>
  <PresentationFormat>Custom</PresentationFormat>
  <Paragraphs>109</Paragraphs>
  <Slides>13</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Consolas</vt:lpstr>
      <vt:lpstr>Segoe UI</vt:lpstr>
      <vt:lpstr>Segoe UI Light</vt:lpstr>
      <vt:lpstr>Segoe UI Semilight</vt:lpstr>
      <vt:lpstr>Wingdings</vt:lpstr>
      <vt:lpstr>WHITE TEMPLATE</vt:lpstr>
      <vt:lpstr>LIGHT GRAY TEMPLATE</vt:lpstr>
      <vt:lpstr>DARK GRAY TEMPLATE</vt:lpstr>
      <vt:lpstr>Austin .NET User Group</vt:lpstr>
      <vt:lpstr>CI/CD with VisualStudio.com and Azure</vt:lpstr>
      <vt:lpstr>About Me</vt:lpstr>
      <vt:lpstr>Watch User Group presentations for FREE online! We now have over 690 presentations online  </vt:lpstr>
      <vt:lpstr>Session Objective</vt:lpstr>
      <vt:lpstr>Continuous integration</vt:lpstr>
      <vt:lpstr>Continuous delivery </vt:lpstr>
      <vt:lpstr>Visual Studio Team Services</vt:lpstr>
      <vt:lpstr>Visual Studio Team Services</vt:lpstr>
      <vt:lpstr>Demo</vt:lpstr>
      <vt:lpstr>Call to Action</vt:lpstr>
      <vt:lpstr>Thank you! Your Feedback is Important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Shawn Weisfeld</dc:creator>
  <cp:keywords/>
  <dc:description>Template: _x000d_
Formatting: _x000d_
Audience Type:</dc:description>
  <cp:lastModifiedBy>Shawn Weisfeld</cp:lastModifiedBy>
  <cp:revision>66</cp:revision>
  <cp:lastPrinted>2016-12-10T05:45:30Z</cp:lastPrinted>
  <dcterms:created xsi:type="dcterms:W3CDTF">2017-03-03T18:10:24Z</dcterms:created>
  <dcterms:modified xsi:type="dcterms:W3CDTF">2017-10-09T17:24:52Z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sweisfel@microsoft.com</vt:lpwstr>
  </property>
  <property fmtid="{D5CDD505-2E9C-101B-9397-08002B2CF9AE}" pid="15" name="MSIP_Label_f42aa342-8706-4288-bd11-ebb85995028c_SetDate">
    <vt:lpwstr>2017-10-09T12:24:52.3632395-05:00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