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475" r:id="rId2"/>
    <p:sldMasterId id="2147484495" r:id="rId3"/>
  </p:sldMasterIdLst>
  <p:notesMasterIdLst>
    <p:notesMasterId r:id="rId24"/>
  </p:notesMasterIdLst>
  <p:handoutMasterIdLst>
    <p:handoutMasterId r:id="rId25"/>
  </p:handoutMasterIdLst>
  <p:sldIdLst>
    <p:sldId id="1485" r:id="rId4"/>
    <p:sldId id="1765" r:id="rId5"/>
    <p:sldId id="1551" r:id="rId6"/>
    <p:sldId id="1552" r:id="rId7"/>
    <p:sldId id="1792" r:id="rId8"/>
    <p:sldId id="1768" r:id="rId9"/>
    <p:sldId id="1770" r:id="rId10"/>
    <p:sldId id="1772" r:id="rId11"/>
    <p:sldId id="1771" r:id="rId12"/>
    <p:sldId id="1773" r:id="rId13"/>
    <p:sldId id="1774" r:id="rId14"/>
    <p:sldId id="1776" r:id="rId15"/>
    <p:sldId id="1777" r:id="rId16"/>
    <p:sldId id="1856" r:id="rId17"/>
    <p:sldId id="1855" r:id="rId18"/>
    <p:sldId id="1779" r:id="rId19"/>
    <p:sldId id="1853" r:id="rId20"/>
    <p:sldId id="1854" r:id="rId21"/>
    <p:sldId id="1554" r:id="rId22"/>
    <p:sldId id="1532" r:id="rId2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000000"/>
    <a:srgbClr val="D83B01"/>
    <a:srgbClr val="353535"/>
    <a:srgbClr val="0078D7"/>
    <a:srgbClr val="FF8C00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 autoAdjust="0"/>
    <p:restoredTop sz="86768" autoAdjust="0"/>
  </p:normalViewPr>
  <p:slideViewPr>
    <p:cSldViewPr>
      <p:cViewPr varScale="1">
        <p:scale>
          <a:sx n="71" d="100"/>
          <a:sy n="71" d="100"/>
        </p:scale>
        <p:origin x="27" y="158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5/4/2018 12:39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5/4/2018 12:36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5/4/2018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33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Inspire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5/4/2018 12:36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16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37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581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499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070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5/4/2018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89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5/4/2018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81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5/4/2018 12:36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5/4/2018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0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5/4/2018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4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5/4/2018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8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5/4/2018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8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5/4/2018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8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428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46881-0CD0-4730-B19B-096431EF23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46881-0CD0-4730-B19B-096431EF23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8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2031212"/>
            <a:ext cx="5261211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2031212"/>
            <a:ext cx="5287122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DF76-308E-4240-B457-AF4CFA81017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9531-8267-4752-8898-AFB2B3DF23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Freeform: Shape 105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399"/>
            <a:ext cx="4577461" cy="3539944"/>
            <a:chOff x="8496600" y="3495584"/>
            <a:chExt cx="3009906" cy="2327686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4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521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3" Type="http://schemas.openxmlformats.org/officeDocument/2006/relationships/image" Target="../media/image16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image" Target="../media/image20.png"/><Relationship Id="rId12" Type="http://schemas.openxmlformats.org/officeDocument/2006/relationships/hyperlink" Target="http://www.asd.gov.au/infosec/irap/index.htm" TargetMode="External"/><Relationship Id="rId17" Type="http://schemas.openxmlformats.org/officeDocument/2006/relationships/image" Target="../media/image28.jpeg"/><Relationship Id="rId25" Type="http://schemas.openxmlformats.org/officeDocument/2006/relationships/image" Target="../media/image36.jpeg"/><Relationship Id="rId33" Type="http://schemas.openxmlformats.org/officeDocument/2006/relationships/image" Target="../media/image44.jpeg"/><Relationship Id="rId38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jpe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5" Type="http://schemas.openxmlformats.org/officeDocument/2006/relationships/image" Target="../media/image18.jpeg"/><Relationship Id="rId15" Type="http://schemas.openxmlformats.org/officeDocument/2006/relationships/image" Target="../media/image26.jpeg"/><Relationship Id="rId23" Type="http://schemas.openxmlformats.org/officeDocument/2006/relationships/image" Target="../media/image34.jpeg"/><Relationship Id="rId28" Type="http://schemas.openxmlformats.org/officeDocument/2006/relationships/image" Target="../media/image39.jpeg"/><Relationship Id="rId36" Type="http://schemas.openxmlformats.org/officeDocument/2006/relationships/image" Target="../media/image47.jpeg"/><Relationship Id="rId10" Type="http://schemas.openxmlformats.org/officeDocument/2006/relationships/image" Target="../media/image23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hyperlink" Target="https://www.fisc.or.jp/" TargetMode="External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hyperlink" Target="http://feedback.azure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zure.microsoft.com/roadmap" TargetMode="External"/><Relationship Id="rId5" Type="http://schemas.openxmlformats.org/officeDocument/2006/relationships/hyperlink" Target="https://azure.microsoft.com/updates" TargetMode="Externa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hyperlink" Target="http://docs.azur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resources.azure.com/" TargetMode="External"/><Relationship Id="rId4" Type="http://schemas.openxmlformats.org/officeDocument/2006/relationships/hyperlink" Target="https://shell.azure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sweisfel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hyperlink" Target="http://www.usergroup.tv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211264"/>
            <a:ext cx="9143936" cy="1447798"/>
          </a:xfrm>
        </p:spPr>
        <p:txBody>
          <a:bodyPr/>
          <a:lstStyle/>
          <a:p>
            <a:r>
              <a:rPr lang="en-US" dirty="0"/>
              <a:t>Houston Tech Fest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4EB582-FB35-459E-B668-A3BCD4ED9C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2698818"/>
            <a:ext cx="9143937" cy="730183"/>
          </a:xfrm>
        </p:spPr>
        <p:txBody>
          <a:bodyPr/>
          <a:lstStyle/>
          <a:p>
            <a:r>
              <a:rPr lang="en-US" dirty="0"/>
              <a:t>May 5 2018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CD0CE3-54D8-4785-84BD-E650B2681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DCBCF-BA5D-4738-BD88-75048DAD3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4" y="3649661"/>
            <a:ext cx="6096002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 bwMode="auto">
          <a:xfrm>
            <a:off x="881" y="6476"/>
            <a:ext cx="12434712" cy="699452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arrow">
            <a:extLst>
              <a:ext uri="{FF2B5EF4-FFF2-40B4-BE49-F238E27FC236}">
                <a16:creationId xmlns:a16="http://schemas.microsoft.com/office/drawing/2014/main" id="{FC988526-2733-4AF0-8EA5-8A81FB0B7848}"/>
              </a:ext>
            </a:extLst>
          </p:cNvPr>
          <p:cNvSpPr>
            <a:spLocks noChangeAspect="1" noEditPoints="1"/>
          </p:cNvSpPr>
          <p:nvPr/>
        </p:nvSpPr>
        <p:spPr bwMode="auto">
          <a:xfrm rot="16200000">
            <a:off x="8097344" y="3343038"/>
            <a:ext cx="217929" cy="201098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arrow">
            <a:extLst>
              <a:ext uri="{FF2B5EF4-FFF2-40B4-BE49-F238E27FC236}">
                <a16:creationId xmlns:a16="http://schemas.microsoft.com/office/drawing/2014/main" id="{1DBB0596-4D8E-459D-A1EE-C4D0ABFBC350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 flipV="1">
            <a:off x="8097346" y="4511131"/>
            <a:ext cx="217926" cy="201098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01308B-FDFE-47FA-9F82-F84EFE2460EA}"/>
              </a:ext>
            </a:extLst>
          </p:cNvPr>
          <p:cNvSpPr/>
          <p:nvPr/>
        </p:nvSpPr>
        <p:spPr>
          <a:xfrm>
            <a:off x="7237182" y="1450166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b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</a:t>
            </a:r>
            <a:r>
              <a:rPr lang="en-US" sz="1599" dirty="0" err="1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ervices</a:t>
            </a:r>
            <a:endParaRPr lang="en-US" sz="1599" dirty="0">
              <a:solidFill>
                <a:srgbClr val="0078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753D573-9843-480C-AB40-1D281AECAD55}"/>
              </a:ext>
            </a:extLst>
          </p:cNvPr>
          <p:cNvSpPr/>
          <p:nvPr/>
        </p:nvSpPr>
        <p:spPr>
          <a:xfrm>
            <a:off x="7237182" y="5901235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</a:t>
            </a:r>
          </a:p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88" name="arrow">
            <a:extLst>
              <a:ext uri="{FF2B5EF4-FFF2-40B4-BE49-F238E27FC236}">
                <a16:creationId xmlns:a16="http://schemas.microsoft.com/office/drawing/2014/main" id="{71CF8D0B-E144-4314-ABDE-44666560A9D3}"/>
              </a:ext>
            </a:extLst>
          </p:cNvPr>
          <p:cNvSpPr>
            <a:spLocks noChangeAspect="1" noEditPoints="1"/>
          </p:cNvSpPr>
          <p:nvPr/>
        </p:nvSpPr>
        <p:spPr bwMode="auto">
          <a:xfrm rot="16200000" flipV="1">
            <a:off x="10105298" y="3343040"/>
            <a:ext cx="217924" cy="201093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arrow">
            <a:extLst>
              <a:ext uri="{FF2B5EF4-FFF2-40B4-BE49-F238E27FC236}">
                <a16:creationId xmlns:a16="http://schemas.microsoft.com/office/drawing/2014/main" id="{BC16EF96-5F61-4D14-B739-24C134B72AD6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10105298" y="4511134"/>
            <a:ext cx="217922" cy="201093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3273FF-7A7C-4CE3-9977-22F7A2C1DD26}"/>
              </a:ext>
            </a:extLst>
          </p:cNvPr>
          <p:cNvSpPr/>
          <p:nvPr/>
        </p:nvSpPr>
        <p:spPr>
          <a:xfrm>
            <a:off x="9245133" y="1450166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Security</a:t>
            </a:r>
            <a:b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Management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F7D8C1C-BFD3-48E2-8CE5-963B497E01A0}"/>
              </a:ext>
            </a:extLst>
          </p:cNvPr>
          <p:cNvSpPr/>
          <p:nvPr/>
        </p:nvSpPr>
        <p:spPr>
          <a:xfrm>
            <a:off x="9245133" y="5901235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On-premises</a:t>
            </a:r>
            <a:b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</a:t>
            </a:r>
          </a:p>
        </p:txBody>
      </p:sp>
      <p:sp>
        <p:nvSpPr>
          <p:cNvPr id="50" name="arrow">
            <a:extLst>
              <a:ext uri="{FF2B5EF4-FFF2-40B4-BE49-F238E27FC236}">
                <a16:creationId xmlns:a16="http://schemas.microsoft.com/office/drawing/2014/main" id="{765BDB65-C8C7-4324-98F0-8CA1E3680AFD}"/>
              </a:ext>
            </a:extLst>
          </p:cNvPr>
          <p:cNvSpPr>
            <a:spLocks noChangeAspect="1" noEditPoints="1"/>
          </p:cNvSpPr>
          <p:nvPr/>
        </p:nvSpPr>
        <p:spPr bwMode="auto">
          <a:xfrm rot="16200000">
            <a:off x="6088852" y="3343038"/>
            <a:ext cx="217929" cy="201098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rgbClr val="A6A6A6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rrow">
            <a:extLst>
              <a:ext uri="{FF2B5EF4-FFF2-40B4-BE49-F238E27FC236}">
                <a16:creationId xmlns:a16="http://schemas.microsoft.com/office/drawing/2014/main" id="{3DE84DC4-7B41-46A5-BB18-2CF33A62A2DF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 flipV="1">
            <a:off x="6088853" y="4511131"/>
            <a:ext cx="217926" cy="201098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2B70E63-F851-4EE7-8F23-DD8FD7C9238C}"/>
              </a:ext>
            </a:extLst>
          </p:cNvPr>
          <p:cNvSpPr/>
          <p:nvPr/>
        </p:nvSpPr>
        <p:spPr>
          <a:xfrm>
            <a:off x="5228690" y="1450166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b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782A5B2-B029-4677-973A-F7C8359396A9}"/>
              </a:ext>
            </a:extLst>
          </p:cNvPr>
          <p:cNvSpPr/>
          <p:nvPr/>
        </p:nvSpPr>
        <p:spPr>
          <a:xfrm>
            <a:off x="5228690" y="5901235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Stack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16EAAB-971A-4E47-845D-F52F95000239}"/>
              </a:ext>
            </a:extLst>
          </p:cNvPr>
          <p:cNvSpPr/>
          <p:nvPr/>
        </p:nvSpPr>
        <p:spPr bwMode="auto">
          <a:xfrm>
            <a:off x="7237722" y="3604673"/>
            <a:ext cx="1937171" cy="82759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b="1" dirty="0">
                <a:solidFill>
                  <a:srgbClr val="002050"/>
                </a:solidFill>
                <a:cs typeface="Segoe UI" panose="020B0502040204020203" pitchFamily="34" charset="0"/>
              </a:rPr>
              <a:t>Data </a:t>
            </a:r>
          </a:p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b="1" dirty="0">
                <a:solidFill>
                  <a:srgbClr val="002050"/>
                </a:solidFill>
                <a:cs typeface="Segoe UI" panose="020B0502040204020203" pitchFamily="34" charset="0"/>
              </a:rPr>
              <a:t>platform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7A0E0D-C4C7-41CA-A9E8-1FD859F6D5E2}"/>
              </a:ext>
            </a:extLst>
          </p:cNvPr>
          <p:cNvSpPr/>
          <p:nvPr/>
        </p:nvSpPr>
        <p:spPr bwMode="auto">
          <a:xfrm>
            <a:off x="9245673" y="3604673"/>
            <a:ext cx="1937171" cy="82759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220" rIns="0" bIns="1462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b="1" dirty="0">
                <a:solidFill>
                  <a:srgbClr val="002050"/>
                </a:solidFill>
                <a:cs typeface="Segoe UI" panose="020B0502040204020203" pitchFamily="34" charset="0"/>
              </a:rPr>
              <a:t>Security and management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935E2-CA6E-4FC8-901B-5731161DEBE2}"/>
              </a:ext>
            </a:extLst>
          </p:cNvPr>
          <p:cNvSpPr/>
          <p:nvPr/>
        </p:nvSpPr>
        <p:spPr bwMode="auto">
          <a:xfrm>
            <a:off x="5229230" y="3604673"/>
            <a:ext cx="1937171" cy="82759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b="1" dirty="0">
                <a:solidFill>
                  <a:srgbClr val="002050"/>
                </a:solidFill>
                <a:cs typeface="Segoe UI" panose="020B0502040204020203" pitchFamily="34" charset="0"/>
              </a:rPr>
              <a:t>Unified cloud p</a:t>
            </a:r>
            <a:r>
              <a:rPr lang="en-US" sz="1428" b="1" dirty="0" err="1">
                <a:solidFill>
                  <a:srgbClr val="002050"/>
                </a:solidFill>
                <a:cs typeface="Segoe UI" panose="020B0502040204020203" pitchFamily="34" charset="0"/>
              </a:rPr>
              <a:t>latform</a:t>
            </a:r>
            <a:endParaRPr lang="en-US" sz="1428" b="1" dirty="0">
              <a:solidFill>
                <a:srgbClr val="002050"/>
              </a:solidFill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18B77A-7562-4E5C-A26F-25A46435112C}"/>
              </a:ext>
            </a:extLst>
          </p:cNvPr>
          <p:cNvSpPr/>
          <p:nvPr/>
        </p:nvSpPr>
        <p:spPr bwMode="auto">
          <a:xfrm>
            <a:off x="3220738" y="3604673"/>
            <a:ext cx="1937171" cy="82759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b="1" dirty="0">
                <a:solidFill>
                  <a:srgbClr val="002050"/>
                </a:solidFill>
                <a:cs typeface="Segoe UI" panose="020B0502040204020203" pitchFamily="34" charset="0"/>
              </a:rPr>
              <a:t>Common </a:t>
            </a:r>
            <a:br>
              <a:rPr lang="en-US" sz="1428" b="1" dirty="0">
                <a:solidFill>
                  <a:srgbClr val="002050"/>
                </a:solidFill>
                <a:cs typeface="Segoe UI" panose="020B0502040204020203" pitchFamily="34" charset="0"/>
              </a:rPr>
            </a:br>
            <a:r>
              <a:rPr lang="en-US" sz="1428" b="1" dirty="0">
                <a:solidFill>
                  <a:srgbClr val="002050"/>
                </a:solidFill>
                <a:cs typeface="Segoe UI" panose="020B0502040204020203" pitchFamily="34" charset="0"/>
              </a:rPr>
              <a:t>identity</a:t>
            </a:r>
          </a:p>
        </p:txBody>
      </p:sp>
      <p:sp>
        <p:nvSpPr>
          <p:cNvPr id="48" name="arrow">
            <a:extLst>
              <a:ext uri="{FF2B5EF4-FFF2-40B4-BE49-F238E27FC236}">
                <a16:creationId xmlns:a16="http://schemas.microsoft.com/office/drawing/2014/main" id="{BCBC3519-76F0-4B9C-87FA-A1C1444C2958}"/>
              </a:ext>
            </a:extLst>
          </p:cNvPr>
          <p:cNvSpPr>
            <a:spLocks noChangeAspect="1" noEditPoints="1"/>
          </p:cNvSpPr>
          <p:nvPr/>
        </p:nvSpPr>
        <p:spPr bwMode="auto">
          <a:xfrm rot="16200000">
            <a:off x="4080362" y="3343039"/>
            <a:ext cx="217926" cy="201096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arrow">
            <a:extLst>
              <a:ext uri="{FF2B5EF4-FFF2-40B4-BE49-F238E27FC236}">
                <a16:creationId xmlns:a16="http://schemas.microsoft.com/office/drawing/2014/main" id="{58BCA36A-C6F3-4F9D-B9C2-AFA0299B7D8F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 flipV="1">
            <a:off x="4080362" y="4511131"/>
            <a:ext cx="217926" cy="201098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28575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32563">
              <a:defRPr/>
            </a:pPr>
            <a:endParaRPr lang="en-US" sz="6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8F0A52-2ED4-4D2D-BFED-25C4C478A710}"/>
              </a:ext>
            </a:extLst>
          </p:cNvPr>
          <p:cNvSpPr/>
          <p:nvPr/>
        </p:nvSpPr>
        <p:spPr>
          <a:xfrm>
            <a:off x="3220197" y="1450166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Active</a:t>
            </a:r>
            <a:b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C431E3-45C0-4664-9DC1-64D2CE563C45}"/>
              </a:ext>
            </a:extLst>
          </p:cNvPr>
          <p:cNvSpPr/>
          <p:nvPr/>
        </p:nvSpPr>
        <p:spPr>
          <a:xfrm>
            <a:off x="3220197" y="5901235"/>
            <a:ext cx="1938253" cy="535455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 defTabSz="9317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b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99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Directory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3C846E-432E-4E96-8B4E-9BF8EB00F050}"/>
              </a:ext>
            </a:extLst>
          </p:cNvPr>
          <p:cNvSpPr/>
          <p:nvPr/>
        </p:nvSpPr>
        <p:spPr>
          <a:xfrm>
            <a:off x="444056" y="3199346"/>
            <a:ext cx="1157847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66995A1-F57E-40F9-A7AD-9C95688B5828}"/>
              </a:ext>
            </a:extLst>
          </p:cNvPr>
          <p:cNvCxnSpPr>
            <a:cxnSpLocks/>
          </p:cNvCxnSpPr>
          <p:nvPr/>
        </p:nvCxnSpPr>
        <p:spPr>
          <a:xfrm>
            <a:off x="1994007" y="496"/>
            <a:ext cx="0" cy="7025446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AD9DD7-EB86-45CE-9B27-089347C7D079}"/>
              </a:ext>
            </a:extLst>
          </p:cNvPr>
          <p:cNvGrpSpPr/>
          <p:nvPr/>
        </p:nvGrpSpPr>
        <p:grpSpPr>
          <a:xfrm>
            <a:off x="734446" y="2400000"/>
            <a:ext cx="591068" cy="577315"/>
            <a:chOff x="2088630" y="3287843"/>
            <a:chExt cx="429718" cy="419725"/>
          </a:xfrm>
          <a:noFill/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3CFD5EC-43D5-4B04-B8AE-6E1A4076A14C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001F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26EBD6F-365E-4445-9391-67AD7B7167B1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001F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49535226-A5A3-44D8-A4FC-5A49A448740E}"/>
              </a:ext>
            </a:extLst>
          </p:cNvPr>
          <p:cNvSpPr/>
          <p:nvPr/>
        </p:nvSpPr>
        <p:spPr>
          <a:xfrm>
            <a:off x="555210" y="5859328"/>
            <a:ext cx="924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FDFACDC-96D5-4BA5-8D54-B8F95EB3E06F}"/>
              </a:ext>
            </a:extLst>
          </p:cNvPr>
          <p:cNvSpPr/>
          <p:nvPr/>
        </p:nvSpPr>
        <p:spPr>
          <a:xfrm>
            <a:off x="424415" y="4511982"/>
            <a:ext cx="1185640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sp>
        <p:nvSpPr>
          <p:cNvPr id="99" name="light">
            <a:extLst>
              <a:ext uri="{FF2B5EF4-FFF2-40B4-BE49-F238E27FC236}">
                <a16:creationId xmlns:a16="http://schemas.microsoft.com/office/drawing/2014/main" id="{57991A70-4936-428B-9A9E-2E9E26BB60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1516" y="3872325"/>
            <a:ext cx="291439" cy="432683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100" name="Freeform 60">
            <a:extLst>
              <a:ext uri="{FF2B5EF4-FFF2-40B4-BE49-F238E27FC236}">
                <a16:creationId xmlns:a16="http://schemas.microsoft.com/office/drawing/2014/main" id="{C2800AB5-2FCF-4153-B424-7375C18C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09" y="5192874"/>
            <a:ext cx="480655" cy="475606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B3B2B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11F68C0C-7BAD-4425-B094-371C47CCFA3B}"/>
              </a:ext>
            </a:extLst>
          </p:cNvPr>
          <p:cNvSpPr txBox="1">
            <a:spLocks/>
          </p:cNvSpPr>
          <p:nvPr/>
        </p:nvSpPr>
        <p:spPr>
          <a:xfrm>
            <a:off x="3083653" y="486570"/>
            <a:ext cx="807808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32563">
              <a:spcAft>
                <a:spcPts val="600"/>
              </a:spcAft>
              <a:defRPr/>
            </a:pPr>
            <a:r>
              <a:rPr lang="en-US" sz="3672" dirty="0">
                <a:solidFill>
                  <a:srgbClr val="4F504F"/>
                </a:solidFill>
                <a:latin typeface="Segoe UI Light"/>
              </a:rPr>
              <a:t>The only consistent, hybrid cloud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15072" y="2199165"/>
            <a:ext cx="7127367" cy="3264784"/>
            <a:chOff x="3935838" y="2156240"/>
            <a:chExt cx="6988249" cy="320105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EBD3D5-2647-4E74-851A-909398070D0E}"/>
                </a:ext>
              </a:extLst>
            </p:cNvPr>
            <p:cNvGrpSpPr/>
            <p:nvPr/>
          </p:nvGrpSpPr>
          <p:grpSpPr>
            <a:xfrm>
              <a:off x="3936889" y="2607785"/>
              <a:ext cx="341742" cy="452376"/>
              <a:chOff x="2989197" y="3117304"/>
              <a:chExt cx="172645" cy="220603"/>
            </a:xfrm>
            <a:noFill/>
          </p:grpSpPr>
          <p:sp>
            <p:nvSpPr>
              <p:cNvPr id="85" name="Oval 5">
                <a:extLst>
                  <a:ext uri="{FF2B5EF4-FFF2-40B4-BE49-F238E27FC236}">
                    <a16:creationId xmlns:a16="http://schemas.microsoft.com/office/drawing/2014/main" id="{65A33B52-C49C-4061-8237-C4DF20C58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379" y="3117304"/>
                <a:ext cx="134280" cy="134280"/>
              </a:xfrm>
              <a:prstGeom prst="ellipse">
                <a:avLst/>
              </a:prstGeom>
              <a:grpFill/>
              <a:ln w="28575" cap="flat" cmpd="sng" algn="ctr">
                <a:solidFill>
                  <a:srgbClr val="001F54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376" tIns="45688" rIns="91376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2">
                  <a:defRPr/>
                </a:pPr>
                <a:endParaRPr lang="en-US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2415DACD-7CD4-4BFC-889A-B8E17D23A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9197" y="3251584"/>
                <a:ext cx="172645" cy="86323"/>
              </a:xfrm>
              <a:custGeom>
                <a:avLst/>
                <a:gdLst>
                  <a:gd name="T0" fmla="*/ 40 w 40"/>
                  <a:gd name="T1" fmla="*/ 20 h 20"/>
                  <a:gd name="T2" fmla="*/ 20 w 40"/>
                  <a:gd name="T3" fmla="*/ 0 h 20"/>
                  <a:gd name="T4" fmla="*/ 0 w 40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0">
                    <a:moveTo>
                      <a:pt x="40" y="20"/>
                    </a:moveTo>
                    <a:cubicBezTo>
                      <a:pt x="40" y="8"/>
                      <a:pt x="31" y="0"/>
                      <a:pt x="20" y="0"/>
                    </a:cubicBezTo>
                    <a:cubicBezTo>
                      <a:pt x="9" y="0"/>
                      <a:pt x="0" y="8"/>
                      <a:pt x="0" y="20"/>
                    </a:cubicBezTo>
                  </a:path>
                </a:pathLst>
              </a:custGeom>
              <a:grpFill/>
              <a:ln w="28575" cap="flat" cmpd="sng" algn="ctr">
                <a:solidFill>
                  <a:srgbClr val="001F54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376" tIns="45688" rIns="91376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2">
                  <a:defRPr/>
                </a:pPr>
                <a:endParaRPr lang="en-US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CFB70BF-4B5C-48E3-B5F1-0DDE8D21A1F2}"/>
                </a:ext>
              </a:extLst>
            </p:cNvPr>
            <p:cNvGrpSpPr/>
            <p:nvPr/>
          </p:nvGrpSpPr>
          <p:grpSpPr>
            <a:xfrm>
              <a:off x="9740572" y="2156240"/>
              <a:ext cx="1183515" cy="930006"/>
              <a:chOff x="9854443" y="1455869"/>
              <a:chExt cx="1521253" cy="119540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E1970A8-2FE3-4FAB-A253-1CDD7F4B3A3B}"/>
                  </a:ext>
                </a:extLst>
              </p:cNvPr>
              <p:cNvGrpSpPr/>
              <p:nvPr/>
            </p:nvGrpSpPr>
            <p:grpSpPr>
              <a:xfrm>
                <a:off x="9854443" y="2083447"/>
                <a:ext cx="675016" cy="567825"/>
                <a:chOff x="1453655" y="2514411"/>
                <a:chExt cx="489783" cy="412007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3C4D888-55B2-4BAD-87E1-717E09F96E9A}"/>
                    </a:ext>
                  </a:extLst>
                </p:cNvPr>
                <p:cNvSpPr/>
                <p:nvPr/>
              </p:nvSpPr>
              <p:spPr bwMode="auto">
                <a:xfrm>
                  <a:off x="1453655" y="2514411"/>
                  <a:ext cx="489783" cy="412007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001F54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1935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829D994D-4C7F-46FA-8B4F-60DEA00629CA}"/>
                    </a:ext>
                  </a:extLst>
                </p:cNvPr>
                <p:cNvGrpSpPr/>
                <p:nvPr/>
              </p:nvGrpSpPr>
              <p:grpSpPr>
                <a:xfrm>
                  <a:off x="1602163" y="2574920"/>
                  <a:ext cx="208797" cy="296154"/>
                  <a:chOff x="6141433" y="2184400"/>
                  <a:chExt cx="1838910" cy="2608262"/>
                </a:xfrm>
                <a:solidFill>
                  <a:srgbClr val="002060"/>
                </a:solidFill>
              </p:grpSpPr>
              <p:sp>
                <p:nvSpPr>
                  <p:cNvPr id="75" name="Freeform 95">
                    <a:extLst>
                      <a:ext uri="{FF2B5EF4-FFF2-40B4-BE49-F238E27FC236}">
                        <a16:creationId xmlns:a16="http://schemas.microsoft.com/office/drawing/2014/main" id="{F425D9E1-43BF-4F1E-A2D0-B153174C3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07219" y="2184400"/>
                    <a:ext cx="873124" cy="2608262"/>
                  </a:xfrm>
                  <a:custGeom>
                    <a:avLst/>
                    <a:gdLst>
                      <a:gd name="connsiteX0" fmla="*/ 436562 w 873124"/>
                      <a:gd name="connsiteY0" fmla="*/ 0 h 2608262"/>
                      <a:gd name="connsiteX1" fmla="*/ 873124 w 873124"/>
                      <a:gd name="connsiteY1" fmla="*/ 436562 h 2608262"/>
                      <a:gd name="connsiteX2" fmla="*/ 680648 w 873124"/>
                      <a:gd name="connsiteY2" fmla="*/ 798566 h 2608262"/>
                      <a:gd name="connsiteX3" fmla="*/ 627062 w 873124"/>
                      <a:gd name="connsiteY3" fmla="*/ 827652 h 2608262"/>
                      <a:gd name="connsiteX4" fmla="*/ 627062 w 873124"/>
                      <a:gd name="connsiteY4" fmla="*/ 2417762 h 2608262"/>
                      <a:gd name="connsiteX5" fmla="*/ 436562 w 873124"/>
                      <a:gd name="connsiteY5" fmla="*/ 2608262 h 2608262"/>
                      <a:gd name="connsiteX6" fmla="*/ 246062 w 873124"/>
                      <a:gd name="connsiteY6" fmla="*/ 2417762 h 2608262"/>
                      <a:gd name="connsiteX7" fmla="*/ 246062 w 873124"/>
                      <a:gd name="connsiteY7" fmla="*/ 827652 h 2608262"/>
                      <a:gd name="connsiteX8" fmla="*/ 192476 w 873124"/>
                      <a:gd name="connsiteY8" fmla="*/ 798566 h 2608262"/>
                      <a:gd name="connsiteX9" fmla="*/ 0 w 873124"/>
                      <a:gd name="connsiteY9" fmla="*/ 436562 h 2608262"/>
                      <a:gd name="connsiteX10" fmla="*/ 436562 w 873124"/>
                      <a:gd name="connsiteY10" fmla="*/ 0 h 2608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73124" h="2608262">
                        <a:moveTo>
                          <a:pt x="436562" y="0"/>
                        </a:moveTo>
                        <a:cubicBezTo>
                          <a:pt x="677669" y="0"/>
                          <a:pt x="873124" y="195455"/>
                          <a:pt x="873124" y="436562"/>
                        </a:cubicBezTo>
                        <a:cubicBezTo>
                          <a:pt x="873124" y="587254"/>
                          <a:pt x="796775" y="720113"/>
                          <a:pt x="680648" y="798566"/>
                        </a:cubicBezTo>
                        <a:lnTo>
                          <a:pt x="627062" y="827652"/>
                        </a:lnTo>
                        <a:lnTo>
                          <a:pt x="627062" y="2417762"/>
                        </a:lnTo>
                        <a:cubicBezTo>
                          <a:pt x="627062" y="2522972"/>
                          <a:pt x="541772" y="2608262"/>
                          <a:pt x="436562" y="2608262"/>
                        </a:cubicBezTo>
                        <a:cubicBezTo>
                          <a:pt x="331352" y="2608262"/>
                          <a:pt x="246062" y="2522972"/>
                          <a:pt x="246062" y="2417762"/>
                        </a:cubicBezTo>
                        <a:lnTo>
                          <a:pt x="246062" y="827652"/>
                        </a:lnTo>
                        <a:lnTo>
                          <a:pt x="192476" y="798566"/>
                        </a:lnTo>
                        <a:cubicBezTo>
                          <a:pt x="76349" y="720113"/>
                          <a:pt x="0" y="587254"/>
                          <a:pt x="0" y="436562"/>
                        </a:cubicBezTo>
                        <a:cubicBezTo>
                          <a:pt x="0" y="195455"/>
                          <a:pt x="195455" y="0"/>
                          <a:pt x="436562" y="0"/>
                        </a:cubicBezTo>
                        <a:close/>
                      </a:path>
                    </a:pathLst>
                  </a:custGeom>
                  <a:noFill/>
                  <a:ln w="28575" cap="flat" cmpd="sng" algn="ctr">
                    <a:solidFill>
                      <a:srgbClr val="001F54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750" tIns="146200" rIns="182750" bIns="1462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577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1" name="Freeform 96">
                    <a:extLst>
                      <a:ext uri="{FF2B5EF4-FFF2-40B4-BE49-F238E27FC236}">
                        <a16:creationId xmlns:a16="http://schemas.microsoft.com/office/drawing/2014/main" id="{5B8C65CD-B349-4B13-AD8E-EF975AAD0CD5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6141433" y="3573462"/>
                    <a:ext cx="381000" cy="1219200"/>
                  </a:xfrm>
                  <a:custGeom>
                    <a:avLst/>
                    <a:gdLst>
                      <a:gd name="connsiteX0" fmla="*/ 381000 w 381000"/>
                      <a:gd name="connsiteY0" fmla="*/ 1219200 h 1219200"/>
                      <a:gd name="connsiteX1" fmla="*/ 190500 w 381000"/>
                      <a:gd name="connsiteY1" fmla="*/ 1219200 h 1219200"/>
                      <a:gd name="connsiteX2" fmla="*/ 0 w 381000"/>
                      <a:gd name="connsiteY2" fmla="*/ 1219200 h 1219200"/>
                      <a:gd name="connsiteX3" fmla="*/ 0 w 381000"/>
                      <a:gd name="connsiteY3" fmla="*/ 1028700 h 1219200"/>
                      <a:gd name="connsiteX4" fmla="*/ 0 w 381000"/>
                      <a:gd name="connsiteY4" fmla="*/ 533400 h 1219200"/>
                      <a:gd name="connsiteX5" fmla="*/ 0 w 381000"/>
                      <a:gd name="connsiteY5" fmla="*/ 190500 h 1219200"/>
                      <a:gd name="connsiteX6" fmla="*/ 190500 w 381000"/>
                      <a:gd name="connsiteY6" fmla="*/ 0 h 1219200"/>
                      <a:gd name="connsiteX7" fmla="*/ 381000 w 381000"/>
                      <a:gd name="connsiteY7" fmla="*/ 190500 h 1219200"/>
                      <a:gd name="connsiteX8" fmla="*/ 381000 w 381000"/>
                      <a:gd name="connsiteY8" fmla="*/ 533400 h 1219200"/>
                      <a:gd name="connsiteX9" fmla="*/ 381000 w 381000"/>
                      <a:gd name="connsiteY9" fmla="*/ 1028700 h 1219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1000" h="1219200">
                        <a:moveTo>
                          <a:pt x="381000" y="1219200"/>
                        </a:moveTo>
                        <a:lnTo>
                          <a:pt x="190500" y="1219200"/>
                        </a:lnTo>
                        <a:lnTo>
                          <a:pt x="0" y="1219200"/>
                        </a:lnTo>
                        <a:lnTo>
                          <a:pt x="0" y="1028700"/>
                        </a:lnTo>
                        <a:lnTo>
                          <a:pt x="0" y="533400"/>
                        </a:lnTo>
                        <a:lnTo>
                          <a:pt x="0" y="190500"/>
                        </a:lnTo>
                        <a:cubicBezTo>
                          <a:pt x="0" y="85290"/>
                          <a:pt x="85290" y="0"/>
                          <a:pt x="190500" y="0"/>
                        </a:cubicBezTo>
                        <a:cubicBezTo>
                          <a:pt x="295710" y="0"/>
                          <a:pt x="381000" y="85290"/>
                          <a:pt x="381000" y="190500"/>
                        </a:cubicBezTo>
                        <a:lnTo>
                          <a:pt x="381000" y="533400"/>
                        </a:lnTo>
                        <a:lnTo>
                          <a:pt x="381000" y="1028700"/>
                        </a:lnTo>
                        <a:close/>
                      </a:path>
                    </a:pathLst>
                  </a:custGeom>
                  <a:noFill/>
                  <a:ln w="28575" cap="flat" cmpd="sng" algn="ctr">
                    <a:solidFill>
                      <a:srgbClr val="001F54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750" tIns="146200" rIns="182750" bIns="1462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577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2" name="Pentagon 97">
                    <a:extLst>
                      <a:ext uri="{FF2B5EF4-FFF2-40B4-BE49-F238E27FC236}">
                        <a16:creationId xmlns:a16="http://schemas.microsoft.com/office/drawing/2014/main" id="{AB1C35E4-7C0E-42B0-895A-D126719FFA54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089640" y="2251076"/>
                    <a:ext cx="496887" cy="363541"/>
                  </a:xfrm>
                  <a:prstGeom prst="homePlate">
                    <a:avLst/>
                  </a:prstGeom>
                  <a:noFill/>
                  <a:ln w="28575" cap="flat" cmpd="sng" algn="ctr">
                    <a:solidFill>
                      <a:srgbClr val="001F54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182750" tIns="146200" rIns="182750" bIns="1462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1577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4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28ABB7C2-8303-4A2C-B3AD-9CD7FAADC90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331930" y="2681294"/>
                    <a:ext cx="6154" cy="892168"/>
                  </a:xfrm>
                  <a:prstGeom prst="line">
                    <a:avLst/>
                  </a:prstGeom>
                  <a:grpFill/>
                  <a:ln w="28575" cap="flat" cmpd="sng" algn="ctr">
                    <a:solidFill>
                      <a:srgbClr val="001F54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A66B89DC-DBB4-4A63-905F-1E652C37B3E6}"/>
                      </a:ext>
                    </a:extLst>
                  </p:cNvPr>
                  <p:cNvCxnSpPr/>
                  <p:nvPr/>
                </p:nvCxnSpPr>
                <p:spPr>
                  <a:xfrm>
                    <a:off x="7543781" y="2184400"/>
                    <a:ext cx="1" cy="418531"/>
                  </a:xfrm>
                  <a:prstGeom prst="line">
                    <a:avLst/>
                  </a:prstGeom>
                  <a:grpFill/>
                  <a:ln w="28575" cap="flat" cmpd="sng" algn="ctr">
                    <a:solidFill>
                      <a:srgbClr val="001F54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8A6E20D0-80F3-4E20-9AA0-8F8A92AF69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549864" y="1455869"/>
                <a:ext cx="825832" cy="574096"/>
              </a:xfrm>
              <a:custGeom>
                <a:avLst/>
                <a:gdLst>
                  <a:gd name="T0" fmla="*/ 148 w 678"/>
                  <a:gd name="T1" fmla="*/ 470 h 470"/>
                  <a:gd name="T2" fmla="*/ 498 w 678"/>
                  <a:gd name="T3" fmla="*/ 470 h 470"/>
                  <a:gd name="T4" fmla="*/ 678 w 678"/>
                  <a:gd name="T5" fmla="*/ 288 h 470"/>
                  <a:gd name="T6" fmla="*/ 509 w 678"/>
                  <a:gd name="T7" fmla="*/ 107 h 470"/>
                  <a:gd name="T8" fmla="*/ 339 w 678"/>
                  <a:gd name="T9" fmla="*/ 0 h 470"/>
                  <a:gd name="T10" fmla="*/ 148 w 678"/>
                  <a:gd name="T11" fmla="*/ 171 h 470"/>
                  <a:gd name="T12" fmla="*/ 148 w 678"/>
                  <a:gd name="T13" fmla="*/ 171 h 470"/>
                  <a:gd name="T14" fmla="*/ 0 w 678"/>
                  <a:gd name="T15" fmla="*/ 320 h 470"/>
                  <a:gd name="T16" fmla="*/ 148 w 678"/>
                  <a:gd name="T17" fmla="*/ 47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8" h="470">
                    <a:moveTo>
                      <a:pt x="148" y="470"/>
                    </a:moveTo>
                    <a:cubicBezTo>
                      <a:pt x="498" y="470"/>
                      <a:pt x="498" y="470"/>
                      <a:pt x="498" y="470"/>
                    </a:cubicBezTo>
                    <a:cubicBezTo>
                      <a:pt x="599" y="470"/>
                      <a:pt x="678" y="390"/>
                      <a:pt x="678" y="288"/>
                    </a:cubicBezTo>
                    <a:cubicBezTo>
                      <a:pt x="678" y="192"/>
                      <a:pt x="604" y="112"/>
                      <a:pt x="509" y="107"/>
                    </a:cubicBezTo>
                    <a:cubicBezTo>
                      <a:pt x="477" y="42"/>
                      <a:pt x="413" y="0"/>
                      <a:pt x="339" y="0"/>
                    </a:cubicBezTo>
                    <a:cubicBezTo>
                      <a:pt x="244" y="0"/>
                      <a:pt x="159" y="74"/>
                      <a:pt x="148" y="171"/>
                    </a:cubicBezTo>
                    <a:cubicBezTo>
                      <a:pt x="148" y="171"/>
                      <a:pt x="148" y="171"/>
                      <a:pt x="148" y="171"/>
                    </a:cubicBezTo>
                    <a:cubicBezTo>
                      <a:pt x="69" y="171"/>
                      <a:pt x="0" y="240"/>
                      <a:pt x="0" y="320"/>
                    </a:cubicBezTo>
                    <a:cubicBezTo>
                      <a:pt x="0" y="401"/>
                      <a:pt x="69" y="470"/>
                      <a:pt x="148" y="470"/>
                    </a:cubicBezTo>
                    <a:close/>
                  </a:path>
                </a:pathLst>
              </a:custGeom>
              <a:noFill/>
              <a:ln w="28575">
                <a:solidFill>
                  <a:srgbClr val="001F54"/>
                </a:solidFill>
              </a:ln>
            </p:spPr>
            <p:txBody>
              <a:bodyPr vert="horz" wrap="square" lIns="87843" tIns="43920" rIns="87843" bIns="439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78232">
                  <a:defRPr/>
                </a:pPr>
                <a:endParaRPr lang="en-US" sz="2800" kern="0" dirty="0">
                  <a:solidFill>
                    <a:srgbClr val="75787B"/>
                  </a:solidFill>
                  <a:latin typeface="Segoe UI Light"/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28E8BE69-6C68-46CF-AD74-2D5B00DC6D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55337" y="2058254"/>
                <a:ext cx="0" cy="307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 w="med" len="med"/>
                <a:tailEnd type="triangle" w="lg" len="sm"/>
              </a:ln>
              <a:effectLst/>
            </p:spPr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E556F7A-0EE7-4C14-850B-A81A147E3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1494" y="2365737"/>
                <a:ext cx="420013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 w="med" len="med"/>
                <a:tailEnd type="none" w="lg" len="sm"/>
              </a:ln>
              <a:effectLst/>
            </p:spPr>
          </p:cxnSp>
        </p:grp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B036FA4C-D57F-4500-800C-9972597820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49143" y="2633953"/>
              <a:ext cx="642487" cy="446638"/>
            </a:xfrm>
            <a:custGeom>
              <a:avLst/>
              <a:gdLst>
                <a:gd name="T0" fmla="*/ 148 w 678"/>
                <a:gd name="T1" fmla="*/ 470 h 470"/>
                <a:gd name="T2" fmla="*/ 498 w 678"/>
                <a:gd name="T3" fmla="*/ 470 h 470"/>
                <a:gd name="T4" fmla="*/ 678 w 678"/>
                <a:gd name="T5" fmla="*/ 288 h 470"/>
                <a:gd name="T6" fmla="*/ 509 w 678"/>
                <a:gd name="T7" fmla="*/ 107 h 470"/>
                <a:gd name="T8" fmla="*/ 339 w 678"/>
                <a:gd name="T9" fmla="*/ 0 h 470"/>
                <a:gd name="T10" fmla="*/ 148 w 678"/>
                <a:gd name="T11" fmla="*/ 171 h 470"/>
                <a:gd name="T12" fmla="*/ 148 w 678"/>
                <a:gd name="T13" fmla="*/ 171 h 470"/>
                <a:gd name="T14" fmla="*/ 0 w 678"/>
                <a:gd name="T15" fmla="*/ 320 h 470"/>
                <a:gd name="T16" fmla="*/ 148 w 678"/>
                <a:gd name="T17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470">
                  <a:moveTo>
                    <a:pt x="148" y="470"/>
                  </a:moveTo>
                  <a:cubicBezTo>
                    <a:pt x="498" y="470"/>
                    <a:pt x="498" y="470"/>
                    <a:pt x="498" y="470"/>
                  </a:cubicBezTo>
                  <a:cubicBezTo>
                    <a:pt x="599" y="470"/>
                    <a:pt x="678" y="390"/>
                    <a:pt x="678" y="288"/>
                  </a:cubicBezTo>
                  <a:cubicBezTo>
                    <a:pt x="678" y="192"/>
                    <a:pt x="604" y="112"/>
                    <a:pt x="509" y="107"/>
                  </a:cubicBezTo>
                  <a:cubicBezTo>
                    <a:pt x="477" y="42"/>
                    <a:pt x="413" y="0"/>
                    <a:pt x="339" y="0"/>
                  </a:cubicBezTo>
                  <a:cubicBezTo>
                    <a:pt x="244" y="0"/>
                    <a:pt x="159" y="74"/>
                    <a:pt x="148" y="171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69" y="171"/>
                    <a:pt x="0" y="240"/>
                    <a:pt x="0" y="320"/>
                  </a:cubicBezTo>
                  <a:cubicBezTo>
                    <a:pt x="0" y="401"/>
                    <a:pt x="69" y="470"/>
                    <a:pt x="148" y="470"/>
                  </a:cubicBezTo>
                  <a:close/>
                </a:path>
              </a:pathLst>
            </a:custGeom>
            <a:noFill/>
            <a:ln w="28575">
              <a:solidFill>
                <a:srgbClr val="001F54"/>
              </a:solidFill>
            </a:ln>
          </p:spPr>
          <p:txBody>
            <a:bodyPr vert="horz" wrap="square" lIns="87843" tIns="43920" rIns="87843" bIns="43920" numCol="1" anchor="t" anchorCtr="0" compatLnSpc="1">
              <a:prstTxWarp prst="textNoShape">
                <a:avLst/>
              </a:prstTxWarp>
            </a:bodyPr>
            <a:lstStyle/>
            <a:p>
              <a:pPr algn="ctr" defTabSz="878232">
                <a:defRPr/>
              </a:pPr>
              <a:endParaRPr lang="en-US" sz="2800" kern="0" dirty="0">
                <a:gradFill>
                  <a:gsLst>
                    <a:gs pos="17699">
                      <a:srgbClr val="B4009E"/>
                    </a:gs>
                    <a:gs pos="100000">
                      <a:srgbClr val="B4009E"/>
                    </a:gs>
                  </a:gsLst>
                  <a:lin ang="5400000" scaled="1"/>
                </a:gradFill>
                <a:latin typeface="Segoe UI Light"/>
              </a:endParaRPr>
            </a:p>
          </p:txBody>
        </p:sp>
        <p:sp>
          <p:nvSpPr>
            <p:cNvPr id="57" name="Cylinder 120">
              <a:extLst>
                <a:ext uri="{FF2B5EF4-FFF2-40B4-BE49-F238E27FC236}">
                  <a16:creationId xmlns:a16="http://schemas.microsoft.com/office/drawing/2014/main" id="{CB2E82CD-3A74-490E-A3D8-F0194F88005A}"/>
                </a:ext>
              </a:extLst>
            </p:cNvPr>
            <p:cNvSpPr/>
            <p:nvPr/>
          </p:nvSpPr>
          <p:spPr bwMode="auto">
            <a:xfrm>
              <a:off x="7820910" y="2605954"/>
              <a:ext cx="480560" cy="499030"/>
            </a:xfrm>
            <a:prstGeom prst="can">
              <a:avLst/>
            </a:prstGeom>
            <a:noFill/>
            <a:ln w="28575" cap="flat" cmpd="sng" algn="ctr">
              <a:solidFill>
                <a:srgbClr val="001F5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93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7E6D6D5-8AE0-4BAF-89D4-9DE357A89F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35838" y="4816285"/>
              <a:ext cx="343845" cy="455163"/>
              <a:chOff x="2989197" y="3117304"/>
              <a:chExt cx="172645" cy="220603"/>
            </a:xfrm>
            <a:noFill/>
          </p:grpSpPr>
          <p:sp>
            <p:nvSpPr>
              <p:cNvPr id="135" name="Oval 5">
                <a:extLst>
                  <a:ext uri="{FF2B5EF4-FFF2-40B4-BE49-F238E27FC236}">
                    <a16:creationId xmlns:a16="http://schemas.microsoft.com/office/drawing/2014/main" id="{C270AFFF-CAD4-462E-8E24-AA5FF469A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379" y="3117304"/>
                <a:ext cx="134280" cy="134280"/>
              </a:xfrm>
              <a:prstGeom prst="ellipse">
                <a:avLst/>
              </a:prstGeom>
              <a:grpFill/>
              <a:ln w="28575" cap="flat" cmpd="sng" algn="ctr">
                <a:solidFill>
                  <a:srgbClr val="001F54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376" tIns="45688" rIns="91376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2">
                  <a:defRPr/>
                </a:pPr>
                <a:endParaRPr lang="en-US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36" name="Freeform 6">
                <a:extLst>
                  <a:ext uri="{FF2B5EF4-FFF2-40B4-BE49-F238E27FC236}">
                    <a16:creationId xmlns:a16="http://schemas.microsoft.com/office/drawing/2014/main" id="{EE2E6859-F3D4-4387-9411-84227E369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9197" y="3251584"/>
                <a:ext cx="172645" cy="86323"/>
              </a:xfrm>
              <a:custGeom>
                <a:avLst/>
                <a:gdLst>
                  <a:gd name="T0" fmla="*/ 40 w 40"/>
                  <a:gd name="T1" fmla="*/ 20 h 20"/>
                  <a:gd name="T2" fmla="*/ 20 w 40"/>
                  <a:gd name="T3" fmla="*/ 0 h 20"/>
                  <a:gd name="T4" fmla="*/ 0 w 40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0">
                    <a:moveTo>
                      <a:pt x="40" y="20"/>
                    </a:moveTo>
                    <a:cubicBezTo>
                      <a:pt x="40" y="8"/>
                      <a:pt x="31" y="0"/>
                      <a:pt x="20" y="0"/>
                    </a:cubicBezTo>
                    <a:cubicBezTo>
                      <a:pt x="9" y="0"/>
                      <a:pt x="0" y="8"/>
                      <a:pt x="0" y="20"/>
                    </a:cubicBezTo>
                  </a:path>
                </a:pathLst>
              </a:custGeom>
              <a:grpFill/>
              <a:ln w="28575" cap="flat" cmpd="sng" algn="ctr">
                <a:solidFill>
                  <a:srgbClr val="001F54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376" tIns="45688" rIns="91376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2">
                  <a:defRPr/>
                </a:pPr>
                <a:endParaRPr lang="en-US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B6D3D7D-D992-40FA-A290-67A0E6BCE78E}"/>
                </a:ext>
              </a:extLst>
            </p:cNvPr>
            <p:cNvGrpSpPr/>
            <p:nvPr/>
          </p:nvGrpSpPr>
          <p:grpSpPr>
            <a:xfrm>
              <a:off x="5749143" y="4816835"/>
              <a:ext cx="642487" cy="540464"/>
              <a:chOff x="4328280" y="5634327"/>
              <a:chExt cx="825832" cy="694694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BEC8CA7-7FDF-451E-AEB3-B9EB8A4DD170}"/>
                  </a:ext>
                </a:extLst>
              </p:cNvPr>
              <p:cNvSpPr/>
              <p:nvPr/>
            </p:nvSpPr>
            <p:spPr bwMode="auto">
              <a:xfrm>
                <a:off x="4328280" y="5634327"/>
                <a:ext cx="825832" cy="694694"/>
              </a:xfrm>
              <a:prstGeom prst="rect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4" name="Freeform 5">
                <a:extLst>
                  <a:ext uri="{FF2B5EF4-FFF2-40B4-BE49-F238E27FC236}">
                    <a16:creationId xmlns:a16="http://schemas.microsoft.com/office/drawing/2014/main" id="{3D0607F6-5209-4C6B-A05F-9133489493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7810" y="5767682"/>
                <a:ext cx="586773" cy="407908"/>
              </a:xfrm>
              <a:custGeom>
                <a:avLst/>
                <a:gdLst>
                  <a:gd name="T0" fmla="*/ 148 w 678"/>
                  <a:gd name="T1" fmla="*/ 470 h 470"/>
                  <a:gd name="T2" fmla="*/ 498 w 678"/>
                  <a:gd name="T3" fmla="*/ 470 h 470"/>
                  <a:gd name="T4" fmla="*/ 678 w 678"/>
                  <a:gd name="T5" fmla="*/ 288 h 470"/>
                  <a:gd name="T6" fmla="*/ 509 w 678"/>
                  <a:gd name="T7" fmla="*/ 107 h 470"/>
                  <a:gd name="T8" fmla="*/ 339 w 678"/>
                  <a:gd name="T9" fmla="*/ 0 h 470"/>
                  <a:gd name="T10" fmla="*/ 148 w 678"/>
                  <a:gd name="T11" fmla="*/ 171 h 470"/>
                  <a:gd name="T12" fmla="*/ 148 w 678"/>
                  <a:gd name="T13" fmla="*/ 171 h 470"/>
                  <a:gd name="T14" fmla="*/ 0 w 678"/>
                  <a:gd name="T15" fmla="*/ 320 h 470"/>
                  <a:gd name="T16" fmla="*/ 148 w 678"/>
                  <a:gd name="T17" fmla="*/ 47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8" h="470">
                    <a:moveTo>
                      <a:pt x="148" y="470"/>
                    </a:moveTo>
                    <a:cubicBezTo>
                      <a:pt x="498" y="470"/>
                      <a:pt x="498" y="470"/>
                      <a:pt x="498" y="470"/>
                    </a:cubicBezTo>
                    <a:cubicBezTo>
                      <a:pt x="599" y="470"/>
                      <a:pt x="678" y="390"/>
                      <a:pt x="678" y="288"/>
                    </a:cubicBezTo>
                    <a:cubicBezTo>
                      <a:pt x="678" y="192"/>
                      <a:pt x="604" y="112"/>
                      <a:pt x="509" y="107"/>
                    </a:cubicBezTo>
                    <a:cubicBezTo>
                      <a:pt x="477" y="42"/>
                      <a:pt x="413" y="0"/>
                      <a:pt x="339" y="0"/>
                    </a:cubicBezTo>
                    <a:cubicBezTo>
                      <a:pt x="244" y="0"/>
                      <a:pt x="159" y="74"/>
                      <a:pt x="148" y="171"/>
                    </a:cubicBezTo>
                    <a:cubicBezTo>
                      <a:pt x="148" y="171"/>
                      <a:pt x="148" y="171"/>
                      <a:pt x="148" y="171"/>
                    </a:cubicBezTo>
                    <a:cubicBezTo>
                      <a:pt x="69" y="171"/>
                      <a:pt x="0" y="240"/>
                      <a:pt x="0" y="320"/>
                    </a:cubicBezTo>
                    <a:cubicBezTo>
                      <a:pt x="0" y="401"/>
                      <a:pt x="69" y="470"/>
                      <a:pt x="148" y="470"/>
                    </a:cubicBezTo>
                    <a:close/>
                  </a:path>
                </a:pathLst>
              </a:custGeom>
              <a:noFill/>
              <a:ln w="28575">
                <a:solidFill>
                  <a:srgbClr val="001F54"/>
                </a:solidFill>
              </a:ln>
            </p:spPr>
            <p:txBody>
              <a:bodyPr vert="horz" wrap="square" lIns="87843" tIns="43920" rIns="87843" bIns="439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78232">
                  <a:defRPr/>
                </a:pPr>
                <a:endParaRPr lang="en-US" sz="2800" kern="0">
                  <a:gradFill>
                    <a:gsLst>
                      <a:gs pos="17699">
                        <a:srgbClr val="B4009E"/>
                      </a:gs>
                      <a:gs pos="100000">
                        <a:srgbClr val="B4009E"/>
                      </a:gs>
                    </a:gsLst>
                    <a:lin ang="5400000" scaled="1"/>
                  </a:gradFill>
                  <a:latin typeface="Segoe UI Light"/>
                </a:endParaRPr>
              </a:p>
            </p:txBody>
          </p:sp>
        </p:grpSp>
        <p:sp>
          <p:nvSpPr>
            <p:cNvPr id="103" name="Cylinder 167">
              <a:extLst>
                <a:ext uri="{FF2B5EF4-FFF2-40B4-BE49-F238E27FC236}">
                  <a16:creationId xmlns:a16="http://schemas.microsoft.com/office/drawing/2014/main" id="{3E6455FB-B3F1-4D72-B4E8-7F0CCF4FE79F}"/>
                </a:ext>
              </a:extLst>
            </p:cNvPr>
            <p:cNvSpPr/>
            <p:nvPr/>
          </p:nvSpPr>
          <p:spPr bwMode="auto">
            <a:xfrm>
              <a:off x="7825600" y="4806204"/>
              <a:ext cx="480560" cy="499032"/>
            </a:xfrm>
            <a:prstGeom prst="can">
              <a:avLst/>
            </a:prstGeom>
            <a:noFill/>
            <a:ln w="28575" cap="flat" cmpd="sng" algn="ctr">
              <a:solidFill>
                <a:srgbClr val="001F5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93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659688" y="4785481"/>
              <a:ext cx="737514" cy="540463"/>
              <a:chOff x="9659688" y="4785481"/>
              <a:chExt cx="737514" cy="540463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37BD02E-8FE0-43C3-8189-243CE8EAB2BA}"/>
                  </a:ext>
                </a:extLst>
              </p:cNvPr>
              <p:cNvSpPr/>
              <p:nvPr/>
            </p:nvSpPr>
            <p:spPr bwMode="auto">
              <a:xfrm>
                <a:off x="9659688" y="4785481"/>
                <a:ext cx="316607" cy="540463"/>
              </a:xfrm>
              <a:prstGeom prst="rect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0904F6-2643-485F-8761-B7BACF72EE8E}"/>
                  </a:ext>
                </a:extLst>
              </p:cNvPr>
              <p:cNvCxnSpPr/>
              <p:nvPr/>
            </p:nvCxnSpPr>
            <p:spPr>
              <a:xfrm>
                <a:off x="9659688" y="4884323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DABDDF1-BB4A-4F8A-9DE5-058322107D40}"/>
                  </a:ext>
                </a:extLst>
              </p:cNvPr>
              <p:cNvCxnSpPr/>
              <p:nvPr/>
            </p:nvCxnSpPr>
            <p:spPr>
              <a:xfrm>
                <a:off x="9659688" y="4970681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BC90513-CDF2-422C-A653-69135FA80C23}"/>
                  </a:ext>
                </a:extLst>
              </p:cNvPr>
              <p:cNvCxnSpPr/>
              <p:nvPr/>
            </p:nvCxnSpPr>
            <p:spPr>
              <a:xfrm>
                <a:off x="9659688" y="5057040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59EE230-AB57-4F9F-A665-7300719C41BD}"/>
                  </a:ext>
                </a:extLst>
              </p:cNvPr>
              <p:cNvCxnSpPr/>
              <p:nvPr/>
            </p:nvCxnSpPr>
            <p:spPr>
              <a:xfrm>
                <a:off x="9659688" y="5143399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B0A31A6-DD61-4B2C-83AD-ABCE3936D561}"/>
                  </a:ext>
                </a:extLst>
              </p:cNvPr>
              <p:cNvCxnSpPr/>
              <p:nvPr/>
            </p:nvCxnSpPr>
            <p:spPr>
              <a:xfrm>
                <a:off x="9659688" y="5229757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8CF2CB0-C6CA-4A1C-AEA7-487A0AE8FC6F}"/>
                  </a:ext>
                </a:extLst>
              </p:cNvPr>
              <p:cNvSpPr/>
              <p:nvPr/>
            </p:nvSpPr>
            <p:spPr bwMode="auto">
              <a:xfrm>
                <a:off x="9884544" y="4821638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B4E6C8D-ACD0-462E-9897-C7CF2BD21F69}"/>
                  </a:ext>
                </a:extLst>
              </p:cNvPr>
              <p:cNvSpPr/>
              <p:nvPr/>
            </p:nvSpPr>
            <p:spPr bwMode="auto">
              <a:xfrm>
                <a:off x="9884544" y="4908014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3968A8-A6AA-44E8-A9BC-694091323BFB}"/>
                  </a:ext>
                </a:extLst>
              </p:cNvPr>
              <p:cNvSpPr/>
              <p:nvPr/>
            </p:nvSpPr>
            <p:spPr bwMode="auto">
              <a:xfrm>
                <a:off x="9884544" y="4994391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8F14B1E-AD86-45D1-913D-E9FF80B569DA}"/>
                  </a:ext>
                </a:extLst>
              </p:cNvPr>
              <p:cNvSpPr/>
              <p:nvPr/>
            </p:nvSpPr>
            <p:spPr bwMode="auto">
              <a:xfrm>
                <a:off x="9884544" y="5080767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756938E-E91B-43FA-B0D0-F4487D6E004E}"/>
                  </a:ext>
                </a:extLst>
              </p:cNvPr>
              <p:cNvSpPr/>
              <p:nvPr/>
            </p:nvSpPr>
            <p:spPr bwMode="auto">
              <a:xfrm>
                <a:off x="9884544" y="5167144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7135AA4B-BAAB-40E9-962A-3DC44457F90E}"/>
                  </a:ext>
                </a:extLst>
              </p:cNvPr>
              <p:cNvSpPr/>
              <p:nvPr/>
            </p:nvSpPr>
            <p:spPr bwMode="auto">
              <a:xfrm>
                <a:off x="9884544" y="5253520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74F4ABF-15B5-4C0F-958F-13B5DD1C6AD8}"/>
                  </a:ext>
                </a:extLst>
              </p:cNvPr>
              <p:cNvSpPr/>
              <p:nvPr/>
            </p:nvSpPr>
            <p:spPr bwMode="auto">
              <a:xfrm>
                <a:off x="10080595" y="4785481"/>
                <a:ext cx="316607" cy="540463"/>
              </a:xfrm>
              <a:prstGeom prst="rect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974FE53-F91C-4E87-BF12-730B996C91A6}"/>
                  </a:ext>
                </a:extLst>
              </p:cNvPr>
              <p:cNvCxnSpPr/>
              <p:nvPr/>
            </p:nvCxnSpPr>
            <p:spPr>
              <a:xfrm>
                <a:off x="10080595" y="4884323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4ADD0AB-2414-460D-A5CC-2FA5870A9961}"/>
                  </a:ext>
                </a:extLst>
              </p:cNvPr>
              <p:cNvCxnSpPr/>
              <p:nvPr/>
            </p:nvCxnSpPr>
            <p:spPr>
              <a:xfrm>
                <a:off x="10080595" y="4970681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9E87FA1-2B06-4748-BA58-26491E0680FD}"/>
                  </a:ext>
                </a:extLst>
              </p:cNvPr>
              <p:cNvCxnSpPr/>
              <p:nvPr/>
            </p:nvCxnSpPr>
            <p:spPr>
              <a:xfrm>
                <a:off x="10080595" y="5057040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C69AB13-E667-4C4B-B24D-A3EB6F1EBB39}"/>
                  </a:ext>
                </a:extLst>
              </p:cNvPr>
              <p:cNvCxnSpPr/>
              <p:nvPr/>
            </p:nvCxnSpPr>
            <p:spPr>
              <a:xfrm>
                <a:off x="10080595" y="5143399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E522286-BE9B-4207-AAE0-35FF4696A934}"/>
                  </a:ext>
                </a:extLst>
              </p:cNvPr>
              <p:cNvCxnSpPr/>
              <p:nvPr/>
            </p:nvCxnSpPr>
            <p:spPr>
              <a:xfrm>
                <a:off x="10080595" y="5229757"/>
                <a:ext cx="3166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1F54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F00AA11-7209-4782-8D72-BAE204B3C427}"/>
                  </a:ext>
                </a:extLst>
              </p:cNvPr>
              <p:cNvSpPr/>
              <p:nvPr/>
            </p:nvSpPr>
            <p:spPr bwMode="auto">
              <a:xfrm>
                <a:off x="10305451" y="4821638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E454473-567D-4306-BA89-E67DE531D812}"/>
                  </a:ext>
                </a:extLst>
              </p:cNvPr>
              <p:cNvSpPr/>
              <p:nvPr/>
            </p:nvSpPr>
            <p:spPr bwMode="auto">
              <a:xfrm>
                <a:off x="10305451" y="4908014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DB75672-C178-4928-9128-B731394EBB1E}"/>
                  </a:ext>
                </a:extLst>
              </p:cNvPr>
              <p:cNvSpPr/>
              <p:nvPr/>
            </p:nvSpPr>
            <p:spPr bwMode="auto">
              <a:xfrm>
                <a:off x="10305451" y="4994391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6DABEDB-C694-4FA2-94C6-AF318C5FA659}"/>
                  </a:ext>
                </a:extLst>
              </p:cNvPr>
              <p:cNvSpPr/>
              <p:nvPr/>
            </p:nvSpPr>
            <p:spPr bwMode="auto">
              <a:xfrm>
                <a:off x="10305451" y="5080767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F1D8CDD-E0D9-411D-A6BB-5D122213B101}"/>
                  </a:ext>
                </a:extLst>
              </p:cNvPr>
              <p:cNvSpPr/>
              <p:nvPr/>
            </p:nvSpPr>
            <p:spPr bwMode="auto">
              <a:xfrm>
                <a:off x="10305451" y="5167144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9990126-B141-4278-ACBE-57BDFC759E8A}"/>
                  </a:ext>
                </a:extLst>
              </p:cNvPr>
              <p:cNvSpPr/>
              <p:nvPr/>
            </p:nvSpPr>
            <p:spPr bwMode="auto">
              <a:xfrm>
                <a:off x="10305451" y="5253520"/>
                <a:ext cx="35559" cy="35559"/>
              </a:xfrm>
              <a:prstGeom prst="ellipse">
                <a:avLst/>
              </a:prstGeom>
              <a:solidFill>
                <a:srgbClr val="001F54"/>
              </a:solidFill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6ACC106D-0B3A-451A-97C3-CBECB9DA5404}"/>
              </a:ext>
            </a:extLst>
          </p:cNvPr>
          <p:cNvSpPr/>
          <p:nvPr/>
        </p:nvSpPr>
        <p:spPr>
          <a:xfrm>
            <a:off x="413806" y="1826914"/>
            <a:ext cx="1233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93" name="speedometer_2">
            <a:extLst>
              <a:ext uri="{FF2B5EF4-FFF2-40B4-BE49-F238E27FC236}">
                <a16:creationId xmlns:a16="http://schemas.microsoft.com/office/drawing/2014/main" id="{96511714-CFA8-4E88-B24C-FF03D2B0D7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75" y="1183560"/>
            <a:ext cx="439680" cy="439678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4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-1.11111E-6 L 1.04167E-6 0.11667 " pathEditMode="relative" rAng="0" ptsTypes="AA">
                                      <p:cBhvr>
                                        <p:cTn id="30" dur="6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4" dur="250" fill="hold"/>
                                        <p:tgtEl>
                                          <p:spTgt spid="5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1.11111E-6 L 2.70833E-6 0.11667 " pathEditMode="relative" rAng="0" ptsTypes="AA">
                                      <p:cBhvr>
                                        <p:cTn id="36" dur="6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1.11111E-6 L 4.16667E-6 0.11667 " pathEditMode="relative" rAng="0" ptsTypes="AA">
                                      <p:cBhvr>
                                        <p:cTn id="42" dur="6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8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-1.11111E-6 L -4.16667E-6 0.11667 " pathEditMode="relative" rAng="0" ptsTypes="AA">
                                      <p:cBhvr>
                                        <p:cTn id="48" dur="60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2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7.40741E-7 L 1.04167E-6 -0.12431 " pathEditMode="relative" rAng="0" ptsTypes="AA">
                                      <p:cBhvr>
                                        <p:cTn id="54" dur="6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4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7.40741E-7 L 2.70833E-6 -0.12431 " pathEditMode="relative" rAng="0" ptsTypes="AA">
                                      <p:cBhvr>
                                        <p:cTn id="60" dur="6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4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7.40741E-7 L 4.16667E-6 -0.12431 " pathEditMode="relative" rAng="0" ptsTypes="AA">
                                      <p:cBhvr>
                                        <p:cTn id="66" dur="6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70" dur="250" fill="hold"/>
                                        <p:tgtEl>
                                          <p:spTgt spid="8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35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7.40741E-7 L -4.16667E-6 -0.12431 " pathEditMode="relative" rAng="0" ptsTypes="AA">
                                      <p:cBhvr>
                                        <p:cTn id="72" dur="6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-1.85185E-6 L 1.25E-6 0.0963 " pathEditMode="relative" rAng="0" ptsTypes="AA">
                                      <p:cBhvr>
                                        <p:cTn id="80" dur="7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-1.85185E-6 L 2.70833E-6 0.0963 " pathEditMode="relative" rAng="0" ptsTypes="AA">
                                      <p:cBhvr>
                                        <p:cTn id="85" dur="7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375E-6 -1.85185E-6 L 4.375E-6 0.0963 " pathEditMode="relative" rAng="0" ptsTypes="AA">
                                      <p:cBhvr>
                                        <p:cTn id="90" dur="7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6 -1.85185E-6 L -4.16667E-6 0.0963 " pathEditMode="relative" rAng="0" ptsTypes="AA">
                                      <p:cBhvr>
                                        <p:cTn id="95" dur="70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1.11111E-6 L 1.25E-6 -0.09537 " pathEditMode="relative" rAng="0" ptsTypes="AA">
                                      <p:cBhvr>
                                        <p:cTn id="100" dur="7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1.11111E-6 L 2.70833E-6 -0.09537 " pathEditMode="relative" rAng="0" ptsTypes="AA">
                                      <p:cBhvr>
                                        <p:cTn id="105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375E-6 1.11111E-6 L 4.375E-6 -0.09537 " pathEditMode="relative" rAng="0" ptsTypes="AA">
                                      <p:cBhvr>
                                        <p:cTn id="110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6 1.11111E-6 L -4.16667E-6 -0.09537 " pathEditMode="relative" rAng="0" ptsTypes="AA">
                                      <p:cBhvr>
                                        <p:cTn id="115" dur="7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9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3.75E-6 0.04583 " pathEditMode="relative" rAng="0" ptsTypes="AA">
                                      <p:cBhvr>
                                        <p:cTn id="120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47" grpId="0" animBg="1"/>
      <p:bldP spid="47" grpId="1" animBg="1"/>
      <p:bldP spid="47" grpId="2" animBg="1"/>
      <p:bldP spid="62" grpId="0"/>
      <p:bldP spid="62" grpId="1"/>
      <p:bldP spid="76" grpId="0"/>
      <p:bldP spid="76" grpId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/>
      <p:bldP spid="90" grpId="1"/>
      <p:bldP spid="92" grpId="0"/>
      <p:bldP spid="92" grpId="1"/>
      <p:bldP spid="50" grpId="0" animBg="1"/>
      <p:bldP spid="50" grpId="1" animBg="1"/>
      <p:bldP spid="50" grpId="2" animBg="1"/>
      <p:bldP spid="46" grpId="0" animBg="1"/>
      <p:bldP spid="46" grpId="1" animBg="1"/>
      <p:bldP spid="46" grpId="2" animBg="1"/>
      <p:bldP spid="59" grpId="0"/>
      <p:bldP spid="59" grpId="1"/>
      <p:bldP spid="70" grpId="0"/>
      <p:bldP spid="70" grpId="1"/>
      <p:bldP spid="41" grpId="0" animBg="1"/>
      <p:bldP spid="41" grpId="1" animBg="1"/>
      <p:bldP spid="87" grpId="0" animBg="1"/>
      <p:bldP spid="87" grpId="1" animBg="1"/>
      <p:bldP spid="40" grpId="0" animBg="1"/>
      <p:bldP spid="40" grpId="1" animBg="1"/>
      <p:bldP spid="38" grpId="0" animBg="1"/>
      <p:bldP spid="38" grpId="1" animBg="1"/>
      <p:bldP spid="48" grpId="0" animBg="1"/>
      <p:bldP spid="48" grpId="1" animBg="1"/>
      <p:bldP spid="48" grpId="2" animBg="1"/>
      <p:bldP spid="44" grpId="0" animBg="1"/>
      <p:bldP spid="44" grpId="1" animBg="1"/>
      <p:bldP spid="44" grpId="2" animBg="1"/>
      <p:bldP spid="53" grpId="0"/>
      <p:bldP spid="53" grpId="1"/>
      <p:bldP spid="67" grpId="0"/>
      <p:bldP spid="67" grpId="1"/>
      <p:bldP spid="49" grpId="0"/>
      <p:bldP spid="4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881" y="-6477"/>
            <a:ext cx="12434712" cy="699452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98038-252F-4A79-BEF3-C5734235F8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0310" y="1588414"/>
            <a:ext cx="8693786" cy="917444"/>
          </a:xfrm>
        </p:spPr>
        <p:txBody>
          <a:bodyPr/>
          <a:lstStyle/>
          <a:p>
            <a:pPr algn="ctr">
              <a:spcAft>
                <a:spcPts val="600"/>
              </a:spcAft>
              <a:defRPr/>
            </a:pPr>
            <a:r>
              <a:rPr lang="en-US" sz="4399" dirty="0">
                <a:gradFill>
                  <a:gsLst>
                    <a:gs pos="6952">
                      <a:srgbClr val="353535"/>
                    </a:gs>
                    <a:gs pos="18182">
                      <a:srgbClr val="353535"/>
                    </a:gs>
                  </a:gsLst>
                  <a:lin ang="0" scaled="0"/>
                </a:gradFill>
                <a:latin typeface="Segoe UI Light"/>
              </a:rPr>
              <a:t>Azure Stack: an extension of Azure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78BACA-665C-43E8-B79F-5D1734674749}"/>
              </a:ext>
            </a:extLst>
          </p:cNvPr>
          <p:cNvSpPr/>
          <p:nvPr/>
        </p:nvSpPr>
        <p:spPr>
          <a:xfrm>
            <a:off x="2353973" y="4439436"/>
            <a:ext cx="3006920" cy="8848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32418">
              <a:defRPr/>
            </a:pPr>
            <a:r>
              <a:rPr lang="en-US" sz="2040" b="1" dirty="0">
                <a:solidFill>
                  <a:srgbClr val="0078D7"/>
                </a:solidFill>
                <a:ea typeface="Segoe UI Light" charset="0"/>
                <a:cs typeface="Segoe UI Light" charset="0"/>
              </a:rPr>
              <a:t>At the edge and disconnected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850DE3-4FE1-48DD-AF58-DEC1AFF52AD2}"/>
              </a:ext>
            </a:extLst>
          </p:cNvPr>
          <p:cNvSpPr/>
          <p:nvPr/>
        </p:nvSpPr>
        <p:spPr>
          <a:xfrm>
            <a:off x="8900531" y="4439436"/>
            <a:ext cx="3006920" cy="8848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32418">
              <a:defRPr/>
            </a:pPr>
            <a:r>
              <a:rPr lang="en-US" sz="2040" b="1" dirty="0">
                <a:solidFill>
                  <a:srgbClr val="0078D7"/>
                </a:solidFill>
                <a:ea typeface="Segoe UI Light" charset="0"/>
                <a:cs typeface="Segoe UI Light" charset="0"/>
              </a:rPr>
              <a:t>Cloud application </a:t>
            </a:r>
            <a:br>
              <a:rPr lang="en-US" sz="2040" b="1" dirty="0">
                <a:solidFill>
                  <a:srgbClr val="0078D7"/>
                </a:solidFill>
                <a:ea typeface="Segoe UI Light" charset="0"/>
                <a:cs typeface="Segoe UI Light" charset="0"/>
              </a:rPr>
            </a:br>
            <a:r>
              <a:rPr lang="en-US" sz="2040" b="1" dirty="0">
                <a:solidFill>
                  <a:srgbClr val="0078D7"/>
                </a:solidFill>
                <a:ea typeface="Segoe UI Light" charset="0"/>
                <a:cs typeface="Segoe UI Light" charset="0"/>
              </a:rPr>
              <a:t>model on-premises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07C58-0548-44EC-A326-ED3073E59F48}"/>
              </a:ext>
            </a:extLst>
          </p:cNvPr>
          <p:cNvSpPr/>
          <p:nvPr/>
        </p:nvSpPr>
        <p:spPr>
          <a:xfrm>
            <a:off x="5543903" y="4439436"/>
            <a:ext cx="3006920" cy="8848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32418">
              <a:defRPr/>
            </a:pPr>
            <a:r>
              <a:rPr lang="en-US" sz="2040" b="1" dirty="0">
                <a:solidFill>
                  <a:srgbClr val="0078D7"/>
                </a:solidFill>
                <a:ea typeface="Segoe UI Light" charset="0"/>
                <a:cs typeface="Segoe UI Light" charset="0"/>
              </a:rPr>
              <a:t>Meet every regulatory requirement</a:t>
            </a:r>
          </a:p>
        </p:txBody>
      </p:sp>
      <p:sp>
        <p:nvSpPr>
          <p:cNvPr id="6" name="Manufacturing_E99C">
            <a:extLst>
              <a:ext uri="{FF2B5EF4-FFF2-40B4-BE49-F238E27FC236}">
                <a16:creationId xmlns:a16="http://schemas.microsoft.com/office/drawing/2014/main" id="{FF976AA6-6ADE-4E21-80F4-4F6241EF04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33928" y="3289119"/>
            <a:ext cx="858062" cy="838796"/>
          </a:xfrm>
          <a:custGeom>
            <a:avLst/>
            <a:gdLst>
              <a:gd name="T0" fmla="*/ 3549 w 3875"/>
              <a:gd name="T1" fmla="*/ 2212 h 3788"/>
              <a:gd name="T2" fmla="*/ 3875 w 3875"/>
              <a:gd name="T3" fmla="*/ 2538 h 3788"/>
              <a:gd name="T4" fmla="*/ 3875 w 3875"/>
              <a:gd name="T5" fmla="*/ 2913 h 3788"/>
              <a:gd name="T6" fmla="*/ 3195 w 3875"/>
              <a:gd name="T7" fmla="*/ 2218 h 3788"/>
              <a:gd name="T8" fmla="*/ 2875 w 3875"/>
              <a:gd name="T9" fmla="*/ 2538 h 3788"/>
              <a:gd name="T10" fmla="*/ 2875 w 3875"/>
              <a:gd name="T11" fmla="*/ 2913 h 3788"/>
              <a:gd name="T12" fmla="*/ 1000 w 3875"/>
              <a:gd name="T13" fmla="*/ 1413 h 3788"/>
              <a:gd name="T14" fmla="*/ 375 w 3875"/>
              <a:gd name="T15" fmla="*/ 2038 h 3788"/>
              <a:gd name="T16" fmla="*/ 375 w 3875"/>
              <a:gd name="T17" fmla="*/ 3788 h 3788"/>
              <a:gd name="T18" fmla="*/ 1625 w 3875"/>
              <a:gd name="T19" fmla="*/ 3788 h 3788"/>
              <a:gd name="T20" fmla="*/ 1625 w 3875"/>
              <a:gd name="T21" fmla="*/ 2038 h 3788"/>
              <a:gd name="T22" fmla="*/ 1000 w 3875"/>
              <a:gd name="T23" fmla="*/ 1413 h 3788"/>
              <a:gd name="T24" fmla="*/ 0 w 3875"/>
              <a:gd name="T25" fmla="*/ 3788 h 3788"/>
              <a:gd name="T26" fmla="*/ 2000 w 3875"/>
              <a:gd name="T27" fmla="*/ 3788 h 3788"/>
              <a:gd name="T28" fmla="*/ 1000 w 3875"/>
              <a:gd name="T29" fmla="*/ 2038 h 3788"/>
              <a:gd name="T30" fmla="*/ 875 w 3875"/>
              <a:gd name="T31" fmla="*/ 2163 h 3788"/>
              <a:gd name="T32" fmla="*/ 1000 w 3875"/>
              <a:gd name="T33" fmla="*/ 2288 h 3788"/>
              <a:gd name="T34" fmla="*/ 1125 w 3875"/>
              <a:gd name="T35" fmla="*/ 2163 h 3788"/>
              <a:gd name="T36" fmla="*/ 1000 w 3875"/>
              <a:gd name="T37" fmla="*/ 2038 h 3788"/>
              <a:gd name="T38" fmla="*/ 3054 w 3875"/>
              <a:gd name="T39" fmla="*/ 1920 h 3788"/>
              <a:gd name="T40" fmla="*/ 3518 w 3875"/>
              <a:gd name="T41" fmla="*/ 1722 h 3788"/>
              <a:gd name="T42" fmla="*/ 1604 w 3875"/>
              <a:gd name="T43" fmla="*/ 1875 h 3788"/>
              <a:gd name="T44" fmla="*/ 2769 w 3875"/>
              <a:gd name="T45" fmla="*/ 674 h 3788"/>
              <a:gd name="T46" fmla="*/ 2761 w 3875"/>
              <a:gd name="T47" fmla="*/ 144 h 3788"/>
              <a:gd name="T48" fmla="*/ 2231 w 3875"/>
              <a:gd name="T49" fmla="*/ 152 h 3788"/>
              <a:gd name="T50" fmla="*/ 1007 w 3875"/>
              <a:gd name="T51" fmla="*/ 1413 h 3788"/>
              <a:gd name="T52" fmla="*/ 3141 w 3875"/>
              <a:gd name="T53" fmla="*/ 2139 h 3788"/>
              <a:gd name="T54" fmla="*/ 3508 w 3875"/>
              <a:gd name="T55" fmla="*/ 2246 h 3788"/>
              <a:gd name="T56" fmla="*/ 3592 w 3875"/>
              <a:gd name="T57" fmla="*/ 1924 h 3788"/>
              <a:gd name="T58" fmla="*/ 2846 w 3875"/>
              <a:gd name="T59" fmla="*/ 268 h 3788"/>
              <a:gd name="T60" fmla="*/ 3141 w 3875"/>
              <a:gd name="T61" fmla="*/ 2139 h 3788"/>
              <a:gd name="T62" fmla="*/ 2575 w 3875"/>
              <a:gd name="T63" fmla="*/ 874 h 3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75" h="3788">
                <a:moveTo>
                  <a:pt x="3549" y="2212"/>
                </a:moveTo>
                <a:cubicBezTo>
                  <a:pt x="3875" y="2538"/>
                  <a:pt x="3875" y="2538"/>
                  <a:pt x="3875" y="2538"/>
                </a:cubicBezTo>
                <a:cubicBezTo>
                  <a:pt x="3875" y="2913"/>
                  <a:pt x="3875" y="2913"/>
                  <a:pt x="3875" y="2913"/>
                </a:cubicBezTo>
                <a:moveTo>
                  <a:pt x="3195" y="2218"/>
                </a:moveTo>
                <a:cubicBezTo>
                  <a:pt x="2875" y="2538"/>
                  <a:pt x="2875" y="2538"/>
                  <a:pt x="2875" y="2538"/>
                </a:cubicBezTo>
                <a:cubicBezTo>
                  <a:pt x="2875" y="2913"/>
                  <a:pt x="2875" y="2913"/>
                  <a:pt x="2875" y="2913"/>
                </a:cubicBezTo>
                <a:moveTo>
                  <a:pt x="1000" y="1413"/>
                </a:moveTo>
                <a:cubicBezTo>
                  <a:pt x="655" y="1413"/>
                  <a:pt x="375" y="1693"/>
                  <a:pt x="375" y="2038"/>
                </a:cubicBezTo>
                <a:cubicBezTo>
                  <a:pt x="375" y="3788"/>
                  <a:pt x="375" y="3788"/>
                  <a:pt x="375" y="3788"/>
                </a:cubicBezTo>
                <a:cubicBezTo>
                  <a:pt x="1625" y="3788"/>
                  <a:pt x="1625" y="3788"/>
                  <a:pt x="1625" y="3788"/>
                </a:cubicBezTo>
                <a:cubicBezTo>
                  <a:pt x="1625" y="2038"/>
                  <a:pt x="1625" y="2038"/>
                  <a:pt x="1625" y="2038"/>
                </a:cubicBezTo>
                <a:cubicBezTo>
                  <a:pt x="1625" y="1693"/>
                  <a:pt x="1345" y="1413"/>
                  <a:pt x="1000" y="1413"/>
                </a:cubicBezTo>
                <a:close/>
                <a:moveTo>
                  <a:pt x="0" y="3788"/>
                </a:moveTo>
                <a:cubicBezTo>
                  <a:pt x="2000" y="3788"/>
                  <a:pt x="2000" y="3788"/>
                  <a:pt x="2000" y="3788"/>
                </a:cubicBezTo>
                <a:moveTo>
                  <a:pt x="1000" y="2038"/>
                </a:moveTo>
                <a:cubicBezTo>
                  <a:pt x="931" y="2038"/>
                  <a:pt x="875" y="2094"/>
                  <a:pt x="875" y="2163"/>
                </a:cubicBezTo>
                <a:cubicBezTo>
                  <a:pt x="875" y="2232"/>
                  <a:pt x="931" y="2288"/>
                  <a:pt x="1000" y="2288"/>
                </a:cubicBezTo>
                <a:cubicBezTo>
                  <a:pt x="1069" y="2288"/>
                  <a:pt x="1125" y="2232"/>
                  <a:pt x="1125" y="2163"/>
                </a:cubicBezTo>
                <a:cubicBezTo>
                  <a:pt x="1125" y="2094"/>
                  <a:pt x="1069" y="2038"/>
                  <a:pt x="1000" y="2038"/>
                </a:cubicBezTo>
                <a:close/>
                <a:moveTo>
                  <a:pt x="3054" y="1920"/>
                </a:moveTo>
                <a:cubicBezTo>
                  <a:pt x="3518" y="1722"/>
                  <a:pt x="3518" y="1722"/>
                  <a:pt x="3518" y="1722"/>
                </a:cubicBezTo>
                <a:moveTo>
                  <a:pt x="1604" y="1875"/>
                </a:moveTo>
                <a:cubicBezTo>
                  <a:pt x="2769" y="674"/>
                  <a:pt x="2769" y="674"/>
                  <a:pt x="2769" y="674"/>
                </a:cubicBezTo>
                <a:cubicBezTo>
                  <a:pt x="2913" y="526"/>
                  <a:pt x="2910" y="288"/>
                  <a:pt x="2761" y="144"/>
                </a:cubicBezTo>
                <a:cubicBezTo>
                  <a:pt x="2613" y="0"/>
                  <a:pt x="2375" y="3"/>
                  <a:pt x="2231" y="152"/>
                </a:cubicBezTo>
                <a:cubicBezTo>
                  <a:pt x="1007" y="1413"/>
                  <a:pt x="1007" y="1413"/>
                  <a:pt x="1007" y="1413"/>
                </a:cubicBezTo>
                <a:moveTo>
                  <a:pt x="3141" y="2139"/>
                </a:moveTo>
                <a:cubicBezTo>
                  <a:pt x="3202" y="2278"/>
                  <a:pt x="3375" y="2333"/>
                  <a:pt x="3508" y="2246"/>
                </a:cubicBezTo>
                <a:cubicBezTo>
                  <a:pt x="3612" y="2178"/>
                  <a:pt x="3643" y="2038"/>
                  <a:pt x="3592" y="1924"/>
                </a:cubicBezTo>
                <a:cubicBezTo>
                  <a:pt x="2846" y="268"/>
                  <a:pt x="2846" y="268"/>
                  <a:pt x="2846" y="268"/>
                </a:cubicBezTo>
                <a:moveTo>
                  <a:pt x="3141" y="2139"/>
                </a:moveTo>
                <a:cubicBezTo>
                  <a:pt x="2575" y="874"/>
                  <a:pt x="2575" y="874"/>
                  <a:pt x="2575" y="874"/>
                </a:cubicBezTo>
              </a:path>
            </a:pathLst>
          </a:custGeom>
          <a:noFill/>
          <a:ln w="31750">
            <a:solidFill>
              <a:srgbClr val="001F50"/>
            </a:solidFill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8" name="building_4">
            <a:extLst>
              <a:ext uri="{FF2B5EF4-FFF2-40B4-BE49-F238E27FC236}">
                <a16:creationId xmlns:a16="http://schemas.microsoft.com/office/drawing/2014/main" id="{0E605066-4202-4501-930B-BC4E2D3C9F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96625" y="3289119"/>
            <a:ext cx="825786" cy="838796"/>
          </a:xfrm>
          <a:custGeom>
            <a:avLst/>
            <a:gdLst>
              <a:gd name="T0" fmla="*/ 200 w 254"/>
              <a:gd name="T1" fmla="*/ 258 h 258"/>
              <a:gd name="T2" fmla="*/ 55 w 254"/>
              <a:gd name="T3" fmla="*/ 44 h 258"/>
              <a:gd name="T4" fmla="*/ 200 w 254"/>
              <a:gd name="T5" fmla="*/ 44 h 258"/>
              <a:gd name="T6" fmla="*/ 55 w 254"/>
              <a:gd name="T7" fmla="*/ 72 h 258"/>
              <a:gd name="T8" fmla="*/ 0 w 254"/>
              <a:gd name="T9" fmla="*/ 258 h 258"/>
              <a:gd name="T10" fmla="*/ 21 w 254"/>
              <a:gd name="T11" fmla="*/ 102 h 258"/>
              <a:gd name="T12" fmla="*/ 21 w 254"/>
              <a:gd name="T13" fmla="*/ 128 h 258"/>
              <a:gd name="T14" fmla="*/ 21 w 254"/>
              <a:gd name="T15" fmla="*/ 155 h 258"/>
              <a:gd name="T16" fmla="*/ 21 w 254"/>
              <a:gd name="T17" fmla="*/ 182 h 258"/>
              <a:gd name="T18" fmla="*/ 21 w 254"/>
              <a:gd name="T19" fmla="*/ 209 h 258"/>
              <a:gd name="T20" fmla="*/ 200 w 254"/>
              <a:gd name="T21" fmla="*/ 258 h 258"/>
              <a:gd name="T22" fmla="*/ 254 w 254"/>
              <a:gd name="T23" fmla="*/ 72 h 258"/>
              <a:gd name="T24" fmla="*/ 234 w 254"/>
              <a:gd name="T25" fmla="*/ 102 h 258"/>
              <a:gd name="T26" fmla="*/ 234 w 254"/>
              <a:gd name="T27" fmla="*/ 128 h 258"/>
              <a:gd name="T28" fmla="*/ 234 w 254"/>
              <a:gd name="T29" fmla="*/ 155 h 258"/>
              <a:gd name="T30" fmla="*/ 234 w 254"/>
              <a:gd name="T31" fmla="*/ 182 h 258"/>
              <a:gd name="T32" fmla="*/ 234 w 254"/>
              <a:gd name="T33" fmla="*/ 209 h 258"/>
              <a:gd name="T34" fmla="*/ 96 w 254"/>
              <a:gd name="T35" fmla="*/ 71 h 258"/>
              <a:gd name="T36" fmla="*/ 87 w 254"/>
              <a:gd name="T37" fmla="*/ 66 h 258"/>
              <a:gd name="T38" fmla="*/ 96 w 254"/>
              <a:gd name="T39" fmla="*/ 76 h 258"/>
              <a:gd name="T40" fmla="*/ 132 w 254"/>
              <a:gd name="T41" fmla="*/ 71 h 258"/>
              <a:gd name="T42" fmla="*/ 122 w 254"/>
              <a:gd name="T43" fmla="*/ 66 h 258"/>
              <a:gd name="T44" fmla="*/ 132 w 254"/>
              <a:gd name="T45" fmla="*/ 76 h 258"/>
              <a:gd name="T46" fmla="*/ 168 w 254"/>
              <a:gd name="T47" fmla="*/ 71 h 258"/>
              <a:gd name="T48" fmla="*/ 158 w 254"/>
              <a:gd name="T49" fmla="*/ 66 h 258"/>
              <a:gd name="T50" fmla="*/ 168 w 254"/>
              <a:gd name="T51" fmla="*/ 76 h 258"/>
              <a:gd name="T52" fmla="*/ 96 w 254"/>
              <a:gd name="T53" fmla="*/ 109 h 258"/>
              <a:gd name="T54" fmla="*/ 87 w 254"/>
              <a:gd name="T55" fmla="*/ 104 h 258"/>
              <a:gd name="T56" fmla="*/ 96 w 254"/>
              <a:gd name="T57" fmla="*/ 114 h 258"/>
              <a:gd name="T58" fmla="*/ 132 w 254"/>
              <a:gd name="T59" fmla="*/ 109 h 258"/>
              <a:gd name="T60" fmla="*/ 122 w 254"/>
              <a:gd name="T61" fmla="*/ 104 h 258"/>
              <a:gd name="T62" fmla="*/ 132 w 254"/>
              <a:gd name="T63" fmla="*/ 114 h 258"/>
              <a:gd name="T64" fmla="*/ 168 w 254"/>
              <a:gd name="T65" fmla="*/ 109 h 258"/>
              <a:gd name="T66" fmla="*/ 158 w 254"/>
              <a:gd name="T67" fmla="*/ 104 h 258"/>
              <a:gd name="T68" fmla="*/ 168 w 254"/>
              <a:gd name="T69" fmla="*/ 114 h 258"/>
              <a:gd name="T70" fmla="*/ 96 w 254"/>
              <a:gd name="T71" fmla="*/ 147 h 258"/>
              <a:gd name="T72" fmla="*/ 87 w 254"/>
              <a:gd name="T73" fmla="*/ 142 h 258"/>
              <a:gd name="T74" fmla="*/ 96 w 254"/>
              <a:gd name="T75" fmla="*/ 152 h 258"/>
              <a:gd name="T76" fmla="*/ 132 w 254"/>
              <a:gd name="T77" fmla="*/ 147 h 258"/>
              <a:gd name="T78" fmla="*/ 122 w 254"/>
              <a:gd name="T79" fmla="*/ 142 h 258"/>
              <a:gd name="T80" fmla="*/ 132 w 254"/>
              <a:gd name="T81" fmla="*/ 152 h 258"/>
              <a:gd name="T82" fmla="*/ 168 w 254"/>
              <a:gd name="T83" fmla="*/ 147 h 258"/>
              <a:gd name="T84" fmla="*/ 158 w 254"/>
              <a:gd name="T85" fmla="*/ 142 h 258"/>
              <a:gd name="T86" fmla="*/ 168 w 254"/>
              <a:gd name="T87" fmla="*/ 152 h 258"/>
              <a:gd name="T88" fmla="*/ 96 w 254"/>
              <a:gd name="T89" fmla="*/ 185 h 258"/>
              <a:gd name="T90" fmla="*/ 87 w 254"/>
              <a:gd name="T91" fmla="*/ 180 h 258"/>
              <a:gd name="T92" fmla="*/ 96 w 254"/>
              <a:gd name="T93" fmla="*/ 190 h 258"/>
              <a:gd name="T94" fmla="*/ 132 w 254"/>
              <a:gd name="T95" fmla="*/ 186 h 258"/>
              <a:gd name="T96" fmla="*/ 122 w 254"/>
              <a:gd name="T97" fmla="*/ 180 h 258"/>
              <a:gd name="T98" fmla="*/ 132 w 254"/>
              <a:gd name="T99" fmla="*/ 190 h 258"/>
              <a:gd name="T100" fmla="*/ 168 w 254"/>
              <a:gd name="T101" fmla="*/ 184 h 258"/>
              <a:gd name="T102" fmla="*/ 158 w 254"/>
              <a:gd name="T103" fmla="*/ 180 h 258"/>
              <a:gd name="T104" fmla="*/ 168 w 254"/>
              <a:gd name="T105" fmla="*/ 190 h 258"/>
              <a:gd name="T106" fmla="*/ 163 w 254"/>
              <a:gd name="T107" fmla="*/ 258 h 258"/>
              <a:gd name="T108" fmla="*/ 92 w 254"/>
              <a:gd name="T109" fmla="*/ 21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4" h="258">
                <a:moveTo>
                  <a:pt x="200" y="146"/>
                </a:moveTo>
                <a:lnTo>
                  <a:pt x="200" y="258"/>
                </a:lnTo>
                <a:lnTo>
                  <a:pt x="55" y="258"/>
                </a:lnTo>
                <a:lnTo>
                  <a:pt x="55" y="44"/>
                </a:lnTo>
                <a:lnTo>
                  <a:pt x="127" y="0"/>
                </a:lnTo>
                <a:lnTo>
                  <a:pt x="200" y="44"/>
                </a:lnTo>
                <a:lnTo>
                  <a:pt x="200" y="146"/>
                </a:lnTo>
                <a:moveTo>
                  <a:pt x="55" y="72"/>
                </a:moveTo>
                <a:lnTo>
                  <a:pt x="0" y="72"/>
                </a:lnTo>
                <a:lnTo>
                  <a:pt x="0" y="258"/>
                </a:lnTo>
                <a:lnTo>
                  <a:pt x="55" y="258"/>
                </a:lnTo>
                <a:moveTo>
                  <a:pt x="21" y="102"/>
                </a:moveTo>
                <a:lnTo>
                  <a:pt x="55" y="102"/>
                </a:lnTo>
                <a:moveTo>
                  <a:pt x="21" y="128"/>
                </a:moveTo>
                <a:lnTo>
                  <a:pt x="55" y="128"/>
                </a:lnTo>
                <a:moveTo>
                  <a:pt x="21" y="155"/>
                </a:moveTo>
                <a:lnTo>
                  <a:pt x="55" y="155"/>
                </a:lnTo>
                <a:moveTo>
                  <a:pt x="21" y="182"/>
                </a:moveTo>
                <a:lnTo>
                  <a:pt x="55" y="182"/>
                </a:lnTo>
                <a:moveTo>
                  <a:pt x="21" y="209"/>
                </a:moveTo>
                <a:lnTo>
                  <a:pt x="55" y="209"/>
                </a:lnTo>
                <a:moveTo>
                  <a:pt x="200" y="258"/>
                </a:moveTo>
                <a:lnTo>
                  <a:pt x="254" y="258"/>
                </a:lnTo>
                <a:lnTo>
                  <a:pt x="254" y="72"/>
                </a:lnTo>
                <a:lnTo>
                  <a:pt x="200" y="72"/>
                </a:lnTo>
                <a:moveTo>
                  <a:pt x="234" y="102"/>
                </a:moveTo>
                <a:lnTo>
                  <a:pt x="200" y="102"/>
                </a:lnTo>
                <a:moveTo>
                  <a:pt x="234" y="128"/>
                </a:moveTo>
                <a:lnTo>
                  <a:pt x="200" y="128"/>
                </a:lnTo>
                <a:moveTo>
                  <a:pt x="234" y="155"/>
                </a:moveTo>
                <a:lnTo>
                  <a:pt x="200" y="155"/>
                </a:lnTo>
                <a:moveTo>
                  <a:pt x="234" y="182"/>
                </a:moveTo>
                <a:lnTo>
                  <a:pt x="200" y="182"/>
                </a:lnTo>
                <a:moveTo>
                  <a:pt x="234" y="209"/>
                </a:moveTo>
                <a:lnTo>
                  <a:pt x="200" y="209"/>
                </a:lnTo>
                <a:moveTo>
                  <a:pt x="96" y="71"/>
                </a:moveTo>
                <a:lnTo>
                  <a:pt x="96" y="66"/>
                </a:lnTo>
                <a:lnTo>
                  <a:pt x="87" y="66"/>
                </a:lnTo>
                <a:lnTo>
                  <a:pt x="87" y="76"/>
                </a:lnTo>
                <a:lnTo>
                  <a:pt x="96" y="76"/>
                </a:lnTo>
                <a:lnTo>
                  <a:pt x="96" y="71"/>
                </a:lnTo>
                <a:moveTo>
                  <a:pt x="132" y="71"/>
                </a:moveTo>
                <a:lnTo>
                  <a:pt x="132" y="66"/>
                </a:lnTo>
                <a:lnTo>
                  <a:pt x="122" y="66"/>
                </a:lnTo>
                <a:lnTo>
                  <a:pt x="122" y="76"/>
                </a:lnTo>
                <a:lnTo>
                  <a:pt x="132" y="76"/>
                </a:lnTo>
                <a:lnTo>
                  <a:pt x="132" y="71"/>
                </a:lnTo>
                <a:moveTo>
                  <a:pt x="168" y="71"/>
                </a:moveTo>
                <a:lnTo>
                  <a:pt x="168" y="66"/>
                </a:lnTo>
                <a:lnTo>
                  <a:pt x="158" y="66"/>
                </a:lnTo>
                <a:lnTo>
                  <a:pt x="158" y="76"/>
                </a:lnTo>
                <a:lnTo>
                  <a:pt x="168" y="76"/>
                </a:lnTo>
                <a:lnTo>
                  <a:pt x="168" y="71"/>
                </a:lnTo>
                <a:moveTo>
                  <a:pt x="96" y="109"/>
                </a:moveTo>
                <a:lnTo>
                  <a:pt x="96" y="104"/>
                </a:lnTo>
                <a:lnTo>
                  <a:pt x="87" y="104"/>
                </a:lnTo>
                <a:lnTo>
                  <a:pt x="87" y="114"/>
                </a:lnTo>
                <a:lnTo>
                  <a:pt x="96" y="114"/>
                </a:lnTo>
                <a:lnTo>
                  <a:pt x="96" y="109"/>
                </a:lnTo>
                <a:moveTo>
                  <a:pt x="132" y="109"/>
                </a:moveTo>
                <a:lnTo>
                  <a:pt x="132" y="104"/>
                </a:lnTo>
                <a:lnTo>
                  <a:pt x="122" y="104"/>
                </a:lnTo>
                <a:lnTo>
                  <a:pt x="122" y="114"/>
                </a:lnTo>
                <a:lnTo>
                  <a:pt x="132" y="114"/>
                </a:lnTo>
                <a:lnTo>
                  <a:pt x="132" y="109"/>
                </a:lnTo>
                <a:moveTo>
                  <a:pt x="168" y="109"/>
                </a:moveTo>
                <a:lnTo>
                  <a:pt x="168" y="104"/>
                </a:lnTo>
                <a:lnTo>
                  <a:pt x="158" y="104"/>
                </a:lnTo>
                <a:lnTo>
                  <a:pt x="158" y="114"/>
                </a:lnTo>
                <a:lnTo>
                  <a:pt x="168" y="114"/>
                </a:lnTo>
                <a:lnTo>
                  <a:pt x="168" y="109"/>
                </a:lnTo>
                <a:moveTo>
                  <a:pt x="96" y="147"/>
                </a:moveTo>
                <a:lnTo>
                  <a:pt x="96" y="142"/>
                </a:lnTo>
                <a:lnTo>
                  <a:pt x="87" y="142"/>
                </a:lnTo>
                <a:lnTo>
                  <a:pt x="87" y="152"/>
                </a:lnTo>
                <a:lnTo>
                  <a:pt x="96" y="152"/>
                </a:lnTo>
                <a:lnTo>
                  <a:pt x="96" y="147"/>
                </a:lnTo>
                <a:moveTo>
                  <a:pt x="132" y="147"/>
                </a:moveTo>
                <a:lnTo>
                  <a:pt x="132" y="142"/>
                </a:lnTo>
                <a:lnTo>
                  <a:pt x="122" y="142"/>
                </a:lnTo>
                <a:lnTo>
                  <a:pt x="122" y="152"/>
                </a:lnTo>
                <a:lnTo>
                  <a:pt x="132" y="152"/>
                </a:lnTo>
                <a:lnTo>
                  <a:pt x="132" y="147"/>
                </a:lnTo>
                <a:moveTo>
                  <a:pt x="168" y="147"/>
                </a:moveTo>
                <a:lnTo>
                  <a:pt x="168" y="142"/>
                </a:lnTo>
                <a:lnTo>
                  <a:pt x="158" y="142"/>
                </a:lnTo>
                <a:lnTo>
                  <a:pt x="158" y="152"/>
                </a:lnTo>
                <a:lnTo>
                  <a:pt x="168" y="152"/>
                </a:lnTo>
                <a:lnTo>
                  <a:pt x="168" y="147"/>
                </a:lnTo>
                <a:moveTo>
                  <a:pt x="96" y="185"/>
                </a:moveTo>
                <a:lnTo>
                  <a:pt x="96" y="180"/>
                </a:lnTo>
                <a:lnTo>
                  <a:pt x="87" y="180"/>
                </a:lnTo>
                <a:lnTo>
                  <a:pt x="87" y="190"/>
                </a:lnTo>
                <a:lnTo>
                  <a:pt x="96" y="190"/>
                </a:lnTo>
                <a:lnTo>
                  <a:pt x="96" y="185"/>
                </a:lnTo>
                <a:moveTo>
                  <a:pt x="132" y="186"/>
                </a:moveTo>
                <a:lnTo>
                  <a:pt x="132" y="180"/>
                </a:lnTo>
                <a:lnTo>
                  <a:pt x="122" y="180"/>
                </a:lnTo>
                <a:lnTo>
                  <a:pt x="122" y="190"/>
                </a:lnTo>
                <a:lnTo>
                  <a:pt x="132" y="190"/>
                </a:lnTo>
                <a:lnTo>
                  <a:pt x="132" y="186"/>
                </a:lnTo>
                <a:moveTo>
                  <a:pt x="168" y="184"/>
                </a:moveTo>
                <a:lnTo>
                  <a:pt x="168" y="180"/>
                </a:lnTo>
                <a:lnTo>
                  <a:pt x="158" y="180"/>
                </a:lnTo>
                <a:lnTo>
                  <a:pt x="158" y="190"/>
                </a:lnTo>
                <a:lnTo>
                  <a:pt x="168" y="190"/>
                </a:lnTo>
                <a:lnTo>
                  <a:pt x="168" y="184"/>
                </a:lnTo>
                <a:moveTo>
                  <a:pt x="163" y="258"/>
                </a:moveTo>
                <a:lnTo>
                  <a:pt x="163" y="217"/>
                </a:lnTo>
                <a:lnTo>
                  <a:pt x="92" y="217"/>
                </a:lnTo>
                <a:lnTo>
                  <a:pt x="92" y="258"/>
                </a:lnTo>
              </a:path>
            </a:pathLst>
          </a:custGeom>
          <a:noFill/>
          <a:ln w="31750">
            <a:solidFill>
              <a:srgbClr val="001F50"/>
            </a:solidFill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9" name="building_9">
            <a:extLst>
              <a:ext uri="{FF2B5EF4-FFF2-40B4-BE49-F238E27FC236}">
                <a16:creationId xmlns:a16="http://schemas.microsoft.com/office/drawing/2014/main" id="{EA01BE84-4B88-4C31-AA17-A7CFCFA058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41507" y="3289119"/>
            <a:ext cx="822765" cy="838796"/>
          </a:xfrm>
          <a:custGeom>
            <a:avLst/>
            <a:gdLst>
              <a:gd name="T0" fmla="*/ 337 w 462"/>
              <a:gd name="T1" fmla="*/ 130 h 471"/>
              <a:gd name="T2" fmla="*/ 462 w 462"/>
              <a:gd name="T3" fmla="*/ 194 h 471"/>
              <a:gd name="T4" fmla="*/ 0 w 462"/>
              <a:gd name="T5" fmla="*/ 194 h 471"/>
              <a:gd name="T6" fmla="*/ 231 w 462"/>
              <a:gd name="T7" fmla="*/ 78 h 471"/>
              <a:gd name="T8" fmla="*/ 337 w 462"/>
              <a:gd name="T9" fmla="*/ 130 h 471"/>
              <a:gd name="T10" fmla="*/ 37 w 462"/>
              <a:gd name="T11" fmla="*/ 434 h 471"/>
              <a:gd name="T12" fmla="*/ 24 w 462"/>
              <a:gd name="T13" fmla="*/ 471 h 471"/>
              <a:gd name="T14" fmla="*/ 439 w 462"/>
              <a:gd name="T15" fmla="*/ 471 h 471"/>
              <a:gd name="T16" fmla="*/ 411 w 462"/>
              <a:gd name="T17" fmla="*/ 399 h 471"/>
              <a:gd name="T18" fmla="*/ 51 w 462"/>
              <a:gd name="T19" fmla="*/ 399 h 471"/>
              <a:gd name="T20" fmla="*/ 37 w 462"/>
              <a:gd name="T21" fmla="*/ 434 h 471"/>
              <a:gd name="T22" fmla="*/ 51 w 462"/>
              <a:gd name="T23" fmla="*/ 399 h 471"/>
              <a:gd name="T24" fmla="*/ 51 w 462"/>
              <a:gd name="T25" fmla="*/ 194 h 471"/>
              <a:gd name="T26" fmla="*/ 411 w 462"/>
              <a:gd name="T27" fmla="*/ 399 h 471"/>
              <a:gd name="T28" fmla="*/ 411 w 462"/>
              <a:gd name="T29" fmla="*/ 194 h 471"/>
              <a:gd name="T30" fmla="*/ 351 w 462"/>
              <a:gd name="T31" fmla="*/ 399 h 471"/>
              <a:gd name="T32" fmla="*/ 351 w 462"/>
              <a:gd name="T33" fmla="*/ 194 h 471"/>
              <a:gd name="T34" fmla="*/ 292 w 462"/>
              <a:gd name="T35" fmla="*/ 399 h 471"/>
              <a:gd name="T36" fmla="*/ 292 w 462"/>
              <a:gd name="T37" fmla="*/ 194 h 471"/>
              <a:gd name="T38" fmla="*/ 231 w 462"/>
              <a:gd name="T39" fmla="*/ 399 h 471"/>
              <a:gd name="T40" fmla="*/ 231 w 462"/>
              <a:gd name="T41" fmla="*/ 194 h 471"/>
              <a:gd name="T42" fmla="*/ 171 w 462"/>
              <a:gd name="T43" fmla="*/ 399 h 471"/>
              <a:gd name="T44" fmla="*/ 171 w 462"/>
              <a:gd name="T45" fmla="*/ 194 h 471"/>
              <a:gd name="T46" fmla="*/ 112 w 462"/>
              <a:gd name="T47" fmla="*/ 399 h 471"/>
              <a:gd name="T48" fmla="*/ 112 w 462"/>
              <a:gd name="T49" fmla="*/ 194 h 471"/>
              <a:gd name="T50" fmla="*/ 233 w 462"/>
              <a:gd name="T51" fmla="*/ 39 h 471"/>
              <a:gd name="T52" fmla="*/ 299 w 462"/>
              <a:gd name="T53" fmla="*/ 39 h 471"/>
              <a:gd name="T54" fmla="*/ 299 w 462"/>
              <a:gd name="T55" fmla="*/ 0 h 471"/>
              <a:gd name="T56" fmla="*/ 231 w 462"/>
              <a:gd name="T57" fmla="*/ 0 h 471"/>
              <a:gd name="T58" fmla="*/ 231 w 462"/>
              <a:gd name="T59" fmla="*/ 7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2" h="471">
                <a:moveTo>
                  <a:pt x="337" y="130"/>
                </a:moveTo>
                <a:lnTo>
                  <a:pt x="462" y="194"/>
                </a:lnTo>
                <a:lnTo>
                  <a:pt x="0" y="194"/>
                </a:lnTo>
                <a:lnTo>
                  <a:pt x="231" y="78"/>
                </a:lnTo>
                <a:lnTo>
                  <a:pt x="337" y="130"/>
                </a:lnTo>
                <a:moveTo>
                  <a:pt x="37" y="434"/>
                </a:moveTo>
                <a:lnTo>
                  <a:pt x="24" y="471"/>
                </a:lnTo>
                <a:lnTo>
                  <a:pt x="439" y="471"/>
                </a:lnTo>
                <a:lnTo>
                  <a:pt x="411" y="399"/>
                </a:lnTo>
                <a:lnTo>
                  <a:pt x="51" y="399"/>
                </a:lnTo>
                <a:lnTo>
                  <a:pt x="37" y="434"/>
                </a:lnTo>
                <a:moveTo>
                  <a:pt x="51" y="399"/>
                </a:moveTo>
                <a:lnTo>
                  <a:pt x="51" y="194"/>
                </a:lnTo>
                <a:moveTo>
                  <a:pt x="411" y="399"/>
                </a:moveTo>
                <a:lnTo>
                  <a:pt x="411" y="194"/>
                </a:lnTo>
                <a:moveTo>
                  <a:pt x="351" y="399"/>
                </a:moveTo>
                <a:lnTo>
                  <a:pt x="351" y="194"/>
                </a:lnTo>
                <a:moveTo>
                  <a:pt x="292" y="399"/>
                </a:moveTo>
                <a:lnTo>
                  <a:pt x="292" y="194"/>
                </a:lnTo>
                <a:moveTo>
                  <a:pt x="231" y="399"/>
                </a:moveTo>
                <a:lnTo>
                  <a:pt x="231" y="194"/>
                </a:lnTo>
                <a:moveTo>
                  <a:pt x="171" y="399"/>
                </a:moveTo>
                <a:lnTo>
                  <a:pt x="171" y="194"/>
                </a:lnTo>
                <a:moveTo>
                  <a:pt x="112" y="399"/>
                </a:moveTo>
                <a:lnTo>
                  <a:pt x="112" y="194"/>
                </a:lnTo>
                <a:moveTo>
                  <a:pt x="233" y="39"/>
                </a:moveTo>
                <a:lnTo>
                  <a:pt x="299" y="39"/>
                </a:lnTo>
                <a:lnTo>
                  <a:pt x="299" y="0"/>
                </a:lnTo>
                <a:lnTo>
                  <a:pt x="231" y="0"/>
                </a:lnTo>
                <a:lnTo>
                  <a:pt x="231" y="78"/>
                </a:lnTo>
              </a:path>
            </a:pathLst>
          </a:custGeom>
          <a:noFill/>
          <a:ln w="31750">
            <a:solidFill>
              <a:srgbClr val="001F50"/>
            </a:solidFill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BB89F7-22BE-402F-8BF9-F1355B22F3C5}"/>
              </a:ext>
            </a:extLst>
          </p:cNvPr>
          <p:cNvCxnSpPr>
            <a:cxnSpLocks/>
          </p:cNvCxnSpPr>
          <p:nvPr/>
        </p:nvCxnSpPr>
        <p:spPr>
          <a:xfrm>
            <a:off x="1994007" y="496"/>
            <a:ext cx="0" cy="7025446"/>
          </a:xfrm>
          <a:prstGeom prst="line">
            <a:avLst/>
          </a:prstGeom>
          <a:noFill/>
          <a:ln w="19050" cap="flat">
            <a:solidFill>
              <a:srgbClr val="FFFFFF">
                <a:lumMod val="75000"/>
                <a:alpha val="7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ADE3359-4163-41CA-A790-7E240C4BFC36}"/>
              </a:ext>
            </a:extLst>
          </p:cNvPr>
          <p:cNvSpPr/>
          <p:nvPr/>
        </p:nvSpPr>
        <p:spPr>
          <a:xfrm>
            <a:off x="555210" y="5859328"/>
            <a:ext cx="924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29E82A-B810-4BF4-92EA-AF1FBD134144}"/>
              </a:ext>
            </a:extLst>
          </p:cNvPr>
          <p:cNvSpPr/>
          <p:nvPr/>
        </p:nvSpPr>
        <p:spPr>
          <a:xfrm>
            <a:off x="424415" y="4511982"/>
            <a:ext cx="1185640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sp>
        <p:nvSpPr>
          <p:cNvPr id="48" name="light">
            <a:extLst>
              <a:ext uri="{FF2B5EF4-FFF2-40B4-BE49-F238E27FC236}">
                <a16:creationId xmlns:a16="http://schemas.microsoft.com/office/drawing/2014/main" id="{044A82CB-9D94-42B0-9FD1-A35B6C069A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1516" y="3872325"/>
            <a:ext cx="291439" cy="432683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49" name="Freeform 60">
            <a:extLst>
              <a:ext uri="{FF2B5EF4-FFF2-40B4-BE49-F238E27FC236}">
                <a16:creationId xmlns:a16="http://schemas.microsoft.com/office/drawing/2014/main" id="{78B296D4-5840-478A-A148-6A1EF79F1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09" y="5192874"/>
            <a:ext cx="480655" cy="475606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B3B2B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CC106D-0B3A-451A-97C3-CBECB9DA5404}"/>
              </a:ext>
            </a:extLst>
          </p:cNvPr>
          <p:cNvSpPr/>
          <p:nvPr/>
        </p:nvSpPr>
        <p:spPr>
          <a:xfrm>
            <a:off x="413806" y="1826914"/>
            <a:ext cx="1233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22" name="speedometer_2">
            <a:extLst>
              <a:ext uri="{FF2B5EF4-FFF2-40B4-BE49-F238E27FC236}">
                <a16:creationId xmlns:a16="http://schemas.microsoft.com/office/drawing/2014/main" id="{96511714-CFA8-4E88-B24C-FF03D2B0D7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75" y="1183560"/>
            <a:ext cx="439680" cy="439678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3C846E-432E-4E96-8B4E-9BF8EB00F050}"/>
              </a:ext>
            </a:extLst>
          </p:cNvPr>
          <p:cNvSpPr/>
          <p:nvPr/>
        </p:nvSpPr>
        <p:spPr>
          <a:xfrm>
            <a:off x="444056" y="3199346"/>
            <a:ext cx="1157847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AD9DD7-EB86-45CE-9B27-089347C7D079}"/>
              </a:ext>
            </a:extLst>
          </p:cNvPr>
          <p:cNvGrpSpPr/>
          <p:nvPr/>
        </p:nvGrpSpPr>
        <p:grpSpPr>
          <a:xfrm>
            <a:off x="734446" y="2400000"/>
            <a:ext cx="591068" cy="577315"/>
            <a:chOff x="2088630" y="3287843"/>
            <a:chExt cx="429718" cy="419725"/>
          </a:xfrm>
          <a:noFill/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CFD5EC-43D5-4B04-B8AE-6E1A4076A14C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001F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6EBD6F-365E-4445-9391-67AD7B7167B1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001F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30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4.16667E-7 0.04584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3.95833E-6 0.13379 " pathEditMode="relative" rAng="0" ptsTypes="AA">
                                      <p:cBhvr>
                                        <p:cTn id="18" dur="7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3.33333E-6 L 3.33333E-6 0.13379 " pathEditMode="relative" rAng="0" ptsTypes="AA">
                                      <p:cBhvr>
                                        <p:cTn id="26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9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33333E-6 L 1.45833E-6 0.13379 " pathEditMode="relative" rAng="0" ptsTypes="AA">
                                      <p:cBhvr>
                                        <p:cTn id="34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  <p:bldP spid="4" grpId="0"/>
      <p:bldP spid="4" grpId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D0A32857-E4F2-40CC-BB62-8FE3568EB6F0}"/>
              </a:ext>
            </a:extLst>
          </p:cNvPr>
          <p:cNvSpPr/>
          <p:nvPr/>
        </p:nvSpPr>
        <p:spPr>
          <a:xfrm>
            <a:off x="557708" y="5859328"/>
            <a:ext cx="924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87D7066-8B06-48F6-9D9D-CE8DB483B2C3}"/>
              </a:ext>
            </a:extLst>
          </p:cNvPr>
          <p:cNvSpPr/>
          <p:nvPr/>
        </p:nvSpPr>
        <p:spPr>
          <a:xfrm>
            <a:off x="202901" y="4511982"/>
            <a:ext cx="1654861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1FCFB5-BFC8-40DA-8851-C75F6FE1147A}"/>
              </a:ext>
            </a:extLst>
          </p:cNvPr>
          <p:cNvSpPr/>
          <p:nvPr/>
        </p:nvSpPr>
        <p:spPr>
          <a:xfrm>
            <a:off x="607542" y="3164637"/>
            <a:ext cx="845579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ACC106D-0B3A-451A-97C3-CBECB9DA5404}"/>
              </a:ext>
            </a:extLst>
          </p:cNvPr>
          <p:cNvSpPr/>
          <p:nvPr/>
        </p:nvSpPr>
        <p:spPr>
          <a:xfrm>
            <a:off x="413806" y="1826914"/>
            <a:ext cx="1233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175" name="Freeform 174"/>
          <p:cNvSpPr>
            <a:spLocks noChangeArrowheads="1"/>
          </p:cNvSpPr>
          <p:nvPr/>
        </p:nvSpPr>
        <p:spPr bwMode="auto">
          <a:xfrm>
            <a:off x="784778" y="5192874"/>
            <a:ext cx="480655" cy="475606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B3B2B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81" name="light">
            <a:extLst>
              <a:ext uri="{FF2B5EF4-FFF2-40B4-BE49-F238E27FC236}">
                <a16:creationId xmlns:a16="http://schemas.microsoft.com/office/drawing/2014/main" id="{38BAE752-BE22-4707-B0F9-4C08A40138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6052" y="3778278"/>
            <a:ext cx="378871" cy="562489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001F5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193" name="speedometer_2">
            <a:extLst>
              <a:ext uri="{FF2B5EF4-FFF2-40B4-BE49-F238E27FC236}">
                <a16:creationId xmlns:a16="http://schemas.microsoft.com/office/drawing/2014/main" id="{96511714-CFA8-4E88-B24C-FF03D2B0D7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75" y="1183560"/>
            <a:ext cx="439680" cy="439678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5637843-A804-4566-8EA5-DA973F5E429A}"/>
              </a:ext>
            </a:extLst>
          </p:cNvPr>
          <p:cNvGrpSpPr/>
          <p:nvPr/>
        </p:nvGrpSpPr>
        <p:grpSpPr>
          <a:xfrm>
            <a:off x="791606" y="2574304"/>
            <a:ext cx="460244" cy="449535"/>
            <a:chOff x="2088630" y="3287843"/>
            <a:chExt cx="429718" cy="419725"/>
          </a:xfrm>
          <a:noFill/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CB04EC4A-920F-43A1-8283-7054C2DD5EB6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4465575-ED05-4AB7-8C13-4BAC0922F7E1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4" name="AutoShape 2" descr="https://azurecomcdn.azureedge.net/cvt-0ad50a2fef9968bb2919adafc388149b558a6b382a760e3050caf9e5a40ef415/images/page/services/machine-learning-services/workbench.svg"/>
          <p:cNvSpPr>
            <a:spLocks noChangeAspect="1" noChangeArrowheads="1"/>
          </p:cNvSpPr>
          <p:nvPr/>
        </p:nvSpPr>
        <p:spPr bwMode="auto">
          <a:xfrm>
            <a:off x="881" y="-1"/>
            <a:ext cx="310868" cy="31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2491D93-6F6D-4B02-911C-3F451CE91E22}"/>
              </a:ext>
            </a:extLst>
          </p:cNvPr>
          <p:cNvCxnSpPr>
            <a:cxnSpLocks/>
          </p:cNvCxnSpPr>
          <p:nvPr/>
        </p:nvCxnSpPr>
        <p:spPr>
          <a:xfrm>
            <a:off x="1994007" y="500"/>
            <a:ext cx="0" cy="7025446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2240428" y="3661690"/>
            <a:ext cx="3363873" cy="95609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spcAft>
                <a:spcPts val="612"/>
              </a:spcAft>
            </a:pPr>
            <a:r>
              <a:rPr lang="en-US" sz="1836" b="1" dirty="0">
                <a:solidFill>
                  <a:schemeClr val="tx2"/>
                </a:solidFill>
                <a:ea typeface="Segoe UI Light" charset="0"/>
                <a:cs typeface="Segoe UI Light" charset="0"/>
              </a:rPr>
              <a:t>Customizable services</a:t>
            </a:r>
          </a:p>
          <a:p>
            <a:pPr algn="ctr">
              <a:spcAft>
                <a:spcPts val="612"/>
              </a:spcAft>
            </a:pPr>
            <a:r>
              <a:rPr lang="en-US" sz="1836" dirty="0">
                <a:ea typeface="Segoe UI Light" charset="0"/>
                <a:cs typeface="Segoe UI Light" charset="0"/>
              </a:rPr>
              <a:t>VS, ML STUB, Tensor, Caffe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430734" y="3661690"/>
            <a:ext cx="3748697" cy="95609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spcAft>
                <a:spcPts val="612"/>
              </a:spcAft>
            </a:pPr>
            <a:r>
              <a:rPr lang="en-US" sz="1836" b="1" dirty="0">
                <a:solidFill>
                  <a:schemeClr val="tx2"/>
                </a:solidFill>
                <a:ea typeface="Segoe UI Light" charset="0"/>
                <a:cs typeface="Segoe UI Light" charset="0"/>
              </a:rPr>
              <a:t>Infrastructure and compute</a:t>
            </a:r>
          </a:p>
          <a:p>
            <a:pPr algn="ctr">
              <a:spcAft>
                <a:spcPts val="612"/>
              </a:spcAft>
            </a:pPr>
            <a:r>
              <a:rPr lang="en-US" sz="1836" dirty="0">
                <a:ea typeface="Segoe UI Light" charset="0"/>
                <a:cs typeface="Segoe UI Light" charset="0"/>
              </a:rPr>
              <a:t>CPU, GPU, FPGA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008024" y="3661690"/>
            <a:ext cx="3751743" cy="95609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spcAft>
                <a:spcPts val="612"/>
              </a:spcAft>
            </a:pPr>
            <a:r>
              <a:rPr lang="en-US" sz="1836" b="1" dirty="0">
                <a:solidFill>
                  <a:schemeClr val="tx2"/>
                </a:solidFill>
                <a:ea typeface="Segoe UI Light" charset="0"/>
                <a:cs typeface="Segoe UI Light" charset="0"/>
              </a:rPr>
              <a:t>Tools </a:t>
            </a:r>
          </a:p>
          <a:p>
            <a:pPr algn="ctr">
              <a:spcAft>
                <a:spcPts val="612"/>
              </a:spcAft>
            </a:pPr>
            <a:r>
              <a:rPr lang="en-US" sz="1836" dirty="0">
                <a:ea typeface="Segoe UI Light" charset="0"/>
                <a:cs typeface="Segoe UI Light" charset="0"/>
              </a:rPr>
              <a:t>Bots, Cognitive, ML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84885" y="2637554"/>
            <a:ext cx="798020" cy="821831"/>
            <a:chOff x="8555045" y="2751388"/>
            <a:chExt cx="476312" cy="490524"/>
          </a:xfrm>
          <a:solidFill>
            <a:srgbClr val="001F54"/>
          </a:solidFill>
        </p:grpSpPr>
        <p:sp>
          <p:nvSpPr>
            <p:cNvPr id="97" name="Freeform 1"/>
            <p:cNvSpPr>
              <a:spLocks noChangeArrowheads="1"/>
            </p:cNvSpPr>
            <p:nvPr/>
          </p:nvSpPr>
          <p:spPr bwMode="auto">
            <a:xfrm>
              <a:off x="8555045" y="2751388"/>
              <a:ext cx="476312" cy="490524"/>
            </a:xfrm>
            <a:custGeom>
              <a:avLst/>
              <a:gdLst>
                <a:gd name="T0" fmla="*/ 111 w 8416"/>
                <a:gd name="T1" fmla="*/ 7718 h 8980"/>
                <a:gd name="T2" fmla="*/ 333 w 8416"/>
                <a:gd name="T3" fmla="*/ 8804 h 8980"/>
                <a:gd name="T4" fmla="*/ 8074 w 8416"/>
                <a:gd name="T5" fmla="*/ 8804 h 8980"/>
                <a:gd name="T6" fmla="*/ 8304 w 8416"/>
                <a:gd name="T7" fmla="*/ 7718 h 8980"/>
                <a:gd name="T8" fmla="*/ 7526 w 8416"/>
                <a:gd name="T9" fmla="*/ 7986 h 8980"/>
                <a:gd name="T10" fmla="*/ 7693 w 8416"/>
                <a:gd name="T11" fmla="*/ 8463 h 8980"/>
                <a:gd name="T12" fmla="*/ 7375 w 8416"/>
                <a:gd name="T13" fmla="*/ 8487 h 8980"/>
                <a:gd name="T14" fmla="*/ 8002 w 8416"/>
                <a:gd name="T15" fmla="*/ 8074 h 8980"/>
                <a:gd name="T16" fmla="*/ 7820 w 8416"/>
                <a:gd name="T17" fmla="*/ 8455 h 8980"/>
                <a:gd name="T18" fmla="*/ 7526 w 8416"/>
                <a:gd name="T19" fmla="*/ 7876 h 8980"/>
                <a:gd name="T20" fmla="*/ 7248 w 8416"/>
                <a:gd name="T21" fmla="*/ 8495 h 8980"/>
                <a:gd name="T22" fmla="*/ 6470 w 8416"/>
                <a:gd name="T23" fmla="*/ 8408 h 8980"/>
                <a:gd name="T24" fmla="*/ 6121 w 8416"/>
                <a:gd name="T25" fmla="*/ 7876 h 8980"/>
                <a:gd name="T26" fmla="*/ 5930 w 8416"/>
                <a:gd name="T27" fmla="*/ 8535 h 8980"/>
                <a:gd name="T28" fmla="*/ 5136 w 8416"/>
                <a:gd name="T29" fmla="*/ 8161 h 8980"/>
                <a:gd name="T30" fmla="*/ 4723 w 8416"/>
                <a:gd name="T31" fmla="*/ 7892 h 8980"/>
                <a:gd name="T32" fmla="*/ 4596 w 8416"/>
                <a:gd name="T33" fmla="*/ 8566 h 8980"/>
                <a:gd name="T34" fmla="*/ 3714 w 8416"/>
                <a:gd name="T35" fmla="*/ 8161 h 8980"/>
                <a:gd name="T36" fmla="*/ 3596 w 8416"/>
                <a:gd name="T37" fmla="*/ 6868 h 8980"/>
                <a:gd name="T38" fmla="*/ 4549 w 8416"/>
                <a:gd name="T39" fmla="*/ 6074 h 8980"/>
                <a:gd name="T40" fmla="*/ 5001 w 8416"/>
                <a:gd name="T41" fmla="*/ 6312 h 8980"/>
                <a:gd name="T42" fmla="*/ 5898 w 8416"/>
                <a:gd name="T43" fmla="*/ 6074 h 8980"/>
                <a:gd name="T44" fmla="*/ 6287 w 8416"/>
                <a:gd name="T45" fmla="*/ 6336 h 8980"/>
                <a:gd name="T46" fmla="*/ 563 w 8416"/>
                <a:gd name="T47" fmla="*/ 8439 h 8980"/>
                <a:gd name="T48" fmla="*/ 738 w 8416"/>
                <a:gd name="T49" fmla="*/ 7986 h 8980"/>
                <a:gd name="T50" fmla="*/ 881 w 8416"/>
                <a:gd name="T51" fmla="*/ 8502 h 8980"/>
                <a:gd name="T52" fmla="*/ 570 w 8416"/>
                <a:gd name="T53" fmla="*/ 7923 h 8980"/>
                <a:gd name="T54" fmla="*/ 412 w 8416"/>
                <a:gd name="T55" fmla="*/ 8058 h 8980"/>
                <a:gd name="T56" fmla="*/ 1793 w 8416"/>
                <a:gd name="T57" fmla="*/ 5836 h 8980"/>
                <a:gd name="T58" fmla="*/ 2127 w 8416"/>
                <a:gd name="T59" fmla="*/ 6352 h 8980"/>
                <a:gd name="T60" fmla="*/ 2810 w 8416"/>
                <a:gd name="T61" fmla="*/ 5836 h 8980"/>
                <a:gd name="T62" fmla="*/ 3191 w 8416"/>
                <a:gd name="T63" fmla="*/ 6812 h 8980"/>
                <a:gd name="T64" fmla="*/ 2715 w 8416"/>
                <a:gd name="T65" fmla="*/ 6900 h 8980"/>
                <a:gd name="T66" fmla="*/ 2985 w 8416"/>
                <a:gd name="T67" fmla="*/ 7551 h 8980"/>
                <a:gd name="T68" fmla="*/ 2365 w 8416"/>
                <a:gd name="T69" fmla="*/ 8408 h 8980"/>
                <a:gd name="T70" fmla="*/ 2015 w 8416"/>
                <a:gd name="T71" fmla="*/ 7876 h 8980"/>
                <a:gd name="T72" fmla="*/ 1826 w 8416"/>
                <a:gd name="T73" fmla="*/ 8535 h 8980"/>
                <a:gd name="T74" fmla="*/ 1031 w 8416"/>
                <a:gd name="T75" fmla="*/ 8161 h 8980"/>
                <a:gd name="T76" fmla="*/ 6351 w 8416"/>
                <a:gd name="T77" fmla="*/ 6074 h 8980"/>
                <a:gd name="T78" fmla="*/ 6113 w 8416"/>
                <a:gd name="T79" fmla="*/ 6233 h 8980"/>
                <a:gd name="T80" fmla="*/ 5009 w 8416"/>
                <a:gd name="T81" fmla="*/ 6106 h 8980"/>
                <a:gd name="T82" fmla="*/ 4715 w 8416"/>
                <a:gd name="T83" fmla="*/ 6193 h 8980"/>
                <a:gd name="T84" fmla="*/ 3246 w 8416"/>
                <a:gd name="T85" fmla="*/ 5836 h 8980"/>
                <a:gd name="T86" fmla="*/ 2142 w 8416"/>
                <a:gd name="T87" fmla="*/ 6233 h 8980"/>
                <a:gd name="T88" fmla="*/ 1913 w 8416"/>
                <a:gd name="T89" fmla="*/ 5836 h 8980"/>
                <a:gd name="T90" fmla="*/ 3326 w 8416"/>
                <a:gd name="T91" fmla="*/ 8550 h 8980"/>
                <a:gd name="T92" fmla="*/ 3326 w 8416"/>
                <a:gd name="T93" fmla="*/ 8018 h 8980"/>
                <a:gd name="T94" fmla="*/ 3596 w 8416"/>
                <a:gd name="T95" fmla="*/ 8161 h 8980"/>
                <a:gd name="T96" fmla="*/ 2945 w 8416"/>
                <a:gd name="T97" fmla="*/ 7424 h 8980"/>
                <a:gd name="T98" fmla="*/ 2833 w 8416"/>
                <a:gd name="T99" fmla="*/ 6916 h 8980"/>
                <a:gd name="T100" fmla="*/ 1913 w 8416"/>
                <a:gd name="T101" fmla="*/ 8408 h 8980"/>
                <a:gd name="T102" fmla="*/ 2111 w 8416"/>
                <a:gd name="T103" fmla="*/ 7995 h 8980"/>
                <a:gd name="T104" fmla="*/ 2231 w 8416"/>
                <a:gd name="T105" fmla="*/ 8487 h 8980"/>
                <a:gd name="T106" fmla="*/ 4659 w 8416"/>
                <a:gd name="T107" fmla="*/ 8408 h 8980"/>
                <a:gd name="T108" fmla="*/ 4874 w 8416"/>
                <a:gd name="T109" fmla="*/ 7995 h 8980"/>
                <a:gd name="T110" fmla="*/ 4993 w 8416"/>
                <a:gd name="T111" fmla="*/ 8487 h 8980"/>
                <a:gd name="T112" fmla="*/ 4667 w 8416"/>
                <a:gd name="T113" fmla="*/ 8431 h 8980"/>
                <a:gd name="T114" fmla="*/ 6177 w 8416"/>
                <a:gd name="T115" fmla="*/ 7986 h 8980"/>
                <a:gd name="T116" fmla="*/ 6351 w 8416"/>
                <a:gd name="T117" fmla="*/ 8431 h 8980"/>
                <a:gd name="T118" fmla="*/ 6017 w 8416"/>
                <a:gd name="T119" fmla="*/ 8431 h 8980"/>
                <a:gd name="T120" fmla="*/ 2476 w 8416"/>
                <a:gd name="T121" fmla="*/ 1136 h 8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416" h="8980">
                  <a:moveTo>
                    <a:pt x="8304" y="7718"/>
                  </a:moveTo>
                  <a:lnTo>
                    <a:pt x="5811" y="3248"/>
                  </a:lnTo>
                  <a:lnTo>
                    <a:pt x="5811" y="1541"/>
                  </a:lnTo>
                  <a:lnTo>
                    <a:pt x="6343" y="1541"/>
                  </a:lnTo>
                  <a:lnTo>
                    <a:pt x="6343" y="0"/>
                  </a:lnTo>
                  <a:lnTo>
                    <a:pt x="2071" y="0"/>
                  </a:lnTo>
                  <a:lnTo>
                    <a:pt x="2071" y="1541"/>
                  </a:lnTo>
                  <a:lnTo>
                    <a:pt x="2603" y="1541"/>
                  </a:lnTo>
                  <a:lnTo>
                    <a:pt x="2603" y="3248"/>
                  </a:lnTo>
                  <a:lnTo>
                    <a:pt x="1293" y="5590"/>
                  </a:lnTo>
                  <a:lnTo>
                    <a:pt x="111" y="7718"/>
                  </a:lnTo>
                  <a:lnTo>
                    <a:pt x="111" y="7718"/>
                  </a:lnTo>
                  <a:lnTo>
                    <a:pt x="64" y="7821"/>
                  </a:lnTo>
                  <a:lnTo>
                    <a:pt x="24" y="7923"/>
                  </a:lnTo>
                  <a:lnTo>
                    <a:pt x="8" y="8026"/>
                  </a:lnTo>
                  <a:lnTo>
                    <a:pt x="0" y="8138"/>
                  </a:lnTo>
                  <a:lnTo>
                    <a:pt x="8" y="8248"/>
                  </a:lnTo>
                  <a:lnTo>
                    <a:pt x="31" y="8352"/>
                  </a:lnTo>
                  <a:lnTo>
                    <a:pt x="64" y="8455"/>
                  </a:lnTo>
                  <a:lnTo>
                    <a:pt x="119" y="8558"/>
                  </a:lnTo>
                  <a:lnTo>
                    <a:pt x="119" y="8558"/>
                  </a:lnTo>
                  <a:lnTo>
                    <a:pt x="181" y="8653"/>
                  </a:lnTo>
                  <a:lnTo>
                    <a:pt x="253" y="8733"/>
                  </a:lnTo>
                  <a:lnTo>
                    <a:pt x="333" y="8804"/>
                  </a:lnTo>
                  <a:lnTo>
                    <a:pt x="428" y="8867"/>
                  </a:lnTo>
                  <a:lnTo>
                    <a:pt x="523" y="8915"/>
                  </a:lnTo>
                  <a:lnTo>
                    <a:pt x="626" y="8948"/>
                  </a:lnTo>
                  <a:lnTo>
                    <a:pt x="738" y="8971"/>
                  </a:lnTo>
                  <a:lnTo>
                    <a:pt x="848" y="8979"/>
                  </a:lnTo>
                  <a:lnTo>
                    <a:pt x="7566" y="8979"/>
                  </a:lnTo>
                  <a:lnTo>
                    <a:pt x="7566" y="8979"/>
                  </a:lnTo>
                  <a:lnTo>
                    <a:pt x="7677" y="8971"/>
                  </a:lnTo>
                  <a:lnTo>
                    <a:pt x="7788" y="8948"/>
                  </a:lnTo>
                  <a:lnTo>
                    <a:pt x="7892" y="8915"/>
                  </a:lnTo>
                  <a:lnTo>
                    <a:pt x="7986" y="8867"/>
                  </a:lnTo>
                  <a:lnTo>
                    <a:pt x="8074" y="8804"/>
                  </a:lnTo>
                  <a:lnTo>
                    <a:pt x="8162" y="8733"/>
                  </a:lnTo>
                  <a:lnTo>
                    <a:pt x="8233" y="8653"/>
                  </a:lnTo>
                  <a:lnTo>
                    <a:pt x="8297" y="8558"/>
                  </a:lnTo>
                  <a:lnTo>
                    <a:pt x="8297" y="8558"/>
                  </a:lnTo>
                  <a:lnTo>
                    <a:pt x="8343" y="8455"/>
                  </a:lnTo>
                  <a:lnTo>
                    <a:pt x="8384" y="8352"/>
                  </a:lnTo>
                  <a:lnTo>
                    <a:pt x="8407" y="8248"/>
                  </a:lnTo>
                  <a:lnTo>
                    <a:pt x="8415" y="8138"/>
                  </a:lnTo>
                  <a:lnTo>
                    <a:pt x="8407" y="8026"/>
                  </a:lnTo>
                  <a:lnTo>
                    <a:pt x="8384" y="7923"/>
                  </a:lnTo>
                  <a:lnTo>
                    <a:pt x="8352" y="7821"/>
                  </a:lnTo>
                  <a:lnTo>
                    <a:pt x="8304" y="7718"/>
                  </a:lnTo>
                  <a:close/>
                  <a:moveTo>
                    <a:pt x="7352" y="8408"/>
                  </a:moveTo>
                  <a:lnTo>
                    <a:pt x="7352" y="8161"/>
                  </a:lnTo>
                  <a:lnTo>
                    <a:pt x="7352" y="8161"/>
                  </a:lnTo>
                  <a:lnTo>
                    <a:pt x="7352" y="8121"/>
                  </a:lnTo>
                  <a:lnTo>
                    <a:pt x="7367" y="8090"/>
                  </a:lnTo>
                  <a:lnTo>
                    <a:pt x="7383" y="8066"/>
                  </a:lnTo>
                  <a:lnTo>
                    <a:pt x="7399" y="8042"/>
                  </a:lnTo>
                  <a:lnTo>
                    <a:pt x="7431" y="8018"/>
                  </a:lnTo>
                  <a:lnTo>
                    <a:pt x="7454" y="8003"/>
                  </a:lnTo>
                  <a:lnTo>
                    <a:pt x="7494" y="7995"/>
                  </a:lnTo>
                  <a:lnTo>
                    <a:pt x="7526" y="7986"/>
                  </a:lnTo>
                  <a:lnTo>
                    <a:pt x="7526" y="7986"/>
                  </a:lnTo>
                  <a:lnTo>
                    <a:pt x="7558" y="7995"/>
                  </a:lnTo>
                  <a:lnTo>
                    <a:pt x="7589" y="8003"/>
                  </a:lnTo>
                  <a:lnTo>
                    <a:pt x="7622" y="8018"/>
                  </a:lnTo>
                  <a:lnTo>
                    <a:pt x="7645" y="8042"/>
                  </a:lnTo>
                  <a:lnTo>
                    <a:pt x="7669" y="8066"/>
                  </a:lnTo>
                  <a:lnTo>
                    <a:pt x="7685" y="8090"/>
                  </a:lnTo>
                  <a:lnTo>
                    <a:pt x="7701" y="8121"/>
                  </a:lnTo>
                  <a:lnTo>
                    <a:pt x="7701" y="8161"/>
                  </a:lnTo>
                  <a:lnTo>
                    <a:pt x="7701" y="8408"/>
                  </a:lnTo>
                  <a:lnTo>
                    <a:pt x="7701" y="8408"/>
                  </a:lnTo>
                  <a:lnTo>
                    <a:pt x="7701" y="8431"/>
                  </a:lnTo>
                  <a:lnTo>
                    <a:pt x="7693" y="8463"/>
                  </a:lnTo>
                  <a:lnTo>
                    <a:pt x="7677" y="8487"/>
                  </a:lnTo>
                  <a:lnTo>
                    <a:pt x="7661" y="8510"/>
                  </a:lnTo>
                  <a:lnTo>
                    <a:pt x="7622" y="8550"/>
                  </a:lnTo>
                  <a:lnTo>
                    <a:pt x="7566" y="8566"/>
                  </a:lnTo>
                  <a:lnTo>
                    <a:pt x="7566" y="8566"/>
                  </a:lnTo>
                  <a:lnTo>
                    <a:pt x="7566" y="8566"/>
                  </a:lnTo>
                  <a:lnTo>
                    <a:pt x="7487" y="8566"/>
                  </a:lnTo>
                  <a:lnTo>
                    <a:pt x="7487" y="8566"/>
                  </a:lnTo>
                  <a:lnTo>
                    <a:pt x="7454" y="8558"/>
                  </a:lnTo>
                  <a:lnTo>
                    <a:pt x="7431" y="8550"/>
                  </a:lnTo>
                  <a:lnTo>
                    <a:pt x="7391" y="8510"/>
                  </a:lnTo>
                  <a:lnTo>
                    <a:pt x="7375" y="8487"/>
                  </a:lnTo>
                  <a:lnTo>
                    <a:pt x="7359" y="8463"/>
                  </a:lnTo>
                  <a:lnTo>
                    <a:pt x="7352" y="8431"/>
                  </a:lnTo>
                  <a:lnTo>
                    <a:pt x="7352" y="8408"/>
                  </a:lnTo>
                  <a:close/>
                  <a:moveTo>
                    <a:pt x="6796" y="5844"/>
                  </a:moveTo>
                  <a:lnTo>
                    <a:pt x="6796" y="6288"/>
                  </a:lnTo>
                  <a:lnTo>
                    <a:pt x="6906" y="6288"/>
                  </a:lnTo>
                  <a:lnTo>
                    <a:pt x="6906" y="6058"/>
                  </a:lnTo>
                  <a:lnTo>
                    <a:pt x="7947" y="7916"/>
                  </a:lnTo>
                  <a:lnTo>
                    <a:pt x="7947" y="7916"/>
                  </a:lnTo>
                  <a:lnTo>
                    <a:pt x="7971" y="7970"/>
                  </a:lnTo>
                  <a:lnTo>
                    <a:pt x="7994" y="8018"/>
                  </a:lnTo>
                  <a:lnTo>
                    <a:pt x="8002" y="8074"/>
                  </a:lnTo>
                  <a:lnTo>
                    <a:pt x="8002" y="8138"/>
                  </a:lnTo>
                  <a:lnTo>
                    <a:pt x="8002" y="8193"/>
                  </a:lnTo>
                  <a:lnTo>
                    <a:pt x="7986" y="8248"/>
                  </a:lnTo>
                  <a:lnTo>
                    <a:pt x="7971" y="8296"/>
                  </a:lnTo>
                  <a:lnTo>
                    <a:pt x="7947" y="8352"/>
                  </a:lnTo>
                  <a:lnTo>
                    <a:pt x="7947" y="8352"/>
                  </a:lnTo>
                  <a:lnTo>
                    <a:pt x="7915" y="8391"/>
                  </a:lnTo>
                  <a:lnTo>
                    <a:pt x="7884" y="8431"/>
                  </a:lnTo>
                  <a:lnTo>
                    <a:pt x="7844" y="8471"/>
                  </a:lnTo>
                  <a:lnTo>
                    <a:pt x="7804" y="8495"/>
                  </a:lnTo>
                  <a:lnTo>
                    <a:pt x="7804" y="8495"/>
                  </a:lnTo>
                  <a:lnTo>
                    <a:pt x="7820" y="8455"/>
                  </a:lnTo>
                  <a:lnTo>
                    <a:pt x="7820" y="8408"/>
                  </a:lnTo>
                  <a:lnTo>
                    <a:pt x="7820" y="8161"/>
                  </a:lnTo>
                  <a:lnTo>
                    <a:pt x="7820" y="8161"/>
                  </a:lnTo>
                  <a:lnTo>
                    <a:pt x="7812" y="8105"/>
                  </a:lnTo>
                  <a:lnTo>
                    <a:pt x="7796" y="8050"/>
                  </a:lnTo>
                  <a:lnTo>
                    <a:pt x="7772" y="8003"/>
                  </a:lnTo>
                  <a:lnTo>
                    <a:pt x="7732" y="7963"/>
                  </a:lnTo>
                  <a:lnTo>
                    <a:pt x="7693" y="7923"/>
                  </a:lnTo>
                  <a:lnTo>
                    <a:pt x="7637" y="7900"/>
                  </a:lnTo>
                  <a:lnTo>
                    <a:pt x="7581" y="7876"/>
                  </a:lnTo>
                  <a:lnTo>
                    <a:pt x="7526" y="7876"/>
                  </a:lnTo>
                  <a:lnTo>
                    <a:pt x="7526" y="7876"/>
                  </a:lnTo>
                  <a:lnTo>
                    <a:pt x="7471" y="7876"/>
                  </a:lnTo>
                  <a:lnTo>
                    <a:pt x="7415" y="7892"/>
                  </a:lnTo>
                  <a:lnTo>
                    <a:pt x="7359" y="7923"/>
                  </a:lnTo>
                  <a:lnTo>
                    <a:pt x="7319" y="7955"/>
                  </a:lnTo>
                  <a:lnTo>
                    <a:pt x="7280" y="8003"/>
                  </a:lnTo>
                  <a:lnTo>
                    <a:pt x="7256" y="8050"/>
                  </a:lnTo>
                  <a:lnTo>
                    <a:pt x="7240" y="8105"/>
                  </a:lnTo>
                  <a:lnTo>
                    <a:pt x="7232" y="8161"/>
                  </a:lnTo>
                  <a:lnTo>
                    <a:pt x="7232" y="8408"/>
                  </a:lnTo>
                  <a:lnTo>
                    <a:pt x="7232" y="8408"/>
                  </a:lnTo>
                  <a:lnTo>
                    <a:pt x="7240" y="8447"/>
                  </a:lnTo>
                  <a:lnTo>
                    <a:pt x="7248" y="8495"/>
                  </a:lnTo>
                  <a:lnTo>
                    <a:pt x="7265" y="8535"/>
                  </a:lnTo>
                  <a:lnTo>
                    <a:pt x="7288" y="8566"/>
                  </a:lnTo>
                  <a:lnTo>
                    <a:pt x="6906" y="8566"/>
                  </a:lnTo>
                  <a:lnTo>
                    <a:pt x="6906" y="7931"/>
                  </a:lnTo>
                  <a:lnTo>
                    <a:pt x="6796" y="7931"/>
                  </a:lnTo>
                  <a:lnTo>
                    <a:pt x="6796" y="8566"/>
                  </a:lnTo>
                  <a:lnTo>
                    <a:pt x="6414" y="8566"/>
                  </a:lnTo>
                  <a:lnTo>
                    <a:pt x="6414" y="8566"/>
                  </a:lnTo>
                  <a:lnTo>
                    <a:pt x="6438" y="8535"/>
                  </a:lnTo>
                  <a:lnTo>
                    <a:pt x="6455" y="8495"/>
                  </a:lnTo>
                  <a:lnTo>
                    <a:pt x="6470" y="8447"/>
                  </a:lnTo>
                  <a:lnTo>
                    <a:pt x="6470" y="8408"/>
                  </a:lnTo>
                  <a:lnTo>
                    <a:pt x="6470" y="8161"/>
                  </a:lnTo>
                  <a:lnTo>
                    <a:pt x="6470" y="8161"/>
                  </a:lnTo>
                  <a:lnTo>
                    <a:pt x="6462" y="8105"/>
                  </a:lnTo>
                  <a:lnTo>
                    <a:pt x="6447" y="8050"/>
                  </a:lnTo>
                  <a:lnTo>
                    <a:pt x="6422" y="8003"/>
                  </a:lnTo>
                  <a:lnTo>
                    <a:pt x="6383" y="7955"/>
                  </a:lnTo>
                  <a:lnTo>
                    <a:pt x="6343" y="7923"/>
                  </a:lnTo>
                  <a:lnTo>
                    <a:pt x="6295" y="7892"/>
                  </a:lnTo>
                  <a:lnTo>
                    <a:pt x="6240" y="7876"/>
                  </a:lnTo>
                  <a:lnTo>
                    <a:pt x="6177" y="7876"/>
                  </a:lnTo>
                  <a:lnTo>
                    <a:pt x="6177" y="7876"/>
                  </a:lnTo>
                  <a:lnTo>
                    <a:pt x="6121" y="7876"/>
                  </a:lnTo>
                  <a:lnTo>
                    <a:pt x="6065" y="7900"/>
                  </a:lnTo>
                  <a:lnTo>
                    <a:pt x="6017" y="7923"/>
                  </a:lnTo>
                  <a:lnTo>
                    <a:pt x="5978" y="7955"/>
                  </a:lnTo>
                  <a:lnTo>
                    <a:pt x="5946" y="8003"/>
                  </a:lnTo>
                  <a:lnTo>
                    <a:pt x="5922" y="8050"/>
                  </a:lnTo>
                  <a:lnTo>
                    <a:pt x="5907" y="8105"/>
                  </a:lnTo>
                  <a:lnTo>
                    <a:pt x="5898" y="8161"/>
                  </a:lnTo>
                  <a:lnTo>
                    <a:pt x="5898" y="8408"/>
                  </a:lnTo>
                  <a:lnTo>
                    <a:pt x="5898" y="8408"/>
                  </a:lnTo>
                  <a:lnTo>
                    <a:pt x="5898" y="8447"/>
                  </a:lnTo>
                  <a:lnTo>
                    <a:pt x="5915" y="8495"/>
                  </a:lnTo>
                  <a:lnTo>
                    <a:pt x="5930" y="8535"/>
                  </a:lnTo>
                  <a:lnTo>
                    <a:pt x="5946" y="8566"/>
                  </a:lnTo>
                  <a:lnTo>
                    <a:pt x="5573" y="8566"/>
                  </a:lnTo>
                  <a:lnTo>
                    <a:pt x="5573" y="7931"/>
                  </a:lnTo>
                  <a:lnTo>
                    <a:pt x="5454" y="7931"/>
                  </a:lnTo>
                  <a:lnTo>
                    <a:pt x="5454" y="8566"/>
                  </a:lnTo>
                  <a:lnTo>
                    <a:pt x="5080" y="8566"/>
                  </a:lnTo>
                  <a:lnTo>
                    <a:pt x="5080" y="8566"/>
                  </a:lnTo>
                  <a:lnTo>
                    <a:pt x="5105" y="8535"/>
                  </a:lnTo>
                  <a:lnTo>
                    <a:pt x="5120" y="8495"/>
                  </a:lnTo>
                  <a:lnTo>
                    <a:pt x="5128" y="8447"/>
                  </a:lnTo>
                  <a:lnTo>
                    <a:pt x="5136" y="8408"/>
                  </a:lnTo>
                  <a:lnTo>
                    <a:pt x="5136" y="8161"/>
                  </a:lnTo>
                  <a:lnTo>
                    <a:pt x="5136" y="8161"/>
                  </a:lnTo>
                  <a:lnTo>
                    <a:pt x="5128" y="8105"/>
                  </a:lnTo>
                  <a:lnTo>
                    <a:pt x="5112" y="8050"/>
                  </a:lnTo>
                  <a:lnTo>
                    <a:pt x="5080" y="8003"/>
                  </a:lnTo>
                  <a:lnTo>
                    <a:pt x="5049" y="7955"/>
                  </a:lnTo>
                  <a:lnTo>
                    <a:pt x="5001" y="7923"/>
                  </a:lnTo>
                  <a:lnTo>
                    <a:pt x="4954" y="7892"/>
                  </a:lnTo>
                  <a:lnTo>
                    <a:pt x="4898" y="7876"/>
                  </a:lnTo>
                  <a:lnTo>
                    <a:pt x="4842" y="7876"/>
                  </a:lnTo>
                  <a:lnTo>
                    <a:pt x="4842" y="7876"/>
                  </a:lnTo>
                  <a:lnTo>
                    <a:pt x="4779" y="7876"/>
                  </a:lnTo>
                  <a:lnTo>
                    <a:pt x="4723" y="7892"/>
                  </a:lnTo>
                  <a:lnTo>
                    <a:pt x="4676" y="7923"/>
                  </a:lnTo>
                  <a:lnTo>
                    <a:pt x="4628" y="7955"/>
                  </a:lnTo>
                  <a:lnTo>
                    <a:pt x="4596" y="8003"/>
                  </a:lnTo>
                  <a:lnTo>
                    <a:pt x="4565" y="8050"/>
                  </a:lnTo>
                  <a:lnTo>
                    <a:pt x="4549" y="8105"/>
                  </a:lnTo>
                  <a:lnTo>
                    <a:pt x="4549" y="8161"/>
                  </a:lnTo>
                  <a:lnTo>
                    <a:pt x="4549" y="8408"/>
                  </a:lnTo>
                  <a:lnTo>
                    <a:pt x="4549" y="8408"/>
                  </a:lnTo>
                  <a:lnTo>
                    <a:pt x="4549" y="8447"/>
                  </a:lnTo>
                  <a:lnTo>
                    <a:pt x="4557" y="8495"/>
                  </a:lnTo>
                  <a:lnTo>
                    <a:pt x="4572" y="8535"/>
                  </a:lnTo>
                  <a:lnTo>
                    <a:pt x="4596" y="8566"/>
                  </a:lnTo>
                  <a:lnTo>
                    <a:pt x="4223" y="8566"/>
                  </a:lnTo>
                  <a:lnTo>
                    <a:pt x="4223" y="7931"/>
                  </a:lnTo>
                  <a:lnTo>
                    <a:pt x="4104" y="7931"/>
                  </a:lnTo>
                  <a:lnTo>
                    <a:pt x="4104" y="8566"/>
                  </a:lnTo>
                  <a:lnTo>
                    <a:pt x="3660" y="8566"/>
                  </a:lnTo>
                  <a:lnTo>
                    <a:pt x="3660" y="8566"/>
                  </a:lnTo>
                  <a:lnTo>
                    <a:pt x="3683" y="8535"/>
                  </a:lnTo>
                  <a:lnTo>
                    <a:pt x="3699" y="8487"/>
                  </a:lnTo>
                  <a:lnTo>
                    <a:pt x="3714" y="8447"/>
                  </a:lnTo>
                  <a:lnTo>
                    <a:pt x="3714" y="8408"/>
                  </a:lnTo>
                  <a:lnTo>
                    <a:pt x="3714" y="8161"/>
                  </a:lnTo>
                  <a:lnTo>
                    <a:pt x="3714" y="8161"/>
                  </a:lnTo>
                  <a:lnTo>
                    <a:pt x="3707" y="8105"/>
                  </a:lnTo>
                  <a:lnTo>
                    <a:pt x="3691" y="8050"/>
                  </a:lnTo>
                  <a:lnTo>
                    <a:pt x="3668" y="8003"/>
                  </a:lnTo>
                  <a:lnTo>
                    <a:pt x="3627" y="7963"/>
                  </a:lnTo>
                  <a:lnTo>
                    <a:pt x="3588" y="7923"/>
                  </a:lnTo>
                  <a:lnTo>
                    <a:pt x="3533" y="7900"/>
                  </a:lnTo>
                  <a:lnTo>
                    <a:pt x="3477" y="7876"/>
                  </a:lnTo>
                  <a:lnTo>
                    <a:pt x="3421" y="7876"/>
                  </a:lnTo>
                  <a:lnTo>
                    <a:pt x="3421" y="7876"/>
                  </a:lnTo>
                  <a:lnTo>
                    <a:pt x="3365" y="7876"/>
                  </a:lnTo>
                  <a:lnTo>
                    <a:pt x="3309" y="7892"/>
                  </a:lnTo>
                  <a:lnTo>
                    <a:pt x="3596" y="6868"/>
                  </a:lnTo>
                  <a:lnTo>
                    <a:pt x="3596" y="7472"/>
                  </a:lnTo>
                  <a:lnTo>
                    <a:pt x="3714" y="7472"/>
                  </a:lnTo>
                  <a:lnTo>
                    <a:pt x="3714" y="6789"/>
                  </a:lnTo>
                  <a:lnTo>
                    <a:pt x="3620" y="6789"/>
                  </a:lnTo>
                  <a:lnTo>
                    <a:pt x="3890" y="5836"/>
                  </a:lnTo>
                  <a:lnTo>
                    <a:pt x="4104" y="5836"/>
                  </a:lnTo>
                  <a:lnTo>
                    <a:pt x="4104" y="6288"/>
                  </a:lnTo>
                  <a:lnTo>
                    <a:pt x="4223" y="6288"/>
                  </a:lnTo>
                  <a:lnTo>
                    <a:pt x="4223" y="5836"/>
                  </a:lnTo>
                  <a:lnTo>
                    <a:pt x="4549" y="5836"/>
                  </a:lnTo>
                  <a:lnTo>
                    <a:pt x="4549" y="6074"/>
                  </a:lnTo>
                  <a:lnTo>
                    <a:pt x="4549" y="6074"/>
                  </a:lnTo>
                  <a:lnTo>
                    <a:pt x="4549" y="6129"/>
                  </a:lnTo>
                  <a:lnTo>
                    <a:pt x="4572" y="6185"/>
                  </a:lnTo>
                  <a:lnTo>
                    <a:pt x="4596" y="6233"/>
                  </a:lnTo>
                  <a:lnTo>
                    <a:pt x="4636" y="6272"/>
                  </a:lnTo>
                  <a:lnTo>
                    <a:pt x="4676" y="6312"/>
                  </a:lnTo>
                  <a:lnTo>
                    <a:pt x="4731" y="6336"/>
                  </a:lnTo>
                  <a:lnTo>
                    <a:pt x="4779" y="6352"/>
                  </a:lnTo>
                  <a:lnTo>
                    <a:pt x="4842" y="6360"/>
                  </a:lnTo>
                  <a:lnTo>
                    <a:pt x="4842" y="6360"/>
                  </a:lnTo>
                  <a:lnTo>
                    <a:pt x="4898" y="6352"/>
                  </a:lnTo>
                  <a:lnTo>
                    <a:pt x="4954" y="6336"/>
                  </a:lnTo>
                  <a:lnTo>
                    <a:pt x="5001" y="6312"/>
                  </a:lnTo>
                  <a:lnTo>
                    <a:pt x="5049" y="6272"/>
                  </a:lnTo>
                  <a:lnTo>
                    <a:pt x="5080" y="6233"/>
                  </a:lnTo>
                  <a:lnTo>
                    <a:pt x="5112" y="6185"/>
                  </a:lnTo>
                  <a:lnTo>
                    <a:pt x="5128" y="6129"/>
                  </a:lnTo>
                  <a:lnTo>
                    <a:pt x="5136" y="6074"/>
                  </a:lnTo>
                  <a:lnTo>
                    <a:pt x="5136" y="5836"/>
                  </a:lnTo>
                  <a:lnTo>
                    <a:pt x="5454" y="5836"/>
                  </a:lnTo>
                  <a:lnTo>
                    <a:pt x="5454" y="6288"/>
                  </a:lnTo>
                  <a:lnTo>
                    <a:pt x="5573" y="6288"/>
                  </a:lnTo>
                  <a:lnTo>
                    <a:pt x="5573" y="5836"/>
                  </a:lnTo>
                  <a:lnTo>
                    <a:pt x="5898" y="5836"/>
                  </a:lnTo>
                  <a:lnTo>
                    <a:pt x="5898" y="6074"/>
                  </a:lnTo>
                  <a:lnTo>
                    <a:pt x="5898" y="6074"/>
                  </a:lnTo>
                  <a:lnTo>
                    <a:pt x="5907" y="6129"/>
                  </a:lnTo>
                  <a:lnTo>
                    <a:pt x="5922" y="6185"/>
                  </a:lnTo>
                  <a:lnTo>
                    <a:pt x="5946" y="6233"/>
                  </a:lnTo>
                  <a:lnTo>
                    <a:pt x="5986" y="6272"/>
                  </a:lnTo>
                  <a:lnTo>
                    <a:pt x="6025" y="6312"/>
                  </a:lnTo>
                  <a:lnTo>
                    <a:pt x="6073" y="6336"/>
                  </a:lnTo>
                  <a:lnTo>
                    <a:pt x="6121" y="6352"/>
                  </a:lnTo>
                  <a:lnTo>
                    <a:pt x="6177" y="6360"/>
                  </a:lnTo>
                  <a:lnTo>
                    <a:pt x="6177" y="6360"/>
                  </a:lnTo>
                  <a:lnTo>
                    <a:pt x="6231" y="6352"/>
                  </a:lnTo>
                  <a:lnTo>
                    <a:pt x="6287" y="6336"/>
                  </a:lnTo>
                  <a:lnTo>
                    <a:pt x="6335" y="6312"/>
                  </a:lnTo>
                  <a:lnTo>
                    <a:pt x="6383" y="6272"/>
                  </a:lnTo>
                  <a:lnTo>
                    <a:pt x="6414" y="6233"/>
                  </a:lnTo>
                  <a:lnTo>
                    <a:pt x="6447" y="6185"/>
                  </a:lnTo>
                  <a:lnTo>
                    <a:pt x="6462" y="6129"/>
                  </a:lnTo>
                  <a:lnTo>
                    <a:pt x="6470" y="6074"/>
                  </a:lnTo>
                  <a:lnTo>
                    <a:pt x="6470" y="5836"/>
                  </a:lnTo>
                  <a:lnTo>
                    <a:pt x="6788" y="5836"/>
                  </a:lnTo>
                  <a:lnTo>
                    <a:pt x="6796" y="5844"/>
                  </a:lnTo>
                  <a:close/>
                  <a:moveTo>
                    <a:pt x="570" y="8471"/>
                  </a:moveTo>
                  <a:lnTo>
                    <a:pt x="570" y="8471"/>
                  </a:lnTo>
                  <a:lnTo>
                    <a:pt x="563" y="8439"/>
                  </a:lnTo>
                  <a:lnTo>
                    <a:pt x="555" y="8408"/>
                  </a:lnTo>
                  <a:lnTo>
                    <a:pt x="555" y="8161"/>
                  </a:lnTo>
                  <a:lnTo>
                    <a:pt x="555" y="8161"/>
                  </a:lnTo>
                  <a:lnTo>
                    <a:pt x="563" y="8121"/>
                  </a:lnTo>
                  <a:lnTo>
                    <a:pt x="570" y="8090"/>
                  </a:lnTo>
                  <a:lnTo>
                    <a:pt x="586" y="8066"/>
                  </a:lnTo>
                  <a:lnTo>
                    <a:pt x="611" y="8042"/>
                  </a:lnTo>
                  <a:lnTo>
                    <a:pt x="634" y="8018"/>
                  </a:lnTo>
                  <a:lnTo>
                    <a:pt x="666" y="8003"/>
                  </a:lnTo>
                  <a:lnTo>
                    <a:pt x="698" y="7995"/>
                  </a:lnTo>
                  <a:lnTo>
                    <a:pt x="738" y="7986"/>
                  </a:lnTo>
                  <a:lnTo>
                    <a:pt x="738" y="7986"/>
                  </a:lnTo>
                  <a:lnTo>
                    <a:pt x="769" y="7995"/>
                  </a:lnTo>
                  <a:lnTo>
                    <a:pt x="801" y="8003"/>
                  </a:lnTo>
                  <a:lnTo>
                    <a:pt x="833" y="8018"/>
                  </a:lnTo>
                  <a:lnTo>
                    <a:pt x="864" y="8042"/>
                  </a:lnTo>
                  <a:lnTo>
                    <a:pt x="881" y="8066"/>
                  </a:lnTo>
                  <a:lnTo>
                    <a:pt x="896" y="8090"/>
                  </a:lnTo>
                  <a:lnTo>
                    <a:pt x="904" y="8121"/>
                  </a:lnTo>
                  <a:lnTo>
                    <a:pt x="912" y="8161"/>
                  </a:lnTo>
                  <a:lnTo>
                    <a:pt x="912" y="8408"/>
                  </a:lnTo>
                  <a:lnTo>
                    <a:pt x="912" y="8408"/>
                  </a:lnTo>
                  <a:lnTo>
                    <a:pt x="904" y="8455"/>
                  </a:lnTo>
                  <a:lnTo>
                    <a:pt x="881" y="8502"/>
                  </a:lnTo>
                  <a:lnTo>
                    <a:pt x="840" y="8543"/>
                  </a:lnTo>
                  <a:lnTo>
                    <a:pt x="792" y="8566"/>
                  </a:lnTo>
                  <a:lnTo>
                    <a:pt x="792" y="8566"/>
                  </a:lnTo>
                  <a:lnTo>
                    <a:pt x="729" y="8550"/>
                  </a:lnTo>
                  <a:lnTo>
                    <a:pt x="674" y="8535"/>
                  </a:lnTo>
                  <a:lnTo>
                    <a:pt x="618" y="8502"/>
                  </a:lnTo>
                  <a:lnTo>
                    <a:pt x="570" y="8471"/>
                  </a:lnTo>
                  <a:close/>
                  <a:moveTo>
                    <a:pt x="738" y="7876"/>
                  </a:moveTo>
                  <a:lnTo>
                    <a:pt x="738" y="7876"/>
                  </a:lnTo>
                  <a:lnTo>
                    <a:pt x="674" y="7876"/>
                  </a:lnTo>
                  <a:lnTo>
                    <a:pt x="618" y="7892"/>
                  </a:lnTo>
                  <a:lnTo>
                    <a:pt x="570" y="7923"/>
                  </a:lnTo>
                  <a:lnTo>
                    <a:pt x="523" y="7955"/>
                  </a:lnTo>
                  <a:lnTo>
                    <a:pt x="491" y="8003"/>
                  </a:lnTo>
                  <a:lnTo>
                    <a:pt x="468" y="8050"/>
                  </a:lnTo>
                  <a:lnTo>
                    <a:pt x="443" y="8105"/>
                  </a:lnTo>
                  <a:lnTo>
                    <a:pt x="443" y="8161"/>
                  </a:lnTo>
                  <a:lnTo>
                    <a:pt x="443" y="8296"/>
                  </a:lnTo>
                  <a:lnTo>
                    <a:pt x="443" y="8296"/>
                  </a:lnTo>
                  <a:lnTo>
                    <a:pt x="428" y="8248"/>
                  </a:lnTo>
                  <a:lnTo>
                    <a:pt x="412" y="8201"/>
                  </a:lnTo>
                  <a:lnTo>
                    <a:pt x="412" y="8153"/>
                  </a:lnTo>
                  <a:lnTo>
                    <a:pt x="412" y="8105"/>
                  </a:lnTo>
                  <a:lnTo>
                    <a:pt x="412" y="8058"/>
                  </a:lnTo>
                  <a:lnTo>
                    <a:pt x="428" y="8010"/>
                  </a:lnTo>
                  <a:lnTo>
                    <a:pt x="443" y="7963"/>
                  </a:lnTo>
                  <a:lnTo>
                    <a:pt x="468" y="7916"/>
                  </a:lnTo>
                  <a:lnTo>
                    <a:pt x="912" y="7114"/>
                  </a:lnTo>
                  <a:lnTo>
                    <a:pt x="912" y="7472"/>
                  </a:lnTo>
                  <a:lnTo>
                    <a:pt x="1031" y="7472"/>
                  </a:lnTo>
                  <a:lnTo>
                    <a:pt x="1031" y="6900"/>
                  </a:lnTo>
                  <a:lnTo>
                    <a:pt x="1373" y="6288"/>
                  </a:lnTo>
                  <a:lnTo>
                    <a:pt x="1467" y="6288"/>
                  </a:lnTo>
                  <a:lnTo>
                    <a:pt x="1467" y="6114"/>
                  </a:lnTo>
                  <a:lnTo>
                    <a:pt x="1627" y="5836"/>
                  </a:lnTo>
                  <a:lnTo>
                    <a:pt x="1793" y="5836"/>
                  </a:lnTo>
                  <a:lnTo>
                    <a:pt x="1793" y="6074"/>
                  </a:lnTo>
                  <a:lnTo>
                    <a:pt x="1793" y="6074"/>
                  </a:lnTo>
                  <a:lnTo>
                    <a:pt x="1801" y="6129"/>
                  </a:lnTo>
                  <a:lnTo>
                    <a:pt x="1817" y="6185"/>
                  </a:lnTo>
                  <a:lnTo>
                    <a:pt x="1841" y="6233"/>
                  </a:lnTo>
                  <a:lnTo>
                    <a:pt x="1880" y="6272"/>
                  </a:lnTo>
                  <a:lnTo>
                    <a:pt x="1920" y="6312"/>
                  </a:lnTo>
                  <a:lnTo>
                    <a:pt x="1968" y="6336"/>
                  </a:lnTo>
                  <a:lnTo>
                    <a:pt x="2015" y="6352"/>
                  </a:lnTo>
                  <a:lnTo>
                    <a:pt x="2071" y="6360"/>
                  </a:lnTo>
                  <a:lnTo>
                    <a:pt x="2071" y="6360"/>
                  </a:lnTo>
                  <a:lnTo>
                    <a:pt x="2127" y="6352"/>
                  </a:lnTo>
                  <a:lnTo>
                    <a:pt x="2183" y="6336"/>
                  </a:lnTo>
                  <a:lnTo>
                    <a:pt x="2231" y="6312"/>
                  </a:lnTo>
                  <a:lnTo>
                    <a:pt x="2277" y="6272"/>
                  </a:lnTo>
                  <a:lnTo>
                    <a:pt x="2318" y="6233"/>
                  </a:lnTo>
                  <a:lnTo>
                    <a:pt x="2341" y="6185"/>
                  </a:lnTo>
                  <a:lnTo>
                    <a:pt x="2357" y="6129"/>
                  </a:lnTo>
                  <a:lnTo>
                    <a:pt x="2365" y="6074"/>
                  </a:lnTo>
                  <a:lnTo>
                    <a:pt x="2365" y="5836"/>
                  </a:lnTo>
                  <a:lnTo>
                    <a:pt x="2690" y="5836"/>
                  </a:lnTo>
                  <a:lnTo>
                    <a:pt x="2690" y="6288"/>
                  </a:lnTo>
                  <a:lnTo>
                    <a:pt x="2810" y="6288"/>
                  </a:lnTo>
                  <a:lnTo>
                    <a:pt x="2810" y="5836"/>
                  </a:lnTo>
                  <a:lnTo>
                    <a:pt x="3128" y="5836"/>
                  </a:lnTo>
                  <a:lnTo>
                    <a:pt x="3128" y="6074"/>
                  </a:lnTo>
                  <a:lnTo>
                    <a:pt x="3128" y="6074"/>
                  </a:lnTo>
                  <a:lnTo>
                    <a:pt x="3135" y="6122"/>
                  </a:lnTo>
                  <a:lnTo>
                    <a:pt x="3143" y="6162"/>
                  </a:lnTo>
                  <a:lnTo>
                    <a:pt x="3159" y="6201"/>
                  </a:lnTo>
                  <a:lnTo>
                    <a:pt x="3183" y="6241"/>
                  </a:lnTo>
                  <a:lnTo>
                    <a:pt x="3215" y="6272"/>
                  </a:lnTo>
                  <a:lnTo>
                    <a:pt x="3246" y="6297"/>
                  </a:lnTo>
                  <a:lnTo>
                    <a:pt x="3286" y="6320"/>
                  </a:lnTo>
                  <a:lnTo>
                    <a:pt x="3326" y="6344"/>
                  </a:lnTo>
                  <a:lnTo>
                    <a:pt x="3191" y="6812"/>
                  </a:lnTo>
                  <a:lnTo>
                    <a:pt x="3191" y="6812"/>
                  </a:lnTo>
                  <a:lnTo>
                    <a:pt x="3143" y="6781"/>
                  </a:lnTo>
                  <a:lnTo>
                    <a:pt x="3095" y="6756"/>
                  </a:lnTo>
                  <a:lnTo>
                    <a:pt x="3040" y="6733"/>
                  </a:lnTo>
                  <a:lnTo>
                    <a:pt x="2985" y="6733"/>
                  </a:lnTo>
                  <a:lnTo>
                    <a:pt x="2985" y="6733"/>
                  </a:lnTo>
                  <a:lnTo>
                    <a:pt x="2921" y="6733"/>
                  </a:lnTo>
                  <a:lnTo>
                    <a:pt x="2865" y="6749"/>
                  </a:lnTo>
                  <a:lnTo>
                    <a:pt x="2817" y="6781"/>
                  </a:lnTo>
                  <a:lnTo>
                    <a:pt x="2778" y="6812"/>
                  </a:lnTo>
                  <a:lnTo>
                    <a:pt x="2738" y="6852"/>
                  </a:lnTo>
                  <a:lnTo>
                    <a:pt x="2715" y="6900"/>
                  </a:lnTo>
                  <a:lnTo>
                    <a:pt x="2690" y="6947"/>
                  </a:lnTo>
                  <a:lnTo>
                    <a:pt x="2690" y="7003"/>
                  </a:lnTo>
                  <a:lnTo>
                    <a:pt x="2690" y="7257"/>
                  </a:lnTo>
                  <a:lnTo>
                    <a:pt x="2690" y="7257"/>
                  </a:lnTo>
                  <a:lnTo>
                    <a:pt x="2698" y="7321"/>
                  </a:lnTo>
                  <a:lnTo>
                    <a:pt x="2715" y="7368"/>
                  </a:lnTo>
                  <a:lnTo>
                    <a:pt x="2738" y="7416"/>
                  </a:lnTo>
                  <a:lnTo>
                    <a:pt x="2778" y="7464"/>
                  </a:lnTo>
                  <a:lnTo>
                    <a:pt x="2817" y="7495"/>
                  </a:lnTo>
                  <a:lnTo>
                    <a:pt x="2873" y="7527"/>
                  </a:lnTo>
                  <a:lnTo>
                    <a:pt x="2921" y="7543"/>
                  </a:lnTo>
                  <a:lnTo>
                    <a:pt x="2985" y="7551"/>
                  </a:lnTo>
                  <a:lnTo>
                    <a:pt x="2985" y="7551"/>
                  </a:lnTo>
                  <a:lnTo>
                    <a:pt x="2985" y="7551"/>
                  </a:lnTo>
                  <a:lnTo>
                    <a:pt x="2810" y="8185"/>
                  </a:lnTo>
                  <a:lnTo>
                    <a:pt x="2810" y="7931"/>
                  </a:lnTo>
                  <a:lnTo>
                    <a:pt x="2690" y="7931"/>
                  </a:lnTo>
                  <a:lnTo>
                    <a:pt x="2690" y="8566"/>
                  </a:lnTo>
                  <a:lnTo>
                    <a:pt x="2310" y="8566"/>
                  </a:lnTo>
                  <a:lnTo>
                    <a:pt x="2310" y="8566"/>
                  </a:lnTo>
                  <a:lnTo>
                    <a:pt x="2333" y="8535"/>
                  </a:lnTo>
                  <a:lnTo>
                    <a:pt x="2349" y="8495"/>
                  </a:lnTo>
                  <a:lnTo>
                    <a:pt x="2365" y="8447"/>
                  </a:lnTo>
                  <a:lnTo>
                    <a:pt x="2365" y="8408"/>
                  </a:lnTo>
                  <a:lnTo>
                    <a:pt x="2365" y="8161"/>
                  </a:lnTo>
                  <a:lnTo>
                    <a:pt x="2365" y="8161"/>
                  </a:lnTo>
                  <a:lnTo>
                    <a:pt x="2357" y="8105"/>
                  </a:lnTo>
                  <a:lnTo>
                    <a:pt x="2341" y="8050"/>
                  </a:lnTo>
                  <a:lnTo>
                    <a:pt x="2318" y="8003"/>
                  </a:lnTo>
                  <a:lnTo>
                    <a:pt x="2277" y="7955"/>
                  </a:lnTo>
                  <a:lnTo>
                    <a:pt x="2238" y="7923"/>
                  </a:lnTo>
                  <a:lnTo>
                    <a:pt x="2190" y="7892"/>
                  </a:lnTo>
                  <a:lnTo>
                    <a:pt x="2135" y="7876"/>
                  </a:lnTo>
                  <a:lnTo>
                    <a:pt x="2071" y="7876"/>
                  </a:lnTo>
                  <a:lnTo>
                    <a:pt x="2071" y="7876"/>
                  </a:lnTo>
                  <a:lnTo>
                    <a:pt x="2015" y="7876"/>
                  </a:lnTo>
                  <a:lnTo>
                    <a:pt x="1961" y="7900"/>
                  </a:lnTo>
                  <a:lnTo>
                    <a:pt x="1913" y="7923"/>
                  </a:lnTo>
                  <a:lnTo>
                    <a:pt x="1872" y="7955"/>
                  </a:lnTo>
                  <a:lnTo>
                    <a:pt x="1841" y="8003"/>
                  </a:lnTo>
                  <a:lnTo>
                    <a:pt x="1817" y="8050"/>
                  </a:lnTo>
                  <a:lnTo>
                    <a:pt x="1801" y="8105"/>
                  </a:lnTo>
                  <a:lnTo>
                    <a:pt x="1793" y="8161"/>
                  </a:lnTo>
                  <a:lnTo>
                    <a:pt x="1793" y="8408"/>
                  </a:lnTo>
                  <a:lnTo>
                    <a:pt x="1793" y="8408"/>
                  </a:lnTo>
                  <a:lnTo>
                    <a:pt x="1793" y="8447"/>
                  </a:lnTo>
                  <a:lnTo>
                    <a:pt x="1809" y="8495"/>
                  </a:lnTo>
                  <a:lnTo>
                    <a:pt x="1826" y="8535"/>
                  </a:lnTo>
                  <a:lnTo>
                    <a:pt x="1841" y="8566"/>
                  </a:lnTo>
                  <a:lnTo>
                    <a:pt x="1467" y="8566"/>
                  </a:lnTo>
                  <a:lnTo>
                    <a:pt x="1467" y="7931"/>
                  </a:lnTo>
                  <a:lnTo>
                    <a:pt x="1349" y="7931"/>
                  </a:lnTo>
                  <a:lnTo>
                    <a:pt x="1349" y="8566"/>
                  </a:lnTo>
                  <a:lnTo>
                    <a:pt x="975" y="8566"/>
                  </a:lnTo>
                  <a:lnTo>
                    <a:pt x="975" y="8566"/>
                  </a:lnTo>
                  <a:lnTo>
                    <a:pt x="999" y="8535"/>
                  </a:lnTo>
                  <a:lnTo>
                    <a:pt x="1016" y="8495"/>
                  </a:lnTo>
                  <a:lnTo>
                    <a:pt x="1023" y="8447"/>
                  </a:lnTo>
                  <a:lnTo>
                    <a:pt x="1031" y="8408"/>
                  </a:lnTo>
                  <a:lnTo>
                    <a:pt x="1031" y="8161"/>
                  </a:lnTo>
                  <a:lnTo>
                    <a:pt x="1031" y="8161"/>
                  </a:lnTo>
                  <a:lnTo>
                    <a:pt x="1023" y="8105"/>
                  </a:lnTo>
                  <a:lnTo>
                    <a:pt x="1008" y="8050"/>
                  </a:lnTo>
                  <a:lnTo>
                    <a:pt x="975" y="8003"/>
                  </a:lnTo>
                  <a:lnTo>
                    <a:pt x="944" y="7955"/>
                  </a:lnTo>
                  <a:lnTo>
                    <a:pt x="896" y="7923"/>
                  </a:lnTo>
                  <a:lnTo>
                    <a:pt x="848" y="7892"/>
                  </a:lnTo>
                  <a:lnTo>
                    <a:pt x="792" y="7876"/>
                  </a:lnTo>
                  <a:lnTo>
                    <a:pt x="738" y="7876"/>
                  </a:lnTo>
                  <a:close/>
                  <a:moveTo>
                    <a:pt x="6017" y="5836"/>
                  </a:moveTo>
                  <a:lnTo>
                    <a:pt x="6351" y="5836"/>
                  </a:lnTo>
                  <a:lnTo>
                    <a:pt x="6351" y="6074"/>
                  </a:lnTo>
                  <a:lnTo>
                    <a:pt x="6351" y="6074"/>
                  </a:lnTo>
                  <a:lnTo>
                    <a:pt x="6351" y="6106"/>
                  </a:lnTo>
                  <a:lnTo>
                    <a:pt x="6343" y="6137"/>
                  </a:lnTo>
                  <a:lnTo>
                    <a:pt x="6327" y="6162"/>
                  </a:lnTo>
                  <a:lnTo>
                    <a:pt x="6303" y="6193"/>
                  </a:lnTo>
                  <a:lnTo>
                    <a:pt x="6279" y="6209"/>
                  </a:lnTo>
                  <a:lnTo>
                    <a:pt x="6248" y="6233"/>
                  </a:lnTo>
                  <a:lnTo>
                    <a:pt x="6216" y="6241"/>
                  </a:lnTo>
                  <a:lnTo>
                    <a:pt x="6177" y="6241"/>
                  </a:lnTo>
                  <a:lnTo>
                    <a:pt x="6177" y="6241"/>
                  </a:lnTo>
                  <a:lnTo>
                    <a:pt x="6144" y="6241"/>
                  </a:lnTo>
                  <a:lnTo>
                    <a:pt x="6113" y="6233"/>
                  </a:lnTo>
                  <a:lnTo>
                    <a:pt x="6089" y="6217"/>
                  </a:lnTo>
                  <a:lnTo>
                    <a:pt x="6065" y="6193"/>
                  </a:lnTo>
                  <a:lnTo>
                    <a:pt x="6042" y="6170"/>
                  </a:lnTo>
                  <a:lnTo>
                    <a:pt x="6025" y="6137"/>
                  </a:lnTo>
                  <a:lnTo>
                    <a:pt x="6017" y="6106"/>
                  </a:lnTo>
                  <a:lnTo>
                    <a:pt x="6017" y="6074"/>
                  </a:lnTo>
                  <a:lnTo>
                    <a:pt x="6017" y="5836"/>
                  </a:lnTo>
                  <a:close/>
                  <a:moveTo>
                    <a:pt x="4659" y="5836"/>
                  </a:moveTo>
                  <a:lnTo>
                    <a:pt x="5017" y="5836"/>
                  </a:lnTo>
                  <a:lnTo>
                    <a:pt x="5017" y="6074"/>
                  </a:lnTo>
                  <a:lnTo>
                    <a:pt x="5017" y="6074"/>
                  </a:lnTo>
                  <a:lnTo>
                    <a:pt x="5009" y="6106"/>
                  </a:lnTo>
                  <a:lnTo>
                    <a:pt x="5001" y="6137"/>
                  </a:lnTo>
                  <a:lnTo>
                    <a:pt x="4985" y="6162"/>
                  </a:lnTo>
                  <a:lnTo>
                    <a:pt x="4962" y="6193"/>
                  </a:lnTo>
                  <a:lnTo>
                    <a:pt x="4937" y="6209"/>
                  </a:lnTo>
                  <a:lnTo>
                    <a:pt x="4906" y="6233"/>
                  </a:lnTo>
                  <a:lnTo>
                    <a:pt x="4874" y="6241"/>
                  </a:lnTo>
                  <a:lnTo>
                    <a:pt x="4842" y="6241"/>
                  </a:lnTo>
                  <a:lnTo>
                    <a:pt x="4842" y="6241"/>
                  </a:lnTo>
                  <a:lnTo>
                    <a:pt x="4802" y="6241"/>
                  </a:lnTo>
                  <a:lnTo>
                    <a:pt x="4771" y="6233"/>
                  </a:lnTo>
                  <a:lnTo>
                    <a:pt x="4739" y="6209"/>
                  </a:lnTo>
                  <a:lnTo>
                    <a:pt x="4715" y="6193"/>
                  </a:lnTo>
                  <a:lnTo>
                    <a:pt x="4692" y="6162"/>
                  </a:lnTo>
                  <a:lnTo>
                    <a:pt x="4676" y="6137"/>
                  </a:lnTo>
                  <a:lnTo>
                    <a:pt x="4667" y="6106"/>
                  </a:lnTo>
                  <a:lnTo>
                    <a:pt x="4659" y="6074"/>
                  </a:lnTo>
                  <a:lnTo>
                    <a:pt x="4659" y="5836"/>
                  </a:lnTo>
                  <a:close/>
                  <a:moveTo>
                    <a:pt x="3357" y="6233"/>
                  </a:moveTo>
                  <a:lnTo>
                    <a:pt x="3357" y="6233"/>
                  </a:lnTo>
                  <a:lnTo>
                    <a:pt x="3309" y="6201"/>
                  </a:lnTo>
                  <a:lnTo>
                    <a:pt x="3278" y="6162"/>
                  </a:lnTo>
                  <a:lnTo>
                    <a:pt x="3255" y="6122"/>
                  </a:lnTo>
                  <a:lnTo>
                    <a:pt x="3246" y="6074"/>
                  </a:lnTo>
                  <a:lnTo>
                    <a:pt x="3246" y="5836"/>
                  </a:lnTo>
                  <a:lnTo>
                    <a:pt x="3461" y="5836"/>
                  </a:lnTo>
                  <a:lnTo>
                    <a:pt x="3357" y="6233"/>
                  </a:lnTo>
                  <a:close/>
                  <a:moveTo>
                    <a:pt x="1913" y="5836"/>
                  </a:moveTo>
                  <a:lnTo>
                    <a:pt x="2246" y="5836"/>
                  </a:lnTo>
                  <a:lnTo>
                    <a:pt x="2246" y="6074"/>
                  </a:lnTo>
                  <a:lnTo>
                    <a:pt x="2246" y="6074"/>
                  </a:lnTo>
                  <a:lnTo>
                    <a:pt x="2246" y="6106"/>
                  </a:lnTo>
                  <a:lnTo>
                    <a:pt x="2238" y="6137"/>
                  </a:lnTo>
                  <a:lnTo>
                    <a:pt x="2222" y="6162"/>
                  </a:lnTo>
                  <a:lnTo>
                    <a:pt x="2198" y="6193"/>
                  </a:lnTo>
                  <a:lnTo>
                    <a:pt x="2175" y="6209"/>
                  </a:lnTo>
                  <a:lnTo>
                    <a:pt x="2142" y="6233"/>
                  </a:lnTo>
                  <a:lnTo>
                    <a:pt x="2111" y="6241"/>
                  </a:lnTo>
                  <a:lnTo>
                    <a:pt x="2071" y="6241"/>
                  </a:lnTo>
                  <a:lnTo>
                    <a:pt x="2071" y="6241"/>
                  </a:lnTo>
                  <a:lnTo>
                    <a:pt x="2040" y="6241"/>
                  </a:lnTo>
                  <a:lnTo>
                    <a:pt x="2015" y="6233"/>
                  </a:lnTo>
                  <a:lnTo>
                    <a:pt x="1984" y="6217"/>
                  </a:lnTo>
                  <a:lnTo>
                    <a:pt x="1961" y="6193"/>
                  </a:lnTo>
                  <a:lnTo>
                    <a:pt x="1936" y="6170"/>
                  </a:lnTo>
                  <a:lnTo>
                    <a:pt x="1920" y="6137"/>
                  </a:lnTo>
                  <a:lnTo>
                    <a:pt x="1913" y="6106"/>
                  </a:lnTo>
                  <a:lnTo>
                    <a:pt x="1913" y="6074"/>
                  </a:lnTo>
                  <a:lnTo>
                    <a:pt x="1913" y="5836"/>
                  </a:lnTo>
                  <a:close/>
                  <a:moveTo>
                    <a:pt x="3596" y="8408"/>
                  </a:moveTo>
                  <a:lnTo>
                    <a:pt x="3596" y="8408"/>
                  </a:lnTo>
                  <a:lnTo>
                    <a:pt x="3596" y="8431"/>
                  </a:lnTo>
                  <a:lnTo>
                    <a:pt x="3588" y="8463"/>
                  </a:lnTo>
                  <a:lnTo>
                    <a:pt x="3572" y="8487"/>
                  </a:lnTo>
                  <a:lnTo>
                    <a:pt x="3556" y="8510"/>
                  </a:lnTo>
                  <a:lnTo>
                    <a:pt x="3516" y="8550"/>
                  </a:lnTo>
                  <a:lnTo>
                    <a:pt x="3461" y="8566"/>
                  </a:lnTo>
                  <a:lnTo>
                    <a:pt x="3381" y="8566"/>
                  </a:lnTo>
                  <a:lnTo>
                    <a:pt x="3381" y="8566"/>
                  </a:lnTo>
                  <a:lnTo>
                    <a:pt x="3350" y="8558"/>
                  </a:lnTo>
                  <a:lnTo>
                    <a:pt x="3326" y="8550"/>
                  </a:lnTo>
                  <a:lnTo>
                    <a:pt x="3286" y="8510"/>
                  </a:lnTo>
                  <a:lnTo>
                    <a:pt x="3270" y="8487"/>
                  </a:lnTo>
                  <a:lnTo>
                    <a:pt x="3255" y="8463"/>
                  </a:lnTo>
                  <a:lnTo>
                    <a:pt x="3246" y="8431"/>
                  </a:lnTo>
                  <a:lnTo>
                    <a:pt x="3246" y="8408"/>
                  </a:lnTo>
                  <a:lnTo>
                    <a:pt x="3246" y="8161"/>
                  </a:lnTo>
                  <a:lnTo>
                    <a:pt x="3246" y="8161"/>
                  </a:lnTo>
                  <a:lnTo>
                    <a:pt x="3246" y="8121"/>
                  </a:lnTo>
                  <a:lnTo>
                    <a:pt x="3263" y="8090"/>
                  </a:lnTo>
                  <a:lnTo>
                    <a:pt x="3278" y="8066"/>
                  </a:lnTo>
                  <a:lnTo>
                    <a:pt x="3294" y="8042"/>
                  </a:lnTo>
                  <a:lnTo>
                    <a:pt x="3326" y="8018"/>
                  </a:lnTo>
                  <a:lnTo>
                    <a:pt x="3350" y="8003"/>
                  </a:lnTo>
                  <a:lnTo>
                    <a:pt x="3390" y="7995"/>
                  </a:lnTo>
                  <a:lnTo>
                    <a:pt x="3421" y="7986"/>
                  </a:lnTo>
                  <a:lnTo>
                    <a:pt x="3421" y="7986"/>
                  </a:lnTo>
                  <a:lnTo>
                    <a:pt x="3453" y="7995"/>
                  </a:lnTo>
                  <a:lnTo>
                    <a:pt x="3485" y="8003"/>
                  </a:lnTo>
                  <a:lnTo>
                    <a:pt x="3516" y="8018"/>
                  </a:lnTo>
                  <a:lnTo>
                    <a:pt x="3540" y="8042"/>
                  </a:lnTo>
                  <a:lnTo>
                    <a:pt x="3564" y="8066"/>
                  </a:lnTo>
                  <a:lnTo>
                    <a:pt x="3579" y="8090"/>
                  </a:lnTo>
                  <a:lnTo>
                    <a:pt x="3596" y="8121"/>
                  </a:lnTo>
                  <a:lnTo>
                    <a:pt x="3596" y="8161"/>
                  </a:lnTo>
                  <a:lnTo>
                    <a:pt x="3596" y="8408"/>
                  </a:lnTo>
                  <a:close/>
                  <a:moveTo>
                    <a:pt x="3183" y="8566"/>
                  </a:moveTo>
                  <a:lnTo>
                    <a:pt x="3128" y="8566"/>
                  </a:lnTo>
                  <a:lnTo>
                    <a:pt x="3143" y="8495"/>
                  </a:lnTo>
                  <a:lnTo>
                    <a:pt x="3143" y="8495"/>
                  </a:lnTo>
                  <a:lnTo>
                    <a:pt x="3159" y="8535"/>
                  </a:lnTo>
                  <a:lnTo>
                    <a:pt x="3183" y="8566"/>
                  </a:lnTo>
                  <a:close/>
                  <a:moveTo>
                    <a:pt x="3016" y="7424"/>
                  </a:moveTo>
                  <a:lnTo>
                    <a:pt x="3016" y="7424"/>
                  </a:lnTo>
                  <a:lnTo>
                    <a:pt x="2985" y="7431"/>
                  </a:lnTo>
                  <a:lnTo>
                    <a:pt x="2985" y="7431"/>
                  </a:lnTo>
                  <a:lnTo>
                    <a:pt x="2945" y="7424"/>
                  </a:lnTo>
                  <a:lnTo>
                    <a:pt x="2913" y="7416"/>
                  </a:lnTo>
                  <a:lnTo>
                    <a:pt x="2881" y="7400"/>
                  </a:lnTo>
                  <a:lnTo>
                    <a:pt x="2858" y="7376"/>
                  </a:lnTo>
                  <a:lnTo>
                    <a:pt x="2833" y="7352"/>
                  </a:lnTo>
                  <a:lnTo>
                    <a:pt x="2817" y="7321"/>
                  </a:lnTo>
                  <a:lnTo>
                    <a:pt x="2810" y="7289"/>
                  </a:lnTo>
                  <a:lnTo>
                    <a:pt x="2810" y="7257"/>
                  </a:lnTo>
                  <a:lnTo>
                    <a:pt x="2810" y="7003"/>
                  </a:lnTo>
                  <a:lnTo>
                    <a:pt x="2810" y="7003"/>
                  </a:lnTo>
                  <a:lnTo>
                    <a:pt x="2810" y="6972"/>
                  </a:lnTo>
                  <a:lnTo>
                    <a:pt x="2817" y="6947"/>
                  </a:lnTo>
                  <a:lnTo>
                    <a:pt x="2833" y="6916"/>
                  </a:lnTo>
                  <a:lnTo>
                    <a:pt x="2858" y="6891"/>
                  </a:lnTo>
                  <a:lnTo>
                    <a:pt x="2881" y="6876"/>
                  </a:lnTo>
                  <a:lnTo>
                    <a:pt x="2913" y="6860"/>
                  </a:lnTo>
                  <a:lnTo>
                    <a:pt x="2945" y="6852"/>
                  </a:lnTo>
                  <a:lnTo>
                    <a:pt x="2985" y="6845"/>
                  </a:lnTo>
                  <a:lnTo>
                    <a:pt x="2985" y="6845"/>
                  </a:lnTo>
                  <a:lnTo>
                    <a:pt x="3032" y="6860"/>
                  </a:lnTo>
                  <a:lnTo>
                    <a:pt x="3087" y="6884"/>
                  </a:lnTo>
                  <a:lnTo>
                    <a:pt x="3120" y="6916"/>
                  </a:lnTo>
                  <a:lnTo>
                    <a:pt x="3151" y="6955"/>
                  </a:lnTo>
                  <a:lnTo>
                    <a:pt x="3016" y="7424"/>
                  </a:lnTo>
                  <a:close/>
                  <a:moveTo>
                    <a:pt x="1913" y="8408"/>
                  </a:moveTo>
                  <a:lnTo>
                    <a:pt x="1913" y="8161"/>
                  </a:lnTo>
                  <a:lnTo>
                    <a:pt x="1913" y="8161"/>
                  </a:lnTo>
                  <a:lnTo>
                    <a:pt x="1913" y="8130"/>
                  </a:lnTo>
                  <a:lnTo>
                    <a:pt x="1920" y="8098"/>
                  </a:lnTo>
                  <a:lnTo>
                    <a:pt x="1936" y="8066"/>
                  </a:lnTo>
                  <a:lnTo>
                    <a:pt x="1961" y="8042"/>
                  </a:lnTo>
                  <a:lnTo>
                    <a:pt x="1984" y="8018"/>
                  </a:lnTo>
                  <a:lnTo>
                    <a:pt x="2007" y="8003"/>
                  </a:lnTo>
                  <a:lnTo>
                    <a:pt x="2040" y="7995"/>
                  </a:lnTo>
                  <a:lnTo>
                    <a:pt x="2071" y="7986"/>
                  </a:lnTo>
                  <a:lnTo>
                    <a:pt x="2071" y="7986"/>
                  </a:lnTo>
                  <a:lnTo>
                    <a:pt x="2111" y="7995"/>
                  </a:lnTo>
                  <a:lnTo>
                    <a:pt x="2142" y="8003"/>
                  </a:lnTo>
                  <a:lnTo>
                    <a:pt x="2175" y="8018"/>
                  </a:lnTo>
                  <a:lnTo>
                    <a:pt x="2198" y="8042"/>
                  </a:lnTo>
                  <a:lnTo>
                    <a:pt x="2222" y="8066"/>
                  </a:lnTo>
                  <a:lnTo>
                    <a:pt x="2238" y="8090"/>
                  </a:lnTo>
                  <a:lnTo>
                    <a:pt x="2246" y="8121"/>
                  </a:lnTo>
                  <a:lnTo>
                    <a:pt x="2246" y="8161"/>
                  </a:lnTo>
                  <a:lnTo>
                    <a:pt x="2246" y="8408"/>
                  </a:lnTo>
                  <a:lnTo>
                    <a:pt x="2246" y="8408"/>
                  </a:lnTo>
                  <a:lnTo>
                    <a:pt x="2246" y="8431"/>
                  </a:lnTo>
                  <a:lnTo>
                    <a:pt x="2238" y="8463"/>
                  </a:lnTo>
                  <a:lnTo>
                    <a:pt x="2231" y="8487"/>
                  </a:lnTo>
                  <a:lnTo>
                    <a:pt x="2214" y="8510"/>
                  </a:lnTo>
                  <a:lnTo>
                    <a:pt x="2167" y="8550"/>
                  </a:lnTo>
                  <a:lnTo>
                    <a:pt x="2142" y="8558"/>
                  </a:lnTo>
                  <a:lnTo>
                    <a:pt x="2111" y="8566"/>
                  </a:lnTo>
                  <a:lnTo>
                    <a:pt x="2032" y="8566"/>
                  </a:lnTo>
                  <a:lnTo>
                    <a:pt x="2032" y="8566"/>
                  </a:lnTo>
                  <a:lnTo>
                    <a:pt x="1984" y="8543"/>
                  </a:lnTo>
                  <a:lnTo>
                    <a:pt x="1944" y="8510"/>
                  </a:lnTo>
                  <a:lnTo>
                    <a:pt x="1920" y="8463"/>
                  </a:lnTo>
                  <a:lnTo>
                    <a:pt x="1913" y="8431"/>
                  </a:lnTo>
                  <a:lnTo>
                    <a:pt x="1913" y="8408"/>
                  </a:lnTo>
                  <a:close/>
                  <a:moveTo>
                    <a:pt x="4659" y="8408"/>
                  </a:moveTo>
                  <a:lnTo>
                    <a:pt x="4659" y="8161"/>
                  </a:lnTo>
                  <a:lnTo>
                    <a:pt x="4659" y="8161"/>
                  </a:lnTo>
                  <a:lnTo>
                    <a:pt x="4667" y="8121"/>
                  </a:lnTo>
                  <a:lnTo>
                    <a:pt x="4676" y="8090"/>
                  </a:lnTo>
                  <a:lnTo>
                    <a:pt x="4692" y="8066"/>
                  </a:lnTo>
                  <a:lnTo>
                    <a:pt x="4715" y="8042"/>
                  </a:lnTo>
                  <a:lnTo>
                    <a:pt x="4739" y="8018"/>
                  </a:lnTo>
                  <a:lnTo>
                    <a:pt x="4771" y="8003"/>
                  </a:lnTo>
                  <a:lnTo>
                    <a:pt x="4802" y="7995"/>
                  </a:lnTo>
                  <a:lnTo>
                    <a:pt x="4842" y="7986"/>
                  </a:lnTo>
                  <a:lnTo>
                    <a:pt x="4842" y="7986"/>
                  </a:lnTo>
                  <a:lnTo>
                    <a:pt x="4874" y="7995"/>
                  </a:lnTo>
                  <a:lnTo>
                    <a:pt x="4906" y="8003"/>
                  </a:lnTo>
                  <a:lnTo>
                    <a:pt x="4937" y="8018"/>
                  </a:lnTo>
                  <a:lnTo>
                    <a:pt x="4962" y="8042"/>
                  </a:lnTo>
                  <a:lnTo>
                    <a:pt x="4985" y="8066"/>
                  </a:lnTo>
                  <a:lnTo>
                    <a:pt x="5001" y="8090"/>
                  </a:lnTo>
                  <a:lnTo>
                    <a:pt x="5009" y="8121"/>
                  </a:lnTo>
                  <a:lnTo>
                    <a:pt x="5017" y="8161"/>
                  </a:lnTo>
                  <a:lnTo>
                    <a:pt x="5017" y="8408"/>
                  </a:lnTo>
                  <a:lnTo>
                    <a:pt x="5017" y="8408"/>
                  </a:lnTo>
                  <a:lnTo>
                    <a:pt x="5017" y="8431"/>
                  </a:lnTo>
                  <a:lnTo>
                    <a:pt x="5009" y="8463"/>
                  </a:lnTo>
                  <a:lnTo>
                    <a:pt x="4993" y="8487"/>
                  </a:lnTo>
                  <a:lnTo>
                    <a:pt x="4977" y="8510"/>
                  </a:lnTo>
                  <a:lnTo>
                    <a:pt x="4937" y="8550"/>
                  </a:lnTo>
                  <a:lnTo>
                    <a:pt x="4914" y="8558"/>
                  </a:lnTo>
                  <a:lnTo>
                    <a:pt x="4882" y="8566"/>
                  </a:lnTo>
                  <a:lnTo>
                    <a:pt x="4794" y="8566"/>
                  </a:lnTo>
                  <a:lnTo>
                    <a:pt x="4794" y="8566"/>
                  </a:lnTo>
                  <a:lnTo>
                    <a:pt x="4771" y="8558"/>
                  </a:lnTo>
                  <a:lnTo>
                    <a:pt x="4739" y="8550"/>
                  </a:lnTo>
                  <a:lnTo>
                    <a:pt x="4700" y="8510"/>
                  </a:lnTo>
                  <a:lnTo>
                    <a:pt x="4684" y="8487"/>
                  </a:lnTo>
                  <a:lnTo>
                    <a:pt x="4676" y="8463"/>
                  </a:lnTo>
                  <a:lnTo>
                    <a:pt x="4667" y="8431"/>
                  </a:lnTo>
                  <a:lnTo>
                    <a:pt x="4659" y="8408"/>
                  </a:lnTo>
                  <a:close/>
                  <a:moveTo>
                    <a:pt x="6017" y="8408"/>
                  </a:moveTo>
                  <a:lnTo>
                    <a:pt x="6017" y="8161"/>
                  </a:lnTo>
                  <a:lnTo>
                    <a:pt x="6017" y="8161"/>
                  </a:lnTo>
                  <a:lnTo>
                    <a:pt x="6017" y="8130"/>
                  </a:lnTo>
                  <a:lnTo>
                    <a:pt x="6025" y="8098"/>
                  </a:lnTo>
                  <a:lnTo>
                    <a:pt x="6042" y="8066"/>
                  </a:lnTo>
                  <a:lnTo>
                    <a:pt x="6065" y="8042"/>
                  </a:lnTo>
                  <a:lnTo>
                    <a:pt x="6089" y="8018"/>
                  </a:lnTo>
                  <a:lnTo>
                    <a:pt x="6113" y="8003"/>
                  </a:lnTo>
                  <a:lnTo>
                    <a:pt x="6144" y="7995"/>
                  </a:lnTo>
                  <a:lnTo>
                    <a:pt x="6177" y="7986"/>
                  </a:lnTo>
                  <a:lnTo>
                    <a:pt x="6177" y="7986"/>
                  </a:lnTo>
                  <a:lnTo>
                    <a:pt x="6216" y="7995"/>
                  </a:lnTo>
                  <a:lnTo>
                    <a:pt x="6248" y="8003"/>
                  </a:lnTo>
                  <a:lnTo>
                    <a:pt x="6279" y="8018"/>
                  </a:lnTo>
                  <a:lnTo>
                    <a:pt x="6303" y="8042"/>
                  </a:lnTo>
                  <a:lnTo>
                    <a:pt x="6327" y="8066"/>
                  </a:lnTo>
                  <a:lnTo>
                    <a:pt x="6343" y="8090"/>
                  </a:lnTo>
                  <a:lnTo>
                    <a:pt x="6351" y="8121"/>
                  </a:lnTo>
                  <a:lnTo>
                    <a:pt x="6351" y="8161"/>
                  </a:lnTo>
                  <a:lnTo>
                    <a:pt x="6351" y="8408"/>
                  </a:lnTo>
                  <a:lnTo>
                    <a:pt x="6351" y="8408"/>
                  </a:lnTo>
                  <a:lnTo>
                    <a:pt x="6351" y="8431"/>
                  </a:lnTo>
                  <a:lnTo>
                    <a:pt x="6343" y="8463"/>
                  </a:lnTo>
                  <a:lnTo>
                    <a:pt x="6327" y="8487"/>
                  </a:lnTo>
                  <a:lnTo>
                    <a:pt x="6312" y="8510"/>
                  </a:lnTo>
                  <a:lnTo>
                    <a:pt x="6272" y="8550"/>
                  </a:lnTo>
                  <a:lnTo>
                    <a:pt x="6248" y="8558"/>
                  </a:lnTo>
                  <a:lnTo>
                    <a:pt x="6216" y="8566"/>
                  </a:lnTo>
                  <a:lnTo>
                    <a:pt x="6137" y="8566"/>
                  </a:lnTo>
                  <a:lnTo>
                    <a:pt x="6137" y="8566"/>
                  </a:lnTo>
                  <a:lnTo>
                    <a:pt x="6089" y="8543"/>
                  </a:lnTo>
                  <a:lnTo>
                    <a:pt x="6050" y="8510"/>
                  </a:lnTo>
                  <a:lnTo>
                    <a:pt x="6025" y="8463"/>
                  </a:lnTo>
                  <a:lnTo>
                    <a:pt x="6017" y="8431"/>
                  </a:lnTo>
                  <a:lnTo>
                    <a:pt x="6017" y="8408"/>
                  </a:lnTo>
                  <a:close/>
                  <a:moveTo>
                    <a:pt x="5930" y="413"/>
                  </a:moveTo>
                  <a:lnTo>
                    <a:pt x="5930" y="1136"/>
                  </a:lnTo>
                  <a:lnTo>
                    <a:pt x="5398" y="1136"/>
                  </a:lnTo>
                  <a:lnTo>
                    <a:pt x="5398" y="3351"/>
                  </a:lnTo>
                  <a:lnTo>
                    <a:pt x="6557" y="5423"/>
                  </a:lnTo>
                  <a:lnTo>
                    <a:pt x="3938" y="5423"/>
                  </a:lnTo>
                  <a:lnTo>
                    <a:pt x="3913" y="413"/>
                  </a:lnTo>
                  <a:lnTo>
                    <a:pt x="5930" y="413"/>
                  </a:lnTo>
                  <a:close/>
                  <a:moveTo>
                    <a:pt x="3008" y="3351"/>
                  </a:moveTo>
                  <a:lnTo>
                    <a:pt x="3008" y="1136"/>
                  </a:lnTo>
                  <a:lnTo>
                    <a:pt x="2476" y="1136"/>
                  </a:lnTo>
                  <a:lnTo>
                    <a:pt x="2476" y="413"/>
                  </a:lnTo>
                  <a:lnTo>
                    <a:pt x="3500" y="413"/>
                  </a:lnTo>
                  <a:lnTo>
                    <a:pt x="3533" y="5423"/>
                  </a:lnTo>
                  <a:lnTo>
                    <a:pt x="1857" y="5423"/>
                  </a:lnTo>
                  <a:lnTo>
                    <a:pt x="3008" y="335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98" name="Freeform 2"/>
            <p:cNvSpPr>
              <a:spLocks noChangeArrowheads="1"/>
            </p:cNvSpPr>
            <p:nvPr/>
          </p:nvSpPr>
          <p:spPr bwMode="auto">
            <a:xfrm>
              <a:off x="8939538" y="3119281"/>
              <a:ext cx="33185" cy="44812"/>
            </a:xfrm>
            <a:custGeom>
              <a:avLst/>
              <a:gdLst>
                <a:gd name="T0" fmla="*/ 293 w 588"/>
                <a:gd name="T1" fmla="*/ 818 h 819"/>
                <a:gd name="T2" fmla="*/ 405 w 588"/>
                <a:gd name="T3" fmla="*/ 794 h 819"/>
                <a:gd name="T4" fmla="*/ 492 w 588"/>
                <a:gd name="T5" fmla="*/ 731 h 819"/>
                <a:gd name="T6" fmla="*/ 563 w 588"/>
                <a:gd name="T7" fmla="*/ 635 h 819"/>
                <a:gd name="T8" fmla="*/ 587 w 588"/>
                <a:gd name="T9" fmla="*/ 524 h 819"/>
                <a:gd name="T10" fmla="*/ 587 w 588"/>
                <a:gd name="T11" fmla="*/ 270 h 819"/>
                <a:gd name="T12" fmla="*/ 563 w 588"/>
                <a:gd name="T13" fmla="*/ 167 h 819"/>
                <a:gd name="T14" fmla="*/ 492 w 588"/>
                <a:gd name="T15" fmla="*/ 79 h 819"/>
                <a:gd name="T16" fmla="*/ 405 w 588"/>
                <a:gd name="T17" fmla="*/ 16 h 819"/>
                <a:gd name="T18" fmla="*/ 293 w 588"/>
                <a:gd name="T19" fmla="*/ 0 h 819"/>
                <a:gd name="T20" fmla="*/ 230 w 588"/>
                <a:gd name="T21" fmla="*/ 0 h 819"/>
                <a:gd name="T22" fmla="*/ 127 w 588"/>
                <a:gd name="T23" fmla="*/ 48 h 819"/>
                <a:gd name="T24" fmla="*/ 47 w 588"/>
                <a:gd name="T25" fmla="*/ 119 h 819"/>
                <a:gd name="T26" fmla="*/ 0 w 588"/>
                <a:gd name="T27" fmla="*/ 214 h 819"/>
                <a:gd name="T28" fmla="*/ 0 w 588"/>
                <a:gd name="T29" fmla="*/ 524 h 819"/>
                <a:gd name="T30" fmla="*/ 0 w 588"/>
                <a:gd name="T31" fmla="*/ 588 h 819"/>
                <a:gd name="T32" fmla="*/ 47 w 588"/>
                <a:gd name="T33" fmla="*/ 683 h 819"/>
                <a:gd name="T34" fmla="*/ 127 w 588"/>
                <a:gd name="T35" fmla="*/ 762 h 819"/>
                <a:gd name="T36" fmla="*/ 230 w 588"/>
                <a:gd name="T37" fmla="*/ 810 h 819"/>
                <a:gd name="T38" fmla="*/ 110 w 588"/>
                <a:gd name="T39" fmla="*/ 270 h 819"/>
                <a:gd name="T40" fmla="*/ 118 w 588"/>
                <a:gd name="T41" fmla="*/ 239 h 819"/>
                <a:gd name="T42" fmla="*/ 143 w 588"/>
                <a:gd name="T43" fmla="*/ 183 h 819"/>
                <a:gd name="T44" fmla="*/ 190 w 588"/>
                <a:gd name="T45" fmla="*/ 143 h 819"/>
                <a:gd name="T46" fmla="*/ 253 w 588"/>
                <a:gd name="T47" fmla="*/ 119 h 819"/>
                <a:gd name="T48" fmla="*/ 293 w 588"/>
                <a:gd name="T49" fmla="*/ 112 h 819"/>
                <a:gd name="T50" fmla="*/ 357 w 588"/>
                <a:gd name="T51" fmla="*/ 127 h 819"/>
                <a:gd name="T52" fmla="*/ 413 w 588"/>
                <a:gd name="T53" fmla="*/ 167 h 819"/>
                <a:gd name="T54" fmla="*/ 452 w 588"/>
                <a:gd name="T55" fmla="*/ 214 h 819"/>
                <a:gd name="T56" fmla="*/ 469 w 588"/>
                <a:gd name="T57" fmla="*/ 270 h 819"/>
                <a:gd name="T58" fmla="*/ 469 w 588"/>
                <a:gd name="T59" fmla="*/ 524 h 819"/>
                <a:gd name="T60" fmla="*/ 452 w 588"/>
                <a:gd name="T61" fmla="*/ 588 h 819"/>
                <a:gd name="T62" fmla="*/ 413 w 588"/>
                <a:gd name="T63" fmla="*/ 643 h 819"/>
                <a:gd name="T64" fmla="*/ 357 w 588"/>
                <a:gd name="T65" fmla="*/ 683 h 819"/>
                <a:gd name="T66" fmla="*/ 293 w 588"/>
                <a:gd name="T67" fmla="*/ 698 h 819"/>
                <a:gd name="T68" fmla="*/ 253 w 588"/>
                <a:gd name="T69" fmla="*/ 691 h 819"/>
                <a:gd name="T70" fmla="*/ 190 w 588"/>
                <a:gd name="T71" fmla="*/ 667 h 819"/>
                <a:gd name="T72" fmla="*/ 143 w 588"/>
                <a:gd name="T73" fmla="*/ 619 h 819"/>
                <a:gd name="T74" fmla="*/ 118 w 588"/>
                <a:gd name="T75" fmla="*/ 556 h 819"/>
                <a:gd name="T76" fmla="*/ 110 w 588"/>
                <a:gd name="T77" fmla="*/ 27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8" h="819">
                  <a:moveTo>
                    <a:pt x="293" y="818"/>
                  </a:moveTo>
                  <a:lnTo>
                    <a:pt x="293" y="818"/>
                  </a:lnTo>
                  <a:lnTo>
                    <a:pt x="349" y="810"/>
                  </a:lnTo>
                  <a:lnTo>
                    <a:pt x="405" y="794"/>
                  </a:lnTo>
                  <a:lnTo>
                    <a:pt x="452" y="762"/>
                  </a:lnTo>
                  <a:lnTo>
                    <a:pt x="492" y="731"/>
                  </a:lnTo>
                  <a:lnTo>
                    <a:pt x="531" y="683"/>
                  </a:lnTo>
                  <a:lnTo>
                    <a:pt x="563" y="635"/>
                  </a:lnTo>
                  <a:lnTo>
                    <a:pt x="579" y="580"/>
                  </a:lnTo>
                  <a:lnTo>
                    <a:pt x="587" y="524"/>
                  </a:lnTo>
                  <a:lnTo>
                    <a:pt x="587" y="270"/>
                  </a:lnTo>
                  <a:lnTo>
                    <a:pt x="587" y="270"/>
                  </a:lnTo>
                  <a:lnTo>
                    <a:pt x="579" y="214"/>
                  </a:lnTo>
                  <a:lnTo>
                    <a:pt x="563" y="167"/>
                  </a:lnTo>
                  <a:lnTo>
                    <a:pt x="531" y="119"/>
                  </a:lnTo>
                  <a:lnTo>
                    <a:pt x="492" y="79"/>
                  </a:lnTo>
                  <a:lnTo>
                    <a:pt x="452" y="48"/>
                  </a:lnTo>
                  <a:lnTo>
                    <a:pt x="405" y="16"/>
                  </a:lnTo>
                  <a:lnTo>
                    <a:pt x="349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30" y="0"/>
                  </a:lnTo>
                  <a:lnTo>
                    <a:pt x="174" y="16"/>
                  </a:lnTo>
                  <a:lnTo>
                    <a:pt x="127" y="48"/>
                  </a:lnTo>
                  <a:lnTo>
                    <a:pt x="87" y="79"/>
                  </a:lnTo>
                  <a:lnTo>
                    <a:pt x="47" y="119"/>
                  </a:lnTo>
                  <a:lnTo>
                    <a:pt x="23" y="167"/>
                  </a:lnTo>
                  <a:lnTo>
                    <a:pt x="0" y="214"/>
                  </a:lnTo>
                  <a:lnTo>
                    <a:pt x="0" y="270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0" y="588"/>
                  </a:lnTo>
                  <a:lnTo>
                    <a:pt x="23" y="635"/>
                  </a:lnTo>
                  <a:lnTo>
                    <a:pt x="47" y="683"/>
                  </a:lnTo>
                  <a:lnTo>
                    <a:pt x="87" y="731"/>
                  </a:lnTo>
                  <a:lnTo>
                    <a:pt x="127" y="762"/>
                  </a:lnTo>
                  <a:lnTo>
                    <a:pt x="182" y="794"/>
                  </a:lnTo>
                  <a:lnTo>
                    <a:pt x="230" y="810"/>
                  </a:lnTo>
                  <a:lnTo>
                    <a:pt x="293" y="818"/>
                  </a:lnTo>
                  <a:close/>
                  <a:moveTo>
                    <a:pt x="110" y="270"/>
                  </a:moveTo>
                  <a:lnTo>
                    <a:pt x="110" y="270"/>
                  </a:lnTo>
                  <a:lnTo>
                    <a:pt x="118" y="239"/>
                  </a:lnTo>
                  <a:lnTo>
                    <a:pt x="127" y="214"/>
                  </a:lnTo>
                  <a:lnTo>
                    <a:pt x="143" y="183"/>
                  </a:lnTo>
                  <a:lnTo>
                    <a:pt x="166" y="158"/>
                  </a:lnTo>
                  <a:lnTo>
                    <a:pt x="190" y="143"/>
                  </a:lnTo>
                  <a:lnTo>
                    <a:pt x="222" y="127"/>
                  </a:lnTo>
                  <a:lnTo>
                    <a:pt x="253" y="119"/>
                  </a:lnTo>
                  <a:lnTo>
                    <a:pt x="293" y="112"/>
                  </a:lnTo>
                  <a:lnTo>
                    <a:pt x="293" y="112"/>
                  </a:lnTo>
                  <a:lnTo>
                    <a:pt x="325" y="119"/>
                  </a:lnTo>
                  <a:lnTo>
                    <a:pt x="357" y="127"/>
                  </a:lnTo>
                  <a:lnTo>
                    <a:pt x="388" y="143"/>
                  </a:lnTo>
                  <a:lnTo>
                    <a:pt x="413" y="167"/>
                  </a:lnTo>
                  <a:lnTo>
                    <a:pt x="436" y="183"/>
                  </a:lnTo>
                  <a:lnTo>
                    <a:pt x="452" y="214"/>
                  </a:lnTo>
                  <a:lnTo>
                    <a:pt x="460" y="239"/>
                  </a:lnTo>
                  <a:lnTo>
                    <a:pt x="469" y="270"/>
                  </a:lnTo>
                  <a:lnTo>
                    <a:pt x="469" y="524"/>
                  </a:lnTo>
                  <a:lnTo>
                    <a:pt x="469" y="524"/>
                  </a:lnTo>
                  <a:lnTo>
                    <a:pt x="460" y="556"/>
                  </a:lnTo>
                  <a:lnTo>
                    <a:pt x="452" y="588"/>
                  </a:lnTo>
                  <a:lnTo>
                    <a:pt x="436" y="619"/>
                  </a:lnTo>
                  <a:lnTo>
                    <a:pt x="413" y="643"/>
                  </a:lnTo>
                  <a:lnTo>
                    <a:pt x="380" y="667"/>
                  </a:lnTo>
                  <a:lnTo>
                    <a:pt x="357" y="683"/>
                  </a:lnTo>
                  <a:lnTo>
                    <a:pt x="325" y="691"/>
                  </a:lnTo>
                  <a:lnTo>
                    <a:pt x="293" y="698"/>
                  </a:lnTo>
                  <a:lnTo>
                    <a:pt x="293" y="698"/>
                  </a:lnTo>
                  <a:lnTo>
                    <a:pt x="253" y="691"/>
                  </a:lnTo>
                  <a:lnTo>
                    <a:pt x="222" y="683"/>
                  </a:lnTo>
                  <a:lnTo>
                    <a:pt x="190" y="667"/>
                  </a:lnTo>
                  <a:lnTo>
                    <a:pt x="166" y="643"/>
                  </a:lnTo>
                  <a:lnTo>
                    <a:pt x="143" y="619"/>
                  </a:lnTo>
                  <a:lnTo>
                    <a:pt x="127" y="588"/>
                  </a:lnTo>
                  <a:lnTo>
                    <a:pt x="118" y="556"/>
                  </a:lnTo>
                  <a:lnTo>
                    <a:pt x="110" y="524"/>
                  </a:lnTo>
                  <a:lnTo>
                    <a:pt x="110" y="27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99" name="Freeform 3"/>
            <p:cNvSpPr>
              <a:spLocks noChangeArrowheads="1"/>
            </p:cNvSpPr>
            <p:nvPr/>
          </p:nvSpPr>
          <p:spPr bwMode="auto">
            <a:xfrm>
              <a:off x="8838736" y="3122413"/>
              <a:ext cx="6737" cy="37344"/>
            </a:xfrm>
            <a:custGeom>
              <a:avLst/>
              <a:gdLst>
                <a:gd name="T0" fmla="*/ 0 w 120"/>
                <a:gd name="T1" fmla="*/ 683 h 684"/>
                <a:gd name="T2" fmla="*/ 119 w 120"/>
                <a:gd name="T3" fmla="*/ 683 h 684"/>
                <a:gd name="T4" fmla="*/ 119 w 120"/>
                <a:gd name="T5" fmla="*/ 0 h 684"/>
                <a:gd name="T6" fmla="*/ 0 w 120"/>
                <a:gd name="T7" fmla="*/ 0 h 684"/>
                <a:gd name="T8" fmla="*/ 0 w 120"/>
                <a:gd name="T9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84">
                  <a:moveTo>
                    <a:pt x="0" y="683"/>
                  </a:moveTo>
                  <a:lnTo>
                    <a:pt x="119" y="683"/>
                  </a:lnTo>
                  <a:lnTo>
                    <a:pt x="119" y="0"/>
                  </a:lnTo>
                  <a:lnTo>
                    <a:pt x="0" y="0"/>
                  </a:lnTo>
                  <a:lnTo>
                    <a:pt x="0" y="6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100" name="Freeform 4"/>
            <p:cNvSpPr>
              <a:spLocks noChangeArrowheads="1"/>
            </p:cNvSpPr>
            <p:nvPr/>
          </p:nvSpPr>
          <p:spPr bwMode="auto">
            <a:xfrm>
              <a:off x="8914337" y="3122413"/>
              <a:ext cx="6737" cy="37344"/>
            </a:xfrm>
            <a:custGeom>
              <a:avLst/>
              <a:gdLst>
                <a:gd name="T0" fmla="*/ 0 w 120"/>
                <a:gd name="T1" fmla="*/ 683 h 684"/>
                <a:gd name="T2" fmla="*/ 119 w 120"/>
                <a:gd name="T3" fmla="*/ 683 h 684"/>
                <a:gd name="T4" fmla="*/ 119 w 120"/>
                <a:gd name="T5" fmla="*/ 0 h 684"/>
                <a:gd name="T6" fmla="*/ 0 w 120"/>
                <a:gd name="T7" fmla="*/ 0 h 684"/>
                <a:gd name="T8" fmla="*/ 0 w 120"/>
                <a:gd name="T9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84">
                  <a:moveTo>
                    <a:pt x="0" y="683"/>
                  </a:moveTo>
                  <a:lnTo>
                    <a:pt x="119" y="683"/>
                  </a:lnTo>
                  <a:lnTo>
                    <a:pt x="119" y="0"/>
                  </a:lnTo>
                  <a:lnTo>
                    <a:pt x="0" y="0"/>
                  </a:lnTo>
                  <a:lnTo>
                    <a:pt x="0" y="6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101" name="Freeform 5"/>
            <p:cNvSpPr>
              <a:spLocks noChangeArrowheads="1"/>
            </p:cNvSpPr>
            <p:nvPr/>
          </p:nvSpPr>
          <p:spPr bwMode="auto">
            <a:xfrm>
              <a:off x="8787088" y="3119281"/>
              <a:ext cx="33434" cy="44812"/>
            </a:xfrm>
            <a:custGeom>
              <a:avLst/>
              <a:gdLst>
                <a:gd name="T0" fmla="*/ 293 w 589"/>
                <a:gd name="T1" fmla="*/ 0 h 819"/>
                <a:gd name="T2" fmla="*/ 183 w 589"/>
                <a:gd name="T3" fmla="*/ 16 h 819"/>
                <a:gd name="T4" fmla="*/ 87 w 589"/>
                <a:gd name="T5" fmla="*/ 79 h 819"/>
                <a:gd name="T6" fmla="*/ 23 w 589"/>
                <a:gd name="T7" fmla="*/ 167 h 819"/>
                <a:gd name="T8" fmla="*/ 0 w 589"/>
                <a:gd name="T9" fmla="*/ 270 h 819"/>
                <a:gd name="T10" fmla="*/ 0 w 589"/>
                <a:gd name="T11" fmla="*/ 524 h 819"/>
                <a:gd name="T12" fmla="*/ 23 w 589"/>
                <a:gd name="T13" fmla="*/ 635 h 819"/>
                <a:gd name="T14" fmla="*/ 87 w 589"/>
                <a:gd name="T15" fmla="*/ 731 h 819"/>
                <a:gd name="T16" fmla="*/ 183 w 589"/>
                <a:gd name="T17" fmla="*/ 794 h 819"/>
                <a:gd name="T18" fmla="*/ 293 w 589"/>
                <a:gd name="T19" fmla="*/ 818 h 819"/>
                <a:gd name="T20" fmla="*/ 349 w 589"/>
                <a:gd name="T21" fmla="*/ 810 h 819"/>
                <a:gd name="T22" fmla="*/ 453 w 589"/>
                <a:gd name="T23" fmla="*/ 762 h 819"/>
                <a:gd name="T24" fmla="*/ 540 w 589"/>
                <a:gd name="T25" fmla="*/ 683 h 819"/>
                <a:gd name="T26" fmla="*/ 580 w 589"/>
                <a:gd name="T27" fmla="*/ 588 h 819"/>
                <a:gd name="T28" fmla="*/ 588 w 589"/>
                <a:gd name="T29" fmla="*/ 270 h 819"/>
                <a:gd name="T30" fmla="*/ 580 w 589"/>
                <a:gd name="T31" fmla="*/ 214 h 819"/>
                <a:gd name="T32" fmla="*/ 540 w 589"/>
                <a:gd name="T33" fmla="*/ 119 h 819"/>
                <a:gd name="T34" fmla="*/ 461 w 589"/>
                <a:gd name="T35" fmla="*/ 48 h 819"/>
                <a:gd name="T36" fmla="*/ 357 w 589"/>
                <a:gd name="T37" fmla="*/ 0 h 819"/>
                <a:gd name="T38" fmla="*/ 468 w 589"/>
                <a:gd name="T39" fmla="*/ 524 h 819"/>
                <a:gd name="T40" fmla="*/ 468 w 589"/>
                <a:gd name="T41" fmla="*/ 556 h 819"/>
                <a:gd name="T42" fmla="*/ 445 w 589"/>
                <a:gd name="T43" fmla="*/ 619 h 819"/>
                <a:gd name="T44" fmla="*/ 397 w 589"/>
                <a:gd name="T45" fmla="*/ 667 h 819"/>
                <a:gd name="T46" fmla="*/ 333 w 589"/>
                <a:gd name="T47" fmla="*/ 691 h 819"/>
                <a:gd name="T48" fmla="*/ 293 w 589"/>
                <a:gd name="T49" fmla="*/ 698 h 819"/>
                <a:gd name="T50" fmla="*/ 222 w 589"/>
                <a:gd name="T51" fmla="*/ 683 h 819"/>
                <a:gd name="T52" fmla="*/ 167 w 589"/>
                <a:gd name="T53" fmla="*/ 643 h 819"/>
                <a:gd name="T54" fmla="*/ 135 w 589"/>
                <a:gd name="T55" fmla="*/ 588 h 819"/>
                <a:gd name="T56" fmla="*/ 119 w 589"/>
                <a:gd name="T57" fmla="*/ 524 h 819"/>
                <a:gd name="T58" fmla="*/ 119 w 589"/>
                <a:gd name="T59" fmla="*/ 270 h 819"/>
                <a:gd name="T60" fmla="*/ 135 w 589"/>
                <a:gd name="T61" fmla="*/ 214 h 819"/>
                <a:gd name="T62" fmla="*/ 175 w 589"/>
                <a:gd name="T63" fmla="*/ 158 h 819"/>
                <a:gd name="T64" fmla="*/ 230 w 589"/>
                <a:gd name="T65" fmla="*/ 127 h 819"/>
                <a:gd name="T66" fmla="*/ 293 w 589"/>
                <a:gd name="T67" fmla="*/ 112 h 819"/>
                <a:gd name="T68" fmla="*/ 333 w 589"/>
                <a:gd name="T69" fmla="*/ 119 h 819"/>
                <a:gd name="T70" fmla="*/ 389 w 589"/>
                <a:gd name="T71" fmla="*/ 143 h 819"/>
                <a:gd name="T72" fmla="*/ 437 w 589"/>
                <a:gd name="T73" fmla="*/ 183 h 819"/>
                <a:gd name="T74" fmla="*/ 468 w 589"/>
                <a:gd name="T75" fmla="*/ 239 h 819"/>
                <a:gd name="T76" fmla="*/ 468 w 589"/>
                <a:gd name="T77" fmla="*/ 524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9" h="819">
                  <a:moveTo>
                    <a:pt x="293" y="0"/>
                  </a:moveTo>
                  <a:lnTo>
                    <a:pt x="293" y="0"/>
                  </a:lnTo>
                  <a:lnTo>
                    <a:pt x="239" y="0"/>
                  </a:lnTo>
                  <a:lnTo>
                    <a:pt x="183" y="16"/>
                  </a:lnTo>
                  <a:lnTo>
                    <a:pt x="127" y="48"/>
                  </a:lnTo>
                  <a:lnTo>
                    <a:pt x="87" y="79"/>
                  </a:lnTo>
                  <a:lnTo>
                    <a:pt x="48" y="119"/>
                  </a:lnTo>
                  <a:lnTo>
                    <a:pt x="23" y="167"/>
                  </a:lnTo>
                  <a:lnTo>
                    <a:pt x="8" y="214"/>
                  </a:lnTo>
                  <a:lnTo>
                    <a:pt x="0" y="270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8" y="588"/>
                  </a:lnTo>
                  <a:lnTo>
                    <a:pt x="23" y="635"/>
                  </a:lnTo>
                  <a:lnTo>
                    <a:pt x="56" y="683"/>
                  </a:lnTo>
                  <a:lnTo>
                    <a:pt x="87" y="731"/>
                  </a:lnTo>
                  <a:lnTo>
                    <a:pt x="135" y="762"/>
                  </a:lnTo>
                  <a:lnTo>
                    <a:pt x="183" y="794"/>
                  </a:lnTo>
                  <a:lnTo>
                    <a:pt x="239" y="810"/>
                  </a:lnTo>
                  <a:lnTo>
                    <a:pt x="293" y="818"/>
                  </a:lnTo>
                  <a:lnTo>
                    <a:pt x="293" y="818"/>
                  </a:lnTo>
                  <a:lnTo>
                    <a:pt x="349" y="810"/>
                  </a:lnTo>
                  <a:lnTo>
                    <a:pt x="405" y="794"/>
                  </a:lnTo>
                  <a:lnTo>
                    <a:pt x="453" y="762"/>
                  </a:lnTo>
                  <a:lnTo>
                    <a:pt x="500" y="731"/>
                  </a:lnTo>
                  <a:lnTo>
                    <a:pt x="540" y="683"/>
                  </a:lnTo>
                  <a:lnTo>
                    <a:pt x="563" y="635"/>
                  </a:lnTo>
                  <a:lnTo>
                    <a:pt x="580" y="588"/>
                  </a:lnTo>
                  <a:lnTo>
                    <a:pt x="588" y="524"/>
                  </a:lnTo>
                  <a:lnTo>
                    <a:pt x="588" y="270"/>
                  </a:lnTo>
                  <a:lnTo>
                    <a:pt x="588" y="270"/>
                  </a:lnTo>
                  <a:lnTo>
                    <a:pt x="580" y="214"/>
                  </a:lnTo>
                  <a:lnTo>
                    <a:pt x="563" y="167"/>
                  </a:lnTo>
                  <a:lnTo>
                    <a:pt x="540" y="119"/>
                  </a:lnTo>
                  <a:lnTo>
                    <a:pt x="500" y="79"/>
                  </a:lnTo>
                  <a:lnTo>
                    <a:pt x="461" y="48"/>
                  </a:lnTo>
                  <a:lnTo>
                    <a:pt x="413" y="16"/>
                  </a:lnTo>
                  <a:lnTo>
                    <a:pt x="357" y="0"/>
                  </a:lnTo>
                  <a:lnTo>
                    <a:pt x="293" y="0"/>
                  </a:lnTo>
                  <a:close/>
                  <a:moveTo>
                    <a:pt x="468" y="524"/>
                  </a:moveTo>
                  <a:lnTo>
                    <a:pt x="468" y="524"/>
                  </a:lnTo>
                  <a:lnTo>
                    <a:pt x="468" y="556"/>
                  </a:lnTo>
                  <a:lnTo>
                    <a:pt x="461" y="588"/>
                  </a:lnTo>
                  <a:lnTo>
                    <a:pt x="445" y="619"/>
                  </a:lnTo>
                  <a:lnTo>
                    <a:pt x="420" y="643"/>
                  </a:lnTo>
                  <a:lnTo>
                    <a:pt x="397" y="667"/>
                  </a:lnTo>
                  <a:lnTo>
                    <a:pt x="365" y="683"/>
                  </a:lnTo>
                  <a:lnTo>
                    <a:pt x="333" y="691"/>
                  </a:lnTo>
                  <a:lnTo>
                    <a:pt x="293" y="698"/>
                  </a:lnTo>
                  <a:lnTo>
                    <a:pt x="293" y="698"/>
                  </a:lnTo>
                  <a:lnTo>
                    <a:pt x="262" y="691"/>
                  </a:lnTo>
                  <a:lnTo>
                    <a:pt x="222" y="683"/>
                  </a:lnTo>
                  <a:lnTo>
                    <a:pt x="198" y="667"/>
                  </a:lnTo>
                  <a:lnTo>
                    <a:pt x="167" y="643"/>
                  </a:lnTo>
                  <a:lnTo>
                    <a:pt x="150" y="619"/>
                  </a:lnTo>
                  <a:lnTo>
                    <a:pt x="135" y="588"/>
                  </a:lnTo>
                  <a:lnTo>
                    <a:pt x="119" y="556"/>
                  </a:lnTo>
                  <a:lnTo>
                    <a:pt x="119" y="524"/>
                  </a:lnTo>
                  <a:lnTo>
                    <a:pt x="119" y="270"/>
                  </a:lnTo>
                  <a:lnTo>
                    <a:pt x="119" y="270"/>
                  </a:lnTo>
                  <a:lnTo>
                    <a:pt x="119" y="239"/>
                  </a:lnTo>
                  <a:lnTo>
                    <a:pt x="135" y="214"/>
                  </a:lnTo>
                  <a:lnTo>
                    <a:pt x="150" y="183"/>
                  </a:lnTo>
                  <a:lnTo>
                    <a:pt x="175" y="158"/>
                  </a:lnTo>
                  <a:lnTo>
                    <a:pt x="198" y="143"/>
                  </a:lnTo>
                  <a:lnTo>
                    <a:pt x="230" y="127"/>
                  </a:lnTo>
                  <a:lnTo>
                    <a:pt x="262" y="119"/>
                  </a:lnTo>
                  <a:lnTo>
                    <a:pt x="293" y="112"/>
                  </a:lnTo>
                  <a:lnTo>
                    <a:pt x="293" y="112"/>
                  </a:lnTo>
                  <a:lnTo>
                    <a:pt x="333" y="119"/>
                  </a:lnTo>
                  <a:lnTo>
                    <a:pt x="365" y="127"/>
                  </a:lnTo>
                  <a:lnTo>
                    <a:pt x="389" y="143"/>
                  </a:lnTo>
                  <a:lnTo>
                    <a:pt x="420" y="158"/>
                  </a:lnTo>
                  <a:lnTo>
                    <a:pt x="437" y="183"/>
                  </a:lnTo>
                  <a:lnTo>
                    <a:pt x="461" y="214"/>
                  </a:lnTo>
                  <a:lnTo>
                    <a:pt x="468" y="239"/>
                  </a:lnTo>
                  <a:lnTo>
                    <a:pt x="468" y="270"/>
                  </a:lnTo>
                  <a:lnTo>
                    <a:pt x="468" y="5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102" name="Freeform 6"/>
            <p:cNvSpPr>
              <a:spLocks noChangeArrowheads="1"/>
            </p:cNvSpPr>
            <p:nvPr/>
          </p:nvSpPr>
          <p:spPr bwMode="auto">
            <a:xfrm>
              <a:off x="8863438" y="3119281"/>
              <a:ext cx="32436" cy="44812"/>
            </a:xfrm>
            <a:custGeom>
              <a:avLst/>
              <a:gdLst>
                <a:gd name="T0" fmla="*/ 278 w 572"/>
                <a:gd name="T1" fmla="*/ 0 h 819"/>
                <a:gd name="T2" fmla="*/ 174 w 572"/>
                <a:gd name="T3" fmla="*/ 16 h 819"/>
                <a:gd name="T4" fmla="*/ 87 w 572"/>
                <a:gd name="T5" fmla="*/ 79 h 819"/>
                <a:gd name="T6" fmla="*/ 23 w 572"/>
                <a:gd name="T7" fmla="*/ 167 h 819"/>
                <a:gd name="T8" fmla="*/ 0 w 572"/>
                <a:gd name="T9" fmla="*/ 270 h 819"/>
                <a:gd name="T10" fmla="*/ 0 w 572"/>
                <a:gd name="T11" fmla="*/ 524 h 819"/>
                <a:gd name="T12" fmla="*/ 23 w 572"/>
                <a:gd name="T13" fmla="*/ 635 h 819"/>
                <a:gd name="T14" fmla="*/ 87 w 572"/>
                <a:gd name="T15" fmla="*/ 731 h 819"/>
                <a:gd name="T16" fmla="*/ 174 w 572"/>
                <a:gd name="T17" fmla="*/ 794 h 819"/>
                <a:gd name="T18" fmla="*/ 278 w 572"/>
                <a:gd name="T19" fmla="*/ 818 h 819"/>
                <a:gd name="T20" fmla="*/ 341 w 572"/>
                <a:gd name="T21" fmla="*/ 810 h 819"/>
                <a:gd name="T22" fmla="*/ 444 w 572"/>
                <a:gd name="T23" fmla="*/ 762 h 819"/>
                <a:gd name="T24" fmla="*/ 524 w 572"/>
                <a:gd name="T25" fmla="*/ 683 h 819"/>
                <a:gd name="T26" fmla="*/ 571 w 572"/>
                <a:gd name="T27" fmla="*/ 588 h 819"/>
                <a:gd name="T28" fmla="*/ 571 w 572"/>
                <a:gd name="T29" fmla="*/ 270 h 819"/>
                <a:gd name="T30" fmla="*/ 571 w 572"/>
                <a:gd name="T31" fmla="*/ 214 h 819"/>
                <a:gd name="T32" fmla="*/ 524 w 572"/>
                <a:gd name="T33" fmla="*/ 119 h 819"/>
                <a:gd name="T34" fmla="*/ 444 w 572"/>
                <a:gd name="T35" fmla="*/ 48 h 819"/>
                <a:gd name="T36" fmla="*/ 341 w 572"/>
                <a:gd name="T37" fmla="*/ 0 h 819"/>
                <a:gd name="T38" fmla="*/ 461 w 572"/>
                <a:gd name="T39" fmla="*/ 524 h 819"/>
                <a:gd name="T40" fmla="*/ 453 w 572"/>
                <a:gd name="T41" fmla="*/ 556 h 819"/>
                <a:gd name="T42" fmla="*/ 428 w 572"/>
                <a:gd name="T43" fmla="*/ 619 h 819"/>
                <a:gd name="T44" fmla="*/ 381 w 572"/>
                <a:gd name="T45" fmla="*/ 667 h 819"/>
                <a:gd name="T46" fmla="*/ 318 w 572"/>
                <a:gd name="T47" fmla="*/ 691 h 819"/>
                <a:gd name="T48" fmla="*/ 278 w 572"/>
                <a:gd name="T49" fmla="*/ 698 h 819"/>
                <a:gd name="T50" fmla="*/ 222 w 572"/>
                <a:gd name="T51" fmla="*/ 683 h 819"/>
                <a:gd name="T52" fmla="*/ 166 w 572"/>
                <a:gd name="T53" fmla="*/ 643 h 819"/>
                <a:gd name="T54" fmla="*/ 135 w 572"/>
                <a:gd name="T55" fmla="*/ 588 h 819"/>
                <a:gd name="T56" fmla="*/ 119 w 572"/>
                <a:gd name="T57" fmla="*/ 524 h 819"/>
                <a:gd name="T58" fmla="*/ 119 w 572"/>
                <a:gd name="T59" fmla="*/ 270 h 819"/>
                <a:gd name="T60" fmla="*/ 135 w 572"/>
                <a:gd name="T61" fmla="*/ 214 h 819"/>
                <a:gd name="T62" fmla="*/ 166 w 572"/>
                <a:gd name="T63" fmla="*/ 158 h 819"/>
                <a:gd name="T64" fmla="*/ 222 w 572"/>
                <a:gd name="T65" fmla="*/ 127 h 819"/>
                <a:gd name="T66" fmla="*/ 278 w 572"/>
                <a:gd name="T67" fmla="*/ 112 h 819"/>
                <a:gd name="T68" fmla="*/ 318 w 572"/>
                <a:gd name="T69" fmla="*/ 119 h 819"/>
                <a:gd name="T70" fmla="*/ 381 w 572"/>
                <a:gd name="T71" fmla="*/ 143 h 819"/>
                <a:gd name="T72" fmla="*/ 428 w 572"/>
                <a:gd name="T73" fmla="*/ 183 h 819"/>
                <a:gd name="T74" fmla="*/ 453 w 572"/>
                <a:gd name="T75" fmla="*/ 239 h 819"/>
                <a:gd name="T76" fmla="*/ 461 w 572"/>
                <a:gd name="T77" fmla="*/ 524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2" h="819">
                  <a:moveTo>
                    <a:pt x="278" y="0"/>
                  </a:moveTo>
                  <a:lnTo>
                    <a:pt x="278" y="0"/>
                  </a:lnTo>
                  <a:lnTo>
                    <a:pt x="230" y="0"/>
                  </a:lnTo>
                  <a:lnTo>
                    <a:pt x="174" y="16"/>
                  </a:lnTo>
                  <a:lnTo>
                    <a:pt x="127" y="48"/>
                  </a:lnTo>
                  <a:lnTo>
                    <a:pt x="87" y="79"/>
                  </a:lnTo>
                  <a:lnTo>
                    <a:pt x="56" y="119"/>
                  </a:lnTo>
                  <a:lnTo>
                    <a:pt x="23" y="167"/>
                  </a:lnTo>
                  <a:lnTo>
                    <a:pt x="8" y="214"/>
                  </a:lnTo>
                  <a:lnTo>
                    <a:pt x="0" y="270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8" y="580"/>
                  </a:lnTo>
                  <a:lnTo>
                    <a:pt x="23" y="635"/>
                  </a:lnTo>
                  <a:lnTo>
                    <a:pt x="56" y="683"/>
                  </a:lnTo>
                  <a:lnTo>
                    <a:pt x="87" y="731"/>
                  </a:lnTo>
                  <a:lnTo>
                    <a:pt x="127" y="762"/>
                  </a:lnTo>
                  <a:lnTo>
                    <a:pt x="174" y="794"/>
                  </a:lnTo>
                  <a:lnTo>
                    <a:pt x="230" y="810"/>
                  </a:lnTo>
                  <a:lnTo>
                    <a:pt x="278" y="818"/>
                  </a:lnTo>
                  <a:lnTo>
                    <a:pt x="278" y="818"/>
                  </a:lnTo>
                  <a:lnTo>
                    <a:pt x="341" y="810"/>
                  </a:lnTo>
                  <a:lnTo>
                    <a:pt x="397" y="794"/>
                  </a:lnTo>
                  <a:lnTo>
                    <a:pt x="444" y="762"/>
                  </a:lnTo>
                  <a:lnTo>
                    <a:pt x="484" y="731"/>
                  </a:lnTo>
                  <a:lnTo>
                    <a:pt x="524" y="683"/>
                  </a:lnTo>
                  <a:lnTo>
                    <a:pt x="548" y="635"/>
                  </a:lnTo>
                  <a:lnTo>
                    <a:pt x="571" y="588"/>
                  </a:lnTo>
                  <a:lnTo>
                    <a:pt x="571" y="524"/>
                  </a:lnTo>
                  <a:lnTo>
                    <a:pt x="571" y="270"/>
                  </a:lnTo>
                  <a:lnTo>
                    <a:pt x="571" y="270"/>
                  </a:lnTo>
                  <a:lnTo>
                    <a:pt x="571" y="214"/>
                  </a:lnTo>
                  <a:lnTo>
                    <a:pt x="555" y="167"/>
                  </a:lnTo>
                  <a:lnTo>
                    <a:pt x="524" y="119"/>
                  </a:lnTo>
                  <a:lnTo>
                    <a:pt x="492" y="79"/>
                  </a:lnTo>
                  <a:lnTo>
                    <a:pt x="444" y="48"/>
                  </a:lnTo>
                  <a:lnTo>
                    <a:pt x="397" y="16"/>
                  </a:lnTo>
                  <a:lnTo>
                    <a:pt x="341" y="0"/>
                  </a:lnTo>
                  <a:lnTo>
                    <a:pt x="278" y="0"/>
                  </a:lnTo>
                  <a:close/>
                  <a:moveTo>
                    <a:pt x="461" y="524"/>
                  </a:moveTo>
                  <a:lnTo>
                    <a:pt x="461" y="524"/>
                  </a:lnTo>
                  <a:lnTo>
                    <a:pt x="453" y="556"/>
                  </a:lnTo>
                  <a:lnTo>
                    <a:pt x="444" y="588"/>
                  </a:lnTo>
                  <a:lnTo>
                    <a:pt x="428" y="619"/>
                  </a:lnTo>
                  <a:lnTo>
                    <a:pt x="405" y="643"/>
                  </a:lnTo>
                  <a:lnTo>
                    <a:pt x="381" y="667"/>
                  </a:lnTo>
                  <a:lnTo>
                    <a:pt x="349" y="683"/>
                  </a:lnTo>
                  <a:lnTo>
                    <a:pt x="318" y="691"/>
                  </a:lnTo>
                  <a:lnTo>
                    <a:pt x="278" y="698"/>
                  </a:lnTo>
                  <a:lnTo>
                    <a:pt x="278" y="698"/>
                  </a:lnTo>
                  <a:lnTo>
                    <a:pt x="254" y="691"/>
                  </a:lnTo>
                  <a:lnTo>
                    <a:pt x="222" y="683"/>
                  </a:lnTo>
                  <a:lnTo>
                    <a:pt x="198" y="667"/>
                  </a:lnTo>
                  <a:lnTo>
                    <a:pt x="166" y="643"/>
                  </a:lnTo>
                  <a:lnTo>
                    <a:pt x="150" y="619"/>
                  </a:lnTo>
                  <a:lnTo>
                    <a:pt x="135" y="588"/>
                  </a:lnTo>
                  <a:lnTo>
                    <a:pt x="127" y="556"/>
                  </a:lnTo>
                  <a:lnTo>
                    <a:pt x="119" y="524"/>
                  </a:lnTo>
                  <a:lnTo>
                    <a:pt x="119" y="270"/>
                  </a:lnTo>
                  <a:lnTo>
                    <a:pt x="119" y="270"/>
                  </a:lnTo>
                  <a:lnTo>
                    <a:pt x="127" y="239"/>
                  </a:lnTo>
                  <a:lnTo>
                    <a:pt x="135" y="214"/>
                  </a:lnTo>
                  <a:lnTo>
                    <a:pt x="150" y="183"/>
                  </a:lnTo>
                  <a:lnTo>
                    <a:pt x="166" y="158"/>
                  </a:lnTo>
                  <a:lnTo>
                    <a:pt x="191" y="143"/>
                  </a:lnTo>
                  <a:lnTo>
                    <a:pt x="222" y="127"/>
                  </a:lnTo>
                  <a:lnTo>
                    <a:pt x="254" y="119"/>
                  </a:lnTo>
                  <a:lnTo>
                    <a:pt x="278" y="112"/>
                  </a:lnTo>
                  <a:lnTo>
                    <a:pt x="278" y="112"/>
                  </a:lnTo>
                  <a:lnTo>
                    <a:pt x="318" y="119"/>
                  </a:lnTo>
                  <a:lnTo>
                    <a:pt x="349" y="127"/>
                  </a:lnTo>
                  <a:lnTo>
                    <a:pt x="381" y="143"/>
                  </a:lnTo>
                  <a:lnTo>
                    <a:pt x="405" y="158"/>
                  </a:lnTo>
                  <a:lnTo>
                    <a:pt x="428" y="183"/>
                  </a:lnTo>
                  <a:lnTo>
                    <a:pt x="444" y="214"/>
                  </a:lnTo>
                  <a:lnTo>
                    <a:pt x="453" y="239"/>
                  </a:lnTo>
                  <a:lnTo>
                    <a:pt x="461" y="270"/>
                  </a:lnTo>
                  <a:lnTo>
                    <a:pt x="461" y="5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103" name="Freeform 7"/>
            <p:cNvSpPr>
              <a:spLocks noChangeArrowheads="1"/>
            </p:cNvSpPr>
            <p:nvPr/>
          </p:nvSpPr>
          <p:spPr bwMode="auto">
            <a:xfrm>
              <a:off x="8682045" y="3122413"/>
              <a:ext cx="6737" cy="37344"/>
            </a:xfrm>
            <a:custGeom>
              <a:avLst/>
              <a:gdLst>
                <a:gd name="T0" fmla="*/ 119 w 120"/>
                <a:gd name="T1" fmla="*/ 0 h 684"/>
                <a:gd name="T2" fmla="*/ 0 w 120"/>
                <a:gd name="T3" fmla="*/ 0 h 684"/>
                <a:gd name="T4" fmla="*/ 0 w 120"/>
                <a:gd name="T5" fmla="*/ 683 h 684"/>
                <a:gd name="T6" fmla="*/ 119 w 120"/>
                <a:gd name="T7" fmla="*/ 683 h 684"/>
                <a:gd name="T8" fmla="*/ 119 w 120"/>
                <a:gd name="T9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84">
                  <a:moveTo>
                    <a:pt x="119" y="0"/>
                  </a:moveTo>
                  <a:lnTo>
                    <a:pt x="0" y="0"/>
                  </a:lnTo>
                  <a:lnTo>
                    <a:pt x="0" y="683"/>
                  </a:lnTo>
                  <a:lnTo>
                    <a:pt x="119" y="683"/>
                  </a:lnTo>
                  <a:lnTo>
                    <a:pt x="11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104" name="Freeform 8"/>
            <p:cNvSpPr>
              <a:spLocks noChangeArrowheads="1"/>
            </p:cNvSpPr>
            <p:nvPr/>
          </p:nvSpPr>
          <p:spPr bwMode="auto">
            <a:xfrm>
              <a:off x="8631145" y="3119281"/>
              <a:ext cx="32935" cy="44812"/>
            </a:xfrm>
            <a:custGeom>
              <a:avLst/>
              <a:gdLst>
                <a:gd name="T0" fmla="*/ 286 w 580"/>
                <a:gd name="T1" fmla="*/ 818 h 819"/>
                <a:gd name="T2" fmla="*/ 396 w 580"/>
                <a:gd name="T3" fmla="*/ 794 h 819"/>
                <a:gd name="T4" fmla="*/ 484 w 580"/>
                <a:gd name="T5" fmla="*/ 731 h 819"/>
                <a:gd name="T6" fmla="*/ 556 w 580"/>
                <a:gd name="T7" fmla="*/ 635 h 819"/>
                <a:gd name="T8" fmla="*/ 579 w 580"/>
                <a:gd name="T9" fmla="*/ 524 h 819"/>
                <a:gd name="T10" fmla="*/ 579 w 580"/>
                <a:gd name="T11" fmla="*/ 270 h 819"/>
                <a:gd name="T12" fmla="*/ 556 w 580"/>
                <a:gd name="T13" fmla="*/ 167 h 819"/>
                <a:gd name="T14" fmla="*/ 492 w 580"/>
                <a:gd name="T15" fmla="*/ 79 h 819"/>
                <a:gd name="T16" fmla="*/ 396 w 580"/>
                <a:gd name="T17" fmla="*/ 16 h 819"/>
                <a:gd name="T18" fmla="*/ 286 w 580"/>
                <a:gd name="T19" fmla="*/ 0 h 819"/>
                <a:gd name="T20" fmla="*/ 230 w 580"/>
                <a:gd name="T21" fmla="*/ 0 h 819"/>
                <a:gd name="T22" fmla="*/ 126 w 580"/>
                <a:gd name="T23" fmla="*/ 48 h 819"/>
                <a:gd name="T24" fmla="*/ 55 w 580"/>
                <a:gd name="T25" fmla="*/ 119 h 819"/>
                <a:gd name="T26" fmla="*/ 8 w 580"/>
                <a:gd name="T27" fmla="*/ 214 h 819"/>
                <a:gd name="T28" fmla="*/ 0 w 580"/>
                <a:gd name="T29" fmla="*/ 524 h 819"/>
                <a:gd name="T30" fmla="*/ 8 w 580"/>
                <a:gd name="T31" fmla="*/ 580 h 819"/>
                <a:gd name="T32" fmla="*/ 55 w 580"/>
                <a:gd name="T33" fmla="*/ 683 h 819"/>
                <a:gd name="T34" fmla="*/ 126 w 580"/>
                <a:gd name="T35" fmla="*/ 762 h 819"/>
                <a:gd name="T36" fmla="*/ 230 w 580"/>
                <a:gd name="T37" fmla="*/ 810 h 819"/>
                <a:gd name="T38" fmla="*/ 118 w 580"/>
                <a:gd name="T39" fmla="*/ 270 h 819"/>
                <a:gd name="T40" fmla="*/ 126 w 580"/>
                <a:gd name="T41" fmla="*/ 239 h 819"/>
                <a:gd name="T42" fmla="*/ 151 w 580"/>
                <a:gd name="T43" fmla="*/ 183 h 819"/>
                <a:gd name="T44" fmla="*/ 190 w 580"/>
                <a:gd name="T45" fmla="*/ 143 h 819"/>
                <a:gd name="T46" fmla="*/ 253 w 580"/>
                <a:gd name="T47" fmla="*/ 119 h 819"/>
                <a:gd name="T48" fmla="*/ 286 w 580"/>
                <a:gd name="T49" fmla="*/ 112 h 819"/>
                <a:gd name="T50" fmla="*/ 349 w 580"/>
                <a:gd name="T51" fmla="*/ 127 h 819"/>
                <a:gd name="T52" fmla="*/ 405 w 580"/>
                <a:gd name="T53" fmla="*/ 158 h 819"/>
                <a:gd name="T54" fmla="*/ 444 w 580"/>
                <a:gd name="T55" fmla="*/ 214 h 819"/>
                <a:gd name="T56" fmla="*/ 460 w 580"/>
                <a:gd name="T57" fmla="*/ 270 h 819"/>
                <a:gd name="T58" fmla="*/ 460 w 580"/>
                <a:gd name="T59" fmla="*/ 524 h 819"/>
                <a:gd name="T60" fmla="*/ 444 w 580"/>
                <a:gd name="T61" fmla="*/ 588 h 819"/>
                <a:gd name="T62" fmla="*/ 405 w 580"/>
                <a:gd name="T63" fmla="*/ 643 h 819"/>
                <a:gd name="T64" fmla="*/ 349 w 580"/>
                <a:gd name="T65" fmla="*/ 683 h 819"/>
                <a:gd name="T66" fmla="*/ 286 w 580"/>
                <a:gd name="T67" fmla="*/ 698 h 819"/>
                <a:gd name="T68" fmla="*/ 253 w 580"/>
                <a:gd name="T69" fmla="*/ 691 h 819"/>
                <a:gd name="T70" fmla="*/ 198 w 580"/>
                <a:gd name="T71" fmla="*/ 667 h 819"/>
                <a:gd name="T72" fmla="*/ 151 w 580"/>
                <a:gd name="T73" fmla="*/ 619 h 819"/>
                <a:gd name="T74" fmla="*/ 126 w 580"/>
                <a:gd name="T75" fmla="*/ 556 h 819"/>
                <a:gd name="T76" fmla="*/ 118 w 580"/>
                <a:gd name="T77" fmla="*/ 27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0" h="819">
                  <a:moveTo>
                    <a:pt x="286" y="818"/>
                  </a:moveTo>
                  <a:lnTo>
                    <a:pt x="286" y="818"/>
                  </a:lnTo>
                  <a:lnTo>
                    <a:pt x="342" y="810"/>
                  </a:lnTo>
                  <a:lnTo>
                    <a:pt x="396" y="794"/>
                  </a:lnTo>
                  <a:lnTo>
                    <a:pt x="444" y="762"/>
                  </a:lnTo>
                  <a:lnTo>
                    <a:pt x="484" y="731"/>
                  </a:lnTo>
                  <a:lnTo>
                    <a:pt x="523" y="683"/>
                  </a:lnTo>
                  <a:lnTo>
                    <a:pt x="556" y="635"/>
                  </a:lnTo>
                  <a:lnTo>
                    <a:pt x="571" y="588"/>
                  </a:lnTo>
                  <a:lnTo>
                    <a:pt x="579" y="524"/>
                  </a:lnTo>
                  <a:lnTo>
                    <a:pt x="579" y="270"/>
                  </a:lnTo>
                  <a:lnTo>
                    <a:pt x="579" y="270"/>
                  </a:lnTo>
                  <a:lnTo>
                    <a:pt x="571" y="214"/>
                  </a:lnTo>
                  <a:lnTo>
                    <a:pt x="556" y="167"/>
                  </a:lnTo>
                  <a:lnTo>
                    <a:pt x="523" y="119"/>
                  </a:lnTo>
                  <a:lnTo>
                    <a:pt x="492" y="79"/>
                  </a:lnTo>
                  <a:lnTo>
                    <a:pt x="444" y="48"/>
                  </a:lnTo>
                  <a:lnTo>
                    <a:pt x="396" y="16"/>
                  </a:lnTo>
                  <a:lnTo>
                    <a:pt x="342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30" y="0"/>
                  </a:lnTo>
                  <a:lnTo>
                    <a:pt x="174" y="16"/>
                  </a:lnTo>
                  <a:lnTo>
                    <a:pt x="126" y="48"/>
                  </a:lnTo>
                  <a:lnTo>
                    <a:pt x="87" y="79"/>
                  </a:lnTo>
                  <a:lnTo>
                    <a:pt x="55" y="119"/>
                  </a:lnTo>
                  <a:lnTo>
                    <a:pt x="24" y="167"/>
                  </a:lnTo>
                  <a:lnTo>
                    <a:pt x="8" y="214"/>
                  </a:lnTo>
                  <a:lnTo>
                    <a:pt x="0" y="270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8" y="580"/>
                  </a:lnTo>
                  <a:lnTo>
                    <a:pt x="24" y="635"/>
                  </a:lnTo>
                  <a:lnTo>
                    <a:pt x="55" y="683"/>
                  </a:lnTo>
                  <a:lnTo>
                    <a:pt x="87" y="731"/>
                  </a:lnTo>
                  <a:lnTo>
                    <a:pt x="126" y="762"/>
                  </a:lnTo>
                  <a:lnTo>
                    <a:pt x="174" y="794"/>
                  </a:lnTo>
                  <a:lnTo>
                    <a:pt x="230" y="810"/>
                  </a:lnTo>
                  <a:lnTo>
                    <a:pt x="286" y="818"/>
                  </a:lnTo>
                  <a:close/>
                  <a:moveTo>
                    <a:pt x="118" y="270"/>
                  </a:moveTo>
                  <a:lnTo>
                    <a:pt x="118" y="270"/>
                  </a:lnTo>
                  <a:lnTo>
                    <a:pt x="126" y="239"/>
                  </a:lnTo>
                  <a:lnTo>
                    <a:pt x="135" y="214"/>
                  </a:lnTo>
                  <a:lnTo>
                    <a:pt x="151" y="183"/>
                  </a:lnTo>
                  <a:lnTo>
                    <a:pt x="166" y="158"/>
                  </a:lnTo>
                  <a:lnTo>
                    <a:pt x="190" y="143"/>
                  </a:lnTo>
                  <a:lnTo>
                    <a:pt x="222" y="127"/>
                  </a:lnTo>
                  <a:lnTo>
                    <a:pt x="253" y="119"/>
                  </a:lnTo>
                  <a:lnTo>
                    <a:pt x="286" y="112"/>
                  </a:lnTo>
                  <a:lnTo>
                    <a:pt x="286" y="112"/>
                  </a:lnTo>
                  <a:lnTo>
                    <a:pt x="317" y="119"/>
                  </a:lnTo>
                  <a:lnTo>
                    <a:pt x="349" y="127"/>
                  </a:lnTo>
                  <a:lnTo>
                    <a:pt x="381" y="143"/>
                  </a:lnTo>
                  <a:lnTo>
                    <a:pt x="405" y="158"/>
                  </a:lnTo>
                  <a:lnTo>
                    <a:pt x="429" y="183"/>
                  </a:lnTo>
                  <a:lnTo>
                    <a:pt x="444" y="214"/>
                  </a:lnTo>
                  <a:lnTo>
                    <a:pt x="452" y="239"/>
                  </a:lnTo>
                  <a:lnTo>
                    <a:pt x="460" y="270"/>
                  </a:lnTo>
                  <a:lnTo>
                    <a:pt x="460" y="524"/>
                  </a:lnTo>
                  <a:lnTo>
                    <a:pt x="460" y="524"/>
                  </a:lnTo>
                  <a:lnTo>
                    <a:pt x="452" y="556"/>
                  </a:lnTo>
                  <a:lnTo>
                    <a:pt x="444" y="588"/>
                  </a:lnTo>
                  <a:lnTo>
                    <a:pt x="429" y="619"/>
                  </a:lnTo>
                  <a:lnTo>
                    <a:pt x="405" y="643"/>
                  </a:lnTo>
                  <a:lnTo>
                    <a:pt x="381" y="667"/>
                  </a:lnTo>
                  <a:lnTo>
                    <a:pt x="349" y="683"/>
                  </a:lnTo>
                  <a:lnTo>
                    <a:pt x="317" y="691"/>
                  </a:lnTo>
                  <a:lnTo>
                    <a:pt x="286" y="698"/>
                  </a:lnTo>
                  <a:lnTo>
                    <a:pt x="286" y="698"/>
                  </a:lnTo>
                  <a:lnTo>
                    <a:pt x="253" y="691"/>
                  </a:lnTo>
                  <a:lnTo>
                    <a:pt x="222" y="683"/>
                  </a:lnTo>
                  <a:lnTo>
                    <a:pt x="198" y="667"/>
                  </a:lnTo>
                  <a:lnTo>
                    <a:pt x="174" y="643"/>
                  </a:lnTo>
                  <a:lnTo>
                    <a:pt x="151" y="619"/>
                  </a:lnTo>
                  <a:lnTo>
                    <a:pt x="135" y="588"/>
                  </a:lnTo>
                  <a:lnTo>
                    <a:pt x="126" y="556"/>
                  </a:lnTo>
                  <a:lnTo>
                    <a:pt x="118" y="524"/>
                  </a:lnTo>
                  <a:lnTo>
                    <a:pt x="118" y="27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78634" y="2621061"/>
            <a:ext cx="887460" cy="854817"/>
            <a:chOff x="3277485" y="2324231"/>
            <a:chExt cx="529696" cy="510212"/>
          </a:xfrm>
          <a:solidFill>
            <a:srgbClr val="001F54"/>
          </a:solidFill>
        </p:grpSpPr>
        <p:sp>
          <p:nvSpPr>
            <p:cNvPr id="120" name="Freeform 67"/>
            <p:cNvSpPr>
              <a:spLocks noChangeArrowheads="1"/>
            </p:cNvSpPr>
            <p:nvPr/>
          </p:nvSpPr>
          <p:spPr bwMode="auto">
            <a:xfrm>
              <a:off x="3380075" y="2399423"/>
              <a:ext cx="128467" cy="25267"/>
            </a:xfrm>
            <a:custGeom>
              <a:avLst/>
              <a:gdLst>
                <a:gd name="T0" fmla="*/ 0 w 1859"/>
                <a:gd name="T1" fmla="*/ 365 h 366"/>
                <a:gd name="T2" fmla="*/ 0 w 1859"/>
                <a:gd name="T3" fmla="*/ 365 h 366"/>
                <a:gd name="T4" fmla="*/ 1858 w 1859"/>
                <a:gd name="T5" fmla="*/ 365 h 366"/>
                <a:gd name="T6" fmla="*/ 1858 w 1859"/>
                <a:gd name="T7" fmla="*/ 0 h 366"/>
                <a:gd name="T8" fmla="*/ 1858 w 1859"/>
                <a:gd name="T9" fmla="*/ 0 h 366"/>
                <a:gd name="T10" fmla="*/ 0 w 1859"/>
                <a:gd name="T11" fmla="*/ 0 h 366"/>
                <a:gd name="T12" fmla="*/ 0 w 1859"/>
                <a:gd name="T13" fmla="*/ 0 h 366"/>
                <a:gd name="T14" fmla="*/ 0 w 1859"/>
                <a:gd name="T15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9" h="366">
                  <a:moveTo>
                    <a:pt x="0" y="365"/>
                  </a:moveTo>
                  <a:lnTo>
                    <a:pt x="0" y="365"/>
                  </a:lnTo>
                  <a:lnTo>
                    <a:pt x="1858" y="365"/>
                  </a:lnTo>
                  <a:lnTo>
                    <a:pt x="1858" y="0"/>
                  </a:lnTo>
                  <a:lnTo>
                    <a:pt x="185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121" name="Freeform 68"/>
            <p:cNvSpPr>
              <a:spLocks noChangeArrowheads="1"/>
            </p:cNvSpPr>
            <p:nvPr/>
          </p:nvSpPr>
          <p:spPr bwMode="auto">
            <a:xfrm>
              <a:off x="3380075" y="2474311"/>
              <a:ext cx="128467" cy="25267"/>
            </a:xfrm>
            <a:custGeom>
              <a:avLst/>
              <a:gdLst>
                <a:gd name="T0" fmla="*/ 0 w 1859"/>
                <a:gd name="T1" fmla="*/ 366 h 367"/>
                <a:gd name="T2" fmla="*/ 0 w 1859"/>
                <a:gd name="T3" fmla="*/ 366 h 367"/>
                <a:gd name="T4" fmla="*/ 1858 w 1859"/>
                <a:gd name="T5" fmla="*/ 366 h 367"/>
                <a:gd name="T6" fmla="*/ 1858 w 1859"/>
                <a:gd name="T7" fmla="*/ 0 h 367"/>
                <a:gd name="T8" fmla="*/ 1858 w 1859"/>
                <a:gd name="T9" fmla="*/ 0 h 367"/>
                <a:gd name="T10" fmla="*/ 0 w 1859"/>
                <a:gd name="T11" fmla="*/ 0 h 367"/>
                <a:gd name="T12" fmla="*/ 0 w 1859"/>
                <a:gd name="T13" fmla="*/ 0 h 367"/>
                <a:gd name="T14" fmla="*/ 0 w 1859"/>
                <a:gd name="T15" fmla="*/ 36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9" h="367">
                  <a:moveTo>
                    <a:pt x="0" y="366"/>
                  </a:moveTo>
                  <a:lnTo>
                    <a:pt x="0" y="366"/>
                  </a:lnTo>
                  <a:lnTo>
                    <a:pt x="1858" y="366"/>
                  </a:lnTo>
                  <a:lnTo>
                    <a:pt x="1858" y="0"/>
                  </a:lnTo>
                  <a:lnTo>
                    <a:pt x="185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6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122" name="Freeform 69"/>
            <p:cNvSpPr>
              <a:spLocks noChangeArrowheads="1"/>
            </p:cNvSpPr>
            <p:nvPr/>
          </p:nvSpPr>
          <p:spPr bwMode="auto">
            <a:xfrm>
              <a:off x="3329237" y="2549504"/>
              <a:ext cx="25267" cy="25267"/>
            </a:xfrm>
            <a:custGeom>
              <a:avLst/>
              <a:gdLst>
                <a:gd name="T0" fmla="*/ 0 w 366"/>
                <a:gd name="T1" fmla="*/ 366 h 367"/>
                <a:gd name="T2" fmla="*/ 0 w 366"/>
                <a:gd name="T3" fmla="*/ 366 h 367"/>
                <a:gd name="T4" fmla="*/ 365 w 366"/>
                <a:gd name="T5" fmla="*/ 366 h 367"/>
                <a:gd name="T6" fmla="*/ 365 w 366"/>
                <a:gd name="T7" fmla="*/ 0 h 367"/>
                <a:gd name="T8" fmla="*/ 365 w 366"/>
                <a:gd name="T9" fmla="*/ 0 h 367"/>
                <a:gd name="T10" fmla="*/ 0 w 366"/>
                <a:gd name="T11" fmla="*/ 0 h 367"/>
                <a:gd name="T12" fmla="*/ 0 w 366"/>
                <a:gd name="T13" fmla="*/ 0 h 367"/>
                <a:gd name="T14" fmla="*/ 0 w 366"/>
                <a:gd name="T15" fmla="*/ 36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367">
                  <a:moveTo>
                    <a:pt x="0" y="366"/>
                  </a:moveTo>
                  <a:lnTo>
                    <a:pt x="0" y="366"/>
                  </a:lnTo>
                  <a:lnTo>
                    <a:pt x="365" y="366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6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123" name="Freeform 70"/>
            <p:cNvSpPr>
              <a:spLocks noChangeArrowheads="1"/>
            </p:cNvSpPr>
            <p:nvPr/>
          </p:nvSpPr>
          <p:spPr bwMode="auto">
            <a:xfrm>
              <a:off x="3380075" y="2549504"/>
              <a:ext cx="128467" cy="25267"/>
            </a:xfrm>
            <a:custGeom>
              <a:avLst/>
              <a:gdLst>
                <a:gd name="T0" fmla="*/ 0 w 1859"/>
                <a:gd name="T1" fmla="*/ 366 h 367"/>
                <a:gd name="T2" fmla="*/ 0 w 1859"/>
                <a:gd name="T3" fmla="*/ 366 h 367"/>
                <a:gd name="T4" fmla="*/ 1858 w 1859"/>
                <a:gd name="T5" fmla="*/ 366 h 367"/>
                <a:gd name="T6" fmla="*/ 1858 w 1859"/>
                <a:gd name="T7" fmla="*/ 0 h 367"/>
                <a:gd name="T8" fmla="*/ 1858 w 1859"/>
                <a:gd name="T9" fmla="*/ 0 h 367"/>
                <a:gd name="T10" fmla="*/ 0 w 1859"/>
                <a:gd name="T11" fmla="*/ 0 h 367"/>
                <a:gd name="T12" fmla="*/ 0 w 1859"/>
                <a:gd name="T13" fmla="*/ 0 h 367"/>
                <a:gd name="T14" fmla="*/ 0 w 1859"/>
                <a:gd name="T15" fmla="*/ 36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9" h="367">
                  <a:moveTo>
                    <a:pt x="0" y="366"/>
                  </a:moveTo>
                  <a:lnTo>
                    <a:pt x="0" y="366"/>
                  </a:lnTo>
                  <a:lnTo>
                    <a:pt x="1858" y="366"/>
                  </a:lnTo>
                  <a:lnTo>
                    <a:pt x="1858" y="0"/>
                  </a:lnTo>
                  <a:lnTo>
                    <a:pt x="185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6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124" name="Freeform 71"/>
            <p:cNvSpPr>
              <a:spLocks noChangeArrowheads="1"/>
            </p:cNvSpPr>
            <p:nvPr/>
          </p:nvSpPr>
          <p:spPr bwMode="auto">
            <a:xfrm>
              <a:off x="3329237" y="2474311"/>
              <a:ext cx="25267" cy="25267"/>
            </a:xfrm>
            <a:custGeom>
              <a:avLst/>
              <a:gdLst>
                <a:gd name="T0" fmla="*/ 0 w 366"/>
                <a:gd name="T1" fmla="*/ 366 h 367"/>
                <a:gd name="T2" fmla="*/ 0 w 366"/>
                <a:gd name="T3" fmla="*/ 366 h 367"/>
                <a:gd name="T4" fmla="*/ 365 w 366"/>
                <a:gd name="T5" fmla="*/ 366 h 367"/>
                <a:gd name="T6" fmla="*/ 365 w 366"/>
                <a:gd name="T7" fmla="*/ 0 h 367"/>
                <a:gd name="T8" fmla="*/ 365 w 366"/>
                <a:gd name="T9" fmla="*/ 0 h 367"/>
                <a:gd name="T10" fmla="*/ 0 w 366"/>
                <a:gd name="T11" fmla="*/ 0 h 367"/>
                <a:gd name="T12" fmla="*/ 0 w 366"/>
                <a:gd name="T13" fmla="*/ 0 h 367"/>
                <a:gd name="T14" fmla="*/ 0 w 366"/>
                <a:gd name="T15" fmla="*/ 36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367">
                  <a:moveTo>
                    <a:pt x="0" y="366"/>
                  </a:moveTo>
                  <a:lnTo>
                    <a:pt x="0" y="366"/>
                  </a:lnTo>
                  <a:lnTo>
                    <a:pt x="365" y="366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6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125" name="Freeform 72"/>
            <p:cNvSpPr>
              <a:spLocks noChangeArrowheads="1"/>
            </p:cNvSpPr>
            <p:nvPr/>
          </p:nvSpPr>
          <p:spPr bwMode="auto">
            <a:xfrm>
              <a:off x="3329237" y="2399423"/>
              <a:ext cx="25267" cy="25267"/>
            </a:xfrm>
            <a:custGeom>
              <a:avLst/>
              <a:gdLst>
                <a:gd name="T0" fmla="*/ 0 w 366"/>
                <a:gd name="T1" fmla="*/ 365 h 366"/>
                <a:gd name="T2" fmla="*/ 0 w 366"/>
                <a:gd name="T3" fmla="*/ 365 h 366"/>
                <a:gd name="T4" fmla="*/ 365 w 366"/>
                <a:gd name="T5" fmla="*/ 365 h 366"/>
                <a:gd name="T6" fmla="*/ 365 w 366"/>
                <a:gd name="T7" fmla="*/ 0 h 366"/>
                <a:gd name="T8" fmla="*/ 365 w 366"/>
                <a:gd name="T9" fmla="*/ 0 h 366"/>
                <a:gd name="T10" fmla="*/ 0 w 366"/>
                <a:gd name="T11" fmla="*/ 0 h 366"/>
                <a:gd name="T12" fmla="*/ 0 w 366"/>
                <a:gd name="T13" fmla="*/ 0 h 366"/>
                <a:gd name="T14" fmla="*/ 0 w 366"/>
                <a:gd name="T15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366">
                  <a:moveTo>
                    <a:pt x="0" y="365"/>
                  </a:moveTo>
                  <a:lnTo>
                    <a:pt x="0" y="365"/>
                  </a:lnTo>
                  <a:lnTo>
                    <a:pt x="365" y="365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126" name="Freeform 73"/>
            <p:cNvSpPr>
              <a:spLocks noChangeArrowheads="1"/>
            </p:cNvSpPr>
            <p:nvPr/>
          </p:nvSpPr>
          <p:spPr bwMode="auto">
            <a:xfrm>
              <a:off x="3277485" y="2324231"/>
              <a:ext cx="529696" cy="510212"/>
            </a:xfrm>
            <a:custGeom>
              <a:avLst/>
              <a:gdLst>
                <a:gd name="T0" fmla="*/ 6479 w 7671"/>
                <a:gd name="T1" fmla="*/ 2549 h 7392"/>
                <a:gd name="T2" fmla="*/ 6225 w 7671"/>
                <a:gd name="T3" fmla="*/ 2549 h 7392"/>
                <a:gd name="T4" fmla="*/ 6145 w 7671"/>
                <a:gd name="T5" fmla="*/ 2374 h 7392"/>
                <a:gd name="T6" fmla="*/ 7075 w 7671"/>
                <a:gd name="T7" fmla="*/ 1358 h 7392"/>
                <a:gd name="T8" fmla="*/ 6463 w 7671"/>
                <a:gd name="T9" fmla="*/ 1072 h 7392"/>
                <a:gd name="T10" fmla="*/ 5987 w 7671"/>
                <a:gd name="T11" fmla="*/ 1041 h 7392"/>
                <a:gd name="T12" fmla="*/ 5146 w 7671"/>
                <a:gd name="T13" fmla="*/ 1405 h 7392"/>
                <a:gd name="T14" fmla="*/ 4804 w 7671"/>
                <a:gd name="T15" fmla="*/ 1795 h 7392"/>
                <a:gd name="T16" fmla="*/ 4621 w 7671"/>
                <a:gd name="T17" fmla="*/ 2295 h 7392"/>
                <a:gd name="T18" fmla="*/ 4629 w 7671"/>
                <a:gd name="T19" fmla="*/ 2842 h 7392"/>
                <a:gd name="T20" fmla="*/ 0 w 7671"/>
                <a:gd name="T21" fmla="*/ 0 h 7392"/>
                <a:gd name="T22" fmla="*/ 40 w 7671"/>
                <a:gd name="T23" fmla="*/ 4438 h 7392"/>
                <a:gd name="T24" fmla="*/ 341 w 7671"/>
                <a:gd name="T25" fmla="*/ 4866 h 7392"/>
                <a:gd name="T26" fmla="*/ 833 w 7671"/>
                <a:gd name="T27" fmla="*/ 5073 h 7392"/>
                <a:gd name="T28" fmla="*/ 1524 w 7671"/>
                <a:gd name="T29" fmla="*/ 5914 h 7392"/>
                <a:gd name="T30" fmla="*/ 1263 w 7671"/>
                <a:gd name="T31" fmla="*/ 6351 h 7392"/>
                <a:gd name="T32" fmla="*/ 1286 w 7671"/>
                <a:gd name="T33" fmla="*/ 6804 h 7392"/>
                <a:gd name="T34" fmla="*/ 1524 w 7671"/>
                <a:gd name="T35" fmla="*/ 7177 h 7392"/>
                <a:gd name="T36" fmla="*/ 1969 w 7671"/>
                <a:gd name="T37" fmla="*/ 7383 h 7392"/>
                <a:gd name="T38" fmla="*/ 2382 w 7671"/>
                <a:gd name="T39" fmla="*/ 7367 h 7392"/>
                <a:gd name="T40" fmla="*/ 2747 w 7671"/>
                <a:gd name="T41" fmla="*/ 7177 h 7392"/>
                <a:gd name="T42" fmla="*/ 6455 w 7671"/>
                <a:gd name="T43" fmla="*/ 4072 h 7392"/>
                <a:gd name="T44" fmla="*/ 7241 w 7671"/>
                <a:gd name="T45" fmla="*/ 3659 h 7392"/>
                <a:gd name="T46" fmla="*/ 7559 w 7671"/>
                <a:gd name="T47" fmla="*/ 3183 h 7392"/>
                <a:gd name="T48" fmla="*/ 7670 w 7671"/>
                <a:gd name="T49" fmla="*/ 2493 h 7392"/>
                <a:gd name="T50" fmla="*/ 1485 w 7671"/>
                <a:gd name="T51" fmla="*/ 4168 h 7392"/>
                <a:gd name="T52" fmla="*/ 1414 w 7671"/>
                <a:gd name="T53" fmla="*/ 4438 h 7392"/>
                <a:gd name="T54" fmla="*/ 1183 w 7671"/>
                <a:gd name="T55" fmla="*/ 4652 h 7392"/>
                <a:gd name="T56" fmla="*/ 929 w 7671"/>
                <a:gd name="T57" fmla="*/ 4708 h 7392"/>
                <a:gd name="T58" fmla="*/ 611 w 7671"/>
                <a:gd name="T59" fmla="*/ 4620 h 7392"/>
                <a:gd name="T60" fmla="*/ 413 w 7671"/>
                <a:gd name="T61" fmla="*/ 4390 h 7392"/>
                <a:gd name="T62" fmla="*/ 373 w 7671"/>
                <a:gd name="T63" fmla="*/ 366 h 7392"/>
                <a:gd name="T64" fmla="*/ 3716 w 7671"/>
                <a:gd name="T65" fmla="*/ 3985 h 7392"/>
                <a:gd name="T66" fmla="*/ 1485 w 7671"/>
                <a:gd name="T67" fmla="*/ 4168 h 7392"/>
                <a:gd name="T68" fmla="*/ 1811 w 7671"/>
                <a:gd name="T69" fmla="*/ 4398 h 7392"/>
                <a:gd name="T70" fmla="*/ 3716 w 7671"/>
                <a:gd name="T71" fmla="*/ 4350 h 7392"/>
                <a:gd name="T72" fmla="*/ 3835 w 7671"/>
                <a:gd name="T73" fmla="*/ 4612 h 7392"/>
                <a:gd name="T74" fmla="*/ 3350 w 7671"/>
                <a:gd name="T75" fmla="*/ 4708 h 7392"/>
                <a:gd name="T76" fmla="*/ 6908 w 7671"/>
                <a:gd name="T77" fmla="*/ 3389 h 7392"/>
                <a:gd name="T78" fmla="*/ 6217 w 7671"/>
                <a:gd name="T79" fmla="*/ 3699 h 7392"/>
                <a:gd name="T80" fmla="*/ 5852 w 7671"/>
                <a:gd name="T81" fmla="*/ 3659 h 7392"/>
                <a:gd name="T82" fmla="*/ 2398 w 7671"/>
                <a:gd name="T83" fmla="*/ 6899 h 7392"/>
                <a:gd name="T84" fmla="*/ 1865 w 7671"/>
                <a:gd name="T85" fmla="*/ 6899 h 7392"/>
                <a:gd name="T86" fmla="*/ 1699 w 7671"/>
                <a:gd name="T87" fmla="*/ 6629 h 7392"/>
                <a:gd name="T88" fmla="*/ 1723 w 7671"/>
                <a:gd name="T89" fmla="*/ 6359 h 7392"/>
                <a:gd name="T90" fmla="*/ 3526 w 7671"/>
                <a:gd name="T91" fmla="*/ 5073 h 7392"/>
                <a:gd name="T92" fmla="*/ 3970 w 7671"/>
                <a:gd name="T93" fmla="*/ 4961 h 7392"/>
                <a:gd name="T94" fmla="*/ 4343 w 7671"/>
                <a:gd name="T95" fmla="*/ 4596 h 7392"/>
                <a:gd name="T96" fmla="*/ 4454 w 7671"/>
                <a:gd name="T97" fmla="*/ 4168 h 7392"/>
                <a:gd name="T98" fmla="*/ 4089 w 7671"/>
                <a:gd name="T99" fmla="*/ 3985 h 7392"/>
                <a:gd name="T100" fmla="*/ 5042 w 7671"/>
                <a:gd name="T101" fmla="*/ 2747 h 7392"/>
                <a:gd name="T102" fmla="*/ 5113 w 7671"/>
                <a:gd name="T103" fmla="*/ 2167 h 7392"/>
                <a:gd name="T104" fmla="*/ 5352 w 7671"/>
                <a:gd name="T105" fmla="*/ 1795 h 7392"/>
                <a:gd name="T106" fmla="*/ 5923 w 7671"/>
                <a:gd name="T107" fmla="*/ 1493 h 7392"/>
                <a:gd name="T108" fmla="*/ 6257 w 7671"/>
                <a:gd name="T109" fmla="*/ 1517 h 7392"/>
                <a:gd name="T110" fmla="*/ 5821 w 7671"/>
                <a:gd name="T111" fmla="*/ 2017 h 7392"/>
                <a:gd name="T112" fmla="*/ 5701 w 7671"/>
                <a:gd name="T113" fmla="*/ 2374 h 7392"/>
                <a:gd name="T114" fmla="*/ 5821 w 7671"/>
                <a:gd name="T115" fmla="*/ 2732 h 7392"/>
                <a:gd name="T116" fmla="*/ 6058 w 7671"/>
                <a:gd name="T117" fmla="*/ 2937 h 7392"/>
                <a:gd name="T118" fmla="*/ 6423 w 7671"/>
                <a:gd name="T119" fmla="*/ 3001 h 7392"/>
                <a:gd name="T120" fmla="*/ 6797 w 7671"/>
                <a:gd name="T121" fmla="*/ 2882 h 7392"/>
                <a:gd name="T122" fmla="*/ 7250 w 7671"/>
                <a:gd name="T123" fmla="*/ 2700 h 7392"/>
                <a:gd name="T124" fmla="*/ 6908 w 7671"/>
                <a:gd name="T125" fmla="*/ 3389 h 7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71" h="7392">
                  <a:moveTo>
                    <a:pt x="7520" y="1906"/>
                  </a:moveTo>
                  <a:lnTo>
                    <a:pt x="7408" y="1636"/>
                  </a:lnTo>
                  <a:lnTo>
                    <a:pt x="7408" y="1636"/>
                  </a:lnTo>
                  <a:lnTo>
                    <a:pt x="6519" y="2509"/>
                  </a:lnTo>
                  <a:lnTo>
                    <a:pt x="6519" y="2509"/>
                  </a:lnTo>
                  <a:lnTo>
                    <a:pt x="6479" y="2549"/>
                  </a:lnTo>
                  <a:lnTo>
                    <a:pt x="6440" y="2572"/>
                  </a:lnTo>
                  <a:lnTo>
                    <a:pt x="6392" y="2589"/>
                  </a:lnTo>
                  <a:lnTo>
                    <a:pt x="6352" y="2597"/>
                  </a:lnTo>
                  <a:lnTo>
                    <a:pt x="6313" y="2589"/>
                  </a:lnTo>
                  <a:lnTo>
                    <a:pt x="6272" y="2572"/>
                  </a:lnTo>
                  <a:lnTo>
                    <a:pt x="6225" y="2549"/>
                  </a:lnTo>
                  <a:lnTo>
                    <a:pt x="6185" y="2509"/>
                  </a:lnTo>
                  <a:lnTo>
                    <a:pt x="6185" y="2509"/>
                  </a:lnTo>
                  <a:lnTo>
                    <a:pt x="6170" y="2485"/>
                  </a:lnTo>
                  <a:lnTo>
                    <a:pt x="6153" y="2454"/>
                  </a:lnTo>
                  <a:lnTo>
                    <a:pt x="6145" y="2414"/>
                  </a:lnTo>
                  <a:lnTo>
                    <a:pt x="6145" y="2374"/>
                  </a:lnTo>
                  <a:lnTo>
                    <a:pt x="6145" y="2335"/>
                  </a:lnTo>
                  <a:lnTo>
                    <a:pt x="6153" y="2295"/>
                  </a:lnTo>
                  <a:lnTo>
                    <a:pt x="6170" y="2263"/>
                  </a:lnTo>
                  <a:lnTo>
                    <a:pt x="6185" y="2239"/>
                  </a:lnTo>
                  <a:lnTo>
                    <a:pt x="6185" y="2239"/>
                  </a:lnTo>
                  <a:lnTo>
                    <a:pt x="7075" y="1358"/>
                  </a:lnTo>
                  <a:lnTo>
                    <a:pt x="7075" y="1358"/>
                  </a:lnTo>
                  <a:lnTo>
                    <a:pt x="6797" y="1191"/>
                  </a:lnTo>
                  <a:lnTo>
                    <a:pt x="6797" y="1191"/>
                  </a:lnTo>
                  <a:lnTo>
                    <a:pt x="6630" y="1120"/>
                  </a:lnTo>
                  <a:lnTo>
                    <a:pt x="6550" y="1096"/>
                  </a:lnTo>
                  <a:lnTo>
                    <a:pt x="6463" y="1072"/>
                  </a:lnTo>
                  <a:lnTo>
                    <a:pt x="6384" y="1048"/>
                  </a:lnTo>
                  <a:lnTo>
                    <a:pt x="6297" y="1041"/>
                  </a:lnTo>
                  <a:lnTo>
                    <a:pt x="6217" y="1033"/>
                  </a:lnTo>
                  <a:lnTo>
                    <a:pt x="6130" y="1033"/>
                  </a:lnTo>
                  <a:lnTo>
                    <a:pt x="6130" y="1033"/>
                  </a:lnTo>
                  <a:lnTo>
                    <a:pt x="5987" y="1041"/>
                  </a:lnTo>
                  <a:lnTo>
                    <a:pt x="5844" y="1056"/>
                  </a:lnTo>
                  <a:lnTo>
                    <a:pt x="5701" y="1096"/>
                  </a:lnTo>
                  <a:lnTo>
                    <a:pt x="5558" y="1151"/>
                  </a:lnTo>
                  <a:lnTo>
                    <a:pt x="5416" y="1223"/>
                  </a:lnTo>
                  <a:lnTo>
                    <a:pt x="5281" y="1311"/>
                  </a:lnTo>
                  <a:lnTo>
                    <a:pt x="5146" y="1405"/>
                  </a:lnTo>
                  <a:lnTo>
                    <a:pt x="5018" y="1525"/>
                  </a:lnTo>
                  <a:lnTo>
                    <a:pt x="5018" y="1525"/>
                  </a:lnTo>
                  <a:lnTo>
                    <a:pt x="4963" y="1588"/>
                  </a:lnTo>
                  <a:lnTo>
                    <a:pt x="4907" y="1652"/>
                  </a:lnTo>
                  <a:lnTo>
                    <a:pt x="4851" y="1723"/>
                  </a:lnTo>
                  <a:lnTo>
                    <a:pt x="4804" y="1795"/>
                  </a:lnTo>
                  <a:lnTo>
                    <a:pt x="4764" y="1874"/>
                  </a:lnTo>
                  <a:lnTo>
                    <a:pt x="4724" y="1953"/>
                  </a:lnTo>
                  <a:lnTo>
                    <a:pt x="4685" y="2032"/>
                  </a:lnTo>
                  <a:lnTo>
                    <a:pt x="4661" y="2120"/>
                  </a:lnTo>
                  <a:lnTo>
                    <a:pt x="4637" y="2208"/>
                  </a:lnTo>
                  <a:lnTo>
                    <a:pt x="4621" y="2295"/>
                  </a:lnTo>
                  <a:lnTo>
                    <a:pt x="4606" y="2382"/>
                  </a:lnTo>
                  <a:lnTo>
                    <a:pt x="4598" y="2470"/>
                  </a:lnTo>
                  <a:lnTo>
                    <a:pt x="4598" y="2565"/>
                  </a:lnTo>
                  <a:lnTo>
                    <a:pt x="4606" y="2652"/>
                  </a:lnTo>
                  <a:lnTo>
                    <a:pt x="4613" y="2747"/>
                  </a:lnTo>
                  <a:lnTo>
                    <a:pt x="4629" y="2842"/>
                  </a:lnTo>
                  <a:lnTo>
                    <a:pt x="4629" y="2842"/>
                  </a:lnTo>
                  <a:lnTo>
                    <a:pt x="4089" y="3381"/>
                  </a:lnTo>
                  <a:lnTo>
                    <a:pt x="4089" y="3381"/>
                  </a:lnTo>
                  <a:lnTo>
                    <a:pt x="4089" y="0"/>
                  </a:lnTo>
                  <a:lnTo>
                    <a:pt x="408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168"/>
                  </a:lnTo>
                  <a:lnTo>
                    <a:pt x="0" y="4168"/>
                  </a:lnTo>
                  <a:lnTo>
                    <a:pt x="8" y="4263"/>
                  </a:lnTo>
                  <a:lnTo>
                    <a:pt x="16" y="4350"/>
                  </a:lnTo>
                  <a:lnTo>
                    <a:pt x="40" y="4438"/>
                  </a:lnTo>
                  <a:lnTo>
                    <a:pt x="71" y="4517"/>
                  </a:lnTo>
                  <a:lnTo>
                    <a:pt x="112" y="4596"/>
                  </a:lnTo>
                  <a:lnTo>
                    <a:pt x="158" y="4675"/>
                  </a:lnTo>
                  <a:lnTo>
                    <a:pt x="214" y="4739"/>
                  </a:lnTo>
                  <a:lnTo>
                    <a:pt x="270" y="4810"/>
                  </a:lnTo>
                  <a:lnTo>
                    <a:pt x="341" y="4866"/>
                  </a:lnTo>
                  <a:lnTo>
                    <a:pt x="413" y="4922"/>
                  </a:lnTo>
                  <a:lnTo>
                    <a:pt x="484" y="4961"/>
                  </a:lnTo>
                  <a:lnTo>
                    <a:pt x="571" y="5001"/>
                  </a:lnTo>
                  <a:lnTo>
                    <a:pt x="652" y="5033"/>
                  </a:lnTo>
                  <a:lnTo>
                    <a:pt x="746" y="5057"/>
                  </a:lnTo>
                  <a:lnTo>
                    <a:pt x="833" y="5073"/>
                  </a:lnTo>
                  <a:lnTo>
                    <a:pt x="929" y="5073"/>
                  </a:lnTo>
                  <a:lnTo>
                    <a:pt x="929" y="5073"/>
                  </a:lnTo>
                  <a:lnTo>
                    <a:pt x="2374" y="5073"/>
                  </a:lnTo>
                  <a:lnTo>
                    <a:pt x="2374" y="5073"/>
                  </a:lnTo>
                  <a:lnTo>
                    <a:pt x="1524" y="5914"/>
                  </a:lnTo>
                  <a:lnTo>
                    <a:pt x="1524" y="5914"/>
                  </a:lnTo>
                  <a:lnTo>
                    <a:pt x="1461" y="5977"/>
                  </a:lnTo>
                  <a:lnTo>
                    <a:pt x="1406" y="6049"/>
                  </a:lnTo>
                  <a:lnTo>
                    <a:pt x="1358" y="6121"/>
                  </a:lnTo>
                  <a:lnTo>
                    <a:pt x="1318" y="6193"/>
                  </a:lnTo>
                  <a:lnTo>
                    <a:pt x="1286" y="6272"/>
                  </a:lnTo>
                  <a:lnTo>
                    <a:pt x="1263" y="6351"/>
                  </a:lnTo>
                  <a:lnTo>
                    <a:pt x="1246" y="6430"/>
                  </a:lnTo>
                  <a:lnTo>
                    <a:pt x="1246" y="6517"/>
                  </a:lnTo>
                  <a:lnTo>
                    <a:pt x="1246" y="6517"/>
                  </a:lnTo>
                  <a:lnTo>
                    <a:pt x="1246" y="6613"/>
                  </a:lnTo>
                  <a:lnTo>
                    <a:pt x="1263" y="6708"/>
                  </a:lnTo>
                  <a:lnTo>
                    <a:pt x="1286" y="6804"/>
                  </a:lnTo>
                  <a:lnTo>
                    <a:pt x="1318" y="6883"/>
                  </a:lnTo>
                  <a:lnTo>
                    <a:pt x="1358" y="6970"/>
                  </a:lnTo>
                  <a:lnTo>
                    <a:pt x="1406" y="7042"/>
                  </a:lnTo>
                  <a:lnTo>
                    <a:pt x="1461" y="7113"/>
                  </a:lnTo>
                  <a:lnTo>
                    <a:pt x="1524" y="7177"/>
                  </a:lnTo>
                  <a:lnTo>
                    <a:pt x="1524" y="7177"/>
                  </a:lnTo>
                  <a:lnTo>
                    <a:pt x="1588" y="7232"/>
                  </a:lnTo>
                  <a:lnTo>
                    <a:pt x="1659" y="7280"/>
                  </a:lnTo>
                  <a:lnTo>
                    <a:pt x="1730" y="7319"/>
                  </a:lnTo>
                  <a:lnTo>
                    <a:pt x="1802" y="7343"/>
                  </a:lnTo>
                  <a:lnTo>
                    <a:pt x="1882" y="7367"/>
                  </a:lnTo>
                  <a:lnTo>
                    <a:pt x="1969" y="7383"/>
                  </a:lnTo>
                  <a:lnTo>
                    <a:pt x="2048" y="7391"/>
                  </a:lnTo>
                  <a:lnTo>
                    <a:pt x="2135" y="7391"/>
                  </a:lnTo>
                  <a:lnTo>
                    <a:pt x="2135" y="7391"/>
                  </a:lnTo>
                  <a:lnTo>
                    <a:pt x="2216" y="7391"/>
                  </a:lnTo>
                  <a:lnTo>
                    <a:pt x="2295" y="7383"/>
                  </a:lnTo>
                  <a:lnTo>
                    <a:pt x="2382" y="7367"/>
                  </a:lnTo>
                  <a:lnTo>
                    <a:pt x="2461" y="7343"/>
                  </a:lnTo>
                  <a:lnTo>
                    <a:pt x="2533" y="7319"/>
                  </a:lnTo>
                  <a:lnTo>
                    <a:pt x="2612" y="7280"/>
                  </a:lnTo>
                  <a:lnTo>
                    <a:pt x="2675" y="7232"/>
                  </a:lnTo>
                  <a:lnTo>
                    <a:pt x="2747" y="7177"/>
                  </a:lnTo>
                  <a:lnTo>
                    <a:pt x="2747" y="7177"/>
                  </a:lnTo>
                  <a:lnTo>
                    <a:pt x="5852" y="4104"/>
                  </a:lnTo>
                  <a:lnTo>
                    <a:pt x="5852" y="4104"/>
                  </a:lnTo>
                  <a:lnTo>
                    <a:pt x="6130" y="4104"/>
                  </a:lnTo>
                  <a:lnTo>
                    <a:pt x="6130" y="4104"/>
                  </a:lnTo>
                  <a:lnTo>
                    <a:pt x="6297" y="4096"/>
                  </a:lnTo>
                  <a:lnTo>
                    <a:pt x="6455" y="4072"/>
                  </a:lnTo>
                  <a:lnTo>
                    <a:pt x="6606" y="4033"/>
                  </a:lnTo>
                  <a:lnTo>
                    <a:pt x="6749" y="3985"/>
                  </a:lnTo>
                  <a:lnTo>
                    <a:pt x="6884" y="3921"/>
                  </a:lnTo>
                  <a:lnTo>
                    <a:pt x="7011" y="3850"/>
                  </a:lnTo>
                  <a:lnTo>
                    <a:pt x="7130" y="3763"/>
                  </a:lnTo>
                  <a:lnTo>
                    <a:pt x="7241" y="3659"/>
                  </a:lnTo>
                  <a:lnTo>
                    <a:pt x="7241" y="3659"/>
                  </a:lnTo>
                  <a:lnTo>
                    <a:pt x="7321" y="3580"/>
                  </a:lnTo>
                  <a:lnTo>
                    <a:pt x="7393" y="3485"/>
                  </a:lnTo>
                  <a:lnTo>
                    <a:pt x="7456" y="3389"/>
                  </a:lnTo>
                  <a:lnTo>
                    <a:pt x="7511" y="3286"/>
                  </a:lnTo>
                  <a:lnTo>
                    <a:pt x="7559" y="3183"/>
                  </a:lnTo>
                  <a:lnTo>
                    <a:pt x="7599" y="3072"/>
                  </a:lnTo>
                  <a:lnTo>
                    <a:pt x="7630" y="2961"/>
                  </a:lnTo>
                  <a:lnTo>
                    <a:pt x="7654" y="2850"/>
                  </a:lnTo>
                  <a:lnTo>
                    <a:pt x="7663" y="2732"/>
                  </a:lnTo>
                  <a:lnTo>
                    <a:pt x="7670" y="2613"/>
                  </a:lnTo>
                  <a:lnTo>
                    <a:pt x="7670" y="2493"/>
                  </a:lnTo>
                  <a:lnTo>
                    <a:pt x="7654" y="2374"/>
                  </a:lnTo>
                  <a:lnTo>
                    <a:pt x="7638" y="2255"/>
                  </a:lnTo>
                  <a:lnTo>
                    <a:pt x="7607" y="2136"/>
                  </a:lnTo>
                  <a:lnTo>
                    <a:pt x="7567" y="2025"/>
                  </a:lnTo>
                  <a:lnTo>
                    <a:pt x="7520" y="1906"/>
                  </a:lnTo>
                  <a:close/>
                  <a:moveTo>
                    <a:pt x="1485" y="4168"/>
                  </a:moveTo>
                  <a:lnTo>
                    <a:pt x="1485" y="4168"/>
                  </a:lnTo>
                  <a:lnTo>
                    <a:pt x="1485" y="4224"/>
                  </a:lnTo>
                  <a:lnTo>
                    <a:pt x="1477" y="4278"/>
                  </a:lnTo>
                  <a:lnTo>
                    <a:pt x="1461" y="4334"/>
                  </a:lnTo>
                  <a:lnTo>
                    <a:pt x="1437" y="4390"/>
                  </a:lnTo>
                  <a:lnTo>
                    <a:pt x="1414" y="4438"/>
                  </a:lnTo>
                  <a:lnTo>
                    <a:pt x="1381" y="4477"/>
                  </a:lnTo>
                  <a:lnTo>
                    <a:pt x="1350" y="4517"/>
                  </a:lnTo>
                  <a:lnTo>
                    <a:pt x="1310" y="4557"/>
                  </a:lnTo>
                  <a:lnTo>
                    <a:pt x="1271" y="4596"/>
                  </a:lnTo>
                  <a:lnTo>
                    <a:pt x="1231" y="4620"/>
                  </a:lnTo>
                  <a:lnTo>
                    <a:pt x="1183" y="4652"/>
                  </a:lnTo>
                  <a:lnTo>
                    <a:pt x="1136" y="4668"/>
                  </a:lnTo>
                  <a:lnTo>
                    <a:pt x="1088" y="4691"/>
                  </a:lnTo>
                  <a:lnTo>
                    <a:pt x="1032" y="4700"/>
                  </a:lnTo>
                  <a:lnTo>
                    <a:pt x="984" y="4708"/>
                  </a:lnTo>
                  <a:lnTo>
                    <a:pt x="929" y="4708"/>
                  </a:lnTo>
                  <a:lnTo>
                    <a:pt x="929" y="4708"/>
                  </a:lnTo>
                  <a:lnTo>
                    <a:pt x="866" y="4708"/>
                  </a:lnTo>
                  <a:lnTo>
                    <a:pt x="810" y="4700"/>
                  </a:lnTo>
                  <a:lnTo>
                    <a:pt x="754" y="4691"/>
                  </a:lnTo>
                  <a:lnTo>
                    <a:pt x="706" y="4668"/>
                  </a:lnTo>
                  <a:lnTo>
                    <a:pt x="659" y="4652"/>
                  </a:lnTo>
                  <a:lnTo>
                    <a:pt x="611" y="4620"/>
                  </a:lnTo>
                  <a:lnTo>
                    <a:pt x="563" y="4596"/>
                  </a:lnTo>
                  <a:lnTo>
                    <a:pt x="532" y="4557"/>
                  </a:lnTo>
                  <a:lnTo>
                    <a:pt x="492" y="4517"/>
                  </a:lnTo>
                  <a:lnTo>
                    <a:pt x="461" y="4477"/>
                  </a:lnTo>
                  <a:lnTo>
                    <a:pt x="436" y="4438"/>
                  </a:lnTo>
                  <a:lnTo>
                    <a:pt x="413" y="4390"/>
                  </a:lnTo>
                  <a:lnTo>
                    <a:pt x="397" y="4334"/>
                  </a:lnTo>
                  <a:lnTo>
                    <a:pt x="382" y="4278"/>
                  </a:lnTo>
                  <a:lnTo>
                    <a:pt x="373" y="4224"/>
                  </a:lnTo>
                  <a:lnTo>
                    <a:pt x="373" y="4168"/>
                  </a:lnTo>
                  <a:lnTo>
                    <a:pt x="373" y="4168"/>
                  </a:lnTo>
                  <a:lnTo>
                    <a:pt x="373" y="366"/>
                  </a:lnTo>
                  <a:lnTo>
                    <a:pt x="373" y="366"/>
                  </a:lnTo>
                  <a:lnTo>
                    <a:pt x="3716" y="366"/>
                  </a:lnTo>
                  <a:lnTo>
                    <a:pt x="3716" y="366"/>
                  </a:lnTo>
                  <a:lnTo>
                    <a:pt x="3716" y="3747"/>
                  </a:lnTo>
                  <a:lnTo>
                    <a:pt x="3716" y="3747"/>
                  </a:lnTo>
                  <a:lnTo>
                    <a:pt x="3716" y="3985"/>
                  </a:lnTo>
                  <a:lnTo>
                    <a:pt x="3716" y="3985"/>
                  </a:lnTo>
                  <a:lnTo>
                    <a:pt x="3470" y="3985"/>
                  </a:lnTo>
                  <a:lnTo>
                    <a:pt x="3470" y="3985"/>
                  </a:lnTo>
                  <a:lnTo>
                    <a:pt x="1485" y="3985"/>
                  </a:lnTo>
                  <a:lnTo>
                    <a:pt x="1485" y="3985"/>
                  </a:lnTo>
                  <a:lnTo>
                    <a:pt x="1485" y="4168"/>
                  </a:lnTo>
                  <a:close/>
                  <a:moveTo>
                    <a:pt x="1676" y="4708"/>
                  </a:moveTo>
                  <a:lnTo>
                    <a:pt x="1676" y="4708"/>
                  </a:lnTo>
                  <a:lnTo>
                    <a:pt x="1715" y="4636"/>
                  </a:lnTo>
                  <a:lnTo>
                    <a:pt x="1763" y="4548"/>
                  </a:lnTo>
                  <a:lnTo>
                    <a:pt x="1794" y="4453"/>
                  </a:lnTo>
                  <a:lnTo>
                    <a:pt x="1811" y="4398"/>
                  </a:lnTo>
                  <a:lnTo>
                    <a:pt x="1811" y="4350"/>
                  </a:lnTo>
                  <a:lnTo>
                    <a:pt x="1811" y="4350"/>
                  </a:lnTo>
                  <a:lnTo>
                    <a:pt x="3105" y="4350"/>
                  </a:lnTo>
                  <a:lnTo>
                    <a:pt x="3105" y="4350"/>
                  </a:lnTo>
                  <a:lnTo>
                    <a:pt x="3716" y="4350"/>
                  </a:lnTo>
                  <a:lnTo>
                    <a:pt x="3716" y="4350"/>
                  </a:lnTo>
                  <a:lnTo>
                    <a:pt x="4041" y="4350"/>
                  </a:lnTo>
                  <a:lnTo>
                    <a:pt x="4041" y="4350"/>
                  </a:lnTo>
                  <a:lnTo>
                    <a:pt x="4002" y="4430"/>
                  </a:lnTo>
                  <a:lnTo>
                    <a:pt x="3954" y="4501"/>
                  </a:lnTo>
                  <a:lnTo>
                    <a:pt x="3898" y="4565"/>
                  </a:lnTo>
                  <a:lnTo>
                    <a:pt x="3835" y="4612"/>
                  </a:lnTo>
                  <a:lnTo>
                    <a:pt x="3771" y="4660"/>
                  </a:lnTo>
                  <a:lnTo>
                    <a:pt x="3692" y="4683"/>
                  </a:lnTo>
                  <a:lnTo>
                    <a:pt x="3613" y="4708"/>
                  </a:lnTo>
                  <a:lnTo>
                    <a:pt x="3526" y="4708"/>
                  </a:lnTo>
                  <a:lnTo>
                    <a:pt x="3526" y="4708"/>
                  </a:lnTo>
                  <a:lnTo>
                    <a:pt x="3350" y="4708"/>
                  </a:lnTo>
                  <a:lnTo>
                    <a:pt x="3350" y="4708"/>
                  </a:lnTo>
                  <a:lnTo>
                    <a:pt x="2739" y="4708"/>
                  </a:lnTo>
                  <a:lnTo>
                    <a:pt x="2739" y="4708"/>
                  </a:lnTo>
                  <a:lnTo>
                    <a:pt x="1676" y="4708"/>
                  </a:lnTo>
                  <a:close/>
                  <a:moveTo>
                    <a:pt x="6908" y="3389"/>
                  </a:moveTo>
                  <a:lnTo>
                    <a:pt x="6908" y="3389"/>
                  </a:lnTo>
                  <a:lnTo>
                    <a:pt x="6797" y="3485"/>
                  </a:lnTo>
                  <a:lnTo>
                    <a:pt x="6685" y="3564"/>
                  </a:lnTo>
                  <a:lnTo>
                    <a:pt x="6558" y="3628"/>
                  </a:lnTo>
                  <a:lnTo>
                    <a:pt x="6423" y="3667"/>
                  </a:lnTo>
                  <a:lnTo>
                    <a:pt x="6288" y="3699"/>
                  </a:lnTo>
                  <a:lnTo>
                    <a:pt x="6217" y="3699"/>
                  </a:lnTo>
                  <a:lnTo>
                    <a:pt x="6145" y="3707"/>
                  </a:lnTo>
                  <a:lnTo>
                    <a:pt x="6074" y="3699"/>
                  </a:lnTo>
                  <a:lnTo>
                    <a:pt x="6002" y="3691"/>
                  </a:lnTo>
                  <a:lnTo>
                    <a:pt x="5923" y="3684"/>
                  </a:lnTo>
                  <a:lnTo>
                    <a:pt x="5852" y="3659"/>
                  </a:lnTo>
                  <a:lnTo>
                    <a:pt x="5852" y="3659"/>
                  </a:lnTo>
                  <a:lnTo>
                    <a:pt x="5740" y="3604"/>
                  </a:lnTo>
                  <a:lnTo>
                    <a:pt x="5740" y="3604"/>
                  </a:lnTo>
                  <a:lnTo>
                    <a:pt x="2469" y="6843"/>
                  </a:lnTo>
                  <a:lnTo>
                    <a:pt x="2469" y="6843"/>
                  </a:lnTo>
                  <a:lnTo>
                    <a:pt x="2430" y="6875"/>
                  </a:lnTo>
                  <a:lnTo>
                    <a:pt x="2398" y="6899"/>
                  </a:lnTo>
                  <a:lnTo>
                    <a:pt x="2318" y="6939"/>
                  </a:lnTo>
                  <a:lnTo>
                    <a:pt x="2224" y="6962"/>
                  </a:lnTo>
                  <a:lnTo>
                    <a:pt x="2135" y="6970"/>
                  </a:lnTo>
                  <a:lnTo>
                    <a:pt x="2041" y="6962"/>
                  </a:lnTo>
                  <a:lnTo>
                    <a:pt x="1954" y="6939"/>
                  </a:lnTo>
                  <a:lnTo>
                    <a:pt x="1865" y="6899"/>
                  </a:lnTo>
                  <a:lnTo>
                    <a:pt x="1834" y="6875"/>
                  </a:lnTo>
                  <a:lnTo>
                    <a:pt x="1802" y="6843"/>
                  </a:lnTo>
                  <a:lnTo>
                    <a:pt x="1802" y="6843"/>
                  </a:lnTo>
                  <a:lnTo>
                    <a:pt x="1755" y="6795"/>
                  </a:lnTo>
                  <a:lnTo>
                    <a:pt x="1723" y="6724"/>
                  </a:lnTo>
                  <a:lnTo>
                    <a:pt x="1699" y="6629"/>
                  </a:lnTo>
                  <a:lnTo>
                    <a:pt x="1691" y="6573"/>
                  </a:lnTo>
                  <a:lnTo>
                    <a:pt x="1691" y="6517"/>
                  </a:lnTo>
                  <a:lnTo>
                    <a:pt x="1691" y="6517"/>
                  </a:lnTo>
                  <a:lnTo>
                    <a:pt x="1691" y="6478"/>
                  </a:lnTo>
                  <a:lnTo>
                    <a:pt x="1699" y="6438"/>
                  </a:lnTo>
                  <a:lnTo>
                    <a:pt x="1723" y="6359"/>
                  </a:lnTo>
                  <a:lnTo>
                    <a:pt x="1755" y="6295"/>
                  </a:lnTo>
                  <a:lnTo>
                    <a:pt x="1802" y="6239"/>
                  </a:lnTo>
                  <a:lnTo>
                    <a:pt x="1802" y="6239"/>
                  </a:lnTo>
                  <a:lnTo>
                    <a:pt x="2978" y="5073"/>
                  </a:lnTo>
                  <a:lnTo>
                    <a:pt x="2978" y="5073"/>
                  </a:lnTo>
                  <a:lnTo>
                    <a:pt x="3526" y="5073"/>
                  </a:lnTo>
                  <a:lnTo>
                    <a:pt x="3526" y="5073"/>
                  </a:lnTo>
                  <a:lnTo>
                    <a:pt x="3620" y="5073"/>
                  </a:lnTo>
                  <a:lnTo>
                    <a:pt x="3716" y="5057"/>
                  </a:lnTo>
                  <a:lnTo>
                    <a:pt x="3803" y="5033"/>
                  </a:lnTo>
                  <a:lnTo>
                    <a:pt x="3890" y="5001"/>
                  </a:lnTo>
                  <a:lnTo>
                    <a:pt x="3970" y="4961"/>
                  </a:lnTo>
                  <a:lnTo>
                    <a:pt x="4050" y="4922"/>
                  </a:lnTo>
                  <a:lnTo>
                    <a:pt x="4121" y="4866"/>
                  </a:lnTo>
                  <a:lnTo>
                    <a:pt x="4185" y="4810"/>
                  </a:lnTo>
                  <a:lnTo>
                    <a:pt x="4247" y="4739"/>
                  </a:lnTo>
                  <a:lnTo>
                    <a:pt x="4295" y="4675"/>
                  </a:lnTo>
                  <a:lnTo>
                    <a:pt x="4343" y="4596"/>
                  </a:lnTo>
                  <a:lnTo>
                    <a:pt x="4382" y="4517"/>
                  </a:lnTo>
                  <a:lnTo>
                    <a:pt x="4415" y="4438"/>
                  </a:lnTo>
                  <a:lnTo>
                    <a:pt x="4438" y="4350"/>
                  </a:lnTo>
                  <a:lnTo>
                    <a:pt x="4454" y="4263"/>
                  </a:lnTo>
                  <a:lnTo>
                    <a:pt x="4454" y="4168"/>
                  </a:lnTo>
                  <a:lnTo>
                    <a:pt x="4454" y="4168"/>
                  </a:lnTo>
                  <a:lnTo>
                    <a:pt x="4454" y="3985"/>
                  </a:lnTo>
                  <a:lnTo>
                    <a:pt x="4454" y="3985"/>
                  </a:lnTo>
                  <a:lnTo>
                    <a:pt x="4089" y="3985"/>
                  </a:lnTo>
                  <a:lnTo>
                    <a:pt x="4089" y="3985"/>
                  </a:lnTo>
                  <a:lnTo>
                    <a:pt x="4089" y="3985"/>
                  </a:lnTo>
                  <a:lnTo>
                    <a:pt x="4089" y="3985"/>
                  </a:lnTo>
                  <a:lnTo>
                    <a:pt x="5074" y="3001"/>
                  </a:lnTo>
                  <a:lnTo>
                    <a:pt x="5074" y="3001"/>
                  </a:lnTo>
                  <a:lnTo>
                    <a:pt x="5074" y="2898"/>
                  </a:lnTo>
                  <a:lnTo>
                    <a:pt x="5074" y="2898"/>
                  </a:lnTo>
                  <a:lnTo>
                    <a:pt x="5057" y="2819"/>
                  </a:lnTo>
                  <a:lnTo>
                    <a:pt x="5042" y="2747"/>
                  </a:lnTo>
                  <a:lnTo>
                    <a:pt x="5034" y="2676"/>
                  </a:lnTo>
                  <a:lnTo>
                    <a:pt x="5034" y="2597"/>
                  </a:lnTo>
                  <a:lnTo>
                    <a:pt x="5034" y="2525"/>
                  </a:lnTo>
                  <a:lnTo>
                    <a:pt x="5042" y="2454"/>
                  </a:lnTo>
                  <a:lnTo>
                    <a:pt x="5066" y="2302"/>
                  </a:lnTo>
                  <a:lnTo>
                    <a:pt x="5113" y="2167"/>
                  </a:lnTo>
                  <a:lnTo>
                    <a:pt x="5146" y="2096"/>
                  </a:lnTo>
                  <a:lnTo>
                    <a:pt x="5177" y="2032"/>
                  </a:lnTo>
                  <a:lnTo>
                    <a:pt x="5217" y="1969"/>
                  </a:lnTo>
                  <a:lnTo>
                    <a:pt x="5256" y="1906"/>
                  </a:lnTo>
                  <a:lnTo>
                    <a:pt x="5304" y="1851"/>
                  </a:lnTo>
                  <a:lnTo>
                    <a:pt x="5352" y="1795"/>
                  </a:lnTo>
                  <a:lnTo>
                    <a:pt x="5352" y="1795"/>
                  </a:lnTo>
                  <a:lnTo>
                    <a:pt x="5526" y="1675"/>
                  </a:lnTo>
                  <a:lnTo>
                    <a:pt x="5622" y="1620"/>
                  </a:lnTo>
                  <a:lnTo>
                    <a:pt x="5725" y="1573"/>
                  </a:lnTo>
                  <a:lnTo>
                    <a:pt x="5821" y="1533"/>
                  </a:lnTo>
                  <a:lnTo>
                    <a:pt x="5923" y="1493"/>
                  </a:lnTo>
                  <a:lnTo>
                    <a:pt x="6027" y="1477"/>
                  </a:lnTo>
                  <a:lnTo>
                    <a:pt x="6130" y="1469"/>
                  </a:lnTo>
                  <a:lnTo>
                    <a:pt x="6130" y="1469"/>
                  </a:lnTo>
                  <a:lnTo>
                    <a:pt x="6170" y="1477"/>
                  </a:lnTo>
                  <a:lnTo>
                    <a:pt x="6217" y="1493"/>
                  </a:lnTo>
                  <a:lnTo>
                    <a:pt x="6257" y="1517"/>
                  </a:lnTo>
                  <a:lnTo>
                    <a:pt x="6297" y="1525"/>
                  </a:lnTo>
                  <a:lnTo>
                    <a:pt x="6297" y="1525"/>
                  </a:lnTo>
                  <a:lnTo>
                    <a:pt x="5908" y="1906"/>
                  </a:lnTo>
                  <a:lnTo>
                    <a:pt x="5908" y="1906"/>
                  </a:lnTo>
                  <a:lnTo>
                    <a:pt x="5860" y="1961"/>
                  </a:lnTo>
                  <a:lnTo>
                    <a:pt x="5821" y="2017"/>
                  </a:lnTo>
                  <a:lnTo>
                    <a:pt x="5780" y="2073"/>
                  </a:lnTo>
                  <a:lnTo>
                    <a:pt x="5757" y="2128"/>
                  </a:lnTo>
                  <a:lnTo>
                    <a:pt x="5732" y="2192"/>
                  </a:lnTo>
                  <a:lnTo>
                    <a:pt x="5717" y="2247"/>
                  </a:lnTo>
                  <a:lnTo>
                    <a:pt x="5701" y="2310"/>
                  </a:lnTo>
                  <a:lnTo>
                    <a:pt x="5701" y="2374"/>
                  </a:lnTo>
                  <a:lnTo>
                    <a:pt x="5701" y="2437"/>
                  </a:lnTo>
                  <a:lnTo>
                    <a:pt x="5717" y="2493"/>
                  </a:lnTo>
                  <a:lnTo>
                    <a:pt x="5732" y="2557"/>
                  </a:lnTo>
                  <a:lnTo>
                    <a:pt x="5757" y="2620"/>
                  </a:lnTo>
                  <a:lnTo>
                    <a:pt x="5780" y="2676"/>
                  </a:lnTo>
                  <a:lnTo>
                    <a:pt x="5821" y="2732"/>
                  </a:lnTo>
                  <a:lnTo>
                    <a:pt x="5860" y="2787"/>
                  </a:lnTo>
                  <a:lnTo>
                    <a:pt x="5908" y="2842"/>
                  </a:lnTo>
                  <a:lnTo>
                    <a:pt x="5908" y="2842"/>
                  </a:lnTo>
                  <a:lnTo>
                    <a:pt x="5955" y="2882"/>
                  </a:lnTo>
                  <a:lnTo>
                    <a:pt x="6002" y="2914"/>
                  </a:lnTo>
                  <a:lnTo>
                    <a:pt x="6058" y="2937"/>
                  </a:lnTo>
                  <a:lnTo>
                    <a:pt x="6114" y="2961"/>
                  </a:lnTo>
                  <a:lnTo>
                    <a:pt x="6170" y="2976"/>
                  </a:lnTo>
                  <a:lnTo>
                    <a:pt x="6233" y="2992"/>
                  </a:lnTo>
                  <a:lnTo>
                    <a:pt x="6297" y="3001"/>
                  </a:lnTo>
                  <a:lnTo>
                    <a:pt x="6360" y="3001"/>
                  </a:lnTo>
                  <a:lnTo>
                    <a:pt x="6423" y="3001"/>
                  </a:lnTo>
                  <a:lnTo>
                    <a:pt x="6495" y="2992"/>
                  </a:lnTo>
                  <a:lnTo>
                    <a:pt x="6558" y="2976"/>
                  </a:lnTo>
                  <a:lnTo>
                    <a:pt x="6622" y="2961"/>
                  </a:lnTo>
                  <a:lnTo>
                    <a:pt x="6685" y="2937"/>
                  </a:lnTo>
                  <a:lnTo>
                    <a:pt x="6741" y="2914"/>
                  </a:lnTo>
                  <a:lnTo>
                    <a:pt x="6797" y="2882"/>
                  </a:lnTo>
                  <a:lnTo>
                    <a:pt x="6853" y="2842"/>
                  </a:lnTo>
                  <a:lnTo>
                    <a:pt x="6853" y="2842"/>
                  </a:lnTo>
                  <a:lnTo>
                    <a:pt x="7241" y="2454"/>
                  </a:lnTo>
                  <a:lnTo>
                    <a:pt x="7241" y="2454"/>
                  </a:lnTo>
                  <a:lnTo>
                    <a:pt x="7258" y="2580"/>
                  </a:lnTo>
                  <a:lnTo>
                    <a:pt x="7250" y="2700"/>
                  </a:lnTo>
                  <a:lnTo>
                    <a:pt x="7233" y="2827"/>
                  </a:lnTo>
                  <a:lnTo>
                    <a:pt x="7202" y="2945"/>
                  </a:lnTo>
                  <a:lnTo>
                    <a:pt x="7154" y="3056"/>
                  </a:lnTo>
                  <a:lnTo>
                    <a:pt x="7082" y="3175"/>
                  </a:lnTo>
                  <a:lnTo>
                    <a:pt x="7003" y="3286"/>
                  </a:lnTo>
                  <a:lnTo>
                    <a:pt x="6908" y="33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6049925" y="5385049"/>
            <a:ext cx="1667940" cy="798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88" kern="0" spc="50" dirty="0">
                <a:ln w="3175">
                  <a:noFill/>
                </a:ln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4488" dirty="0">
              <a:solidFill>
                <a:schemeClr val="tx2"/>
              </a:solidFill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9909168" y="2651685"/>
            <a:ext cx="791826" cy="793568"/>
            <a:chOff x="3630613" y="2355850"/>
            <a:chExt cx="2882900" cy="2889250"/>
          </a:xfrm>
          <a:solidFill>
            <a:srgbClr val="001F54"/>
          </a:solidFill>
        </p:grpSpPr>
        <p:sp>
          <p:nvSpPr>
            <p:cNvPr id="197" name="Freeform 1"/>
            <p:cNvSpPr>
              <a:spLocks noChangeArrowheads="1"/>
            </p:cNvSpPr>
            <p:nvPr/>
          </p:nvSpPr>
          <p:spPr bwMode="auto">
            <a:xfrm>
              <a:off x="3630613" y="2355850"/>
              <a:ext cx="2882900" cy="2889250"/>
            </a:xfrm>
            <a:custGeom>
              <a:avLst/>
              <a:gdLst>
                <a:gd name="T0" fmla="*/ 5482 w 8008"/>
                <a:gd name="T1" fmla="*/ 8025 h 8026"/>
                <a:gd name="T2" fmla="*/ 5482 w 8008"/>
                <a:gd name="T3" fmla="*/ 6824 h 8026"/>
                <a:gd name="T4" fmla="*/ 4246 w 8008"/>
                <a:gd name="T5" fmla="*/ 6824 h 8026"/>
                <a:gd name="T6" fmla="*/ 4246 w 8008"/>
                <a:gd name="T7" fmla="*/ 8016 h 8026"/>
                <a:gd name="T8" fmla="*/ 3770 w 8008"/>
                <a:gd name="T9" fmla="*/ 8016 h 8026"/>
                <a:gd name="T10" fmla="*/ 3770 w 8008"/>
                <a:gd name="T11" fmla="*/ 6815 h 8026"/>
                <a:gd name="T12" fmla="*/ 2552 w 8008"/>
                <a:gd name="T13" fmla="*/ 6815 h 8026"/>
                <a:gd name="T14" fmla="*/ 2552 w 8008"/>
                <a:gd name="T15" fmla="*/ 8025 h 8026"/>
                <a:gd name="T16" fmla="*/ 2092 w 8008"/>
                <a:gd name="T17" fmla="*/ 8025 h 8026"/>
                <a:gd name="T18" fmla="*/ 2092 w 8008"/>
                <a:gd name="T19" fmla="*/ 6807 h 8026"/>
                <a:gd name="T20" fmla="*/ 1245 w 8008"/>
                <a:gd name="T21" fmla="*/ 6807 h 8026"/>
                <a:gd name="T22" fmla="*/ 1245 w 8008"/>
                <a:gd name="T23" fmla="*/ 5959 h 8026"/>
                <a:gd name="T24" fmla="*/ 0 w 8008"/>
                <a:gd name="T25" fmla="*/ 5959 h 8026"/>
                <a:gd name="T26" fmla="*/ 0 w 8008"/>
                <a:gd name="T27" fmla="*/ 5500 h 8026"/>
                <a:gd name="T28" fmla="*/ 1210 w 8008"/>
                <a:gd name="T29" fmla="*/ 5500 h 8026"/>
                <a:gd name="T30" fmla="*/ 1210 w 8008"/>
                <a:gd name="T31" fmla="*/ 4264 h 8026"/>
                <a:gd name="T32" fmla="*/ 9 w 8008"/>
                <a:gd name="T33" fmla="*/ 4264 h 8026"/>
                <a:gd name="T34" fmla="*/ 9 w 8008"/>
                <a:gd name="T35" fmla="*/ 3788 h 8026"/>
                <a:gd name="T36" fmla="*/ 1201 w 8008"/>
                <a:gd name="T37" fmla="*/ 3788 h 8026"/>
                <a:gd name="T38" fmla="*/ 1201 w 8008"/>
                <a:gd name="T39" fmla="*/ 2552 h 8026"/>
                <a:gd name="T40" fmla="*/ 0 w 8008"/>
                <a:gd name="T41" fmla="*/ 2552 h 8026"/>
                <a:gd name="T42" fmla="*/ 0 w 8008"/>
                <a:gd name="T43" fmla="*/ 2110 h 8026"/>
                <a:gd name="T44" fmla="*/ 1201 w 8008"/>
                <a:gd name="T45" fmla="*/ 2110 h 8026"/>
                <a:gd name="T46" fmla="*/ 1201 w 8008"/>
                <a:gd name="T47" fmla="*/ 1245 h 8026"/>
                <a:gd name="T48" fmla="*/ 2066 w 8008"/>
                <a:gd name="T49" fmla="*/ 1245 h 8026"/>
                <a:gd name="T50" fmla="*/ 2066 w 8008"/>
                <a:gd name="T51" fmla="*/ 9 h 8026"/>
                <a:gd name="T52" fmla="*/ 2525 w 8008"/>
                <a:gd name="T53" fmla="*/ 9 h 8026"/>
                <a:gd name="T54" fmla="*/ 2525 w 8008"/>
                <a:gd name="T55" fmla="*/ 1210 h 8026"/>
                <a:gd name="T56" fmla="*/ 3761 w 8008"/>
                <a:gd name="T57" fmla="*/ 1210 h 8026"/>
                <a:gd name="T58" fmla="*/ 3761 w 8008"/>
                <a:gd name="T59" fmla="*/ 0 h 8026"/>
                <a:gd name="T60" fmla="*/ 4219 w 8008"/>
                <a:gd name="T61" fmla="*/ 0 h 8026"/>
                <a:gd name="T62" fmla="*/ 4219 w 8008"/>
                <a:gd name="T63" fmla="*/ 1201 h 8026"/>
                <a:gd name="T64" fmla="*/ 5455 w 8008"/>
                <a:gd name="T65" fmla="*/ 1201 h 8026"/>
                <a:gd name="T66" fmla="*/ 5455 w 8008"/>
                <a:gd name="T67" fmla="*/ 18 h 8026"/>
                <a:gd name="T68" fmla="*/ 5932 w 8008"/>
                <a:gd name="T69" fmla="*/ 18 h 8026"/>
                <a:gd name="T70" fmla="*/ 5932 w 8008"/>
                <a:gd name="T71" fmla="*/ 1218 h 8026"/>
                <a:gd name="T72" fmla="*/ 6762 w 8008"/>
                <a:gd name="T73" fmla="*/ 1218 h 8026"/>
                <a:gd name="T74" fmla="*/ 6762 w 8008"/>
                <a:gd name="T75" fmla="*/ 2066 h 8026"/>
                <a:gd name="T76" fmla="*/ 7998 w 8008"/>
                <a:gd name="T77" fmla="*/ 2066 h 8026"/>
                <a:gd name="T78" fmla="*/ 7998 w 8008"/>
                <a:gd name="T79" fmla="*/ 2543 h 8026"/>
                <a:gd name="T80" fmla="*/ 6815 w 8008"/>
                <a:gd name="T81" fmla="*/ 2543 h 8026"/>
                <a:gd name="T82" fmla="*/ 6815 w 8008"/>
                <a:gd name="T83" fmla="*/ 3779 h 8026"/>
                <a:gd name="T84" fmla="*/ 8007 w 8008"/>
                <a:gd name="T85" fmla="*/ 3779 h 8026"/>
                <a:gd name="T86" fmla="*/ 8007 w 8008"/>
                <a:gd name="T87" fmla="*/ 4219 h 8026"/>
                <a:gd name="T88" fmla="*/ 6824 w 8008"/>
                <a:gd name="T89" fmla="*/ 4219 h 8026"/>
                <a:gd name="T90" fmla="*/ 6824 w 8008"/>
                <a:gd name="T91" fmla="*/ 5456 h 8026"/>
                <a:gd name="T92" fmla="*/ 7998 w 8008"/>
                <a:gd name="T93" fmla="*/ 5456 h 8026"/>
                <a:gd name="T94" fmla="*/ 7998 w 8008"/>
                <a:gd name="T95" fmla="*/ 5932 h 8026"/>
                <a:gd name="T96" fmla="*/ 6815 w 8008"/>
                <a:gd name="T97" fmla="*/ 5932 h 8026"/>
                <a:gd name="T98" fmla="*/ 6771 w 8008"/>
                <a:gd name="T99" fmla="*/ 6780 h 8026"/>
                <a:gd name="T100" fmla="*/ 5941 w 8008"/>
                <a:gd name="T101" fmla="*/ 6780 h 8026"/>
                <a:gd name="T102" fmla="*/ 5941 w 8008"/>
                <a:gd name="T103" fmla="*/ 8025 h 8026"/>
                <a:gd name="T104" fmla="*/ 5482 w 8008"/>
                <a:gd name="T105" fmla="*/ 8025 h 8026"/>
                <a:gd name="T106" fmla="*/ 1722 w 8008"/>
                <a:gd name="T107" fmla="*/ 6286 h 8026"/>
                <a:gd name="T108" fmla="*/ 6276 w 8008"/>
                <a:gd name="T109" fmla="*/ 6286 h 8026"/>
                <a:gd name="T110" fmla="*/ 6276 w 8008"/>
                <a:gd name="T111" fmla="*/ 1731 h 8026"/>
                <a:gd name="T112" fmla="*/ 1722 w 8008"/>
                <a:gd name="T113" fmla="*/ 1731 h 8026"/>
                <a:gd name="T114" fmla="*/ 1722 w 8008"/>
                <a:gd name="T115" fmla="*/ 6286 h 8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08" h="8026">
                  <a:moveTo>
                    <a:pt x="5482" y="8025"/>
                  </a:moveTo>
                  <a:lnTo>
                    <a:pt x="5482" y="6824"/>
                  </a:lnTo>
                  <a:lnTo>
                    <a:pt x="4246" y="6824"/>
                  </a:lnTo>
                  <a:lnTo>
                    <a:pt x="4246" y="8016"/>
                  </a:lnTo>
                  <a:lnTo>
                    <a:pt x="3770" y="8016"/>
                  </a:lnTo>
                  <a:lnTo>
                    <a:pt x="3770" y="6815"/>
                  </a:lnTo>
                  <a:lnTo>
                    <a:pt x="2552" y="6815"/>
                  </a:lnTo>
                  <a:lnTo>
                    <a:pt x="2552" y="8025"/>
                  </a:lnTo>
                  <a:lnTo>
                    <a:pt x="2092" y="8025"/>
                  </a:lnTo>
                  <a:lnTo>
                    <a:pt x="2092" y="6807"/>
                  </a:lnTo>
                  <a:lnTo>
                    <a:pt x="1245" y="6807"/>
                  </a:lnTo>
                  <a:lnTo>
                    <a:pt x="1245" y="5959"/>
                  </a:lnTo>
                  <a:lnTo>
                    <a:pt x="0" y="5959"/>
                  </a:lnTo>
                  <a:lnTo>
                    <a:pt x="0" y="5500"/>
                  </a:lnTo>
                  <a:lnTo>
                    <a:pt x="1210" y="5500"/>
                  </a:lnTo>
                  <a:lnTo>
                    <a:pt x="1210" y="4264"/>
                  </a:lnTo>
                  <a:lnTo>
                    <a:pt x="9" y="4264"/>
                  </a:lnTo>
                  <a:lnTo>
                    <a:pt x="9" y="3788"/>
                  </a:lnTo>
                  <a:lnTo>
                    <a:pt x="1201" y="3788"/>
                  </a:lnTo>
                  <a:lnTo>
                    <a:pt x="1201" y="2552"/>
                  </a:lnTo>
                  <a:lnTo>
                    <a:pt x="0" y="2552"/>
                  </a:lnTo>
                  <a:lnTo>
                    <a:pt x="0" y="2110"/>
                  </a:lnTo>
                  <a:lnTo>
                    <a:pt x="1201" y="2110"/>
                  </a:lnTo>
                  <a:lnTo>
                    <a:pt x="1201" y="1245"/>
                  </a:lnTo>
                  <a:lnTo>
                    <a:pt x="2066" y="1245"/>
                  </a:lnTo>
                  <a:lnTo>
                    <a:pt x="2066" y="9"/>
                  </a:lnTo>
                  <a:lnTo>
                    <a:pt x="2525" y="9"/>
                  </a:lnTo>
                  <a:lnTo>
                    <a:pt x="2525" y="1210"/>
                  </a:lnTo>
                  <a:lnTo>
                    <a:pt x="3761" y="1210"/>
                  </a:lnTo>
                  <a:lnTo>
                    <a:pt x="3761" y="0"/>
                  </a:lnTo>
                  <a:lnTo>
                    <a:pt x="4219" y="0"/>
                  </a:lnTo>
                  <a:lnTo>
                    <a:pt x="4219" y="1201"/>
                  </a:lnTo>
                  <a:lnTo>
                    <a:pt x="5455" y="1201"/>
                  </a:lnTo>
                  <a:lnTo>
                    <a:pt x="5455" y="18"/>
                  </a:lnTo>
                  <a:lnTo>
                    <a:pt x="5932" y="18"/>
                  </a:lnTo>
                  <a:lnTo>
                    <a:pt x="5932" y="1218"/>
                  </a:lnTo>
                  <a:lnTo>
                    <a:pt x="6762" y="1218"/>
                  </a:lnTo>
                  <a:lnTo>
                    <a:pt x="6762" y="2066"/>
                  </a:lnTo>
                  <a:lnTo>
                    <a:pt x="7998" y="2066"/>
                  </a:lnTo>
                  <a:lnTo>
                    <a:pt x="7998" y="2543"/>
                  </a:lnTo>
                  <a:lnTo>
                    <a:pt x="6815" y="2543"/>
                  </a:lnTo>
                  <a:lnTo>
                    <a:pt x="6815" y="3779"/>
                  </a:lnTo>
                  <a:lnTo>
                    <a:pt x="8007" y="3779"/>
                  </a:lnTo>
                  <a:lnTo>
                    <a:pt x="8007" y="4219"/>
                  </a:lnTo>
                  <a:lnTo>
                    <a:pt x="6824" y="4219"/>
                  </a:lnTo>
                  <a:lnTo>
                    <a:pt x="6824" y="5456"/>
                  </a:lnTo>
                  <a:lnTo>
                    <a:pt x="7998" y="5456"/>
                  </a:lnTo>
                  <a:lnTo>
                    <a:pt x="7998" y="5932"/>
                  </a:lnTo>
                  <a:lnTo>
                    <a:pt x="6815" y="5932"/>
                  </a:lnTo>
                  <a:lnTo>
                    <a:pt x="6771" y="6780"/>
                  </a:lnTo>
                  <a:lnTo>
                    <a:pt x="5941" y="6780"/>
                  </a:lnTo>
                  <a:lnTo>
                    <a:pt x="5941" y="8025"/>
                  </a:lnTo>
                  <a:lnTo>
                    <a:pt x="5482" y="8025"/>
                  </a:lnTo>
                  <a:close/>
                  <a:moveTo>
                    <a:pt x="1722" y="6286"/>
                  </a:moveTo>
                  <a:lnTo>
                    <a:pt x="6276" y="6286"/>
                  </a:lnTo>
                  <a:lnTo>
                    <a:pt x="6276" y="1731"/>
                  </a:lnTo>
                  <a:lnTo>
                    <a:pt x="1722" y="1731"/>
                  </a:lnTo>
                  <a:lnTo>
                    <a:pt x="1722" y="628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  <p:sp>
          <p:nvSpPr>
            <p:cNvPr id="198" name="Freeform 2"/>
            <p:cNvSpPr>
              <a:spLocks noChangeArrowheads="1"/>
            </p:cNvSpPr>
            <p:nvPr/>
          </p:nvSpPr>
          <p:spPr bwMode="auto">
            <a:xfrm>
              <a:off x="4694238" y="3421063"/>
              <a:ext cx="755650" cy="766762"/>
            </a:xfrm>
            <a:custGeom>
              <a:avLst/>
              <a:gdLst>
                <a:gd name="T0" fmla="*/ 0 w 2101"/>
                <a:gd name="T1" fmla="*/ 2127 h 2128"/>
                <a:gd name="T2" fmla="*/ 0 w 2101"/>
                <a:gd name="T3" fmla="*/ 0 h 2128"/>
                <a:gd name="T4" fmla="*/ 2100 w 2101"/>
                <a:gd name="T5" fmla="*/ 0 h 2128"/>
                <a:gd name="T6" fmla="*/ 2100 w 2101"/>
                <a:gd name="T7" fmla="*/ 2127 h 2128"/>
                <a:gd name="T8" fmla="*/ 0 w 2101"/>
                <a:gd name="T9" fmla="*/ 2127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1" h="2128">
                  <a:moveTo>
                    <a:pt x="0" y="2127"/>
                  </a:moveTo>
                  <a:lnTo>
                    <a:pt x="0" y="0"/>
                  </a:lnTo>
                  <a:lnTo>
                    <a:pt x="2100" y="0"/>
                  </a:lnTo>
                  <a:lnTo>
                    <a:pt x="2100" y="2127"/>
                  </a:lnTo>
                  <a:lnTo>
                    <a:pt x="0" y="21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6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BBCB851-E6EE-4C48-9545-DDAB86416409}"/>
              </a:ext>
            </a:extLst>
          </p:cNvPr>
          <p:cNvSpPr/>
          <p:nvPr/>
        </p:nvSpPr>
        <p:spPr bwMode="auto">
          <a:xfrm>
            <a:off x="1863101" y="472296"/>
            <a:ext cx="10077120" cy="129914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384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399" spc="-102" dirty="0">
                <a:ln w="3175">
                  <a:noFill/>
                </a:ln>
                <a:gradFill>
                  <a:gsLst>
                    <a:gs pos="6952">
                      <a:srgbClr val="353535"/>
                    </a:gs>
                    <a:gs pos="18182">
                      <a:srgbClr val="353535"/>
                    </a:gs>
                  </a:gsLst>
                  <a:lin ang="0" scaled="0"/>
                </a:gradFill>
                <a:latin typeface="Segoe UI Light"/>
                <a:cs typeface="Segoe UI" pitchFamily="34" charset="0"/>
              </a:rPr>
              <a:t>Comprehensive deep learning, </a:t>
            </a:r>
          </a:p>
          <a:p>
            <a:pPr algn="ctr" defTabSz="932384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399" spc="-102" dirty="0">
                <a:ln w="3175">
                  <a:noFill/>
                </a:ln>
                <a:gradFill>
                  <a:gsLst>
                    <a:gs pos="6952">
                      <a:srgbClr val="353535"/>
                    </a:gs>
                    <a:gs pos="18182">
                      <a:srgbClr val="353535"/>
                    </a:gs>
                  </a:gsLst>
                  <a:lin ang="0" scaled="0"/>
                </a:gradFill>
                <a:latin typeface="Segoe UI Light"/>
                <a:cs typeface="Segoe UI" pitchFamily="34" charset="0"/>
              </a:rPr>
              <a:t>machine learning as a service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D12DB0-8BDD-42D8-B0A7-892C0F2202AD}"/>
              </a:ext>
            </a:extLst>
          </p:cNvPr>
          <p:cNvCxnSpPr>
            <a:cxnSpLocks/>
            <a:stCxn id="59" idx="4"/>
          </p:cNvCxnSpPr>
          <p:nvPr/>
        </p:nvCxnSpPr>
        <p:spPr>
          <a:xfrm flipH="1" flipV="1">
            <a:off x="3922365" y="5114541"/>
            <a:ext cx="6474158" cy="1"/>
          </a:xfrm>
          <a:prstGeom prst="line">
            <a:avLst/>
          </a:prstGeom>
          <a:noFill/>
          <a:ln w="19050">
            <a:solidFill>
              <a:schemeClr val="tx1">
                <a:alpha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3772528" y="5039623"/>
            <a:ext cx="149837" cy="1498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6827141" y="5039623"/>
            <a:ext cx="149837" cy="1498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10246686" y="5039623"/>
            <a:ext cx="149837" cy="1498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656874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56" grpId="0" animBg="1"/>
      <p:bldP spid="57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2619632" y="2832564"/>
            <a:ext cx="92846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619632" y="4917693"/>
            <a:ext cx="92846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A159894-4777-4BD4-80D1-FD09090A8EAF}"/>
              </a:ext>
            </a:extLst>
          </p:cNvPr>
          <p:cNvSpPr/>
          <p:nvPr/>
        </p:nvSpPr>
        <p:spPr>
          <a:xfrm>
            <a:off x="412602" y="5684634"/>
            <a:ext cx="1273926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8378F-748F-4973-91D2-AE64A243C214}"/>
              </a:ext>
            </a:extLst>
          </p:cNvPr>
          <p:cNvSpPr/>
          <p:nvPr/>
        </p:nvSpPr>
        <p:spPr>
          <a:xfrm>
            <a:off x="456745" y="4337287"/>
            <a:ext cx="1185640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75AD67-B61E-4831-83EC-2AF66D0FDBB2}"/>
              </a:ext>
            </a:extLst>
          </p:cNvPr>
          <p:cNvCxnSpPr>
            <a:cxnSpLocks/>
          </p:cNvCxnSpPr>
          <p:nvPr/>
        </p:nvCxnSpPr>
        <p:spPr>
          <a:xfrm>
            <a:off x="1994007" y="496"/>
            <a:ext cx="0" cy="7025446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6" name="light">
            <a:extLst>
              <a:ext uri="{FF2B5EF4-FFF2-40B4-BE49-F238E27FC236}">
                <a16:creationId xmlns:a16="http://schemas.microsoft.com/office/drawing/2014/main" id="{38BAE752-BE22-4707-B0F9-4C08A40138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9768" y="3872325"/>
            <a:ext cx="291439" cy="432683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101" name="Freeform 100"/>
          <p:cNvSpPr>
            <a:spLocks noChangeArrowheads="1"/>
          </p:cNvSpPr>
          <p:nvPr/>
        </p:nvSpPr>
        <p:spPr bwMode="auto">
          <a:xfrm>
            <a:off x="711136" y="4920775"/>
            <a:ext cx="659508" cy="652579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001F50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67D13E-22CD-4486-A9F2-CD3317A182A1}"/>
              </a:ext>
            </a:extLst>
          </p:cNvPr>
          <p:cNvSpPr/>
          <p:nvPr/>
        </p:nvSpPr>
        <p:spPr>
          <a:xfrm>
            <a:off x="607542" y="3164637"/>
            <a:ext cx="845579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F09D33A-7652-4476-AC65-D2723CB89576}"/>
              </a:ext>
            </a:extLst>
          </p:cNvPr>
          <p:cNvSpPr/>
          <p:nvPr/>
        </p:nvSpPr>
        <p:spPr>
          <a:xfrm>
            <a:off x="413806" y="1826914"/>
            <a:ext cx="1233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94" name="speedometer_2">
            <a:extLst>
              <a:ext uri="{FF2B5EF4-FFF2-40B4-BE49-F238E27FC236}">
                <a16:creationId xmlns:a16="http://schemas.microsoft.com/office/drawing/2014/main" id="{C66B6F8E-3B6A-4D8E-AF1A-5DB3887560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75" y="1183560"/>
            <a:ext cx="439680" cy="439678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07C8F82-925F-4342-9824-1D96908E08E1}"/>
              </a:ext>
            </a:extLst>
          </p:cNvPr>
          <p:cNvGrpSpPr/>
          <p:nvPr/>
        </p:nvGrpSpPr>
        <p:grpSpPr>
          <a:xfrm>
            <a:off x="791606" y="2574304"/>
            <a:ext cx="460244" cy="449535"/>
            <a:chOff x="2088630" y="3287843"/>
            <a:chExt cx="429718" cy="419725"/>
          </a:xfrm>
          <a:noFill/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220230F-20DF-40DA-A6AA-6C38E47DBA31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BA0F79-6846-48AF-8284-BFA9A30557EE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pic>
        <p:nvPicPr>
          <p:cNvPr id="32" name="Picture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2641" y="3023163"/>
            <a:ext cx="624352" cy="55619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1029056" y="3603852"/>
            <a:ext cx="811521" cy="350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HIPAA / HITECH Act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5204" y="4537601"/>
            <a:ext cx="756846" cy="222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FERPA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033" y="4042444"/>
            <a:ext cx="439189" cy="43918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80" y="4147029"/>
            <a:ext cx="570289" cy="23001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09231" y="4537600"/>
            <a:ext cx="1093987" cy="350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GxP</a:t>
            </a:r>
          </a:p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21 CFR Part 11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12" y="982820"/>
            <a:ext cx="540176" cy="541318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995040" y="1579994"/>
            <a:ext cx="578521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 dirty="0">
                <a:solidFill>
                  <a:srgbClr val="505050"/>
                </a:solidFill>
                <a:latin typeface="Segoe UI Semilight"/>
              </a:rPr>
              <a:t>ISO 27001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303" y="984961"/>
            <a:ext cx="586614" cy="53703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1037005" y="1579994"/>
            <a:ext cx="761211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SOC 1 Type 2</a:t>
            </a:r>
          </a:p>
        </p:txBody>
      </p:sp>
      <p:pic>
        <p:nvPicPr>
          <p:cNvPr id="48" name="Picture 14" descr="http://www.theauditpeople.com/sites/default/files/pictures/iso-logo.png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63" y="1027616"/>
            <a:ext cx="597884" cy="4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4998045" y="1579994"/>
            <a:ext cx="578520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ISO 27018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70" y="1969748"/>
            <a:ext cx="793853" cy="304393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868725" y="2394024"/>
            <a:ext cx="844544" cy="30769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CSA STAR</a:t>
            </a:r>
          </a:p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Self-Assessment</a:t>
            </a:r>
          </a:p>
          <a:p>
            <a:pPr algn="ctr" defTabSz="608913" fontAlgn="ctr">
              <a:defRPr/>
            </a:pPr>
            <a:endParaRPr lang="en-US" sz="816" b="1" kern="0">
              <a:solidFill>
                <a:srgbClr val="505050"/>
              </a:solidFill>
              <a:latin typeface="Segoe UI Semilight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34" y="5241668"/>
            <a:ext cx="660412" cy="216137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9039832" y="5585424"/>
            <a:ext cx="629615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Singapore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MTCS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09421" y="5585424"/>
            <a:ext cx="573554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UK 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G-Cloud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43" y="5166883"/>
            <a:ext cx="365708" cy="36570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0021857" y="5582295"/>
            <a:ext cx="651423" cy="3183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Australia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IRAP/CCSL</a:t>
            </a:r>
          </a:p>
        </p:txBody>
      </p:sp>
      <p:pic>
        <p:nvPicPr>
          <p:cNvPr id="57" name="Picture 56" descr="IRAP logo">
            <a:hlinkClick r:id="rId12"/>
          </p:cNvPr>
          <p:cNvPicPr/>
          <p:nvPr/>
        </p:nvPicPr>
        <p:blipFill>
          <a:blip r:embed="rId1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893" y="5191388"/>
            <a:ext cx="479352" cy="31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57" descr="FISC : The Center for Financial Industry Infomation System">
            <a:hlinkClick r:id="rId14" tooltip="&quot;FISC HOME&quot;"/>
          </p:cNvPr>
          <p:cNvPicPr/>
          <p:nvPr/>
        </p:nvPicPr>
        <p:blipFill rotWithShape="1">
          <a:blip r:embed="rId15" cstate="screen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47825" y="3184581"/>
            <a:ext cx="562530" cy="23335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Rectangle 58"/>
          <p:cNvSpPr/>
          <p:nvPr/>
        </p:nvSpPr>
        <p:spPr>
          <a:xfrm>
            <a:off x="9741950" y="3603853"/>
            <a:ext cx="774281" cy="222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FISC Japan</a:t>
            </a:r>
          </a:p>
        </p:txBody>
      </p:sp>
      <p:pic>
        <p:nvPicPr>
          <p:cNvPr id="60" name="Picture 59" descr="http://ts1.mm.bing.net/th?&amp;id=HN.607999990459468225&amp;w=300&amp;h=300&amp;c=0&amp;pid=1.9&amp;rs=0&amp;p=0"/>
          <p:cNvPicPr/>
          <p:nvPr/>
        </p:nvPicPr>
        <p:blipFill>
          <a:blip r:embed="rId1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01" y="5127444"/>
            <a:ext cx="486587" cy="44458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Rectangle 60"/>
          <p:cNvSpPr/>
          <p:nvPr/>
        </p:nvSpPr>
        <p:spPr>
          <a:xfrm>
            <a:off x="11017918" y="5585424"/>
            <a:ext cx="815752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 New Zealand 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GCIO</a:t>
            </a:r>
          </a:p>
        </p:txBody>
      </p:sp>
      <p:pic>
        <p:nvPicPr>
          <p:cNvPr id="62" name="Picture 8" descr="image002"/>
          <p:cNvPicPr>
            <a:picLocks noChangeAspect="1" noChangeArrowheads="1"/>
          </p:cNvPicPr>
          <p:nvPr/>
        </p:nvPicPr>
        <p:blipFill>
          <a:blip r:embed="rId17" cstate="screen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06" y="5128560"/>
            <a:ext cx="442356" cy="44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7091302" y="5585424"/>
            <a:ext cx="620966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China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GB 18030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964721" y="5582295"/>
            <a:ext cx="808137" cy="3183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EU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Model Clauses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21" y="5154131"/>
            <a:ext cx="564538" cy="391207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4115662" y="6519436"/>
            <a:ext cx="506253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ENISA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IAF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03" y="6083869"/>
            <a:ext cx="424174" cy="40042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30" y="5218446"/>
            <a:ext cx="437874" cy="262583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2910742" y="5585424"/>
            <a:ext cx="677049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Argentina </a:t>
            </a:r>
            <a:br>
              <a:rPr lang="en-US" sz="714" b="1" kern="0">
                <a:solidFill>
                  <a:srgbClr val="505050"/>
                </a:solidFill>
                <a:latin typeface="Segoe UI Semilight"/>
              </a:rPr>
            </a:b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PDPA</a:t>
            </a:r>
          </a:p>
        </p:txBody>
      </p:sp>
      <p:pic>
        <p:nvPicPr>
          <p:cNvPr id="70" name="Picture 69" descr="http://jcispa.jasa.jp/wp/wp-content/themes/jcispa_academica/images/fig_cslogo01.png"/>
          <p:cNvPicPr/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10" y="6109672"/>
            <a:ext cx="396376" cy="3488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Rectangle 70"/>
          <p:cNvSpPr/>
          <p:nvPr/>
        </p:nvSpPr>
        <p:spPr>
          <a:xfrm>
            <a:off x="5074814" y="6516307"/>
            <a:ext cx="642767" cy="3183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Japan CS Mark Gold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03" y="3036338"/>
            <a:ext cx="529842" cy="529842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325315" y="3603853"/>
            <a:ext cx="661818" cy="1527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CDSA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19786" y="3603852"/>
            <a:ext cx="807682" cy="30769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Shared</a:t>
            </a:r>
          </a:p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Assessments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24" y="3157587"/>
            <a:ext cx="580606" cy="287345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32304" y="6519435"/>
            <a:ext cx="633925" cy="30769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 defTabSz="608913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Japan My</a:t>
            </a:r>
          </a:p>
          <a:p>
            <a:pPr algn="ctr" defTabSz="608913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Number Act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30" y="6089185"/>
            <a:ext cx="509275" cy="38979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69" y="3095409"/>
            <a:ext cx="618456" cy="411701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6939692" y="3603852"/>
            <a:ext cx="761211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FACT UK</a:t>
            </a:r>
          </a:p>
        </p:txBody>
      </p:sp>
      <p:pic>
        <p:nvPicPr>
          <p:cNvPr id="80" name="Picture 17" descr="https://upload.wikimedia.org/wikipedia/commons/thumb/4/43/US-FederalTradeCommission-Seal.svg/2000px-US-FederalTradeCommission-Seal.svg.png"/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516" y="4038465"/>
            <a:ext cx="447148" cy="4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9750668" y="4537601"/>
            <a:ext cx="756846" cy="222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 dirty="0">
                <a:solidFill>
                  <a:srgbClr val="505050"/>
                </a:solidFill>
                <a:latin typeface="Segoe UI Semilight"/>
              </a:rPr>
              <a:t>GLBA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200314" y="6519436"/>
            <a:ext cx="491583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Spain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ENS</a:t>
            </a:r>
          </a:p>
        </p:txBody>
      </p:sp>
      <p:pic>
        <p:nvPicPr>
          <p:cNvPr id="83" name="Picture 82" descr="Spain ENS Logo"/>
          <p:cNvPicPr>
            <a:picLocks noChangeAspect="1" noChangeArrowheads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096" y="6060223"/>
            <a:ext cx="702019" cy="5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/>
          <p:cNvSpPr/>
          <p:nvPr/>
        </p:nvSpPr>
        <p:spPr>
          <a:xfrm>
            <a:off x="3001895" y="3603853"/>
            <a:ext cx="564088" cy="27592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PCI DSS</a:t>
            </a:r>
          </a:p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Level 1</a:t>
            </a:r>
          </a:p>
        </p:txBody>
      </p:sp>
      <p:pic>
        <p:nvPicPr>
          <p:cNvPr id="85" name="Picture 2" descr="https://www.basefarm.com/sites/default/files/media/Article/basefarm-pci-dss_0.jpg"/>
          <p:cNvPicPr>
            <a:picLocks noChangeAspect="1" noChangeArrowheads="1"/>
          </p:cNvPicPr>
          <p:nvPr/>
        </p:nvPicPr>
        <p:blipFill>
          <a:blip r:embed="rId2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52" y="3106243"/>
            <a:ext cx="571119" cy="39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http://www.elevation-us.com/wp-content/uploads/2016/01/CMS-logo.png"/>
          <p:cNvPicPr>
            <a:picLocks noChangeAspect="1" noChangeArrowheads="1"/>
          </p:cNvPicPr>
          <p:nvPr/>
        </p:nvPicPr>
        <p:blipFill>
          <a:blip r:embed="rId29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84" y="4047859"/>
            <a:ext cx="856716" cy="42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5569420" y="4537601"/>
            <a:ext cx="756845" cy="222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 dirty="0">
                <a:solidFill>
                  <a:srgbClr val="505050"/>
                </a:solidFill>
                <a:latin typeface="Segoe UI Semilight"/>
              </a:rPr>
              <a:t>MARS-E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216392" y="4537600"/>
            <a:ext cx="436849" cy="222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8210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FFIEC</a:t>
            </a:r>
          </a:p>
        </p:txBody>
      </p:sp>
      <p:pic>
        <p:nvPicPr>
          <p:cNvPr id="89" name="Picture 8" descr="https://upload.wikimedia.org/wikipedia/commons/thumb/e/ed/US-FFIEC-Logo.svg/1000px-US-FFIEC-Logo.svg.png"/>
          <p:cNvPicPr>
            <a:picLocks noChangeAspect="1" noChangeArrowheads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132" y="4139237"/>
            <a:ext cx="631368" cy="24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8137838" y="5585424"/>
            <a:ext cx="502325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China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TRUCS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97" y="5162493"/>
            <a:ext cx="517807" cy="374486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14" y="1853425"/>
            <a:ext cx="586614" cy="537038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2907416" y="2461604"/>
            <a:ext cx="761211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 dirty="0">
                <a:solidFill>
                  <a:srgbClr val="505050"/>
                </a:solidFill>
                <a:latin typeface="Segoe UI Semilight"/>
              </a:rPr>
              <a:t>SOC 2 Type 2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98" y="1853425"/>
            <a:ext cx="586614" cy="537038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4906701" y="2461604"/>
            <a:ext cx="761211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SOC 3</a:t>
            </a:r>
          </a:p>
        </p:txBody>
      </p:sp>
      <p:pic>
        <p:nvPicPr>
          <p:cNvPr id="104" name="Picture 10" descr="http://flaglane.com/download/canadian-flag/canadian-flag-graphic.png"/>
          <p:cNvPicPr>
            <a:picLocks noChangeAspect="1" noChangeArrowheads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65" y="6170491"/>
            <a:ext cx="454351" cy="2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/>
          <p:cNvSpPr/>
          <p:nvPr/>
        </p:nvSpPr>
        <p:spPr>
          <a:xfrm>
            <a:off x="8972428" y="6519436"/>
            <a:ext cx="764423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Canada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Privacy Laws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567238" y="3603853"/>
            <a:ext cx="761211" cy="1538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MPAA</a:t>
            </a:r>
          </a:p>
        </p:txBody>
      </p:sp>
      <p:pic>
        <p:nvPicPr>
          <p:cNvPr id="107" name="Picture 2" descr="http://vignette1.wikia.nocookie.net/logopedia/images/5/57/MPAA.jpg/revision/latest?cb=20110729215806"/>
          <p:cNvPicPr>
            <a:picLocks noChangeAspect="1" noChangeArrowheads="1"/>
          </p:cNvPicPr>
          <p:nvPr/>
        </p:nvPicPr>
        <p:blipFill>
          <a:blip r:embed="rId3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968" y="3170758"/>
            <a:ext cx="467751" cy="26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89" y="6061002"/>
            <a:ext cx="310561" cy="446156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10071627" y="6519436"/>
            <a:ext cx="551884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Privacy</a:t>
            </a:r>
          </a:p>
          <a:p>
            <a:pPr algn="ctr" defTabSz="582215" fontAlgn="ctr">
              <a:defRPr/>
            </a:pPr>
            <a:r>
              <a:rPr lang="en-US" sz="714" b="1" kern="0" dirty="0">
                <a:solidFill>
                  <a:srgbClr val="505050"/>
                </a:solidFill>
                <a:latin typeface="Segoe UI Semilight"/>
              </a:rPr>
              <a:t>Shield</a:t>
            </a:r>
          </a:p>
        </p:txBody>
      </p:sp>
      <p:pic>
        <p:nvPicPr>
          <p:cNvPr id="110" name="Picture 14" descr="http://www.theauditpeople.com/sites/default/files/pictures/iso-logo.png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758" y="1027616"/>
            <a:ext cx="597884" cy="4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/>
          <p:cNvSpPr/>
          <p:nvPr/>
        </p:nvSpPr>
        <p:spPr>
          <a:xfrm>
            <a:off x="9079440" y="1579994"/>
            <a:ext cx="578520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 dirty="0">
                <a:solidFill>
                  <a:srgbClr val="505050"/>
                </a:solidFill>
                <a:latin typeface="Segoe UI Semilight"/>
              </a:rPr>
              <a:t>ISO 22301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166866" y="6519436"/>
            <a:ext cx="444270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India</a:t>
            </a:r>
          </a:p>
          <a:p>
            <a:pPr algn="ctr" defTabSz="582215" fontAlgn="ctr">
              <a:defRPr/>
            </a:pPr>
            <a:r>
              <a:rPr lang="en-US" sz="714" b="1" kern="0" err="1">
                <a:solidFill>
                  <a:srgbClr val="505050"/>
                </a:solidFill>
                <a:latin typeface="Segoe UI Semilight"/>
              </a:rPr>
              <a:t>MeitY</a:t>
            </a:r>
            <a:endParaRPr lang="en-US" sz="714" b="1" kern="0">
              <a:solidFill>
                <a:srgbClr val="505050"/>
              </a:solidFill>
              <a:latin typeface="Segoe UI Semilight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17" y="6163503"/>
            <a:ext cx="433967" cy="241155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11036396" y="6519436"/>
            <a:ext cx="778796" cy="4303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103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Germany IT</a:t>
            </a:r>
          </a:p>
          <a:p>
            <a:pPr algn="ctr" defTabSz="582103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Grundschutz</a:t>
            </a:r>
          </a:p>
          <a:p>
            <a:pPr algn="ctr" defTabSz="582103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workbook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21" y="6086147"/>
            <a:ext cx="410746" cy="395864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7168394" y="6519436"/>
            <a:ext cx="466782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Spain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DPA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841" y="6091281"/>
            <a:ext cx="335889" cy="385599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74" y="1969748"/>
            <a:ext cx="793853" cy="30439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8946429" y="2394024"/>
            <a:ext cx="844544" cy="30769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CSA STAR</a:t>
            </a:r>
          </a:p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Certification</a:t>
            </a:r>
          </a:p>
          <a:p>
            <a:pPr algn="ctr" defTabSz="608913" fontAlgn="ctr">
              <a:defRPr/>
            </a:pPr>
            <a:endParaRPr lang="en-US" sz="816" b="1" kern="0">
              <a:solidFill>
                <a:srgbClr val="505050"/>
              </a:solidFill>
              <a:latin typeface="Segoe UI Semilight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683" y="1969748"/>
            <a:ext cx="793853" cy="304393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10995339" y="2394024"/>
            <a:ext cx="844544" cy="30769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CSA STAR</a:t>
            </a:r>
          </a:p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Attestation</a:t>
            </a:r>
          </a:p>
          <a:p>
            <a:pPr algn="ctr" defTabSz="608913" fontAlgn="ctr">
              <a:defRPr/>
            </a:pPr>
            <a:endParaRPr lang="en-US" sz="816" b="1" kern="0">
              <a:solidFill>
                <a:srgbClr val="505050"/>
              </a:solidFill>
              <a:latin typeface="Segoe UI Semilight"/>
            </a:endParaRPr>
          </a:p>
        </p:txBody>
      </p:sp>
      <p:pic>
        <p:nvPicPr>
          <p:cNvPr id="122" name="Picture 9" descr="https://hitrustalliance.net/content/uploads/2015/09/HiTrustLogo.png"/>
          <p:cNvPicPr>
            <a:picLocks noChangeAspect="1" noChangeArrowheads="1"/>
          </p:cNvPicPr>
          <p:nvPr/>
        </p:nvPicPr>
        <p:blipFill>
          <a:blip r:embed="rId38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72" y="4134055"/>
            <a:ext cx="613900" cy="25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/>
          <p:cNvSpPr/>
          <p:nvPr/>
        </p:nvSpPr>
        <p:spPr>
          <a:xfrm>
            <a:off x="2907517" y="4537601"/>
            <a:ext cx="756846" cy="222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Calibri"/>
              </a:rPr>
              <a:t>HITRUST</a:t>
            </a: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61" y="4139304"/>
            <a:ext cx="613073" cy="245469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6817154" y="4537601"/>
            <a:ext cx="1006286" cy="222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2215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IG Toolkit UK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212605" y="5585424"/>
            <a:ext cx="467001" cy="3183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China</a:t>
            </a:r>
          </a:p>
          <a:p>
            <a:pPr algn="ctr" defTabSz="582215" fontAlgn="ctr">
              <a:defRPr/>
            </a:pPr>
            <a:r>
              <a:rPr lang="en-US" sz="714" b="1" kern="0">
                <a:solidFill>
                  <a:srgbClr val="505050"/>
                </a:solidFill>
                <a:latin typeface="Segoe UI Semilight"/>
              </a:rPr>
              <a:t>DJCP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47" y="5036280"/>
            <a:ext cx="626917" cy="626916"/>
          </a:xfrm>
          <a:prstGeom prst="rect">
            <a:avLst/>
          </a:prstGeom>
        </p:spPr>
      </p:pic>
      <p:pic>
        <p:nvPicPr>
          <p:cNvPr id="128" name="Picture 14" descr="http://www.theauditpeople.com/sites/default/files/pictures/iso-logo.png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054" y="1027616"/>
            <a:ext cx="597884" cy="4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ectangle 128"/>
          <p:cNvSpPr/>
          <p:nvPr/>
        </p:nvSpPr>
        <p:spPr>
          <a:xfrm>
            <a:off x="7001736" y="1579994"/>
            <a:ext cx="578520" cy="153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 defTabSz="608913" fontAlgn="ctr">
              <a:defRPr/>
            </a:pPr>
            <a:r>
              <a:rPr lang="en-US" sz="816" b="1" kern="0">
                <a:solidFill>
                  <a:srgbClr val="505050"/>
                </a:solidFill>
                <a:latin typeface="Segoe UI Semilight"/>
              </a:rPr>
              <a:t>ISO 27017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2206141" y="1245441"/>
            <a:ext cx="418380" cy="983801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588" algn="ctr" defTabSz="932563" fontAlgn="base">
              <a:spcBef>
                <a:spcPct val="0"/>
              </a:spcBef>
              <a:spcAft>
                <a:spcPts val="1199"/>
              </a:spcAft>
              <a:buClr>
                <a:srgbClr val="FFFFFF"/>
              </a:buClr>
              <a:buSzPct val="80000"/>
              <a:defRPr/>
            </a:pPr>
            <a:r>
              <a:rPr lang="en-IN" sz="1224" b="1" kern="0" dirty="0">
                <a:solidFill>
                  <a:srgbClr val="00B6F0"/>
                </a:solidFill>
                <a:latin typeface="Segoe UI"/>
                <a:cs typeface="Segoe UI Semibold" panose="020B0702040204020203" pitchFamily="34" charset="0"/>
              </a:rPr>
              <a:t>GLOBAL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2206142" y="3359645"/>
            <a:ext cx="418380" cy="100392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588" algn="ctr" defTabSz="932563" fontAlgn="base">
              <a:spcBef>
                <a:spcPct val="0"/>
              </a:spcBef>
              <a:spcAft>
                <a:spcPts val="1199"/>
              </a:spcAft>
              <a:buClr>
                <a:srgbClr val="FFFFFF"/>
              </a:buClr>
              <a:buSzPct val="80000"/>
              <a:defRPr/>
            </a:pPr>
            <a:r>
              <a:rPr lang="en-IN" sz="1224" b="1" kern="0" dirty="0">
                <a:solidFill>
                  <a:srgbClr val="00327A"/>
                </a:solidFill>
                <a:latin typeface="Segoe UI"/>
                <a:cs typeface="Segoe UI Semibold" panose="020B0702040204020203" pitchFamily="34" charset="0"/>
              </a:rPr>
              <a:t>INDUSTRY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2210343" y="5473520"/>
            <a:ext cx="409289" cy="983801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563">
              <a:spcAft>
                <a:spcPts val="1199"/>
              </a:spcAft>
              <a:defRPr/>
            </a:pPr>
            <a:r>
              <a:rPr lang="en-IN" sz="1224" b="1" kern="0" dirty="0">
                <a:solidFill>
                  <a:srgbClr val="001F50"/>
                </a:solidFill>
                <a:latin typeface="Segoe UI"/>
                <a:cs typeface="Segoe UI Semibold" panose="020B0702040204020203" pitchFamily="34" charset="0"/>
              </a:rPr>
              <a:t>REGIONAL</a:t>
            </a:r>
          </a:p>
        </p:txBody>
      </p:sp>
      <p:cxnSp>
        <p:nvCxnSpPr>
          <p:cNvPr id="153" name="Straight Connector 152"/>
          <p:cNvCxnSpPr/>
          <p:nvPr/>
        </p:nvCxnSpPr>
        <p:spPr>
          <a:xfrm>
            <a:off x="2630057" y="931393"/>
            <a:ext cx="0" cy="1678686"/>
          </a:xfrm>
          <a:prstGeom prst="line">
            <a:avLst/>
          </a:prstGeom>
          <a:ln w="28575">
            <a:solidFill>
              <a:srgbClr val="00AEE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630057" y="3025275"/>
            <a:ext cx="0" cy="1678686"/>
          </a:xfrm>
          <a:prstGeom prst="line">
            <a:avLst/>
          </a:prstGeom>
          <a:ln w="28575">
            <a:solidFill>
              <a:srgbClr val="00327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630057" y="5109585"/>
            <a:ext cx="0" cy="1678686"/>
          </a:xfrm>
          <a:prstGeom prst="line">
            <a:avLst/>
          </a:prstGeom>
          <a:ln w="28575">
            <a:solidFill>
              <a:srgbClr val="001F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itle 1">
            <a:extLst>
              <a:ext uri="{FF2B5EF4-FFF2-40B4-BE49-F238E27FC236}">
                <a16:creationId xmlns:a16="http://schemas.microsoft.com/office/drawing/2014/main" id="{D4509856-EB69-4A09-8BB9-F5633A22593E}"/>
              </a:ext>
            </a:extLst>
          </p:cNvPr>
          <p:cNvSpPr txBox="1">
            <a:spLocks/>
          </p:cNvSpPr>
          <p:nvPr/>
        </p:nvSpPr>
        <p:spPr>
          <a:xfrm>
            <a:off x="2404815" y="72745"/>
            <a:ext cx="9435761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32563">
              <a:spcAft>
                <a:spcPts val="600"/>
              </a:spcAft>
              <a:defRPr/>
            </a:pPr>
            <a:r>
              <a:rPr lang="en-US" sz="3672" dirty="0">
                <a:solidFill>
                  <a:srgbClr val="4F504F"/>
                </a:solidFill>
                <a:latin typeface="Segoe UI Light"/>
              </a:rPr>
              <a:t>More certifications than any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427848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3.75E-6 0.04583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159894-4777-4BD4-80D1-FD09090A8EAF}"/>
              </a:ext>
            </a:extLst>
          </p:cNvPr>
          <p:cNvSpPr/>
          <p:nvPr/>
        </p:nvSpPr>
        <p:spPr>
          <a:xfrm>
            <a:off x="412602" y="5684634"/>
            <a:ext cx="1273926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8378F-748F-4973-91D2-AE64A243C214}"/>
              </a:ext>
            </a:extLst>
          </p:cNvPr>
          <p:cNvSpPr/>
          <p:nvPr/>
        </p:nvSpPr>
        <p:spPr>
          <a:xfrm>
            <a:off x="456745" y="4337287"/>
            <a:ext cx="1185640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75AD67-B61E-4831-83EC-2AF66D0FDBB2}"/>
              </a:ext>
            </a:extLst>
          </p:cNvPr>
          <p:cNvCxnSpPr>
            <a:cxnSpLocks/>
          </p:cNvCxnSpPr>
          <p:nvPr/>
        </p:nvCxnSpPr>
        <p:spPr>
          <a:xfrm>
            <a:off x="1994007" y="496"/>
            <a:ext cx="0" cy="7025446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6" name="light">
            <a:extLst>
              <a:ext uri="{FF2B5EF4-FFF2-40B4-BE49-F238E27FC236}">
                <a16:creationId xmlns:a16="http://schemas.microsoft.com/office/drawing/2014/main" id="{38BAE752-BE22-4707-B0F9-4C08A40138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9768" y="3872325"/>
            <a:ext cx="291439" cy="432683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101" name="Freeform 100"/>
          <p:cNvSpPr>
            <a:spLocks noChangeArrowheads="1"/>
          </p:cNvSpPr>
          <p:nvPr/>
        </p:nvSpPr>
        <p:spPr bwMode="auto">
          <a:xfrm>
            <a:off x="711136" y="4920775"/>
            <a:ext cx="659508" cy="652579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001F50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67D13E-22CD-4486-A9F2-CD3317A182A1}"/>
              </a:ext>
            </a:extLst>
          </p:cNvPr>
          <p:cNvSpPr/>
          <p:nvPr/>
        </p:nvSpPr>
        <p:spPr>
          <a:xfrm>
            <a:off x="607542" y="3164637"/>
            <a:ext cx="845579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F09D33A-7652-4476-AC65-D2723CB89576}"/>
              </a:ext>
            </a:extLst>
          </p:cNvPr>
          <p:cNvSpPr/>
          <p:nvPr/>
        </p:nvSpPr>
        <p:spPr>
          <a:xfrm>
            <a:off x="413806" y="1826914"/>
            <a:ext cx="1233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94" name="speedometer_2">
            <a:extLst>
              <a:ext uri="{FF2B5EF4-FFF2-40B4-BE49-F238E27FC236}">
                <a16:creationId xmlns:a16="http://schemas.microsoft.com/office/drawing/2014/main" id="{C66B6F8E-3B6A-4D8E-AF1A-5DB3887560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75" y="1183560"/>
            <a:ext cx="439680" cy="439678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07C8F82-925F-4342-9824-1D96908E08E1}"/>
              </a:ext>
            </a:extLst>
          </p:cNvPr>
          <p:cNvGrpSpPr/>
          <p:nvPr/>
        </p:nvGrpSpPr>
        <p:grpSpPr>
          <a:xfrm>
            <a:off x="791606" y="2574304"/>
            <a:ext cx="460244" cy="449535"/>
            <a:chOff x="2088630" y="3287843"/>
            <a:chExt cx="429718" cy="419725"/>
          </a:xfrm>
          <a:noFill/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220230F-20DF-40DA-A6AA-6C38E47DBA31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BA0F79-6846-48AF-8284-BFA9A30557EE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131" name="Title 1">
            <a:extLst>
              <a:ext uri="{FF2B5EF4-FFF2-40B4-BE49-F238E27FC236}">
                <a16:creationId xmlns:a16="http://schemas.microsoft.com/office/drawing/2014/main" id="{D4509856-EB69-4A09-8BB9-F5633A22593E}"/>
              </a:ext>
            </a:extLst>
          </p:cNvPr>
          <p:cNvSpPr txBox="1">
            <a:spLocks/>
          </p:cNvSpPr>
          <p:nvPr/>
        </p:nvSpPr>
        <p:spPr>
          <a:xfrm>
            <a:off x="2404815" y="72745"/>
            <a:ext cx="9435761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32563">
              <a:spcAft>
                <a:spcPts val="600"/>
              </a:spcAft>
              <a:defRPr/>
            </a:pPr>
            <a:r>
              <a:rPr lang="en-US" sz="3672" dirty="0">
                <a:solidFill>
                  <a:srgbClr val="4F504F"/>
                </a:solidFill>
                <a:latin typeface="Segoe UI Light"/>
              </a:rPr>
              <a:t>Datacenter Security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BF290D-783C-4F64-BE9D-391F64B65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02"/>
          <a:stretch/>
        </p:blipFill>
        <p:spPr>
          <a:xfrm>
            <a:off x="2107196" y="1439862"/>
            <a:ext cx="10124108" cy="45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3.75E-6 0.04583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159894-4777-4BD4-80D1-FD09090A8EAF}"/>
              </a:ext>
            </a:extLst>
          </p:cNvPr>
          <p:cNvSpPr/>
          <p:nvPr/>
        </p:nvSpPr>
        <p:spPr>
          <a:xfrm>
            <a:off x="412602" y="5684634"/>
            <a:ext cx="1273926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8378F-748F-4973-91D2-AE64A243C214}"/>
              </a:ext>
            </a:extLst>
          </p:cNvPr>
          <p:cNvSpPr/>
          <p:nvPr/>
        </p:nvSpPr>
        <p:spPr>
          <a:xfrm>
            <a:off x="456745" y="4337287"/>
            <a:ext cx="1185640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75AD67-B61E-4831-83EC-2AF66D0FDBB2}"/>
              </a:ext>
            </a:extLst>
          </p:cNvPr>
          <p:cNvCxnSpPr>
            <a:cxnSpLocks/>
          </p:cNvCxnSpPr>
          <p:nvPr/>
        </p:nvCxnSpPr>
        <p:spPr>
          <a:xfrm>
            <a:off x="1994007" y="496"/>
            <a:ext cx="0" cy="7025446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6" name="light">
            <a:extLst>
              <a:ext uri="{FF2B5EF4-FFF2-40B4-BE49-F238E27FC236}">
                <a16:creationId xmlns:a16="http://schemas.microsoft.com/office/drawing/2014/main" id="{38BAE752-BE22-4707-B0F9-4C08A40138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9768" y="3872325"/>
            <a:ext cx="291439" cy="432683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101" name="Freeform 100"/>
          <p:cNvSpPr>
            <a:spLocks noChangeArrowheads="1"/>
          </p:cNvSpPr>
          <p:nvPr/>
        </p:nvSpPr>
        <p:spPr bwMode="auto">
          <a:xfrm>
            <a:off x="711136" y="4920775"/>
            <a:ext cx="659508" cy="652579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001F50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67D13E-22CD-4486-A9F2-CD3317A182A1}"/>
              </a:ext>
            </a:extLst>
          </p:cNvPr>
          <p:cNvSpPr/>
          <p:nvPr/>
        </p:nvSpPr>
        <p:spPr>
          <a:xfrm>
            <a:off x="607542" y="3164637"/>
            <a:ext cx="845579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F09D33A-7652-4476-AC65-D2723CB89576}"/>
              </a:ext>
            </a:extLst>
          </p:cNvPr>
          <p:cNvSpPr/>
          <p:nvPr/>
        </p:nvSpPr>
        <p:spPr>
          <a:xfrm>
            <a:off x="413806" y="1826914"/>
            <a:ext cx="1233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94" name="speedometer_2">
            <a:extLst>
              <a:ext uri="{FF2B5EF4-FFF2-40B4-BE49-F238E27FC236}">
                <a16:creationId xmlns:a16="http://schemas.microsoft.com/office/drawing/2014/main" id="{C66B6F8E-3B6A-4D8E-AF1A-5DB3887560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75" y="1183560"/>
            <a:ext cx="439680" cy="439678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07C8F82-925F-4342-9824-1D96908E08E1}"/>
              </a:ext>
            </a:extLst>
          </p:cNvPr>
          <p:cNvGrpSpPr/>
          <p:nvPr/>
        </p:nvGrpSpPr>
        <p:grpSpPr>
          <a:xfrm>
            <a:off x="791606" y="2574304"/>
            <a:ext cx="460244" cy="449535"/>
            <a:chOff x="2088630" y="3287843"/>
            <a:chExt cx="429718" cy="419725"/>
          </a:xfrm>
          <a:noFill/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220230F-20DF-40DA-A6AA-6C38E47DBA31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BA0F79-6846-48AF-8284-BFA9A30557EE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131" name="Title 1">
            <a:extLst>
              <a:ext uri="{FF2B5EF4-FFF2-40B4-BE49-F238E27FC236}">
                <a16:creationId xmlns:a16="http://schemas.microsoft.com/office/drawing/2014/main" id="{D4509856-EB69-4A09-8BB9-F5633A22593E}"/>
              </a:ext>
            </a:extLst>
          </p:cNvPr>
          <p:cNvSpPr txBox="1">
            <a:spLocks/>
          </p:cNvSpPr>
          <p:nvPr/>
        </p:nvSpPr>
        <p:spPr>
          <a:xfrm>
            <a:off x="2404815" y="72745"/>
            <a:ext cx="9435761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32563">
              <a:spcAft>
                <a:spcPts val="600"/>
              </a:spcAft>
              <a:defRPr/>
            </a:pPr>
            <a:r>
              <a:rPr lang="en-US" sz="3672" dirty="0">
                <a:solidFill>
                  <a:srgbClr val="4F504F"/>
                </a:solidFill>
                <a:latin typeface="Segoe UI Light"/>
              </a:rPr>
              <a:t>Azure Regions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154D64-3992-446E-96D0-5B081160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49" y="1100550"/>
            <a:ext cx="97345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3.75E-6 0.04583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E87DE3-80FE-40F5-B204-B49AA0F8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E9F44-1E9B-4A00-9AAC-DFA06492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" y="2201862"/>
            <a:ext cx="3464304" cy="403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011A2-6D54-40F4-858D-72CA963CE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495" y="2201862"/>
            <a:ext cx="3276600" cy="42166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F19DF8-7166-48F7-9CF3-97CDA9F36909}"/>
              </a:ext>
            </a:extLst>
          </p:cNvPr>
          <p:cNvSpPr/>
          <p:nvPr/>
        </p:nvSpPr>
        <p:spPr>
          <a:xfrm>
            <a:off x="387675" y="6505052"/>
            <a:ext cx="387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https://azure.microsoft.com/updates</a:t>
            </a:r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95FFF-C1EE-4463-9CE1-94369C9011D8}"/>
              </a:ext>
            </a:extLst>
          </p:cNvPr>
          <p:cNvSpPr/>
          <p:nvPr/>
        </p:nvSpPr>
        <p:spPr>
          <a:xfrm>
            <a:off x="4237037" y="6499741"/>
            <a:ext cx="398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https://azure.microsoft.com/roadmap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9A089-FD65-4A5C-8D1E-77CEF89E95CE}"/>
              </a:ext>
            </a:extLst>
          </p:cNvPr>
          <p:cNvSpPr/>
          <p:nvPr/>
        </p:nvSpPr>
        <p:spPr>
          <a:xfrm>
            <a:off x="8504237" y="6499741"/>
            <a:ext cx="2860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http://feedback.azure.com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CDAD3-2C81-4CB3-B25E-4C6C021C40DF}"/>
              </a:ext>
            </a:extLst>
          </p:cNvPr>
          <p:cNvSpPr txBox="1"/>
          <p:nvPr/>
        </p:nvSpPr>
        <p:spPr>
          <a:xfrm>
            <a:off x="387675" y="1592783"/>
            <a:ext cx="22385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we did…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5809B-5096-4CAB-803D-9F488198BFA9}"/>
              </a:ext>
            </a:extLst>
          </p:cNvPr>
          <p:cNvSpPr txBox="1"/>
          <p:nvPr/>
        </p:nvSpPr>
        <p:spPr>
          <a:xfrm>
            <a:off x="4160273" y="1592783"/>
            <a:ext cx="34688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we are planning…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04774-B499-42EA-9716-D244C4DB5B30}"/>
              </a:ext>
            </a:extLst>
          </p:cNvPr>
          <p:cNvSpPr txBox="1"/>
          <p:nvPr/>
        </p:nvSpPr>
        <p:spPr>
          <a:xfrm>
            <a:off x="8275637" y="1573998"/>
            <a:ext cx="374455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you want us to do…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FE0D3A-1619-4297-BCAC-472CB73CE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8037" y="2201862"/>
            <a:ext cx="3200400" cy="43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68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2532-FBFA-4C4F-B59D-CF2471BE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OMG! What Should I Pick?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F8589-39A4-4EAC-BFBC-8EF9FE3B8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502" y="2049462"/>
            <a:ext cx="3428935" cy="3730252"/>
          </a:xfrm>
        </p:spPr>
        <p:txBody>
          <a:bodyPr/>
          <a:lstStyle/>
          <a:p>
            <a:r>
              <a:rPr lang="en-US" dirty="0"/>
              <a:t>VMs</a:t>
            </a:r>
          </a:p>
          <a:p>
            <a:r>
              <a:rPr lang="en-US" dirty="0"/>
              <a:t>VM Scale Sets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Service Fabric</a:t>
            </a:r>
          </a:p>
          <a:p>
            <a:r>
              <a:rPr lang="en-US" dirty="0"/>
              <a:t>AppService</a:t>
            </a:r>
          </a:p>
          <a:p>
            <a:r>
              <a:rPr lang="en-US" dirty="0"/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54D68A-006A-437B-9D43-11FA28FE9C38}"/>
              </a:ext>
            </a:extLst>
          </p:cNvPr>
          <p:cNvSpPr/>
          <p:nvPr/>
        </p:nvSpPr>
        <p:spPr>
          <a:xfrm>
            <a:off x="198437" y="6392862"/>
            <a:ext cx="8869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https://docs.microsoft.com/en-us/azure/app-service/choose-web-site-cloud-service-vm</a:t>
            </a: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7A6F800C-D947-4B43-B61E-36223E7AA5A8}"/>
              </a:ext>
            </a:extLst>
          </p:cNvPr>
          <p:cNvSpPr/>
          <p:nvPr/>
        </p:nvSpPr>
        <p:spPr bwMode="auto">
          <a:xfrm>
            <a:off x="4252055" y="2108958"/>
            <a:ext cx="685800" cy="3670755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570548-4EA5-458F-AC0F-B2C38A37CDEE}"/>
              </a:ext>
            </a:extLst>
          </p:cNvPr>
          <p:cNvSpPr txBox="1">
            <a:spLocks/>
          </p:cNvSpPr>
          <p:nvPr/>
        </p:nvSpPr>
        <p:spPr>
          <a:xfrm>
            <a:off x="5456237" y="2049462"/>
            <a:ext cx="3428935" cy="373025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IaaS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PaaS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492D604-5F47-4292-8CF1-5C46AB0CBC45}"/>
              </a:ext>
            </a:extLst>
          </p:cNvPr>
          <p:cNvSpPr/>
          <p:nvPr/>
        </p:nvSpPr>
        <p:spPr bwMode="auto">
          <a:xfrm>
            <a:off x="7361237" y="2049461"/>
            <a:ext cx="685800" cy="3670755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2401252-3B6A-4BD7-B80E-F154E246E839}"/>
              </a:ext>
            </a:extLst>
          </p:cNvPr>
          <p:cNvSpPr txBox="1">
            <a:spLocks/>
          </p:cNvSpPr>
          <p:nvPr/>
        </p:nvSpPr>
        <p:spPr>
          <a:xfrm>
            <a:off x="8428037" y="2049462"/>
            <a:ext cx="3428935" cy="373025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</a:t>
            </a:r>
          </a:p>
          <a:p>
            <a:endParaRPr lang="en-US" dirty="0"/>
          </a:p>
          <a:p>
            <a:endParaRPr lang="en-US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Agility</a:t>
            </a:r>
          </a:p>
        </p:txBody>
      </p:sp>
    </p:spTree>
    <p:extLst>
      <p:ext uri="{BB962C8B-B14F-4D97-AF65-F5344CB8AC3E}">
        <p14:creationId xmlns:p14="http://schemas.microsoft.com/office/powerpoint/2010/main" val="25483050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02E5-D277-48BB-AFD4-27C11FF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Options for working with Azure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9CC70-44F1-40F5-B6DE-16101ED5E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761577"/>
          </a:xfrm>
        </p:spPr>
        <p:txBody>
          <a:bodyPr/>
          <a:lstStyle/>
          <a:p>
            <a:r>
              <a:rPr lang="en-US" dirty="0"/>
              <a:t>Azure Home: </a:t>
            </a:r>
            <a:r>
              <a:rPr lang="en-US" dirty="0">
                <a:hlinkClick r:id="rId2"/>
              </a:rPr>
              <a:t>https://www.azure.com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Docs, Pricing, Training &amp; more</a:t>
            </a:r>
          </a:p>
          <a:p>
            <a:r>
              <a:rPr lang="en-US" dirty="0"/>
              <a:t>Azure Portal: </a:t>
            </a:r>
            <a:r>
              <a:rPr lang="en-US" dirty="0">
                <a:hlinkClick r:id="rId3"/>
              </a:rPr>
              <a:t>https://portal.azure.com</a:t>
            </a:r>
            <a:endParaRPr lang="en-US" dirty="0"/>
          </a:p>
          <a:p>
            <a:r>
              <a:rPr lang="en-US" dirty="0"/>
              <a:t>Azure Online Shell: </a:t>
            </a:r>
            <a:r>
              <a:rPr lang="en-US" dirty="0">
                <a:hlinkClick r:id="rId4"/>
              </a:rPr>
              <a:t>https://shell.azure.com</a:t>
            </a:r>
            <a:endParaRPr lang="en-US" dirty="0"/>
          </a:p>
          <a:p>
            <a:pPr lvl="1"/>
            <a:r>
              <a:rPr lang="en-US" dirty="0"/>
              <a:t>Windows PowerShell, Linux Bash CLI</a:t>
            </a:r>
          </a:p>
          <a:p>
            <a:r>
              <a:rPr lang="en-US" dirty="0"/>
              <a:t>Local</a:t>
            </a:r>
          </a:p>
          <a:p>
            <a:pPr lvl="1"/>
            <a:r>
              <a:rPr lang="en-US" dirty="0"/>
              <a:t>Windows PowerShell or CLI, Linux Bash CLI</a:t>
            </a:r>
          </a:p>
          <a:p>
            <a:r>
              <a:rPr lang="en-US" dirty="0"/>
              <a:t>ARM Template</a:t>
            </a:r>
          </a:p>
          <a:p>
            <a:pPr lvl="1"/>
            <a:r>
              <a:rPr lang="en-US" dirty="0"/>
              <a:t>Declarative JSON Template</a:t>
            </a:r>
          </a:p>
          <a:p>
            <a:r>
              <a:rPr lang="en-US" dirty="0"/>
              <a:t>Azure Resource Explorer: </a:t>
            </a:r>
            <a:r>
              <a:rPr lang="en-US" dirty="0">
                <a:hlinkClick r:id="rId5"/>
              </a:rPr>
              <a:t>https://resources.azure.com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54257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r>
              <a:rPr lang="en-US" dirty="0"/>
              <a:t>Rate </a:t>
            </a:r>
            <a:r>
              <a:rPr lang="en-US" sz="3600" dirty="0"/>
              <a:t>My Talk &amp; Download Slides!</a:t>
            </a:r>
          </a:p>
          <a:p>
            <a:pPr marL="342900" lvl="1" indent="0">
              <a:buNone/>
            </a:pPr>
            <a:endParaRPr lang="en-US" sz="2000" b="1" dirty="0"/>
          </a:p>
          <a:p>
            <a:pPr marL="342900" lvl="1" indent="0">
              <a:buNone/>
            </a:pPr>
            <a:r>
              <a:rPr lang="en-US" sz="6000" b="1" dirty="0"/>
              <a:t>	http://bit.ly/RateShawnsTalk</a:t>
            </a:r>
          </a:p>
          <a:p>
            <a:pPr marL="342900" lvl="1" indent="0" algn="ctr">
              <a:buNone/>
            </a:pPr>
            <a:r>
              <a:rPr lang="en-US" sz="3200" dirty="0"/>
              <a:t>(case sensitive)</a:t>
            </a:r>
            <a:r>
              <a:rPr lang="en-US" sz="6000" dirty="0"/>
              <a:t> </a:t>
            </a:r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sweisfel@microsoft.com</a:t>
            </a:r>
          </a:p>
          <a:p>
            <a:pPr lvl="1"/>
            <a:r>
              <a:rPr lang="en-US" dirty="0"/>
              <a:t>Blog: http://www.shawnweisfeld.com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shawnweisfeld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Your Feedback is Important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237" y="3293034"/>
            <a:ext cx="3438525" cy="34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516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B4584-9F97-4C72-AA26-E766C03D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in 60 minutes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14C8A-9E1E-42B3-B177-E1A184A07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Shawn Weisfeld</a:t>
            </a:r>
          </a:p>
          <a:p>
            <a:r>
              <a:rPr lang="en-US" dirty="0"/>
              <a:t>Cloud Solution Architect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84" t="9952" r="2677" b="15206"/>
          <a:stretch/>
        </p:blipFill>
        <p:spPr>
          <a:xfrm>
            <a:off x="503237" y="1211262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 bwMode="auto">
          <a:xfrm>
            <a:off x="3017837" y="1211262"/>
            <a:ext cx="8382000" cy="2514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Shawn </a:t>
            </a:r>
            <a:r>
              <a:rPr lang="en-US" sz="2000" b="1" dirty="0" err="1">
                <a:solidFill>
                  <a:schemeClr val="tx1"/>
                </a:solidFill>
                <a:ea typeface="Segoe UI Light" charset="0"/>
                <a:cs typeface="Segoe UI Light" charset="0"/>
              </a:rPr>
              <a:t>Weisfeld</a:t>
            </a:r>
            <a:endParaRPr lang="en-US" sz="2000" b="1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Cloud Solution Architect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Microsoft – One Commercial Partner Technical Team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bg1"/>
                </a:solidFill>
                <a:hlinkClick r:id="rId4"/>
              </a:rPr>
              <a:t>sweisfel@microsoft.com</a:t>
            </a:r>
            <a:r>
              <a:rPr lang="en-US" sz="2000" u="sng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Austin, TX</a:t>
            </a:r>
          </a:p>
        </p:txBody>
      </p:sp>
    </p:spTree>
    <p:extLst>
      <p:ext uri="{BB962C8B-B14F-4D97-AF65-F5344CB8AC3E}">
        <p14:creationId xmlns:p14="http://schemas.microsoft.com/office/powerpoint/2010/main" val="6157096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Watch User Group presentations for </a:t>
            </a:r>
            <a:r>
              <a:rPr lang="en-US" sz="4800" b="1" dirty="0"/>
              <a:t>FREE </a:t>
            </a:r>
            <a:r>
              <a:rPr lang="en-US" sz="4400" b="1" dirty="0"/>
              <a:t>online!</a:t>
            </a:r>
            <a:br>
              <a:rPr lang="en-US" sz="4400" b="1" dirty="0"/>
            </a:br>
            <a:r>
              <a:rPr lang="en-US" sz="4400" dirty="0"/>
              <a:t>We now have over </a:t>
            </a:r>
            <a:r>
              <a:rPr lang="en-US" b="1" dirty="0"/>
              <a:t>750 </a:t>
            </a:r>
            <a:r>
              <a:rPr lang="en-US" sz="4400" dirty="0"/>
              <a:t>presentations online</a:t>
            </a:r>
            <a:br>
              <a:rPr lang="en-US" sz="4400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7037" y="2049462"/>
            <a:ext cx="4516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Miss a User Group meeting?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Forget something that you learned?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see content from a User Group not in your area?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share with a buddy?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1993" y="2197527"/>
            <a:ext cx="294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know you cannot make it to every session, </a:t>
            </a:r>
          </a:p>
          <a:p>
            <a:pPr algn="ctr"/>
            <a:r>
              <a:rPr lang="en-US" dirty="0"/>
              <a:t>that is why we post them online for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2174" y="3907551"/>
            <a:ext cx="581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New Content added all the time!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4639" y="5216493"/>
            <a:ext cx="2598276" cy="1446550"/>
            <a:chOff x="5900737" y="4977318"/>
            <a:chExt cx="2598276" cy="1446550"/>
          </a:xfrm>
        </p:grpSpPr>
        <p:sp>
          <p:nvSpPr>
            <p:cNvPr id="7" name="TextBox 6"/>
            <p:cNvSpPr txBox="1"/>
            <p:nvPr/>
          </p:nvSpPr>
          <p:spPr>
            <a:xfrm>
              <a:off x="5900737" y="4977318"/>
              <a:ext cx="2598276" cy="1446550"/>
            </a:xfrm>
            <a:prstGeom prst="rect">
              <a:avLst/>
            </a:prstGeom>
            <a:noFill/>
            <a:ln cmpd="thickThin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 new content announcements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dirty="0"/>
                <a:t>@</a:t>
              </a:r>
              <a:r>
                <a:rPr lang="en-US" dirty="0" err="1"/>
                <a:t>UserGroupTV</a:t>
              </a:r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12" y="5319593"/>
              <a:ext cx="1707444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9029077" y="2184002"/>
            <a:ext cx="3079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Presentations from the thought leaders on the topics you care about including:</a:t>
            </a:r>
          </a:p>
          <a:p>
            <a:endParaRPr lang="en-US" sz="1200" dirty="0"/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Agile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Azure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C#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Entity Framework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HTML5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MVC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SQL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jQuery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and Much More!</a:t>
            </a:r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2038" y="613982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http://www.UserGroup.tv</a:t>
            </a:r>
            <a:r>
              <a:rPr lang="en-US" sz="2800" dirty="0"/>
              <a:t> </a:t>
            </a:r>
          </a:p>
        </p:txBody>
      </p:sp>
      <p:pic>
        <p:nvPicPr>
          <p:cNvPr id="15" name="Picture 14" descr="http://www.usergroup.tv/wp-content/uploads/2012/05/Ugt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958" y="5750393"/>
            <a:ext cx="3656245" cy="11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175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019901-045D-46E6-BEA3-9FC463DC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&amp; features</a:t>
            </a:r>
          </a:p>
        </p:txBody>
      </p:sp>
    </p:spTree>
    <p:extLst>
      <p:ext uri="{BB962C8B-B14F-4D97-AF65-F5344CB8AC3E}">
        <p14:creationId xmlns:p14="http://schemas.microsoft.com/office/powerpoint/2010/main" val="39079564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zure Office 365">
            <a:extLst>
              <a:ext uri="{FF2B5EF4-FFF2-40B4-BE49-F238E27FC236}">
                <a16:creationId xmlns:a16="http://schemas.microsoft.com/office/drawing/2014/main" id="{94A73396-F3F4-4BB5-BAFB-9A1D42C5A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2673350"/>
            <a:ext cx="28479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18D4F-E7DD-4A75-8E13-E178C1A6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8" y="3344862"/>
            <a:ext cx="5372100" cy="3021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76C8E3-7F6A-401A-B599-3CA6F3C66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924" y="3394131"/>
            <a:ext cx="4025454" cy="2463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EE8D6E-C925-45D9-860E-98E732D4B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238" y="1034345"/>
            <a:ext cx="4495800" cy="25690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8BDC98-12B3-4A3B-A160-34DDD7A8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Public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14083224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82DAFC6-595D-41F3-B9CC-8E8DAC9CE0FA}"/>
              </a:ext>
            </a:extLst>
          </p:cNvPr>
          <p:cNvCxnSpPr>
            <a:cxnSpLocks/>
          </p:cNvCxnSpPr>
          <p:nvPr/>
        </p:nvCxnSpPr>
        <p:spPr>
          <a:xfrm>
            <a:off x="1994007" y="496"/>
            <a:ext cx="0" cy="7025446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8FCEC8-52FF-464E-A563-A99A52D27BDA}"/>
              </a:ext>
            </a:extLst>
          </p:cNvPr>
          <p:cNvSpPr/>
          <p:nvPr/>
        </p:nvSpPr>
        <p:spPr>
          <a:xfrm>
            <a:off x="150473" y="1748570"/>
            <a:ext cx="1730067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103" name="speedometer_2">
            <a:extLst>
              <a:ext uri="{FF2B5EF4-FFF2-40B4-BE49-F238E27FC236}">
                <a16:creationId xmlns:a16="http://schemas.microsoft.com/office/drawing/2014/main" id="{BFC0E3B5-0EEA-4AD2-9349-41F88A04DA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751" y="1011218"/>
            <a:ext cx="612023" cy="612021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001F5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A6A2D36D-1B5B-4FBD-9FD5-8462900FB166}"/>
              </a:ext>
            </a:extLst>
          </p:cNvPr>
          <p:cNvSpPr txBox="1">
            <a:spLocks/>
          </p:cNvSpPr>
          <p:nvPr/>
        </p:nvSpPr>
        <p:spPr>
          <a:xfrm>
            <a:off x="2701384" y="530478"/>
            <a:ext cx="869350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32563">
              <a:spcAft>
                <a:spcPts val="600"/>
              </a:spcAft>
              <a:defRPr/>
            </a:pPr>
            <a:r>
              <a:rPr lang="en-US" sz="3672" dirty="0">
                <a:solidFill>
                  <a:srgbClr val="4F504F"/>
                </a:solidFill>
              </a:rPr>
              <a:t>Azure. Cloud for all.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85FE5E-81B9-42AC-81EA-E711B53B3A68}"/>
              </a:ext>
            </a:extLst>
          </p:cNvPr>
          <p:cNvSpPr/>
          <p:nvPr/>
        </p:nvSpPr>
        <p:spPr>
          <a:xfrm>
            <a:off x="444056" y="3199346"/>
            <a:ext cx="1157847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012E59A-AE2B-4CFD-AB1E-B32599CE1369}"/>
              </a:ext>
            </a:extLst>
          </p:cNvPr>
          <p:cNvGrpSpPr/>
          <p:nvPr/>
        </p:nvGrpSpPr>
        <p:grpSpPr>
          <a:xfrm>
            <a:off x="734446" y="2400000"/>
            <a:ext cx="591068" cy="577315"/>
            <a:chOff x="2088630" y="3287843"/>
            <a:chExt cx="429718" cy="419725"/>
          </a:xfrm>
          <a:noFill/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2B8D4B1-464B-4383-9CAB-7BA71785ED18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001F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E051139-4C4D-4626-95B9-5606F057D1E8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001F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F03BC490-8B6E-4051-8352-D0D504A6BDC4}"/>
              </a:ext>
            </a:extLst>
          </p:cNvPr>
          <p:cNvSpPr/>
          <p:nvPr/>
        </p:nvSpPr>
        <p:spPr>
          <a:xfrm>
            <a:off x="202901" y="4511982"/>
            <a:ext cx="1654861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sp>
        <p:nvSpPr>
          <p:cNvPr id="76" name="light">
            <a:extLst>
              <a:ext uri="{FF2B5EF4-FFF2-40B4-BE49-F238E27FC236}">
                <a16:creationId xmlns:a16="http://schemas.microsoft.com/office/drawing/2014/main" id="{E4161B93-A7C5-44BE-8B7C-D3C630B80B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6052" y="3778278"/>
            <a:ext cx="378871" cy="562489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001F5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010866D-64D6-406B-A8F7-E28C43E16DE7}"/>
              </a:ext>
            </a:extLst>
          </p:cNvPr>
          <p:cNvSpPr/>
          <p:nvPr/>
        </p:nvSpPr>
        <p:spPr>
          <a:xfrm>
            <a:off x="412602" y="5684634"/>
            <a:ext cx="1273926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108" name="Freeform 100">
            <a:extLst>
              <a:ext uri="{FF2B5EF4-FFF2-40B4-BE49-F238E27FC236}">
                <a16:creationId xmlns:a16="http://schemas.microsoft.com/office/drawing/2014/main" id="{6AEF098E-F657-4B75-A692-C58E4F5D3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36" y="4920775"/>
            <a:ext cx="659508" cy="652579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001F50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0E4B2E6-3566-4087-B675-0B45C212F69D}"/>
              </a:ext>
            </a:extLst>
          </p:cNvPr>
          <p:cNvSpPr/>
          <p:nvPr/>
        </p:nvSpPr>
        <p:spPr>
          <a:xfrm>
            <a:off x="2590994" y="1243366"/>
            <a:ext cx="90989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05050"/>
                </a:solidFill>
                <a:latin typeface="&amp;quot"/>
              </a:rPr>
              <a:t>Productive</a:t>
            </a:r>
            <a:endParaRPr lang="en-US" sz="2400" dirty="0">
              <a:solidFill>
                <a:srgbClr val="505050"/>
              </a:solidFill>
              <a:latin typeface="&amp;quot"/>
            </a:endParaRPr>
          </a:p>
          <a:p>
            <a:r>
              <a:rPr lang="en-US" sz="2400" dirty="0">
                <a:solidFill>
                  <a:srgbClr val="505050"/>
                </a:solidFill>
                <a:latin typeface="&amp;quot"/>
              </a:rPr>
              <a:t>Azure has more than 100 services with great end-to-end tools to make you successful.</a:t>
            </a:r>
          </a:p>
          <a:p>
            <a:endParaRPr lang="en-US" sz="2400" dirty="0">
              <a:solidFill>
                <a:srgbClr val="505050"/>
              </a:solidFill>
              <a:latin typeface="&amp;quot"/>
            </a:endParaRPr>
          </a:p>
          <a:p>
            <a:r>
              <a:rPr lang="en-US" sz="2400" b="1" dirty="0">
                <a:solidFill>
                  <a:srgbClr val="505050"/>
                </a:solidFill>
                <a:latin typeface="&amp;quot"/>
              </a:rPr>
              <a:t>Hybrid</a:t>
            </a:r>
            <a:endParaRPr lang="en-US" sz="2400" dirty="0">
              <a:solidFill>
                <a:srgbClr val="505050"/>
              </a:solidFill>
              <a:latin typeface="&amp;quot"/>
            </a:endParaRPr>
          </a:p>
          <a:p>
            <a:r>
              <a:rPr lang="en-US" sz="2400" dirty="0">
                <a:solidFill>
                  <a:srgbClr val="505050"/>
                </a:solidFill>
                <a:latin typeface="&amp;quot"/>
              </a:rPr>
              <a:t>Develop and deploy where you want, with the only consistent hybrid cloud on the market. Extend Azure on-premises with Azure Stack.</a:t>
            </a:r>
          </a:p>
          <a:p>
            <a:endParaRPr lang="en-US" sz="2400" dirty="0">
              <a:solidFill>
                <a:srgbClr val="505050"/>
              </a:solidFill>
              <a:latin typeface="&amp;quot"/>
            </a:endParaRPr>
          </a:p>
          <a:p>
            <a:r>
              <a:rPr lang="en-US" sz="2400" b="1" dirty="0">
                <a:solidFill>
                  <a:srgbClr val="505050"/>
                </a:solidFill>
                <a:latin typeface="&amp;quot"/>
              </a:rPr>
              <a:t>Intelligent</a:t>
            </a:r>
            <a:endParaRPr lang="en-US" sz="2400" dirty="0">
              <a:solidFill>
                <a:srgbClr val="505050"/>
              </a:solidFill>
              <a:latin typeface="&amp;quot"/>
            </a:endParaRPr>
          </a:p>
          <a:p>
            <a:r>
              <a:rPr lang="en-US" sz="2400" dirty="0">
                <a:solidFill>
                  <a:srgbClr val="505050"/>
                </a:solidFill>
                <a:latin typeface="&amp;quot"/>
              </a:rPr>
              <a:t>Create intelligent apps using powerful data and artificial intelligence services.</a:t>
            </a:r>
          </a:p>
          <a:p>
            <a:endParaRPr lang="en-US" sz="2400" dirty="0">
              <a:solidFill>
                <a:srgbClr val="505050"/>
              </a:solidFill>
              <a:latin typeface="&amp;quot"/>
            </a:endParaRPr>
          </a:p>
          <a:p>
            <a:r>
              <a:rPr lang="en-US" sz="2400" b="1" dirty="0">
                <a:solidFill>
                  <a:srgbClr val="505050"/>
                </a:solidFill>
                <a:latin typeface="&amp;quot"/>
              </a:rPr>
              <a:t>Trusted</a:t>
            </a:r>
            <a:endParaRPr lang="en-US" sz="2400" dirty="0">
              <a:solidFill>
                <a:srgbClr val="505050"/>
              </a:solidFill>
              <a:latin typeface="&amp;quot"/>
            </a:endParaRPr>
          </a:p>
          <a:p>
            <a:r>
              <a:rPr lang="en-US" sz="2400" dirty="0">
                <a:solidFill>
                  <a:srgbClr val="505050"/>
                </a:solidFill>
                <a:latin typeface="&amp;quot"/>
              </a:rPr>
              <a:t>Join startups, governments, and 90% of Fortune 500 businesses who run on the Microsoft Cloud today.</a:t>
            </a:r>
            <a:endParaRPr lang="en-US" sz="2400" b="0" i="0" u="none" strike="noStrike" dirty="0">
              <a:solidFill>
                <a:srgbClr val="505050"/>
              </a:solidFill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3003283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3.33333E-6 0.04583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A8D26F-DD75-4CD0-A6EC-05928B39E37D}"/>
              </a:ext>
            </a:extLst>
          </p:cNvPr>
          <p:cNvCxnSpPr>
            <a:cxnSpLocks/>
          </p:cNvCxnSpPr>
          <p:nvPr/>
        </p:nvCxnSpPr>
        <p:spPr>
          <a:xfrm>
            <a:off x="1994007" y="496"/>
            <a:ext cx="0" cy="7025446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ADBD9FC-8825-4F04-8D8B-B835D6C45EE5}"/>
              </a:ext>
            </a:extLst>
          </p:cNvPr>
          <p:cNvSpPr/>
          <p:nvPr/>
        </p:nvSpPr>
        <p:spPr>
          <a:xfrm>
            <a:off x="555210" y="5859328"/>
            <a:ext cx="924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85972A-B9CE-4FF3-BE1E-C9D48BE4CFC5}"/>
              </a:ext>
            </a:extLst>
          </p:cNvPr>
          <p:cNvSpPr/>
          <p:nvPr/>
        </p:nvSpPr>
        <p:spPr>
          <a:xfrm>
            <a:off x="594446" y="3164637"/>
            <a:ext cx="845579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F52A4E-9CFA-4820-86CD-B8A72F942549}"/>
              </a:ext>
            </a:extLst>
          </p:cNvPr>
          <p:cNvSpPr/>
          <p:nvPr/>
        </p:nvSpPr>
        <p:spPr>
          <a:xfrm>
            <a:off x="424415" y="4511982"/>
            <a:ext cx="1185640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sp>
        <p:nvSpPr>
          <p:cNvPr id="52" name="light">
            <a:extLst>
              <a:ext uri="{FF2B5EF4-FFF2-40B4-BE49-F238E27FC236}">
                <a16:creationId xmlns:a16="http://schemas.microsoft.com/office/drawing/2014/main" id="{F5980BDC-19E4-4D49-B671-D253BF187C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1516" y="3872325"/>
            <a:ext cx="291439" cy="432683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57" name="Freeform 60">
            <a:extLst>
              <a:ext uri="{FF2B5EF4-FFF2-40B4-BE49-F238E27FC236}">
                <a16:creationId xmlns:a16="http://schemas.microsoft.com/office/drawing/2014/main" id="{9C8B8BDC-4887-49C0-9AA2-0E0DAE49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09" y="5192874"/>
            <a:ext cx="480655" cy="475606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B3B2B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84C52DD-7CD5-479C-AB8B-620A7CDF856A}"/>
              </a:ext>
            </a:extLst>
          </p:cNvPr>
          <p:cNvGrpSpPr/>
          <p:nvPr/>
        </p:nvGrpSpPr>
        <p:grpSpPr>
          <a:xfrm>
            <a:off x="772861" y="2572439"/>
            <a:ext cx="460244" cy="449535"/>
            <a:chOff x="2088630" y="3287843"/>
            <a:chExt cx="429718" cy="419725"/>
          </a:xfrm>
          <a:noFill/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E566485-19DF-4E32-AF54-102728E70834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D46F40-CD1A-4A29-888D-906FB9F95EC5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C434BB8E-D2BD-47A9-B9B1-FAF3D67BA603}"/>
              </a:ext>
            </a:extLst>
          </p:cNvPr>
          <p:cNvSpPr/>
          <p:nvPr/>
        </p:nvSpPr>
        <p:spPr>
          <a:xfrm>
            <a:off x="150473" y="1748570"/>
            <a:ext cx="1730067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69" name="speedometer_2">
            <a:extLst>
              <a:ext uri="{FF2B5EF4-FFF2-40B4-BE49-F238E27FC236}">
                <a16:creationId xmlns:a16="http://schemas.microsoft.com/office/drawing/2014/main" id="{AE99FD3D-3929-40F6-9551-9DF9562914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751" y="1011218"/>
            <a:ext cx="612023" cy="612021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001F5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D826E-D4DC-4A72-9F2E-54FD4E36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468" y="619933"/>
            <a:ext cx="10095603" cy="57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282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A8D26F-DD75-4CD0-A6EC-05928B39E37D}"/>
              </a:ext>
            </a:extLst>
          </p:cNvPr>
          <p:cNvCxnSpPr>
            <a:cxnSpLocks/>
          </p:cNvCxnSpPr>
          <p:nvPr/>
        </p:nvCxnSpPr>
        <p:spPr>
          <a:xfrm>
            <a:off x="1994007" y="496"/>
            <a:ext cx="0" cy="7025446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ADBD9FC-8825-4F04-8D8B-B835D6C45EE5}"/>
              </a:ext>
            </a:extLst>
          </p:cNvPr>
          <p:cNvSpPr/>
          <p:nvPr/>
        </p:nvSpPr>
        <p:spPr>
          <a:xfrm>
            <a:off x="555210" y="5859328"/>
            <a:ext cx="924053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85972A-B9CE-4FF3-BE1E-C9D48BE4CFC5}"/>
              </a:ext>
            </a:extLst>
          </p:cNvPr>
          <p:cNvSpPr/>
          <p:nvPr/>
        </p:nvSpPr>
        <p:spPr>
          <a:xfrm>
            <a:off x="594446" y="3164637"/>
            <a:ext cx="845579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F52A4E-9CFA-4820-86CD-B8A72F942549}"/>
              </a:ext>
            </a:extLst>
          </p:cNvPr>
          <p:cNvSpPr/>
          <p:nvPr/>
        </p:nvSpPr>
        <p:spPr>
          <a:xfrm>
            <a:off x="424415" y="4511982"/>
            <a:ext cx="1185640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1599" kern="0" spc="50">
                <a:solidFill>
                  <a:srgbClr val="353535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</a:t>
            </a:r>
          </a:p>
        </p:txBody>
      </p:sp>
      <p:sp>
        <p:nvSpPr>
          <p:cNvPr id="52" name="light">
            <a:extLst>
              <a:ext uri="{FF2B5EF4-FFF2-40B4-BE49-F238E27FC236}">
                <a16:creationId xmlns:a16="http://schemas.microsoft.com/office/drawing/2014/main" id="{F5980BDC-19E4-4D49-B671-D253BF187C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1516" y="3872325"/>
            <a:ext cx="291439" cy="432683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857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57" name="Freeform 60">
            <a:extLst>
              <a:ext uri="{FF2B5EF4-FFF2-40B4-BE49-F238E27FC236}">
                <a16:creationId xmlns:a16="http://schemas.microsoft.com/office/drawing/2014/main" id="{9C8B8BDC-4887-49C0-9AA2-0E0DAE49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09" y="5192874"/>
            <a:ext cx="480655" cy="475606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8575" cap="flat">
            <a:solidFill>
              <a:srgbClr val="B3B2B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597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84C52DD-7CD5-479C-AB8B-620A7CDF856A}"/>
              </a:ext>
            </a:extLst>
          </p:cNvPr>
          <p:cNvGrpSpPr/>
          <p:nvPr/>
        </p:nvGrpSpPr>
        <p:grpSpPr>
          <a:xfrm>
            <a:off x="772861" y="2572439"/>
            <a:ext cx="460244" cy="449535"/>
            <a:chOff x="2088630" y="3287843"/>
            <a:chExt cx="429718" cy="419725"/>
          </a:xfrm>
          <a:noFill/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E566485-19DF-4E32-AF54-102728E70834}"/>
                </a:ext>
              </a:extLst>
            </p:cNvPr>
            <p:cNvSpPr/>
            <p:nvPr/>
          </p:nvSpPr>
          <p:spPr bwMode="auto">
            <a:xfrm>
              <a:off x="2213548" y="3287843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D46F40-CD1A-4A29-888D-906FB9F95EC5}"/>
                </a:ext>
              </a:extLst>
            </p:cNvPr>
            <p:cNvSpPr/>
            <p:nvPr/>
          </p:nvSpPr>
          <p:spPr bwMode="auto">
            <a:xfrm>
              <a:off x="2088630" y="3402768"/>
              <a:ext cx="304800" cy="304800"/>
            </a:xfrm>
            <a:prstGeom prst="rect">
              <a:avLst/>
            </a:prstGeom>
            <a:noFill/>
            <a:ln w="28575">
              <a:solidFill>
                <a:srgbClr val="B3B2B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C434BB8E-D2BD-47A9-B9B1-FAF3D67BA603}"/>
              </a:ext>
            </a:extLst>
          </p:cNvPr>
          <p:cNvSpPr/>
          <p:nvPr/>
        </p:nvSpPr>
        <p:spPr>
          <a:xfrm>
            <a:off x="150473" y="1748570"/>
            <a:ext cx="1730067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509">
              <a:defRPr/>
            </a:pPr>
            <a:r>
              <a:rPr lang="en-US" sz="2400" kern="0" spc="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Productive</a:t>
            </a:r>
          </a:p>
        </p:txBody>
      </p:sp>
      <p:sp>
        <p:nvSpPr>
          <p:cNvPr id="69" name="speedometer_2">
            <a:extLst>
              <a:ext uri="{FF2B5EF4-FFF2-40B4-BE49-F238E27FC236}">
                <a16:creationId xmlns:a16="http://schemas.microsoft.com/office/drawing/2014/main" id="{AE99FD3D-3929-40F6-9551-9DF9562914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751" y="1011218"/>
            <a:ext cx="612023" cy="612021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8575">
            <a:solidFill>
              <a:srgbClr val="001F5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8A58E-F936-4A1E-A96C-E7210030F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52" y="235056"/>
            <a:ext cx="9937285" cy="55897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0E069-2888-4F83-AFA3-193BEE11E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706" y="5935662"/>
            <a:ext cx="1841447" cy="686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1AF90E-86C4-4384-A90B-21AA28DA87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714" b="29428"/>
          <a:stretch/>
        </p:blipFill>
        <p:spPr>
          <a:xfrm>
            <a:off x="4313237" y="5949694"/>
            <a:ext cx="2779220" cy="6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20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1D522DD5-C1DC-4C2B-B827-42953E3CF178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EED2195D-7D4D-40A6-B00F-6234A162E793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4009E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3CFC6743-B7EC-42D1-BCB7-9BBBD7994DE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 to Azure SQL Data Warehouse</Template>
  <TotalTime>0</TotalTime>
  <Words>931</Words>
  <Application>Microsoft Office PowerPoint</Application>
  <PresentationFormat>Custom</PresentationFormat>
  <Paragraphs>274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&amp;quot</vt:lpstr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LIGHT GRAY TEMPLATE</vt:lpstr>
      <vt:lpstr>DARK GRAY TEMPLATE</vt:lpstr>
      <vt:lpstr>Houston Tech Fest</vt:lpstr>
      <vt:lpstr>Azure in 60 minutes</vt:lpstr>
      <vt:lpstr>About Me</vt:lpstr>
      <vt:lpstr>Watch User Group presentations for FREE online! We now have over 750 presentations online  </vt:lpstr>
      <vt:lpstr>Overview &amp; features</vt:lpstr>
      <vt:lpstr>Overview Public Cloud Platform</vt:lpstr>
      <vt:lpstr>PowerPoint Presentation</vt:lpstr>
      <vt:lpstr>PowerPoint Presentation</vt:lpstr>
      <vt:lpstr>PowerPoint Presentation</vt:lpstr>
      <vt:lpstr>PowerPoint Presentation</vt:lpstr>
      <vt:lpstr>Azure Stack: an extension of Azure</vt:lpstr>
      <vt:lpstr>PowerPoint Presentation</vt:lpstr>
      <vt:lpstr>PowerPoint Presentation</vt:lpstr>
      <vt:lpstr>PowerPoint Presentation</vt:lpstr>
      <vt:lpstr>PowerPoint Presentation</vt:lpstr>
      <vt:lpstr>New Features</vt:lpstr>
      <vt:lpstr>OMG! What Should I Pick? </vt:lpstr>
      <vt:lpstr>Common Options for working with Azure</vt:lpstr>
      <vt:lpstr>Thank you! Your Feedback is Important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2018-01-20T18:09:40Z</dcterms:created>
  <dcterms:modified xsi:type="dcterms:W3CDTF">2018-05-04T17:53:33Z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sweisfel@microsoft.com</vt:lpwstr>
  </property>
  <property fmtid="{D5CDD505-2E9C-101B-9397-08002B2CF9AE}" pid="5" name="MSIP_Label_f42aa342-8706-4288-bd11-ebb85995028c_SetDate">
    <vt:lpwstr>2018-01-20T18:10:43.3574795Z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