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  <p:sldMasterId id="2147484475" r:id="rId2"/>
    <p:sldMasterId id="2147484495" r:id="rId3"/>
  </p:sldMasterIdLst>
  <p:notesMasterIdLst>
    <p:notesMasterId r:id="rId27"/>
  </p:notesMasterIdLst>
  <p:handoutMasterIdLst>
    <p:handoutMasterId r:id="rId28"/>
  </p:handoutMasterIdLst>
  <p:sldIdLst>
    <p:sldId id="1810" r:id="rId4"/>
    <p:sldId id="1765" r:id="rId5"/>
    <p:sldId id="1551" r:id="rId6"/>
    <p:sldId id="1857" r:id="rId7"/>
    <p:sldId id="1552" r:id="rId8"/>
    <p:sldId id="1805" r:id="rId9"/>
    <p:sldId id="1803" r:id="rId10"/>
    <p:sldId id="1807" r:id="rId11"/>
    <p:sldId id="1858" r:id="rId12"/>
    <p:sldId id="1859" r:id="rId13"/>
    <p:sldId id="1861" r:id="rId14"/>
    <p:sldId id="1868" r:id="rId15"/>
    <p:sldId id="1801" r:id="rId16"/>
    <p:sldId id="1860" r:id="rId17"/>
    <p:sldId id="1862" r:id="rId18"/>
    <p:sldId id="1863" r:id="rId19"/>
    <p:sldId id="1864" r:id="rId20"/>
    <p:sldId id="1865" r:id="rId21"/>
    <p:sldId id="1866" r:id="rId22"/>
    <p:sldId id="1867" r:id="rId23"/>
    <p:sldId id="1869" r:id="rId24"/>
    <p:sldId id="1554" r:id="rId25"/>
    <p:sldId id="1532" r:id="rId26"/>
  </p:sldIdLst>
  <p:sldSz cx="12436475" cy="6994525"/>
  <p:notesSz cx="6858000" cy="9144000"/>
  <p:custDataLst>
    <p:tags r:id="rId29"/>
  </p:custDataLst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37373"/>
    <a:srgbClr val="000000"/>
    <a:srgbClr val="D83B01"/>
    <a:srgbClr val="353535"/>
    <a:srgbClr val="0078D7"/>
    <a:srgbClr val="FF8C00"/>
    <a:srgbClr val="FFB900"/>
    <a:srgbClr val="107C1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 autoAdjust="0"/>
    <p:restoredTop sz="86768" autoAdjust="0"/>
  </p:normalViewPr>
  <p:slideViewPr>
    <p:cSldViewPr>
      <p:cViewPr varScale="1">
        <p:scale>
          <a:sx n="71" d="100"/>
          <a:sy n="71" d="100"/>
        </p:scale>
        <p:origin x="27" y="15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8/10/2018 8:05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8/10/2018 8:04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8/10/2018 8:04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80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8/10/2018 8:05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8/10/2018 8:05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0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8/10/2018 8:05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49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8/10/2018 8:05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89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8/10/2018 8:05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98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8/10/2018 8:05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26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8/10/2018 8:05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22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5E497-D797-4F2F-B282-B63A713C5A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188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8/10/2018 8:05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7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7" y="372394"/>
            <a:ext cx="10726460" cy="1351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28" y="2031212"/>
            <a:ext cx="5261211" cy="523733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628" y="2554944"/>
            <a:ext cx="5261211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5965" y="2031212"/>
            <a:ext cx="5287122" cy="523733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DF76-308E-4240-B457-AF4CFA81017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10/08/2018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69531-8267-4752-8898-AFB2B3DF23B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9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724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Freeform: Shape 105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399"/>
            <a:ext cx="4577461" cy="3539944"/>
            <a:chOff x="8496600" y="3495584"/>
            <a:chExt cx="3009906" cy="2327686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4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  <p:sldLayoutId id="2147484521" r:id="rId19"/>
    <p:sldLayoutId id="2147484522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stomvision.ai/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.microsoft.com/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hyperlink" Target="mailto:sweisfel@microsoft.com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hyperlink" Target="http://www.usergroup.tv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hyperlink" Target="https://azure.microsoft.com/en-us/services/cognitive-services/directory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2" y="1211264"/>
            <a:ext cx="9143936" cy="1447798"/>
          </a:xfrm>
        </p:spPr>
        <p:txBody>
          <a:bodyPr/>
          <a:lstStyle/>
          <a:p>
            <a:r>
              <a:rPr lang="en-US" dirty="0"/>
              <a:t>SQL Saturday Baton Rouge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4EB582-FB35-459E-B668-A3BCD4ED9C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701" y="2698818"/>
            <a:ext cx="9143937" cy="730183"/>
          </a:xfrm>
        </p:spPr>
        <p:txBody>
          <a:bodyPr/>
          <a:lstStyle/>
          <a:p>
            <a:r>
              <a:rPr lang="en-US" dirty="0"/>
              <a:t>August 11 2018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ACD0CE3-54D8-4785-84BD-E650B26819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05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FC04-0655-438A-9501-9A22005D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ID Demo - Custom Vision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C5D6A-AFE1-4DC1-AF8E-7099D65236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376035"/>
          </a:xfrm>
        </p:spPr>
        <p:txBody>
          <a:bodyPr/>
          <a:lstStyle/>
          <a:p>
            <a:r>
              <a:rPr lang="en-US" dirty="0"/>
              <a:t>Identify if a picture of a car is a sedan or an SUV</a:t>
            </a:r>
          </a:p>
          <a:p>
            <a:r>
              <a:rPr lang="en-US" dirty="0">
                <a:hlinkClick r:id="rId3"/>
              </a:rPr>
              <a:t>https://www.customvision.ai/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87250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06BB-C42F-4914-8C42-7ACFF6B9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Indexer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1B9F4-EBDD-4C2D-80CF-36A98EBCE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289858"/>
          </a:xfrm>
        </p:spPr>
        <p:txBody>
          <a:bodyPr/>
          <a:lstStyle/>
          <a:p>
            <a:r>
              <a:rPr lang="en-US" dirty="0"/>
              <a:t>Enrich videos with meta data including, transcription, translation, people, brands, sentiment analysis, keywords, labels</a:t>
            </a:r>
          </a:p>
          <a:p>
            <a:r>
              <a:rPr lang="en-US" dirty="0">
                <a:hlinkClick r:id="rId3"/>
              </a:rPr>
              <a:t>https://vi.microsoft.com</a:t>
            </a:r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12209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5CBB-5DEB-4735-AB70-A477415E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62" y="1424085"/>
            <a:ext cx="5106724" cy="135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Helpicto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11988-232A-4EC2-9163-E75361234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1695" y="2929155"/>
            <a:ext cx="5106724" cy="3245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What if you could help a child with Autism communicate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https://microsoft.github.io/techcasestudies/cognitive%20services/2017/08/04/equadexcognitives.html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9915" y="0"/>
            <a:ext cx="6296560" cy="6994525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 descr="Helpicto app open on a smartphone.">
            <a:extLst>
              <a:ext uri="{FF2B5EF4-FFF2-40B4-BE49-F238E27FC236}">
                <a16:creationId xmlns:a16="http://schemas.microsoft.com/office/drawing/2014/main" id="{3BA7E6AB-3C2A-43B5-B698-C1B2162A9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r="33687" b="1"/>
          <a:stretch/>
        </p:blipFill>
        <p:spPr bwMode="auto">
          <a:xfrm>
            <a:off x="6291524" y="10"/>
            <a:ext cx="6144951" cy="6994515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5127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A0041-B34E-419B-B6F5-16569D850696}"/>
              </a:ext>
            </a:extLst>
          </p:cNvPr>
          <p:cNvSpPr txBox="1"/>
          <p:nvPr/>
        </p:nvSpPr>
        <p:spPr>
          <a:xfrm>
            <a:off x="2136485" y="5809301"/>
            <a:ext cx="5987711" cy="958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5507" dirty="0">
                <a:solidFill>
                  <a:prstClr val="white"/>
                </a:solidFill>
                <a:latin typeface="TrixiePlain" panose="00000400000000000000" pitchFamily="2" charset="0"/>
                <a:cs typeface="Segoe UI Light" panose="020B0502040204020203" pitchFamily="34" charset="0"/>
              </a:rPr>
              <a:t>The truth is in there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F32B63-EAC9-47E7-B0B3-494B7DF67744}"/>
              </a:ext>
            </a:extLst>
          </p:cNvPr>
          <p:cNvGrpSpPr/>
          <p:nvPr/>
        </p:nvGrpSpPr>
        <p:grpSpPr>
          <a:xfrm>
            <a:off x="2314394" y="2283936"/>
            <a:ext cx="10419637" cy="1975795"/>
            <a:chOff x="1556026" y="4976492"/>
            <a:chExt cx="10216258" cy="19372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BE33773-B1B4-42B8-9054-039D3DFCF241}"/>
                </a:ext>
              </a:extLst>
            </p:cNvPr>
            <p:cNvSpPr txBox="1"/>
            <p:nvPr/>
          </p:nvSpPr>
          <p:spPr>
            <a:xfrm>
              <a:off x="1556026" y="5344943"/>
              <a:ext cx="10216258" cy="122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32597"/>
              <a:r>
                <a:rPr lang="en-US" sz="6119" dirty="0">
                  <a:solidFill>
                    <a:prstClr val="white"/>
                  </a:solidFill>
                  <a:latin typeface="Industria LT Std Solid" panose="00000500000000000000" pitchFamily="50" charset="0"/>
                  <a:cs typeface="Lucida Sans Unicode" panose="020B0602030504020204" pitchFamily="34" charset="0"/>
                </a:rPr>
                <a:t>T   H   E       </a:t>
              </a:r>
              <a:r>
                <a:rPr lang="en-US" sz="7343" dirty="0">
                  <a:solidFill>
                    <a:prstClr val="white"/>
                  </a:solidFill>
                  <a:latin typeface="Lucida Sans Typewriter" panose="020B0509030504030204" pitchFamily="49" charset="0"/>
                  <a:cs typeface="Lucida Sans Unicode" panose="020B0602030504020204" pitchFamily="34" charset="0"/>
                </a:rPr>
                <a:t>JFK</a:t>
              </a:r>
              <a:r>
                <a:rPr lang="en-US" sz="6119" dirty="0">
                  <a:solidFill>
                    <a:prstClr val="white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   </a:t>
              </a:r>
              <a:r>
                <a:rPr lang="en-US" sz="6119" dirty="0">
                  <a:solidFill>
                    <a:prstClr val="white"/>
                  </a:solidFill>
                  <a:latin typeface="Industria LT Std Solid" panose="00000500000000000000" pitchFamily="50" charset="0"/>
                  <a:cs typeface="Lucida Sans Unicode" panose="020B0602030504020204" pitchFamily="34" charset="0"/>
                </a:rPr>
                <a:t>F   I   L   E   S</a:t>
              </a:r>
              <a:endParaRPr lang="en-US" sz="1836" dirty="0">
                <a:solidFill>
                  <a:prstClr val="white"/>
                </a:solidFill>
                <a:latin typeface="Industria LT Std Solid" panose="00000500000000000000" pitchFamily="50" charset="0"/>
                <a:cs typeface="Lucida Sans Unicode" panose="020B0602030504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A83C3C-3232-4D99-8EC6-03595925BF6F}"/>
                </a:ext>
              </a:extLst>
            </p:cNvPr>
            <p:cNvSpPr/>
            <p:nvPr/>
          </p:nvSpPr>
          <p:spPr>
            <a:xfrm>
              <a:off x="3543447" y="4976492"/>
              <a:ext cx="2045184" cy="1937230"/>
            </a:xfrm>
            <a:prstGeom prst="ellipse">
              <a:avLst/>
            </a:prstGeom>
            <a:noFill/>
            <a:ln w="63500">
              <a:solidFill>
                <a:srgbClr val="DA1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/>
              <a:endParaRPr lang="en-US" sz="1836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AE54A82-BAE4-4614-978C-05C82B020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" y="-1"/>
            <a:ext cx="12391316" cy="6994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80981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37B7-E43E-4E35-AB76-FAB101D3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8" y="4472361"/>
            <a:ext cx="10909357" cy="1343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chemeClr val="tx1"/>
                </a:solidFill>
                <a:ea typeface="+mj-ea"/>
                <a:cs typeface="+mj-cs"/>
              </a:rPr>
              <a:t>Cognitive Services Kiosk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2DFEE-2FBD-429F-AC7A-A0C1D3005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07" y="5816235"/>
            <a:ext cx="10909358" cy="5314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1900">
                <a:solidFill>
                  <a:schemeClr val="tx1"/>
                </a:solidFill>
                <a:latin typeface="+mn-lt"/>
              </a:rPr>
              <a:t>https://blogs.technet.microsoft.com/msuspartner/2016/10/31/data-analytics-intelligent-kiosk-demo/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B1F06-F5F0-48DE-A32E-88FFE75E0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59" b="24758"/>
          <a:stretch/>
        </p:blipFill>
        <p:spPr>
          <a:xfrm>
            <a:off x="20" y="10"/>
            <a:ext cx="12436455" cy="432657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326585"/>
            <a:ext cx="1243647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92206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7595-EE4F-4410-8320-E92840E5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8" y="4472361"/>
            <a:ext cx="10909357" cy="1343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100">
                <a:solidFill>
                  <a:schemeClr val="tx1"/>
                </a:solidFill>
                <a:ea typeface="+mj-ea"/>
                <a:cs typeface="+mj-cs"/>
              </a:rPr>
              <a:t>Celebrity Look alike – Bing Visual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10760-94FE-4C95-92F7-27973FB3F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07" y="5816235"/>
            <a:ext cx="10909358" cy="5314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400">
                <a:solidFill>
                  <a:schemeClr val="tx1"/>
                </a:solidFill>
                <a:latin typeface="+mn-lt"/>
              </a:rPr>
              <a:t>Take a picture of someone and determine what celebrities they look like.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5F07D5B4-E498-4C29-BBA6-1A1749923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4" b="13103"/>
          <a:stretch/>
        </p:blipFill>
        <p:spPr bwMode="auto">
          <a:xfrm>
            <a:off x="20" y="10"/>
            <a:ext cx="12436455" cy="43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0" name="Straight Connector 70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326585"/>
            <a:ext cx="1243647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90541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5117-6729-4839-90AD-A68A7B7C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8" y="4472361"/>
            <a:ext cx="10909357" cy="1343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chemeClr val="tx1"/>
                </a:solidFill>
                <a:ea typeface="+mj-ea"/>
                <a:cs typeface="+mj-cs"/>
              </a:rPr>
              <a:t>Is it Trending? News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EADF5-8BAA-46C0-B702-79DEB540A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07" y="5816235"/>
            <a:ext cx="10909358" cy="5314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200">
                <a:solidFill>
                  <a:schemeClr val="tx1"/>
                </a:solidFill>
                <a:latin typeface="+mn-lt"/>
              </a:rPr>
              <a:t>Look at recent news articles on a topic, extract keywords &amp; perform sentiment analysis.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E905BAF0-C2FE-4048-A671-F25BF8173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9" b="28293"/>
          <a:stretch/>
        </p:blipFill>
        <p:spPr bwMode="auto">
          <a:xfrm>
            <a:off x="20" y="10"/>
            <a:ext cx="12436455" cy="43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326585"/>
            <a:ext cx="1243647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00251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7A71-553E-4E1A-B5EC-A98DD72B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8" y="4472361"/>
            <a:ext cx="10909357" cy="1343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chemeClr val="tx1"/>
                </a:solidFill>
                <a:ea typeface="+mj-ea"/>
                <a:cs typeface="+mj-cs"/>
              </a:rPr>
              <a:t>Sleepy Driver – Driver monitoring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0683D-FBDB-4E98-8415-F11D462C22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07" y="5816235"/>
            <a:ext cx="10909358" cy="5314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400">
                <a:solidFill>
                  <a:schemeClr val="tx1"/>
                </a:solidFill>
                <a:latin typeface="+mn-lt"/>
              </a:rPr>
              <a:t>Tell when a driver is not paying attention and alert them</a:t>
            </a:r>
          </a:p>
        </p:txBody>
      </p:sp>
      <p:pic>
        <p:nvPicPr>
          <p:cNvPr id="2050" name="Picture 2" descr="http://www.thedetroitbureau.com/wp-content/uploads/2013/01/Drowsy-Driving.jpg">
            <a:extLst>
              <a:ext uri="{FF2B5EF4-FFF2-40B4-BE49-F238E27FC236}">
                <a16:creationId xmlns:a16="http://schemas.microsoft.com/office/drawing/2014/main" id="{EC7A4A76-EEBB-4875-B9D5-02F21447C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5" b="4677"/>
          <a:stretch/>
        </p:blipFill>
        <p:spPr bwMode="auto">
          <a:xfrm>
            <a:off x="20" y="10"/>
            <a:ext cx="12436455" cy="43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326585"/>
            <a:ext cx="1243647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20024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2C82-ED6D-409A-ABCE-EAF17F4A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62" y="1424085"/>
            <a:ext cx="5106724" cy="135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Customer interaction - Crowd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95662-2190-4D97-AA6B-B37EC70CB4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1695" y="2929155"/>
            <a:ext cx="5106724" cy="3245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What if you could monitor the facial expressions of your staff to ensure that they were providing “service with a smile”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9915" y="0"/>
            <a:ext cx="6296560" cy="6994525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CF24C4F-9E59-4852-A93F-F75D3533BF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1" r="13542" b="1"/>
          <a:stretch/>
        </p:blipFill>
        <p:spPr bwMode="auto">
          <a:xfrm>
            <a:off x="6291524" y="10"/>
            <a:ext cx="6144951" cy="6994515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3871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C902-3B05-4217-9757-B1AAF6FD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80" y="819317"/>
            <a:ext cx="5421104" cy="1351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Identify yourself – Greeting Kiosk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16919-0F83-4EB8-9807-B00A4F07C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7279" y="2324387"/>
            <a:ext cx="5421111" cy="34431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Do you require employees to swipe badges when they enter the building? But how do you know that they are using their own badges?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4778" y="-2047"/>
            <a:ext cx="5721697" cy="595654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6BE949A4-A744-4D6E-92CA-D77F21FD5C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2" r="15753" b="2"/>
          <a:stretch/>
        </p:blipFill>
        <p:spPr bwMode="auto">
          <a:xfrm>
            <a:off x="6885495" y="-2"/>
            <a:ext cx="5550980" cy="5767515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4235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2B4584-9F97-4C72-AA26-E766C03D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1" y="2125678"/>
            <a:ext cx="10896535" cy="1828786"/>
          </a:xfrm>
        </p:spPr>
        <p:txBody>
          <a:bodyPr/>
          <a:lstStyle/>
          <a:p>
            <a:r>
              <a:rPr lang="en-US" dirty="0"/>
              <a:t>Get insights from data with Cognitive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14C8A-9E1E-42B3-B177-E1A184A07A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Shawn Weisfeld</a:t>
            </a:r>
          </a:p>
          <a:p>
            <a:r>
              <a:rPr lang="en-US" dirty="0"/>
              <a:t>Cloud Solution Architect</a:t>
            </a:r>
          </a:p>
          <a:p>
            <a:r>
              <a:rPr lang="en-US" dirty="0"/>
              <a:t>Microsoft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73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C9C1-F9F7-4228-B1F4-00FC9214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911" y="1819472"/>
            <a:ext cx="4738397" cy="2946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chemeClr val="tx1"/>
                </a:solidFill>
                <a:ea typeface="+mj-ea"/>
                <a:cs typeface="+mj-cs"/>
              </a:rPr>
              <a:t>OCR – Vision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0FCF7-458C-4BCC-9FD7-C59EE0066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1910" y="4845470"/>
            <a:ext cx="4738397" cy="1170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What if you could extract the text from a picture?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296559" cy="6994525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CD4A1F76-E7F9-41FA-9D1A-39142E142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5" r="1" b="1"/>
          <a:stretch/>
        </p:blipFill>
        <p:spPr bwMode="auto">
          <a:xfrm>
            <a:off x="20" y="10"/>
            <a:ext cx="6144930" cy="6994515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386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2D8299-8055-4FA7-904F-15867748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them?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3FE02-370D-43CA-B8D6-FBEABBDA74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8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93866"/>
          </a:xfrm>
        </p:spPr>
        <p:txBody>
          <a:bodyPr/>
          <a:lstStyle/>
          <a:p>
            <a:r>
              <a:rPr lang="en-US" dirty="0"/>
              <a:t>Rate </a:t>
            </a:r>
            <a:r>
              <a:rPr lang="en-US" sz="3600" dirty="0"/>
              <a:t>My Talk &amp; Download Slides!</a:t>
            </a:r>
          </a:p>
          <a:p>
            <a:pPr marL="342900" lvl="1" indent="0">
              <a:buNone/>
            </a:pPr>
            <a:endParaRPr lang="en-US" sz="2000" b="1" dirty="0"/>
          </a:p>
          <a:p>
            <a:pPr marL="342900" lvl="1" indent="0">
              <a:buNone/>
            </a:pPr>
            <a:r>
              <a:rPr lang="en-US" sz="6000" b="1" dirty="0"/>
              <a:t>	http://bit.ly/RateShawnsTalk</a:t>
            </a:r>
          </a:p>
          <a:p>
            <a:pPr marL="342900" lvl="1" indent="0" algn="ctr">
              <a:buNone/>
            </a:pPr>
            <a:r>
              <a:rPr lang="en-US" sz="3200" dirty="0"/>
              <a:t>(case sensitive)</a:t>
            </a:r>
            <a:r>
              <a:rPr lang="en-US" sz="6000" dirty="0"/>
              <a:t> </a:t>
            </a:r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Email: sweisfel@microsoft.com</a:t>
            </a:r>
          </a:p>
          <a:p>
            <a:pPr lvl="1"/>
            <a:r>
              <a:rPr lang="en-US" dirty="0"/>
              <a:t>Blog: http://www.shawnweisfeld.com</a:t>
            </a:r>
          </a:p>
          <a:p>
            <a:pPr lvl="1"/>
            <a:r>
              <a:rPr lang="en-US" dirty="0"/>
              <a:t>Twitter: @</a:t>
            </a:r>
            <a:r>
              <a:rPr lang="en-US" dirty="0" err="1"/>
              <a:t>shawnweisfeld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Your Feedback is Important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237" y="3293034"/>
            <a:ext cx="3438525" cy="34808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175166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584" t="9952" r="2677" b="15206"/>
          <a:stretch/>
        </p:blipFill>
        <p:spPr>
          <a:xfrm>
            <a:off x="503237" y="1211262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</p:spPr>
      </p:pic>
      <p:sp>
        <p:nvSpPr>
          <p:cNvPr id="12" name="Rectangle 11"/>
          <p:cNvSpPr/>
          <p:nvPr/>
        </p:nvSpPr>
        <p:spPr bwMode="auto">
          <a:xfrm>
            <a:off x="3017837" y="1211262"/>
            <a:ext cx="8382000" cy="2514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Shawn </a:t>
            </a:r>
            <a:r>
              <a:rPr lang="en-US" sz="2000" b="1" dirty="0" err="1">
                <a:solidFill>
                  <a:schemeClr val="tx1"/>
                </a:solidFill>
                <a:ea typeface="Segoe UI Light" charset="0"/>
                <a:cs typeface="Segoe UI Light" charset="0"/>
              </a:rPr>
              <a:t>Weisfeld</a:t>
            </a:r>
            <a:endParaRPr lang="en-US" sz="2000" b="1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Cloud Solution Architect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Microsoft – One Commercial Partner Technical Team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u="sng" dirty="0">
                <a:solidFill>
                  <a:schemeClr val="bg1"/>
                </a:solidFill>
                <a:hlinkClick r:id="rId5"/>
              </a:rPr>
              <a:t>sweisfel@microsoft.com</a:t>
            </a:r>
            <a:r>
              <a:rPr lang="en-US" sz="2000" u="sng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Austin, TX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7096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B228-97B2-45A7-9490-CE3D5345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BB5FB-6954-48D8-9E25-EE709E0C1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558445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https://aka.ms/AustinEvents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AA233-3727-4C1A-9D9F-E6C3ECCB8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111" y="3497262"/>
            <a:ext cx="3387701" cy="3362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87C2B-B471-4AB8-959F-2FE824003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37" y="1363662"/>
            <a:ext cx="7176937" cy="45059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22604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Watch User Group presentations for </a:t>
            </a:r>
            <a:r>
              <a:rPr lang="en-US" sz="4800" b="1" dirty="0"/>
              <a:t>FREE </a:t>
            </a:r>
            <a:r>
              <a:rPr lang="en-US" sz="4400" b="1" dirty="0"/>
              <a:t>online!</a:t>
            </a:r>
            <a:br>
              <a:rPr lang="en-US" sz="4400" b="1" dirty="0"/>
            </a:br>
            <a:r>
              <a:rPr lang="en-US" sz="4400" dirty="0"/>
              <a:t>We now have over </a:t>
            </a:r>
            <a:r>
              <a:rPr lang="en-US" b="1" dirty="0"/>
              <a:t>775 </a:t>
            </a:r>
            <a:r>
              <a:rPr lang="en-US" sz="4400" dirty="0"/>
              <a:t>presentations online</a:t>
            </a:r>
            <a:br>
              <a:rPr lang="en-US" sz="4400" dirty="0"/>
            </a:br>
            <a:br>
              <a:rPr lang="en-US" sz="4400" b="1" dirty="0"/>
            </a:b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7037" y="2049462"/>
            <a:ext cx="4516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Miss a User Group meeting?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Forget something that you learned?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Want to see content from a User Group not in your area?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Want to share with a buddy?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1993" y="2197527"/>
            <a:ext cx="2948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know you cannot make it to every session, </a:t>
            </a:r>
          </a:p>
          <a:p>
            <a:pPr algn="ctr"/>
            <a:r>
              <a:rPr lang="en-US" dirty="0"/>
              <a:t>that is why we post them online for you!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2174" y="3907551"/>
            <a:ext cx="581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New Content added all the time!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4639" y="5216493"/>
            <a:ext cx="2598276" cy="1446550"/>
            <a:chOff x="5900737" y="4977318"/>
            <a:chExt cx="2598276" cy="1446550"/>
          </a:xfrm>
        </p:grpSpPr>
        <p:sp>
          <p:nvSpPr>
            <p:cNvPr id="7" name="TextBox 6"/>
            <p:cNvSpPr txBox="1"/>
            <p:nvPr/>
          </p:nvSpPr>
          <p:spPr>
            <a:xfrm>
              <a:off x="5900737" y="4977318"/>
              <a:ext cx="2598276" cy="1446550"/>
            </a:xfrm>
            <a:prstGeom prst="rect">
              <a:avLst/>
            </a:prstGeom>
            <a:noFill/>
            <a:ln cmpd="thickThin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For new content announcements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dirty="0"/>
                <a:t>@</a:t>
              </a:r>
              <a:r>
                <a:rPr lang="en-US" dirty="0" err="1"/>
                <a:t>UserGroupTV</a:t>
              </a:r>
              <a:endParaRPr lang="en-US" dirty="0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712" y="5319593"/>
              <a:ext cx="1707444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9029077" y="2184002"/>
            <a:ext cx="30798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Presentations from the thought leaders on the topics you care about including:</a:t>
            </a:r>
          </a:p>
          <a:p>
            <a:endParaRPr lang="en-US" sz="1200" dirty="0"/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Agile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Azure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C#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Entity Framework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HTML5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MVC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SQL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jQuery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and Much More!</a:t>
            </a:r>
          </a:p>
          <a:p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92038" y="6139823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5"/>
              </a:rPr>
              <a:t>http://www.UserGroup.tv</a:t>
            </a:r>
            <a:r>
              <a:rPr lang="en-US" sz="2800" dirty="0"/>
              <a:t> </a:t>
            </a:r>
          </a:p>
        </p:txBody>
      </p:sp>
      <p:pic>
        <p:nvPicPr>
          <p:cNvPr id="15" name="Picture 14" descr="http://www.usergroup.tv/wp-content/uploads/2012/05/Ugtv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958" y="5750393"/>
            <a:ext cx="3656245" cy="114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99175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DED6-3887-4C18-8268-16865AE6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Cognitive Services?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EEC63-D5FF-46FA-A29F-DCDC2FFE83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81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D2CF-745B-4685-938D-EA912874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Services Directory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0EFFA-F2CB-40F7-B98A-8EFC8116AF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181862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https://azure.microsoft.com/en-us/services/cognitive-services/directory/</a:t>
            </a:r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0936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88F973-317C-46A2-BF19-D74788DD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705FD-2ED9-4716-8DFE-252AD48789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48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1BA25-9DC8-4138-A798-27E4F3F0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41" y="641793"/>
            <a:ext cx="3740571" cy="17099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SQL Translator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227B5-5619-4100-8605-946587F52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42" y="2486942"/>
            <a:ext cx="3740569" cy="386077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When a new record shows up in SQL Server translate it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SQL Azure DB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Logic App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Translation Cognitive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68126-79FA-410F-8642-FCC3781F9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80"/>
          <a:stretch/>
        </p:blipFill>
        <p:spPr>
          <a:xfrm>
            <a:off x="4728969" y="652824"/>
            <a:ext cx="7055016" cy="5688877"/>
          </a:xfrm>
          <a:prstGeom prst="rect">
            <a:avLst/>
          </a:prstGeom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784162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73be1c72a90bff0e4d48e243e11b521b&quot;,&quot;LanguageCode&quot;:&quot;en-US&quot;,&quot;SlideGuids&quot;:[&quot;d443dbb0-31ee-45e5-b854-9a0120975470&quot;,&quot;2d000675-0d76-4608-8f2f-86f021118843&quot;,&quot;c5292a84-6266-4bea-93bb-5b29976c2624&quot;,&quot;57b73bbe-f17c-459a-9a3d-1b4025a491b5&quot;,&quot;d92b781c-9f91-40bb-9415-bcb30a1713a5&quot;,&quot;2d9ca3a7-3292-42e1-8247-1b91298ebc24&quot;,&quot;6b2c4eee-0d2c-4bb8-9a9e-0150a84b329c&quot;,&quot;179fc70f-92b2-421e-8c8d-ae5349ccc747&quot;,&quot;126327db-ff59-454e-9359-0b79ed0d726d&quot;,&quot;e805c042-3d1b-498b-afc5-e1f9261a8b3f&quot;,&quot;04fbe815-deb4-4057-9236-fccb0d9b98fc&quot;,&quot;783bb042-e7ee-49b8-8971-d7105c1bc713&quot;,&quot;35bca098-255b-446b-b17e-d64309dbcaac&quot;,&quot;e727dfb4-8c47-430b-bce5-4a200c92a7a4&quot;,&quot;587cc8e7-d72c-4f75-a30f-6c2076977523&quot;,&quot;d17e5382-8eaa-402b-b659-36261d902655&quot;,&quot;e904dab4-3700-4369-8929-8f0f33ca8e6e&quot;,&quot;10a17804-a677-459f-9abe-dba084b01732&quot;,&quot;9b8a4e3e-2ba3-4f4a-ad8a-5d02b4f01232&quot;,&quot;91b4b5dd-5a75-4a7f-b0da-c45fcc9d6ae0&quot;,&quot;1aeb1e85-0d0f-41f1-b136-6adb44f2e68b&quot;,&quot;9adcc4b8-d846-4b35-ab9b-af133e77aec3&quot;,&quot;bd276724-c5c1-4f33-9c81-e5ec7ae5ecb1&quot;],&quot;TimeStamp&quot;:&quot;2018-08-10T09:19:06.5266616-05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26327db-ff59-454e-9359-0b79ed0d726d&quot;,&quot;TimeStamp&quot;:&quot;2018-08-10T09:19:06.5176127-05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805c042-3d1b-498b-afc5-e1f9261a8b3f&quot;,&quot;TimeStamp&quot;:&quot;2018-08-10T09:19:06.5176127-05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4fbe815-deb4-4057-9236-fccb0d9b98fc&quot;,&quot;TimeStamp&quot;:&quot;2018-08-10T09:19:06.518614-05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83bb042-e7ee-49b8-8971-d7105c1bc713&quot;,&quot;TimeStamp&quot;:&quot;2018-08-10T09:19:06.5196177-05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5bca098-255b-446b-b17e-d64309dbcaac&quot;,&quot;TimeStamp&quot;:&quot;2018-08-10T09:19:06.5196177-05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727dfb4-8c47-430b-bce5-4a200c92a7a4&quot;,&quot;TimeStamp&quot;:&quot;2018-08-10T09:19:06.520615-05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87cc8e7-d72c-4f75-a30f-6c2076977523&quot;,&quot;TimeStamp&quot;:&quot;2018-08-10T09:19:06.521616-05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17e5382-8eaa-402b-b659-36261d902655&quot;,&quot;TimeStamp&quot;:&quot;2018-08-10T09:19:06.521616-05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904dab4-3700-4369-8929-8f0f33ca8e6e&quot;,&quot;TimeStamp&quot;:&quot;2018-08-10T09:19:06.5226123-05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0a17804-a677-459f-9abe-dba084b01732&quot;,&quot;TimeStamp&quot;:&quot;2018-08-10T09:19:06.5226123-05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443dbb0-31ee-45e5-b854-9a0120975470&quot;,&quot;TimeStamp&quot;:&quot;2018-08-10T09:19:06.4986277-05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b8a4e3e-2ba3-4f4a-ad8a-5d02b4f01232&quot;,&quot;TimeStamp&quot;:&quot;2018-08-10T09:19:06.5236133-05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1b4b5dd-5a75-4a7f-b0da-c45fcc9d6ae0&quot;,&quot;TimeStamp&quot;:&quot;2018-08-10T09:19:06.5236133-05:00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aeb1e85-0d0f-41f1-b136-6adb44f2e68b&quot;,&quot;TimeStamp&quot;:&quot;2018-08-10T09:19:06.5246122-05:00&quot;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adcc4b8-d846-4b35-ab9b-af133e77aec3&quot;,&quot;TimeStamp&quot;:&quot;2018-08-10T09:19:06.5246122-05:00&quot;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6724-c5c1-4f33-9c81-e5ec7ae5ecb1&quot;,&quot;TimeStamp&quot;:&quot;2018-08-10T09:19:06.5256561-05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d000675-0d76-4608-8f2f-86f021118843&quot;,&quot;TimeStamp&quot;:&quot;2018-08-10T09:19:06.5116207-05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5292a84-6266-4bea-93bb-5b29976c2624&quot;,&quot;TimeStamp&quot;:&quot;2018-08-10T09:19:06.5126165-05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7b73bbe-f17c-459a-9a3d-1b4025a491b5&quot;,&quot;TimeStamp&quot;:&quot;2018-08-10T09:19:06.513615-05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92b781c-9f91-40bb-9415-bcb30a1713a5&quot;,&quot;TimeStamp&quot;:&quot;2018-08-10T09:19:06.5146145-05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d9ca3a7-3292-42e1-8247-1b91298ebc24&quot;,&quot;TimeStamp&quot;:&quot;2018-08-10T09:19:06.5146145-05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b2c4eee-0d2c-4bb8-9a9e-0150a84b329c&quot;,&quot;TimeStamp&quot;:&quot;2018-08-10T09:19:06.515613-05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79fc70f-92b2-421e-8c8d-ae5349ccc747&quot;,&quot;TimeStamp&quot;:&quot;2018-08-10T09:19:06.5166154-05:00&quot;}"/>
</p:tagLst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1D522DD5-C1DC-4C2B-B827-42953E3CF178}"/>
    </a:ext>
  </a:extLst>
</a:theme>
</file>

<file path=ppt/theme/theme2.xml><?xml version="1.0" encoding="utf-8"?>
<a:theme xmlns:a="http://schemas.openxmlformats.org/drawingml/2006/main" name="LIGHT GRAY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EED2195D-7D4D-40A6-B00F-6234A162E793}"/>
    </a:ext>
  </a:extLst>
</a:theme>
</file>

<file path=ppt/theme/theme3.xml><?xml version="1.0" encoding="utf-8"?>
<a:theme xmlns:a="http://schemas.openxmlformats.org/drawingml/2006/main" name="DARK GRAY TEMPLATE">
  <a:themeElements>
    <a:clrScheme name="BT - Blue - dark background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FF8C00"/>
      </a:accent4>
      <a:accent5>
        <a:srgbClr val="B4009E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3CFC6743-B7EC-42D1-BCB7-9BBBD7994DE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Custom</PresentationFormat>
  <Paragraphs>121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Calibri</vt:lpstr>
      <vt:lpstr>Consolas</vt:lpstr>
      <vt:lpstr>Industria LT Std Solid</vt:lpstr>
      <vt:lpstr>Lucida Sans Typewriter</vt:lpstr>
      <vt:lpstr>Lucida Sans Unicode</vt:lpstr>
      <vt:lpstr>Segoe UI</vt:lpstr>
      <vt:lpstr>Segoe UI Light</vt:lpstr>
      <vt:lpstr>Segoe UI Semilight</vt:lpstr>
      <vt:lpstr>TrixiePlain</vt:lpstr>
      <vt:lpstr>Wingdings</vt:lpstr>
      <vt:lpstr>WHITE TEMPLATE</vt:lpstr>
      <vt:lpstr>LIGHT GRAY TEMPLATE</vt:lpstr>
      <vt:lpstr>DARK GRAY TEMPLATE</vt:lpstr>
      <vt:lpstr>SQL Saturday Baton Rouge</vt:lpstr>
      <vt:lpstr>Get insights from data with Cognitive Services</vt:lpstr>
      <vt:lpstr>About Me</vt:lpstr>
      <vt:lpstr>Regional Events</vt:lpstr>
      <vt:lpstr>Watch User Group presentations for FREE online! We now have over 775 presentations online  </vt:lpstr>
      <vt:lpstr>What are Cognitive Services?</vt:lpstr>
      <vt:lpstr>Cognitive Services Directory</vt:lpstr>
      <vt:lpstr>Demos!</vt:lpstr>
      <vt:lpstr>SQL Translator Demo</vt:lpstr>
      <vt:lpstr>Car ID Demo - Custom Vision Service</vt:lpstr>
      <vt:lpstr>Video Indexer Demo</vt:lpstr>
      <vt:lpstr>Helpicto</vt:lpstr>
      <vt:lpstr>PowerPoint Presentation</vt:lpstr>
      <vt:lpstr>Cognitive Services Kiosk</vt:lpstr>
      <vt:lpstr>Celebrity Look alike – Bing Visual Search</vt:lpstr>
      <vt:lpstr>Is it Trending? News Analytics</vt:lpstr>
      <vt:lpstr>Sleepy Driver – Driver monitoring</vt:lpstr>
      <vt:lpstr>Customer interaction - Crowd Insights</vt:lpstr>
      <vt:lpstr>Identify yourself – Greeting Kiosk</vt:lpstr>
      <vt:lpstr>OCR – Vision API</vt:lpstr>
      <vt:lpstr>What can you do with them?</vt:lpstr>
      <vt:lpstr>Thank you! Your Feedback is Important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2018-08-10T14:15:27Z</dcterms:created>
  <dcterms:modified xsi:type="dcterms:W3CDTF">2018-08-10T14:28:56Z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sweisfel@microsoft.com</vt:lpwstr>
  </property>
  <property fmtid="{D5CDD505-2E9C-101B-9397-08002B2CF9AE}" pid="5" name="MSIP_Label_f42aa342-8706-4288-bd11-ebb85995028c_SetDate">
    <vt:lpwstr>2018-08-10T14:17:29.0410106Z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