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9"/>
  </p:notesMasterIdLst>
  <p:handoutMasterIdLst>
    <p:handoutMasterId r:id="rId30"/>
  </p:handoutMasterIdLst>
  <p:sldIdLst>
    <p:sldId id="1810" r:id="rId4"/>
    <p:sldId id="1765" r:id="rId5"/>
    <p:sldId id="1551" r:id="rId6"/>
    <p:sldId id="1870" r:id="rId7"/>
    <p:sldId id="1857" r:id="rId8"/>
    <p:sldId id="1552" r:id="rId9"/>
    <p:sldId id="1075" r:id="rId10"/>
    <p:sldId id="1805" r:id="rId11"/>
    <p:sldId id="1803" r:id="rId12"/>
    <p:sldId id="1807" r:id="rId13"/>
    <p:sldId id="1858" r:id="rId14"/>
    <p:sldId id="1859" r:id="rId15"/>
    <p:sldId id="1861" r:id="rId16"/>
    <p:sldId id="1868" r:id="rId17"/>
    <p:sldId id="1801" r:id="rId18"/>
    <p:sldId id="1860" r:id="rId19"/>
    <p:sldId id="1862" r:id="rId20"/>
    <p:sldId id="1863" r:id="rId21"/>
    <p:sldId id="1864" r:id="rId22"/>
    <p:sldId id="1865" r:id="rId23"/>
    <p:sldId id="1866" r:id="rId24"/>
    <p:sldId id="1867" r:id="rId25"/>
    <p:sldId id="1869" r:id="rId26"/>
    <p:sldId id="1554" r:id="rId27"/>
    <p:sldId id="1532" r:id="rId28"/>
  </p:sldIdLst>
  <p:sldSz cx="12436475" cy="6994525"/>
  <p:notesSz cx="6858000" cy="9144000"/>
  <p:custDataLst>
    <p:tags r:id="rId31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1" autoAdjust="0"/>
    <p:restoredTop sz="86768" autoAdjust="0"/>
  </p:normalViewPr>
  <p:slideViewPr>
    <p:cSldViewPr>
      <p:cViewPr varScale="1">
        <p:scale>
          <a:sx n="88" d="100"/>
          <a:sy n="88" d="100"/>
        </p:scale>
        <p:origin x="-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8/13/2018 5:26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8/13/2018 5:26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0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2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8/13/2018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5E497-D797-4F2F-B282-B63A713C5A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13/08/2018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724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  <p:sldLayoutId id="214748452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vision.ai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microsoft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hyperlink" Target="mailto:sweisfel@microsoft.com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hyperlink" Target="http://www.usergroup.tv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hyperlink" Target="https://azure.microsoft.com/en-us/services/cognitive-services/directo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11264"/>
            <a:ext cx="9143936" cy="1447798"/>
          </a:xfrm>
        </p:spPr>
        <p:txBody>
          <a:bodyPr/>
          <a:lstStyle/>
          <a:p>
            <a:r>
              <a:rPr lang="en-US" dirty="0"/>
              <a:t>Austin .NET UG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2698818"/>
            <a:ext cx="9143937" cy="730183"/>
          </a:xfrm>
        </p:spPr>
        <p:txBody>
          <a:bodyPr/>
          <a:lstStyle/>
          <a:p>
            <a:r>
              <a:rPr lang="en-US" dirty="0"/>
              <a:t>August 13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CD0CE3-54D8-4785-84BD-E650B2681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8F973-317C-46A2-BF19-D74788DD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05FD-2ED9-4716-8DFE-252AD4878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4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BA25-9DC8-4138-A798-27E4F3F0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1" y="641793"/>
            <a:ext cx="3740571" cy="1709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SQL Translator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27B5-5619-4100-8605-946587F52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42" y="2486942"/>
            <a:ext cx="3740569" cy="38607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When a new record shows up in SQL Server translate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SQL Azure DB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Logic App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Translation Cognitive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68126-79FA-410F-8642-FCC3781F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0"/>
          <a:stretch/>
        </p:blipFill>
        <p:spPr>
          <a:xfrm>
            <a:off x="4728969" y="652824"/>
            <a:ext cx="7055016" cy="5688877"/>
          </a:xfrm>
          <a:prstGeom prst="rect">
            <a:avLst/>
          </a:prstGeom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8416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C04-0655-438A-9501-9A22005D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ID Demo - Custom Vision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5D6A-AFE1-4DC1-AF8E-7099D652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76035"/>
          </a:xfrm>
        </p:spPr>
        <p:txBody>
          <a:bodyPr/>
          <a:lstStyle/>
          <a:p>
            <a:r>
              <a:rPr lang="en-US" dirty="0"/>
              <a:t>Identify if a picture of a car is a sedan or an SUV</a:t>
            </a:r>
          </a:p>
          <a:p>
            <a:r>
              <a:rPr lang="en-US" dirty="0">
                <a:hlinkClick r:id="rId3"/>
              </a:rPr>
              <a:t>https://www.customvision.ai/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725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6BB-C42F-4914-8C42-7ACFF6B9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Indexer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B9F4-EBDD-4C2D-80CF-36A98EBC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Enrich videos with meta data including, transcription, translation, people, brands, sentiment analysis, keywords, labels</a:t>
            </a:r>
          </a:p>
          <a:p>
            <a:r>
              <a:rPr lang="en-US" dirty="0">
                <a:hlinkClick r:id="rId3"/>
              </a:rPr>
              <a:t>https://vi.microsoft.com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209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CBB-5DEB-4735-AB70-A477415E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Helpicto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1988-232A-4EC2-9163-E75361234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help a child with Autism communicate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https://microsoft.github.io/techcasestudies/cognitive%20services/2017/08/04/equadexcognitives.html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Helpicto app open on a smartphone.">
            <a:extLst>
              <a:ext uri="{FF2B5EF4-FFF2-40B4-BE49-F238E27FC236}">
                <a16:creationId xmlns:a16="http://schemas.microsoft.com/office/drawing/2014/main" id="{3BA7E6AB-3C2A-43B5-B698-C1B2162A9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33687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12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A0041-B34E-419B-B6F5-16569D850696}"/>
              </a:ext>
            </a:extLst>
          </p:cNvPr>
          <p:cNvSpPr txBox="1"/>
          <p:nvPr/>
        </p:nvSpPr>
        <p:spPr>
          <a:xfrm>
            <a:off x="2136485" y="5809301"/>
            <a:ext cx="5987711" cy="958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5507" dirty="0">
                <a:solidFill>
                  <a:prstClr val="white"/>
                </a:solidFill>
                <a:latin typeface="TrixiePlain" panose="00000400000000000000" pitchFamily="2" charset="0"/>
                <a:cs typeface="Segoe UI Light" panose="020B0502040204020203" pitchFamily="34" charset="0"/>
              </a:rPr>
              <a:t>The truth is in there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32B63-EAC9-47E7-B0B3-494B7DF67744}"/>
              </a:ext>
            </a:extLst>
          </p:cNvPr>
          <p:cNvGrpSpPr/>
          <p:nvPr/>
        </p:nvGrpSpPr>
        <p:grpSpPr>
          <a:xfrm>
            <a:off x="2314394" y="2283936"/>
            <a:ext cx="10419637" cy="1975795"/>
            <a:chOff x="1556026" y="4976492"/>
            <a:chExt cx="10216258" cy="19372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E33773-B1B4-42B8-9054-039D3DFCF241}"/>
                </a:ext>
              </a:extLst>
            </p:cNvPr>
            <p:cNvSpPr txBox="1"/>
            <p:nvPr/>
          </p:nvSpPr>
          <p:spPr>
            <a:xfrm>
              <a:off x="1556026" y="5344943"/>
              <a:ext cx="10216258" cy="122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T   H   E       </a:t>
              </a:r>
              <a:r>
                <a:rPr lang="en-US" sz="7343" dirty="0">
                  <a:solidFill>
                    <a:prstClr val="white"/>
                  </a:solidFill>
                  <a:latin typeface="Lucida Sans Typewriter" panose="020B0509030504030204" pitchFamily="49" charset="0"/>
                  <a:cs typeface="Lucida Sans Unicode" panose="020B0602030504020204" pitchFamily="34" charset="0"/>
                </a:rPr>
                <a:t>JFK</a:t>
              </a:r>
              <a:r>
                <a:rPr lang="en-US" sz="6119" dirty="0">
                  <a:solidFill>
                    <a:prstClr val="white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  </a:t>
              </a:r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F   I   L   E   S</a:t>
              </a:r>
              <a:endParaRPr lang="en-US" sz="1836" dirty="0">
                <a:solidFill>
                  <a:prstClr val="white"/>
                </a:solidFill>
                <a:latin typeface="Industria LT Std Solid" panose="00000500000000000000" pitchFamily="50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A83C3C-3232-4D99-8EC6-03595925BF6F}"/>
                </a:ext>
              </a:extLst>
            </p:cNvPr>
            <p:cNvSpPr/>
            <p:nvPr/>
          </p:nvSpPr>
          <p:spPr>
            <a:xfrm>
              <a:off x="3543447" y="4976492"/>
              <a:ext cx="2045184" cy="1937230"/>
            </a:xfrm>
            <a:prstGeom prst="ellipse">
              <a:avLst/>
            </a:prstGeom>
            <a:noFill/>
            <a:ln w="63500">
              <a:solidFill>
                <a:srgbClr val="DA1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AE54A82-BAE4-4614-978C-05C82B020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" y="-1"/>
            <a:ext cx="12391316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2B042-E9BF-4F51-B76D-897DFC1514A1}"/>
              </a:ext>
            </a:extLst>
          </p:cNvPr>
          <p:cNvSpPr/>
          <p:nvPr/>
        </p:nvSpPr>
        <p:spPr>
          <a:xfrm>
            <a:off x="8275637" y="45269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http://aka.ms/jfkfiles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0981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7B7-E43E-4E35-AB76-FAB101D3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Cognitive Services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DFEE-2FBD-429F-AC7A-A0C1D3005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solidFill>
                  <a:schemeClr val="tx1"/>
                </a:solidFill>
                <a:latin typeface="+mn-lt"/>
              </a:rPr>
              <a:t>https://blogs.technet.microsoft.com/msuspartner/2016/10/31/data-analytics-intelligent-kiosk-demo/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B1F06-F5F0-48DE-A32E-88FFE75E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59" b="24758"/>
          <a:stretch/>
        </p:blipFill>
        <p:spPr>
          <a:xfrm>
            <a:off x="20" y="10"/>
            <a:ext cx="12436455" cy="43265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220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595-EE4F-4410-8320-E92840E5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100">
                <a:solidFill>
                  <a:schemeClr val="tx1"/>
                </a:solidFill>
                <a:ea typeface="+mj-ea"/>
                <a:cs typeface="+mj-cs"/>
              </a:rPr>
              <a:t>Celebrity Look alike – Bing Visual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0760-94FE-4C95-92F7-27973FB3F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Take a picture of someone and determine what celebrities they look like.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F07D5B4-E498-4C29-BBA6-1A1749923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4" b="1310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054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17-6729-4839-90AD-A68A7B7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Is it Trending? News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ADF5-8BAA-46C0-B702-79DEB540A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200">
                <a:solidFill>
                  <a:schemeClr val="tx1"/>
                </a:solidFill>
                <a:latin typeface="+mn-lt"/>
              </a:rPr>
              <a:t>Look at recent news articles on a topic, extract keywords &amp; perform sentiment analysis.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905BAF0-C2FE-4048-A671-F25BF817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9" b="2829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025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A71-553E-4E1A-B5EC-A98DD72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Sleepy Driver – Driver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683D-FBDB-4E98-8415-F11D462C2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Tell when a driver is not paying attention and alert them</a:t>
            </a:r>
          </a:p>
        </p:txBody>
      </p:sp>
      <p:pic>
        <p:nvPicPr>
          <p:cNvPr id="2050" name="Picture 2" descr="http://www.thedetroitbureau.com/wp-content/uploads/2013/01/Drowsy-Driving.jpg">
            <a:extLst>
              <a:ext uri="{FF2B5EF4-FFF2-40B4-BE49-F238E27FC236}">
                <a16:creationId xmlns:a16="http://schemas.microsoft.com/office/drawing/2014/main" id="{EC7A4A76-EEBB-4875-B9D5-02F21447C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b="4677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002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896535" cy="1828786"/>
          </a:xfrm>
        </p:spPr>
        <p:txBody>
          <a:bodyPr/>
          <a:lstStyle/>
          <a:p>
            <a:r>
              <a:rPr lang="en-US" dirty="0"/>
              <a:t>Get insights from data with Cognitive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C82-ED6D-409A-ABCE-EAF17F4A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Customer interaction - Crowd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5662-2190-4D97-AA6B-B37EC70CB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monitor the facial expressions of your staff to ensure that they were providing “service with a smile”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CF24C4F-9E59-4852-A93F-F75D3533B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13542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87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902-3B05-4217-9757-B1AAF6FD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80" y="819317"/>
            <a:ext cx="5421104" cy="1351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Identify yourself – Greeting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6919-0F83-4EB8-9807-B00A4F07C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279" y="2324387"/>
            <a:ext cx="5421111" cy="34431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Do you require employees to swipe badges when they enter the building? But how do you know that they are using their own badges?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4778" y="-2047"/>
            <a:ext cx="5721697" cy="595654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6BE949A4-A744-4D6E-92CA-D77F21FD5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r="15753" b="2"/>
          <a:stretch/>
        </p:blipFill>
        <p:spPr bwMode="auto">
          <a:xfrm>
            <a:off x="6885495" y="-2"/>
            <a:ext cx="5550980" cy="5767515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2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9C1-F9F7-4228-B1F4-00FC92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911" y="1819472"/>
            <a:ext cx="4738397" cy="2946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OCR – Vision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FCF7-458C-4BCC-9FD7-C59EE0066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1910" y="4845470"/>
            <a:ext cx="4738397" cy="117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extract the text from a picture?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296559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D4A1F76-E7F9-41FA-9D1A-39142E142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" b="1"/>
          <a:stretch/>
        </p:blipFill>
        <p:spPr bwMode="auto">
          <a:xfrm>
            <a:off x="20" y="10"/>
            <a:ext cx="6144930" cy="699451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86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8299-8055-4FA7-904F-15867748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 going </a:t>
            </a:r>
            <a:r>
              <a:rPr lang="en-US"/>
              <a:t>to use them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FE02-370D-43CA-B8D6-FBEABBDA7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5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14EB-A1E1-41DF-952D-6876A4E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5D36-4BAA-4B29-9C80-B86D120C4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292662"/>
          </a:xfrm>
        </p:spPr>
        <p:txBody>
          <a:bodyPr/>
          <a:lstStyle/>
          <a:p>
            <a:r>
              <a:rPr lang="en-US" dirty="0"/>
              <a:t>Let me know a bit about you</a:t>
            </a:r>
          </a:p>
          <a:p>
            <a:r>
              <a:rPr lang="en-US" dirty="0"/>
              <a:t>http://aka.ms/201808ADNUG</a:t>
            </a:r>
          </a:p>
        </p:txBody>
      </p:sp>
      <p:sp>
        <p:nvSpPr>
          <p:cNvPr id="4" name="AutoShape 2" descr="2018 SQL Saturday BR">
            <a:extLst>
              <a:ext uri="{FF2B5EF4-FFF2-40B4-BE49-F238E27FC236}">
                <a16:creationId xmlns:a16="http://schemas.microsoft.com/office/drawing/2014/main" id="{84CD25BC-A583-43AE-8066-02B278CB3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3344862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94AAA-0855-4AB9-A43D-36B88785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98" y="769303"/>
            <a:ext cx="5437380" cy="57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5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228-97B2-45A7-9490-CE3D534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B5FB-6954-48D8-9E25-EE709E0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55844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https://aka.ms/TOLAEvents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AA233-3727-4C1A-9D9F-E6C3ECCB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11" y="2582862"/>
            <a:ext cx="4309002" cy="427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87C2B-B471-4AB8-959F-2FE82400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363662"/>
            <a:ext cx="7176937" cy="4505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0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800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8623" y="3669486"/>
            <a:ext cx="3291373" cy="938926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Customizable services</a:t>
            </a:r>
          </a:p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ea typeface="Segoe UI Light" charset="0"/>
                <a:cs typeface="Segoe UI Light" charset="0"/>
              </a:rPr>
              <a:t>VS, ML STUB, Tensor, Caffe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8708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and compute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CPU, GPU, FPGA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0285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 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Bots, Cognitive, ML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00654" y="5347941"/>
            <a:ext cx="1636222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>
              <a:defRPr/>
            </a:pPr>
            <a:r>
              <a:rPr lang="en-US" sz="4399" kern="0" spc="49">
                <a:ln w="3175">
                  <a:noFill/>
                </a:ln>
                <a:gradFill>
                  <a:gsLst>
                    <a:gs pos="79845">
                      <a:srgbClr val="0078D7"/>
                    </a:gs>
                    <a:gs pos="58915">
                      <a:srgbClr val="0078D7"/>
                    </a:gs>
                  </a:gsLst>
                  <a:lin ang="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4399">
              <a:gradFill>
                <a:gsLst>
                  <a:gs pos="79845">
                    <a:srgbClr val="0078D7"/>
                  </a:gs>
                  <a:gs pos="58915">
                    <a:srgbClr val="0078D7"/>
                  </a:gs>
                </a:gsLst>
                <a:lin ang="0" scaled="0"/>
              </a:gradFill>
              <a:latin typeface="Segoe U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BCB851-E6EE-4C48-9545-DDAB86416409}"/>
              </a:ext>
            </a:extLst>
          </p:cNvPr>
          <p:cNvSpPr/>
          <p:nvPr/>
        </p:nvSpPr>
        <p:spPr bwMode="auto">
          <a:xfrm>
            <a:off x="2066966" y="531762"/>
            <a:ext cx="9911491" cy="12736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Comprehensive deep learning, </a:t>
            </a:r>
          </a:p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machine learning as a service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D12DB0-8BDD-42D8-B0A7-892C0F2202AD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4215452" y="5082750"/>
            <a:ext cx="6346890" cy="1"/>
          </a:xfrm>
          <a:prstGeom prst="line">
            <a:avLst/>
          </a:prstGeom>
          <a:noFill/>
          <a:ln w="19050">
            <a:solidFill>
              <a:schemeClr val="bg2">
                <a:lumMod val="9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406856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7063126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1041545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AAA59F-4F10-4F8B-862D-5D17386DBA17}"/>
              </a:ext>
            </a:extLst>
          </p:cNvPr>
          <p:cNvSpPr/>
          <p:nvPr/>
        </p:nvSpPr>
        <p:spPr>
          <a:xfrm>
            <a:off x="776388" y="3187715"/>
            <a:ext cx="870102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Hybrid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2D694-BA3D-4215-B59F-B902DAF810E7}"/>
              </a:ext>
            </a:extLst>
          </p:cNvPr>
          <p:cNvSpPr/>
          <p:nvPr/>
        </p:nvSpPr>
        <p:spPr>
          <a:xfrm>
            <a:off x="591349" y="1815478"/>
            <a:ext cx="1270656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Productive</a:t>
            </a:r>
          </a:p>
        </p:txBody>
      </p:sp>
      <p:sp>
        <p:nvSpPr>
          <p:cNvPr id="72" name="speedometer_2">
            <a:extLst>
              <a:ext uri="{FF2B5EF4-FFF2-40B4-BE49-F238E27FC236}">
                <a16:creationId xmlns:a16="http://schemas.microsoft.com/office/drawing/2014/main" id="{D52DF6FC-DFD1-4E20-8361-C0F0EF7B02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114" y="1172215"/>
            <a:ext cx="439618" cy="439616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9A438C-F4BB-4074-A51C-EDB9A55CDF35}"/>
              </a:ext>
            </a:extLst>
          </p:cNvPr>
          <p:cNvSpPr/>
          <p:nvPr/>
        </p:nvSpPr>
        <p:spPr>
          <a:xfrm>
            <a:off x="735515" y="5858993"/>
            <a:ext cx="951848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Trusted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D2F9D2-819C-4E8E-B8AF-719B22504026}"/>
              </a:ext>
            </a:extLst>
          </p:cNvPr>
          <p:cNvSpPr/>
          <p:nvPr/>
        </p:nvSpPr>
        <p:spPr>
          <a:xfrm>
            <a:off x="355397" y="4447376"/>
            <a:ext cx="1712084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2400" kern="0" spc="50">
                <a:gradFill>
                  <a:gsLst>
                    <a:gs pos="125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Intelligent</a:t>
            </a:r>
          </a:p>
        </p:txBody>
      </p:sp>
      <p:sp>
        <p:nvSpPr>
          <p:cNvPr id="75" name="light">
            <a:extLst>
              <a:ext uri="{FF2B5EF4-FFF2-40B4-BE49-F238E27FC236}">
                <a16:creationId xmlns:a16="http://schemas.microsoft.com/office/drawing/2014/main" id="{DFC6DA68-C638-439D-AFE3-ED5EA8E03B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4" y="3736419"/>
            <a:ext cx="393610" cy="58436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2225">
            <a:solidFill>
              <a:schemeClr val="accent2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6" name="Freeform 60">
            <a:extLst>
              <a:ext uri="{FF2B5EF4-FFF2-40B4-BE49-F238E27FC236}">
                <a16:creationId xmlns:a16="http://schemas.microsoft.com/office/drawing/2014/main" id="{AC3531CB-30BD-4B64-AC0B-7011C79F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45" y="5230264"/>
            <a:ext cx="480586" cy="47553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222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418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E63EFE-1C09-404D-9736-2022609877FE}"/>
              </a:ext>
            </a:extLst>
          </p:cNvPr>
          <p:cNvSpPr/>
          <p:nvPr/>
        </p:nvSpPr>
        <p:spPr bwMode="auto">
          <a:xfrm>
            <a:off x="1100872" y="2572571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373259-162D-467B-8093-4636AA09FCB5}"/>
              </a:ext>
            </a:extLst>
          </p:cNvPr>
          <p:cNvSpPr/>
          <p:nvPr/>
        </p:nvSpPr>
        <p:spPr bwMode="auto">
          <a:xfrm>
            <a:off x="967098" y="2695640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99E139-EC5A-40EA-9B6B-87565D9157E3}"/>
              </a:ext>
            </a:extLst>
          </p:cNvPr>
          <p:cNvCxnSpPr>
            <a:cxnSpLocks/>
          </p:cNvCxnSpPr>
          <p:nvPr/>
        </p:nvCxnSpPr>
        <p:spPr>
          <a:xfrm>
            <a:off x="2256399" y="993"/>
            <a:ext cx="0" cy="6993037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1" name="Freeform 96">
            <a:extLst>
              <a:ext uri="{FF2B5EF4-FFF2-40B4-BE49-F238E27FC236}">
                <a16:creationId xmlns:a16="http://schemas.microsoft.com/office/drawing/2014/main" id="{AD192F45-0865-4335-BE78-341546672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4954" y="2586301"/>
            <a:ext cx="758712" cy="698591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82" name="Beaker_F196">
            <a:extLst>
              <a:ext uri="{FF2B5EF4-FFF2-40B4-BE49-F238E27FC236}">
                <a16:creationId xmlns:a16="http://schemas.microsoft.com/office/drawing/2014/main" id="{59A7377C-0C8F-4F49-B977-132F7DE82B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8482" y="2665370"/>
            <a:ext cx="536180" cy="61952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83" name="chip">
            <a:extLst>
              <a:ext uri="{FF2B5EF4-FFF2-40B4-BE49-F238E27FC236}">
                <a16:creationId xmlns:a16="http://schemas.microsoft.com/office/drawing/2014/main" id="{4EAB853C-EACB-48E7-ABEB-93F15A0836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85289" y="2638150"/>
            <a:ext cx="660323" cy="673964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214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6" grpId="0" animBg="1"/>
      <p:bldP spid="57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DED6-3887-4C18-8268-16865AE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Cognitive Services?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EC63-D5FF-46FA-A29F-DCDC2FFE8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2CF-745B-4685-938D-EA91287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Services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EFFA-F2CB-40F7-B98A-8EFC8116A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18186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https://azure.microsoft.com/en-us/services/cognitive-services/directory/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936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73be1c72a90bff0e4d48e243e11b521b&quot;,&quot;LanguageCode&quot;:&quot;en-US&quot;,&quot;SlideGuids&quot;:[&quot;d443dbb0-31ee-45e5-b854-9a0120975470&quot;,&quot;2d000675-0d76-4608-8f2f-86f021118843&quot;,&quot;c5292a84-6266-4bea-93bb-5b29976c2624&quot;,&quot;57b73bbe-f17c-459a-9a3d-1b4025a491b5&quot;,&quot;d92b781c-9f91-40bb-9415-bcb30a1713a5&quot;,&quot;2d9ca3a7-3292-42e1-8247-1b91298ebc24&quot;,&quot;6b2c4eee-0d2c-4bb8-9a9e-0150a84b329c&quot;,&quot;179fc70f-92b2-421e-8c8d-ae5349ccc747&quot;,&quot;126327db-ff59-454e-9359-0b79ed0d726d&quot;,&quot;e805c042-3d1b-498b-afc5-e1f9261a8b3f&quot;,&quot;04fbe815-deb4-4057-9236-fccb0d9b98fc&quot;,&quot;783bb042-e7ee-49b8-8971-d7105c1bc713&quot;,&quot;35bca098-255b-446b-b17e-d64309dbcaac&quot;,&quot;e727dfb4-8c47-430b-bce5-4a200c92a7a4&quot;,&quot;587cc8e7-d72c-4f75-a30f-6c2076977523&quot;,&quot;d17e5382-8eaa-402b-b659-36261d902655&quot;,&quot;e904dab4-3700-4369-8929-8f0f33ca8e6e&quot;,&quot;10a17804-a677-459f-9abe-dba084b01732&quot;,&quot;9b8a4e3e-2ba3-4f4a-ad8a-5d02b4f01232&quot;,&quot;91b4b5dd-5a75-4a7f-b0da-c45fcc9d6ae0&quot;,&quot;1aeb1e85-0d0f-41f1-b136-6adb44f2e68b&quot;,&quot;9adcc4b8-d846-4b35-ab9b-af133e77aec3&quot;,&quot;bd276724-c5c1-4f33-9c81-e5ec7ae5ecb1&quot;],&quot;TimeStamp&quot;:&quot;2018-08-10T09:19:06.5266616-05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26327db-ff59-454e-9359-0b79ed0d726d&quot;,&quot;TimeStamp&quot;:&quot;2018-08-10T09:19:06.5176127-05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05c042-3d1b-498b-afc5-e1f9261a8b3f&quot;,&quot;TimeStamp&quot;:&quot;2018-08-10T09:19:06.5176127-05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fbe815-deb4-4057-9236-fccb0d9b98fc&quot;,&quot;TimeStamp&quot;:&quot;2018-08-10T09:19:06.518614-05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3bb042-e7ee-49b8-8971-d7105c1bc713&quot;,&quot;TimeStamp&quot;:&quot;2018-08-10T09:19:06.5196177-05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bca098-255b-446b-b17e-d64309dbcaac&quot;,&quot;TimeStamp&quot;:&quot;2018-08-10T09:19:06.5196177-05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727dfb4-8c47-430b-bce5-4a200c92a7a4&quot;,&quot;TimeStamp&quot;:&quot;2018-08-10T09:19:06.520615-05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7cc8e7-d72c-4f75-a30f-6c2076977523&quot;,&quot;TimeStamp&quot;:&quot;2018-08-10T09:19:06.521616-05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17e5382-8eaa-402b-b659-36261d902655&quot;,&quot;TimeStamp&quot;:&quot;2018-08-10T09:19:06.521616-05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904dab4-3700-4369-8929-8f0f33ca8e6e&quot;,&quot;TimeStamp&quot;:&quot;2018-08-10T09:19:06.5226123-05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0a17804-a677-459f-9abe-dba084b01732&quot;,&quot;TimeStamp&quot;:&quot;2018-08-10T09:19:06.5226123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43dbb0-31ee-45e5-b854-9a0120975470&quot;,&quot;TimeStamp&quot;:&quot;2018-08-10T09:19:06.4986277-05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b8a4e3e-2ba3-4f4a-ad8a-5d02b4f01232&quot;,&quot;TimeStamp&quot;:&quot;2018-08-10T09:19:06.5236133-05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1b4b5dd-5a75-4a7f-b0da-c45fcc9d6ae0&quot;,&quot;TimeStamp&quot;:&quot;2018-08-10T09:19:06.5236133-05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aeb1e85-0d0f-41f1-b136-6adb44f2e68b&quot;,&quot;TimeStamp&quot;:&quot;2018-08-10T09:19:06.5246122-05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dcc4b8-d846-4b35-ab9b-af133e77aec3&quot;,&quot;TimeStamp&quot;:&quot;2018-08-10T09:19:06.5246122-05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6724-c5c1-4f33-9c81-e5ec7ae5ecb1&quot;,&quot;TimeStamp&quot;:&quot;2018-08-10T09:19:06.5256561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000675-0d76-4608-8f2f-86f021118843&quot;,&quot;TimeStamp&quot;:&quot;2018-08-10T09:19:06.5116207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5292a84-6266-4bea-93bb-5b29976c2624&quot;,&quot;TimeStamp&quot;:&quot;2018-08-10T09:19:06.5126165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b73bbe-f17c-459a-9a3d-1b4025a491b5&quot;,&quot;TimeStamp&quot;:&quot;2018-08-10T09:19:06.513615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2b781c-9f91-40bb-9415-bcb30a1713a5&quot;,&quot;TimeStamp&quot;:&quot;2018-08-10T09:19:06.5146145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9ca3a7-3292-42e1-8247-1b91298ebc24&quot;,&quot;TimeStamp&quot;:&quot;2018-08-10T09:19:06.5146145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b2c4eee-0d2c-4bb8-9a9e-0150a84b329c&quot;,&quot;TimeStamp&quot;:&quot;2018-08-10T09:19:06.515613-05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79fc70f-92b2-421e-8c8d-ae5349ccc747&quot;,&quot;TimeStamp&quot;:&quot;2018-08-10T09:19:06.5166154-05:00&quot;}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Custom</PresentationFormat>
  <Paragraphs>139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Consolas</vt:lpstr>
      <vt:lpstr>Industria LT Std Solid</vt:lpstr>
      <vt:lpstr>Lucida Sans Typewriter</vt:lpstr>
      <vt:lpstr>Lucida Sans Unicode</vt:lpstr>
      <vt:lpstr>Segoe UI</vt:lpstr>
      <vt:lpstr>Segoe UI Light</vt:lpstr>
      <vt:lpstr>Segoe UI Semibold</vt:lpstr>
      <vt:lpstr>Segoe UI Semilight</vt:lpstr>
      <vt:lpstr>TrixiePlain</vt:lpstr>
      <vt:lpstr>Wingdings</vt:lpstr>
      <vt:lpstr>WHITE TEMPLATE</vt:lpstr>
      <vt:lpstr>LIGHT GRAY TEMPLATE</vt:lpstr>
      <vt:lpstr>DARK GRAY TEMPLATE</vt:lpstr>
      <vt:lpstr>Austin .NET UG</vt:lpstr>
      <vt:lpstr>Get insights from data with Cognitive Services</vt:lpstr>
      <vt:lpstr>About Me</vt:lpstr>
      <vt:lpstr>About you</vt:lpstr>
      <vt:lpstr>Regional Events</vt:lpstr>
      <vt:lpstr>Watch User Group presentations for FREE online! We now have over 800 presentations online  </vt:lpstr>
      <vt:lpstr>PowerPoint Presentation</vt:lpstr>
      <vt:lpstr>What are Cognitive Services?</vt:lpstr>
      <vt:lpstr>Cognitive Services Directory</vt:lpstr>
      <vt:lpstr>Demos!</vt:lpstr>
      <vt:lpstr>SQL Translator Demo</vt:lpstr>
      <vt:lpstr>Car ID Demo - Custom Vision Service</vt:lpstr>
      <vt:lpstr>Video Indexer Demo</vt:lpstr>
      <vt:lpstr>Helpicto</vt:lpstr>
      <vt:lpstr>PowerPoint Presentation</vt:lpstr>
      <vt:lpstr>Cognitive Services Kiosk</vt:lpstr>
      <vt:lpstr>Celebrity Look alike – Bing Visual Search</vt:lpstr>
      <vt:lpstr>Is it Trending? News Analytics</vt:lpstr>
      <vt:lpstr>Sleepy Driver – Driver monitoring</vt:lpstr>
      <vt:lpstr>Customer interaction - Crowd Insights</vt:lpstr>
      <vt:lpstr>Identify yourself – Greeting Kiosk</vt:lpstr>
      <vt:lpstr>OCR – Vision API</vt:lpstr>
      <vt:lpstr>How are you going to use them?</vt:lpstr>
      <vt:lpstr>Thank you! Your Feedback is Important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2018-08-10T14:15:27Z</dcterms:created>
  <dcterms:modified xsi:type="dcterms:W3CDTF">2018-08-13T22:30:15Z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2018-08-10T14:17:29.0410106Z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