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0" r:id="rId3"/>
    <p:sldId id="300" r:id="rId4"/>
    <p:sldId id="284" r:id="rId5"/>
    <p:sldId id="286" r:id="rId6"/>
    <p:sldId id="287" r:id="rId7"/>
    <p:sldId id="311" r:id="rId8"/>
    <p:sldId id="292" r:id="rId9"/>
    <p:sldId id="293" r:id="rId10"/>
    <p:sldId id="294" r:id="rId11"/>
    <p:sldId id="295" r:id="rId12"/>
    <p:sldId id="296" r:id="rId13"/>
    <p:sldId id="298" r:id="rId14"/>
    <p:sldId id="299" r:id="rId15"/>
    <p:sldId id="301" r:id="rId16"/>
    <p:sldId id="305" r:id="rId17"/>
    <p:sldId id="304" r:id="rId18"/>
    <p:sldId id="306" r:id="rId19"/>
    <p:sldId id="307" r:id="rId20"/>
    <p:sldId id="308" r:id="rId21"/>
    <p:sldId id="309" r:id="rId22"/>
    <p:sldId id="277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C2E2"/>
    <a:srgbClr val="A9DA74"/>
    <a:srgbClr val="FFF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9" autoAdjust="0"/>
    <p:restoredTop sz="93345" autoAdjust="0"/>
  </p:normalViewPr>
  <p:slideViewPr>
    <p:cSldViewPr>
      <p:cViewPr>
        <p:scale>
          <a:sx n="75" d="100"/>
          <a:sy n="75" d="100"/>
        </p:scale>
        <p:origin x="-2040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75A-94C9-449F-A1E7-28F8592CBE65}" type="datetimeFigureOut">
              <a:rPr lang="zh-TW" altLang="en-US" smtClean="0"/>
              <a:pPr/>
              <a:t>13/6/28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B2750E-011C-416C-B782-8CD27E55853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75A-94C9-449F-A1E7-28F8592CBE65}" type="datetimeFigureOut">
              <a:rPr lang="zh-TW" altLang="en-US" smtClean="0"/>
              <a:pPr/>
              <a:t>13/6/28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50E-011C-416C-B782-8CD27E5585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75A-94C9-449F-A1E7-28F8592CBE65}" type="datetimeFigureOut">
              <a:rPr lang="zh-TW" altLang="en-US" smtClean="0"/>
              <a:pPr/>
              <a:t>13/6/28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50E-011C-416C-B782-8CD27E5585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75A-94C9-449F-A1E7-28F8592CBE65}" type="datetimeFigureOut">
              <a:rPr lang="zh-TW" altLang="en-US" smtClean="0"/>
              <a:pPr/>
              <a:t>13/6/28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50E-011C-416C-B782-8CD27E5585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75A-94C9-449F-A1E7-28F8592CBE65}" type="datetimeFigureOut">
              <a:rPr lang="zh-TW" altLang="en-US" smtClean="0"/>
              <a:pPr/>
              <a:t>13/6/28</a:t>
            </a:fld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50E-011C-416C-B782-8CD27E55853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75A-94C9-449F-A1E7-28F8592CBE65}" type="datetimeFigureOut">
              <a:rPr lang="zh-TW" altLang="en-US" smtClean="0"/>
              <a:pPr/>
              <a:t>13/6/28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50E-011C-416C-B782-8CD27E5585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75A-94C9-449F-A1E7-28F8592CBE65}" type="datetimeFigureOut">
              <a:rPr lang="zh-TW" altLang="en-US" smtClean="0"/>
              <a:pPr/>
              <a:t>13/6/28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50E-011C-416C-B782-8CD27E5585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75A-94C9-449F-A1E7-28F8592CBE65}" type="datetimeFigureOut">
              <a:rPr lang="zh-TW" altLang="en-US" smtClean="0"/>
              <a:pPr/>
              <a:t>13/6/28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50E-011C-416C-B782-8CD27E5585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75A-94C9-449F-A1E7-28F8592CBE65}" type="datetimeFigureOut">
              <a:rPr lang="zh-TW" altLang="en-US" smtClean="0"/>
              <a:pPr/>
              <a:t>13/6/28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50E-011C-416C-B782-8CD27E5585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75A-94C9-449F-A1E7-28F8592CBE65}" type="datetimeFigureOut">
              <a:rPr lang="zh-TW" altLang="en-US" smtClean="0"/>
              <a:pPr/>
              <a:t>13/6/28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50E-011C-416C-B782-8CD27E55853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75A-94C9-449F-A1E7-28F8592CBE65}" type="datetimeFigureOut">
              <a:rPr lang="zh-TW" altLang="en-US" smtClean="0"/>
              <a:pPr/>
              <a:t>13/6/28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50E-011C-416C-B782-8CD27E55853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EBC675A-94C9-449F-A1E7-28F8592CBE65}" type="datetimeFigureOut">
              <a:rPr lang="zh-TW" altLang="en-US" smtClean="0"/>
              <a:pPr/>
              <a:t>13/6/28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9B2750E-011C-416C-B782-8CD27E55853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omepage.ntu.edu.tw/~r00921033/gpu/drawToRetrieve.html" TargetMode="Externa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image" Target="../media/image19.jpeg"/><Relationship Id="rId7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jpeg"/><Relationship Id="rId6" Type="http://schemas.openxmlformats.org/officeDocument/2006/relationships/image" Target="../media/image25.jpeg"/><Relationship Id="rId7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5.jpeg"/><Relationship Id="rId5" Type="http://schemas.openxmlformats.org/officeDocument/2006/relationships/image" Target="../media/image18.jpeg"/><Relationship Id="rId6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illiammalone.com/articles/create-html5-canvas-javascript-drawing-ap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2910" y="5500702"/>
            <a:ext cx="6553200" cy="1214446"/>
          </a:xfrm>
        </p:spPr>
        <p:txBody>
          <a:bodyPr>
            <a:no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D00942013 </a:t>
            </a:r>
            <a:r>
              <a:rPr lang="zh-TW" altLang="en-US" sz="2000" dirty="0">
                <a:solidFill>
                  <a:schemeClr val="tx1"/>
                </a:solidFill>
              </a:rPr>
              <a:t>葉青</a:t>
            </a:r>
            <a:r>
              <a:rPr lang="zh-TW" altLang="en-US" sz="2000" dirty="0" smtClean="0">
                <a:solidFill>
                  <a:schemeClr val="tx1"/>
                </a:solidFill>
              </a:rPr>
              <a:t>峰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R00921033 </a:t>
            </a:r>
            <a:r>
              <a:rPr lang="zh-TW" altLang="en-US" sz="2000" dirty="0" smtClean="0">
                <a:solidFill>
                  <a:schemeClr val="tx1"/>
                </a:solidFill>
              </a:rPr>
              <a:t>溫宗憲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R00921048 </a:t>
            </a:r>
            <a:r>
              <a:rPr lang="zh-TW" altLang="en-US" sz="2000" dirty="0">
                <a:solidFill>
                  <a:schemeClr val="tx1"/>
                </a:solidFill>
              </a:rPr>
              <a:t>王鏡嘉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4705" y="3212975"/>
            <a:ext cx="6629400" cy="1233259"/>
          </a:xfrm>
        </p:spPr>
        <p:txBody>
          <a:bodyPr/>
          <a:lstStyle/>
          <a:p>
            <a:r>
              <a:rPr lang="en-US" altLang="zh-TW" dirty="0" smtClean="0"/>
              <a:t>Search by sketch!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42976" y="4656146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Mid-term update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39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428596" y="-39704"/>
            <a:ext cx="8261350" cy="1039812"/>
          </a:xfrm>
        </p:spPr>
        <p:txBody>
          <a:bodyPr/>
          <a:lstStyle/>
          <a:p>
            <a:r>
              <a:rPr lang="en-US" altLang="zh-TW" b="1" dirty="0" smtClean="0"/>
              <a:t>Project goals(original)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85804" y="857232"/>
            <a:ext cx="8229600" cy="58578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800" b="1" dirty="0" smtClean="0">
                <a:solidFill>
                  <a:schemeClr val="tx1"/>
                </a:solidFill>
              </a:rPr>
              <a:t>Server side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Collect world landmarks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tx1"/>
                </a:solidFill>
              </a:rPr>
              <a:t>200+ world landmarks, </a:t>
            </a:r>
            <a:r>
              <a:rPr lang="en-US" altLang="zh-TW" strike="sngStrike" dirty="0" smtClean="0">
                <a:solidFill>
                  <a:schemeClr val="accent2">
                    <a:lumMod val="75000"/>
                  </a:schemeClr>
                </a:solidFill>
              </a:rPr>
              <a:t>millions of photos</a:t>
            </a: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Convert to contour images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b="1" dirty="0" smtClean="0">
                <a:solidFill>
                  <a:schemeClr val="tx1"/>
                </a:solidFill>
              </a:rPr>
              <a:t>Good and </a:t>
            </a:r>
            <a:r>
              <a:rPr lang="en-US" altLang="zh-TW" b="1" strike="sngStrike" dirty="0" smtClean="0">
                <a:solidFill>
                  <a:srgbClr val="FF0000"/>
                </a:solidFill>
              </a:rPr>
              <a:t>fast</a:t>
            </a:r>
            <a:r>
              <a:rPr lang="en-US" altLang="zh-TW" b="1" dirty="0" smtClean="0">
                <a:solidFill>
                  <a:schemeClr val="tx1"/>
                </a:solidFill>
              </a:rPr>
              <a:t> contour detector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Build </a:t>
            </a:r>
            <a:r>
              <a:rPr lang="en-US" altLang="zh-TW" dirty="0" err="1" smtClean="0">
                <a:solidFill>
                  <a:schemeClr val="tx1"/>
                </a:solidFill>
              </a:rPr>
              <a:t>edgel</a:t>
            </a:r>
            <a:r>
              <a:rPr lang="en-US" altLang="zh-TW" dirty="0" smtClean="0">
                <a:solidFill>
                  <a:schemeClr val="tx1"/>
                </a:solidFill>
              </a:rPr>
              <a:t> dictionary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Start from scratch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An efficient algorithm</a:t>
            </a: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TW" sz="2800" b="1" dirty="0" smtClean="0">
                <a:solidFill>
                  <a:schemeClr val="tx1"/>
                </a:solidFill>
              </a:rPr>
              <a:t>Client side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Interactive GUI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Sketch board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Viewing panel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Communicate with server</a:t>
            </a: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圖說文字 3"/>
          <p:cNvSpPr/>
          <p:nvPr/>
        </p:nvSpPr>
        <p:spPr>
          <a:xfrm>
            <a:off x="5500694" y="2357430"/>
            <a:ext cx="3500430" cy="4357718"/>
          </a:xfrm>
          <a:prstGeom prst="wedgeRectCallout">
            <a:avLst>
              <a:gd name="adj1" fmla="val -61468"/>
              <a:gd name="adj2" fmla="val -3658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00694" y="2357430"/>
            <a:ext cx="350043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Berkeley Contour Detector</a:t>
            </a:r>
          </a:p>
          <a:p>
            <a:r>
              <a:rPr lang="en-US" sz="2000" b="1" dirty="0" smtClean="0"/>
              <a:t>FINISHED</a:t>
            </a:r>
            <a:r>
              <a:rPr lang="zh-TW" altLang="en-US" sz="2000" b="1" dirty="0" smtClean="0"/>
              <a:t> </a:t>
            </a:r>
            <a:r>
              <a:rPr lang="en-US" altLang="zh-TW" sz="1600" b="1" dirty="0" smtClean="0"/>
              <a:t>–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CPU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version</a:t>
            </a:r>
            <a:endParaRPr lang="en-US" sz="2000" b="1" dirty="0" smtClean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TW" sz="2000" dirty="0" err="1" smtClean="0"/>
              <a:t>Matlab</a:t>
            </a:r>
            <a:r>
              <a:rPr lang="en-US" altLang="zh-TW" sz="2000" dirty="0" smtClean="0"/>
              <a:t> by Berkeley Computer Vision Group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TW" sz="2000" dirty="0" smtClean="0"/>
              <a:t>Running time varies!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sz="2000" dirty="0" smtClean="0"/>
              <a:t>Image size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sz="2000" dirty="0" smtClean="0"/>
              <a:t>Image Content</a:t>
            </a:r>
            <a:endParaRPr lang="en-US" altLang="zh-TW" dirty="0" smtClean="0"/>
          </a:p>
          <a:p>
            <a:pPr marL="914400" lvl="1" indent="-457200">
              <a:buFont typeface="+mj-lt"/>
              <a:buAutoNum type="alphaLcParenR"/>
            </a:pPr>
            <a:r>
              <a:rPr lang="pt-BR" altLang="zh-TW" sz="2000" dirty="0" smtClean="0"/>
              <a:t>Normally 1~10 mins </a:t>
            </a:r>
            <a:r>
              <a:rPr lang="pt-BR" altLang="zh-TW" sz="1400" dirty="0" smtClean="0"/>
              <a:t>( Intel E3-1230 v2, 3.3 GHz )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428596" y="-39704"/>
            <a:ext cx="8261350" cy="1039812"/>
          </a:xfrm>
        </p:spPr>
        <p:txBody>
          <a:bodyPr/>
          <a:lstStyle/>
          <a:p>
            <a:r>
              <a:rPr lang="en-US" altLang="zh-TW" b="1" dirty="0" smtClean="0"/>
              <a:t>Project goals(original)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85804" y="857232"/>
            <a:ext cx="8229600" cy="58578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800" b="1" dirty="0" smtClean="0">
                <a:solidFill>
                  <a:schemeClr val="tx1"/>
                </a:solidFill>
              </a:rPr>
              <a:t>Server side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Collect world landmarks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tx1"/>
                </a:solidFill>
              </a:rPr>
              <a:t>200+ world landmarks, </a:t>
            </a:r>
            <a:r>
              <a:rPr lang="en-US" altLang="zh-TW" strike="sngStrike" dirty="0" smtClean="0">
                <a:solidFill>
                  <a:schemeClr val="accent2">
                    <a:lumMod val="75000"/>
                  </a:schemeClr>
                </a:solidFill>
              </a:rPr>
              <a:t>millions of photos</a:t>
            </a: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Convert to contour images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b="1" dirty="0" smtClean="0">
                <a:solidFill>
                  <a:schemeClr val="tx1"/>
                </a:solidFill>
              </a:rPr>
              <a:t>Good and </a:t>
            </a:r>
            <a:r>
              <a:rPr lang="en-US" altLang="zh-TW" b="1" strike="sngStrike" dirty="0" smtClean="0">
                <a:solidFill>
                  <a:srgbClr val="FF0000"/>
                </a:solidFill>
              </a:rPr>
              <a:t>fast</a:t>
            </a:r>
            <a:r>
              <a:rPr lang="en-US" altLang="zh-TW" b="1" dirty="0" smtClean="0">
                <a:solidFill>
                  <a:schemeClr val="tx1"/>
                </a:solidFill>
              </a:rPr>
              <a:t> contour detector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Build </a:t>
            </a:r>
            <a:r>
              <a:rPr lang="en-US" altLang="zh-TW" dirty="0" err="1" smtClean="0">
                <a:solidFill>
                  <a:schemeClr val="tx1"/>
                </a:solidFill>
              </a:rPr>
              <a:t>edgel</a:t>
            </a:r>
            <a:r>
              <a:rPr lang="en-US" altLang="zh-TW" dirty="0" smtClean="0">
                <a:solidFill>
                  <a:schemeClr val="tx1"/>
                </a:solidFill>
              </a:rPr>
              <a:t> dictionary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Start from scratch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An efficient algorithm</a:t>
            </a: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TW" sz="2800" b="1" dirty="0" smtClean="0">
                <a:solidFill>
                  <a:schemeClr val="tx1"/>
                </a:solidFill>
              </a:rPr>
              <a:t>Client side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Interactive GUI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Sketch board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Viewing panel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Communicate with server</a:t>
            </a: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圖說文字 3"/>
          <p:cNvSpPr/>
          <p:nvPr/>
        </p:nvSpPr>
        <p:spPr>
          <a:xfrm>
            <a:off x="5500694" y="2357430"/>
            <a:ext cx="3500430" cy="4357718"/>
          </a:xfrm>
          <a:prstGeom prst="wedgeRectCallout">
            <a:avLst>
              <a:gd name="adj1" fmla="val -61468"/>
              <a:gd name="adj2" fmla="val -3658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00694" y="2357430"/>
            <a:ext cx="350043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Berkeley Contour Detector</a:t>
            </a:r>
          </a:p>
          <a:p>
            <a:r>
              <a:rPr lang="en-US" sz="2000" b="1" dirty="0" smtClean="0"/>
              <a:t>TODO</a:t>
            </a:r>
            <a:r>
              <a:rPr lang="zh-TW" altLang="en-US" sz="2000" b="1" dirty="0" smtClean="0"/>
              <a:t> </a:t>
            </a:r>
            <a:r>
              <a:rPr lang="en-US" altLang="zh-TW" sz="1600" b="1" dirty="0" smtClean="0"/>
              <a:t>–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GPU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version</a:t>
            </a:r>
            <a:endParaRPr lang="en-US" sz="2000" b="1" dirty="0" smtClean="0"/>
          </a:p>
          <a:p>
            <a:pPr marL="342900" indent="-342900">
              <a:buAutoNum type="arabicPeriod"/>
            </a:pPr>
            <a:r>
              <a:rPr lang="en-US" altLang="zh-TW" sz="2000" dirty="0" smtClean="0"/>
              <a:t>CUDA package by Berkeley </a:t>
            </a:r>
            <a:r>
              <a:rPr lang="en-US" altLang="zh-TW" sz="2000" dirty="0" err="1" smtClean="0"/>
              <a:t>ParLab</a:t>
            </a:r>
            <a:endParaRPr lang="en-US" altLang="zh-TW" sz="2000" dirty="0" smtClean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TW" sz="2000" dirty="0" smtClean="0"/>
              <a:t>Reporting 30x faster than MATLAB version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TW" sz="2000" dirty="0" smtClean="0"/>
              <a:t>However, it’s on CUDA 2.1 with “SDK.” Compatibility is not guaranteed for SDK by new CUDA release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TW" sz="2000" dirty="0" smtClean="0"/>
              <a:t>Reviewing and modifying the codes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428596" y="-39704"/>
            <a:ext cx="8261350" cy="1039812"/>
          </a:xfrm>
        </p:spPr>
        <p:txBody>
          <a:bodyPr/>
          <a:lstStyle/>
          <a:p>
            <a:r>
              <a:rPr lang="en-US" altLang="zh-TW" b="1" dirty="0" smtClean="0"/>
              <a:t>Project goals(original)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85804" y="857232"/>
            <a:ext cx="8229600" cy="58578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800" b="1" dirty="0" smtClean="0">
                <a:solidFill>
                  <a:schemeClr val="tx1"/>
                </a:solidFill>
              </a:rPr>
              <a:t>Server side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Collect world landmarks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tx1"/>
                </a:solidFill>
              </a:rPr>
              <a:t>200+ world landmarks, </a:t>
            </a:r>
            <a:r>
              <a:rPr lang="en-US" altLang="zh-TW" strike="sngStrike" dirty="0" smtClean="0">
                <a:solidFill>
                  <a:schemeClr val="accent2">
                    <a:lumMod val="75000"/>
                  </a:schemeClr>
                </a:solidFill>
              </a:rPr>
              <a:t>millions of photos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Convert to contour images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tx1"/>
                </a:solidFill>
              </a:rPr>
              <a:t>Good and </a:t>
            </a:r>
            <a:r>
              <a:rPr lang="en-US" altLang="zh-TW" strike="sngStrike" dirty="0" smtClean="0">
                <a:solidFill>
                  <a:schemeClr val="accent2">
                    <a:lumMod val="75000"/>
                  </a:schemeClr>
                </a:solidFill>
              </a:rPr>
              <a:t>fast</a:t>
            </a:r>
            <a:r>
              <a:rPr lang="en-US" altLang="zh-TW" dirty="0" smtClean="0">
                <a:solidFill>
                  <a:schemeClr val="tx1"/>
                </a:solidFill>
              </a:rPr>
              <a:t> contour detector</a:t>
            </a: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Build </a:t>
            </a:r>
            <a:r>
              <a:rPr lang="en-US" altLang="zh-TW" b="1" dirty="0" err="1" smtClean="0">
                <a:solidFill>
                  <a:schemeClr val="tx1"/>
                </a:solidFill>
              </a:rPr>
              <a:t>edgel</a:t>
            </a:r>
            <a:r>
              <a:rPr lang="en-US" altLang="zh-TW" b="1" dirty="0" smtClean="0">
                <a:solidFill>
                  <a:schemeClr val="tx1"/>
                </a:solidFill>
              </a:rPr>
              <a:t> dictionary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b="1" dirty="0" smtClean="0">
                <a:solidFill>
                  <a:schemeClr val="tx1"/>
                </a:solidFill>
              </a:rPr>
              <a:t>Start from scratch</a:t>
            </a:r>
          </a:p>
          <a:p>
            <a:pPr lvl="1"/>
            <a:r>
              <a:rPr lang="en-US" altLang="zh-TW" b="1" dirty="0" smtClean="0">
                <a:solidFill>
                  <a:schemeClr val="tx1"/>
                </a:solidFill>
              </a:rPr>
              <a:t>An efficient algorithm</a:t>
            </a: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TW" sz="2800" b="1" dirty="0" smtClean="0">
                <a:solidFill>
                  <a:schemeClr val="tx1"/>
                </a:solidFill>
              </a:rPr>
              <a:t>Client side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Interactive GUI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Sketch board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Viewing panel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Communicate with server</a:t>
            </a: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圖說文字 3"/>
          <p:cNvSpPr/>
          <p:nvPr/>
        </p:nvSpPr>
        <p:spPr>
          <a:xfrm>
            <a:off x="5500694" y="2357430"/>
            <a:ext cx="3500430" cy="4357718"/>
          </a:xfrm>
          <a:prstGeom prst="wedgeRectCallout">
            <a:avLst>
              <a:gd name="adj1" fmla="val -74166"/>
              <a:gd name="adj2" fmla="val -2813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43570" y="2500306"/>
            <a:ext cx="3286148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Mindfinder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Edgel</a:t>
            </a:r>
            <a:r>
              <a:rPr lang="en-US" sz="2000" b="1" dirty="0" smtClean="0"/>
              <a:t> Indexing algorithm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FINISHED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TW" sz="2000" dirty="0" smtClean="0"/>
              <a:t>Complete 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partial version by </a:t>
            </a:r>
            <a:r>
              <a:rPr lang="en-US" altLang="zh-TW" sz="2000" dirty="0" err="1" smtClean="0"/>
              <a:t>OpenCV</a:t>
            </a:r>
            <a:endParaRPr lang="en-US" altLang="zh-TW" sz="2000" dirty="0" smtClean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TW" sz="2000" dirty="0" smtClean="0"/>
              <a:t>Retrieve image by sketch query from a small sub-set of our landmark </a:t>
            </a:r>
            <a:r>
              <a:rPr lang="en-US" altLang="zh-TW" sz="2000" dirty="0" err="1" smtClean="0"/>
              <a:t>photobase</a:t>
            </a:r>
            <a:endParaRPr lang="en-US" altLang="zh-TW" sz="2000" dirty="0" smtClean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TW" sz="2000" dirty="0" smtClean="0"/>
              <a:t>Proved useful in Search by Sketch</a:t>
            </a:r>
          </a:p>
          <a:p>
            <a:pPr marL="342900" indent="-342900">
              <a:buAutoNum type="arabicPeriod"/>
            </a:pP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428596" y="-39704"/>
            <a:ext cx="8261350" cy="1039812"/>
          </a:xfrm>
        </p:spPr>
        <p:txBody>
          <a:bodyPr/>
          <a:lstStyle/>
          <a:p>
            <a:r>
              <a:rPr lang="en-US" altLang="zh-TW" b="1" dirty="0" smtClean="0"/>
              <a:t>Project goals(original)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85804" y="857232"/>
            <a:ext cx="8229600" cy="58578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800" b="1" dirty="0" smtClean="0">
                <a:solidFill>
                  <a:schemeClr val="tx1"/>
                </a:solidFill>
              </a:rPr>
              <a:t>Server side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Collect world landmarks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tx1"/>
                </a:solidFill>
              </a:rPr>
              <a:t>200+ world landmarks, </a:t>
            </a:r>
            <a:r>
              <a:rPr lang="en-US" altLang="zh-TW" strike="sngStrike" dirty="0" smtClean="0">
                <a:solidFill>
                  <a:schemeClr val="accent2">
                    <a:lumMod val="75000"/>
                  </a:schemeClr>
                </a:solidFill>
              </a:rPr>
              <a:t>millions of photos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Convert to contour images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tx1"/>
                </a:solidFill>
              </a:rPr>
              <a:t>Good and </a:t>
            </a:r>
            <a:r>
              <a:rPr lang="en-US" altLang="zh-TW" strike="sngStrike" dirty="0" smtClean="0">
                <a:solidFill>
                  <a:schemeClr val="accent2">
                    <a:lumMod val="75000"/>
                  </a:schemeClr>
                </a:solidFill>
              </a:rPr>
              <a:t>fast</a:t>
            </a:r>
            <a:r>
              <a:rPr lang="en-US" altLang="zh-TW" dirty="0" smtClean="0">
                <a:solidFill>
                  <a:schemeClr val="tx1"/>
                </a:solidFill>
              </a:rPr>
              <a:t> contour detector</a:t>
            </a: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Build </a:t>
            </a:r>
            <a:r>
              <a:rPr lang="en-US" altLang="zh-TW" b="1" dirty="0" err="1" smtClean="0">
                <a:solidFill>
                  <a:schemeClr val="tx1"/>
                </a:solidFill>
              </a:rPr>
              <a:t>edgel</a:t>
            </a:r>
            <a:r>
              <a:rPr lang="en-US" altLang="zh-TW" b="1" dirty="0" smtClean="0">
                <a:solidFill>
                  <a:schemeClr val="tx1"/>
                </a:solidFill>
              </a:rPr>
              <a:t> dictionary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b="1" dirty="0" smtClean="0">
                <a:solidFill>
                  <a:schemeClr val="tx1"/>
                </a:solidFill>
              </a:rPr>
              <a:t>Start from scratch</a:t>
            </a:r>
          </a:p>
          <a:p>
            <a:pPr lvl="1"/>
            <a:r>
              <a:rPr lang="en-US" altLang="zh-TW" b="1" dirty="0" smtClean="0">
                <a:solidFill>
                  <a:schemeClr val="tx1"/>
                </a:solidFill>
              </a:rPr>
              <a:t>An efficient algorithm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TW" sz="2800" b="1" dirty="0" smtClean="0">
                <a:solidFill>
                  <a:schemeClr val="tx1"/>
                </a:solidFill>
              </a:rPr>
              <a:t>Client side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Interactive GUI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Sketch board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Viewing panel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Communicate with server</a:t>
            </a: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圖說文字 3"/>
          <p:cNvSpPr/>
          <p:nvPr/>
        </p:nvSpPr>
        <p:spPr>
          <a:xfrm>
            <a:off x="5500694" y="2357430"/>
            <a:ext cx="3500430" cy="4357718"/>
          </a:xfrm>
          <a:prstGeom prst="wedgeRectCallout">
            <a:avLst>
              <a:gd name="adj1" fmla="val -74166"/>
              <a:gd name="adj2" fmla="val -2813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43570" y="2500306"/>
            <a:ext cx="335758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Mindfinder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Edgel</a:t>
            </a:r>
            <a:r>
              <a:rPr lang="en-US" sz="2000" b="1" dirty="0" smtClean="0"/>
              <a:t> Indexing algorithm</a:t>
            </a:r>
          </a:p>
          <a:p>
            <a:endParaRPr lang="en-US" sz="2000" b="1" dirty="0" smtClean="0"/>
          </a:p>
          <a:p>
            <a:r>
              <a:rPr lang="en-US" altLang="zh-TW" sz="2000" b="1" dirty="0" smtClean="0"/>
              <a:t>TODO</a:t>
            </a:r>
            <a:endParaRPr lang="en-US" sz="2000" b="1" dirty="0" smtClean="0"/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TW" sz="2000" dirty="0" smtClean="0"/>
              <a:t>Complete the whole algorithm. Significant speed-up expected.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zh-TW" sz="2000" dirty="0" smtClean="0"/>
              <a:t>Enhance performance further with GPU acceleration </a:t>
            </a:r>
          </a:p>
          <a:p>
            <a:pPr marL="342900" indent="-342900"/>
            <a:r>
              <a:rPr lang="en-US" altLang="zh-TW" sz="2000" dirty="0" smtClean="0"/>
              <a:t>	</a:t>
            </a:r>
            <a:r>
              <a:rPr lang="en-US" altLang="zh-TW" sz="1600" dirty="0" smtClean="0"/>
              <a:t>(such as the time-consuming find-matching stage)</a:t>
            </a: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428596" y="-39704"/>
            <a:ext cx="8261350" cy="1039812"/>
          </a:xfrm>
        </p:spPr>
        <p:txBody>
          <a:bodyPr/>
          <a:lstStyle/>
          <a:p>
            <a:r>
              <a:rPr lang="en-US" altLang="zh-TW" b="1" dirty="0" smtClean="0"/>
              <a:t>Project goals(original)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85804" y="857232"/>
            <a:ext cx="8229600" cy="58578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800" b="1" dirty="0" smtClean="0">
                <a:solidFill>
                  <a:schemeClr val="tx1"/>
                </a:solidFill>
              </a:rPr>
              <a:t>Server side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Collect world landmarks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tx1"/>
                </a:solidFill>
              </a:rPr>
              <a:t>200+ world landmarks, </a:t>
            </a:r>
            <a:r>
              <a:rPr lang="en-US" altLang="zh-TW" strike="sngStrike" dirty="0" smtClean="0">
                <a:solidFill>
                  <a:schemeClr val="accent2">
                    <a:lumMod val="75000"/>
                  </a:schemeClr>
                </a:solidFill>
              </a:rPr>
              <a:t>millions of photos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Convert to contour images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tx1"/>
                </a:solidFill>
              </a:rPr>
              <a:t>Good and </a:t>
            </a:r>
            <a:r>
              <a:rPr lang="en-US" altLang="zh-TW" strike="sngStrike" dirty="0" smtClean="0">
                <a:solidFill>
                  <a:schemeClr val="accent2">
                    <a:lumMod val="75000"/>
                  </a:schemeClr>
                </a:solidFill>
              </a:rPr>
              <a:t>fast</a:t>
            </a:r>
            <a:r>
              <a:rPr lang="en-US" altLang="zh-TW" dirty="0" smtClean="0">
                <a:solidFill>
                  <a:schemeClr val="tx1"/>
                </a:solidFill>
              </a:rPr>
              <a:t> contour detector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Build </a:t>
            </a:r>
            <a:r>
              <a:rPr lang="en-US" altLang="zh-TW" dirty="0" err="1" smtClean="0">
                <a:solidFill>
                  <a:schemeClr val="tx1"/>
                </a:solidFill>
              </a:rPr>
              <a:t>edgel</a:t>
            </a:r>
            <a:r>
              <a:rPr lang="en-US" altLang="zh-TW" dirty="0" smtClean="0">
                <a:solidFill>
                  <a:schemeClr val="tx1"/>
                </a:solidFill>
              </a:rPr>
              <a:t> dictionary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tx1"/>
                </a:solidFill>
              </a:rPr>
              <a:t>Start from scratch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An efficient algorithm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TW" sz="2800" b="1" dirty="0" smtClean="0">
                <a:solidFill>
                  <a:schemeClr val="tx1"/>
                </a:solidFill>
              </a:rPr>
              <a:t>Client side</a:t>
            </a: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Interactive GUI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b="1" dirty="0" smtClean="0">
                <a:solidFill>
                  <a:schemeClr val="tx1"/>
                </a:solidFill>
              </a:rPr>
              <a:t>Sketch board</a:t>
            </a:r>
          </a:p>
          <a:p>
            <a:pPr lvl="1"/>
            <a:r>
              <a:rPr lang="en-US" altLang="zh-TW" b="1" dirty="0" smtClean="0">
                <a:solidFill>
                  <a:schemeClr val="tx1"/>
                </a:solidFill>
              </a:rPr>
              <a:t>Viewing panel</a:t>
            </a:r>
          </a:p>
          <a:p>
            <a:pPr lvl="1"/>
            <a:r>
              <a:rPr lang="en-US" altLang="zh-TW" b="1" dirty="0" smtClean="0">
                <a:solidFill>
                  <a:schemeClr val="tx1"/>
                </a:solidFill>
              </a:rPr>
              <a:t>Communicate with server</a:t>
            </a: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圖說文字 3"/>
          <p:cNvSpPr/>
          <p:nvPr/>
        </p:nvSpPr>
        <p:spPr>
          <a:xfrm>
            <a:off x="5500694" y="4500570"/>
            <a:ext cx="3500430" cy="1643074"/>
          </a:xfrm>
          <a:prstGeom prst="wedgeRectCallout">
            <a:avLst>
              <a:gd name="adj1" fmla="val -79245"/>
              <a:gd name="adj2" fmla="val -543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86446" y="4864254"/>
            <a:ext cx="3071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GUI on webpage</a:t>
            </a:r>
          </a:p>
          <a:p>
            <a:r>
              <a:rPr lang="en-US" sz="2000" dirty="0" smtClean="0"/>
              <a:t>See live demo!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Live 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7224" y="64291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Current status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Webpage GUI</a:t>
            </a:r>
          </a:p>
          <a:p>
            <a:r>
              <a:rPr lang="en-US" dirty="0" smtClean="0">
                <a:hlinkClick r:id="rId2"/>
              </a:rPr>
              <a:t>http://homepage.ntu.edu.tw/~r00921033/gpu/drawToRetrieve.html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9364" t="10583" r="11041"/>
          <a:stretch>
            <a:fillRect/>
          </a:stretch>
        </p:blipFill>
        <p:spPr bwMode="auto">
          <a:xfrm>
            <a:off x="1928794" y="3071810"/>
            <a:ext cx="5429288" cy="3597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7224" y="64291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Current status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Berkeley Contour Detector(MATLAB)</a:t>
            </a:r>
            <a:endParaRPr lang="zh-TW" altLang="en-US" dirty="0"/>
          </a:p>
        </p:txBody>
      </p:sp>
      <p:pic>
        <p:nvPicPr>
          <p:cNvPr id="8" name="圖片 7" descr="Acropolis-of-Athens_9_m_uc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20" y="4584708"/>
            <a:ext cx="3071802" cy="2087865"/>
          </a:xfrm>
          <a:prstGeom prst="rect">
            <a:avLst/>
          </a:prstGeom>
        </p:spPr>
      </p:pic>
      <p:pic>
        <p:nvPicPr>
          <p:cNvPr id="7" name="圖片 6" descr="Acropolis-of-Athens_9_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786058"/>
            <a:ext cx="2357422" cy="1602310"/>
          </a:xfrm>
          <a:prstGeom prst="rect">
            <a:avLst/>
          </a:prstGeom>
        </p:spPr>
      </p:pic>
      <p:pic>
        <p:nvPicPr>
          <p:cNvPr id="9" name="圖片 8" descr="Big-Ben-in-London_11_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082" y="2571744"/>
            <a:ext cx="1394051" cy="1858735"/>
          </a:xfrm>
          <a:prstGeom prst="rect">
            <a:avLst/>
          </a:prstGeom>
        </p:spPr>
      </p:pic>
      <p:pic>
        <p:nvPicPr>
          <p:cNvPr id="10" name="圖片 9" descr="Big-Ben-in-London_11_m_ucm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68" y="4476776"/>
            <a:ext cx="1785918" cy="2381224"/>
          </a:xfrm>
          <a:prstGeom prst="rect">
            <a:avLst/>
          </a:prstGeom>
        </p:spPr>
      </p:pic>
      <p:pic>
        <p:nvPicPr>
          <p:cNvPr id="11" name="圖片 10" descr="Golden-Gate-Bridge-in-San-Francisco_0_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44" y="2643182"/>
            <a:ext cx="2690818" cy="1870119"/>
          </a:xfrm>
          <a:prstGeom prst="rect">
            <a:avLst/>
          </a:prstGeom>
        </p:spPr>
      </p:pic>
      <p:pic>
        <p:nvPicPr>
          <p:cNvPr id="12" name="圖片 11" descr="Golden-Gate-Bridge-in-San-Francisco_0_s_ucm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8992" y="4506642"/>
            <a:ext cx="3383249" cy="2351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7224" y="64291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Current status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edgel.exe</a:t>
            </a:r>
          </a:p>
          <a:p>
            <a:r>
              <a:rPr lang="en-US" altLang="zh-TW" dirty="0" smtClean="0"/>
              <a:t>Retrieve pyramid by sketch from a sub-set of world landmark photos</a:t>
            </a:r>
          </a:p>
        </p:txBody>
      </p:sp>
      <p:pic>
        <p:nvPicPr>
          <p:cNvPr id="10" name="圖片 9" descr="imgbase_pyrami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3357562"/>
            <a:ext cx="3595680" cy="3500438"/>
          </a:xfrm>
          <a:prstGeom prst="rect">
            <a:avLst/>
          </a:prstGeom>
        </p:spPr>
      </p:pic>
      <p:pic>
        <p:nvPicPr>
          <p:cNvPr id="9" name="圖片 8" descr="imgbase_hum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504" y="4723472"/>
            <a:ext cx="1604814" cy="2134528"/>
          </a:xfrm>
          <a:prstGeom prst="rect">
            <a:avLst/>
          </a:prstGeom>
        </p:spPr>
      </p:pic>
      <p:pic>
        <p:nvPicPr>
          <p:cNvPr id="11" name="圖片 10" descr="imgbase_sandwic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504" y="3344862"/>
            <a:ext cx="1567201" cy="1441460"/>
          </a:xfrm>
          <a:prstGeom prst="rect">
            <a:avLst/>
          </a:prstGeom>
        </p:spPr>
      </p:pic>
      <p:pic>
        <p:nvPicPr>
          <p:cNvPr id="12" name="圖片 11" descr="imgbase_tow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15800" y="3331797"/>
            <a:ext cx="2428200" cy="3526203"/>
          </a:xfrm>
          <a:prstGeom prst="rect">
            <a:avLst/>
          </a:prstGeom>
        </p:spPr>
      </p:pic>
      <p:pic>
        <p:nvPicPr>
          <p:cNvPr id="8" name="圖片 7" descr="imgbase_clock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358141"/>
            <a:ext cx="2101029" cy="2571189"/>
          </a:xfrm>
          <a:prstGeom prst="rect">
            <a:avLst/>
          </a:prstGeom>
        </p:spPr>
      </p:pic>
      <p:pic>
        <p:nvPicPr>
          <p:cNvPr id="7" name="圖片 6" descr="imgbase_city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2" y="5429265"/>
            <a:ext cx="2095482" cy="1428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Request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 the </a:t>
            </a:r>
            <a:r>
              <a:rPr lang="en-US" altLang="zh-TW" b="1" dirty="0" smtClean="0"/>
              <a:t>similarity</a:t>
            </a:r>
            <a:r>
              <a:rPr lang="en-US" altLang="zh-TW" dirty="0" smtClean="0"/>
              <a:t> between sketch </a:t>
            </a:r>
            <a:r>
              <a:rPr lang="en-US" altLang="zh-TW" dirty="0" err="1" smtClean="0"/>
              <a:t>hitmaps</a:t>
            </a:r>
            <a:r>
              <a:rPr lang="en-US" altLang="zh-TW" dirty="0" smtClean="0"/>
              <a:t> and photo contour </a:t>
            </a:r>
            <a:r>
              <a:rPr lang="en-US" altLang="zh-TW" dirty="0" err="1" smtClean="0"/>
              <a:t>hitmaps</a:t>
            </a:r>
            <a:endParaRPr lang="zh-TW" altLang="en-US" dirty="0"/>
          </a:p>
        </p:txBody>
      </p:sp>
      <p:pic>
        <p:nvPicPr>
          <p:cNvPr id="5" name="圖片 4" descr="Golden-Gate-Bridge-in-San-Francisco_0_s_uc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68" y="2857496"/>
            <a:ext cx="2714612" cy="1886655"/>
          </a:xfrm>
          <a:prstGeom prst="rect">
            <a:avLst/>
          </a:prstGeom>
        </p:spPr>
      </p:pic>
      <p:pic>
        <p:nvPicPr>
          <p:cNvPr id="6" name="圖片 5" descr="sk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3000372"/>
            <a:ext cx="1643074" cy="1643074"/>
          </a:xfrm>
          <a:prstGeom prst="rect">
            <a:avLst/>
          </a:prstGeom>
        </p:spPr>
      </p:pic>
      <p:sp>
        <p:nvSpPr>
          <p:cNvPr id="7" name="左-右-上三向箭號 6"/>
          <p:cNvSpPr/>
          <p:nvPr/>
        </p:nvSpPr>
        <p:spPr>
          <a:xfrm>
            <a:off x="3286116" y="4500570"/>
            <a:ext cx="2286016" cy="1643074"/>
          </a:xfrm>
          <a:prstGeom prst="leftRightUpArrow">
            <a:avLst>
              <a:gd name="adj1" fmla="val 15725"/>
              <a:gd name="adj2" fmla="val 18816"/>
              <a:gd name="adj3" fmla="val 19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 l="21008"/>
          <a:stretch>
            <a:fillRect/>
          </a:stretch>
        </p:blipFill>
        <p:spPr bwMode="auto">
          <a:xfrm>
            <a:off x="428596" y="5072074"/>
            <a:ext cx="2400301" cy="134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 l="21008"/>
          <a:stretch>
            <a:fillRect/>
          </a:stretch>
        </p:blipFill>
        <p:spPr bwMode="auto">
          <a:xfrm>
            <a:off x="6243665" y="4929198"/>
            <a:ext cx="2400301" cy="134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字方塊 9"/>
          <p:cNvSpPr txBox="1"/>
          <p:nvPr/>
        </p:nvSpPr>
        <p:spPr>
          <a:xfrm>
            <a:off x="500034" y="635795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Hitmaps</a:t>
            </a:r>
            <a:r>
              <a:rPr lang="en-US" altLang="zh-TW" dirty="0" smtClean="0"/>
              <a:t> of sketch 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929322" y="628652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Hitmaps</a:t>
            </a:r>
            <a:r>
              <a:rPr lang="en-US" altLang="zh-TW" dirty="0" smtClean="0"/>
              <a:t> of photo contour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2857488" y="3143248"/>
            <a:ext cx="3071834" cy="10715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Similarity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 are from </a:t>
            </a:r>
            <a:r>
              <a:rPr lang="en-US" altLang="zh-TW" dirty="0" err="1" smtClean="0"/>
              <a:t>ee</a:t>
            </a:r>
            <a:endParaRPr lang="zh-TW" altLang="en-US" dirty="0"/>
          </a:p>
        </p:txBody>
      </p:sp>
      <p:pic>
        <p:nvPicPr>
          <p:cNvPr id="3" name="圖片 2" descr="ChingFengYeh.jpg"/>
          <p:cNvPicPr>
            <a:picLocks noChangeAspect="1"/>
          </p:cNvPicPr>
          <p:nvPr/>
        </p:nvPicPr>
        <p:blipFill>
          <a:blip r:embed="rId2">
            <a:lum bright="20000" contrast="30000"/>
          </a:blip>
          <a:stretch>
            <a:fillRect/>
          </a:stretch>
        </p:blipFill>
        <p:spPr>
          <a:xfrm>
            <a:off x="4139952" y="1916832"/>
            <a:ext cx="1800200" cy="2350368"/>
          </a:xfrm>
          <a:prstGeom prst="rect">
            <a:avLst/>
          </a:prstGeom>
        </p:spPr>
      </p:pic>
      <p:pic>
        <p:nvPicPr>
          <p:cNvPr id="4" name="圖片 3" descr="TsungHsienW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916831"/>
            <a:ext cx="2285984" cy="2316501"/>
          </a:xfrm>
          <a:prstGeom prst="rect">
            <a:avLst/>
          </a:prstGeom>
        </p:spPr>
      </p:pic>
      <p:pic>
        <p:nvPicPr>
          <p:cNvPr id="6" name="圖片 5" descr="m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916832"/>
            <a:ext cx="2357454" cy="235745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57224" y="4584996"/>
            <a:ext cx="242889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葉青峰</a:t>
            </a:r>
            <a:endParaRPr lang="en-US" altLang="zh-TW" dirty="0" smtClean="0"/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andrew.yeh.1987@gmail.com</a:t>
            </a:r>
          </a:p>
          <a:p>
            <a:r>
              <a:rPr lang="en-US" altLang="zh-TW" dirty="0" smtClean="0"/>
              <a:t>Contour Man</a:t>
            </a:r>
          </a:p>
          <a:p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43306" y="4584996"/>
            <a:ext cx="249138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溫宗憲</a:t>
            </a:r>
            <a:endParaRPr lang="en-US" dirty="0" smtClean="0"/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shawnwun@gmail.com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TW" dirty="0" smtClean="0"/>
              <a:t>GUI Hacker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429388" y="4584996"/>
            <a:ext cx="27146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王鏡嘉</a:t>
            </a:r>
            <a:endParaRPr lang="en-US" altLang="zh-TW" dirty="0" smtClean="0"/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fitsky.bw@hotmail.com</a:t>
            </a:r>
          </a:p>
          <a:p>
            <a:r>
              <a:rPr lang="en-US" altLang="zh-TW" dirty="0" err="1" smtClean="0"/>
              <a:t>Edgel</a:t>
            </a:r>
            <a:r>
              <a:rPr lang="en-US" altLang="zh-TW" dirty="0" smtClean="0"/>
              <a:t> Guy</a:t>
            </a:r>
          </a:p>
          <a:p>
            <a:endParaRPr lang="zh-TW" altLang="en-US" dirty="0"/>
          </a:p>
        </p:txBody>
      </p:sp>
      <p:pic>
        <p:nvPicPr>
          <p:cNvPr id="1026" name="Picture 2" descr="http://speech.ee.ntu.edu.tw/perfect2.jpg"/>
          <p:cNvPicPr>
            <a:picLocks noChangeAspect="1" noChangeArrowheads="1"/>
          </p:cNvPicPr>
          <p:nvPr/>
        </p:nvPicPr>
        <p:blipFill>
          <a:blip r:embed="rId5"/>
          <a:srcRect l="19299" t="42382" r="17128" b="30373"/>
          <a:stretch>
            <a:fillRect/>
          </a:stretch>
        </p:blipFill>
        <p:spPr bwMode="auto">
          <a:xfrm>
            <a:off x="928662" y="5786454"/>
            <a:ext cx="2298716" cy="738873"/>
          </a:xfrm>
          <a:prstGeom prst="rect">
            <a:avLst/>
          </a:prstGeom>
          <a:noFill/>
        </p:spPr>
      </p:pic>
      <p:pic>
        <p:nvPicPr>
          <p:cNvPr id="13" name="Picture 2" descr="http://speech.ee.ntu.edu.tw/perfect2.jpg"/>
          <p:cNvPicPr>
            <a:picLocks noChangeAspect="1" noChangeArrowheads="1"/>
          </p:cNvPicPr>
          <p:nvPr/>
        </p:nvPicPr>
        <p:blipFill>
          <a:blip r:embed="rId5"/>
          <a:srcRect l="19299" t="42382" r="17128" b="30373"/>
          <a:stretch>
            <a:fillRect/>
          </a:stretch>
        </p:blipFill>
        <p:spPr bwMode="auto">
          <a:xfrm>
            <a:off x="3643306" y="5761961"/>
            <a:ext cx="2298716" cy="738873"/>
          </a:xfrm>
          <a:prstGeom prst="rect">
            <a:avLst/>
          </a:prstGeom>
          <a:noFill/>
        </p:spPr>
      </p:pic>
      <p:pic>
        <p:nvPicPr>
          <p:cNvPr id="1028" name="Picture 4" descr="http://michaeljeulin-l.com/images/epfl-logo.jpg"/>
          <p:cNvPicPr>
            <a:picLocks noChangeAspect="1" noChangeArrowheads="1"/>
          </p:cNvPicPr>
          <p:nvPr/>
        </p:nvPicPr>
        <p:blipFill>
          <a:blip r:embed="rId6"/>
          <a:srcRect t="6250" b="6249"/>
          <a:stretch>
            <a:fillRect/>
          </a:stretch>
        </p:blipFill>
        <p:spPr bwMode="auto">
          <a:xfrm>
            <a:off x="6715140" y="5643578"/>
            <a:ext cx="1714500" cy="10001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Hitmap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52600"/>
            <a:ext cx="5972188" cy="4373563"/>
          </a:xfrm>
        </p:spPr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 err="1" smtClean="0"/>
              <a:t>hitmap</a:t>
            </a:r>
            <a:r>
              <a:rPr lang="en-US" altLang="zh-TW" dirty="0" smtClean="0"/>
              <a:t> is a layer containing edges of one particular quantified angle</a:t>
            </a:r>
          </a:p>
          <a:p>
            <a:r>
              <a:rPr lang="en-US" altLang="zh-TW" dirty="0" smtClean="0"/>
              <a:t>8 quantified angles(0~45, 45~90…)</a:t>
            </a:r>
          </a:p>
          <a:p>
            <a:r>
              <a:rPr lang="en-US" altLang="zh-TW" dirty="0" smtClean="0"/>
              <a:t>A sketch/photo generates 8 layers of </a:t>
            </a:r>
            <a:r>
              <a:rPr lang="en-US" altLang="zh-TW" dirty="0" err="1" smtClean="0"/>
              <a:t>hitmaps</a:t>
            </a:r>
            <a:endParaRPr lang="zh-TW" altLang="en-US" dirty="0"/>
          </a:p>
        </p:txBody>
      </p:sp>
      <p:pic>
        <p:nvPicPr>
          <p:cNvPr id="4" name="圖片 3" descr="sk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32" y="4500570"/>
            <a:ext cx="1643074" cy="1643074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 l="21008"/>
          <a:stretch>
            <a:fillRect/>
          </a:stretch>
        </p:blipFill>
        <p:spPr bwMode="auto">
          <a:xfrm>
            <a:off x="5286380" y="4643446"/>
            <a:ext cx="2400301" cy="134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線接點 6"/>
          <p:cNvCxnSpPr/>
          <p:nvPr/>
        </p:nvCxnSpPr>
        <p:spPr>
          <a:xfrm>
            <a:off x="1643042" y="5286388"/>
            <a:ext cx="235745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5400000" flipH="1" flipV="1">
            <a:off x="1821637" y="5322107"/>
            <a:ext cx="192882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928794" y="4572008"/>
            <a:ext cx="1928826" cy="1571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1857356" y="4500570"/>
            <a:ext cx="1785950" cy="1571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向右箭號 21"/>
          <p:cNvSpPr/>
          <p:nvPr/>
        </p:nvSpPr>
        <p:spPr>
          <a:xfrm>
            <a:off x="4357686" y="5143512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128" y="389309"/>
            <a:ext cx="8260672" cy="1039427"/>
          </a:xfrm>
        </p:spPr>
        <p:txBody>
          <a:bodyPr/>
          <a:lstStyle/>
          <a:p>
            <a:r>
              <a:rPr lang="en-US" altLang="zh-TW" dirty="0" smtClean="0"/>
              <a:t>Request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4373563"/>
          </a:xfrm>
        </p:spPr>
        <p:txBody>
          <a:bodyPr/>
          <a:lstStyle/>
          <a:p>
            <a:r>
              <a:rPr lang="en-US" altLang="zh-TW" dirty="0" smtClean="0"/>
              <a:t>Given</a:t>
            </a:r>
          </a:p>
          <a:p>
            <a:pPr lvl="1"/>
            <a:r>
              <a:rPr lang="en-US" altLang="zh-TW" dirty="0" smtClean="0"/>
              <a:t>A set of </a:t>
            </a:r>
            <a:r>
              <a:rPr lang="en-US" altLang="zh-TW" dirty="0" err="1" smtClean="0"/>
              <a:t>hitmaps</a:t>
            </a:r>
            <a:r>
              <a:rPr lang="en-US" altLang="zh-TW" dirty="0" smtClean="0"/>
              <a:t> from a sketch (8 </a:t>
            </a:r>
            <a:r>
              <a:rPr lang="en-US" altLang="zh-TW" dirty="0" err="1" smtClean="0"/>
              <a:t>hitmaps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A number of sets of </a:t>
            </a:r>
            <a:r>
              <a:rPr lang="en-US" altLang="zh-TW" dirty="0" err="1" smtClean="0"/>
              <a:t>hitmaps</a:t>
            </a:r>
            <a:r>
              <a:rPr lang="en-US" altLang="zh-TW" dirty="0" smtClean="0"/>
              <a:t> from photo contour database</a:t>
            </a:r>
          </a:p>
          <a:p>
            <a:r>
              <a:rPr lang="en-US" altLang="zh-TW" dirty="0" smtClean="0"/>
              <a:t>Require</a:t>
            </a:r>
          </a:p>
          <a:p>
            <a:pPr lvl="1"/>
            <a:r>
              <a:rPr lang="en-US" altLang="zh-TW" dirty="0" smtClean="0"/>
              <a:t>Compute the similarity between the sketch </a:t>
            </a:r>
            <a:r>
              <a:rPr lang="en-US" altLang="zh-TW" dirty="0" err="1" smtClean="0"/>
              <a:t>hitmap</a:t>
            </a:r>
            <a:r>
              <a:rPr lang="en-US" altLang="zh-TW" dirty="0" smtClean="0"/>
              <a:t> set and each of the photo contour </a:t>
            </a:r>
            <a:r>
              <a:rPr lang="en-US" altLang="zh-TW" dirty="0" err="1" smtClean="0"/>
              <a:t>hitmap</a:t>
            </a:r>
            <a:r>
              <a:rPr lang="en-US" altLang="zh-TW" dirty="0" smtClean="0"/>
              <a:t> sets</a:t>
            </a:r>
          </a:p>
          <a:p>
            <a:pPr lvl="1"/>
            <a:r>
              <a:rPr lang="en-US" altLang="zh-TW" dirty="0" smtClean="0"/>
              <a:t>Parallel computation</a:t>
            </a:r>
            <a:endParaRPr lang="zh-TW" altLang="en-US" dirty="0"/>
          </a:p>
        </p:txBody>
      </p:sp>
      <p:pic>
        <p:nvPicPr>
          <p:cNvPr id="4" name="圖片 3" descr="sk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4976412"/>
            <a:ext cx="928694" cy="928694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 l="21008"/>
          <a:stretch>
            <a:fillRect/>
          </a:stretch>
        </p:blipFill>
        <p:spPr bwMode="auto">
          <a:xfrm>
            <a:off x="2143108" y="5047850"/>
            <a:ext cx="1571636" cy="88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向右箭號 5"/>
          <p:cNvSpPr/>
          <p:nvPr/>
        </p:nvSpPr>
        <p:spPr>
          <a:xfrm rot="20049142">
            <a:off x="4057911" y="4811310"/>
            <a:ext cx="128588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4100235" y="5123945"/>
            <a:ext cx="128588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886756">
            <a:off x="4062196" y="5423742"/>
            <a:ext cx="128588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821301">
            <a:off x="3977523" y="5776671"/>
            <a:ext cx="128588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Acropolis-of-Athens_9_m_uc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322" y="5890148"/>
            <a:ext cx="1423966" cy="967852"/>
          </a:xfrm>
          <a:prstGeom prst="rect">
            <a:avLst/>
          </a:prstGeom>
        </p:spPr>
      </p:pic>
      <p:pic>
        <p:nvPicPr>
          <p:cNvPr id="11" name="圖片 10" descr="Big-Ben-in-London_11_m_ucm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36" y="3857628"/>
            <a:ext cx="910817" cy="1214422"/>
          </a:xfrm>
          <a:prstGeom prst="rect">
            <a:avLst/>
          </a:prstGeom>
        </p:spPr>
      </p:pic>
      <p:pic>
        <p:nvPicPr>
          <p:cNvPr id="12" name="圖片 11" descr="Golden-Gate-Bridge-in-San-Francisco_0_s_ucm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9322" y="5000636"/>
            <a:ext cx="1400459" cy="973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Any questions?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71472" y="428604"/>
            <a:ext cx="79296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References and credits</a:t>
            </a:r>
          </a:p>
          <a:p>
            <a:pPr marL="457200" indent="-457200">
              <a:buAutoNum type="arabicPeriod"/>
            </a:pPr>
            <a:r>
              <a:rPr lang="en-US" altLang="zh-TW" sz="1600" dirty="0" smtClean="0"/>
              <a:t>GUI: William Malone’s work</a:t>
            </a:r>
          </a:p>
          <a:p>
            <a:pPr marL="457200" indent="-457200"/>
            <a:r>
              <a:rPr lang="en-US" altLang="zh-TW" sz="1600" dirty="0" smtClean="0"/>
              <a:t>	</a:t>
            </a:r>
            <a:r>
              <a:rPr lang="en-US" sz="1600" dirty="0" smtClean="0">
                <a:hlinkClick r:id="rId2"/>
              </a:rPr>
              <a:t> http://www.williammalone.com/articles/create-html5-canvas-javascript-drawing-app/</a:t>
            </a:r>
            <a:endParaRPr lang="en-US" altLang="zh-TW" sz="1600" dirty="0" smtClean="0"/>
          </a:p>
          <a:p>
            <a:pPr marL="457200" indent="-457200"/>
            <a:r>
              <a:rPr lang="en-US" altLang="zh-TW" sz="1600" dirty="0" smtClean="0"/>
              <a:t>2. 	Berkeley Contour Detector</a:t>
            </a:r>
          </a:p>
          <a:p>
            <a:pPr marL="457200" indent="-457200"/>
            <a:r>
              <a:rPr lang="en-US" altLang="zh-TW" sz="1600" dirty="0" smtClean="0"/>
              <a:t>	MATLAB: Berkeley Computer Vision Group</a:t>
            </a:r>
          </a:p>
          <a:p>
            <a:pPr marL="457200" indent="-457200"/>
            <a:r>
              <a:rPr lang="en-US" altLang="zh-TW" sz="1600" dirty="0" smtClean="0"/>
              <a:t>	CUDA: Berkeley Parallel Computing Lab</a:t>
            </a:r>
          </a:p>
          <a:p>
            <a:pPr marL="457200" indent="-457200">
              <a:buAutoNum type="arabicPeriod" startAt="3"/>
            </a:pPr>
            <a:r>
              <a:rPr lang="en-US" altLang="zh-TW" sz="1600" dirty="0" err="1" smtClean="0"/>
              <a:t>Edgel</a:t>
            </a:r>
            <a:r>
              <a:rPr lang="en-US" altLang="zh-TW" sz="1600" dirty="0" smtClean="0"/>
              <a:t> Indexing Algorithm</a:t>
            </a:r>
          </a:p>
          <a:p>
            <a:pPr marL="457200" indent="-457200"/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Mindfinder</a:t>
            </a:r>
            <a:r>
              <a:rPr lang="en-US" altLang="zh-TW" sz="1600" dirty="0" smtClean="0"/>
              <a:t>: Microsoft Research Asia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8453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</a:t>
            </a:r>
            <a:r>
              <a:rPr altLang="zh-TW" dirty="0" smtClean="0"/>
              <a:t>ur goal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圓角矩形 27"/>
          <p:cNvSpPr/>
          <p:nvPr/>
        </p:nvSpPr>
        <p:spPr>
          <a:xfrm>
            <a:off x="2571736" y="642918"/>
            <a:ext cx="5572164" cy="250033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00034" y="3857628"/>
            <a:ext cx="8143932" cy="25003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8" name="Picture 4" descr="http://us.123rf.com/400wm/400/400/maigi/maigi1007/maigi100700144/7333055-a-pile-of-photographs-arranged-into-a-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572008"/>
            <a:ext cx="1440000" cy="1440000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 l="14202" t="37042" r="32110" b="22741"/>
          <a:stretch>
            <a:fillRect/>
          </a:stretch>
        </p:blipFill>
        <p:spPr bwMode="auto">
          <a:xfrm>
            <a:off x="2643174" y="4643446"/>
            <a:ext cx="2928958" cy="1294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圓角矩形 12"/>
          <p:cNvSpPr/>
          <p:nvPr/>
        </p:nvSpPr>
        <p:spPr>
          <a:xfrm>
            <a:off x="5857884" y="3929066"/>
            <a:ext cx="2714644" cy="23574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inde</a:t>
            </a:r>
            <a:endParaRPr lang="zh-TW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 l="21008"/>
          <a:stretch>
            <a:fillRect/>
          </a:stretch>
        </p:blipFill>
        <p:spPr bwMode="auto">
          <a:xfrm>
            <a:off x="6000760" y="4572008"/>
            <a:ext cx="2400301" cy="134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字方塊 8"/>
          <p:cNvSpPr txBox="1"/>
          <p:nvPr/>
        </p:nvSpPr>
        <p:spPr>
          <a:xfrm>
            <a:off x="6000760" y="3929066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Sketch Based Image Retrieval System</a:t>
            </a:r>
            <a:endParaRPr lang="zh-TW" altLang="en-US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57224" y="4000504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Server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20738" y="595473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Imagebase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22612" y="594203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Find contours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29388" y="594258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/>
              <a:t>edgel</a:t>
            </a:r>
            <a:r>
              <a:rPr lang="en-US" altLang="zh-TW" b="1" dirty="0" smtClean="0"/>
              <a:t> indexing </a:t>
            </a:r>
            <a:endParaRPr lang="zh-TW" altLang="en-US" b="1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1802" y="1142984"/>
            <a:ext cx="1547810" cy="15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向右箭號 23"/>
          <p:cNvSpPr/>
          <p:nvPr/>
        </p:nvSpPr>
        <p:spPr>
          <a:xfrm rot="16200000">
            <a:off x="6643702" y="3286124"/>
            <a:ext cx="785818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 t="11906" r="22746" b="14972"/>
          <a:stretch>
            <a:fillRect/>
          </a:stretch>
        </p:blipFill>
        <p:spPr bwMode="auto">
          <a:xfrm>
            <a:off x="5072066" y="1142984"/>
            <a:ext cx="2714645" cy="151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 descr="http://us.123rf.com/400wm/400/400/kapley/kapley0910/kapley091000060/5723852-the-kid-draws-a-felt-tip-pen-and-gouache-on-a-sheet-of-pape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034" y="657268"/>
            <a:ext cx="1659392" cy="2485980"/>
          </a:xfrm>
          <a:prstGeom prst="rect">
            <a:avLst/>
          </a:prstGeom>
          <a:noFill/>
        </p:spPr>
      </p:pic>
      <p:sp>
        <p:nvSpPr>
          <p:cNvPr id="29" name="文字方塊 28"/>
          <p:cNvSpPr txBox="1"/>
          <p:nvPr/>
        </p:nvSpPr>
        <p:spPr>
          <a:xfrm>
            <a:off x="3000364" y="642918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F081"/>
                </a:solidFill>
              </a:rPr>
              <a:t>Client</a:t>
            </a:r>
            <a:endParaRPr lang="zh-TW" altLang="en-US" b="1" dirty="0">
              <a:solidFill>
                <a:srgbClr val="FFF08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071802" y="271462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Sketch board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072066" y="270247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Real-time viewing panel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5" name="橢圓形圖說文字 34"/>
          <p:cNvSpPr/>
          <p:nvPr/>
        </p:nvSpPr>
        <p:spPr>
          <a:xfrm>
            <a:off x="214282" y="357166"/>
            <a:ext cx="928694" cy="571504"/>
          </a:xfrm>
          <a:prstGeom prst="wedgeEllipseCallout">
            <a:avLst>
              <a:gd name="adj1" fmla="val 40705"/>
              <a:gd name="adj2" fmla="val 78055"/>
            </a:avLst>
          </a:prstGeom>
          <a:solidFill>
            <a:srgbClr val="22C2E2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Aha!</a:t>
            </a:r>
            <a:endParaRPr lang="zh-TW" altLang="en-US" dirty="0"/>
          </a:p>
        </p:txBody>
      </p:sp>
      <p:sp>
        <p:nvSpPr>
          <p:cNvPr id="37" name="右彎箭號 36"/>
          <p:cNvSpPr/>
          <p:nvPr/>
        </p:nvSpPr>
        <p:spPr>
          <a:xfrm rot="10800000" flipH="1">
            <a:off x="3857620" y="3071810"/>
            <a:ext cx="1928825" cy="1330266"/>
          </a:xfrm>
          <a:prstGeom prst="bentArrow">
            <a:avLst>
              <a:gd name="adj1" fmla="val 14463"/>
              <a:gd name="adj2" fmla="val 15593"/>
              <a:gd name="adj3" fmla="val 21237"/>
              <a:gd name="adj4" fmla="val 61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迴轉箭號 38"/>
          <p:cNvSpPr/>
          <p:nvPr/>
        </p:nvSpPr>
        <p:spPr>
          <a:xfrm rot="10800000" flipV="1">
            <a:off x="1428728" y="214289"/>
            <a:ext cx="5143536" cy="500066"/>
          </a:xfrm>
          <a:prstGeom prst="uturnArrow">
            <a:avLst>
              <a:gd name="adj1" fmla="val 40238"/>
              <a:gd name="adj2" fmla="val 25000"/>
              <a:gd name="adj3" fmla="val 27540"/>
              <a:gd name="adj4" fmla="val 43750"/>
              <a:gd name="adj5" fmla="val 92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0" name="向下箭號 39"/>
          <p:cNvSpPr/>
          <p:nvPr/>
        </p:nvSpPr>
        <p:spPr>
          <a:xfrm rot="16200000">
            <a:off x="2357422" y="1714488"/>
            <a:ext cx="428628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3" grpId="0" animBg="1"/>
      <p:bldP spid="9" grpId="0"/>
      <p:bldP spid="15" grpId="0"/>
      <p:bldP spid="16" grpId="0"/>
      <p:bldP spid="18" grpId="0"/>
      <p:bldP spid="24" grpId="0" animBg="1"/>
      <p:bldP spid="29" grpId="0"/>
      <p:bldP spid="32" grpId="0"/>
      <p:bldP spid="33" grpId="0"/>
      <p:bldP spid="35" grpId="0" animBg="1"/>
      <p:bldP spid="37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goals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Build up an interactive </a:t>
            </a:r>
            <a:r>
              <a:rPr lang="en-US" altLang="zh-TW" b="1" dirty="0" smtClean="0"/>
              <a:t>Search by Sketch </a:t>
            </a:r>
            <a:r>
              <a:rPr lang="en-US" altLang="zh-TW" dirty="0" smtClean="0"/>
              <a:t>system</a:t>
            </a:r>
          </a:p>
          <a:p>
            <a:r>
              <a:rPr lang="en-US" altLang="zh-TW" dirty="0" smtClean="0"/>
              <a:t>Focus on retrieving </a:t>
            </a:r>
            <a:r>
              <a:rPr lang="en-US" altLang="zh-TW" b="1" dirty="0" smtClean="0"/>
              <a:t>“World Landmarks”</a:t>
            </a:r>
          </a:p>
          <a:p>
            <a:r>
              <a:rPr lang="en-US" altLang="zh-TW" dirty="0" smtClean="0"/>
              <a:t>Functional blocks….(see next slide)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43380"/>
            <a:ext cx="91440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圓角矩形 27"/>
          <p:cNvSpPr/>
          <p:nvPr/>
        </p:nvSpPr>
        <p:spPr>
          <a:xfrm>
            <a:off x="2571736" y="642918"/>
            <a:ext cx="5572164" cy="250033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00034" y="3857628"/>
            <a:ext cx="8143932" cy="25003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8" name="Picture 4" descr="http://us.123rf.com/400wm/400/400/maigi/maigi1007/maigi100700144/7333055-a-pile-of-photographs-arranged-into-a-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572008"/>
            <a:ext cx="1440000" cy="1440000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 l="14202" t="37042" r="32110" b="22741"/>
          <a:stretch>
            <a:fillRect/>
          </a:stretch>
        </p:blipFill>
        <p:spPr bwMode="auto">
          <a:xfrm>
            <a:off x="2643174" y="4643446"/>
            <a:ext cx="2928958" cy="1294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圓角矩形 12"/>
          <p:cNvSpPr/>
          <p:nvPr/>
        </p:nvSpPr>
        <p:spPr>
          <a:xfrm>
            <a:off x="5857884" y="3929066"/>
            <a:ext cx="2714644" cy="23574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 l="21008"/>
          <a:stretch>
            <a:fillRect/>
          </a:stretch>
        </p:blipFill>
        <p:spPr bwMode="auto">
          <a:xfrm>
            <a:off x="6000760" y="4572008"/>
            <a:ext cx="2400301" cy="134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字方塊 8"/>
          <p:cNvSpPr txBox="1"/>
          <p:nvPr/>
        </p:nvSpPr>
        <p:spPr>
          <a:xfrm>
            <a:off x="6000760" y="3929066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Sketch Based Image Retrieval System</a:t>
            </a:r>
            <a:endParaRPr lang="zh-TW" altLang="en-US" b="1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1802" y="1142984"/>
            <a:ext cx="1547810" cy="15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向右箭號 23"/>
          <p:cNvSpPr/>
          <p:nvPr/>
        </p:nvSpPr>
        <p:spPr>
          <a:xfrm rot="16200000">
            <a:off x="6643702" y="3286124"/>
            <a:ext cx="785818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 t="11906" r="22746" b="14972"/>
          <a:stretch>
            <a:fillRect/>
          </a:stretch>
        </p:blipFill>
        <p:spPr bwMode="auto">
          <a:xfrm>
            <a:off x="5072066" y="1142984"/>
            <a:ext cx="2714645" cy="151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 descr="http://us.123rf.com/400wm/400/400/kapley/kapley0910/kapley091000060/5723852-the-kid-draws-a-felt-tip-pen-and-gouache-on-a-sheet-of-pape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034" y="657268"/>
            <a:ext cx="1659392" cy="2485980"/>
          </a:xfrm>
          <a:prstGeom prst="rect">
            <a:avLst/>
          </a:prstGeom>
          <a:noFill/>
        </p:spPr>
      </p:pic>
      <p:sp>
        <p:nvSpPr>
          <p:cNvPr id="35" name="橢圓形圖說文字 34"/>
          <p:cNvSpPr/>
          <p:nvPr/>
        </p:nvSpPr>
        <p:spPr>
          <a:xfrm>
            <a:off x="214282" y="357166"/>
            <a:ext cx="928694" cy="571504"/>
          </a:xfrm>
          <a:prstGeom prst="wedgeEllipseCallout">
            <a:avLst>
              <a:gd name="adj1" fmla="val 40705"/>
              <a:gd name="adj2" fmla="val 78055"/>
            </a:avLst>
          </a:prstGeom>
          <a:solidFill>
            <a:srgbClr val="22C2E2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Aha!</a:t>
            </a:r>
            <a:endParaRPr lang="zh-TW" altLang="en-US" dirty="0"/>
          </a:p>
        </p:txBody>
      </p:sp>
      <p:sp>
        <p:nvSpPr>
          <p:cNvPr id="37" name="右彎箭號 36"/>
          <p:cNvSpPr/>
          <p:nvPr/>
        </p:nvSpPr>
        <p:spPr>
          <a:xfrm rot="10800000" flipH="1">
            <a:off x="3857620" y="3071810"/>
            <a:ext cx="1928825" cy="1330266"/>
          </a:xfrm>
          <a:prstGeom prst="bentArrow">
            <a:avLst>
              <a:gd name="adj1" fmla="val 14463"/>
              <a:gd name="adj2" fmla="val 15593"/>
              <a:gd name="adj3" fmla="val 21237"/>
              <a:gd name="adj4" fmla="val 61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迴轉箭號 38"/>
          <p:cNvSpPr/>
          <p:nvPr/>
        </p:nvSpPr>
        <p:spPr>
          <a:xfrm rot="10800000" flipV="1">
            <a:off x="1428728" y="214289"/>
            <a:ext cx="5143536" cy="500066"/>
          </a:xfrm>
          <a:prstGeom prst="uturnArrow">
            <a:avLst>
              <a:gd name="adj1" fmla="val 40238"/>
              <a:gd name="adj2" fmla="val 25000"/>
              <a:gd name="adj3" fmla="val 27540"/>
              <a:gd name="adj4" fmla="val 43750"/>
              <a:gd name="adj5" fmla="val 92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0" name="向下箭號 39"/>
          <p:cNvSpPr/>
          <p:nvPr/>
        </p:nvSpPr>
        <p:spPr>
          <a:xfrm rot="16200000">
            <a:off x="2357422" y="1714488"/>
            <a:ext cx="428628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000100" y="4572008"/>
            <a:ext cx="1428760" cy="1428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000100" y="4551370"/>
            <a:ext cx="1357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Crawl</a:t>
            </a:r>
          </a:p>
          <a:p>
            <a:r>
              <a:rPr lang="en-US" altLang="zh-TW" dirty="0" smtClean="0"/>
              <a:t>Landmark</a:t>
            </a:r>
          </a:p>
          <a:p>
            <a:r>
              <a:rPr lang="en-US" altLang="zh-TW" dirty="0" smtClean="0"/>
              <a:t>images from </a:t>
            </a:r>
            <a:r>
              <a:rPr lang="en-US" altLang="zh-TW" b="1" dirty="0" smtClean="0"/>
              <a:t>Google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928662" y="4071942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Preprocessing server side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071802" y="1142984"/>
            <a:ext cx="4714908" cy="1571636"/>
          </a:xfrm>
          <a:prstGeom prst="rect">
            <a:avLst/>
          </a:prstGeom>
          <a:solidFill>
            <a:srgbClr val="A9DA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3286116" y="1285860"/>
            <a:ext cx="428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Sketch board, real-time querying, </a:t>
            </a:r>
          </a:p>
          <a:p>
            <a:r>
              <a:rPr lang="en-US" altLang="zh-TW" dirty="0" smtClean="0"/>
              <a:t>and interactive viewing panel</a:t>
            </a:r>
          </a:p>
          <a:p>
            <a:r>
              <a:rPr lang="en-US" altLang="zh-TW" dirty="0" smtClean="0"/>
              <a:t>are built on HTML5 + </a:t>
            </a:r>
            <a:r>
              <a:rPr lang="en-US" altLang="zh-TW" dirty="0" err="1" smtClean="0"/>
              <a:t>Javascript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01912" y="688956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081"/>
                </a:solidFill>
              </a:rPr>
              <a:t>Interactive Search by Sketch! GUI on webpage</a:t>
            </a:r>
            <a:endParaRPr lang="zh-TW" altLang="en-US" b="1" dirty="0">
              <a:solidFill>
                <a:srgbClr val="FFF08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43174" y="4643446"/>
            <a:ext cx="2928958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928926" y="4694246"/>
            <a:ext cx="22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Convert to contour images by </a:t>
            </a:r>
            <a:r>
              <a:rPr lang="en-US" altLang="zh-TW" b="1" dirty="0" smtClean="0"/>
              <a:t>Berkeley Contour Detector</a:t>
            </a:r>
            <a:endParaRPr lang="zh-TW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6000760" y="4572008"/>
            <a:ext cx="2428892" cy="1357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6215074" y="4644863"/>
            <a:ext cx="207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Build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edgel</a:t>
            </a:r>
            <a:r>
              <a:rPr lang="en-US" altLang="zh-TW" b="1" dirty="0" smtClean="0"/>
              <a:t> dictionary </a:t>
            </a:r>
            <a:r>
              <a:rPr lang="en-US" altLang="zh-TW" dirty="0" smtClean="0"/>
              <a:t>by algorithm from </a:t>
            </a:r>
            <a:r>
              <a:rPr lang="en-US" altLang="zh-TW" b="1" dirty="0" err="1" smtClean="0"/>
              <a:t>Mindfinder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5" grpId="0"/>
      <p:bldP spid="34" grpId="0" animBg="1"/>
      <p:bldP spid="32" grpId="0"/>
      <p:bldP spid="38" grpId="0" animBg="1"/>
      <p:bldP spid="41" grpId="0"/>
      <p:bldP spid="42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>
            <a:off x="2571736" y="642918"/>
            <a:ext cx="5572164" cy="2500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00034" y="3857628"/>
            <a:ext cx="8143932" cy="2500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8" name="Picture 4" descr="http://us.123rf.com/400wm/400/400/maigi/maigi1007/maigi100700144/7333055-a-pile-of-photographs-arranged-into-a-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572008"/>
            <a:ext cx="1440000" cy="1440000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 l="14202" t="37042" r="32110" b="22741"/>
          <a:stretch>
            <a:fillRect/>
          </a:stretch>
        </p:blipFill>
        <p:spPr bwMode="auto">
          <a:xfrm>
            <a:off x="2643174" y="4643446"/>
            <a:ext cx="2928958" cy="1294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圓角矩形 12"/>
          <p:cNvSpPr/>
          <p:nvPr/>
        </p:nvSpPr>
        <p:spPr>
          <a:xfrm>
            <a:off x="5857884" y="3929066"/>
            <a:ext cx="2714644" cy="23574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 l="21008"/>
          <a:stretch>
            <a:fillRect/>
          </a:stretch>
        </p:blipFill>
        <p:spPr bwMode="auto">
          <a:xfrm>
            <a:off x="6000760" y="4572008"/>
            <a:ext cx="2400301" cy="134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字方塊 8"/>
          <p:cNvSpPr txBox="1"/>
          <p:nvPr/>
        </p:nvSpPr>
        <p:spPr>
          <a:xfrm>
            <a:off x="6000760" y="3929066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Sketch Based CBIR System</a:t>
            </a:r>
            <a:endParaRPr lang="zh-TW" altLang="en-US" b="1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1802" y="1142984"/>
            <a:ext cx="1547810" cy="15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向右箭號 23"/>
          <p:cNvSpPr/>
          <p:nvPr/>
        </p:nvSpPr>
        <p:spPr>
          <a:xfrm rot="16200000">
            <a:off x="6572264" y="3214686"/>
            <a:ext cx="928694" cy="5000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 t="11906" r="22746" b="14972"/>
          <a:stretch>
            <a:fillRect/>
          </a:stretch>
        </p:blipFill>
        <p:spPr bwMode="auto">
          <a:xfrm>
            <a:off x="5072066" y="1142984"/>
            <a:ext cx="2714645" cy="151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右彎箭號 36"/>
          <p:cNvSpPr/>
          <p:nvPr/>
        </p:nvSpPr>
        <p:spPr>
          <a:xfrm rot="10800000" flipH="1">
            <a:off x="3929058" y="3071810"/>
            <a:ext cx="1928825" cy="1330266"/>
          </a:xfrm>
          <a:prstGeom prst="bentArrow">
            <a:avLst>
              <a:gd name="adj1" fmla="val 18282"/>
              <a:gd name="adj2" fmla="val 21799"/>
              <a:gd name="adj3" fmla="val 21237"/>
              <a:gd name="adj4" fmla="val 610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5786" y="4572008"/>
            <a:ext cx="1643074" cy="1428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85786" y="4572008"/>
            <a:ext cx="1857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Crawl</a:t>
            </a:r>
          </a:p>
          <a:p>
            <a:r>
              <a:rPr lang="en-US" altLang="zh-TW" dirty="0" smtClean="0"/>
              <a:t>Landmark</a:t>
            </a:r>
          </a:p>
          <a:p>
            <a:r>
              <a:rPr lang="en-US" altLang="zh-TW" dirty="0" smtClean="0"/>
              <a:t>images from </a:t>
            </a:r>
            <a:r>
              <a:rPr lang="en-US" altLang="zh-TW" b="1" dirty="0" smtClean="0"/>
              <a:t>Google and </a:t>
            </a:r>
            <a:r>
              <a:rPr lang="en-US" altLang="zh-TW" b="1" dirty="0" err="1" smtClean="0"/>
              <a:t>Flickr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928662" y="4071942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Preprocessing server side</a:t>
            </a:r>
            <a:endParaRPr lang="zh-TW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3071802" y="1142984"/>
            <a:ext cx="4714908" cy="1571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3286116" y="1285860"/>
            <a:ext cx="428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Sketch board [4], real-time querying, </a:t>
            </a:r>
          </a:p>
          <a:p>
            <a:r>
              <a:rPr lang="en-US" altLang="zh-TW" dirty="0" smtClean="0"/>
              <a:t>and interactive viewing panel</a:t>
            </a:r>
          </a:p>
          <a:p>
            <a:r>
              <a:rPr lang="en-US" altLang="zh-TW" dirty="0" smtClean="0"/>
              <a:t>are built on </a:t>
            </a:r>
            <a:r>
              <a:rPr lang="en-US" altLang="zh-TW" b="1" dirty="0" smtClean="0"/>
              <a:t>HTML5 + </a:t>
            </a:r>
            <a:r>
              <a:rPr lang="en-US" altLang="zh-TW" b="1" dirty="0" err="1" smtClean="0"/>
              <a:t>Javascript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01912" y="688956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Interactive Search by Sketch! GUI on webpage</a:t>
            </a:r>
            <a:endParaRPr lang="zh-TW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2643174" y="4643446"/>
            <a:ext cx="2928958" cy="1285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928926" y="4694246"/>
            <a:ext cx="22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Convert to contour images by </a:t>
            </a:r>
            <a:r>
              <a:rPr lang="en-US" altLang="zh-TW" b="1" dirty="0" smtClean="0"/>
              <a:t>Berkeley Contour Detector </a:t>
            </a:r>
            <a:r>
              <a:rPr lang="en-US" altLang="zh-TW" dirty="0" smtClean="0"/>
              <a:t>[3]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000760" y="4572008"/>
            <a:ext cx="2428892" cy="135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6000760" y="4644863"/>
            <a:ext cx="242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Build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Edgel</a:t>
            </a:r>
            <a:r>
              <a:rPr lang="en-US" altLang="zh-TW" b="1" dirty="0" smtClean="0"/>
              <a:t> Indexing Dictionary </a:t>
            </a:r>
            <a:r>
              <a:rPr lang="en-US" altLang="zh-TW" dirty="0" smtClean="0"/>
              <a:t>by algorithm from </a:t>
            </a:r>
            <a:r>
              <a:rPr lang="en-US" altLang="zh-TW" b="1" dirty="0" err="1" smtClean="0"/>
              <a:t>Mindfinder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[1][2]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5" grpId="0"/>
      <p:bldP spid="34" grpId="0" animBg="1"/>
      <p:bldP spid="32" grpId="0"/>
      <p:bldP spid="38" grpId="0" animBg="1"/>
      <p:bldP spid="41" grpId="0"/>
      <p:bldP spid="42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428596" y="-39704"/>
            <a:ext cx="8261350" cy="1039812"/>
          </a:xfrm>
        </p:spPr>
        <p:txBody>
          <a:bodyPr/>
          <a:lstStyle/>
          <a:p>
            <a:r>
              <a:rPr lang="en-US" altLang="zh-TW" b="1" dirty="0" smtClean="0"/>
              <a:t>Project goals(original)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85804" y="857232"/>
            <a:ext cx="8229600" cy="58578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800" b="1" dirty="0" smtClean="0">
                <a:solidFill>
                  <a:schemeClr val="tx1"/>
                </a:solidFill>
              </a:rPr>
              <a:t>Server side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Collect world landmarks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200+ world landmarks, millions of photos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Convert to contour images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Good and fast contour detector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Build </a:t>
            </a:r>
            <a:r>
              <a:rPr lang="en-US" altLang="zh-TW" dirty="0" err="1" smtClean="0">
                <a:solidFill>
                  <a:schemeClr val="tx1"/>
                </a:solidFill>
              </a:rPr>
              <a:t>edgel</a:t>
            </a:r>
            <a:r>
              <a:rPr lang="en-US" altLang="zh-TW" dirty="0" smtClean="0">
                <a:solidFill>
                  <a:schemeClr val="tx1"/>
                </a:solidFill>
              </a:rPr>
              <a:t> dictionary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Start from scratch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An efficient algorithm</a:t>
            </a: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TW" sz="2800" b="1" dirty="0" smtClean="0">
                <a:solidFill>
                  <a:schemeClr val="tx1"/>
                </a:solidFill>
              </a:rPr>
              <a:t>Client side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Interactive GUI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Sketch board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Viewing panel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Communicate with server</a:t>
            </a: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428596" y="-39704"/>
            <a:ext cx="8261350" cy="1039812"/>
          </a:xfrm>
        </p:spPr>
        <p:txBody>
          <a:bodyPr/>
          <a:lstStyle/>
          <a:p>
            <a:r>
              <a:rPr lang="en-US" altLang="zh-TW" b="1" dirty="0" smtClean="0"/>
              <a:t>Project goals(original)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85804" y="857232"/>
            <a:ext cx="8229600" cy="58578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800" b="1" dirty="0" smtClean="0">
                <a:solidFill>
                  <a:schemeClr val="tx1"/>
                </a:solidFill>
              </a:rPr>
              <a:t>Server side</a:t>
            </a: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Collect world landmarks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b="1" dirty="0" smtClean="0">
                <a:solidFill>
                  <a:schemeClr val="tx1"/>
                </a:solidFill>
              </a:rPr>
              <a:t>200+ world landmarks, </a:t>
            </a:r>
            <a:r>
              <a:rPr lang="en-US" altLang="zh-TW" b="1" strike="sngStrike" dirty="0" smtClean="0">
                <a:solidFill>
                  <a:srgbClr val="FF0000"/>
                </a:solidFill>
              </a:rPr>
              <a:t>millions of photos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Convert to contour images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Good and fast contour detector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Build </a:t>
            </a:r>
            <a:r>
              <a:rPr lang="en-US" altLang="zh-TW" dirty="0" err="1" smtClean="0">
                <a:solidFill>
                  <a:schemeClr val="tx1"/>
                </a:solidFill>
              </a:rPr>
              <a:t>edgel</a:t>
            </a:r>
            <a:r>
              <a:rPr lang="en-US" altLang="zh-TW" dirty="0" smtClean="0">
                <a:solidFill>
                  <a:schemeClr val="tx1"/>
                </a:solidFill>
              </a:rPr>
              <a:t> dictionary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Start from scratch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An efficient algorithm</a:t>
            </a: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TW" sz="2800" b="1" dirty="0" smtClean="0">
                <a:solidFill>
                  <a:schemeClr val="tx1"/>
                </a:solidFill>
              </a:rPr>
              <a:t>Client side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Interactive GUI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Sketch board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Viewing panel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Communicate with server</a:t>
            </a:r>
          </a:p>
          <a:p>
            <a:pPr lvl="1"/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圖說文字 3"/>
          <p:cNvSpPr/>
          <p:nvPr/>
        </p:nvSpPr>
        <p:spPr>
          <a:xfrm>
            <a:off x="5500694" y="2357430"/>
            <a:ext cx="3500430" cy="4357718"/>
          </a:xfrm>
          <a:prstGeom prst="wedgeRectCallout">
            <a:avLst>
              <a:gd name="adj1" fmla="val -34983"/>
              <a:gd name="adj2" fmla="val -543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43570" y="2500306"/>
            <a:ext cx="32147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FINISHED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Crawling Google image via query.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200 landmark queries. About 12,000 photos.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55 images / landmark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Size varies, potentially noisy</a:t>
            </a:r>
          </a:p>
          <a:p>
            <a:pPr marL="342900" indent="-342900">
              <a:buAutoNum type="arabicPeriod"/>
            </a:pPr>
            <a:endParaRPr lang="en-US" altLang="zh-TW" sz="2000" dirty="0" smtClean="0"/>
          </a:p>
          <a:p>
            <a:pPr marL="342900" indent="-342900"/>
            <a:r>
              <a:rPr lang="en-US" altLang="zh-TW" sz="2000" b="1" dirty="0" smtClean="0"/>
              <a:t>TODO</a:t>
            </a:r>
          </a:p>
          <a:p>
            <a:pPr marL="342900" indent="-342900"/>
            <a:r>
              <a:rPr lang="en-US" altLang="zh-TW" sz="2000" dirty="0" smtClean="0"/>
              <a:t>Crawl more if other parts </a:t>
            </a:r>
          </a:p>
          <a:p>
            <a:pPr marL="342900" indent="-342900"/>
            <a:r>
              <a:rPr lang="en-US" altLang="zh-TW" sz="2000" dirty="0" smtClean="0"/>
              <a:t>are completed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藥劑師">
  <a:themeElements>
    <a:clrScheme name="藥劑師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藥劑師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藥劑師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575</TotalTime>
  <Words>876</Words>
  <Application>Microsoft Macintosh PowerPoint</Application>
  <PresentationFormat>On-screen Show (4:3)</PresentationFormat>
  <Paragraphs>236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藥劑師</vt:lpstr>
      <vt:lpstr>Search by sketch!</vt:lpstr>
      <vt:lpstr>We are from ee</vt:lpstr>
      <vt:lpstr>Our goal</vt:lpstr>
      <vt:lpstr>PowerPoint Presentation</vt:lpstr>
      <vt:lpstr>Project goals</vt:lpstr>
      <vt:lpstr>PowerPoint Presentation</vt:lpstr>
      <vt:lpstr>PowerPoint Presentation</vt:lpstr>
      <vt:lpstr>Project goals(original)</vt:lpstr>
      <vt:lpstr>Project goals(original)</vt:lpstr>
      <vt:lpstr>Project goals(original)</vt:lpstr>
      <vt:lpstr>Project goals(original)</vt:lpstr>
      <vt:lpstr>Project goals(original)</vt:lpstr>
      <vt:lpstr>Project goals(original)</vt:lpstr>
      <vt:lpstr>Project goals(original)</vt:lpstr>
      <vt:lpstr>Live demo</vt:lpstr>
      <vt:lpstr>Current status</vt:lpstr>
      <vt:lpstr>Current status</vt:lpstr>
      <vt:lpstr>Current status</vt:lpstr>
      <vt:lpstr>Request Introduction</vt:lpstr>
      <vt:lpstr>Hitmap?</vt:lpstr>
      <vt:lpstr>Request description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Hand-Drawing tells the Reality</dc:title>
  <dc:creator>Benjamin</dc:creator>
  <cp:lastModifiedBy>Shawn</cp:lastModifiedBy>
  <cp:revision>307</cp:revision>
  <dcterms:created xsi:type="dcterms:W3CDTF">2013-04-08T14:25:37Z</dcterms:created>
  <dcterms:modified xsi:type="dcterms:W3CDTF">2013-06-28T12:55:24Z</dcterms:modified>
</cp:coreProperties>
</file>