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7" r:id="rId17"/>
    <p:sldId id="271" r:id="rId18"/>
    <p:sldId id="272" r:id="rId19"/>
    <p:sldId id="275" r:id="rId20"/>
    <p:sldId id="292" r:id="rId21"/>
    <p:sldId id="299" r:id="rId22"/>
    <p:sldId id="278" r:id="rId23"/>
    <p:sldId id="273" r:id="rId24"/>
    <p:sldId id="276" r:id="rId25"/>
    <p:sldId id="277" r:id="rId26"/>
    <p:sldId id="27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F66"/>
    <a:srgbClr val="9DE2CE"/>
    <a:srgbClr val="F3F0F0"/>
    <a:srgbClr val="D85D58"/>
    <a:srgbClr val="504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1327" autoAdjust="0"/>
  </p:normalViewPr>
  <p:slideViewPr>
    <p:cSldViewPr>
      <p:cViewPr varScale="1">
        <p:scale>
          <a:sx n="85" d="100"/>
          <a:sy n="85" d="100"/>
        </p:scale>
        <p:origin x="-7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946D4-689F-4C88-BEED-EAA58A7D9895}" type="datetimeFigureOut">
              <a:rPr lang="zh-CN" altLang="en-US" smtClean="0"/>
              <a:pPr/>
              <a:t>2013/9/29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C02EC-9946-448C-9CBB-D9D340922CE1}" type="slidenum">
              <a:rPr lang="zh-CN" altLang="en-US" smtClean="0"/>
              <a:pPr/>
              <a:t>‹#›</a:t>
            </a:fld>
            <a:endParaRPr lang="zh-CN" altLang="en-US"/>
          </a:p>
        </p:txBody>
      </p:sp>
    </p:spTree>
    <p:extLst>
      <p:ext uri="{BB962C8B-B14F-4D97-AF65-F5344CB8AC3E}">
        <p14:creationId xmlns:p14="http://schemas.microsoft.com/office/powerpoint/2010/main" val="219781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dirty="0" smtClean="0"/>
              <a:t>controls</a:t>
            </a:r>
            <a:r>
              <a:rPr kumimoji="0" lang="zh-CN" altLang="en-US" dirty="0" smtClean="0"/>
              <a:t>在</a:t>
            </a:r>
            <a:r>
              <a:rPr kumimoji="0" lang="en-US" altLang="zh-CN" dirty="0" err="1" smtClean="0"/>
              <a:t>ios</a:t>
            </a:r>
            <a:r>
              <a:rPr kumimoji="0" lang="zh-CN" altLang="en-US" dirty="0" smtClean="0"/>
              <a:t>中无效，通常需要自己定制播放控件</a:t>
            </a:r>
            <a:r>
              <a:rPr kumimoji="0" lang="en-US" altLang="zh-CN" dirty="0" err="1" smtClean="0"/>
              <a:t>ui</a:t>
            </a:r>
            <a:r>
              <a:rPr kumimoji="0" lang="zh-CN" altLang="en-US" dirty="0" smtClean="0"/>
              <a:t>，那么就要去掉</a:t>
            </a:r>
            <a:r>
              <a:rPr kumimoji="0" lang="en-US" altLang="zh-CN" dirty="0" smtClean="0"/>
              <a:t>controls</a:t>
            </a:r>
            <a:r>
              <a:rPr kumimoji="0" lang="zh-CN" altLang="en-US" dirty="0" smtClean="0"/>
              <a:t>属性；没有突然停止播放的概念。</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8</a:t>
            </a:fld>
            <a:endParaRPr lang="zh-CN" altLang="en-US"/>
          </a:p>
        </p:txBody>
      </p:sp>
    </p:spTree>
    <p:extLst>
      <p:ext uri="{BB962C8B-B14F-4D97-AF65-F5344CB8AC3E}">
        <p14:creationId xmlns:p14="http://schemas.microsoft.com/office/powerpoint/2010/main" val="133540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dirty="0" smtClean="0"/>
              <a:t>双倍高清显示屏对图片的处理</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21</a:t>
            </a:fld>
            <a:endParaRPr lang="zh-CN" altLang="en-US"/>
          </a:p>
        </p:txBody>
      </p:sp>
    </p:spTree>
    <p:extLst>
      <p:ext uri="{BB962C8B-B14F-4D97-AF65-F5344CB8AC3E}">
        <p14:creationId xmlns:p14="http://schemas.microsoft.com/office/powerpoint/2010/main" val="17606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zh-CN" altLang="en-US" dirty="0"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22</a:t>
            </a:fld>
            <a:endParaRPr lang="zh-CN" altLang="en-US"/>
          </a:p>
        </p:txBody>
      </p:sp>
    </p:spTree>
    <p:extLst>
      <p:ext uri="{BB962C8B-B14F-4D97-AF65-F5344CB8AC3E}">
        <p14:creationId xmlns:p14="http://schemas.microsoft.com/office/powerpoint/2010/main" val="1596194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zh-CN" altLang="en-US" dirty="0"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23</a:t>
            </a:fld>
            <a:endParaRPr lang="zh-CN" altLang="en-US"/>
          </a:p>
        </p:txBody>
      </p:sp>
    </p:spTree>
    <p:extLst>
      <p:ext uri="{BB962C8B-B14F-4D97-AF65-F5344CB8AC3E}">
        <p14:creationId xmlns:p14="http://schemas.microsoft.com/office/powerpoint/2010/main" val="210767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zh-CN" dirty="0" err="1" smtClean="0"/>
              <a:t>Touchend</a:t>
            </a:r>
            <a:r>
              <a:rPr kumimoji="0" lang="zh-CN" altLang="en-US" dirty="0" smtClean="0"/>
              <a:t>时，阻止</a:t>
            </a:r>
            <a:r>
              <a:rPr kumimoji="0" lang="en-US" altLang="zh-CN" dirty="0" smtClean="0"/>
              <a:t>click</a:t>
            </a:r>
            <a:r>
              <a:rPr kumimoji="0" lang="zh-CN" altLang="en-US" dirty="0" smtClean="0"/>
              <a:t>意味着执行了模拟的点击操作，而如果取消</a:t>
            </a:r>
            <a:r>
              <a:rPr kumimoji="0" lang="en-US" altLang="zh-CN" dirty="0" smtClean="0"/>
              <a:t>touch</a:t>
            </a:r>
            <a:r>
              <a:rPr kumimoji="0" lang="zh-CN" altLang="en-US" dirty="0" smtClean="0"/>
              <a:t>的事件，也将删除事件对象</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24</a:t>
            </a:fld>
            <a:endParaRPr lang="zh-CN" altLang="en-US"/>
          </a:p>
        </p:txBody>
      </p:sp>
    </p:spTree>
    <p:extLst>
      <p:ext uri="{BB962C8B-B14F-4D97-AF65-F5344CB8AC3E}">
        <p14:creationId xmlns:p14="http://schemas.microsoft.com/office/powerpoint/2010/main" val="63544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zh-CN" dirty="0" err="1" smtClean="0"/>
              <a:t>Touchend</a:t>
            </a:r>
            <a:r>
              <a:rPr kumimoji="0" lang="zh-CN" altLang="en-US" dirty="0" smtClean="0"/>
              <a:t>时，阻止</a:t>
            </a:r>
            <a:r>
              <a:rPr kumimoji="0" lang="en-US" altLang="zh-CN" dirty="0" smtClean="0"/>
              <a:t>click</a:t>
            </a:r>
            <a:r>
              <a:rPr kumimoji="0" lang="zh-CN" altLang="en-US" dirty="0" smtClean="0"/>
              <a:t>意味着执行了模拟的点击操作，而如果取消</a:t>
            </a:r>
            <a:r>
              <a:rPr kumimoji="0" lang="en-US" altLang="zh-CN" dirty="0" smtClean="0"/>
              <a:t>touch</a:t>
            </a:r>
            <a:r>
              <a:rPr kumimoji="0" lang="zh-CN" altLang="en-US" dirty="0" smtClean="0"/>
              <a:t>的事件，也将删除事件对象</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25</a:t>
            </a:fld>
            <a:endParaRPr lang="zh-CN" altLang="en-US"/>
          </a:p>
        </p:txBody>
      </p:sp>
    </p:spTree>
    <p:extLst>
      <p:ext uri="{BB962C8B-B14F-4D97-AF65-F5344CB8AC3E}">
        <p14:creationId xmlns:p14="http://schemas.microsoft.com/office/powerpoint/2010/main" val="208418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zh-CN" dirty="0" err="1" smtClean="0"/>
              <a:t>Touchend</a:t>
            </a:r>
            <a:r>
              <a:rPr kumimoji="0" lang="zh-CN" altLang="en-US" dirty="0" smtClean="0"/>
              <a:t>时，阻止</a:t>
            </a:r>
            <a:r>
              <a:rPr kumimoji="0" lang="en-US" altLang="zh-CN" dirty="0" smtClean="0"/>
              <a:t>click</a:t>
            </a:r>
            <a:r>
              <a:rPr kumimoji="0" lang="zh-CN" altLang="en-US" dirty="0" smtClean="0"/>
              <a:t>意味着执行了模拟的点击操作，而如果取消</a:t>
            </a:r>
            <a:r>
              <a:rPr kumimoji="0" lang="en-US" altLang="zh-CN" dirty="0" smtClean="0"/>
              <a:t>touch</a:t>
            </a:r>
            <a:r>
              <a:rPr kumimoji="0" lang="zh-CN" altLang="en-US" dirty="0" smtClean="0"/>
              <a:t>的事件，也将删除事件对象</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26</a:t>
            </a:fld>
            <a:endParaRPr lang="zh-CN" altLang="en-US"/>
          </a:p>
        </p:txBody>
      </p:sp>
    </p:spTree>
    <p:extLst>
      <p:ext uri="{BB962C8B-B14F-4D97-AF65-F5344CB8AC3E}">
        <p14:creationId xmlns:p14="http://schemas.microsoft.com/office/powerpoint/2010/main" val="146733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11</a:t>
            </a:fld>
            <a:endParaRPr lang="zh-CN" altLang="en-US"/>
          </a:p>
        </p:txBody>
      </p:sp>
    </p:spTree>
    <p:extLst>
      <p:ext uri="{BB962C8B-B14F-4D97-AF65-F5344CB8AC3E}">
        <p14:creationId xmlns:p14="http://schemas.microsoft.com/office/powerpoint/2010/main" val="33163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max-device-width</a:t>
            </a:r>
            <a:r>
              <a:rPr lang="zh-CN" altLang="en-US" dirty="0" smtClean="0"/>
              <a:t>指的是设备实际分辨率，</a:t>
            </a:r>
            <a:r>
              <a:rPr lang="en-US" altLang="zh-CN" dirty="0" smtClean="0"/>
              <a:t>max-width</a:t>
            </a:r>
            <a:r>
              <a:rPr lang="zh-CN" altLang="en-US" smtClean="0"/>
              <a:t>指的页面宽度</a:t>
            </a:r>
            <a:endParaRPr kumimoji="0" lang="zh-CN" altLang="en-US"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15</a:t>
            </a:fld>
            <a:endParaRPr lang="zh-CN" altLang="en-US"/>
          </a:p>
        </p:txBody>
      </p:sp>
    </p:spTree>
    <p:extLst>
      <p:ext uri="{BB962C8B-B14F-4D97-AF65-F5344CB8AC3E}">
        <p14:creationId xmlns:p14="http://schemas.microsoft.com/office/powerpoint/2010/main" val="105636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max-device-width</a:t>
            </a:r>
            <a:r>
              <a:rPr lang="zh-CN" altLang="en-US" dirty="0" smtClean="0"/>
              <a:t>指的是设备实际分辨率，</a:t>
            </a:r>
            <a:r>
              <a:rPr lang="en-US" altLang="zh-CN" dirty="0" smtClean="0"/>
              <a:t>max-width</a:t>
            </a:r>
            <a:r>
              <a:rPr lang="zh-CN" altLang="en-US" smtClean="0"/>
              <a:t>指的页面宽度</a:t>
            </a:r>
            <a:endParaRPr kumimoji="0" lang="zh-CN" altLang="en-US"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16</a:t>
            </a:fld>
            <a:endParaRPr lang="zh-CN" altLang="en-US"/>
          </a:p>
        </p:txBody>
      </p:sp>
    </p:spTree>
    <p:extLst>
      <p:ext uri="{BB962C8B-B14F-4D97-AF65-F5344CB8AC3E}">
        <p14:creationId xmlns:p14="http://schemas.microsoft.com/office/powerpoint/2010/main" val="105636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solidFill>
                  <a:srgbClr val="C00000"/>
                </a:solidFill>
              </a:rPr>
              <a:t>-</a:t>
            </a:r>
            <a:r>
              <a:rPr lang="en-US" altLang="zh-CN" dirty="0" err="1" smtClean="0">
                <a:solidFill>
                  <a:srgbClr val="C00000"/>
                </a:solidFill>
              </a:rPr>
              <a:t>webkit</a:t>
            </a:r>
            <a:r>
              <a:rPr lang="en-US" altLang="zh-CN" dirty="0" smtClean="0">
                <a:solidFill>
                  <a:srgbClr val="C00000"/>
                </a:solidFill>
              </a:rPr>
              <a:t>-min-device-pixel-ratio</a:t>
            </a:r>
            <a:r>
              <a:rPr lang="zh-CN" altLang="en-US" dirty="0" smtClean="0">
                <a:solidFill>
                  <a:srgbClr val="C00000"/>
                </a:solidFill>
              </a:rPr>
              <a:t>指</a:t>
            </a:r>
            <a:r>
              <a:rPr lang="zh-CN" altLang="en-US" dirty="0" smtClean="0"/>
              <a:t>像素密度，默认是</a:t>
            </a:r>
            <a:r>
              <a:rPr lang="en-US" altLang="zh-CN" dirty="0" smtClean="0"/>
              <a:t>1</a:t>
            </a:r>
            <a:r>
              <a:rPr lang="zh-CN" altLang="en-US" dirty="0" smtClean="0"/>
              <a:t>，</a:t>
            </a:r>
            <a:r>
              <a:rPr lang="en-US" altLang="zh-CN" dirty="0" smtClean="0"/>
              <a:t>iPhone 4</a:t>
            </a:r>
            <a:r>
              <a:rPr lang="zh-CN" altLang="en-US" dirty="0" smtClean="0"/>
              <a:t>及以上的设备、</a:t>
            </a:r>
            <a:r>
              <a:rPr lang="en-US" altLang="zh-CN" dirty="0" smtClean="0"/>
              <a:t>new iPad</a:t>
            </a:r>
            <a:r>
              <a:rPr lang="zh-CN" altLang="en-US" dirty="0" smtClean="0"/>
              <a:t>、部分</a:t>
            </a:r>
            <a:r>
              <a:rPr lang="en-US" altLang="zh-CN" dirty="0" err="1" smtClean="0"/>
              <a:t>Andriod</a:t>
            </a:r>
            <a:r>
              <a:rPr lang="zh-CN" altLang="en-US" dirty="0" smtClean="0"/>
              <a:t>等高清屏是</a:t>
            </a:r>
            <a:r>
              <a:rPr lang="en-US" altLang="zh-CN" dirty="0" smtClean="0"/>
              <a:t>2</a:t>
            </a:r>
            <a:r>
              <a:rPr lang="zh-CN" altLang="en-US" dirty="0" smtClean="0"/>
              <a:t>，也有部分</a:t>
            </a:r>
            <a:r>
              <a:rPr lang="en-US" altLang="zh-CN" dirty="0" smtClean="0"/>
              <a:t>Android</a:t>
            </a:r>
            <a:r>
              <a:rPr lang="zh-CN" altLang="en-US" dirty="0" smtClean="0"/>
              <a:t>设备为</a:t>
            </a:r>
            <a:r>
              <a:rPr lang="en-US" altLang="zh-CN" dirty="0" smtClean="0"/>
              <a:t>1.5</a:t>
            </a:r>
            <a:r>
              <a:rPr lang="zh-CN" altLang="en-US" dirty="0" smtClean="0"/>
              <a:t>如小米</a:t>
            </a:r>
            <a:r>
              <a:rPr lang="en-US" altLang="zh-CN" dirty="0" smtClean="0"/>
              <a:t>1</a:t>
            </a:r>
            <a:endParaRPr kumimoji="0" lang="zh-CN" altLang="en-US" dirty="0"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17</a:t>
            </a:fld>
            <a:endParaRPr lang="zh-CN" altLang="en-US"/>
          </a:p>
        </p:txBody>
      </p:sp>
    </p:spTree>
    <p:extLst>
      <p:ext uri="{BB962C8B-B14F-4D97-AF65-F5344CB8AC3E}">
        <p14:creationId xmlns:p14="http://schemas.microsoft.com/office/powerpoint/2010/main" val="398664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zh-CN" altLang="en-US" dirty="0" smtClean="0"/>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18</a:t>
            </a:fld>
            <a:endParaRPr lang="zh-CN" altLang="en-US"/>
          </a:p>
        </p:txBody>
      </p:sp>
    </p:spTree>
    <p:extLst>
      <p:ext uri="{BB962C8B-B14F-4D97-AF65-F5344CB8AC3E}">
        <p14:creationId xmlns:p14="http://schemas.microsoft.com/office/powerpoint/2010/main" val="386893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dirty="0" smtClean="0"/>
              <a:t>双倍高清显示屏对图片的处理</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19</a:t>
            </a:fld>
            <a:endParaRPr lang="zh-CN" altLang="en-US"/>
          </a:p>
        </p:txBody>
      </p:sp>
    </p:spTree>
    <p:extLst>
      <p:ext uri="{BB962C8B-B14F-4D97-AF65-F5344CB8AC3E}">
        <p14:creationId xmlns:p14="http://schemas.microsoft.com/office/powerpoint/2010/main" val="17606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dirty="0" smtClean="0"/>
              <a:t>双倍高清显示屏对图片的处理</a:t>
            </a:r>
          </a:p>
        </p:txBody>
      </p:sp>
      <p:sp>
        <p:nvSpPr>
          <p:cNvPr id="4" name="灯片编号占位符 3"/>
          <p:cNvSpPr>
            <a:spLocks noGrp="1"/>
          </p:cNvSpPr>
          <p:nvPr>
            <p:ph type="sldNum" sz="quarter" idx="10"/>
          </p:nvPr>
        </p:nvSpPr>
        <p:spPr/>
        <p:txBody>
          <a:bodyPr/>
          <a:lstStyle/>
          <a:p>
            <a:fld id="{EFEC02EC-9946-448C-9CBB-D9D340922CE1}" type="slidenum">
              <a:rPr lang="zh-CN" altLang="en-US" smtClean="0"/>
              <a:pPr/>
              <a:t>20</a:t>
            </a:fld>
            <a:endParaRPr lang="zh-CN" altLang="en-US"/>
          </a:p>
        </p:txBody>
      </p:sp>
    </p:spTree>
    <p:extLst>
      <p:ext uri="{BB962C8B-B14F-4D97-AF65-F5344CB8AC3E}">
        <p14:creationId xmlns:p14="http://schemas.microsoft.com/office/powerpoint/2010/main" val="17606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66FB4F-3B2A-4495-8218-00E32C970230}" type="datetimeFigureOut">
              <a:rPr lang="zh-CN" altLang="en-US" smtClean="0"/>
              <a:pPr/>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B75DE-A41E-4A03-BEC8-C0AE2E06935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6FB4F-3B2A-4495-8218-00E32C970230}" type="datetimeFigureOut">
              <a:rPr lang="zh-CN" altLang="en-US" smtClean="0"/>
              <a:pPr/>
              <a:t>2013/9/29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B75DE-A41E-4A03-BEC8-C0AE2E0693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ios.mt.renren.com/"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zhangxinxu.com/wordpress/2012/08/window-devicepixelrati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42910" y="642918"/>
            <a:ext cx="7143800" cy="1357321"/>
          </a:xfrm>
          <a:effectLst>
            <a:outerShdw blurRad="50800" dist="38100" dir="2700000" algn="tl" rotWithShape="0">
              <a:prstClr val="black">
                <a:alpha val="40000"/>
              </a:prstClr>
            </a:outerShdw>
          </a:effectLst>
        </p:spPr>
        <p:txBody>
          <a:bodyPr>
            <a:normAutofit/>
          </a:bodyPr>
          <a:lstStyle/>
          <a:p>
            <a:r>
              <a:rPr lang="zh-CN" altLang="en-US" sz="5400" dirty="0">
                <a:solidFill>
                  <a:schemeClr val="bg1"/>
                </a:solidFill>
                <a:latin typeface="微软雅黑" pitchFamily="34" charset="-122"/>
                <a:ea typeface="微软雅黑" pitchFamily="34" charset="-122"/>
              </a:rPr>
              <a:t>移动</a:t>
            </a:r>
            <a:r>
              <a:rPr lang="zh-CN" altLang="en-US" sz="5400" dirty="0" smtClean="0">
                <a:solidFill>
                  <a:schemeClr val="bg1"/>
                </a:solidFill>
                <a:latin typeface="微软雅黑" pitchFamily="34" charset="-122"/>
                <a:ea typeface="微软雅黑" pitchFamily="34" charset="-122"/>
              </a:rPr>
              <a:t>端的</a:t>
            </a:r>
            <a:r>
              <a:rPr lang="en-US" altLang="zh-CN" sz="5400" dirty="0" smtClean="0">
                <a:solidFill>
                  <a:schemeClr val="bg1"/>
                </a:solidFill>
                <a:latin typeface="微软雅黑" pitchFamily="34" charset="-122"/>
                <a:ea typeface="微软雅黑" pitchFamily="34" charset="-122"/>
              </a:rPr>
              <a:t>HTML5</a:t>
            </a:r>
            <a:r>
              <a:rPr lang="zh-CN" altLang="en-US" sz="5400" dirty="0" smtClean="0">
                <a:solidFill>
                  <a:schemeClr val="bg1"/>
                </a:solidFill>
                <a:latin typeface="微软雅黑" pitchFamily="34" charset="-122"/>
                <a:ea typeface="微软雅黑" pitchFamily="34" charset="-122"/>
              </a:rPr>
              <a:t>开发</a:t>
            </a:r>
            <a:endParaRPr lang="zh-CN" altLang="en-US" sz="5400" dirty="0">
              <a:solidFill>
                <a:schemeClr val="bg1"/>
              </a:solidFill>
              <a:latin typeface="微软雅黑" pitchFamily="34" charset="-122"/>
              <a:ea typeface="微软雅黑" pitchFamily="34" charset="-122"/>
            </a:endParaRPr>
          </a:p>
        </p:txBody>
      </p:sp>
      <p:pic>
        <p:nvPicPr>
          <p:cNvPr id="9" name="图片 8" descr="phone.png"/>
          <p:cNvPicPr>
            <a:picLocks noChangeAspect="1"/>
          </p:cNvPicPr>
          <p:nvPr/>
        </p:nvPicPr>
        <p:blipFill>
          <a:blip r:embed="rId3" cstate="print">
            <a:lum bright="13000"/>
          </a:blip>
          <a:stretch>
            <a:fillRect/>
          </a:stretch>
        </p:blipFill>
        <p:spPr>
          <a:xfrm>
            <a:off x="1115616" y="2988527"/>
            <a:ext cx="1644474" cy="3168352"/>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461665"/>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移动端的</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表单控件在</a:t>
            </a:r>
            <a:r>
              <a:rPr lang="en-US" altLang="zh-CN" sz="2400" dirty="0" smtClean="0">
                <a:solidFill>
                  <a:schemeClr val="bg1"/>
                </a:solidFill>
                <a:latin typeface="微软雅黑" pitchFamily="34" charset="-122"/>
                <a:ea typeface="微软雅黑" pitchFamily="34" charset="-122"/>
              </a:rPr>
              <a:t>iOS6</a:t>
            </a:r>
            <a:r>
              <a:rPr lang="zh-CN" altLang="en-US" sz="2400" dirty="0" smtClean="0">
                <a:solidFill>
                  <a:schemeClr val="bg1"/>
                </a:solidFill>
                <a:latin typeface="微软雅黑" pitchFamily="34" charset="-122"/>
                <a:ea typeface="微软雅黑" pitchFamily="34" charset="-122"/>
              </a:rPr>
              <a:t>上的情况：</a:t>
            </a:r>
            <a:endParaRPr lang="en-US" altLang="zh-CN" sz="2400" dirty="0" smtClean="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a:blip r:embed="rId2"/>
          <a:stretch>
            <a:fillRect/>
          </a:stretch>
        </p:blipFill>
        <p:spPr>
          <a:xfrm>
            <a:off x="539750" y="1989138"/>
            <a:ext cx="2546350" cy="3817937"/>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461665"/>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移动端的</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表单控件</a:t>
            </a:r>
            <a:r>
              <a:rPr lang="en-US" altLang="zh-CN" sz="2400" dirty="0" err="1" smtClean="0">
                <a:solidFill>
                  <a:schemeClr val="bg1"/>
                </a:solidFill>
                <a:latin typeface="微软雅黑" pitchFamily="34" charset="-122"/>
                <a:ea typeface="微软雅黑" pitchFamily="34" charset="-122"/>
              </a:rPr>
              <a:t>tel</a:t>
            </a:r>
            <a:r>
              <a:rPr lang="zh-CN" altLang="en-US" sz="2400" dirty="0" smtClean="0">
                <a:solidFill>
                  <a:schemeClr val="bg1"/>
                </a:solidFill>
                <a:latin typeface="微软雅黑" pitchFamily="34" charset="-122"/>
                <a:ea typeface="微软雅黑" pitchFamily="34" charset="-122"/>
              </a:rPr>
              <a:t>、</a:t>
            </a:r>
            <a:r>
              <a:rPr lang="en-US" altLang="zh-CN" sz="2400" dirty="0" smtClean="0">
                <a:solidFill>
                  <a:schemeClr val="bg1"/>
                </a:solidFill>
                <a:latin typeface="微软雅黑" pitchFamily="34" charset="-122"/>
                <a:ea typeface="微软雅黑" pitchFamily="34" charset="-122"/>
              </a:rPr>
              <a:t>number</a:t>
            </a:r>
            <a:r>
              <a:rPr lang="zh-CN" altLang="en-US" sz="2400" dirty="0" smtClean="0">
                <a:solidFill>
                  <a:schemeClr val="bg1"/>
                </a:solidFill>
                <a:latin typeface="微软雅黑" pitchFamily="34" charset="-122"/>
                <a:ea typeface="微软雅黑" pitchFamily="34" charset="-122"/>
              </a:rPr>
              <a:t>、</a:t>
            </a:r>
            <a:r>
              <a:rPr lang="en-US" altLang="zh-CN" sz="2400" dirty="0" smtClean="0">
                <a:solidFill>
                  <a:schemeClr val="bg1"/>
                </a:solidFill>
                <a:latin typeface="微软雅黑" pitchFamily="34" charset="-122"/>
                <a:ea typeface="微软雅黑" pitchFamily="34" charset="-122"/>
              </a:rPr>
              <a:t>search</a:t>
            </a:r>
            <a:r>
              <a:rPr lang="zh-CN" altLang="en-US" sz="2400" dirty="0" smtClean="0">
                <a:solidFill>
                  <a:schemeClr val="bg1"/>
                </a:solidFill>
                <a:latin typeface="微软雅黑" pitchFamily="34" charset="-122"/>
                <a:ea typeface="微软雅黑" pitchFamily="34" charset="-122"/>
              </a:rPr>
              <a:t>的效果：</a:t>
            </a:r>
            <a:endParaRPr lang="en-US" altLang="zh-CN" sz="24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468313" y="2060575"/>
            <a:ext cx="2255837" cy="3384550"/>
          </a:xfrm>
          <a:prstGeom prst="rect">
            <a:avLst/>
          </a:prstGeom>
          <a:effectLst>
            <a:outerShdw blurRad="63500" sx="102000" sy="102000" algn="ctr" rotWithShape="0">
              <a:prstClr val="black">
                <a:alpha val="40000"/>
              </a:prstClr>
            </a:outerShdw>
          </a:effectLst>
        </p:spPr>
      </p:pic>
      <p:pic>
        <p:nvPicPr>
          <p:cNvPr id="8" name="图片 7"/>
          <p:cNvPicPr>
            <a:picLocks noChangeAspect="1"/>
          </p:cNvPicPr>
          <p:nvPr/>
        </p:nvPicPr>
        <p:blipFill>
          <a:blip r:embed="rId4"/>
          <a:stretch>
            <a:fillRect/>
          </a:stretch>
        </p:blipFill>
        <p:spPr>
          <a:xfrm>
            <a:off x="3348038" y="2093913"/>
            <a:ext cx="2233612" cy="3351212"/>
          </a:xfrm>
          <a:prstGeom prst="rect">
            <a:avLst/>
          </a:prstGeom>
          <a:effectLst>
            <a:outerShdw blurRad="63500" sx="102000" sy="102000" algn="ctr" rotWithShape="0">
              <a:prstClr val="black">
                <a:alpha val="40000"/>
              </a:prstClr>
            </a:outerShdw>
          </a:effectLst>
        </p:spPr>
      </p:pic>
      <p:pic>
        <p:nvPicPr>
          <p:cNvPr id="9" name="图片 8"/>
          <p:cNvPicPr>
            <a:picLocks noChangeAspect="1"/>
          </p:cNvPicPr>
          <p:nvPr/>
        </p:nvPicPr>
        <p:blipFill>
          <a:blip r:embed="rId5"/>
          <a:stretch>
            <a:fillRect/>
          </a:stretch>
        </p:blipFill>
        <p:spPr>
          <a:xfrm>
            <a:off x="6297613" y="2093913"/>
            <a:ext cx="2235200" cy="3351212"/>
          </a:xfrm>
          <a:prstGeom prst="rect">
            <a:avLst/>
          </a:prstGeom>
          <a:effectLst>
            <a:outerShdw blurRad="63500" sx="102000" sy="102000" algn="ctr" rotWithShape="0">
              <a:prstClr val="black">
                <a:alpha val="40000"/>
              </a:prstClr>
            </a:outerShdw>
          </a:effectLst>
        </p:spPr>
      </p:pic>
      <p:sp>
        <p:nvSpPr>
          <p:cNvPr id="10" name="TextBox 9"/>
          <p:cNvSpPr txBox="1"/>
          <p:nvPr/>
        </p:nvSpPr>
        <p:spPr>
          <a:xfrm>
            <a:off x="1214414" y="5643578"/>
            <a:ext cx="7429552" cy="400110"/>
          </a:xfrm>
          <a:prstGeom prst="rect">
            <a:avLst/>
          </a:prstGeom>
          <a:noFill/>
        </p:spPr>
        <p:txBody>
          <a:bodyPr wrap="square" rtlCol="0">
            <a:spAutoFit/>
          </a:bodyPr>
          <a:lstStyle/>
          <a:p>
            <a:r>
              <a:rPr lang="en-US" altLang="zh-CN" sz="2000" dirty="0" err="1" smtClean="0">
                <a:solidFill>
                  <a:schemeClr val="bg1"/>
                </a:solidFill>
                <a:latin typeface="微软雅黑" pitchFamily="34" charset="-122"/>
                <a:ea typeface="微软雅黑" pitchFamily="34" charset="-122"/>
              </a:rPr>
              <a:t>tel</a:t>
            </a:r>
            <a:r>
              <a:rPr lang="en-US" altLang="zh-CN" sz="2000" dirty="0" smtClean="0">
                <a:solidFill>
                  <a:schemeClr val="bg1"/>
                </a:solidFill>
                <a:latin typeface="微软雅黑" pitchFamily="34" charset="-122"/>
                <a:ea typeface="微软雅黑" pitchFamily="34" charset="-122"/>
              </a:rPr>
              <a:t>                                 number                            search</a:t>
            </a:r>
            <a:endParaRPr lang="zh-CN" altLang="en-US"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3231654"/>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主要特点：</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可以只针对</a:t>
            </a:r>
            <a:r>
              <a:rPr lang="en-US" altLang="zh-CN" sz="2000" dirty="0" err="1" smtClean="0">
                <a:solidFill>
                  <a:schemeClr val="bg1"/>
                </a:solidFill>
                <a:latin typeface="微软雅黑" pitchFamily="34" charset="-122"/>
                <a:ea typeface="微软雅黑" pitchFamily="34" charset="-122"/>
              </a:rPr>
              <a:t>webkit</a:t>
            </a:r>
            <a:r>
              <a:rPr lang="zh-CN" altLang="en-US" sz="2000" dirty="0" smtClean="0">
                <a:solidFill>
                  <a:schemeClr val="bg1"/>
                </a:solidFill>
                <a:latin typeface="微软雅黑" pitchFamily="34" charset="-122"/>
                <a:ea typeface="微软雅黑" pitchFamily="34" charset="-122"/>
              </a:rPr>
              <a:t>内核浏览器编写，支持常见</a:t>
            </a:r>
            <a:r>
              <a:rPr lang="en-US" altLang="zh-CN" sz="2000" dirty="0" smtClean="0">
                <a:solidFill>
                  <a:schemeClr val="bg1"/>
                </a:solidFill>
                <a:latin typeface="微软雅黑" pitchFamily="34" charset="-122"/>
                <a:ea typeface="微软雅黑" pitchFamily="34" charset="-122"/>
              </a:rPr>
              <a:t>css3</a:t>
            </a:r>
            <a:r>
              <a:rPr lang="zh-CN" altLang="en-US" sz="2000" dirty="0" smtClean="0">
                <a:solidFill>
                  <a:schemeClr val="bg1"/>
                </a:solidFill>
                <a:latin typeface="微软雅黑" pitchFamily="34" charset="-122"/>
                <a:ea typeface="微软雅黑" pitchFamily="34" charset="-122"/>
              </a:rPr>
              <a:t>效果</a:t>
            </a:r>
            <a:endParaRPr lang="en-US" altLang="zh-CN" sz="2000" dirty="0" smtClean="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屏幕小，最常见屏幕宽度是</a:t>
            </a:r>
            <a:r>
              <a:rPr lang="en-US" altLang="zh-CN" sz="2000" dirty="0" smtClean="0">
                <a:solidFill>
                  <a:schemeClr val="bg1"/>
                </a:solidFill>
                <a:latin typeface="微软雅黑" pitchFamily="34" charset="-122"/>
                <a:ea typeface="微软雅黑" pitchFamily="34" charset="-122"/>
              </a:rPr>
              <a:t>320px ( </a:t>
            </a:r>
            <a:r>
              <a:rPr lang="en-US" altLang="zh-CN" sz="2000" dirty="0" err="1" smtClean="0">
                <a:solidFill>
                  <a:schemeClr val="bg1"/>
                </a:solidFill>
                <a:latin typeface="微软雅黑" pitchFamily="34" charset="-122"/>
                <a:ea typeface="微软雅黑" pitchFamily="34" charset="-122"/>
              </a:rPr>
              <a:t>iPhone</a:t>
            </a:r>
            <a:r>
              <a:rPr lang="zh-CN" altLang="en-US" sz="2000" dirty="0" smtClean="0">
                <a:solidFill>
                  <a:schemeClr val="bg1"/>
                </a:solidFill>
                <a:latin typeface="微软雅黑" pitchFamily="34" charset="-122"/>
                <a:ea typeface="微软雅黑" pitchFamily="34" charset="-122"/>
              </a:rPr>
              <a:t>和大部分</a:t>
            </a:r>
            <a:r>
              <a:rPr lang="en-US" altLang="zh-CN" sz="2000" dirty="0" smtClean="0">
                <a:solidFill>
                  <a:schemeClr val="bg1"/>
                </a:solidFill>
                <a:latin typeface="微软雅黑" pitchFamily="34" charset="-122"/>
                <a:ea typeface="微软雅黑" pitchFamily="34" charset="-122"/>
              </a:rPr>
              <a:t>Android ) </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360px(</a:t>
            </a:r>
            <a:r>
              <a:rPr lang="zh-CN" altLang="en-US" sz="2000" dirty="0" smtClean="0">
                <a:solidFill>
                  <a:schemeClr val="bg1"/>
                </a:solidFill>
                <a:latin typeface="微软雅黑" pitchFamily="34" charset="-122"/>
                <a:ea typeface="微软雅黑" pitchFamily="34" charset="-122"/>
              </a:rPr>
              <a:t>小米</a:t>
            </a:r>
            <a:r>
              <a:rPr lang="en-US" altLang="zh-CN" sz="2000" dirty="0" smtClean="0">
                <a:solidFill>
                  <a:schemeClr val="bg1"/>
                </a:solidFill>
                <a:latin typeface="微软雅黑" pitchFamily="34" charset="-122"/>
                <a:ea typeface="微软雅黑" pitchFamily="34" charset="-122"/>
              </a:rPr>
              <a:t>2)</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480px</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768px</a:t>
            </a:r>
            <a:r>
              <a:rPr lang="zh-CN" altLang="en-US" sz="2000" dirty="0" smtClean="0">
                <a:solidFill>
                  <a:schemeClr val="bg1"/>
                </a:solidFill>
                <a:latin typeface="微软雅黑" pitchFamily="34" charset="-122"/>
                <a:ea typeface="微软雅黑" pitchFamily="34" charset="-122"/>
              </a:rPr>
              <a:t>，较老的</a:t>
            </a:r>
            <a:r>
              <a:rPr lang="en-US" altLang="zh-CN" sz="2400" dirty="0" smtClean="0">
                <a:solidFill>
                  <a:schemeClr val="bg1"/>
                </a:solidFill>
                <a:latin typeface="微软雅黑" pitchFamily="34" charset="-122"/>
                <a:ea typeface="微软雅黑" pitchFamily="34" charset="-122"/>
              </a:rPr>
              <a:t>Android</a:t>
            </a:r>
            <a:r>
              <a:rPr lang="zh-CN" altLang="en-US" sz="2400" dirty="0" smtClean="0">
                <a:solidFill>
                  <a:schemeClr val="bg1"/>
                </a:solidFill>
                <a:latin typeface="微软雅黑" pitchFamily="34" charset="-122"/>
                <a:ea typeface="微软雅黑" pitchFamily="34" charset="-122"/>
              </a:rPr>
              <a:t>手机有</a:t>
            </a:r>
            <a:r>
              <a:rPr lang="en-US" altLang="zh-CN" sz="2400" dirty="0" smtClean="0">
                <a:solidFill>
                  <a:schemeClr val="bg1"/>
                </a:solidFill>
                <a:latin typeface="微软雅黑" pitchFamily="34" charset="-122"/>
                <a:ea typeface="微软雅黑" pitchFamily="34" charset="-122"/>
              </a:rPr>
              <a:t>240px</a:t>
            </a:r>
            <a:r>
              <a:rPr lang="zh-CN" altLang="en-US" sz="2400" dirty="0" smtClean="0">
                <a:solidFill>
                  <a:schemeClr val="bg1"/>
                </a:solidFill>
                <a:latin typeface="微软雅黑" pitchFamily="34" charset="-122"/>
                <a:ea typeface="微软雅黑" pitchFamily="34" charset="-122"/>
              </a:rPr>
              <a:t>的</a:t>
            </a:r>
            <a:endParaRPr lang="en-US" altLang="zh-CN" sz="2400" dirty="0" smtClean="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r>
              <a:rPr lang="zh-CN" altLang="en-US" sz="2400" dirty="0" smtClean="0">
                <a:solidFill>
                  <a:schemeClr val="bg1"/>
                </a:solidFill>
                <a:latin typeface="微软雅黑" pitchFamily="34" charset="-122"/>
                <a:ea typeface="微软雅黑" pitchFamily="34" charset="-122"/>
              </a:rPr>
              <a:t> 有第三方浏览器，如</a:t>
            </a:r>
            <a:r>
              <a:rPr lang="en-US" altLang="zh-CN" sz="2400" dirty="0" smtClean="0">
                <a:solidFill>
                  <a:schemeClr val="bg1"/>
                </a:solidFill>
                <a:latin typeface="微软雅黑" pitchFamily="34" charset="-122"/>
                <a:ea typeface="微软雅黑" pitchFamily="34" charset="-122"/>
              </a:rPr>
              <a:t>UC</a:t>
            </a:r>
            <a:r>
              <a:rPr lang="zh-CN" altLang="en-US" sz="2400" dirty="0" smtClean="0">
                <a:solidFill>
                  <a:schemeClr val="bg1"/>
                </a:solidFill>
                <a:latin typeface="微软雅黑" pitchFamily="34" charset="-122"/>
                <a:ea typeface="微软雅黑" pitchFamily="34" charset="-122"/>
              </a:rPr>
              <a:t>浏览器、</a:t>
            </a:r>
            <a:r>
              <a:rPr lang="en-US" altLang="zh-CN" sz="2400" dirty="0" smtClean="0">
                <a:solidFill>
                  <a:schemeClr val="bg1"/>
                </a:solidFill>
                <a:latin typeface="微软雅黑" pitchFamily="34" charset="-122"/>
                <a:ea typeface="微软雅黑" pitchFamily="34" charset="-122"/>
              </a:rPr>
              <a:t>QQ </a:t>
            </a:r>
            <a:r>
              <a:rPr lang="zh-CN" altLang="en-US" sz="2400" dirty="0" smtClean="0">
                <a:solidFill>
                  <a:schemeClr val="bg1"/>
                </a:solidFill>
                <a:latin typeface="微软雅黑" pitchFamily="34" charset="-122"/>
                <a:ea typeface="微软雅黑" pitchFamily="34" charset="-122"/>
              </a:rPr>
              <a:t>浏览器存在</a:t>
            </a:r>
          </a:p>
          <a:p>
            <a:pPr>
              <a:spcBef>
                <a:spcPts val="600"/>
              </a:spcBef>
              <a:spcAft>
                <a:spcPts val="600"/>
              </a:spcAft>
              <a:buFont typeface="Arial" pitchFamily="34" charset="0"/>
              <a:buChar char="•"/>
            </a:pPr>
            <a:r>
              <a:rPr lang="en-US" altLang="zh-CN" sz="2400" dirty="0" smtClean="0">
                <a:solidFill>
                  <a:schemeClr val="bg1"/>
                </a:solidFill>
                <a:latin typeface="微软雅黑" pitchFamily="34" charset="-122"/>
                <a:ea typeface="微软雅黑" pitchFamily="34" charset="-122"/>
              </a:rPr>
              <a:t> Android</a:t>
            </a:r>
            <a:r>
              <a:rPr lang="zh-CN" altLang="en-US" sz="2400" dirty="0" smtClean="0">
                <a:solidFill>
                  <a:schemeClr val="bg1"/>
                </a:solidFill>
                <a:latin typeface="微软雅黑" pitchFamily="34" charset="-122"/>
                <a:ea typeface="微软雅黑" pitchFamily="34" charset="-122"/>
              </a:rPr>
              <a:t>品种繁多，适配麻烦，</a:t>
            </a:r>
            <a:r>
              <a:rPr lang="en-US" altLang="zh-CN" sz="2400" dirty="0" smtClean="0">
                <a:solidFill>
                  <a:schemeClr val="bg1"/>
                </a:solidFill>
                <a:latin typeface="微软雅黑" pitchFamily="34" charset="-122"/>
                <a:ea typeface="微软雅黑" pitchFamily="34" charset="-122"/>
              </a:rPr>
              <a:t>css3</a:t>
            </a:r>
            <a:r>
              <a:rPr lang="zh-CN" altLang="en-US" sz="2400" dirty="0" smtClean="0">
                <a:solidFill>
                  <a:schemeClr val="bg1"/>
                </a:solidFill>
                <a:latin typeface="微软雅黑" pitchFamily="34" charset="-122"/>
                <a:ea typeface="微软雅黑" pitchFamily="34" charset="-122"/>
              </a:rPr>
              <a:t>效果与</a:t>
            </a:r>
            <a:r>
              <a:rPr lang="en-US" altLang="zh-CN" sz="2400" dirty="0" err="1" smtClean="0">
                <a:solidFill>
                  <a:schemeClr val="bg1"/>
                </a:solidFill>
                <a:latin typeface="微软雅黑" pitchFamily="34" charset="-122"/>
                <a:ea typeface="微软雅黑" pitchFamily="34" charset="-122"/>
              </a:rPr>
              <a:t>iOS</a:t>
            </a:r>
            <a:r>
              <a:rPr lang="zh-CN" altLang="en-US" sz="2400" dirty="0" smtClean="0">
                <a:solidFill>
                  <a:schemeClr val="bg1"/>
                </a:solidFill>
                <a:latin typeface="微软雅黑" pitchFamily="34" charset="-122"/>
                <a:ea typeface="微软雅黑" pitchFamily="34" charset="-122"/>
              </a:rPr>
              <a:t>差异</a:t>
            </a:r>
            <a:r>
              <a:rPr lang="zh-CN" altLang="en-US" sz="2400" dirty="0" smtClean="0">
                <a:solidFill>
                  <a:schemeClr val="bg1"/>
                </a:solidFill>
                <a:latin typeface="微软雅黑" pitchFamily="34" charset="-122"/>
                <a:ea typeface="微软雅黑" pitchFamily="34" charset="-122"/>
              </a:rPr>
              <a:t>大</a:t>
            </a: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pic>
        <p:nvPicPr>
          <p:cNvPr id="7" name="图片 6" descr="size.png"/>
          <p:cNvPicPr>
            <a:picLocks noChangeAspect="1"/>
          </p:cNvPicPr>
          <p:nvPr/>
        </p:nvPicPr>
        <p:blipFill>
          <a:blip r:embed="rId2"/>
          <a:stretch>
            <a:fillRect/>
          </a:stretch>
        </p:blipFill>
        <p:spPr>
          <a:xfrm>
            <a:off x="1500166" y="769026"/>
            <a:ext cx="6387717" cy="5946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5570756"/>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必须重视的</a:t>
            </a:r>
            <a:r>
              <a:rPr lang="en-US" altLang="zh-CN" sz="2400" dirty="0" err="1" smtClean="0">
                <a:solidFill>
                  <a:schemeClr val="bg1"/>
                </a:solidFill>
                <a:latin typeface="微软雅黑" pitchFamily="34" charset="-122"/>
                <a:ea typeface="微软雅黑" pitchFamily="34" charset="-122"/>
              </a:rPr>
              <a:t>css</a:t>
            </a:r>
            <a:r>
              <a:rPr lang="zh-CN" altLang="en-US" sz="2400" dirty="0" smtClean="0">
                <a:solidFill>
                  <a:schemeClr val="bg1"/>
                </a:solidFill>
                <a:latin typeface="微软雅黑" pitchFamily="34" charset="-122"/>
                <a:ea typeface="微软雅黑" pitchFamily="34" charset="-122"/>
              </a:rPr>
              <a:t>差异：</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固定定位</a:t>
            </a:r>
            <a:r>
              <a:rPr lang="en-US" altLang="zh-CN"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position:fixed</a:t>
            </a:r>
            <a:r>
              <a:rPr lang="en-US" altLang="zh-CN"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iOS</a:t>
            </a:r>
            <a:r>
              <a:rPr lang="zh-CN" altLang="en-US" sz="2000" dirty="0" smtClean="0">
                <a:solidFill>
                  <a:schemeClr val="bg1"/>
                </a:solidFill>
                <a:latin typeface="微软雅黑" pitchFamily="34" charset="-122"/>
                <a:ea typeface="微软雅黑" pitchFamily="34" charset="-122"/>
              </a:rPr>
              <a:t>和</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都支持得不好</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禁用 掉页面缩放功能</a:t>
            </a:r>
            <a:r>
              <a:rPr lang="en-US" altLang="zh-CN" sz="2000" dirty="0" smtClean="0">
                <a:solidFill>
                  <a:schemeClr val="bg1"/>
                </a:solidFill>
                <a:latin typeface="微软雅黑" pitchFamily="34" charset="-122"/>
                <a:ea typeface="微软雅黑" pitchFamily="34" charset="-122"/>
              </a:rPr>
              <a:t>(viewport</a:t>
            </a:r>
            <a:r>
              <a:rPr lang="zh-CN" altLang="en-US" sz="2000" dirty="0" smtClean="0">
                <a:solidFill>
                  <a:schemeClr val="bg1"/>
                </a:solidFill>
                <a:latin typeface="微软雅黑" pitchFamily="34" charset="-122"/>
                <a:ea typeface="微软雅黑" pitchFamily="34" charset="-122"/>
              </a:rPr>
              <a:t>中设置</a:t>
            </a:r>
            <a:r>
              <a:rPr lang="en-US" altLang="zh-CN" sz="2000" dirty="0" smtClean="0">
                <a:solidFill>
                  <a:schemeClr val="bg1"/>
                </a:solidFill>
                <a:latin typeface="微软雅黑" pitchFamily="34" charset="-122"/>
                <a:ea typeface="微软雅黑" pitchFamily="34" charset="-122"/>
              </a:rPr>
              <a:t>user-scalable=no)</a:t>
            </a:r>
            <a:r>
              <a:rPr lang="zh-CN" altLang="en-US" sz="2000" dirty="0" smtClean="0">
                <a:solidFill>
                  <a:schemeClr val="bg1"/>
                </a:solidFill>
                <a:latin typeface="微软雅黑" pitchFamily="34" charset="-122"/>
                <a:ea typeface="微软雅黑" pitchFamily="34" charset="-122"/>
              </a:rPr>
              <a:t>，但</a:t>
            </a:r>
            <a:r>
              <a:rPr lang="en-US" altLang="zh-CN" sz="2000" dirty="0" smtClean="0">
                <a:solidFill>
                  <a:schemeClr val="bg1"/>
                </a:solidFill>
                <a:latin typeface="微软雅黑" pitchFamily="34" charset="-122"/>
                <a:ea typeface="微软雅黑" pitchFamily="34" charset="-122"/>
              </a:rPr>
              <a:t>iOS5</a:t>
            </a:r>
            <a:r>
              <a:rPr lang="zh-CN" altLang="en-US" sz="2000" dirty="0" smtClean="0">
                <a:solidFill>
                  <a:schemeClr val="bg1"/>
                </a:solidFill>
                <a:latin typeface="微软雅黑" pitchFamily="34" charset="-122"/>
                <a:ea typeface="微软雅黑" pitchFamily="34" charset="-122"/>
              </a:rPr>
              <a:t>以下系统无效</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局部滚动</a:t>
            </a:r>
            <a:r>
              <a:rPr lang="en-US" altLang="zh-CN"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overflow:scroll</a:t>
            </a:r>
            <a:r>
              <a:rPr lang="en-US" altLang="zh-CN" sz="2000" dirty="0" smtClean="0">
                <a:solidFill>
                  <a:schemeClr val="bg1"/>
                </a:solidFill>
                <a:latin typeface="微软雅黑" pitchFamily="34" charset="-122"/>
                <a:ea typeface="微软雅黑" pitchFamily="34" charset="-122"/>
              </a:rPr>
              <a:t>),overflow</a:t>
            </a:r>
            <a:r>
              <a:rPr lang="zh-CN" altLang="en-US" sz="2000" dirty="0" smtClean="0">
                <a:solidFill>
                  <a:schemeClr val="bg1"/>
                </a:solidFill>
                <a:latin typeface="微软雅黑" pitchFamily="34" charset="-122"/>
                <a:ea typeface="微软雅黑" pitchFamily="34" charset="-122"/>
              </a:rPr>
              <a:t>也非常不好使，</a:t>
            </a:r>
            <a:r>
              <a:rPr lang="en-US" altLang="zh-CN" sz="2000" dirty="0" smtClean="0">
                <a:solidFill>
                  <a:schemeClr val="bg1"/>
                </a:solidFill>
                <a:latin typeface="微软雅黑" pitchFamily="34" charset="-122"/>
                <a:ea typeface="微软雅黑" pitchFamily="34" charset="-122"/>
              </a:rPr>
              <a:t>iOS5</a:t>
            </a:r>
            <a:r>
              <a:rPr lang="zh-CN" altLang="en-US" sz="2000" dirty="0" smtClean="0">
                <a:solidFill>
                  <a:schemeClr val="bg1"/>
                </a:solidFill>
                <a:latin typeface="微软雅黑" pitchFamily="34" charset="-122"/>
                <a:ea typeface="微软雅黑" pitchFamily="34" charset="-122"/>
              </a:rPr>
              <a:t>以下系统无效，</a:t>
            </a:r>
            <a:r>
              <a:rPr lang="en-US" altLang="zh-CN" sz="2000" dirty="0" smtClean="0">
                <a:solidFill>
                  <a:schemeClr val="bg1"/>
                </a:solidFill>
                <a:latin typeface="微软雅黑" pitchFamily="34" charset="-122"/>
                <a:ea typeface="微软雅黑" pitchFamily="34" charset="-122"/>
              </a:rPr>
              <a:t>iOS5</a:t>
            </a:r>
            <a:r>
              <a:rPr lang="zh-CN" altLang="en-US" sz="2000" dirty="0" smtClean="0">
                <a:solidFill>
                  <a:schemeClr val="bg1"/>
                </a:solidFill>
                <a:latin typeface="微软雅黑" pitchFamily="34" charset="-122"/>
                <a:ea typeface="微软雅黑" pitchFamily="34" charset="-122"/>
              </a:rPr>
              <a:t>及以上可以勉强使用</a:t>
            </a:r>
            <a:endParaRPr lang="en-US" altLang="zh-CN" sz="2000" dirty="0" smtClean="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endParaRPr lang="en-US" altLang="zh-CN" sz="2000" dirty="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endParaRPr lang="en-US" altLang="zh-CN" sz="2000" dirty="0" smtClean="0">
              <a:solidFill>
                <a:schemeClr val="bg1"/>
              </a:solidFill>
              <a:latin typeface="微软雅黑" pitchFamily="34" charset="-122"/>
              <a:ea typeface="微软雅黑" pitchFamily="34" charset="-122"/>
            </a:endParaRPr>
          </a:p>
          <a:p>
            <a:pPr>
              <a:spcBef>
                <a:spcPts val="600"/>
              </a:spcBef>
              <a:spcAft>
                <a:spcPts val="600"/>
              </a:spcAft>
            </a:pPr>
            <a:endParaRPr lang="en-US" altLang="zh-CN" sz="2000" dirty="0">
              <a:solidFill>
                <a:schemeClr val="bg1"/>
              </a:solidFill>
              <a:latin typeface="微软雅黑" pitchFamily="34" charset="-122"/>
              <a:ea typeface="微软雅黑" pitchFamily="34" charset="-122"/>
            </a:endParaRPr>
          </a:p>
          <a:p>
            <a:pPr>
              <a:spcBef>
                <a:spcPts val="600"/>
              </a:spcBef>
              <a:spcAft>
                <a:spcPts val="600"/>
              </a:spcAft>
            </a:pPr>
            <a:endParaRPr lang="en-US" altLang="zh-CN" sz="2000" dirty="0" smtClean="0">
              <a:solidFill>
                <a:schemeClr val="bg1"/>
              </a:solidFill>
              <a:latin typeface="微软雅黑" pitchFamily="34" charset="-122"/>
              <a:ea typeface="微软雅黑" pitchFamily="34" charset="-122"/>
            </a:endParaRPr>
          </a:p>
          <a:p>
            <a:pPr>
              <a:spcBef>
                <a:spcPts val="600"/>
              </a:spcBef>
              <a:spcAft>
                <a:spcPts val="600"/>
              </a:spcAft>
            </a:pPr>
            <a:r>
              <a:rPr lang="zh-CN" altLang="en-US" sz="2000" dirty="0" smtClean="0">
                <a:solidFill>
                  <a:schemeClr val="bg1"/>
                </a:solidFill>
                <a:latin typeface="微软雅黑" pitchFamily="34" charset="-122"/>
                <a:ea typeface="微软雅黑" pitchFamily="34" charset="-122"/>
              </a:rPr>
              <a:t>于是才有了</a:t>
            </a:r>
            <a:r>
              <a:rPr lang="en-US" altLang="zh-CN" sz="2000" dirty="0" smtClean="0">
                <a:solidFill>
                  <a:schemeClr val="bg1"/>
                </a:solidFill>
                <a:latin typeface="微软雅黑" pitchFamily="34" charset="-122"/>
                <a:ea typeface="微软雅黑" pitchFamily="34" charset="-122"/>
              </a:rPr>
              <a:t>iScroll.js</a:t>
            </a:r>
            <a:r>
              <a:rPr lang="zh-CN" altLang="en-US" sz="2000" dirty="0" smtClean="0">
                <a:solidFill>
                  <a:schemeClr val="bg1"/>
                </a:solidFill>
                <a:latin typeface="微软雅黑" pitchFamily="34" charset="-122"/>
                <a:ea typeface="微软雅黑" pitchFamily="34" charset="-122"/>
              </a:rPr>
              <a:t>的模拟滚动</a:t>
            </a:r>
            <a:r>
              <a:rPr lang="en-US" altLang="zh-CN" sz="2000" dirty="0" smtClean="0">
                <a:solidFill>
                  <a:schemeClr val="bg1"/>
                </a:solidFill>
                <a:latin typeface="微软雅黑" pitchFamily="34" charset="-122"/>
                <a:ea typeface="微软雅黑" pitchFamily="34" charset="-122"/>
              </a:rPr>
              <a:t>…</a:t>
            </a:r>
            <a:endParaRPr lang="zh-CN" altLang="en-US" sz="2000" dirty="0" smtClean="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6" name="矩形 5"/>
          <p:cNvSpPr/>
          <p:nvPr/>
        </p:nvSpPr>
        <p:spPr>
          <a:xfrm>
            <a:off x="571472" y="3929066"/>
            <a:ext cx="5040312" cy="1168400"/>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r>
              <a:rPr lang="en-US" altLang="zh-CN" sz="1400" dirty="0">
                <a:cs typeface="Arial" charset="0"/>
              </a:rPr>
              <a:t>{</a:t>
            </a:r>
          </a:p>
          <a:p>
            <a:pPr lvl="1"/>
            <a:r>
              <a:rPr lang="en-US" altLang="zh-CN" sz="1400" dirty="0">
                <a:cs typeface="Arial" charset="0"/>
              </a:rPr>
              <a:t>-</a:t>
            </a:r>
            <a:r>
              <a:rPr lang="en-US" altLang="zh-CN" sz="1400" dirty="0" err="1">
                <a:cs typeface="Arial" charset="0"/>
              </a:rPr>
              <a:t>webkit</a:t>
            </a:r>
            <a:r>
              <a:rPr lang="en-US" altLang="zh-CN" sz="1400" dirty="0">
                <a:cs typeface="Arial" charset="0"/>
              </a:rPr>
              <a:t>-overflow-</a:t>
            </a:r>
            <a:r>
              <a:rPr lang="en-US" altLang="zh-CN" sz="1400" dirty="0" err="1">
                <a:cs typeface="Arial" charset="0"/>
              </a:rPr>
              <a:t>scrolling:touch</a:t>
            </a:r>
            <a:r>
              <a:rPr lang="en-US" altLang="zh-CN" sz="1400" dirty="0">
                <a:cs typeface="Arial" charset="0"/>
              </a:rPr>
              <a:t>;</a:t>
            </a:r>
          </a:p>
          <a:p>
            <a:pPr lvl="1"/>
            <a:r>
              <a:rPr lang="en-US" altLang="zh-CN" sz="1400" dirty="0" err="1">
                <a:cs typeface="Arial" charset="0"/>
              </a:rPr>
              <a:t>overflow:auto</a:t>
            </a:r>
            <a:r>
              <a:rPr lang="en-US" altLang="zh-CN" sz="1400" dirty="0">
                <a:cs typeface="Arial" charset="0"/>
              </a:rPr>
              <a:t>;</a:t>
            </a:r>
          </a:p>
          <a:p>
            <a:r>
              <a:rPr lang="en-US" altLang="zh-CN" sz="1400" dirty="0">
                <a:cs typeface="Arial" charset="0"/>
              </a:rPr>
              <a:t>} </a:t>
            </a:r>
            <a:endParaRPr lang="zh-CN" altLang="en-US" sz="1400" dirty="0">
              <a:cs typeface="Arial" charset="0"/>
            </a:endParaRPr>
          </a:p>
          <a:p>
            <a:endParaRPr lang="en-US" altLang="zh-CN" sz="1400"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4863484" cy="5109091"/>
          </a:xfrm>
          <a:prstGeom prst="rect">
            <a:avLst/>
          </a:prstGeom>
          <a:noFill/>
        </p:spPr>
        <p:txBody>
          <a:bodyPr wrap="square" rtlCol="0">
            <a:spAutoFit/>
          </a:bodyPr>
          <a:lstStyle/>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CSS3 </a:t>
            </a:r>
            <a:r>
              <a:rPr lang="zh-CN" altLang="en-US" sz="2400" dirty="0" smtClean="0">
                <a:solidFill>
                  <a:schemeClr val="bg1"/>
                </a:solidFill>
                <a:latin typeface="微软雅黑" pitchFamily="34" charset="-122"/>
                <a:ea typeface="微软雅黑" pitchFamily="34" charset="-122"/>
              </a:rPr>
              <a:t>单位（</a:t>
            </a:r>
            <a:r>
              <a:rPr lang="en-US" altLang="zh-CN" sz="2400" dirty="0" smtClean="0">
                <a:solidFill>
                  <a:schemeClr val="bg1"/>
                </a:solidFill>
                <a:latin typeface="微软雅黑" pitchFamily="34" charset="-122"/>
                <a:ea typeface="微软雅黑" pitchFamily="34" charset="-122"/>
              </a:rPr>
              <a:t>rem</a:t>
            </a:r>
            <a:r>
              <a:rPr lang="zh-CN" altLang="en-US" sz="2400" dirty="0" smtClean="0">
                <a:solidFill>
                  <a:schemeClr val="bg1"/>
                </a:solidFill>
                <a:latin typeface="微软雅黑" pitchFamily="34" charset="-122"/>
                <a:ea typeface="微软雅黑" pitchFamily="34" charset="-122"/>
              </a:rPr>
              <a:t>，</a:t>
            </a:r>
            <a:r>
              <a:rPr lang="en-US" altLang="zh-CN" sz="2400" dirty="0" err="1" smtClean="0">
                <a:solidFill>
                  <a:schemeClr val="bg1"/>
                </a:solidFill>
                <a:latin typeface="微软雅黑" pitchFamily="34" charset="-122"/>
                <a:ea typeface="微软雅黑" pitchFamily="34" charset="-122"/>
              </a:rPr>
              <a:t>em</a:t>
            </a:r>
            <a:r>
              <a:rPr lang="zh-CN" altLang="en-US" sz="2400" dirty="0" smtClean="0">
                <a:solidFill>
                  <a:schemeClr val="bg1"/>
                </a:solidFill>
                <a:latin typeface="微软雅黑" pitchFamily="34" charset="-122"/>
                <a:ea typeface="微软雅黑" pitchFamily="34" charset="-122"/>
              </a:rPr>
              <a:t>，</a:t>
            </a:r>
            <a:r>
              <a:rPr lang="en-US" altLang="zh-CN" sz="2400" dirty="0" err="1" smtClean="0">
                <a:solidFill>
                  <a:schemeClr val="bg1"/>
                </a:solidFill>
                <a:latin typeface="微软雅黑" pitchFamily="34" charset="-122"/>
                <a:ea typeface="微软雅黑" pitchFamily="34" charset="-122"/>
              </a:rPr>
              <a:t>px</a:t>
            </a:r>
            <a:r>
              <a:rPr lang="zh-CN" altLang="en-US" sz="2400" dirty="0" smtClean="0">
                <a:solidFill>
                  <a:schemeClr val="bg1"/>
                </a:solidFill>
                <a:latin typeface="微软雅黑" pitchFamily="34" charset="-122"/>
                <a:ea typeface="微软雅黑" pitchFamily="34" charset="-122"/>
              </a:rPr>
              <a:t>）：</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 </a:t>
            </a:r>
            <a:r>
              <a:rPr lang="en-US" altLang="zh-CN" dirty="0">
                <a:solidFill>
                  <a:schemeClr val="bg1"/>
                </a:solidFill>
              </a:rPr>
              <a:t>rem</a:t>
            </a:r>
            <a:r>
              <a:rPr lang="zh-CN" altLang="en-US" dirty="0">
                <a:solidFill>
                  <a:schemeClr val="bg1"/>
                </a:solidFill>
              </a:rPr>
              <a:t>是</a:t>
            </a:r>
            <a:r>
              <a:rPr lang="en-US" altLang="zh-CN" dirty="0">
                <a:solidFill>
                  <a:schemeClr val="bg1"/>
                </a:solidFill>
              </a:rPr>
              <a:t>CSS3</a:t>
            </a:r>
            <a:r>
              <a:rPr lang="zh-CN" altLang="en-US" dirty="0">
                <a:solidFill>
                  <a:schemeClr val="bg1"/>
                </a:solidFill>
              </a:rPr>
              <a:t>新引进来的一个度量单位，大家心里肯定会觉得心灰意冷呀，担心浏览器的支持情况。其实大家不用害怕，你可能会惊讶，支持的浏览器还是蛮多的，比如：</a:t>
            </a:r>
            <a:r>
              <a:rPr lang="en-US" altLang="zh-CN" dirty="0">
                <a:solidFill>
                  <a:schemeClr val="bg1"/>
                </a:solidFill>
              </a:rPr>
              <a:t>Mozilla Firefox 3.6+</a:t>
            </a:r>
            <a:r>
              <a:rPr lang="zh-CN" altLang="en-US" dirty="0">
                <a:solidFill>
                  <a:schemeClr val="bg1"/>
                </a:solidFill>
              </a:rPr>
              <a:t>、</a:t>
            </a:r>
            <a:r>
              <a:rPr lang="en-US" altLang="zh-CN" dirty="0">
                <a:solidFill>
                  <a:schemeClr val="bg1"/>
                </a:solidFill>
              </a:rPr>
              <a:t>Apple Safari 5+</a:t>
            </a:r>
            <a:r>
              <a:rPr lang="zh-CN" altLang="en-US" dirty="0">
                <a:solidFill>
                  <a:schemeClr val="bg1"/>
                </a:solidFill>
              </a:rPr>
              <a:t>、</a:t>
            </a:r>
            <a:r>
              <a:rPr lang="en-US" altLang="zh-CN" dirty="0">
                <a:solidFill>
                  <a:schemeClr val="bg1"/>
                </a:solidFill>
              </a:rPr>
              <a:t>Google Chrome</a:t>
            </a:r>
            <a:r>
              <a:rPr lang="zh-CN" altLang="en-US" dirty="0">
                <a:solidFill>
                  <a:schemeClr val="bg1"/>
                </a:solidFill>
              </a:rPr>
              <a:t>、</a:t>
            </a:r>
            <a:r>
              <a:rPr lang="en-US" altLang="zh-CN" dirty="0">
                <a:solidFill>
                  <a:schemeClr val="bg1"/>
                </a:solidFill>
              </a:rPr>
              <a:t>IE9+</a:t>
            </a:r>
            <a:r>
              <a:rPr lang="zh-CN" altLang="en-US" dirty="0">
                <a:solidFill>
                  <a:schemeClr val="bg1"/>
                </a:solidFill>
              </a:rPr>
              <a:t>和</a:t>
            </a:r>
            <a:r>
              <a:rPr lang="en-US" altLang="zh-CN" dirty="0">
                <a:solidFill>
                  <a:schemeClr val="bg1"/>
                </a:solidFill>
              </a:rPr>
              <a:t>Opera11+</a:t>
            </a:r>
            <a:r>
              <a:rPr lang="zh-CN" altLang="en-US" dirty="0">
                <a:solidFill>
                  <a:schemeClr val="bg1"/>
                </a:solidFill>
              </a:rPr>
              <a:t>。只是可怜的</a:t>
            </a:r>
            <a:r>
              <a:rPr lang="en-US" altLang="zh-CN" dirty="0">
                <a:solidFill>
                  <a:schemeClr val="bg1"/>
                </a:solidFill>
              </a:rPr>
              <a:t>IE6-8</a:t>
            </a:r>
            <a:r>
              <a:rPr lang="zh-CN" altLang="en-US" dirty="0">
                <a:solidFill>
                  <a:schemeClr val="bg1"/>
                </a:solidFill>
              </a:rPr>
              <a:t>不支持</a:t>
            </a:r>
            <a:r>
              <a:rPr lang="zh-CN" altLang="en-US" dirty="0" smtClean="0">
                <a:solidFill>
                  <a:schemeClr val="bg1"/>
                </a:solidFill>
              </a:rPr>
              <a:t>。</a:t>
            </a:r>
            <a:endParaRPr lang="en-US" altLang="zh-CN" dirty="0" smtClean="0">
              <a:solidFill>
                <a:schemeClr val="bg1"/>
              </a:solidFill>
            </a:endParaRPr>
          </a:p>
          <a:p>
            <a:pPr>
              <a:spcBef>
                <a:spcPts val="600"/>
              </a:spcBef>
              <a:spcAft>
                <a:spcPts val="600"/>
              </a:spcAft>
              <a:buFont typeface="Arial" pitchFamily="34" charset="0"/>
              <a:buChar char="•"/>
            </a:pPr>
            <a:r>
              <a:rPr lang="en-US" altLang="zh-CN" dirty="0" smtClean="0">
                <a:solidFill>
                  <a:schemeClr val="bg1"/>
                </a:solidFill>
              </a:rPr>
              <a:t>   </a:t>
            </a:r>
            <a:r>
              <a:rPr lang="en-US" altLang="zh-CN" dirty="0" err="1" smtClean="0">
                <a:solidFill>
                  <a:schemeClr val="bg1"/>
                </a:solidFill>
              </a:rPr>
              <a:t>em</a:t>
            </a:r>
            <a:r>
              <a:rPr lang="zh-CN" altLang="en-US" dirty="0">
                <a:solidFill>
                  <a:schemeClr val="bg1"/>
                </a:solidFill>
              </a:rPr>
              <a:t>单位是相对于父节点的</a:t>
            </a:r>
            <a:r>
              <a:rPr lang="en-US" altLang="zh-CN" dirty="0">
                <a:solidFill>
                  <a:schemeClr val="bg1"/>
                </a:solidFill>
              </a:rPr>
              <a:t>font-size</a:t>
            </a:r>
            <a:r>
              <a:rPr lang="zh-CN" altLang="en-US" dirty="0">
                <a:solidFill>
                  <a:schemeClr val="bg1"/>
                </a:solidFill>
              </a:rPr>
              <a:t>，会有一些组合的问题，而</a:t>
            </a:r>
            <a:r>
              <a:rPr lang="en-US" altLang="zh-CN" dirty="0">
                <a:solidFill>
                  <a:schemeClr val="bg1"/>
                </a:solidFill>
              </a:rPr>
              <a:t>rem</a:t>
            </a:r>
            <a:r>
              <a:rPr lang="zh-CN" altLang="en-US" dirty="0">
                <a:solidFill>
                  <a:schemeClr val="bg1"/>
                </a:solidFill>
              </a:rPr>
              <a:t>是相对于根节点（或者是</a:t>
            </a:r>
            <a:r>
              <a:rPr lang="en-US" altLang="zh-CN" dirty="0">
                <a:solidFill>
                  <a:schemeClr val="bg1"/>
                </a:solidFill>
              </a:rPr>
              <a:t>html</a:t>
            </a:r>
            <a:r>
              <a:rPr lang="zh-CN" altLang="en-US" dirty="0">
                <a:solidFill>
                  <a:schemeClr val="bg1"/>
                </a:solidFill>
              </a:rPr>
              <a:t>节点），意思就是说你可以在</a:t>
            </a:r>
            <a:r>
              <a:rPr lang="en-US" altLang="zh-CN" dirty="0">
                <a:solidFill>
                  <a:schemeClr val="bg1"/>
                </a:solidFill>
              </a:rPr>
              <a:t>html</a:t>
            </a:r>
            <a:r>
              <a:rPr lang="zh-CN" altLang="en-US" dirty="0">
                <a:solidFill>
                  <a:schemeClr val="bg1"/>
                </a:solidFill>
              </a:rPr>
              <a:t>节点定义一个单独的字体大小，然后所有其他元素使用</a:t>
            </a:r>
            <a:r>
              <a:rPr lang="en-US" altLang="zh-CN" dirty="0">
                <a:solidFill>
                  <a:schemeClr val="bg1"/>
                </a:solidFill>
              </a:rPr>
              <a:t>rem</a:t>
            </a:r>
            <a:r>
              <a:rPr lang="zh-CN" altLang="en-US" dirty="0">
                <a:solidFill>
                  <a:schemeClr val="bg1"/>
                </a:solidFill>
              </a:rPr>
              <a:t>相对于这个字体的百分比进行设置，这样就意味着，我们只需要在根元素确定一个参考值，在根元素中设置多大的字体，这完全可以根据您自己的需</a:t>
            </a: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026" name="Picture 2" descr="http://www.w3cplus.com/sites/default/files/em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705" y="692694"/>
            <a:ext cx="2809875" cy="4591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4647426"/>
          </a:xfrm>
          <a:prstGeom prst="rect">
            <a:avLst/>
          </a:prstGeom>
          <a:noFill/>
        </p:spPr>
        <p:txBody>
          <a:bodyPr wrap="square" rtlCol="0">
            <a:spAutoFit/>
          </a:bodyPr>
          <a:lstStyle/>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CSS3 Media Queries</a:t>
            </a:r>
            <a:r>
              <a:rPr lang="zh-CN" altLang="en-US" sz="2400" dirty="0" smtClean="0">
                <a:solidFill>
                  <a:schemeClr val="bg1"/>
                </a:solidFill>
                <a:latin typeface="微软雅黑" pitchFamily="34" charset="-122"/>
                <a:ea typeface="微软雅黑" pitchFamily="34" charset="-122"/>
              </a:rPr>
              <a:t>：</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在</a:t>
            </a:r>
            <a:r>
              <a:rPr lang="en-US" altLang="zh-CN" sz="2000" dirty="0" err="1" smtClean="0">
                <a:solidFill>
                  <a:schemeClr val="bg1"/>
                </a:solidFill>
                <a:latin typeface="微软雅黑" pitchFamily="34" charset="-122"/>
                <a:ea typeface="微软雅黑" pitchFamily="34" charset="-122"/>
              </a:rPr>
              <a:t>css</a:t>
            </a:r>
            <a:r>
              <a:rPr lang="zh-CN" altLang="en-US" sz="2000" dirty="0" smtClean="0">
                <a:solidFill>
                  <a:schemeClr val="bg1"/>
                </a:solidFill>
                <a:latin typeface="微软雅黑" pitchFamily="34" charset="-122"/>
                <a:ea typeface="微软雅黑" pitchFamily="34" charset="-122"/>
              </a:rPr>
              <a:t>中使用</a:t>
            </a:r>
          </a:p>
          <a:p>
            <a:pPr>
              <a:spcBef>
                <a:spcPts val="600"/>
              </a:spcBef>
              <a:spcAft>
                <a:spcPts val="600"/>
              </a:spcAft>
            </a:pPr>
            <a:endParaRPr lang="en-US" altLang="zh-CN" sz="2400"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pPr>
              <a:buFont typeface="Arial" pitchFamily="34" charset="0"/>
              <a:buChar char="•"/>
            </a:pPr>
            <a:r>
              <a:rPr lang="zh-CN" altLang="en-US" dirty="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link</a:t>
            </a:r>
            <a:r>
              <a:rPr lang="zh-CN" altLang="en-US" dirty="0" smtClean="0">
                <a:solidFill>
                  <a:schemeClr val="bg1"/>
                </a:solidFill>
                <a:latin typeface="微软雅黑" pitchFamily="34" charset="-122"/>
                <a:ea typeface="微软雅黑" pitchFamily="34" charset="-122"/>
              </a:rPr>
              <a:t>中使用（注意：即使不符合条件也会加载文件）</a:t>
            </a:r>
            <a:endParaRPr lang="en-US" altLang="zh-CN" dirty="0" smtClean="0">
              <a:solidFill>
                <a:schemeClr val="bg1"/>
              </a:solidFill>
              <a:latin typeface="微软雅黑" pitchFamily="34" charset="-122"/>
              <a:ea typeface="微软雅黑" pitchFamily="34" charset="-122"/>
            </a:endParaRPr>
          </a:p>
          <a:p>
            <a:pPr>
              <a:buFont typeface="Arial" pitchFamily="34" charset="0"/>
              <a:buChar char="•"/>
            </a:pP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7" name="矩形 6"/>
          <p:cNvSpPr/>
          <p:nvPr/>
        </p:nvSpPr>
        <p:spPr>
          <a:xfrm>
            <a:off x="674696" y="2428868"/>
            <a:ext cx="5040312" cy="1168400"/>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@media screen and (</a:t>
            </a:r>
            <a:r>
              <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max-width</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 600px)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.class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background: #ccc;</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8" name="矩形 7"/>
          <p:cNvSpPr/>
          <p:nvPr/>
        </p:nvSpPr>
        <p:spPr>
          <a:xfrm>
            <a:off x="674696" y="3687773"/>
            <a:ext cx="5040312" cy="1169987"/>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@media screen and (</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max-device-width</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480px</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.class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background: #ccc;</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  }</a:t>
            </a:r>
          </a:p>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9" name="矩形 8"/>
          <p:cNvSpPr/>
          <p:nvPr/>
        </p:nvSpPr>
        <p:spPr>
          <a:xfrm>
            <a:off x="684213" y="5692793"/>
            <a:ext cx="7775575" cy="3079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&lt;link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rel</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stylesheet</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media="screen and (max-width: 600px)"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href</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="small.css" /&gt;</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32173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4924425"/>
          </a:xfrm>
          <a:prstGeom prst="rect">
            <a:avLst/>
          </a:prstGeom>
          <a:noFill/>
        </p:spPr>
        <p:txBody>
          <a:bodyPr wrap="square" rtlCol="0">
            <a:spAutoFit/>
          </a:bodyPr>
          <a:lstStyle/>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CSS3 Media Queries</a:t>
            </a:r>
            <a:r>
              <a:rPr lang="zh-CN" altLang="en-US" sz="2400" dirty="0" smtClean="0">
                <a:solidFill>
                  <a:schemeClr val="bg1"/>
                </a:solidFill>
                <a:latin typeface="微软雅黑" pitchFamily="34" charset="-122"/>
                <a:ea typeface="微软雅黑" pitchFamily="34" charset="-122"/>
              </a:rPr>
              <a:t>：</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多</a:t>
            </a:r>
            <a:r>
              <a:rPr lang="zh-CN" altLang="en-US" sz="2000" dirty="0">
                <a:solidFill>
                  <a:schemeClr val="bg1"/>
                </a:solidFill>
                <a:latin typeface="微软雅黑" pitchFamily="34" charset="-122"/>
                <a:ea typeface="微软雅黑" pitchFamily="34" charset="-122"/>
              </a:rPr>
              <a:t>个</a:t>
            </a:r>
            <a:r>
              <a:rPr lang="en-US" altLang="zh-CN" sz="2000" dirty="0">
                <a:solidFill>
                  <a:schemeClr val="bg1"/>
                </a:solidFill>
                <a:latin typeface="微软雅黑" pitchFamily="34" charset="-122"/>
                <a:ea typeface="微软雅黑" pitchFamily="34" charset="-122"/>
              </a:rPr>
              <a:t>Media Queries</a:t>
            </a:r>
          </a:p>
          <a:p>
            <a:pPr>
              <a:spcBef>
                <a:spcPts val="600"/>
              </a:spcBef>
              <a:spcAft>
                <a:spcPts val="600"/>
              </a:spcAft>
            </a:pPr>
            <a:endParaRPr lang="en-US" altLang="zh-CN" sz="2400"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pPr>
              <a:buFont typeface="Arial" pitchFamily="34" charset="0"/>
              <a:buChar char="•"/>
            </a:pPr>
            <a:r>
              <a:rPr lang="zh-CN" altLang="en-US" dirty="0" smtClean="0">
                <a:solidFill>
                  <a:schemeClr val="bg1"/>
                </a:solidFill>
                <a:latin typeface="微软雅黑" pitchFamily="34" charset="-122"/>
                <a:ea typeface="微软雅黑" pitchFamily="34" charset="-122"/>
              </a:rPr>
              <a:t> 针对</a:t>
            </a:r>
            <a:r>
              <a:rPr lang="zh-CN" altLang="en-US" dirty="0">
                <a:solidFill>
                  <a:schemeClr val="bg1"/>
                </a:solidFill>
                <a:latin typeface="微软雅黑" pitchFamily="34" charset="-122"/>
                <a:ea typeface="微软雅黑" pitchFamily="34" charset="-122"/>
              </a:rPr>
              <a:t>高清屏幕（视网膜屏幕</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a:buFont typeface="Arial" pitchFamily="34" charset="0"/>
              <a:buChar char="•"/>
            </a:pPr>
            <a:endParaRPr lang="en-US" altLang="zh-CN" dirty="0" smtClean="0">
              <a:solidFill>
                <a:schemeClr val="bg1"/>
              </a:solidFill>
              <a:latin typeface="微软雅黑" pitchFamily="34" charset="-122"/>
              <a:ea typeface="微软雅黑" pitchFamily="34" charset="-122"/>
            </a:endParaRPr>
          </a:p>
          <a:p>
            <a:pPr>
              <a:buFont typeface="Arial" pitchFamily="34" charset="0"/>
              <a:buChar char="•"/>
            </a:pPr>
            <a:endParaRPr lang="en-US" altLang="zh-CN" dirty="0">
              <a:solidFill>
                <a:schemeClr val="bg1"/>
              </a:solidFill>
              <a:latin typeface="微软雅黑" pitchFamily="34" charset="-122"/>
              <a:ea typeface="微软雅黑" pitchFamily="34" charset="-122"/>
            </a:endParaRPr>
          </a:p>
          <a:p>
            <a:pPr>
              <a:buFont typeface="Arial" pitchFamily="34" charset="0"/>
              <a:buChar char="•"/>
            </a:pPr>
            <a:endParaRPr lang="en-US" altLang="zh-CN" dirty="0" smtClean="0">
              <a:solidFill>
                <a:schemeClr val="bg1"/>
              </a:solidFill>
              <a:latin typeface="微软雅黑" pitchFamily="34" charset="-122"/>
              <a:ea typeface="微软雅黑" pitchFamily="34" charset="-122"/>
            </a:endParaRPr>
          </a:p>
          <a:p>
            <a:pPr>
              <a:buFont typeface="Arial" pitchFamily="34" charset="0"/>
              <a:buChar char="•"/>
            </a:pPr>
            <a:r>
              <a:rPr lang="zh-CN" altLang="en-US" dirty="0">
                <a:solidFill>
                  <a:schemeClr val="bg1"/>
                </a:solidFill>
                <a:latin typeface="微软雅黑" pitchFamily="34" charset="-122"/>
                <a:ea typeface="微软雅黑" pitchFamily="34" charset="-122"/>
              </a:rPr>
              <a:t>设备横竖状态</a:t>
            </a:r>
          </a:p>
          <a:p>
            <a:endParaRPr lang="zh-CN" altLang="en-US" dirty="0">
              <a:solidFill>
                <a:schemeClr val="bg1"/>
              </a:solidFill>
              <a:latin typeface="微软雅黑" pitchFamily="34" charset="-122"/>
              <a:ea typeface="微软雅黑" pitchFamily="34" charset="-122"/>
            </a:endParaRPr>
          </a:p>
          <a:p>
            <a:pPr>
              <a:buFont typeface="Arial" pitchFamily="34" charset="0"/>
              <a:buChar char="•"/>
            </a:pP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10" name="矩形 9"/>
          <p:cNvSpPr/>
          <p:nvPr/>
        </p:nvSpPr>
        <p:spPr>
          <a:xfrm>
            <a:off x="683568" y="2420888"/>
            <a:ext cx="6840537" cy="1384300"/>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1400" dirty="0">
                <a:cs typeface="Arial" panose="020B0604020202020204" pitchFamily="34" charset="0"/>
              </a:rPr>
              <a:t>@media screen and </a:t>
            </a:r>
            <a:r>
              <a:rPr lang="en-US" altLang="zh-CN" sz="1400" dirty="0">
                <a:cs typeface="Arial" panose="020B0604020202020204" pitchFamily="34" charset="0"/>
              </a:rPr>
              <a:t>(min-width: 600px) and (max-width: 900px),</a:t>
            </a:r>
          </a:p>
          <a:p>
            <a:pPr>
              <a:defRPr/>
            </a:pPr>
            <a:r>
              <a:rPr lang="en-US" altLang="zh-CN" sz="1400" dirty="0">
                <a:cs typeface="Arial" panose="020B0604020202020204" pitchFamily="34" charset="0"/>
              </a:rPr>
              <a:t> only screen and (min-device-width: 768px) and (max-device-width: 1024px) </a:t>
            </a:r>
            <a:r>
              <a:rPr lang="zh-CN" altLang="en-US" sz="1400" dirty="0">
                <a:cs typeface="Arial" panose="020B0604020202020204" pitchFamily="34" charset="0"/>
              </a:rPr>
              <a:t>{</a:t>
            </a:r>
          </a:p>
          <a:p>
            <a:pPr>
              <a:defRPr/>
            </a:pPr>
            <a:r>
              <a:rPr lang="zh-CN" altLang="en-US" sz="1400" dirty="0">
                <a:cs typeface="Arial" panose="020B0604020202020204" pitchFamily="34" charset="0"/>
              </a:rPr>
              <a:t>  .class {</a:t>
            </a:r>
          </a:p>
          <a:p>
            <a:pPr>
              <a:defRPr/>
            </a:pPr>
            <a:r>
              <a:rPr lang="zh-CN" altLang="en-US" sz="1400" dirty="0">
                <a:cs typeface="Arial" panose="020B0604020202020204" pitchFamily="34" charset="0"/>
              </a:rPr>
              <a:t>    background: #ccc;</a:t>
            </a:r>
          </a:p>
          <a:p>
            <a:pPr>
              <a:defRPr/>
            </a:pPr>
            <a:r>
              <a:rPr lang="zh-CN" altLang="en-US" sz="1400" dirty="0">
                <a:cs typeface="Arial" panose="020B0604020202020204" pitchFamily="34" charset="0"/>
              </a:rPr>
              <a:t>  }</a:t>
            </a:r>
          </a:p>
          <a:p>
            <a:pPr>
              <a:defRPr/>
            </a:pPr>
            <a:r>
              <a:rPr lang="zh-CN" altLang="en-US" sz="1400" dirty="0">
                <a:cs typeface="Arial" panose="020B0604020202020204" pitchFamily="34" charset="0"/>
              </a:rPr>
              <a:t>}</a:t>
            </a:r>
          </a:p>
        </p:txBody>
      </p:sp>
      <p:sp>
        <p:nvSpPr>
          <p:cNvPr id="11" name="矩形 10"/>
          <p:cNvSpPr/>
          <p:nvPr/>
        </p:nvSpPr>
        <p:spPr>
          <a:xfrm>
            <a:off x="684213" y="4437112"/>
            <a:ext cx="7775575" cy="5238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1400" dirty="0">
                <a:cs typeface="Arial" panose="020B0604020202020204" pitchFamily="34" charset="0"/>
              </a:rPr>
              <a:t>&lt;link </a:t>
            </a:r>
            <a:r>
              <a:rPr lang="en-US" altLang="zh-CN" sz="1400" dirty="0" err="1">
                <a:cs typeface="Arial" panose="020B0604020202020204" pitchFamily="34" charset="0"/>
              </a:rPr>
              <a:t>rel</a:t>
            </a:r>
            <a:r>
              <a:rPr lang="en-US" altLang="zh-CN" sz="1400" dirty="0">
                <a:cs typeface="Arial" panose="020B0604020202020204" pitchFamily="34" charset="0"/>
              </a:rPr>
              <a:t>="</a:t>
            </a:r>
            <a:r>
              <a:rPr lang="en-US" altLang="zh-CN" sz="1400" dirty="0" err="1">
                <a:cs typeface="Arial" panose="020B0604020202020204" pitchFamily="34" charset="0"/>
              </a:rPr>
              <a:t>stylesheet</a:t>
            </a:r>
            <a:r>
              <a:rPr lang="en-US" altLang="zh-CN" sz="1400" dirty="0">
                <a:cs typeface="Arial" panose="020B0604020202020204" pitchFamily="34" charset="0"/>
              </a:rPr>
              <a:t>" media="only screen and (</a:t>
            </a:r>
            <a:r>
              <a:rPr lang="en-US" altLang="zh-CN" sz="1400" dirty="0">
                <a:solidFill>
                  <a:srgbClr val="C00000"/>
                </a:solidFill>
                <a:cs typeface="Arial" panose="020B0604020202020204" pitchFamily="34" charset="0"/>
              </a:rPr>
              <a:t>-</a:t>
            </a:r>
            <a:r>
              <a:rPr lang="en-US" altLang="zh-CN" sz="1400" dirty="0" err="1">
                <a:solidFill>
                  <a:srgbClr val="C00000"/>
                </a:solidFill>
                <a:cs typeface="Arial" panose="020B0604020202020204" pitchFamily="34" charset="0"/>
              </a:rPr>
              <a:t>webkit</a:t>
            </a:r>
            <a:r>
              <a:rPr lang="en-US" altLang="zh-CN" sz="1400" dirty="0">
                <a:solidFill>
                  <a:srgbClr val="C00000"/>
                </a:solidFill>
                <a:cs typeface="Arial" panose="020B0604020202020204" pitchFamily="34" charset="0"/>
              </a:rPr>
              <a:t>-min-device-pixel-ratio: 2</a:t>
            </a:r>
            <a:r>
              <a:rPr lang="en-US" altLang="zh-CN" sz="1400" dirty="0">
                <a:cs typeface="Arial" panose="020B0604020202020204" pitchFamily="34" charset="0"/>
              </a:rPr>
              <a:t>)" type="text/</a:t>
            </a:r>
            <a:r>
              <a:rPr lang="en-US" altLang="zh-CN" sz="1400" dirty="0" err="1">
                <a:cs typeface="Arial" panose="020B0604020202020204" pitchFamily="34" charset="0"/>
              </a:rPr>
              <a:t>css</a:t>
            </a:r>
            <a:r>
              <a:rPr lang="en-US" altLang="zh-CN" sz="1400" dirty="0">
                <a:cs typeface="Arial" panose="020B0604020202020204" pitchFamily="34" charset="0"/>
              </a:rPr>
              <a:t>" </a:t>
            </a:r>
            <a:r>
              <a:rPr lang="en-US" altLang="zh-CN" sz="1400" dirty="0" err="1">
                <a:cs typeface="Arial" panose="020B0604020202020204" pitchFamily="34" charset="0"/>
              </a:rPr>
              <a:t>href</a:t>
            </a:r>
            <a:r>
              <a:rPr lang="en-US" altLang="zh-CN" sz="1400" dirty="0">
                <a:cs typeface="Arial" panose="020B0604020202020204" pitchFamily="34" charset="0"/>
              </a:rPr>
              <a:t>=“test.css" /&gt;</a:t>
            </a:r>
            <a:endParaRPr lang="zh-CN" altLang="en-US" sz="1400" dirty="0">
              <a:cs typeface="Arial" panose="020B0604020202020204" pitchFamily="34" charset="0"/>
            </a:endParaRPr>
          </a:p>
        </p:txBody>
      </p:sp>
      <p:sp>
        <p:nvSpPr>
          <p:cNvPr id="12" name="矩形 11"/>
          <p:cNvSpPr/>
          <p:nvPr/>
        </p:nvSpPr>
        <p:spPr>
          <a:xfrm>
            <a:off x="683568" y="5517232"/>
            <a:ext cx="7974012" cy="5238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1400" dirty="0">
                <a:cs typeface="Arial" panose="020B0604020202020204" pitchFamily="34" charset="0"/>
              </a:rPr>
              <a:t>&lt;link </a:t>
            </a:r>
            <a:r>
              <a:rPr lang="en-US" altLang="zh-CN" sz="1400" dirty="0" err="1">
                <a:cs typeface="Arial" panose="020B0604020202020204" pitchFamily="34" charset="0"/>
              </a:rPr>
              <a:t>rel</a:t>
            </a:r>
            <a:r>
              <a:rPr lang="en-US" altLang="zh-CN" sz="1400" dirty="0">
                <a:cs typeface="Arial" panose="020B0604020202020204" pitchFamily="34" charset="0"/>
              </a:rPr>
              <a:t>="</a:t>
            </a:r>
            <a:r>
              <a:rPr lang="en-US" altLang="zh-CN" sz="1400" dirty="0" err="1">
                <a:cs typeface="Arial" panose="020B0604020202020204" pitchFamily="34" charset="0"/>
              </a:rPr>
              <a:t>stylesheet</a:t>
            </a:r>
            <a:r>
              <a:rPr lang="en-US" altLang="zh-CN" sz="1400" dirty="0">
                <a:cs typeface="Arial" panose="020B0604020202020204" pitchFamily="34" charset="0"/>
              </a:rPr>
              <a:t>" media="all and (</a:t>
            </a:r>
            <a:r>
              <a:rPr lang="en-US" altLang="zh-CN" sz="1400" dirty="0" err="1">
                <a:cs typeface="Arial" panose="020B0604020202020204" pitchFamily="34" charset="0"/>
              </a:rPr>
              <a:t>orientation:portrait</a:t>
            </a:r>
            <a:r>
              <a:rPr lang="en-US" altLang="zh-CN" sz="1400" dirty="0">
                <a:cs typeface="Arial" panose="020B0604020202020204" pitchFamily="34" charset="0"/>
              </a:rPr>
              <a:t>)" </a:t>
            </a:r>
            <a:r>
              <a:rPr lang="en-US" altLang="zh-CN" sz="1400" dirty="0" err="1">
                <a:cs typeface="Arial" panose="020B0604020202020204" pitchFamily="34" charset="0"/>
              </a:rPr>
              <a:t>href</a:t>
            </a:r>
            <a:r>
              <a:rPr lang="en-US" altLang="zh-CN" sz="1400" dirty="0">
                <a:cs typeface="Arial" panose="020B0604020202020204" pitchFamily="34" charset="0"/>
              </a:rPr>
              <a:t>="portrait.css"&gt; </a:t>
            </a:r>
          </a:p>
          <a:p>
            <a:pPr>
              <a:defRPr/>
            </a:pPr>
            <a:r>
              <a:rPr lang="en-US" altLang="zh-CN" sz="1400" dirty="0">
                <a:cs typeface="Arial" panose="020B0604020202020204" pitchFamily="34" charset="0"/>
              </a:rPr>
              <a:t>&lt;link </a:t>
            </a:r>
            <a:r>
              <a:rPr lang="en-US" altLang="zh-CN" sz="1400" dirty="0" err="1">
                <a:cs typeface="Arial" panose="020B0604020202020204" pitchFamily="34" charset="0"/>
              </a:rPr>
              <a:t>rel</a:t>
            </a:r>
            <a:r>
              <a:rPr lang="en-US" altLang="zh-CN" sz="1400" dirty="0">
                <a:cs typeface="Arial" panose="020B0604020202020204" pitchFamily="34" charset="0"/>
              </a:rPr>
              <a:t>="</a:t>
            </a:r>
            <a:r>
              <a:rPr lang="en-US" altLang="zh-CN" sz="1400" dirty="0" err="1">
                <a:cs typeface="Arial" panose="020B0604020202020204" pitchFamily="34" charset="0"/>
              </a:rPr>
              <a:t>stylesheet</a:t>
            </a:r>
            <a:r>
              <a:rPr lang="en-US" altLang="zh-CN" sz="1400" dirty="0">
                <a:cs typeface="Arial" panose="020B0604020202020204" pitchFamily="34" charset="0"/>
              </a:rPr>
              <a:t>" media="all and (</a:t>
            </a:r>
            <a:r>
              <a:rPr lang="en-US" altLang="zh-CN" sz="1400" dirty="0" err="1">
                <a:cs typeface="Arial" panose="020B0604020202020204" pitchFamily="34" charset="0"/>
              </a:rPr>
              <a:t>orientation:landscape</a:t>
            </a:r>
            <a:r>
              <a:rPr lang="en-US" altLang="zh-CN" sz="1400" dirty="0">
                <a:cs typeface="Arial" panose="020B0604020202020204" pitchFamily="34" charset="0"/>
              </a:rPr>
              <a:t>)" </a:t>
            </a:r>
            <a:r>
              <a:rPr lang="en-US" altLang="zh-CN" sz="1400" dirty="0" err="1">
                <a:cs typeface="Arial" panose="020B0604020202020204" pitchFamily="34" charset="0"/>
              </a:rPr>
              <a:t>href</a:t>
            </a:r>
            <a:r>
              <a:rPr lang="en-US" altLang="zh-CN" sz="1400" dirty="0">
                <a:cs typeface="Arial" panose="020B0604020202020204" pitchFamily="34" charset="0"/>
              </a:rPr>
              <a:t>="landscape.css"&gt;</a:t>
            </a:r>
            <a:endParaRPr lang="zh-CN" altLang="en-US" sz="1400" dirty="0">
              <a:cs typeface="Arial" panose="020B0604020202020204" pitchFamily="34" charset="0"/>
            </a:endParaRPr>
          </a:p>
        </p:txBody>
      </p:sp>
    </p:spTree>
    <p:extLst>
      <p:ext uri="{BB962C8B-B14F-4D97-AF65-F5344CB8AC3E}">
        <p14:creationId xmlns:p14="http://schemas.microsoft.com/office/powerpoint/2010/main" val="312239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1169551"/>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一些</a:t>
            </a:r>
            <a:r>
              <a:rPr lang="zh-CN" altLang="en-US" sz="2400" dirty="0">
                <a:solidFill>
                  <a:schemeClr val="bg1"/>
                </a:solidFill>
                <a:latin typeface="微软雅黑" pitchFamily="34" charset="-122"/>
                <a:ea typeface="微软雅黑" pitchFamily="34" charset="-122"/>
              </a:rPr>
              <a:t>有用的</a:t>
            </a:r>
            <a:r>
              <a:rPr lang="en-US" altLang="zh-CN" sz="2400" dirty="0" err="1">
                <a:solidFill>
                  <a:schemeClr val="bg1"/>
                </a:solidFill>
                <a:latin typeface="微软雅黑" pitchFamily="34" charset="-122"/>
                <a:ea typeface="微软雅黑" pitchFamily="34" charset="-122"/>
              </a:rPr>
              <a:t>css</a:t>
            </a:r>
            <a:r>
              <a:rPr lang="zh-CN" altLang="en-US" sz="2400" dirty="0" smtClean="0">
                <a:solidFill>
                  <a:schemeClr val="bg1"/>
                </a:solidFill>
                <a:latin typeface="微软雅黑" pitchFamily="34" charset="-122"/>
                <a:ea typeface="微软雅黑" pitchFamily="34" charset="-122"/>
              </a:rPr>
              <a:t>归纳：</a:t>
            </a:r>
            <a:endParaRPr lang="zh-CN" altLang="en-US" dirty="0">
              <a:solidFill>
                <a:schemeClr val="bg1"/>
              </a:solidFill>
              <a:latin typeface="微软雅黑" pitchFamily="34" charset="-122"/>
              <a:ea typeface="微软雅黑" pitchFamily="34" charset="-122"/>
            </a:endParaRPr>
          </a:p>
          <a:p>
            <a:pPr>
              <a:buFont typeface="Arial" pitchFamily="34" charset="0"/>
              <a:buChar char="•"/>
            </a:pP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7" name="矩形 6"/>
          <p:cNvSpPr/>
          <p:nvPr/>
        </p:nvSpPr>
        <p:spPr>
          <a:xfrm>
            <a:off x="683568" y="2125300"/>
            <a:ext cx="8118475" cy="4442242"/>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去掉点击链接和文本框对象的半透明覆盖层</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iOS</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或者虚框</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(Android):</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webkit-tap-highlight-color:rgba</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(0,0,0,0); </a:t>
            </a:r>
            <a:r>
              <a:rPr lang="en-US" altLang="zh-CN"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慎重使用，可能会给</a:t>
            </a:r>
            <a:r>
              <a:rPr lang="en-US" altLang="zh-CN"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Android</a:t>
            </a:r>
            <a:r>
              <a:rPr lang="zh-CN" altLang="en-US"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表单控件带来巨大麻烦</a:t>
            </a:r>
            <a:endParaRPr lang="en-US" altLang="zh-CN"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禁用长按页面时的弹出菜单</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iOS</a:t>
            </a:r>
            <a:r>
              <a:rPr lang="zh-CN" altLang="en-US" sz="1400" dirty="0">
                <a:latin typeface="微软雅黑" panose="020B0503020204020204" pitchFamily="34" charset="-122"/>
                <a:ea typeface="微软雅黑" panose="020B0503020204020204" pitchFamily="34" charset="-122"/>
              </a:rPr>
              <a:t>下有效</a:t>
            </a:r>
            <a:r>
              <a:rPr lang="en-US" altLang="zh-CN" sz="1400" dirty="0">
                <a:latin typeface="微软雅黑" panose="020B0503020204020204" pitchFamily="34" charset="-122"/>
                <a:ea typeface="微软雅黑" panose="020B0503020204020204" pitchFamily="34" charset="-122"/>
              </a:rPr>
              <a:t>):</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webkit-touch-callout:none</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禁止文字自动调整大小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默认情况下旋转设备的时候文字大小会发生变化</a:t>
            </a:r>
            <a:r>
              <a:rPr lang="en-US" altLang="zh-CN" sz="1400" dirty="0">
                <a:latin typeface="微软雅黑" panose="020B0503020204020204" pitchFamily="34" charset="-122"/>
                <a:ea typeface="微软雅黑" panose="020B0503020204020204" pitchFamily="34" charset="-122"/>
              </a:rPr>
              <a:t>):</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-text-size-adjust: none;</a:t>
            </a: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禁止页面文字选择</a:t>
            </a:r>
            <a:r>
              <a:rPr lang="en-US" altLang="zh-CN" sz="1400" dirty="0">
                <a:latin typeface="微软雅黑" panose="020B0503020204020204" pitchFamily="34" charset="-122"/>
                <a:ea typeface="微软雅黑" panose="020B0503020204020204" pitchFamily="34" charset="-122"/>
              </a:rPr>
              <a:t>:</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-user-select: none;</a:t>
            </a: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局部滚动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仅</a:t>
            </a:r>
            <a:r>
              <a:rPr lang="en-US" altLang="zh-CN" sz="1400" dirty="0" err="1">
                <a:latin typeface="微软雅黑" panose="020B0503020204020204" pitchFamily="34" charset="-122"/>
                <a:ea typeface="微软雅黑" panose="020B0503020204020204" pitchFamily="34" charset="-122"/>
              </a:rPr>
              <a:t>iOS</a:t>
            </a:r>
            <a:r>
              <a:rPr lang="en-US" altLang="zh-CN" sz="1400" dirty="0">
                <a:latin typeface="微软雅黑" panose="020B0503020204020204" pitchFamily="34" charset="-122"/>
                <a:ea typeface="微软雅黑" panose="020B0503020204020204" pitchFamily="34" charset="-122"/>
              </a:rPr>
              <a:t> 5</a:t>
            </a:r>
            <a:r>
              <a:rPr lang="zh-CN" altLang="en-US" sz="1400" dirty="0">
                <a:latin typeface="微软雅黑" panose="020B0503020204020204" pitchFamily="34" charset="-122"/>
                <a:ea typeface="微软雅黑" panose="020B0503020204020204" pitchFamily="34" charset="-122"/>
              </a:rPr>
              <a:t>以上支持</a:t>
            </a:r>
            <a:r>
              <a:rPr lang="en-US" altLang="zh-CN" sz="1400" dirty="0">
                <a:latin typeface="微软雅黑" panose="020B0503020204020204" pitchFamily="34" charset="-122"/>
                <a:ea typeface="微软雅黑" panose="020B0503020204020204" pitchFamily="34" charset="-122"/>
              </a:rPr>
              <a:t>):</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webkit-overflow-scrolling:touch</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转变盒模型</a:t>
            </a:r>
            <a:r>
              <a:rPr lang="en-US" altLang="zh-CN" sz="1400" dirty="0">
                <a:latin typeface="微软雅黑" panose="020B0503020204020204" pitchFamily="34" charset="-122"/>
                <a:ea typeface="微软雅黑" panose="020B0503020204020204" pitchFamily="34" charset="-122"/>
              </a:rPr>
              <a:t>(width</a:t>
            </a:r>
            <a:r>
              <a:rPr lang="zh-CN" altLang="en-US" sz="1400" dirty="0">
                <a:latin typeface="微软雅黑" panose="020B0503020204020204" pitchFamily="34" charset="-122"/>
                <a:ea typeface="微软雅黑" panose="020B0503020204020204" pitchFamily="34" charset="-122"/>
              </a:rPr>
              <a:t>定义变为包含</a:t>
            </a:r>
            <a:r>
              <a:rPr lang="en-US" altLang="zh-CN" sz="1400" dirty="0">
                <a:latin typeface="微软雅黑" panose="020B0503020204020204" pitchFamily="34" charset="-122"/>
                <a:ea typeface="微软雅黑" panose="020B0503020204020204" pitchFamily="34" charset="-122"/>
              </a:rPr>
              <a:t>padding border-width,</a:t>
            </a:r>
            <a:r>
              <a:rPr lang="zh-CN" altLang="en-US" sz="1400" dirty="0">
                <a:latin typeface="微软雅黑" panose="020B0503020204020204" pitchFamily="34" charset="-122"/>
                <a:ea typeface="微软雅黑" panose="020B0503020204020204" pitchFamily="34" charset="-122"/>
              </a:rPr>
              <a:t>不含</a:t>
            </a:r>
            <a:r>
              <a:rPr lang="en-US" altLang="zh-CN" sz="1400" dirty="0">
                <a:latin typeface="微软雅黑" panose="020B0503020204020204" pitchFamily="34" charset="-122"/>
                <a:ea typeface="微软雅黑" panose="020B0503020204020204" pitchFamily="34" charset="-122"/>
              </a:rPr>
              <a:t>margin):</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-box-sizing: border-box;</a:t>
            </a:r>
          </a:p>
          <a:p>
            <a:pPr>
              <a:spcBef>
                <a:spcPts val="400"/>
              </a:spcBef>
              <a:spcAft>
                <a:spcPts val="400"/>
              </a:spcAft>
              <a:defRPr/>
            </a:pPr>
            <a:r>
              <a:rPr lang="zh-CN" altLang="en-US" sz="1400" dirty="0">
                <a:latin typeface="微软雅黑" panose="020B0503020204020204" pitchFamily="34" charset="-122"/>
                <a:ea typeface="微软雅黑" panose="020B0503020204020204" pitchFamily="34" charset="-122"/>
              </a:rPr>
              <a:t>消除输入框和按钮的原生外观，在</a:t>
            </a:r>
            <a:r>
              <a:rPr lang="en-US" altLang="zh-CN" sz="1400" dirty="0" err="1">
                <a:latin typeface="微软雅黑" panose="020B0503020204020204" pitchFamily="34" charset="-122"/>
                <a:ea typeface="微软雅黑" panose="020B0503020204020204" pitchFamily="34" charset="-122"/>
              </a:rPr>
              <a:t>iOS</a:t>
            </a:r>
            <a:r>
              <a:rPr lang="zh-CN" altLang="en-US" sz="1400" dirty="0">
                <a:latin typeface="微软雅黑" panose="020B0503020204020204" pitchFamily="34" charset="-122"/>
                <a:ea typeface="微软雅黑" panose="020B0503020204020204" pitchFamily="34" charset="-122"/>
              </a:rPr>
              <a:t>上加上这个属性才能给按钮和输入框自定义样式</a:t>
            </a:r>
            <a:r>
              <a:rPr lang="en-US" altLang="zh-CN" sz="1400" dirty="0">
                <a:latin typeface="微软雅黑" panose="020B0503020204020204" pitchFamily="34" charset="-122"/>
                <a:ea typeface="微软雅黑" panose="020B0503020204020204" pitchFamily="34" charset="-122"/>
              </a:rPr>
              <a:t>:</a:t>
            </a:r>
          </a:p>
          <a:p>
            <a:pPr>
              <a:spcBef>
                <a:spcPts val="400"/>
              </a:spcBef>
              <a:spcAft>
                <a:spcPts val="400"/>
              </a:spcAft>
              <a:defRP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webkit</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-appearance: none</a:t>
            </a:r>
            <a:r>
              <a:rPr lang="en-US" altLang="zh-CN" sz="1400"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8" name="图片 7"/>
          <p:cNvPicPr>
            <a:picLocks noChangeAspect="1"/>
          </p:cNvPicPr>
          <p:nvPr/>
        </p:nvPicPr>
        <p:blipFill>
          <a:blip r:embed="rId3" cstate="print"/>
          <a:stretch>
            <a:fillRect/>
          </a:stretch>
        </p:blipFill>
        <p:spPr>
          <a:xfrm>
            <a:off x="3635896" y="4067815"/>
            <a:ext cx="1368425" cy="557212"/>
          </a:xfrm>
          <a:prstGeom prst="rect">
            <a:avLst/>
          </a:prstGeom>
          <a:effectLst>
            <a:outerShdw blurRad="63500" sx="102000" sy="102000" algn="ctr" rotWithShape="0">
              <a:prstClr val="black">
                <a:alpha val="40000"/>
              </a:prstClr>
            </a:outerShdw>
          </a:effectLst>
        </p:spPr>
      </p:pic>
      <p:pic>
        <p:nvPicPr>
          <p:cNvPr id="9" name="图片 8"/>
          <p:cNvPicPr>
            <a:picLocks noChangeAspect="1"/>
          </p:cNvPicPr>
          <p:nvPr/>
        </p:nvPicPr>
        <p:blipFill>
          <a:blip r:embed="rId4" cstate="print"/>
          <a:stretch>
            <a:fillRect/>
          </a:stretch>
        </p:blipFill>
        <p:spPr>
          <a:xfrm>
            <a:off x="7308304" y="2793301"/>
            <a:ext cx="1079500" cy="10080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0551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1169551"/>
          </a:xfrm>
          <a:prstGeom prst="rect">
            <a:avLst/>
          </a:prstGeom>
          <a:noFill/>
        </p:spPr>
        <p:txBody>
          <a:bodyPr wrap="square" rtlCol="0">
            <a:spAutoFit/>
          </a:bodyPr>
          <a:lstStyle/>
          <a:p>
            <a:pPr>
              <a:spcBef>
                <a:spcPts val="1200"/>
              </a:spcBef>
              <a:spcAft>
                <a:spcPts val="1200"/>
              </a:spcAft>
            </a:pPr>
            <a:r>
              <a:rPr lang="zh-CN" altLang="en-US" sz="2400" dirty="0">
                <a:solidFill>
                  <a:schemeClr val="bg1"/>
                </a:solidFill>
                <a:latin typeface="微软雅黑" pitchFamily="34" charset="-122"/>
                <a:ea typeface="微软雅黑" pitchFamily="34" charset="-122"/>
              </a:rPr>
              <a:t>关于</a:t>
            </a:r>
            <a:r>
              <a:rPr lang="en-US" altLang="zh-CN" sz="2400" dirty="0">
                <a:solidFill>
                  <a:schemeClr val="bg1"/>
                </a:solidFill>
                <a:latin typeface="微软雅黑" pitchFamily="34" charset="-122"/>
                <a:ea typeface="微软雅黑" pitchFamily="34" charset="-122"/>
              </a:rPr>
              <a:t>background-</a:t>
            </a:r>
            <a:r>
              <a:rPr lang="en-US" altLang="zh-CN" sz="2400" dirty="0" err="1">
                <a:solidFill>
                  <a:schemeClr val="bg1"/>
                </a:solidFill>
                <a:latin typeface="微软雅黑" pitchFamily="34" charset="-122"/>
                <a:ea typeface="微软雅黑" pitchFamily="34" charset="-122"/>
              </a:rPr>
              <a:t>szie</a:t>
            </a:r>
            <a:r>
              <a:rPr lang="zh-CN" altLang="en-US" sz="2400"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a:p>
            <a:pPr>
              <a:buFont typeface="Arial" pitchFamily="34" charset="0"/>
              <a:buChar char="•"/>
            </a:pP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cstate="print"/>
          <a:stretch>
            <a:fillRect/>
          </a:stretch>
        </p:blipFill>
        <p:spPr>
          <a:xfrm>
            <a:off x="3635896" y="4067815"/>
            <a:ext cx="1368425" cy="557212"/>
          </a:xfrm>
          <a:prstGeom prst="rect">
            <a:avLst/>
          </a:prstGeom>
          <a:effectLst>
            <a:outerShdw blurRad="63500" sx="102000" sy="102000" algn="ctr" rotWithShape="0">
              <a:prstClr val="black">
                <a:alpha val="40000"/>
              </a:prstClr>
            </a:outerShdw>
          </a:effectLst>
        </p:spPr>
      </p:pic>
      <p:pic>
        <p:nvPicPr>
          <p:cNvPr id="9" name="图片 8"/>
          <p:cNvPicPr>
            <a:picLocks noChangeAspect="1"/>
          </p:cNvPicPr>
          <p:nvPr/>
        </p:nvPicPr>
        <p:blipFill>
          <a:blip r:embed="rId4" cstate="print"/>
          <a:stretch>
            <a:fillRect/>
          </a:stretch>
        </p:blipFill>
        <p:spPr>
          <a:xfrm>
            <a:off x="7308304" y="2793301"/>
            <a:ext cx="1079500" cy="1008062"/>
          </a:xfrm>
          <a:prstGeom prst="rect">
            <a:avLst/>
          </a:prstGeom>
          <a:effectLst>
            <a:outerShdw blurRad="63500" sx="102000" sy="102000" algn="ctr" rotWithShape="0">
              <a:prstClr val="black">
                <a:alpha val="40000"/>
              </a:prstClr>
            </a:outerShdw>
          </a:effectLst>
        </p:spPr>
      </p:pic>
      <p:sp>
        <p:nvSpPr>
          <p:cNvPr id="10" name="矩形 9"/>
          <p:cNvSpPr/>
          <p:nvPr/>
        </p:nvSpPr>
        <p:spPr>
          <a:xfrm>
            <a:off x="683568" y="1988840"/>
            <a:ext cx="8118475" cy="3647152"/>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background-size:</a:t>
            </a: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x y</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值是横轴 纵轴</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background-size:100%;</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等比例让</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x</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轴占满该容器，</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y</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轴可能没有占满</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background-size:50px 80%;</a:t>
            </a:r>
          </a:p>
          <a:p>
            <a:pPr>
              <a:lnSpc>
                <a:spcPct val="150000"/>
              </a:lnSpc>
              <a:defRPr/>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background-size:cover</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等比例占满容器，按照图片小的那边铺满</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background-size:contain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等比例缩小</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background-size:auto</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保持原样，不拉伸压缩图片大小</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举例：</a:t>
            </a:r>
            <a:r>
              <a:rPr lang="en-US" altLang="zh-CN" sz="1400" dirty="0">
                <a:latin typeface="微软雅黑" panose="020B0503020204020204" pitchFamily="34" charset="-122"/>
                <a:ea typeface="微软雅黑" panose="020B0503020204020204" pitchFamily="34" charset="-122"/>
                <a:cs typeface="Arial" panose="020B0604020202020204" pitchFamily="34" charset="0"/>
                <a:hlinkClick r:id="rId5"/>
              </a:rPr>
              <a:t>http://</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hlinkClick r:id="rId5"/>
              </a:rPr>
              <a:t>ios.mt.renren.com</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38843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目录</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642910" y="1500174"/>
            <a:ext cx="8143932" cy="3662541"/>
          </a:xfrm>
          <a:prstGeom prst="rect">
            <a:avLst/>
          </a:prstGeom>
          <a:noFill/>
        </p:spPr>
        <p:txBody>
          <a:bodyPr wrap="square" rtlCol="0">
            <a:spAutoFit/>
          </a:bodyPr>
          <a:lstStyle/>
          <a:p>
            <a:pPr>
              <a:spcBef>
                <a:spcPts val="1200"/>
              </a:spcBef>
              <a:spcAft>
                <a:spcPts val="1200"/>
              </a:spcAft>
              <a:buFont typeface="Wingdings" pitchFamily="2" charset="2"/>
              <a:buChar char="Ø"/>
            </a:pPr>
            <a:r>
              <a:rPr lang="zh-CN" altLang="en-US" sz="2400" dirty="0" smtClean="0">
                <a:solidFill>
                  <a:schemeClr val="bg1"/>
                </a:solidFill>
                <a:latin typeface="微软雅黑" pitchFamily="34" charset="-122"/>
                <a:ea typeface="微软雅黑" pitchFamily="34" charset="-122"/>
              </a:rPr>
              <a:t> 成为历史的</a:t>
            </a:r>
            <a:r>
              <a:rPr lang="en-US" altLang="zh-CN" sz="2400" dirty="0" smtClean="0">
                <a:solidFill>
                  <a:schemeClr val="bg1"/>
                </a:solidFill>
                <a:latin typeface="微软雅黑" pitchFamily="34" charset="-122"/>
                <a:ea typeface="微软雅黑" pitchFamily="34" charset="-122"/>
              </a:rPr>
              <a:t>WAP</a:t>
            </a:r>
            <a:r>
              <a:rPr lang="zh-CN" altLang="en-US" sz="2400" dirty="0" smtClean="0">
                <a:solidFill>
                  <a:schemeClr val="bg1"/>
                </a:solidFill>
                <a:latin typeface="微软雅黑" pitchFamily="34" charset="-122"/>
                <a:ea typeface="微软雅黑" pitchFamily="34" charset="-122"/>
              </a:rPr>
              <a:t>开发技术</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Wingdings" pitchFamily="2" charset="2"/>
              <a:buChar char="Ø"/>
            </a:pPr>
            <a:r>
              <a:rPr lang="en-US" altLang="zh-CN" sz="2400" dirty="0" smtClean="0">
                <a:solidFill>
                  <a:schemeClr val="bg1"/>
                </a:solidFill>
                <a:latin typeface="微软雅黑" pitchFamily="34" charset="-122"/>
                <a:ea typeface="微软雅黑" pitchFamily="34" charset="-122"/>
              </a:rPr>
              <a:t> </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的相关知识点</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Wingdings" pitchFamily="2" charset="2"/>
              <a:buChar char="Ø"/>
            </a:pPr>
            <a:r>
              <a:rPr lang="en-US" altLang="zh-CN" sz="2400" dirty="0" smtClean="0">
                <a:solidFill>
                  <a:schemeClr val="bg1"/>
                </a:solidFill>
                <a:latin typeface="微软雅黑" pitchFamily="34" charset="-122"/>
                <a:ea typeface="微软雅黑" pitchFamily="34" charset="-122"/>
              </a:rPr>
              <a:t> </a:t>
            </a:r>
            <a:r>
              <a:rPr lang="en-US" altLang="zh-CN" sz="2400" dirty="0" smtClean="0">
                <a:solidFill>
                  <a:schemeClr val="bg1"/>
                </a:solidFill>
                <a:latin typeface="微软雅黑" pitchFamily="34" charset="-122"/>
                <a:ea typeface="微软雅黑" pitchFamily="34" charset="-122"/>
              </a:rPr>
              <a:t>CSS3</a:t>
            </a:r>
            <a:r>
              <a:rPr lang="zh-CN" altLang="en-US" sz="2400" dirty="0" smtClean="0">
                <a:solidFill>
                  <a:schemeClr val="bg1"/>
                </a:solidFill>
                <a:latin typeface="微软雅黑" pitchFamily="34" charset="-122"/>
                <a:ea typeface="微软雅黑" pitchFamily="34" charset="-122"/>
              </a:rPr>
              <a:t>实现高级样式效果</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Wingdings" pitchFamily="2" charset="2"/>
              <a:buChar char="Ø"/>
            </a:pPr>
            <a:r>
              <a:rPr lang="en-US" altLang="zh-CN" sz="2400" dirty="0">
                <a:solidFill>
                  <a:schemeClr val="bg1"/>
                </a:solidFill>
                <a:latin typeface="微软雅黑" pitchFamily="34" charset="-122"/>
                <a:ea typeface="微软雅黑" pitchFamily="34" charset="-122"/>
              </a:rPr>
              <a:t> </a:t>
            </a:r>
            <a:r>
              <a:rPr lang="zh-CN" altLang="en-US" sz="2400" dirty="0">
                <a:solidFill>
                  <a:schemeClr val="bg1"/>
                </a:solidFill>
                <a:latin typeface="微软雅黑" pitchFamily="34" charset="-122"/>
                <a:ea typeface="微软雅黑" pitchFamily="34" charset="-122"/>
              </a:rPr>
              <a:t>需要</a:t>
            </a:r>
            <a:r>
              <a:rPr lang="zh-CN" altLang="en-US" sz="2400" dirty="0" smtClean="0">
                <a:solidFill>
                  <a:schemeClr val="bg1"/>
                </a:solidFill>
                <a:latin typeface="微软雅黑" pitchFamily="34" charset="-122"/>
                <a:ea typeface="微软雅黑" pitchFamily="34" charset="-122"/>
              </a:rPr>
              <a:t>理解的</a:t>
            </a:r>
            <a:r>
              <a:rPr lang="en-US" altLang="zh-CN" sz="2400" dirty="0" err="1" smtClean="0">
                <a:solidFill>
                  <a:schemeClr val="bg1"/>
                </a:solidFill>
                <a:latin typeface="微软雅黑" pitchFamily="34" charset="-122"/>
                <a:ea typeface="微软雅黑" pitchFamily="34" charset="-122"/>
              </a:rPr>
              <a:t>Javascript</a:t>
            </a:r>
            <a:r>
              <a:rPr lang="zh-CN" altLang="en-US" sz="2400" dirty="0" smtClean="0">
                <a:solidFill>
                  <a:schemeClr val="bg1"/>
                </a:solidFill>
                <a:latin typeface="微软雅黑" pitchFamily="34" charset="-122"/>
                <a:ea typeface="微软雅黑" pitchFamily="34" charset="-122"/>
              </a:rPr>
              <a:t>知识点</a:t>
            </a:r>
            <a:endParaRPr lang="en-US" altLang="zh-CN" sz="2400" dirty="0" smtClean="0">
              <a:solidFill>
                <a:schemeClr val="bg1"/>
              </a:solidFill>
              <a:latin typeface="微软雅黑" pitchFamily="34" charset="-122"/>
              <a:ea typeface="微软雅黑" pitchFamily="34" charset="-122"/>
            </a:endParaRPr>
          </a:p>
          <a:p>
            <a:pPr>
              <a:buFont typeface="Wingdings" pitchFamily="2" charset="2"/>
              <a:buChar char="Ø"/>
            </a:pPr>
            <a:endParaRPr lang="en-US" altLang="zh-CN" sz="2400" dirty="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1846659"/>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关于高清屏幕的图片显示问题：</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a:p>
            <a:pPr>
              <a:buFont typeface="Arial" pitchFamily="34" charset="0"/>
              <a:buChar char="•"/>
            </a:pPr>
            <a:endParaRPr lang="zh-CN" altLang="en-US"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7" name="矩形 6"/>
          <p:cNvSpPr/>
          <p:nvPr/>
        </p:nvSpPr>
        <p:spPr>
          <a:xfrm>
            <a:off x="683568" y="1988840"/>
            <a:ext cx="8118475" cy="3970318"/>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defRPr/>
            </a:pP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源图</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200*200px</a:t>
            </a:r>
          </a:p>
          <a:p>
            <a:pPr>
              <a:lnSpc>
                <a:spcPct val="150000"/>
              </a:lnSpc>
              <a:defRPr/>
            </a:pPr>
            <a:endParaRPr lang="en-US" altLang="zh-CN" sz="14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div {</a:t>
            </a:r>
          </a:p>
          <a:p>
            <a:pPr>
              <a:lnSpc>
                <a:spcPct val="150000"/>
              </a:lnSpc>
              <a:defRPr/>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background-size: 50% 50%;</a:t>
            </a:r>
          </a:p>
          <a:p>
            <a:pPr>
              <a:lnSpc>
                <a:spcPct val="150000"/>
              </a:lnSpc>
              <a:defRPr/>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a:t>
            </a:r>
          </a:p>
          <a:p>
            <a:pPr>
              <a:lnSpc>
                <a:spcPct val="150000"/>
              </a:lnSpc>
              <a:defRPr/>
            </a:pPr>
            <a:endParaRPr lang="en-US" altLang="zh-CN" sz="14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1400" dirty="0" err="1" smtClean="0">
                <a:latin typeface="微软雅黑" panose="020B0503020204020204" pitchFamily="34" charset="-122"/>
                <a:ea typeface="微软雅黑" panose="020B0503020204020204" pitchFamily="34" charset="-122"/>
                <a:cs typeface="Arial" panose="020B0604020202020204" pitchFamily="34" charset="0"/>
              </a:rPr>
              <a:t>img</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p>
          <a:p>
            <a:pPr lvl="1">
              <a:lnSpc>
                <a:spcPct val="150000"/>
              </a:lnSpc>
              <a:defRPr/>
            </a:pPr>
            <a:r>
              <a:rPr lang="en-US" altLang="zh-CN" sz="1400"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width: 50px;</a:t>
            </a:r>
          </a:p>
          <a:p>
            <a:pPr lvl="1">
              <a:lnSpc>
                <a:spcPct val="150000"/>
              </a:lnSpc>
              <a:defRPr/>
            </a:pPr>
            <a:r>
              <a:rPr lang="en-US" altLang="zh-CN" sz="1400"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height: 50px;</a:t>
            </a:r>
          </a:p>
          <a:p>
            <a:pPr>
              <a:lnSpc>
                <a:spcPct val="150000"/>
              </a:lnSpc>
              <a:defRPr/>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a:t>
            </a: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38843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移动端端</a:t>
            </a:r>
            <a:r>
              <a:rPr lang="en-US" altLang="zh-CN" sz="3600" dirty="0" smtClean="0">
                <a:solidFill>
                  <a:schemeClr val="bg1"/>
                </a:solidFill>
                <a:latin typeface="微软雅黑" pitchFamily="34" charset="-122"/>
                <a:ea typeface="微软雅黑" pitchFamily="34" charset="-122"/>
              </a:rPr>
              <a:t>CSS3</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35596" y="1124744"/>
            <a:ext cx="8312868" cy="5324535"/>
          </a:xfrm>
          <a:prstGeom prst="rect">
            <a:avLst/>
          </a:prstGeom>
          <a:noFill/>
        </p:spPr>
        <p:txBody>
          <a:bodyPr wrap="square" rtlCol="0">
            <a:spAutoFit/>
          </a:bodyPr>
          <a:lstStyle/>
          <a:p>
            <a:r>
              <a:rPr lang="zh-CN" altLang="zh-CN" sz="2400" dirty="0">
                <a:solidFill>
                  <a:schemeClr val="bg1"/>
                </a:solidFill>
              </a:rPr>
              <a:t>改变盒子</a:t>
            </a:r>
            <a:r>
              <a:rPr lang="zh-CN" altLang="zh-CN" sz="2400" dirty="0" smtClean="0">
                <a:solidFill>
                  <a:schemeClr val="bg1"/>
                </a:solidFill>
              </a:rPr>
              <a:t>模型</a:t>
            </a:r>
            <a:endParaRPr lang="en-US" altLang="zh-CN" sz="2400" dirty="0" smtClean="0">
              <a:solidFill>
                <a:schemeClr val="bg1"/>
              </a:solidFill>
            </a:endParaRPr>
          </a:p>
          <a:p>
            <a:r>
              <a:rPr lang="en-US" altLang="zh-CN" sz="2400" dirty="0" smtClean="0">
                <a:solidFill>
                  <a:schemeClr val="bg1"/>
                </a:solidFill>
              </a:rPr>
              <a:t>-</a:t>
            </a:r>
            <a:r>
              <a:rPr lang="en-US" altLang="zh-CN" sz="2400" dirty="0" err="1">
                <a:solidFill>
                  <a:schemeClr val="bg1"/>
                </a:solidFill>
              </a:rPr>
              <a:t>webkit-box-sizing:border-box</a:t>
            </a:r>
            <a:r>
              <a:rPr lang="en-US" altLang="zh-CN" sz="2400" dirty="0">
                <a:solidFill>
                  <a:schemeClr val="bg1"/>
                </a:solidFill>
              </a:rPr>
              <a:t>;</a:t>
            </a:r>
            <a:endParaRPr lang="zh-CN" altLang="zh-CN" sz="2400" dirty="0">
              <a:solidFill>
                <a:schemeClr val="bg1"/>
              </a:solidFill>
            </a:endParaRPr>
          </a:p>
          <a:p>
            <a:r>
              <a:rPr lang="en-US" altLang="zh-CN" sz="2400" dirty="0">
                <a:solidFill>
                  <a:schemeClr val="bg1"/>
                </a:solidFill>
              </a:rPr>
              <a:t>-</a:t>
            </a:r>
            <a:r>
              <a:rPr lang="en-US" altLang="zh-CN" sz="2400" dirty="0" err="1">
                <a:solidFill>
                  <a:schemeClr val="bg1"/>
                </a:solidFill>
              </a:rPr>
              <a:t>moz-box-sizing:border-box</a:t>
            </a:r>
            <a:r>
              <a:rPr lang="en-US" altLang="zh-CN" sz="2400" dirty="0">
                <a:solidFill>
                  <a:schemeClr val="bg1"/>
                </a:solidFill>
              </a:rPr>
              <a:t>;</a:t>
            </a:r>
            <a:endParaRPr lang="zh-CN" altLang="zh-CN" sz="2400" dirty="0">
              <a:solidFill>
                <a:schemeClr val="bg1"/>
              </a:solidFill>
            </a:endParaRPr>
          </a:p>
          <a:p>
            <a:r>
              <a:rPr lang="en-US" altLang="zh-CN" sz="2400" dirty="0" err="1">
                <a:solidFill>
                  <a:schemeClr val="bg1"/>
                </a:solidFill>
              </a:rPr>
              <a:t>box-sizing:border-box</a:t>
            </a:r>
            <a:r>
              <a:rPr lang="en-US" altLang="zh-CN" sz="2400" dirty="0">
                <a:solidFill>
                  <a:schemeClr val="bg1"/>
                </a:solidFill>
              </a:rPr>
              <a:t>;</a:t>
            </a:r>
            <a:endParaRPr lang="zh-CN" altLang="zh-CN" sz="2400" dirty="0">
              <a:solidFill>
                <a:schemeClr val="bg1"/>
              </a:solidFill>
            </a:endParaRPr>
          </a:p>
          <a:p>
            <a:r>
              <a:rPr lang="en-US" altLang="zh-CN" sz="2400" dirty="0" smtClean="0">
                <a:solidFill>
                  <a:schemeClr val="bg1"/>
                </a:solidFill>
                <a:latin typeface="微软雅黑" pitchFamily="34" charset="-122"/>
                <a:ea typeface="微软雅黑" pitchFamily="34" charset="-122"/>
              </a:rPr>
              <a:t> </a:t>
            </a:r>
            <a:r>
              <a:rPr lang="en-US" altLang="zh-CN" sz="2400" dirty="0" err="1">
                <a:solidFill>
                  <a:schemeClr val="bg1"/>
                </a:solidFill>
              </a:rPr>
              <a:t>var</a:t>
            </a:r>
            <a:r>
              <a:rPr lang="en-US" altLang="zh-CN" sz="2400" dirty="0">
                <a:solidFill>
                  <a:schemeClr val="bg1"/>
                </a:solidFill>
              </a:rPr>
              <a:t> </a:t>
            </a:r>
            <a:r>
              <a:rPr lang="en-US" altLang="zh-CN" sz="2400" dirty="0" err="1">
                <a:solidFill>
                  <a:schemeClr val="bg1"/>
                </a:solidFill>
              </a:rPr>
              <a:t>dpr</a:t>
            </a:r>
            <a:r>
              <a:rPr lang="en-US" altLang="zh-CN" sz="2400" dirty="0">
                <a:solidFill>
                  <a:schemeClr val="bg1"/>
                </a:solidFill>
              </a:rPr>
              <a:t>=</a:t>
            </a:r>
            <a:r>
              <a:rPr lang="en-US" altLang="zh-CN" sz="2400" dirty="0" err="1">
                <a:solidFill>
                  <a:schemeClr val="bg1"/>
                </a:solidFill>
              </a:rPr>
              <a:t>window.devicePixelRatio</a:t>
            </a:r>
            <a:r>
              <a:rPr lang="en-US" altLang="zh-CN" sz="2400" dirty="0">
                <a:solidFill>
                  <a:schemeClr val="bg1"/>
                </a:solidFill>
              </a:rPr>
              <a:t>;  </a:t>
            </a:r>
            <a:r>
              <a:rPr lang="en-US" altLang="zh-CN" sz="2400" dirty="0" err="1">
                <a:solidFill>
                  <a:schemeClr val="bg1"/>
                </a:solidFill>
              </a:rPr>
              <a:t>dpr</a:t>
            </a:r>
            <a:endParaRPr lang="zh-CN" altLang="zh-CN" sz="2400" dirty="0">
              <a:solidFill>
                <a:schemeClr val="bg1"/>
              </a:solidFill>
            </a:endParaRPr>
          </a:p>
          <a:p>
            <a:r>
              <a:rPr lang="en-US" altLang="zh-CN" sz="2400" dirty="0" err="1">
                <a:solidFill>
                  <a:schemeClr val="bg1"/>
                </a:solidFill>
              </a:rPr>
              <a:t>var</a:t>
            </a:r>
            <a:r>
              <a:rPr lang="en-US" altLang="zh-CN" sz="2400" dirty="0">
                <a:solidFill>
                  <a:schemeClr val="bg1"/>
                </a:solidFill>
              </a:rPr>
              <a:t> </a:t>
            </a:r>
            <a:r>
              <a:rPr lang="en-US" altLang="zh-CN" sz="2400" dirty="0" err="1">
                <a:solidFill>
                  <a:schemeClr val="bg1"/>
                </a:solidFill>
              </a:rPr>
              <a:t>screenWidth</a:t>
            </a:r>
            <a:r>
              <a:rPr lang="en-US" altLang="zh-CN" sz="2400" dirty="0">
                <a:solidFill>
                  <a:schemeClr val="bg1"/>
                </a:solidFill>
              </a:rPr>
              <a:t>=</a:t>
            </a:r>
            <a:r>
              <a:rPr lang="en-US" altLang="zh-CN" sz="2400" dirty="0" err="1">
                <a:solidFill>
                  <a:schemeClr val="bg1"/>
                </a:solidFill>
              </a:rPr>
              <a:t>screen.width</a:t>
            </a:r>
            <a:r>
              <a:rPr lang="en-US" altLang="zh-CN" sz="2400" dirty="0">
                <a:solidFill>
                  <a:schemeClr val="bg1"/>
                </a:solidFill>
              </a:rPr>
              <a:t>; </a:t>
            </a:r>
            <a:r>
              <a:rPr lang="zh-CN" altLang="zh-CN" sz="2400" dirty="0">
                <a:solidFill>
                  <a:schemeClr val="bg1"/>
                </a:solidFill>
              </a:rPr>
              <a:t>物理像素</a:t>
            </a:r>
          </a:p>
          <a:p>
            <a:r>
              <a:rPr lang="en-US" altLang="zh-CN" sz="2400" dirty="0" err="1">
                <a:solidFill>
                  <a:schemeClr val="bg1"/>
                </a:solidFill>
              </a:rPr>
              <a:t>window.devicePixelRatio</a:t>
            </a:r>
            <a:r>
              <a:rPr lang="zh-CN" altLang="zh-CN" sz="2400" dirty="0">
                <a:solidFill>
                  <a:schemeClr val="bg1"/>
                </a:solidFill>
              </a:rPr>
              <a:t>是设备上物理像素和设备独立像素</a:t>
            </a:r>
            <a:r>
              <a:rPr lang="en-US" altLang="zh-CN" sz="2400" dirty="0">
                <a:solidFill>
                  <a:schemeClr val="bg1"/>
                </a:solidFill>
              </a:rPr>
              <a:t>(device-independent pixels (dips))</a:t>
            </a:r>
            <a:r>
              <a:rPr lang="zh-CN" altLang="zh-CN" sz="2400" dirty="0">
                <a:solidFill>
                  <a:schemeClr val="bg1"/>
                </a:solidFill>
              </a:rPr>
              <a:t>的比例。</a:t>
            </a:r>
          </a:p>
          <a:p>
            <a:r>
              <a:rPr lang="zh-CN" altLang="zh-CN" sz="2400" dirty="0">
                <a:solidFill>
                  <a:schemeClr val="bg1"/>
                </a:solidFill>
              </a:rPr>
              <a:t>公式表示就是：</a:t>
            </a:r>
            <a:r>
              <a:rPr lang="en-US" altLang="zh-CN" sz="2400" dirty="0" err="1">
                <a:solidFill>
                  <a:schemeClr val="bg1"/>
                </a:solidFill>
              </a:rPr>
              <a:t>window.devicePixelRatio</a:t>
            </a:r>
            <a:r>
              <a:rPr lang="en-US" altLang="zh-CN" sz="2400" dirty="0">
                <a:solidFill>
                  <a:schemeClr val="bg1"/>
                </a:solidFill>
              </a:rPr>
              <a:t> = </a:t>
            </a:r>
            <a:r>
              <a:rPr lang="zh-CN" altLang="zh-CN" sz="2400" dirty="0">
                <a:solidFill>
                  <a:schemeClr val="bg1"/>
                </a:solidFill>
              </a:rPr>
              <a:t>物理像素</a:t>
            </a:r>
            <a:r>
              <a:rPr lang="en-US" altLang="zh-CN" sz="2400" dirty="0">
                <a:solidFill>
                  <a:schemeClr val="bg1"/>
                </a:solidFill>
              </a:rPr>
              <a:t> / dips</a:t>
            </a:r>
            <a:endParaRPr lang="zh-CN" altLang="zh-CN" sz="2400" dirty="0">
              <a:solidFill>
                <a:schemeClr val="bg1"/>
              </a:solidFill>
            </a:endParaRPr>
          </a:p>
          <a:p>
            <a:r>
              <a:rPr lang="zh-CN" altLang="zh-CN" sz="2400" dirty="0">
                <a:solidFill>
                  <a:schemeClr val="bg1"/>
                </a:solidFill>
              </a:rPr>
              <a:t>在</a:t>
            </a:r>
            <a:r>
              <a:rPr lang="en-US" altLang="zh-CN" sz="2400" dirty="0" err="1">
                <a:solidFill>
                  <a:schemeClr val="bg1"/>
                </a:solidFill>
              </a:rPr>
              <a:t>iOS</a:t>
            </a:r>
            <a:r>
              <a:rPr lang="zh-CN" altLang="zh-CN" sz="2400" dirty="0">
                <a:solidFill>
                  <a:schemeClr val="bg1"/>
                </a:solidFill>
              </a:rPr>
              <a:t>设备，</a:t>
            </a:r>
            <a:r>
              <a:rPr lang="en-US" altLang="zh-CN" sz="2400" dirty="0" err="1">
                <a:solidFill>
                  <a:schemeClr val="bg1"/>
                </a:solidFill>
              </a:rPr>
              <a:t>screen.width</a:t>
            </a:r>
            <a:r>
              <a:rPr lang="zh-CN" altLang="zh-CN" sz="2400" dirty="0">
                <a:solidFill>
                  <a:schemeClr val="bg1"/>
                </a:solidFill>
              </a:rPr>
              <a:t>乘以</a:t>
            </a:r>
            <a:r>
              <a:rPr lang="en-US" altLang="zh-CN" sz="2400" dirty="0" err="1">
                <a:solidFill>
                  <a:schemeClr val="bg1"/>
                </a:solidFill>
              </a:rPr>
              <a:t>devicePixelRatio</a:t>
            </a:r>
            <a:r>
              <a:rPr lang="zh-CN" altLang="zh-CN" sz="2400" dirty="0">
                <a:solidFill>
                  <a:schemeClr val="bg1"/>
                </a:solidFill>
              </a:rPr>
              <a:t>得到的是物理像素值。</a:t>
            </a:r>
          </a:p>
          <a:p>
            <a:r>
              <a:rPr lang="zh-CN" altLang="zh-CN" sz="2400" dirty="0">
                <a:solidFill>
                  <a:schemeClr val="bg1"/>
                </a:solidFill>
              </a:rPr>
              <a:t>在</a:t>
            </a:r>
            <a:r>
              <a:rPr lang="en-US" altLang="zh-CN" sz="2400" dirty="0">
                <a:solidFill>
                  <a:schemeClr val="bg1"/>
                </a:solidFill>
              </a:rPr>
              <a:t>Android</a:t>
            </a:r>
            <a:r>
              <a:rPr lang="zh-CN" altLang="zh-CN" sz="2400" dirty="0">
                <a:solidFill>
                  <a:schemeClr val="bg1"/>
                </a:solidFill>
              </a:rPr>
              <a:t>以及</a:t>
            </a:r>
            <a:r>
              <a:rPr lang="en-US" altLang="zh-CN" sz="2400" dirty="0">
                <a:solidFill>
                  <a:schemeClr val="bg1"/>
                </a:solidFill>
              </a:rPr>
              <a:t>Windows Phone</a:t>
            </a:r>
            <a:r>
              <a:rPr lang="zh-CN" altLang="zh-CN" sz="2400" dirty="0">
                <a:solidFill>
                  <a:schemeClr val="bg1"/>
                </a:solidFill>
              </a:rPr>
              <a:t>设备，</a:t>
            </a:r>
            <a:r>
              <a:rPr lang="en-US" altLang="zh-CN" sz="2400" dirty="0" err="1">
                <a:solidFill>
                  <a:schemeClr val="bg1"/>
                </a:solidFill>
              </a:rPr>
              <a:t>screen.width</a:t>
            </a:r>
            <a:r>
              <a:rPr lang="zh-CN" altLang="zh-CN" sz="2400" dirty="0">
                <a:solidFill>
                  <a:schemeClr val="bg1"/>
                </a:solidFill>
              </a:rPr>
              <a:t>除以</a:t>
            </a:r>
            <a:r>
              <a:rPr lang="en-US" altLang="zh-CN" sz="2400" dirty="0" err="1">
                <a:solidFill>
                  <a:schemeClr val="bg1"/>
                </a:solidFill>
              </a:rPr>
              <a:t>devicePixelRatio</a:t>
            </a:r>
            <a:r>
              <a:rPr lang="zh-CN" altLang="zh-CN" sz="2400" dirty="0">
                <a:solidFill>
                  <a:schemeClr val="bg1"/>
                </a:solidFill>
              </a:rPr>
              <a:t>得到的是设备独立像素</a:t>
            </a:r>
            <a:r>
              <a:rPr lang="en-US" altLang="zh-CN" sz="2400" dirty="0">
                <a:solidFill>
                  <a:schemeClr val="bg1"/>
                </a:solidFill>
              </a:rPr>
              <a:t>(dips)</a:t>
            </a:r>
            <a:r>
              <a:rPr lang="zh-CN" altLang="zh-CN" sz="2400" dirty="0">
                <a:solidFill>
                  <a:schemeClr val="bg1"/>
                </a:solidFill>
              </a:rPr>
              <a:t>值。</a:t>
            </a:r>
          </a:p>
          <a:p>
            <a:pPr>
              <a:spcBef>
                <a:spcPts val="1200"/>
              </a:spcBef>
              <a:spcAft>
                <a:spcPts val="1200"/>
              </a:spcAft>
            </a:pPr>
            <a:r>
              <a:rPr lang="en-US" altLang="zh-CN" u="sng" dirty="0">
                <a:solidFill>
                  <a:schemeClr val="bg1">
                    <a:lumMod val="95000"/>
                  </a:schemeClr>
                </a:solidFill>
                <a:hlinkClick r:id="rId3"/>
              </a:rPr>
              <a:t>http://www.zhangxinxu.com/wordpress/2012/08/window-devicepixelratio</a:t>
            </a:r>
            <a:r>
              <a:rPr lang="en-US" altLang="zh-CN" u="sng" dirty="0" smtClean="0">
                <a:solidFill>
                  <a:schemeClr val="bg1">
                    <a:lumMod val="95000"/>
                  </a:schemeClr>
                </a:solidFill>
                <a:hlinkClick r:id="rId3"/>
              </a:rPr>
              <a:t>/</a:t>
            </a:r>
            <a:endParaRPr lang="zh-CN" altLang="zh-CN" dirty="0">
              <a:solidFill>
                <a:schemeClr val="bg1">
                  <a:lumMod val="95000"/>
                </a:schemeClr>
              </a:solidFill>
            </a:endParaRPr>
          </a:p>
        </p:txBody>
      </p:sp>
    </p:spTree>
    <p:extLst>
      <p:ext uri="{BB962C8B-B14F-4D97-AF65-F5344CB8AC3E}">
        <p14:creationId xmlns:p14="http://schemas.microsoft.com/office/powerpoint/2010/main" val="1942333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需要理解的</a:t>
            </a:r>
            <a:r>
              <a:rPr lang="en-US" altLang="zh-CN" sz="3600" dirty="0" err="1" smtClean="0">
                <a:solidFill>
                  <a:schemeClr val="bg1"/>
                </a:solidFill>
                <a:latin typeface="微软雅黑" pitchFamily="34" charset="-122"/>
                <a:ea typeface="微软雅黑" pitchFamily="34" charset="-122"/>
              </a:rPr>
              <a:t>Javascript</a:t>
            </a:r>
            <a:r>
              <a:rPr lang="zh-CN" altLang="en-US" sz="3600" dirty="0" smtClean="0">
                <a:solidFill>
                  <a:schemeClr val="bg1"/>
                </a:solidFill>
                <a:latin typeface="微软雅黑" pitchFamily="34" charset="-122"/>
                <a:ea typeface="微软雅黑" pitchFamily="34" charset="-122"/>
              </a:rPr>
              <a:t>知识</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3508653"/>
          </a:xfrm>
          <a:prstGeom prst="rect">
            <a:avLst/>
          </a:prstGeom>
          <a:noFill/>
        </p:spPr>
        <p:txBody>
          <a:bodyPr wrap="square" rtlCol="0">
            <a:spAutoFit/>
          </a:bodyPr>
          <a:lstStyle/>
          <a:p>
            <a:pPr>
              <a:spcBef>
                <a:spcPts val="1200"/>
              </a:spcBef>
              <a:spcAft>
                <a:spcPts val="1200"/>
              </a:spcAft>
            </a:pPr>
            <a:r>
              <a:rPr lang="zh-CN" altLang="en-US" sz="2400" dirty="0">
                <a:solidFill>
                  <a:schemeClr val="bg1"/>
                </a:solidFill>
                <a:latin typeface="微软雅黑" pitchFamily="34" charset="-122"/>
                <a:ea typeface="微软雅黑" pitchFamily="34" charset="-122"/>
              </a:rPr>
              <a:t>移动端的</a:t>
            </a:r>
            <a:r>
              <a:rPr lang="en-US" altLang="zh-CN" sz="2400" dirty="0">
                <a:solidFill>
                  <a:schemeClr val="bg1"/>
                </a:solidFill>
                <a:latin typeface="微软雅黑" pitchFamily="34" charset="-122"/>
                <a:ea typeface="微软雅黑" pitchFamily="34" charset="-122"/>
              </a:rPr>
              <a:t>click</a:t>
            </a:r>
            <a:r>
              <a:rPr lang="zh-CN" altLang="en-US" sz="2400" dirty="0" smtClean="0">
                <a:solidFill>
                  <a:schemeClr val="bg1"/>
                </a:solidFill>
                <a:latin typeface="微软雅黑" pitchFamily="34" charset="-122"/>
                <a:ea typeface="微软雅黑" pitchFamily="34" charset="-122"/>
              </a:rPr>
              <a:t>事件</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旋转事件</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滑动</a:t>
            </a:r>
            <a:r>
              <a:rPr lang="zh-CN" altLang="en-US" sz="2400" dirty="0" smtClean="0">
                <a:solidFill>
                  <a:schemeClr val="bg1"/>
                </a:solidFill>
                <a:latin typeface="微软雅黑" pitchFamily="34" charset="-122"/>
                <a:ea typeface="微软雅黑" pitchFamily="34" charset="-122"/>
              </a:rPr>
              <a:t>事件</a:t>
            </a:r>
            <a:endParaRPr lang="en-US" altLang="zh-CN" sz="2400" dirty="0">
              <a:solidFill>
                <a:schemeClr val="bg1"/>
              </a:solidFill>
              <a:latin typeface="微软雅黑" pitchFamily="34" charset="-122"/>
              <a:ea typeface="微软雅黑" pitchFamily="34" charset="-122"/>
            </a:endParaRPr>
          </a:p>
          <a:p>
            <a:pPr>
              <a:spcBef>
                <a:spcPts val="1200"/>
              </a:spcBef>
              <a:spcAft>
                <a:spcPts val="1200"/>
              </a:spcAft>
            </a:pPr>
            <a:endParaRPr lang="en-US" altLang="zh-CN" sz="2400" dirty="0">
              <a:solidFill>
                <a:schemeClr val="bg1"/>
              </a:solidFill>
              <a:latin typeface="微软雅黑" pitchFamily="34" charset="-122"/>
              <a:ea typeface="微软雅黑" pitchFamily="34" charset="-122"/>
            </a:endParaRPr>
          </a:p>
          <a:p>
            <a:pPr>
              <a:spcBef>
                <a:spcPts val="1200"/>
              </a:spcBef>
              <a:spcAft>
                <a:spcPts val="1200"/>
              </a:spcAft>
            </a:pPr>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97691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需要理解的</a:t>
            </a:r>
            <a:r>
              <a:rPr lang="en-US" altLang="zh-CN" sz="3600" dirty="0" err="1" smtClean="0">
                <a:solidFill>
                  <a:schemeClr val="bg1"/>
                </a:solidFill>
                <a:latin typeface="微软雅黑" pitchFamily="34" charset="-122"/>
                <a:ea typeface="微软雅黑" pitchFamily="34" charset="-122"/>
              </a:rPr>
              <a:t>Javascript</a:t>
            </a:r>
            <a:r>
              <a:rPr lang="zh-CN" altLang="en-US" sz="3600" dirty="0" smtClean="0">
                <a:solidFill>
                  <a:schemeClr val="bg1"/>
                </a:solidFill>
                <a:latin typeface="微软雅黑" pitchFamily="34" charset="-122"/>
                <a:ea typeface="微软雅黑" pitchFamily="34" charset="-122"/>
              </a:rPr>
              <a:t>知识</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3939540"/>
          </a:xfrm>
          <a:prstGeom prst="rect">
            <a:avLst/>
          </a:prstGeom>
          <a:noFill/>
        </p:spPr>
        <p:txBody>
          <a:bodyPr wrap="square" rtlCol="0">
            <a:spAutoFit/>
          </a:bodyPr>
          <a:lstStyle/>
          <a:p>
            <a:pPr>
              <a:spcBef>
                <a:spcPts val="1200"/>
              </a:spcBef>
              <a:spcAft>
                <a:spcPts val="1200"/>
              </a:spcAft>
            </a:pPr>
            <a:r>
              <a:rPr lang="zh-CN" altLang="en-US" sz="2400" dirty="0">
                <a:solidFill>
                  <a:schemeClr val="bg1"/>
                </a:solidFill>
                <a:latin typeface="微软雅黑" pitchFamily="34" charset="-122"/>
                <a:ea typeface="微软雅黑" pitchFamily="34" charset="-122"/>
              </a:rPr>
              <a:t>移动端的</a:t>
            </a:r>
            <a:r>
              <a:rPr lang="en-US" altLang="zh-CN" sz="2400" dirty="0">
                <a:solidFill>
                  <a:schemeClr val="bg1"/>
                </a:solidFill>
                <a:latin typeface="微软雅黑" pitchFamily="34" charset="-122"/>
                <a:ea typeface="微软雅黑" pitchFamily="34" charset="-122"/>
              </a:rPr>
              <a:t>click</a:t>
            </a:r>
            <a:r>
              <a:rPr lang="zh-CN" altLang="en-US" sz="2400" dirty="0">
                <a:solidFill>
                  <a:schemeClr val="bg1"/>
                </a:solidFill>
                <a:latin typeface="微软雅黑" pitchFamily="34" charset="-122"/>
                <a:ea typeface="微软雅黑" pitchFamily="34" charset="-122"/>
              </a:rPr>
              <a:t>事件</a:t>
            </a:r>
            <a:r>
              <a:rPr lang="zh-CN" altLang="en-US" sz="2400" dirty="0" smtClean="0">
                <a:solidFill>
                  <a:schemeClr val="bg1"/>
                </a:solidFill>
                <a:latin typeface="微软雅黑" pitchFamily="34" charset="-122"/>
                <a:ea typeface="微软雅黑" pitchFamily="34" charset="-122"/>
              </a:rPr>
              <a:t>：</a:t>
            </a:r>
            <a:endParaRPr lang="zh-CN" altLang="en-US"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一系列事件的触发顺序</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a:t>
            </a:r>
            <a:r>
              <a:rPr lang="en-US" altLang="zh-CN" dirty="0" err="1" smtClean="0">
                <a:solidFill>
                  <a:schemeClr val="bg1"/>
                </a:solidFill>
                <a:latin typeface="微软雅黑" pitchFamily="34" charset="-122"/>
                <a:ea typeface="微软雅黑" pitchFamily="34" charset="-122"/>
              </a:rPr>
              <a:t>touchstart</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a:t>
            </a:r>
            <a:r>
              <a:rPr lang="en-US" altLang="zh-CN" dirty="0" err="1" smtClean="0">
                <a:solidFill>
                  <a:schemeClr val="bg1"/>
                </a:solidFill>
                <a:latin typeface="微软雅黑" pitchFamily="34" charset="-122"/>
                <a:ea typeface="微软雅黑" pitchFamily="34" charset="-122"/>
              </a:rPr>
              <a:t>touchmove</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可能没有</a:t>
            </a:r>
            <a:r>
              <a:rPr lang="en-US" altLang="zh-CN" dirty="0" smtClean="0">
                <a:solidFill>
                  <a:schemeClr val="bg1"/>
                </a:solidFill>
                <a:latin typeface="微软雅黑" pitchFamily="34" charset="-122"/>
                <a:ea typeface="微软雅黑" pitchFamily="34" charset="-122"/>
              </a:rPr>
              <a:t>)</a:t>
            </a:r>
          </a:p>
          <a:p>
            <a:pPr>
              <a:lnSpc>
                <a:spcPct val="150000"/>
              </a:lnSpc>
            </a:pPr>
            <a:r>
              <a:rPr lang="en-US" altLang="zh-CN" dirty="0" smtClean="0">
                <a:solidFill>
                  <a:schemeClr val="bg1"/>
                </a:solidFill>
                <a:latin typeface="微软雅黑" pitchFamily="34" charset="-122"/>
                <a:ea typeface="微软雅黑" pitchFamily="34" charset="-122"/>
              </a:rPr>
              <a:t>  </a:t>
            </a:r>
            <a:r>
              <a:rPr lang="en-US" altLang="zh-CN" dirty="0" err="1" smtClean="0">
                <a:solidFill>
                  <a:schemeClr val="bg1"/>
                </a:solidFill>
                <a:latin typeface="微软雅黑" pitchFamily="34" charset="-122"/>
                <a:ea typeface="微软雅黑" pitchFamily="34" charset="-122"/>
              </a:rPr>
              <a:t>touchend</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a:t>
            </a:r>
            <a:r>
              <a:rPr lang="en-US" altLang="zh-CN" dirty="0" err="1" smtClean="0">
                <a:solidFill>
                  <a:schemeClr val="bg1"/>
                </a:solidFill>
                <a:latin typeface="微软雅黑" pitchFamily="34" charset="-122"/>
                <a:ea typeface="微软雅黑" pitchFamily="34" charset="-122"/>
              </a:rPr>
              <a:t>mouseover</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a:t>
            </a:r>
            <a:r>
              <a:rPr lang="en-US" altLang="zh-CN" dirty="0" err="1" smtClean="0">
                <a:solidFill>
                  <a:schemeClr val="bg1"/>
                </a:solidFill>
                <a:latin typeface="微软雅黑" pitchFamily="34" charset="-122"/>
                <a:ea typeface="微软雅黑" pitchFamily="34" charset="-122"/>
              </a:rPr>
              <a:t>mousemove</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click</a:t>
            </a:r>
          </a:p>
          <a:p>
            <a:pPr>
              <a:lnSpc>
                <a:spcPct val="150000"/>
              </a:lnSpc>
              <a:buFont typeface="Arial" pitchFamily="34" charset="0"/>
              <a:buChar char="•"/>
            </a:pPr>
            <a:endParaRPr lang="en-US" altLang="zh-CN"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98551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需要理解的</a:t>
            </a:r>
            <a:r>
              <a:rPr lang="en-US" altLang="zh-CN" sz="3600" dirty="0" err="1" smtClean="0">
                <a:solidFill>
                  <a:schemeClr val="bg1"/>
                </a:solidFill>
                <a:latin typeface="微软雅黑" pitchFamily="34" charset="-122"/>
                <a:ea typeface="微软雅黑" pitchFamily="34" charset="-122"/>
              </a:rPr>
              <a:t>Javascript</a:t>
            </a:r>
            <a:r>
              <a:rPr lang="zh-CN" altLang="en-US" sz="3600" dirty="0" smtClean="0">
                <a:solidFill>
                  <a:schemeClr val="bg1"/>
                </a:solidFill>
                <a:latin typeface="微软雅黑" pitchFamily="34" charset="-122"/>
                <a:ea typeface="微软雅黑" pitchFamily="34" charset="-122"/>
              </a:rPr>
              <a:t>知识</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5186035"/>
          </a:xfrm>
          <a:prstGeom prst="rect">
            <a:avLst/>
          </a:prstGeom>
          <a:noFill/>
        </p:spPr>
        <p:txBody>
          <a:bodyPr wrap="square" rtlCol="0">
            <a:spAutoFit/>
          </a:bodyPr>
          <a:lstStyle/>
          <a:p>
            <a:pPr>
              <a:spcBef>
                <a:spcPts val="1200"/>
              </a:spcBef>
              <a:spcAft>
                <a:spcPts val="1200"/>
              </a:spcAft>
            </a:pPr>
            <a:r>
              <a:rPr lang="en-US" altLang="zh-CN" sz="2400" dirty="0" err="1" smtClean="0">
                <a:solidFill>
                  <a:schemeClr val="bg1"/>
                </a:solidFill>
                <a:latin typeface="微软雅黑" pitchFamily="34" charset="-122"/>
                <a:ea typeface="微软雅黑" pitchFamily="34" charset="-122"/>
              </a:rPr>
              <a:t>iOS</a:t>
            </a:r>
            <a:r>
              <a:rPr lang="zh-CN" altLang="en-US" sz="2400" dirty="0" smtClean="0">
                <a:solidFill>
                  <a:schemeClr val="bg1"/>
                </a:solidFill>
                <a:latin typeface="微软雅黑" pitchFamily="34" charset="-122"/>
                <a:ea typeface="微软雅黑" pitchFamily="34" charset="-122"/>
              </a:rPr>
              <a:t>阻止默认的</a:t>
            </a:r>
            <a:r>
              <a:rPr lang="en-US" altLang="zh-CN" sz="2400" dirty="0" smtClean="0">
                <a:solidFill>
                  <a:schemeClr val="bg1"/>
                </a:solidFill>
                <a:latin typeface="微软雅黑" pitchFamily="34" charset="-122"/>
                <a:ea typeface="微软雅黑" pitchFamily="34" charset="-122"/>
              </a:rPr>
              <a:t>click</a:t>
            </a:r>
            <a:r>
              <a:rPr lang="zh-CN" altLang="en-US" sz="2400" dirty="0" smtClean="0">
                <a:solidFill>
                  <a:schemeClr val="bg1"/>
                </a:solidFill>
                <a:latin typeface="微软雅黑" pitchFamily="34" charset="-122"/>
                <a:ea typeface="微软雅黑" pitchFamily="34" charset="-122"/>
              </a:rPr>
              <a:t>事件原理：</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需要注意：</a:t>
            </a:r>
            <a:r>
              <a:rPr lang="en-US" altLang="zh-CN" dirty="0" smtClean="0">
                <a:solidFill>
                  <a:schemeClr val="bg1"/>
                </a:solidFill>
                <a:latin typeface="微软雅黑" pitchFamily="34" charset="-122"/>
                <a:ea typeface="微软雅黑" pitchFamily="34" charset="-122"/>
              </a:rPr>
              <a:t/>
            </a:r>
            <a:br>
              <a:rPr lang="en-US" altLang="zh-CN" dirty="0" smtClean="0">
                <a:solidFill>
                  <a:schemeClr val="bg1"/>
                </a:solidFill>
                <a:latin typeface="微软雅黑" pitchFamily="34" charset="-122"/>
                <a:ea typeface="微软雅黑" pitchFamily="34" charset="-122"/>
              </a:rPr>
            </a:br>
            <a:r>
              <a:rPr lang="en-US" altLang="zh-CN" dirty="0" smtClean="0">
                <a:solidFill>
                  <a:schemeClr val="bg1"/>
                </a:solidFill>
                <a:latin typeface="微软雅黑" pitchFamily="34" charset="-122"/>
                <a:ea typeface="微软雅黑" pitchFamily="34" charset="-122"/>
              </a:rPr>
              <a:t>(1) </a:t>
            </a:r>
            <a:r>
              <a:rPr lang="zh-CN" altLang="en-US" dirty="0" smtClean="0">
                <a:solidFill>
                  <a:schemeClr val="bg1"/>
                </a:solidFill>
                <a:latin typeface="微软雅黑" pitchFamily="34" charset="-122"/>
                <a:ea typeface="微软雅黑" pitchFamily="34" charset="-122"/>
              </a:rPr>
              <a:t>只是</a:t>
            </a:r>
            <a:r>
              <a:rPr lang="en-US" altLang="zh-CN" dirty="0" err="1" smtClean="0">
                <a:solidFill>
                  <a:schemeClr val="bg1"/>
                </a:solidFill>
                <a:latin typeface="微软雅黑" pitchFamily="34" charset="-122"/>
                <a:ea typeface="微软雅黑" pitchFamily="34" charset="-122"/>
              </a:rPr>
              <a:t>iOS</a:t>
            </a:r>
            <a:r>
              <a:rPr lang="zh-CN" altLang="en-US" dirty="0" smtClean="0">
                <a:solidFill>
                  <a:schemeClr val="bg1"/>
                </a:solidFill>
                <a:latin typeface="微软雅黑" pitchFamily="34" charset="-122"/>
                <a:ea typeface="微软雅黑" pitchFamily="34" charset="-122"/>
              </a:rPr>
              <a:t>，其他平台不必</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(2) </a:t>
            </a:r>
            <a:r>
              <a:rPr lang="zh-CN" altLang="en-US" dirty="0" smtClean="0">
                <a:solidFill>
                  <a:schemeClr val="bg1"/>
                </a:solidFill>
                <a:latin typeface="微软雅黑" pitchFamily="34" charset="-122"/>
                <a:ea typeface="微软雅黑" pitchFamily="34" charset="-122"/>
              </a:rPr>
              <a:t>在</a:t>
            </a:r>
            <a:r>
              <a:rPr lang="en-US" altLang="zh-CN" dirty="0" err="1" smtClean="0">
                <a:solidFill>
                  <a:schemeClr val="bg1"/>
                </a:solidFill>
                <a:latin typeface="微软雅黑" pitchFamily="34" charset="-122"/>
                <a:ea typeface="微软雅黑" pitchFamily="34" charset="-122"/>
              </a:rPr>
              <a:t>touchend</a:t>
            </a:r>
            <a:r>
              <a:rPr lang="zh-CN" altLang="en-US" dirty="0" smtClean="0">
                <a:solidFill>
                  <a:schemeClr val="bg1"/>
                </a:solidFill>
                <a:latin typeface="微软雅黑" pitchFamily="34" charset="-122"/>
                <a:ea typeface="微软雅黑" pitchFamily="34" charset="-122"/>
              </a:rPr>
              <a:t>时就看手指移动情况来决定该阻止</a:t>
            </a:r>
            <a:r>
              <a:rPr lang="en-US" altLang="zh-CN" dirty="0" smtClean="0">
                <a:solidFill>
                  <a:schemeClr val="bg1"/>
                </a:solidFill>
                <a:latin typeface="微软雅黑" pitchFamily="34" charset="-122"/>
                <a:ea typeface="微软雅黑" pitchFamily="34" charset="-122"/>
              </a:rPr>
              <a:t>click</a:t>
            </a:r>
            <a:r>
              <a:rPr lang="zh-CN" altLang="en-US" dirty="0" smtClean="0">
                <a:solidFill>
                  <a:schemeClr val="bg1"/>
                </a:solidFill>
                <a:latin typeface="微软雅黑" pitchFamily="34" charset="-122"/>
                <a:ea typeface="微软雅黑" pitchFamily="34" charset="-122"/>
              </a:rPr>
              <a:t>或者是取消</a:t>
            </a:r>
            <a:r>
              <a:rPr lang="en-US" altLang="zh-CN" dirty="0" smtClean="0">
                <a:solidFill>
                  <a:schemeClr val="bg1"/>
                </a:solidFill>
                <a:latin typeface="微软雅黑" pitchFamily="34" charset="-122"/>
                <a:ea typeface="微软雅黑" pitchFamily="34" charset="-122"/>
              </a:rPr>
              <a:t>touch</a:t>
            </a:r>
            <a:r>
              <a:rPr lang="zh-CN" altLang="en-US" dirty="0" smtClean="0">
                <a:solidFill>
                  <a:schemeClr val="bg1"/>
                </a:solidFill>
                <a:latin typeface="微软雅黑" pitchFamily="34" charset="-122"/>
                <a:ea typeface="微软雅黑" pitchFamily="34" charset="-122"/>
              </a:rPr>
              <a:t>事件</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(3) </a:t>
            </a:r>
            <a:r>
              <a:rPr lang="zh-CN" altLang="en-US" dirty="0" smtClean="0">
                <a:solidFill>
                  <a:schemeClr val="bg1"/>
                </a:solidFill>
                <a:latin typeface="微软雅黑" pitchFamily="34" charset="-122"/>
                <a:ea typeface="微软雅黑" pitchFamily="34" charset="-122"/>
              </a:rPr>
              <a:t>只有</a:t>
            </a:r>
            <a:r>
              <a:rPr lang="en-US" altLang="zh-CN" dirty="0" smtClean="0">
                <a:solidFill>
                  <a:schemeClr val="bg1"/>
                </a:solidFill>
                <a:latin typeface="微软雅黑" pitchFamily="34" charset="-122"/>
                <a:ea typeface="微软雅黑" pitchFamily="34" charset="-122"/>
              </a:rPr>
              <a:t>event</a:t>
            </a:r>
            <a:r>
              <a:rPr lang="zh-CN" altLang="en-US" dirty="0" smtClean="0">
                <a:solidFill>
                  <a:schemeClr val="bg1"/>
                </a:solidFill>
                <a:latin typeface="微软雅黑" pitchFamily="34" charset="-122"/>
                <a:ea typeface="微软雅黑" pitchFamily="34" charset="-122"/>
              </a:rPr>
              <a:t>类型为</a:t>
            </a:r>
            <a:r>
              <a:rPr lang="en-US" altLang="zh-CN" dirty="0" smtClean="0">
                <a:solidFill>
                  <a:schemeClr val="bg1"/>
                </a:solidFill>
                <a:latin typeface="微软雅黑" pitchFamily="34" charset="-122"/>
                <a:ea typeface="微软雅黑" pitchFamily="34" charset="-122"/>
              </a:rPr>
              <a:t>click</a:t>
            </a:r>
            <a:r>
              <a:rPr lang="zh-CN" altLang="en-US" dirty="0" smtClean="0">
                <a:solidFill>
                  <a:schemeClr val="bg1"/>
                </a:solidFill>
                <a:latin typeface="微软雅黑" pitchFamily="34" charset="-122"/>
                <a:ea typeface="微软雅黑" pitchFamily="34" charset="-122"/>
              </a:rPr>
              <a:t>时才有必要阻止</a:t>
            </a:r>
            <a:endParaRPr lang="en-US" altLang="zh-CN" dirty="0" smtClean="0">
              <a:solidFill>
                <a:schemeClr val="bg1"/>
              </a:solidFill>
              <a:latin typeface="微软雅黑" pitchFamily="34" charset="-122"/>
              <a:ea typeface="微软雅黑" pitchFamily="34" charset="-122"/>
            </a:endParaRPr>
          </a:p>
          <a:p>
            <a:pPr>
              <a:lnSpc>
                <a:spcPct val="150000"/>
              </a:lnSpc>
            </a:pPr>
            <a:endParaRPr lang="en-US" altLang="zh-CN"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在</a:t>
            </a:r>
            <a:r>
              <a:rPr lang="en-US" altLang="zh-CN" dirty="0" err="1">
                <a:solidFill>
                  <a:schemeClr val="bg1"/>
                </a:solidFill>
                <a:latin typeface="微软雅黑" pitchFamily="34" charset="-122"/>
                <a:ea typeface="微软雅黑" pitchFamily="34" charset="-122"/>
              </a:rPr>
              <a:t>touchend</a:t>
            </a:r>
            <a:r>
              <a:rPr lang="zh-CN" altLang="en-US" dirty="0">
                <a:solidFill>
                  <a:schemeClr val="bg1"/>
                </a:solidFill>
                <a:latin typeface="微软雅黑" pitchFamily="34" charset="-122"/>
                <a:ea typeface="微软雅黑" pitchFamily="34" charset="-122"/>
              </a:rPr>
              <a:t>的时候与</a:t>
            </a:r>
            <a:r>
              <a:rPr lang="en-US" altLang="zh-CN" dirty="0" err="1">
                <a:solidFill>
                  <a:schemeClr val="bg1"/>
                </a:solidFill>
                <a:latin typeface="微软雅黑" pitchFamily="34" charset="-122"/>
                <a:ea typeface="微软雅黑" pitchFamily="34" charset="-122"/>
              </a:rPr>
              <a:t>touchstart</a:t>
            </a:r>
            <a:r>
              <a:rPr lang="zh-CN" altLang="en-US" dirty="0">
                <a:solidFill>
                  <a:schemeClr val="bg1"/>
                </a:solidFill>
                <a:latin typeface="微软雅黑" pitchFamily="34" charset="-122"/>
                <a:ea typeface="微软雅黑" pitchFamily="34" charset="-122"/>
              </a:rPr>
              <a:t>时比较时间、位置，以区别是否要执行“按下”的操作</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a:lnSpc>
                <a:spcPct val="150000"/>
              </a:lnSpc>
            </a:pPr>
            <a:r>
              <a:rPr lang="en-US" altLang="zh-CN" dirty="0" err="1" smtClean="0">
                <a:solidFill>
                  <a:schemeClr val="bg1"/>
                </a:solidFill>
                <a:latin typeface="微软雅黑" pitchFamily="34" charset="-122"/>
                <a:ea typeface="微软雅黑" pitchFamily="34" charset="-122"/>
              </a:rPr>
              <a:t>Zepto</a:t>
            </a:r>
            <a:r>
              <a:rPr lang="zh-CN" altLang="en-US" dirty="0">
                <a:solidFill>
                  <a:schemeClr val="bg1"/>
                </a:solidFill>
                <a:latin typeface="微软雅黑" pitchFamily="34" charset="-122"/>
                <a:ea typeface="微软雅黑" pitchFamily="34" charset="-122"/>
              </a:rPr>
              <a:t>比较好的解释了这个“按下”事件，由一系列的</a:t>
            </a:r>
            <a:r>
              <a:rPr lang="en-US" altLang="zh-CN" dirty="0">
                <a:solidFill>
                  <a:schemeClr val="bg1"/>
                </a:solidFill>
                <a:latin typeface="微软雅黑" pitchFamily="34" charset="-122"/>
                <a:ea typeface="微软雅黑" pitchFamily="34" charset="-122"/>
              </a:rPr>
              <a:t>touch  </a:t>
            </a:r>
            <a:r>
              <a:rPr lang="zh-CN" altLang="en-US" dirty="0">
                <a:solidFill>
                  <a:schemeClr val="bg1"/>
                </a:solidFill>
                <a:latin typeface="微软雅黑" pitchFamily="34" charset="-122"/>
                <a:ea typeface="微软雅黑" pitchFamily="34" charset="-122"/>
              </a:rPr>
              <a:t>事件封装成一个”</a:t>
            </a:r>
            <a:r>
              <a:rPr lang="en-US" altLang="zh-CN" dirty="0">
                <a:solidFill>
                  <a:schemeClr val="bg1"/>
                </a:solidFill>
                <a:latin typeface="微软雅黑" pitchFamily="34" charset="-122"/>
                <a:ea typeface="微软雅黑" pitchFamily="34" charset="-122"/>
              </a:rPr>
              <a:t>tap”</a:t>
            </a:r>
            <a:r>
              <a:rPr lang="zh-CN" altLang="en-US" dirty="0">
                <a:solidFill>
                  <a:schemeClr val="bg1"/>
                </a:solidFill>
                <a:latin typeface="微软雅黑" pitchFamily="34" charset="-122"/>
                <a:ea typeface="微软雅黑" pitchFamily="34" charset="-122"/>
              </a:rPr>
              <a:t>事件</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a:p>
            <a:pPr>
              <a:lnSpc>
                <a:spcPct val="150000"/>
              </a:lnSpc>
            </a:pP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https</a:t>
            </a:r>
            <a:r>
              <a:rPr lang="en-US" altLang="zh-CN" dirty="0">
                <a:solidFill>
                  <a:schemeClr val="bg1"/>
                </a:solidFill>
                <a:latin typeface="微软雅黑" pitchFamily="34" charset="-122"/>
                <a:ea typeface="微软雅黑" pitchFamily="34" charset="-122"/>
              </a:rPr>
              <a:t>://github.com/madrobby/zepto/blob/master/src/touch.js</a:t>
            </a:r>
            <a:endParaRPr lang="zh-CN" altLang="en-US" dirty="0">
              <a:solidFill>
                <a:schemeClr val="bg1"/>
              </a:solidFill>
              <a:latin typeface="微软雅黑" pitchFamily="34" charset="-122"/>
              <a:ea typeface="微软雅黑" pitchFamily="34" charset="-122"/>
            </a:endParaRPr>
          </a:p>
          <a:p>
            <a:pPr>
              <a:lnSpc>
                <a:spcPct val="150000"/>
              </a:lnSpc>
            </a:pP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14973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需要理解的</a:t>
            </a:r>
            <a:r>
              <a:rPr lang="en-US" altLang="zh-CN" sz="3600" dirty="0" err="1" smtClean="0">
                <a:solidFill>
                  <a:schemeClr val="bg1"/>
                </a:solidFill>
                <a:latin typeface="微软雅黑" pitchFamily="34" charset="-122"/>
                <a:ea typeface="微软雅黑" pitchFamily="34" charset="-122"/>
              </a:rPr>
              <a:t>Javascript</a:t>
            </a:r>
            <a:r>
              <a:rPr lang="zh-CN" altLang="en-US" sz="3600" dirty="0" smtClean="0">
                <a:solidFill>
                  <a:schemeClr val="bg1"/>
                </a:solidFill>
                <a:latin typeface="微软雅黑" pitchFamily="34" charset="-122"/>
                <a:ea typeface="微软雅黑" pitchFamily="34" charset="-122"/>
              </a:rPr>
              <a:t>知识</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1031051"/>
          </a:xfrm>
          <a:prstGeom prst="rect">
            <a:avLst/>
          </a:prstGeom>
          <a:noFill/>
        </p:spPr>
        <p:txBody>
          <a:bodyPr wrap="square" rtlCol="0">
            <a:spAutoFit/>
          </a:bodyPr>
          <a:lstStyle/>
          <a:p>
            <a:pPr>
              <a:spcBef>
                <a:spcPts val="1200"/>
              </a:spcBef>
              <a:spcAft>
                <a:spcPts val="1200"/>
              </a:spcAft>
            </a:pPr>
            <a:r>
              <a:rPr lang="zh-CN" altLang="en-US" sz="2400" dirty="0">
                <a:solidFill>
                  <a:schemeClr val="bg1"/>
                </a:solidFill>
                <a:latin typeface="微软雅黑" pitchFamily="34" charset="-122"/>
                <a:ea typeface="微软雅黑" pitchFamily="34" charset="-122"/>
              </a:rPr>
              <a:t>旋转事件</a:t>
            </a:r>
            <a:r>
              <a:rPr lang="zh-CN" altLang="en-US" sz="2400"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需要注意：</a:t>
            </a:r>
            <a:endParaRPr lang="zh-CN" altLang="en-US" dirty="0">
              <a:solidFill>
                <a:schemeClr val="bg1"/>
              </a:solidFill>
              <a:latin typeface="微软雅黑" pitchFamily="34" charset="-122"/>
              <a:ea typeface="微软雅黑" pitchFamily="34" charset="-122"/>
            </a:endParaRPr>
          </a:p>
        </p:txBody>
      </p:sp>
      <p:sp>
        <p:nvSpPr>
          <p:cNvPr id="6" name="矩形 5"/>
          <p:cNvSpPr/>
          <p:nvPr/>
        </p:nvSpPr>
        <p:spPr>
          <a:xfrm>
            <a:off x="611560" y="2708920"/>
            <a:ext cx="7775575" cy="3079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1400" dirty="0">
                <a:latin typeface="微软雅黑" panose="020B0503020204020204" pitchFamily="34" charset="-122"/>
                <a:ea typeface="微软雅黑" panose="020B0503020204020204" pitchFamily="34" charset="-122"/>
              </a:rPr>
              <a:t>window. </a:t>
            </a:r>
            <a:r>
              <a:rPr lang="en-US" altLang="zh-CN" sz="1400" dirty="0" err="1">
                <a:latin typeface="微软雅黑" panose="020B0503020204020204" pitchFamily="34" charset="-122"/>
                <a:ea typeface="微软雅黑" panose="020B0503020204020204" pitchFamily="34" charset="-122"/>
              </a:rPr>
              <a:t>onorientationchange</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611560" y="3501008"/>
            <a:ext cx="7775575" cy="2246312"/>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1400" dirty="0" err="1">
                <a:latin typeface="微软雅黑" panose="020B0503020204020204" pitchFamily="34" charset="-122"/>
                <a:ea typeface="微软雅黑" panose="020B0503020204020204" pitchFamily="34" charset="-122"/>
              </a:rPr>
              <a:t>var</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supportsOrientationChange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onorientationchange</a:t>
            </a:r>
            <a:r>
              <a:rPr lang="en-US" altLang="zh-CN" sz="1400" dirty="0">
                <a:latin typeface="微软雅黑" panose="020B0503020204020204" pitchFamily="34" charset="-122"/>
                <a:ea typeface="微软雅黑" panose="020B0503020204020204" pitchFamily="34" charset="-122"/>
              </a:rPr>
              <a:t>" in window,</a:t>
            </a:r>
          </a:p>
          <a:p>
            <a:pPr>
              <a:defRPr/>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orientationEvent</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supportsOrientationChange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orientationchange</a:t>
            </a:r>
            <a:r>
              <a:rPr lang="en-US" altLang="zh-CN" sz="1400" dirty="0">
                <a:latin typeface="微软雅黑" panose="020B0503020204020204" pitchFamily="34" charset="-122"/>
                <a:ea typeface="微软雅黑" panose="020B0503020204020204" pitchFamily="34" charset="-122"/>
              </a:rPr>
              <a:t>" : "resize";</a:t>
            </a:r>
          </a:p>
          <a:p>
            <a:pPr>
              <a:defRPr/>
            </a:pPr>
            <a:r>
              <a:rPr lang="en-US" altLang="zh-CN" sz="1400" dirty="0" err="1">
                <a:latin typeface="微软雅黑" panose="020B0503020204020204" pitchFamily="34" charset="-122"/>
                <a:ea typeface="微软雅黑" panose="020B0503020204020204" pitchFamily="34" charset="-122"/>
              </a:rPr>
              <a:t>window.addEventListener</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orientationEvent</a:t>
            </a:r>
            <a:r>
              <a:rPr lang="en-US" altLang="zh-CN" sz="1400" dirty="0">
                <a:latin typeface="微软雅黑" panose="020B0503020204020204" pitchFamily="34" charset="-122"/>
                <a:ea typeface="微软雅黑" panose="020B0503020204020204" pitchFamily="34" charset="-122"/>
              </a:rPr>
              <a:t>, function() {</a:t>
            </a:r>
          </a:p>
          <a:p>
            <a:pPr>
              <a:defRPr/>
            </a:pPr>
            <a:r>
              <a:rPr lang="en-US" altLang="zh-CN" sz="1400" dirty="0">
                <a:latin typeface="微软雅黑" panose="020B0503020204020204" pitchFamily="34" charset="-122"/>
                <a:ea typeface="微软雅黑" panose="020B0503020204020204" pitchFamily="34" charset="-122"/>
              </a:rPr>
              <a:t>	alert(orientation);</a:t>
            </a:r>
          </a:p>
          <a:p>
            <a:pPr>
              <a:defRPr/>
            </a:pPr>
            <a:r>
              <a:rPr lang="en-US" altLang="zh-CN" sz="1400" dirty="0">
                <a:latin typeface="微软雅黑" panose="020B0503020204020204" pitchFamily="34" charset="-122"/>
                <a:ea typeface="微软雅黑" panose="020B0503020204020204" pitchFamily="34" charset="-122"/>
              </a:rPr>
              <a:t>	if (orientation == 90 || orientation == -90) {</a:t>
            </a:r>
          </a:p>
          <a:p>
            <a:pPr>
              <a:defRPr/>
            </a:pPr>
            <a:r>
              <a:rPr lang="en-US" altLang="zh-CN" sz="1400" dirty="0">
                <a:latin typeface="微软雅黑" panose="020B0503020204020204" pitchFamily="34" charset="-122"/>
                <a:ea typeface="微软雅黑" panose="020B0503020204020204" pitchFamily="34" charset="-122"/>
              </a:rPr>
              <a:t>		alert('</a:t>
            </a:r>
            <a:r>
              <a:rPr lang="zh-CN" altLang="en-US" sz="1400" dirty="0">
                <a:latin typeface="微软雅黑" panose="020B0503020204020204" pitchFamily="34" charset="-122"/>
                <a:ea typeface="微软雅黑" panose="020B0503020204020204" pitchFamily="34" charset="-122"/>
              </a:rPr>
              <a:t>横屏</a:t>
            </a:r>
            <a:r>
              <a:rPr lang="en-US" altLang="zh-CN" sz="1400" dirty="0">
                <a:latin typeface="微软雅黑" panose="020B0503020204020204" pitchFamily="34" charset="-122"/>
                <a:ea typeface="微软雅黑" panose="020B0503020204020204" pitchFamily="34" charset="-122"/>
              </a:rPr>
              <a:t>');</a:t>
            </a:r>
          </a:p>
          <a:p>
            <a:pPr>
              <a:defRPr/>
            </a:pPr>
            <a:r>
              <a:rPr lang="en-US" altLang="zh-CN" sz="1400" dirty="0">
                <a:latin typeface="微软雅黑" panose="020B0503020204020204" pitchFamily="34" charset="-122"/>
                <a:ea typeface="微软雅黑" panose="020B0503020204020204" pitchFamily="34" charset="-122"/>
              </a:rPr>
              <a:t>	} else {</a:t>
            </a:r>
          </a:p>
          <a:p>
            <a:pPr>
              <a:defRPr/>
            </a:pPr>
            <a:r>
              <a:rPr lang="en-US" altLang="zh-CN" sz="1400" dirty="0">
                <a:latin typeface="微软雅黑" panose="020B0503020204020204" pitchFamily="34" charset="-122"/>
                <a:ea typeface="微软雅黑" panose="020B0503020204020204" pitchFamily="34" charset="-122"/>
              </a:rPr>
              <a:t>		alert('</a:t>
            </a:r>
            <a:r>
              <a:rPr lang="zh-CN" altLang="en-US" sz="1400" dirty="0">
                <a:latin typeface="微软雅黑" panose="020B0503020204020204" pitchFamily="34" charset="-122"/>
                <a:ea typeface="微软雅黑" panose="020B0503020204020204" pitchFamily="34" charset="-122"/>
              </a:rPr>
              <a:t>竖屏</a:t>
            </a:r>
            <a:r>
              <a:rPr lang="en-US" altLang="zh-CN" sz="1400" dirty="0">
                <a:latin typeface="微软雅黑" panose="020B0503020204020204" pitchFamily="34" charset="-122"/>
                <a:ea typeface="微软雅黑" panose="020B0503020204020204" pitchFamily="34" charset="-122"/>
              </a:rPr>
              <a:t>')</a:t>
            </a:r>
          </a:p>
          <a:p>
            <a:pPr>
              <a:defRPr/>
            </a:pPr>
            <a:r>
              <a:rPr lang="en-US" altLang="zh-CN" sz="1400" dirty="0">
                <a:latin typeface="微软雅黑" panose="020B0503020204020204" pitchFamily="34" charset="-122"/>
                <a:ea typeface="微软雅黑" panose="020B0503020204020204" pitchFamily="34" charset="-122"/>
              </a:rPr>
              <a:t>	}</a:t>
            </a:r>
          </a:p>
          <a:p>
            <a:pPr>
              <a:defRPr/>
            </a:pPr>
            <a:r>
              <a:rPr lang="en-US" altLang="zh-CN" sz="1400" dirty="0">
                <a:latin typeface="微软雅黑" panose="020B0503020204020204" pitchFamily="34" charset="-122"/>
                <a:ea typeface="微软雅黑" panose="020B0503020204020204" pitchFamily="34" charset="-122"/>
              </a:rPr>
              <a:t>}, false);</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94184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需要理解的</a:t>
            </a:r>
            <a:r>
              <a:rPr lang="en-US" altLang="zh-CN" sz="3600" dirty="0" err="1" smtClean="0">
                <a:solidFill>
                  <a:schemeClr val="bg1"/>
                </a:solidFill>
                <a:latin typeface="微软雅黑" pitchFamily="34" charset="-122"/>
                <a:ea typeface="微软雅黑" pitchFamily="34" charset="-122"/>
              </a:rPr>
              <a:t>Javascript</a:t>
            </a:r>
            <a:r>
              <a:rPr lang="zh-CN" altLang="en-US" sz="3600" dirty="0" smtClean="0">
                <a:solidFill>
                  <a:schemeClr val="bg1"/>
                </a:solidFill>
                <a:latin typeface="微软雅黑" pitchFamily="34" charset="-122"/>
                <a:ea typeface="微软雅黑" pitchFamily="34" charset="-122"/>
              </a:rPr>
              <a:t>知识</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2277547"/>
          </a:xfrm>
          <a:prstGeom prst="rect">
            <a:avLst/>
          </a:prstGeom>
          <a:noFill/>
        </p:spPr>
        <p:txBody>
          <a:bodyPr wrap="square" rtlCol="0">
            <a:spAutoFit/>
          </a:bodyPr>
          <a:lstStyle/>
          <a:p>
            <a:pPr>
              <a:spcBef>
                <a:spcPts val="1200"/>
              </a:spcBef>
              <a:spcAft>
                <a:spcPts val="1200"/>
              </a:spcAft>
            </a:pPr>
            <a:r>
              <a:rPr lang="zh-CN" altLang="en-US" sz="2400" dirty="0">
                <a:solidFill>
                  <a:schemeClr val="bg1"/>
                </a:solidFill>
                <a:latin typeface="微软雅黑" pitchFamily="34" charset="-122"/>
                <a:ea typeface="微软雅黑" pitchFamily="34" charset="-122"/>
              </a:rPr>
              <a:t>滑动事件原理</a:t>
            </a:r>
            <a:r>
              <a:rPr lang="zh-CN" altLang="en-US" sz="2400"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通过</a:t>
            </a:r>
            <a:r>
              <a:rPr lang="zh-CN" altLang="en-US" dirty="0">
                <a:solidFill>
                  <a:schemeClr val="bg1"/>
                </a:solidFill>
                <a:latin typeface="微软雅黑" pitchFamily="34" charset="-122"/>
                <a:ea typeface="微软雅黑" pitchFamily="34" charset="-122"/>
              </a:rPr>
              <a:t>事件</a:t>
            </a:r>
            <a:r>
              <a:rPr lang="zh-CN" altLang="en-US" dirty="0" smtClean="0">
                <a:solidFill>
                  <a:schemeClr val="bg1"/>
                </a:solidFill>
                <a:latin typeface="微软雅黑" pitchFamily="34" charset="-122"/>
                <a:ea typeface="微软雅黑" pitchFamily="34" charset="-122"/>
              </a:rPr>
              <a:t>委托</a:t>
            </a:r>
            <a:r>
              <a:rPr lang="zh-CN" altLang="en-US" dirty="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给</a:t>
            </a:r>
            <a:r>
              <a:rPr lang="en-US" altLang="zh-CN" dirty="0">
                <a:solidFill>
                  <a:schemeClr val="bg1"/>
                </a:solidFill>
                <a:latin typeface="微软雅黑" pitchFamily="34" charset="-122"/>
                <a:ea typeface="微软雅黑" pitchFamily="34" charset="-122"/>
              </a:rPr>
              <a:t>body</a:t>
            </a:r>
            <a:r>
              <a:rPr lang="zh-CN" altLang="en-US" dirty="0">
                <a:solidFill>
                  <a:schemeClr val="bg1"/>
                </a:solidFill>
                <a:latin typeface="微软雅黑" pitchFamily="34" charset="-122"/>
                <a:ea typeface="微软雅黑" pitchFamily="34" charset="-122"/>
              </a:rPr>
              <a:t>绑定</a:t>
            </a:r>
            <a:r>
              <a:rPr lang="en-US" altLang="zh-CN" dirty="0">
                <a:solidFill>
                  <a:schemeClr val="bg1"/>
                </a:solidFill>
                <a:latin typeface="微软雅黑" pitchFamily="34" charset="-122"/>
                <a:ea typeface="微软雅黑" pitchFamily="34" charset="-122"/>
              </a:rPr>
              <a:t>touch</a:t>
            </a:r>
            <a:r>
              <a:rPr lang="zh-CN" altLang="en-US" dirty="0">
                <a:solidFill>
                  <a:schemeClr val="bg1"/>
                </a:solidFill>
                <a:latin typeface="微软雅黑" pitchFamily="34" charset="-122"/>
                <a:ea typeface="微软雅黑" pitchFamily="34" charset="-122"/>
              </a:rPr>
              <a:t>相关的事件，然后在</a:t>
            </a:r>
            <a:r>
              <a:rPr lang="en-US" altLang="zh-CN" dirty="0" err="1">
                <a:solidFill>
                  <a:schemeClr val="bg1"/>
                </a:solidFill>
                <a:latin typeface="微软雅黑" pitchFamily="34" charset="-122"/>
                <a:ea typeface="微软雅黑" pitchFamily="34" charset="-122"/>
              </a:rPr>
              <a:t>touchmove</a:t>
            </a:r>
            <a:r>
              <a:rPr lang="zh-CN" altLang="en-US" dirty="0">
                <a:solidFill>
                  <a:schemeClr val="bg1"/>
                </a:solidFill>
                <a:latin typeface="微软雅黑" pitchFamily="34" charset="-122"/>
                <a:ea typeface="微软雅黑" pitchFamily="34" charset="-122"/>
              </a:rPr>
              <a:t>和</a:t>
            </a:r>
            <a:r>
              <a:rPr lang="en-US" altLang="zh-CN" dirty="0" err="1">
                <a:solidFill>
                  <a:schemeClr val="bg1"/>
                </a:solidFill>
                <a:latin typeface="微软雅黑" pitchFamily="34" charset="-122"/>
                <a:ea typeface="微软雅黑" pitchFamily="34" charset="-122"/>
              </a:rPr>
              <a:t>touchend</a:t>
            </a:r>
            <a:r>
              <a:rPr lang="zh-CN" altLang="en-US" dirty="0">
                <a:solidFill>
                  <a:schemeClr val="bg1"/>
                </a:solidFill>
                <a:latin typeface="微软雅黑" pitchFamily="34" charset="-122"/>
                <a:ea typeface="微软雅黑" pitchFamily="34" charset="-122"/>
              </a:rPr>
              <a:t>的时候分别根据手指触摸的对象的位移和方向来判断以便做相应的操作。在</a:t>
            </a:r>
            <a:r>
              <a:rPr lang="en-US" altLang="zh-CN" dirty="0">
                <a:solidFill>
                  <a:schemeClr val="bg1"/>
                </a:solidFill>
                <a:latin typeface="微软雅黑" pitchFamily="34" charset="-122"/>
                <a:ea typeface="微软雅黑" pitchFamily="34" charset="-122"/>
              </a:rPr>
              <a:t>move</a:t>
            </a:r>
            <a:r>
              <a:rPr lang="zh-CN" altLang="en-US" dirty="0">
                <a:solidFill>
                  <a:schemeClr val="bg1"/>
                </a:solidFill>
                <a:latin typeface="微软雅黑" pitchFamily="34" charset="-122"/>
                <a:ea typeface="微软雅黑" pitchFamily="34" charset="-122"/>
              </a:rPr>
              <a:t>过程中超过一定距离之后就开始通过动画如</a:t>
            </a:r>
            <a:r>
              <a:rPr lang="en-US" altLang="zh-CN" dirty="0">
                <a:solidFill>
                  <a:schemeClr val="bg1"/>
                </a:solidFill>
                <a:latin typeface="微软雅黑" pitchFamily="34" charset="-122"/>
                <a:ea typeface="微软雅黑" pitchFamily="34" charset="-122"/>
              </a:rPr>
              <a:t>-</a:t>
            </a:r>
            <a:r>
              <a:rPr lang="en-US" altLang="zh-CN" dirty="0" err="1">
                <a:solidFill>
                  <a:schemeClr val="bg1"/>
                </a:solidFill>
                <a:latin typeface="微软雅黑" pitchFamily="34" charset="-122"/>
                <a:ea typeface="微软雅黑" pitchFamily="34" charset="-122"/>
              </a:rPr>
              <a:t>webkit</a:t>
            </a:r>
            <a:r>
              <a:rPr lang="en-US" altLang="zh-CN" dirty="0">
                <a:solidFill>
                  <a:schemeClr val="bg1"/>
                </a:solidFill>
                <a:latin typeface="微软雅黑" pitchFamily="34" charset="-122"/>
                <a:ea typeface="微软雅黑" pitchFamily="34" charset="-122"/>
              </a:rPr>
              <a:t>-transform</a:t>
            </a:r>
            <a:r>
              <a:rPr lang="zh-CN" altLang="en-US" dirty="0">
                <a:solidFill>
                  <a:schemeClr val="bg1"/>
                </a:solidFill>
                <a:latin typeface="微软雅黑" pitchFamily="34" charset="-122"/>
                <a:ea typeface="微软雅黑" pitchFamily="34" charset="-122"/>
              </a:rPr>
              <a:t>来实现容器的移动，并在</a:t>
            </a:r>
            <a:r>
              <a:rPr lang="en-US" altLang="zh-CN" dirty="0" err="1">
                <a:solidFill>
                  <a:schemeClr val="bg1"/>
                </a:solidFill>
                <a:latin typeface="微软雅黑" pitchFamily="34" charset="-122"/>
                <a:ea typeface="微软雅黑" pitchFamily="34" charset="-122"/>
              </a:rPr>
              <a:t>touchend</a:t>
            </a:r>
            <a:r>
              <a:rPr lang="zh-CN" altLang="en-US" dirty="0">
                <a:solidFill>
                  <a:schemeClr val="bg1"/>
                </a:solidFill>
                <a:latin typeface="微软雅黑" pitchFamily="34" charset="-122"/>
                <a:ea typeface="微软雅黑" pitchFamily="34" charset="-122"/>
              </a:rPr>
              <a:t>手指离开的时候判断容器该变化还是该归位</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p:txBody>
      </p:sp>
      <p:sp>
        <p:nvSpPr>
          <p:cNvPr id="8" name="矩形 7"/>
          <p:cNvSpPr/>
          <p:nvPr/>
        </p:nvSpPr>
        <p:spPr>
          <a:xfrm>
            <a:off x="539552" y="5104055"/>
            <a:ext cx="7775575" cy="1277273"/>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defRPr/>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Zepto</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中有一段获取移动方向的方法：</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function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swipeDirection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(x1, x2, y1, y2) {</a:t>
            </a:r>
          </a:p>
          <a:p>
            <a:pPr>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var</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xDelta</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Math.abs</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(x1 - x2),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yDelta</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Math.abs</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(y1 - y2)</a:t>
            </a:r>
          </a:p>
          <a:p>
            <a:pPr>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    return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xDelta</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&gt;=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yDelta</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 ? (x1 - x2 &gt; 0 ? 'Left' : 'Right') : (y1 - y2 &gt; 0 ? 'Up' : 'Down')</a:t>
            </a:r>
          </a:p>
          <a:p>
            <a:pPr>
              <a:defRPr/>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77936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成为历史的</a:t>
            </a:r>
            <a:r>
              <a:rPr lang="en-US" altLang="zh-CN" sz="3600" dirty="0" err="1" smtClean="0">
                <a:solidFill>
                  <a:schemeClr val="bg1"/>
                </a:solidFill>
                <a:latin typeface="微软雅黑" pitchFamily="34" charset="-122"/>
                <a:ea typeface="微软雅黑" pitchFamily="34" charset="-122"/>
              </a:rPr>
              <a:t>wap</a:t>
            </a:r>
            <a:r>
              <a:rPr lang="zh-CN" altLang="en-US" sz="3600" dirty="0" smtClean="0">
                <a:solidFill>
                  <a:schemeClr val="bg1"/>
                </a:solidFill>
                <a:latin typeface="微软雅黑" pitchFamily="34" charset="-122"/>
                <a:ea typeface="微软雅黑" pitchFamily="34" charset="-122"/>
              </a:rPr>
              <a:t>技术</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428596" y="1000108"/>
            <a:ext cx="8143932" cy="3293209"/>
          </a:xfrm>
          <a:prstGeom prst="rect">
            <a:avLst/>
          </a:prstGeom>
          <a:noFill/>
        </p:spPr>
        <p:txBody>
          <a:bodyPr wrap="square" rtlCol="0">
            <a:spAutoFit/>
          </a:bodyPr>
          <a:lstStyle/>
          <a:p>
            <a:pPr>
              <a:spcBef>
                <a:spcPts val="1200"/>
              </a:spcBef>
              <a:spcAft>
                <a:spcPts val="1200"/>
              </a:spcAft>
              <a:buFont typeface="Arial" pitchFamily="34" charset="0"/>
              <a:buChar char="•"/>
            </a:pPr>
            <a:r>
              <a:rPr lang="zh-CN" altLang="en-US" sz="2400" dirty="0" smtClean="0">
                <a:solidFill>
                  <a:schemeClr val="bg1"/>
                </a:solidFill>
                <a:latin typeface="微软雅黑" pitchFamily="34" charset="-122"/>
                <a:ea typeface="微软雅黑" pitchFamily="34" charset="-122"/>
              </a:rPr>
              <a:t> 低端机</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Arial" pitchFamily="34" charset="0"/>
              <a:buChar char="•"/>
            </a:pPr>
            <a:r>
              <a:rPr lang="en-US" altLang="zh-CN" sz="2400" dirty="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有限的标签</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Arial" pitchFamily="34" charset="0"/>
              <a:buChar char="•"/>
            </a:pPr>
            <a:r>
              <a:rPr lang="en-US" altLang="zh-CN" sz="2400" dirty="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有限的</a:t>
            </a:r>
            <a:r>
              <a:rPr lang="en-US" altLang="zh-CN" sz="2400" dirty="0" err="1" smtClean="0">
                <a:solidFill>
                  <a:schemeClr val="bg1"/>
                </a:solidFill>
                <a:latin typeface="微软雅黑" pitchFamily="34" charset="-122"/>
                <a:ea typeface="微软雅黑" pitchFamily="34" charset="-122"/>
              </a:rPr>
              <a:t>css</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buFont typeface="Arial" pitchFamily="34" charset="0"/>
              <a:buChar char="•"/>
            </a:pPr>
            <a:r>
              <a:rPr lang="en-US" altLang="zh-CN"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无脚本</a:t>
            </a:r>
            <a:endParaRPr lang="en-US" altLang="zh-CN" sz="2400" dirty="0" smtClean="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6" name="矩形 5"/>
          <p:cNvSpPr/>
          <p:nvPr/>
        </p:nvSpPr>
        <p:spPr>
          <a:xfrm>
            <a:off x="3071802" y="1925413"/>
            <a:ext cx="5456053" cy="646331"/>
          </a:xfrm>
          <a:prstGeom prst="rect">
            <a:avLst/>
          </a:prstGeom>
          <a:solidFill>
            <a:schemeClr val="accent6">
              <a:lumMod val="20000"/>
              <a:lumOff val="80000"/>
            </a:schemeClr>
          </a:solidFill>
          <a:ln>
            <a:solidFill>
              <a:schemeClr val="accent6">
                <a:lumMod val="60000"/>
                <a:lumOff val="40000"/>
              </a:schemeClr>
            </a:solidFill>
          </a:ln>
        </p:spPr>
        <p:txBody>
          <a:bodyPr wrap="square">
            <a:spAutoFit/>
          </a:bodyPr>
          <a:lstStyle/>
          <a:p>
            <a:pPr>
              <a:lnSpc>
                <a:spcPct val="150000"/>
              </a:lnSpc>
              <a:defRPr/>
            </a:pPr>
            <a:r>
              <a:rPr lang="en-US" altLang="zh-CN" sz="1200" dirty="0">
                <a:latin typeface="Arial" panose="020B0604020202020204" pitchFamily="34" charset="0"/>
                <a:ea typeface="Arial Unicode MS" panose="020B0604020202020204" pitchFamily="34" charset="-122"/>
                <a:cs typeface="Arial" panose="020B0604020202020204" pitchFamily="34" charset="0"/>
              </a:rPr>
              <a:t>&lt;!DOCTYPE html PUBLIC </a:t>
            </a:r>
            <a:r>
              <a:rPr lang="en-US" altLang="zh-CN" sz="1200" dirty="0" smtClean="0">
                <a:latin typeface="Arial" panose="020B0604020202020204" pitchFamily="34" charset="0"/>
                <a:ea typeface="Arial Unicode MS" panose="020B0604020202020204" pitchFamily="34" charset="-122"/>
                <a:cs typeface="Arial" panose="020B0604020202020204" pitchFamily="34" charset="0"/>
              </a:rPr>
              <a:t>“-//</a:t>
            </a:r>
            <a:r>
              <a:rPr lang="en-US" altLang="zh-CN" sz="1200" dirty="0">
                <a:latin typeface="Arial" panose="020B0604020202020204" pitchFamily="34" charset="0"/>
                <a:ea typeface="Arial Unicode MS" panose="020B0604020202020204" pitchFamily="34" charset="-122"/>
                <a:cs typeface="Arial" panose="020B0604020202020204" pitchFamily="34" charset="0"/>
              </a:rPr>
              <a:t>WAPFORUM//DTD XHTML Mobile 1.0//</a:t>
            </a:r>
            <a:r>
              <a:rPr lang="en-US" altLang="zh-CN" sz="1200" dirty="0" smtClean="0">
                <a:latin typeface="Arial" panose="020B0604020202020204" pitchFamily="34" charset="0"/>
                <a:ea typeface="Arial Unicode MS" panose="020B0604020202020204" pitchFamily="34" charset="-122"/>
                <a:cs typeface="Arial" panose="020B0604020202020204" pitchFamily="34" charset="0"/>
              </a:rPr>
              <a:t>EN” “http</a:t>
            </a:r>
            <a:r>
              <a:rPr lang="en-US" altLang="zh-CN" sz="1200" dirty="0">
                <a:latin typeface="Arial" panose="020B0604020202020204" pitchFamily="34" charset="0"/>
                <a:ea typeface="Arial Unicode MS" panose="020B0604020202020204" pitchFamily="34" charset="-122"/>
                <a:cs typeface="Arial" panose="020B0604020202020204" pitchFamily="34" charset="0"/>
              </a:rPr>
              <a:t>://</a:t>
            </a:r>
            <a:r>
              <a:rPr lang="en-US" altLang="zh-CN" sz="1200" dirty="0" smtClean="0">
                <a:latin typeface="Arial" panose="020B0604020202020204" pitchFamily="34" charset="0"/>
                <a:ea typeface="Arial Unicode MS" panose="020B0604020202020204" pitchFamily="34" charset="-122"/>
                <a:cs typeface="Arial" panose="020B0604020202020204" pitchFamily="34" charset="0"/>
              </a:rPr>
              <a:t>www.wapforum.org/DTD/</a:t>
            </a:r>
            <a:r>
              <a:rPr lang="en-US" altLang="zh-CN" sz="1200" dirty="0" smtClean="0">
                <a:solidFill>
                  <a:srgbClr val="FF0000"/>
                </a:solidFill>
                <a:latin typeface="Arial" panose="020B0604020202020204" pitchFamily="34" charset="0"/>
                <a:ea typeface="Arial Unicode MS" panose="020B0604020202020204" pitchFamily="34" charset="-122"/>
                <a:cs typeface="Arial" panose="020B0604020202020204" pitchFamily="34" charset="0"/>
              </a:rPr>
              <a:t>xhtml-mobile10.dtd</a:t>
            </a:r>
            <a:r>
              <a:rPr lang="en-US" altLang="zh-CN" sz="1200" dirty="0" smtClean="0">
                <a:latin typeface="Arial" panose="020B0604020202020204" pitchFamily="34" charset="0"/>
                <a:ea typeface="Arial Unicode MS" panose="020B0604020202020204" pitchFamily="34" charset="-122"/>
                <a:cs typeface="Arial" panose="020B0604020202020204" pitchFamily="34" charset="0"/>
              </a:rPr>
              <a:t>”&gt; </a:t>
            </a:r>
            <a:r>
              <a:rPr lang="zh-CN" altLang="en-US" sz="1200" dirty="0" smtClean="0">
                <a:latin typeface="Arial" panose="020B0604020202020204" pitchFamily="34" charset="0"/>
                <a:ea typeface="Arial Unicode MS" panose="020B0604020202020204" pitchFamily="34" charset="-122"/>
                <a:cs typeface="Arial" panose="020B0604020202020204" pitchFamily="34" charset="0"/>
              </a:rPr>
              <a:t>  </a:t>
            </a:r>
            <a:endParaRPr lang="en-US" altLang="zh-CN" sz="1200" dirty="0" smtClean="0">
              <a:latin typeface="Arial" panose="020B0604020202020204" pitchFamily="34" charset="0"/>
              <a:ea typeface="Arial Unicode MS" panose="020B0604020202020204" pitchFamily="34" charset="-122"/>
              <a:cs typeface="Arial" panose="020B0604020202020204" pitchFamily="34" charset="0"/>
            </a:endParaRPr>
          </a:p>
        </p:txBody>
      </p:sp>
      <p:pic>
        <p:nvPicPr>
          <p:cNvPr id="7" name="Picture 4"/>
          <p:cNvPicPr>
            <a:picLocks noChangeAspect="1"/>
          </p:cNvPicPr>
          <p:nvPr/>
        </p:nvPicPr>
        <p:blipFill>
          <a:blip r:embed="rId2"/>
          <a:srcRect/>
          <a:stretch>
            <a:fillRect/>
          </a:stretch>
        </p:blipFill>
        <p:spPr bwMode="auto">
          <a:xfrm>
            <a:off x="539750" y="4011632"/>
            <a:ext cx="1511300" cy="2263775"/>
          </a:xfrm>
          <a:prstGeom prst="rect">
            <a:avLst/>
          </a:prstGeom>
          <a:noFill/>
          <a:ln w="25400">
            <a:noFill/>
            <a:prstDash val="solid"/>
            <a:miter lim="800000"/>
            <a:headEnd/>
            <a:tailEnd/>
          </a:ln>
          <a:effectLst>
            <a:outerShdw blurRad="63500" sx="102000" sy="102000" algn="ctr" rotWithShape="0">
              <a:prstClr val="black">
                <a:alpha val="40000"/>
              </a:prstClr>
            </a:outerShdw>
          </a:effectLst>
        </p:spPr>
      </p:pic>
      <p:pic>
        <p:nvPicPr>
          <p:cNvPr id="8" name="图片 7"/>
          <p:cNvPicPr>
            <a:picLocks noChangeAspect="1"/>
          </p:cNvPicPr>
          <p:nvPr/>
        </p:nvPicPr>
        <p:blipFill>
          <a:blip r:embed="rId3"/>
          <a:stretch>
            <a:fillRect/>
          </a:stretch>
        </p:blipFill>
        <p:spPr>
          <a:xfrm>
            <a:off x="2700338" y="4011632"/>
            <a:ext cx="1511300" cy="2255838"/>
          </a:xfrm>
          <a:prstGeom prst="rect">
            <a:avLst/>
          </a:prstGeom>
          <a:effectLst>
            <a:outerShdw blurRad="63500" sx="102000" sy="102000" algn="ctr" rotWithShape="0">
              <a:prstClr val="black">
                <a:alpha val="40000"/>
              </a:prstClr>
            </a:outerShdw>
          </a:effectLst>
        </p:spPr>
      </p:pic>
      <p:pic>
        <p:nvPicPr>
          <p:cNvPr id="9" name="图片 8"/>
          <p:cNvPicPr>
            <a:picLocks noChangeAspect="1"/>
          </p:cNvPicPr>
          <p:nvPr/>
        </p:nvPicPr>
        <p:blipFill>
          <a:blip r:embed="rId4"/>
          <a:stretch>
            <a:fillRect/>
          </a:stretch>
        </p:blipFill>
        <p:spPr>
          <a:xfrm>
            <a:off x="4932363" y="3997345"/>
            <a:ext cx="1555750" cy="2289175"/>
          </a:xfrm>
          <a:prstGeom prst="rect">
            <a:avLst/>
          </a:prstGeom>
          <a:effectLst>
            <a:outerShdw blurRad="63500" sx="102000" sy="102000" algn="ctr" rotWithShape="0">
              <a:prstClr val="black">
                <a:alpha val="40000"/>
              </a:prstClr>
            </a:outerShdw>
          </a:effectLst>
        </p:spPr>
      </p:pic>
      <p:pic>
        <p:nvPicPr>
          <p:cNvPr id="10" name="图片 9"/>
          <p:cNvPicPr>
            <a:picLocks noChangeAspect="1"/>
          </p:cNvPicPr>
          <p:nvPr/>
        </p:nvPicPr>
        <p:blipFill>
          <a:blip r:embed="rId5"/>
          <a:stretch>
            <a:fillRect/>
          </a:stretch>
        </p:blipFill>
        <p:spPr>
          <a:xfrm>
            <a:off x="7164388" y="3992582"/>
            <a:ext cx="1395412" cy="2293938"/>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r>
              <a:rPr lang="zh-CN" altLang="en-US" sz="3600" dirty="0" smtClean="0">
                <a:solidFill>
                  <a:schemeClr val="bg1"/>
                </a:solidFill>
                <a:latin typeface="微软雅黑" pitchFamily="34" charset="-122"/>
                <a:ea typeface="微软雅黑" pitchFamily="34" charset="-122"/>
              </a:rPr>
              <a:t>成为历史的</a:t>
            </a:r>
            <a:r>
              <a:rPr lang="en-US" altLang="zh-CN" sz="3600" dirty="0" err="1" smtClean="0">
                <a:solidFill>
                  <a:schemeClr val="bg1"/>
                </a:solidFill>
                <a:latin typeface="微软雅黑" pitchFamily="34" charset="-122"/>
                <a:ea typeface="微软雅黑" pitchFamily="34" charset="-122"/>
              </a:rPr>
              <a:t>wap</a:t>
            </a:r>
            <a:r>
              <a:rPr lang="zh-CN" altLang="en-US" sz="3600" dirty="0" smtClean="0">
                <a:solidFill>
                  <a:schemeClr val="bg1"/>
                </a:solidFill>
                <a:latin typeface="微软雅黑" pitchFamily="34" charset="-122"/>
                <a:ea typeface="微软雅黑" pitchFamily="34" charset="-122"/>
              </a:rPr>
              <a:t>技术</a:t>
            </a:r>
            <a:endParaRPr lang="zh-CN" altLang="en-US" sz="3600" dirty="0">
              <a:solidFill>
                <a:schemeClr val="bg1"/>
              </a:solidFill>
              <a:latin typeface="微软雅黑" pitchFamily="34" charset="-122"/>
              <a:ea typeface="微软雅黑" pitchFamily="34" charset="-122"/>
            </a:endParaRPr>
          </a:p>
        </p:txBody>
      </p:sp>
      <p:sp>
        <p:nvSpPr>
          <p:cNvPr id="5" name="TextBox 4"/>
          <p:cNvSpPr txBox="1"/>
          <p:nvPr/>
        </p:nvSpPr>
        <p:spPr>
          <a:xfrm>
            <a:off x="1428728" y="3143248"/>
            <a:ext cx="8143932" cy="892552"/>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但是，依然有大量非</a:t>
            </a:r>
            <a:r>
              <a:rPr lang="en-US" altLang="zh-CN" sz="2400" dirty="0" err="1" smtClean="0">
                <a:solidFill>
                  <a:schemeClr val="bg1"/>
                </a:solidFill>
                <a:latin typeface="微软雅黑" pitchFamily="34" charset="-122"/>
                <a:ea typeface="微软雅黑" pitchFamily="34" charset="-122"/>
              </a:rPr>
              <a:t>iOS</a:t>
            </a:r>
            <a:r>
              <a:rPr lang="zh-CN" altLang="en-US" sz="2400" dirty="0" smtClean="0">
                <a:solidFill>
                  <a:schemeClr val="bg1"/>
                </a:solidFill>
                <a:latin typeface="微软雅黑" pitchFamily="34" charset="-122"/>
                <a:ea typeface="微软雅黑" pitchFamily="34" charset="-122"/>
              </a:rPr>
              <a:t>或</a:t>
            </a:r>
            <a:r>
              <a:rPr lang="en-US" altLang="zh-CN" sz="2400" dirty="0">
                <a:solidFill>
                  <a:schemeClr val="bg1"/>
                </a:solidFill>
                <a:latin typeface="微软雅黑" pitchFamily="34" charset="-122"/>
                <a:ea typeface="微软雅黑" pitchFamily="34" charset="-122"/>
              </a:rPr>
              <a:t>A</a:t>
            </a:r>
            <a:r>
              <a:rPr lang="en-US" altLang="zh-CN" sz="2400" dirty="0" smtClean="0">
                <a:solidFill>
                  <a:schemeClr val="bg1"/>
                </a:solidFill>
                <a:latin typeface="微软雅黑" pitchFamily="34" charset="-122"/>
                <a:ea typeface="微软雅黑" pitchFamily="34" charset="-122"/>
              </a:rPr>
              <a:t>ndroid</a:t>
            </a:r>
            <a:r>
              <a:rPr lang="zh-CN" altLang="en-US" sz="2400" dirty="0" smtClean="0">
                <a:solidFill>
                  <a:schemeClr val="bg1"/>
                </a:solidFill>
                <a:latin typeface="微软雅黑" pitchFamily="34" charset="-122"/>
                <a:ea typeface="微软雅黑" pitchFamily="34" charset="-122"/>
              </a:rPr>
              <a:t>的机器</a:t>
            </a: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2616101"/>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这是业界笼统的概念，对我们来说是指高级的</a:t>
            </a:r>
            <a:r>
              <a:rPr lang="en-US" altLang="zh-CN" sz="2400" dirty="0" smtClean="0">
                <a:solidFill>
                  <a:schemeClr val="bg1"/>
                </a:solidFill>
                <a:latin typeface="微软雅黑" pitchFamily="34" charset="-122"/>
                <a:ea typeface="微软雅黑" pitchFamily="34" charset="-122"/>
              </a:rPr>
              <a:t>html</a:t>
            </a:r>
            <a:r>
              <a:rPr lang="zh-CN" altLang="en-US" sz="2400" dirty="0" smtClean="0">
                <a:solidFill>
                  <a:schemeClr val="bg1"/>
                </a:solidFill>
                <a:latin typeface="微软雅黑" pitchFamily="34" charset="-122"/>
                <a:ea typeface="微软雅黑" pitchFamily="34" charset="-122"/>
              </a:rPr>
              <a:t>，高级的</a:t>
            </a:r>
            <a:r>
              <a:rPr lang="en-US" altLang="zh-CN" sz="2400" dirty="0" err="1" smtClean="0">
                <a:solidFill>
                  <a:schemeClr val="bg1"/>
                </a:solidFill>
                <a:latin typeface="微软雅黑" pitchFamily="34" charset="-122"/>
                <a:ea typeface="微软雅黑" pitchFamily="34" charset="-122"/>
              </a:rPr>
              <a:t>css</a:t>
            </a:r>
            <a:r>
              <a:rPr lang="zh-CN" altLang="en-US" sz="2400" dirty="0" smtClean="0">
                <a:solidFill>
                  <a:schemeClr val="bg1"/>
                </a:solidFill>
                <a:latin typeface="微软雅黑" pitchFamily="34" charset="-122"/>
                <a:ea typeface="微软雅黑" pitchFamily="34" charset="-122"/>
              </a:rPr>
              <a:t>和高级的</a:t>
            </a:r>
            <a:r>
              <a:rPr lang="en-US" altLang="zh-CN" sz="2400" dirty="0" err="1" smtClean="0">
                <a:solidFill>
                  <a:schemeClr val="bg1"/>
                </a:solidFill>
                <a:latin typeface="微软雅黑" pitchFamily="34" charset="-122"/>
                <a:ea typeface="微软雅黑" pitchFamily="34" charset="-122"/>
              </a:rPr>
              <a:t>js</a:t>
            </a:r>
            <a:r>
              <a:rPr lang="zh-CN" altLang="en-US" sz="2400" dirty="0" smtClean="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浏览器支持情况：</a:t>
            </a:r>
            <a:endParaRPr lang="en-US" altLang="zh-CN" sz="2400" dirty="0" smtClean="0">
              <a:solidFill>
                <a:schemeClr val="bg1"/>
              </a:solidFill>
              <a:latin typeface="微软雅黑" pitchFamily="34" charset="-122"/>
              <a:ea typeface="微软雅黑" pitchFamily="34" charset="-122"/>
            </a:endParaRPr>
          </a:p>
          <a:p>
            <a:pPr>
              <a:spcBef>
                <a:spcPts val="1200"/>
              </a:spcBef>
              <a:spcAft>
                <a:spcPts val="1200"/>
              </a:spcAft>
            </a:pP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1" name="Picture 5"/>
          <p:cNvPicPr>
            <a:picLocks noChangeAspect="1" noChangeArrowheads="1"/>
          </p:cNvPicPr>
          <p:nvPr/>
        </p:nvPicPr>
        <p:blipFill>
          <a:blip r:embed="rId2"/>
          <a:srcRect/>
          <a:stretch>
            <a:fillRect/>
          </a:stretch>
        </p:blipFill>
        <p:spPr bwMode="auto">
          <a:xfrm>
            <a:off x="500034" y="3000372"/>
            <a:ext cx="7334250" cy="125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5262979"/>
          </a:xfrm>
          <a:prstGeom prst="rect">
            <a:avLst/>
          </a:prstGeom>
          <a:noFill/>
        </p:spPr>
        <p:txBody>
          <a:bodyPr wrap="square" rtlCol="0">
            <a:spAutoFit/>
          </a:bodyPr>
          <a:lstStyle/>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W3C</a:t>
            </a:r>
            <a:r>
              <a:rPr lang="zh-CN" altLang="en-US" sz="2400" dirty="0" smtClean="0">
                <a:solidFill>
                  <a:schemeClr val="bg1"/>
                </a:solidFill>
                <a:latin typeface="微软雅黑" pitchFamily="34" charset="-122"/>
                <a:ea typeface="微软雅黑" pitchFamily="34" charset="-122"/>
              </a:rPr>
              <a:t>公布的</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主要功能：</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通信相关（</a:t>
            </a:r>
            <a:r>
              <a:rPr lang="en-US" altLang="zh-CN" sz="2000" dirty="0" smtClean="0">
                <a:solidFill>
                  <a:schemeClr val="bg1"/>
                </a:solidFill>
                <a:latin typeface="微软雅黑" pitchFamily="34" charset="-122"/>
                <a:ea typeface="微软雅黑" pitchFamily="34" charset="-122"/>
              </a:rPr>
              <a:t>Web Sockets, Server-Sent Events</a:t>
            </a:r>
            <a:r>
              <a:rPr lang="zh-CN" altLang="en-US" sz="2000" dirty="0" smtClean="0">
                <a:solidFill>
                  <a:schemeClr val="bg1"/>
                </a:solidFill>
                <a:latin typeface="微软雅黑" pitchFamily="34" charset="-122"/>
                <a:ea typeface="微软雅黑" pitchFamily="34" charset="-122"/>
              </a:rPr>
              <a:t>等等）</a:t>
            </a:r>
          </a:p>
          <a:p>
            <a:pPr>
              <a:spcBef>
                <a:spcPts val="600"/>
              </a:spcBef>
              <a:spcAft>
                <a:spcPts val="600"/>
              </a:spcAft>
              <a:buFont typeface="Arial" pitchFamily="34" charset="0"/>
              <a:buChar char="•"/>
            </a:pPr>
            <a:r>
              <a:rPr lang="en-US" altLang="zh-CN" sz="2000" dirty="0" smtClean="0">
                <a:solidFill>
                  <a:schemeClr val="bg1"/>
                </a:solidFill>
                <a:latin typeface="微软雅黑" pitchFamily="34" charset="-122"/>
                <a:ea typeface="微软雅黑" pitchFamily="34" charset="-122"/>
              </a:rPr>
              <a:t> CSS3</a:t>
            </a:r>
            <a:r>
              <a:rPr lang="zh-CN" altLang="en-US" sz="2000" dirty="0" smtClean="0">
                <a:solidFill>
                  <a:schemeClr val="bg1"/>
                </a:solidFill>
                <a:latin typeface="微软雅黑" pitchFamily="34" charset="-122"/>
                <a:ea typeface="微软雅黑" pitchFamily="34" charset="-122"/>
              </a:rPr>
              <a:t>样式</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设备定位功能（取得地理位置信息等等）</a:t>
            </a:r>
          </a:p>
          <a:p>
            <a:pPr>
              <a:spcBef>
                <a:spcPts val="600"/>
              </a:spcBef>
              <a:spcAft>
                <a:spcPts val="600"/>
              </a:spcAft>
              <a:buFont typeface="Arial" pitchFamily="34" charset="0"/>
              <a:buChar char="•"/>
            </a:pPr>
            <a:r>
              <a:rPr lang="en-US" altLang="zh-CN" sz="2000" dirty="0" smtClean="0">
                <a:solidFill>
                  <a:schemeClr val="bg1"/>
                </a:solidFill>
                <a:latin typeface="微软雅黑" pitchFamily="34" charset="-122"/>
                <a:ea typeface="微软雅黑" pitchFamily="34" charset="-122"/>
              </a:rPr>
              <a:t> 3D</a:t>
            </a:r>
            <a:r>
              <a:rPr lang="zh-CN" altLang="en-US" sz="2000" dirty="0" smtClean="0">
                <a:solidFill>
                  <a:schemeClr val="bg1"/>
                </a:solidFill>
                <a:latin typeface="微软雅黑" pitchFamily="34" charset="-122"/>
                <a:ea typeface="微软雅黑" pitchFamily="34" charset="-122"/>
              </a:rPr>
              <a:t>以及画面显示效果（</a:t>
            </a:r>
            <a:r>
              <a:rPr lang="en-US" altLang="zh-CN" sz="2000" dirty="0" smtClean="0">
                <a:solidFill>
                  <a:schemeClr val="bg1"/>
                </a:solidFill>
                <a:latin typeface="微软雅黑" pitchFamily="34" charset="-122"/>
                <a:ea typeface="微软雅黑" pitchFamily="34" charset="-122"/>
              </a:rPr>
              <a:t>WebGL,CSS3</a:t>
            </a:r>
            <a:r>
              <a:rPr lang="zh-CN" altLang="en-US" sz="2000" dirty="0" smtClean="0">
                <a:solidFill>
                  <a:schemeClr val="bg1"/>
                </a:solidFill>
                <a:latin typeface="微软雅黑" pitchFamily="34" charset="-122"/>
                <a:ea typeface="微软雅黑" pitchFamily="34" charset="-122"/>
              </a:rPr>
              <a:t>的</a:t>
            </a:r>
            <a:r>
              <a:rPr lang="en-US" altLang="zh-CN" sz="2000" dirty="0" smtClean="0">
                <a:solidFill>
                  <a:schemeClr val="bg1"/>
                </a:solidFill>
                <a:latin typeface="微软雅黑" pitchFamily="34" charset="-122"/>
                <a:ea typeface="微软雅黑" pitchFamily="34" charset="-122"/>
              </a:rPr>
              <a:t>3D</a:t>
            </a:r>
            <a:r>
              <a:rPr lang="zh-CN" altLang="en-US" sz="2000" dirty="0" smtClean="0">
                <a:solidFill>
                  <a:schemeClr val="bg1"/>
                </a:solidFill>
                <a:latin typeface="微软雅黑" pitchFamily="34" charset="-122"/>
                <a:ea typeface="微软雅黑" pitchFamily="34" charset="-122"/>
              </a:rPr>
              <a:t>功能等等）</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多媒体（</a:t>
            </a:r>
            <a:r>
              <a:rPr lang="en-US" altLang="zh-CN" sz="2000" dirty="0" smtClean="0">
                <a:solidFill>
                  <a:schemeClr val="bg1"/>
                </a:solidFill>
                <a:latin typeface="微软雅黑" pitchFamily="34" charset="-122"/>
                <a:ea typeface="微软雅黑" pitchFamily="34" charset="-122"/>
              </a:rPr>
              <a:t>Audio/Video</a:t>
            </a:r>
            <a:r>
              <a:rPr lang="zh-CN" altLang="en-US" sz="2000" dirty="0" smtClean="0">
                <a:solidFill>
                  <a:schemeClr val="bg1"/>
                </a:solidFill>
                <a:latin typeface="微软雅黑" pitchFamily="34" charset="-122"/>
                <a:ea typeface="微软雅黑" pitchFamily="34" charset="-122"/>
              </a:rPr>
              <a:t>等等）</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性能及功能性的提高（</a:t>
            </a:r>
            <a:r>
              <a:rPr lang="en-US" altLang="zh-CN" sz="2000" dirty="0" smtClean="0">
                <a:solidFill>
                  <a:schemeClr val="bg1"/>
                </a:solidFill>
                <a:latin typeface="微软雅黑" pitchFamily="34" charset="-122"/>
                <a:ea typeface="微软雅黑" pitchFamily="34" charset="-122"/>
              </a:rPr>
              <a:t>Web Workers,XHR2</a:t>
            </a:r>
            <a:r>
              <a:rPr lang="zh-CN" altLang="en-US" sz="2000" dirty="0" smtClean="0">
                <a:solidFill>
                  <a:schemeClr val="bg1"/>
                </a:solidFill>
                <a:latin typeface="微软雅黑" pitchFamily="34" charset="-122"/>
                <a:ea typeface="微软雅黑" pitchFamily="34" charset="-122"/>
              </a:rPr>
              <a:t>等等）</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语义性（</a:t>
            </a:r>
            <a:r>
              <a:rPr lang="en-US" altLang="zh-CN" sz="2000" dirty="0" err="1" smtClean="0">
                <a:solidFill>
                  <a:schemeClr val="bg1"/>
                </a:solidFill>
                <a:latin typeface="微软雅黑" pitchFamily="34" charset="-122"/>
                <a:ea typeface="微软雅黑" pitchFamily="34" charset="-122"/>
              </a:rPr>
              <a:t>Microdata</a:t>
            </a:r>
            <a:r>
              <a:rPr lang="zh-CN" altLang="en-US" sz="2000" dirty="0" smtClean="0">
                <a:solidFill>
                  <a:schemeClr val="bg1"/>
                </a:solidFill>
                <a:latin typeface="微软雅黑" pitchFamily="34" charset="-122"/>
                <a:ea typeface="微软雅黑" pitchFamily="34" charset="-122"/>
              </a:rPr>
              <a:t>微数据等等）</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离线及本地存储（</a:t>
            </a:r>
            <a:r>
              <a:rPr lang="en-US" altLang="zh-CN" sz="2000" dirty="0" smtClean="0">
                <a:solidFill>
                  <a:schemeClr val="bg1"/>
                </a:solidFill>
                <a:latin typeface="微软雅黑" pitchFamily="34" charset="-122"/>
                <a:ea typeface="微软雅黑" pitchFamily="34" charset="-122"/>
              </a:rPr>
              <a:t>App Cache,</a:t>
            </a:r>
            <a:r>
              <a:rPr lang="zh-CN" altLang="en-US" sz="2000" dirty="0" smtClean="0">
                <a:solidFill>
                  <a:schemeClr val="bg1"/>
                </a:solidFill>
                <a:latin typeface="微软雅黑" pitchFamily="34" charset="-122"/>
                <a:ea typeface="微软雅黑" pitchFamily="34" charset="-122"/>
              </a:rPr>
              <a:t>本地存储，</a:t>
            </a:r>
            <a:r>
              <a:rPr lang="en-US" altLang="zh-CN" sz="2000" dirty="0" err="1" smtClean="0">
                <a:solidFill>
                  <a:schemeClr val="bg1"/>
                </a:solidFill>
                <a:latin typeface="微软雅黑" pitchFamily="34" charset="-122"/>
                <a:ea typeface="微软雅黑" pitchFamily="34" charset="-122"/>
              </a:rPr>
              <a:t>IndexedDB</a:t>
            </a:r>
            <a:r>
              <a:rPr lang="zh-CN" altLang="en-US" sz="2000" dirty="0" smtClean="0">
                <a:solidFill>
                  <a:schemeClr val="bg1"/>
                </a:solidFill>
                <a:latin typeface="微软雅黑" pitchFamily="34" charset="-122"/>
                <a:ea typeface="微软雅黑" pitchFamily="34" charset="-122"/>
              </a:rPr>
              <a:t>等等）</a:t>
            </a:r>
          </a:p>
          <a:p>
            <a:pPr>
              <a:spcBef>
                <a:spcPts val="1200"/>
              </a:spcBef>
              <a:spcAft>
                <a:spcPts val="1200"/>
              </a:spcAft>
            </a:pP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892552"/>
          </a:xfrm>
          <a:prstGeom prst="rect">
            <a:avLst/>
          </a:prstGeom>
          <a:noFill/>
        </p:spPr>
        <p:txBody>
          <a:bodyPr wrap="square" rtlCol="0">
            <a:spAutoFit/>
          </a:bodyPr>
          <a:lstStyle/>
          <a:p>
            <a:pPr>
              <a:spcBef>
                <a:spcPts val="1200"/>
              </a:spcBef>
              <a:spcAft>
                <a:spcPts val="1200"/>
              </a:spcAft>
            </a:pPr>
            <a:r>
              <a:rPr lang="en-US" altLang="zh-CN" sz="2400" dirty="0" smtClean="0">
                <a:solidFill>
                  <a:schemeClr val="bg1"/>
                </a:solidFill>
                <a:latin typeface="微软雅黑" pitchFamily="34" charset="-122"/>
                <a:ea typeface="微软雅黑" pitchFamily="34" charset="-122"/>
              </a:rPr>
              <a:t>DTD</a:t>
            </a:r>
            <a:r>
              <a:rPr lang="zh-CN" altLang="en-US" sz="2400" dirty="0" smtClean="0">
                <a:solidFill>
                  <a:schemeClr val="bg1"/>
                </a:solidFill>
                <a:latin typeface="微软雅黑" pitchFamily="34" charset="-122"/>
                <a:ea typeface="微软雅黑" pitchFamily="34" charset="-122"/>
              </a:rPr>
              <a:t>和</a:t>
            </a:r>
            <a:r>
              <a:rPr lang="en-US" altLang="zh-CN" sz="2400" dirty="0" smtClean="0">
                <a:solidFill>
                  <a:schemeClr val="bg1"/>
                </a:solidFill>
                <a:latin typeface="微软雅黑" pitchFamily="34" charset="-122"/>
                <a:ea typeface="微软雅黑" pitchFamily="34" charset="-122"/>
              </a:rPr>
              <a:t>META</a:t>
            </a:r>
            <a:r>
              <a:rPr lang="zh-CN" altLang="en-US" sz="2400" dirty="0" smtClean="0">
                <a:solidFill>
                  <a:schemeClr val="bg1"/>
                </a:solidFill>
                <a:latin typeface="微软雅黑" pitchFamily="34" charset="-122"/>
                <a:ea typeface="微软雅黑" pitchFamily="34" charset="-122"/>
              </a:rPr>
              <a:t>（</a:t>
            </a:r>
            <a:r>
              <a:rPr lang="en-US" altLang="zh-CN" sz="2400" dirty="0" smtClean="0">
                <a:solidFill>
                  <a:schemeClr val="bg1"/>
                </a:solidFill>
                <a:latin typeface="微软雅黑" pitchFamily="34" charset="-122"/>
                <a:ea typeface="微软雅黑" pitchFamily="34" charset="-122"/>
              </a:rPr>
              <a:t>Viewport</a:t>
            </a:r>
            <a:r>
              <a:rPr lang="zh-CN" altLang="en-US"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6" name="矩形 5"/>
          <p:cNvSpPr/>
          <p:nvPr/>
        </p:nvSpPr>
        <p:spPr>
          <a:xfrm>
            <a:off x="611188" y="2060575"/>
            <a:ext cx="8047037" cy="3079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en-US" altLang="zh-CN" sz="1400" dirty="0">
                <a:latin typeface="Arial" panose="020B0604020202020204" pitchFamily="34" charset="0"/>
              </a:rPr>
              <a:t>&lt;!DOCTYPE html&gt;</a:t>
            </a:r>
          </a:p>
        </p:txBody>
      </p:sp>
      <p:sp>
        <p:nvSpPr>
          <p:cNvPr id="7" name="矩形 6"/>
          <p:cNvSpPr/>
          <p:nvPr/>
        </p:nvSpPr>
        <p:spPr>
          <a:xfrm>
            <a:off x="611188" y="2492375"/>
            <a:ext cx="8047037" cy="307975"/>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en-US" altLang="zh-CN" sz="1400" dirty="0">
                <a:latin typeface="Arial" panose="020B0604020202020204" pitchFamily="34" charset="0"/>
              </a:rPr>
              <a:t>&lt;meta content="telephone=no" name="format-detection" /&gt;</a:t>
            </a:r>
          </a:p>
        </p:txBody>
      </p:sp>
      <p:sp>
        <p:nvSpPr>
          <p:cNvPr id="8" name="矩形 7"/>
          <p:cNvSpPr/>
          <p:nvPr/>
        </p:nvSpPr>
        <p:spPr>
          <a:xfrm>
            <a:off x="611188" y="2981325"/>
            <a:ext cx="8047037" cy="2032000"/>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en-US" altLang="zh-CN" sz="1400" dirty="0">
                <a:latin typeface="Arial" panose="020B0604020202020204" pitchFamily="34" charset="0"/>
              </a:rPr>
              <a:t>&lt;meta name="viewport" content="</a:t>
            </a:r>
            <a:r>
              <a:rPr lang="en-US" altLang="zh-CN" sz="1400" dirty="0" smtClean="0">
                <a:latin typeface="Arial" panose="020B0604020202020204" pitchFamily="34" charset="0"/>
              </a:rPr>
              <a:t>width=device-</a:t>
            </a:r>
            <a:r>
              <a:rPr lang="en-US" altLang="zh-CN" sz="1400" dirty="0" err="1" smtClean="0">
                <a:latin typeface="Arial" panose="020B0604020202020204" pitchFamily="34" charset="0"/>
              </a:rPr>
              <a:t>width,inital</a:t>
            </a:r>
            <a:r>
              <a:rPr lang="en-US" altLang="zh-CN" sz="1400" dirty="0" smtClean="0">
                <a:latin typeface="Arial" panose="020B0604020202020204" pitchFamily="34" charset="0"/>
              </a:rPr>
              <a:t>-scale=1.0,maximum-scale=1.0,user-scalable=no</a:t>
            </a:r>
            <a:r>
              <a:rPr lang="en-US" altLang="zh-CN" sz="1400" dirty="0">
                <a:latin typeface="Arial" panose="020B0604020202020204" pitchFamily="34" charset="0"/>
              </a:rPr>
              <a:t>;" /&gt;</a:t>
            </a:r>
          </a:p>
          <a:p>
            <a:pPr>
              <a:defRPr/>
            </a:pPr>
            <a:endParaRPr lang="en-US" altLang="zh-CN" sz="1400" dirty="0">
              <a:latin typeface="Arial" panose="020B0604020202020204" pitchFamily="34" charset="0"/>
            </a:endParaRPr>
          </a:p>
          <a:p>
            <a:pPr>
              <a:defRPr/>
            </a:pPr>
            <a:r>
              <a:rPr lang="en-US" altLang="zh-CN" sz="1400" dirty="0">
                <a:latin typeface="Arial" panose="020B0604020202020204" pitchFamily="34" charset="0"/>
              </a:rPr>
              <a:t>width - viewport</a:t>
            </a:r>
            <a:r>
              <a:rPr lang="zh-CN" altLang="en-US" sz="1400" dirty="0">
                <a:latin typeface="Arial" panose="020B0604020202020204" pitchFamily="34" charset="0"/>
              </a:rPr>
              <a:t>的宽度</a:t>
            </a:r>
            <a:br>
              <a:rPr lang="zh-CN" altLang="en-US" sz="1400" dirty="0">
                <a:latin typeface="Arial" panose="020B0604020202020204" pitchFamily="34" charset="0"/>
              </a:rPr>
            </a:br>
            <a:r>
              <a:rPr lang="en-US" altLang="zh-CN" sz="1400" dirty="0">
                <a:latin typeface="Arial" panose="020B0604020202020204" pitchFamily="34" charset="0"/>
              </a:rPr>
              <a:t>height - viewport</a:t>
            </a:r>
            <a:r>
              <a:rPr lang="zh-CN" altLang="en-US" sz="1400" dirty="0">
                <a:latin typeface="Arial" panose="020B0604020202020204" pitchFamily="34" charset="0"/>
              </a:rPr>
              <a:t>的高度</a:t>
            </a:r>
            <a:br>
              <a:rPr lang="zh-CN" altLang="en-US" sz="1400" dirty="0">
                <a:latin typeface="Arial" panose="020B0604020202020204" pitchFamily="34" charset="0"/>
              </a:rPr>
            </a:br>
            <a:r>
              <a:rPr lang="en-US" altLang="zh-CN" sz="1400" dirty="0">
                <a:latin typeface="Arial" panose="020B0604020202020204" pitchFamily="34" charset="0"/>
              </a:rPr>
              <a:t>initial-scale - </a:t>
            </a:r>
            <a:r>
              <a:rPr lang="zh-CN" altLang="en-US" sz="1400" dirty="0">
                <a:latin typeface="Arial" panose="020B0604020202020204" pitchFamily="34" charset="0"/>
              </a:rPr>
              <a:t>初始的缩放比例</a:t>
            </a:r>
            <a:br>
              <a:rPr lang="zh-CN" altLang="en-US" sz="1400" dirty="0">
                <a:latin typeface="Arial" panose="020B0604020202020204" pitchFamily="34" charset="0"/>
              </a:rPr>
            </a:br>
            <a:r>
              <a:rPr lang="en-US" altLang="zh-CN" sz="1400" dirty="0">
                <a:latin typeface="Arial" panose="020B0604020202020204" pitchFamily="34" charset="0"/>
              </a:rPr>
              <a:t>minimum-scale - </a:t>
            </a:r>
            <a:r>
              <a:rPr lang="zh-CN" altLang="en-US" sz="1400" dirty="0">
                <a:latin typeface="Arial" panose="020B0604020202020204" pitchFamily="34" charset="0"/>
              </a:rPr>
              <a:t>允许用户缩放到的最小比例</a:t>
            </a:r>
            <a:br>
              <a:rPr lang="zh-CN" altLang="en-US" sz="1400" dirty="0">
                <a:latin typeface="Arial" panose="020B0604020202020204" pitchFamily="34" charset="0"/>
              </a:rPr>
            </a:br>
            <a:r>
              <a:rPr lang="en-US" altLang="zh-CN" sz="1400" dirty="0">
                <a:latin typeface="Arial" panose="020B0604020202020204" pitchFamily="34" charset="0"/>
              </a:rPr>
              <a:t>maximum-scale - </a:t>
            </a:r>
            <a:r>
              <a:rPr lang="zh-CN" altLang="en-US" sz="1400" dirty="0">
                <a:latin typeface="Arial" panose="020B0604020202020204" pitchFamily="34" charset="0"/>
              </a:rPr>
              <a:t>允许用户缩放到的最大比例</a:t>
            </a:r>
            <a:br>
              <a:rPr lang="zh-CN" altLang="en-US" sz="1400" dirty="0">
                <a:latin typeface="Arial" panose="020B0604020202020204" pitchFamily="34" charset="0"/>
              </a:rPr>
            </a:br>
            <a:r>
              <a:rPr lang="en-US" altLang="zh-CN" sz="1400" dirty="0">
                <a:latin typeface="Arial" panose="020B0604020202020204" pitchFamily="34" charset="0"/>
              </a:rPr>
              <a:t>user-scalable - </a:t>
            </a:r>
            <a:r>
              <a:rPr lang="zh-CN" altLang="en-US" sz="1400" dirty="0">
                <a:latin typeface="Arial" panose="020B0604020202020204" pitchFamily="34" charset="0"/>
              </a:rPr>
              <a:t>用户是否可以手动缩放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958597"/>
            <a:ext cx="8143932" cy="5740033"/>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移动端常用的</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标签：</a:t>
            </a:r>
            <a:endParaRPr lang="en-US" altLang="zh-CN" sz="2400" dirty="0" smtClean="0">
              <a:solidFill>
                <a:schemeClr val="bg1"/>
              </a:solidFill>
              <a:latin typeface="微软雅黑" pitchFamily="34" charset="-122"/>
              <a:ea typeface="微软雅黑" pitchFamily="34" charset="-122"/>
            </a:endParaRPr>
          </a:p>
          <a:p>
            <a:pPr>
              <a:spcBef>
                <a:spcPts val="600"/>
              </a:spcBef>
              <a:spcAft>
                <a:spcPts val="600"/>
              </a:spcAft>
            </a:pPr>
            <a:r>
              <a:rPr lang="en-US" altLang="zh-CN" sz="2000" dirty="0" smtClean="0">
                <a:solidFill>
                  <a:schemeClr val="bg1"/>
                </a:solidFill>
                <a:latin typeface="微软雅黑" pitchFamily="34" charset="-122"/>
                <a:ea typeface="微软雅黑" pitchFamily="34" charset="-122"/>
              </a:rPr>
              <a:t>header, </a:t>
            </a:r>
            <a:r>
              <a:rPr lang="en-US" altLang="zh-CN" sz="2000" dirty="0" err="1" smtClean="0">
                <a:solidFill>
                  <a:schemeClr val="bg1"/>
                </a:solidFill>
                <a:latin typeface="微软雅黑" pitchFamily="34" charset="-122"/>
                <a:ea typeface="微软雅黑" pitchFamily="34" charset="-122"/>
              </a:rPr>
              <a:t>nav</a:t>
            </a:r>
            <a:r>
              <a:rPr lang="en-US" altLang="zh-CN" sz="2000" dirty="0" smtClean="0">
                <a:solidFill>
                  <a:schemeClr val="bg1"/>
                </a:solidFill>
                <a:latin typeface="微软雅黑" pitchFamily="34" charset="-122"/>
                <a:ea typeface="微软雅黑" pitchFamily="34" charset="-122"/>
              </a:rPr>
              <a:t>, article, section, aside, footer, time, canvas, </a:t>
            </a:r>
          </a:p>
          <a:p>
            <a:pPr>
              <a:spcBef>
                <a:spcPts val="600"/>
              </a:spcBef>
              <a:spcAft>
                <a:spcPts val="600"/>
              </a:spcAft>
            </a:pPr>
            <a:r>
              <a:rPr lang="en-US" altLang="zh-CN" sz="2000" dirty="0" smtClean="0">
                <a:solidFill>
                  <a:schemeClr val="bg1"/>
                </a:solidFill>
                <a:latin typeface="微软雅黑" pitchFamily="34" charset="-122"/>
                <a:ea typeface="微软雅黑" pitchFamily="34" charset="-122"/>
              </a:rPr>
              <a:t>audio, video, source</a:t>
            </a:r>
          </a:p>
          <a:p>
            <a:pPr>
              <a:defRPr/>
            </a:pPr>
            <a:r>
              <a:rPr lang="en-US" altLang="zh-CN" sz="2000" dirty="0">
                <a:solidFill>
                  <a:schemeClr val="bg1"/>
                </a:solidFill>
              </a:rPr>
              <a:t>&lt;audio </a:t>
            </a:r>
            <a:r>
              <a:rPr lang="en-US" altLang="zh-CN" sz="2000" dirty="0" err="1">
                <a:solidFill>
                  <a:schemeClr val="bg1"/>
                </a:solidFill>
              </a:rPr>
              <a:t>src</a:t>
            </a:r>
            <a:r>
              <a:rPr lang="en-US" altLang="zh-CN" sz="2000" dirty="0">
                <a:solidFill>
                  <a:schemeClr val="bg1"/>
                </a:solidFill>
              </a:rPr>
              <a:t>=“test.mp3” </a:t>
            </a:r>
            <a:r>
              <a:rPr lang="en-US" altLang="zh-CN" sz="2000" dirty="0">
                <a:solidFill>
                  <a:srgbClr val="EC6F66"/>
                </a:solidFill>
              </a:rPr>
              <a:t>controls="controls"</a:t>
            </a:r>
            <a:r>
              <a:rPr lang="en-US" altLang="zh-CN" sz="2000" dirty="0">
                <a:solidFill>
                  <a:schemeClr val="bg1"/>
                </a:solidFill>
              </a:rPr>
              <a:t>&gt;&lt;/audio&gt;</a:t>
            </a:r>
          </a:p>
          <a:p>
            <a:pPr>
              <a:lnSpc>
                <a:spcPct val="150000"/>
              </a:lnSpc>
              <a:spcBef>
                <a:spcPts val="100"/>
              </a:spcBef>
              <a:spcAft>
                <a:spcPts val="100"/>
              </a:spcAft>
              <a:defRPr/>
            </a:pPr>
            <a:r>
              <a:rPr lang="en-US" altLang="zh-CN" sz="2000" dirty="0">
                <a:solidFill>
                  <a:schemeClr val="bg1"/>
                </a:solidFill>
              </a:rPr>
              <a:t>	 PC:</a:t>
            </a:r>
          </a:p>
          <a:p>
            <a:pPr>
              <a:lnSpc>
                <a:spcPct val="150000"/>
              </a:lnSpc>
              <a:spcBef>
                <a:spcPts val="100"/>
              </a:spcBef>
              <a:spcAft>
                <a:spcPts val="100"/>
              </a:spcAft>
              <a:defRPr/>
            </a:pPr>
            <a:r>
              <a:rPr lang="en-US" altLang="zh-CN" sz="2000" dirty="0">
                <a:solidFill>
                  <a:schemeClr val="bg1"/>
                </a:solidFill>
              </a:rPr>
              <a:t>	</a:t>
            </a:r>
            <a:r>
              <a:rPr lang="en-US" altLang="zh-CN" sz="2000" dirty="0" err="1" smtClean="0">
                <a:solidFill>
                  <a:schemeClr val="bg1"/>
                </a:solidFill>
              </a:rPr>
              <a:t>iOS</a:t>
            </a:r>
            <a:r>
              <a:rPr lang="en-US" altLang="zh-CN" sz="2000" dirty="0">
                <a:solidFill>
                  <a:schemeClr val="bg1"/>
                </a:solidFill>
              </a:rPr>
              <a:t>:</a:t>
            </a:r>
          </a:p>
          <a:p>
            <a:pPr>
              <a:lnSpc>
                <a:spcPct val="150000"/>
              </a:lnSpc>
              <a:spcBef>
                <a:spcPts val="100"/>
              </a:spcBef>
              <a:spcAft>
                <a:spcPts val="100"/>
              </a:spcAft>
              <a:defRP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Android</a:t>
            </a:r>
            <a:r>
              <a:rPr lang="en-US" altLang="zh-CN" sz="2000" dirty="0" smtClean="0">
                <a:solidFill>
                  <a:schemeClr val="bg1"/>
                </a:solidFill>
              </a:rPr>
              <a:t>:</a:t>
            </a:r>
          </a:p>
          <a:p>
            <a:pPr>
              <a:spcBef>
                <a:spcPts val="300"/>
              </a:spcBef>
              <a:defRPr/>
            </a:pPr>
            <a:r>
              <a:rPr lang="en-US" altLang="zh-CN" sz="2000" dirty="0" smtClean="0">
                <a:solidFill>
                  <a:schemeClr val="bg1"/>
                </a:solidFill>
              </a:rPr>
              <a:t>&lt;</a:t>
            </a:r>
            <a:r>
              <a:rPr lang="en-US" altLang="zh-CN" sz="2000" dirty="0">
                <a:solidFill>
                  <a:schemeClr val="bg1"/>
                </a:solidFill>
              </a:rPr>
              <a:t>video </a:t>
            </a:r>
            <a:r>
              <a:rPr lang="en-US" altLang="zh-CN" sz="2000" dirty="0" err="1">
                <a:solidFill>
                  <a:schemeClr val="bg1"/>
                </a:solidFill>
              </a:rPr>
              <a:t>src</a:t>
            </a:r>
            <a:r>
              <a:rPr lang="en-US" altLang="zh-CN" sz="2000" dirty="0">
                <a:solidFill>
                  <a:schemeClr val="bg1"/>
                </a:solidFill>
              </a:rPr>
              <a:t>=“test.mp4” </a:t>
            </a:r>
            <a:r>
              <a:rPr lang="en-US" altLang="zh-CN" sz="2000" dirty="0">
                <a:solidFill>
                  <a:srgbClr val="EC6F66"/>
                </a:solidFill>
              </a:rPr>
              <a:t>controls="controls"</a:t>
            </a:r>
            <a:r>
              <a:rPr lang="en-US" altLang="zh-CN" sz="2000" dirty="0">
                <a:solidFill>
                  <a:schemeClr val="bg1"/>
                </a:solidFill>
              </a:rPr>
              <a:t>&gt;&lt;/video&gt;</a:t>
            </a:r>
          </a:p>
          <a:p>
            <a:pPr>
              <a:buFont typeface="Arial" panose="020B0604020202020204" pitchFamily="34" charset="0"/>
              <a:buChar char="•"/>
              <a:defRPr/>
            </a:pPr>
            <a:endParaRPr lang="en-US" altLang="zh-CN" sz="2000" dirty="0">
              <a:solidFill>
                <a:schemeClr val="bg1"/>
              </a:solidFill>
            </a:endParaRPr>
          </a:p>
          <a:p>
            <a:pPr>
              <a:buFont typeface="Arial" panose="020B0604020202020204" pitchFamily="34" charset="0"/>
              <a:buChar char="•"/>
              <a:defRPr/>
            </a:pPr>
            <a:endParaRPr lang="en-US" altLang="zh-CN" sz="2000" dirty="0">
              <a:solidFill>
                <a:schemeClr val="bg1"/>
              </a:solidFill>
            </a:endParaRPr>
          </a:p>
          <a:p>
            <a:pPr>
              <a:buFont typeface="Arial" panose="020B0604020202020204" pitchFamily="34" charset="0"/>
              <a:buChar char="•"/>
              <a:defRPr/>
            </a:pPr>
            <a:endParaRPr lang="en-US" altLang="zh-CN" sz="2000" dirty="0">
              <a:solidFill>
                <a:schemeClr val="bg1"/>
              </a:solidFill>
            </a:endParaRPr>
          </a:p>
          <a:p>
            <a:pPr>
              <a:buFont typeface="Arial" panose="020B0604020202020204" pitchFamily="34" charset="0"/>
              <a:buChar char="•"/>
              <a:defRPr/>
            </a:pPr>
            <a:endParaRPr lang="en-US" altLang="zh-CN" sz="2000" dirty="0">
              <a:solidFill>
                <a:schemeClr val="bg1"/>
              </a:solidFill>
            </a:endParaRPr>
          </a:p>
          <a:p>
            <a:pPr>
              <a:defRPr/>
            </a:pPr>
            <a:r>
              <a:rPr lang="en-US" altLang="zh-CN" sz="2000" dirty="0">
                <a:solidFill>
                  <a:schemeClr val="bg1"/>
                </a:solidFill>
              </a:rPr>
              <a:t>     </a:t>
            </a:r>
            <a:endParaRPr lang="en-US" altLang="zh-CN" sz="2000" dirty="0" smtClean="0">
              <a:solidFill>
                <a:schemeClr val="bg1"/>
              </a:solidFill>
            </a:endParaRPr>
          </a:p>
          <a:p>
            <a:pPr>
              <a:defRPr/>
            </a:pPr>
            <a:r>
              <a:rPr lang="en-US" altLang="zh-CN" sz="2000" dirty="0" smtClean="0">
                <a:solidFill>
                  <a:schemeClr val="bg1"/>
                </a:solidFill>
              </a:rPr>
              <a:t>             PC                                             </a:t>
            </a:r>
            <a:r>
              <a:rPr lang="en-US" altLang="zh-CN" sz="2000" dirty="0" err="1">
                <a:solidFill>
                  <a:schemeClr val="bg1"/>
                </a:solidFill>
              </a:rPr>
              <a:t>iOS</a:t>
            </a: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Android</a:t>
            </a:r>
            <a:endParaRPr lang="en-US" altLang="zh-CN" sz="20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0" name="图片 3"/>
          <p:cNvPicPr>
            <a:picLocks noChangeAspect="1"/>
          </p:cNvPicPr>
          <p:nvPr/>
        </p:nvPicPr>
        <p:blipFill>
          <a:blip r:embed="rId3"/>
          <a:srcRect/>
          <a:stretch>
            <a:fillRect/>
          </a:stretch>
        </p:blipFill>
        <p:spPr bwMode="auto">
          <a:xfrm>
            <a:off x="2060575" y="2786058"/>
            <a:ext cx="2943225" cy="361950"/>
          </a:xfrm>
          <a:prstGeom prst="rect">
            <a:avLst/>
          </a:prstGeom>
          <a:noFill/>
          <a:ln w="9525">
            <a:noFill/>
            <a:miter lim="800000"/>
            <a:headEnd/>
            <a:tailEnd/>
          </a:ln>
        </p:spPr>
      </p:pic>
      <p:pic>
        <p:nvPicPr>
          <p:cNvPr id="11" name="图片 4"/>
          <p:cNvPicPr>
            <a:picLocks noChangeAspect="1"/>
          </p:cNvPicPr>
          <p:nvPr/>
        </p:nvPicPr>
        <p:blipFill>
          <a:blip r:embed="rId4"/>
          <a:srcRect/>
          <a:stretch>
            <a:fillRect/>
          </a:stretch>
        </p:blipFill>
        <p:spPr bwMode="auto">
          <a:xfrm>
            <a:off x="571472" y="4643446"/>
            <a:ext cx="1684338" cy="1282700"/>
          </a:xfrm>
          <a:prstGeom prst="rect">
            <a:avLst/>
          </a:prstGeom>
          <a:noFill/>
          <a:ln w="9525">
            <a:noFill/>
            <a:miter lim="800000"/>
            <a:headEnd/>
            <a:tailEnd/>
          </a:ln>
        </p:spPr>
      </p:pic>
      <p:pic>
        <p:nvPicPr>
          <p:cNvPr id="12" name="图片 5"/>
          <p:cNvPicPr>
            <a:picLocks noChangeAspect="1"/>
          </p:cNvPicPr>
          <p:nvPr/>
        </p:nvPicPr>
        <p:blipFill>
          <a:blip r:embed="rId5"/>
          <a:srcRect/>
          <a:stretch>
            <a:fillRect/>
          </a:stretch>
        </p:blipFill>
        <p:spPr bwMode="auto">
          <a:xfrm>
            <a:off x="3000364" y="4675205"/>
            <a:ext cx="2481262" cy="1254125"/>
          </a:xfrm>
          <a:prstGeom prst="rect">
            <a:avLst/>
          </a:prstGeom>
          <a:noFill/>
          <a:ln w="9525">
            <a:noFill/>
            <a:miter lim="800000"/>
            <a:headEnd/>
            <a:tailEnd/>
          </a:ln>
        </p:spPr>
      </p:pic>
      <p:pic>
        <p:nvPicPr>
          <p:cNvPr id="13" name="图片 6"/>
          <p:cNvPicPr>
            <a:picLocks noChangeAspect="1"/>
          </p:cNvPicPr>
          <p:nvPr/>
        </p:nvPicPr>
        <p:blipFill>
          <a:blip r:embed="rId6"/>
          <a:srcRect/>
          <a:stretch>
            <a:fillRect/>
          </a:stretch>
        </p:blipFill>
        <p:spPr bwMode="auto">
          <a:xfrm>
            <a:off x="2051050" y="3286124"/>
            <a:ext cx="3241675" cy="322262"/>
          </a:xfrm>
          <a:prstGeom prst="rect">
            <a:avLst/>
          </a:prstGeom>
          <a:noFill/>
          <a:ln w="9525">
            <a:noFill/>
            <a:miter lim="800000"/>
            <a:headEnd/>
            <a:tailEnd/>
          </a:ln>
        </p:spPr>
      </p:pic>
      <p:pic>
        <p:nvPicPr>
          <p:cNvPr id="14" name="图片 7"/>
          <p:cNvPicPr>
            <a:picLocks noChangeAspect="1"/>
          </p:cNvPicPr>
          <p:nvPr/>
        </p:nvPicPr>
        <p:blipFill>
          <a:blip r:embed="rId7"/>
          <a:srcRect/>
          <a:stretch>
            <a:fillRect/>
          </a:stretch>
        </p:blipFill>
        <p:spPr bwMode="auto">
          <a:xfrm>
            <a:off x="5475288" y="3270251"/>
            <a:ext cx="3344862" cy="301625"/>
          </a:xfrm>
          <a:prstGeom prst="rect">
            <a:avLst/>
          </a:prstGeom>
          <a:noFill/>
          <a:ln w="9525">
            <a:noFill/>
            <a:miter lim="800000"/>
            <a:headEnd/>
            <a:tailEnd/>
          </a:ln>
        </p:spPr>
      </p:pic>
      <p:pic>
        <p:nvPicPr>
          <p:cNvPr id="15" name="图片 8"/>
          <p:cNvPicPr>
            <a:picLocks noChangeAspect="1"/>
          </p:cNvPicPr>
          <p:nvPr/>
        </p:nvPicPr>
        <p:blipFill>
          <a:blip r:embed="rId8"/>
          <a:srcRect/>
          <a:stretch>
            <a:fillRect/>
          </a:stretch>
        </p:blipFill>
        <p:spPr bwMode="auto">
          <a:xfrm>
            <a:off x="2058980" y="3714752"/>
            <a:ext cx="1441450" cy="374650"/>
          </a:xfrm>
          <a:prstGeom prst="rect">
            <a:avLst/>
          </a:prstGeom>
          <a:noFill/>
          <a:ln w="9525">
            <a:noFill/>
            <a:miter lim="800000"/>
            <a:headEnd/>
            <a:tailEnd/>
          </a:ln>
        </p:spPr>
      </p:pic>
      <p:pic>
        <p:nvPicPr>
          <p:cNvPr id="16" name="图片 9"/>
          <p:cNvPicPr>
            <a:picLocks noChangeAspect="1"/>
          </p:cNvPicPr>
          <p:nvPr/>
        </p:nvPicPr>
        <p:blipFill>
          <a:blip r:embed="rId9" cstate="print"/>
          <a:srcRect/>
          <a:stretch>
            <a:fillRect/>
          </a:stretch>
        </p:blipFill>
        <p:spPr bwMode="auto">
          <a:xfrm>
            <a:off x="6000760" y="4711718"/>
            <a:ext cx="1800225" cy="128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0"/>
            <a:ext cx="9144000" cy="642942"/>
          </a:xfrm>
          <a:solidFill>
            <a:srgbClr val="EC6F66"/>
          </a:solidFill>
          <a:effectLst>
            <a:outerShdw blurRad="50800" dist="38100" dir="5400000" algn="t" rotWithShape="0">
              <a:prstClr val="black">
                <a:alpha val="40000"/>
              </a:prstClr>
            </a:outerShdw>
          </a:effectLst>
        </p:spPr>
        <p:txBody>
          <a:bodyPr lIns="180000">
            <a:normAutofit/>
          </a:bodyPr>
          <a:lstStyle/>
          <a:p>
            <a:pPr algn="l">
              <a:spcBef>
                <a:spcPts val="1200"/>
              </a:spcBef>
              <a:spcAft>
                <a:spcPts val="1200"/>
              </a:spcAft>
            </a:pPr>
            <a:r>
              <a:rPr lang="en-US" altLang="zh-CN" sz="3600" dirty="0">
                <a:solidFill>
                  <a:schemeClr val="bg1"/>
                </a:solidFill>
                <a:latin typeface="微软雅黑" pitchFamily="34" charset="-122"/>
                <a:ea typeface="微软雅黑" pitchFamily="34" charset="-122"/>
              </a:rPr>
              <a:t>HTML5</a:t>
            </a:r>
            <a:r>
              <a:rPr lang="zh-CN" altLang="en-US" sz="3600" dirty="0">
                <a:solidFill>
                  <a:schemeClr val="bg1"/>
                </a:solidFill>
                <a:latin typeface="微软雅黑" pitchFamily="34" charset="-122"/>
                <a:ea typeface="微软雅黑" pitchFamily="34" charset="-122"/>
              </a:rPr>
              <a:t>的相关知识点</a:t>
            </a:r>
            <a:endParaRPr lang="en-US" altLang="zh-CN" sz="3600" dirty="0">
              <a:solidFill>
                <a:schemeClr val="bg1"/>
              </a:solidFill>
              <a:latin typeface="微软雅黑" pitchFamily="34" charset="-122"/>
              <a:ea typeface="微软雅黑" pitchFamily="34" charset="-122"/>
            </a:endParaRPr>
          </a:p>
        </p:txBody>
      </p:sp>
      <p:sp>
        <p:nvSpPr>
          <p:cNvPr id="5" name="TextBox 4"/>
          <p:cNvSpPr txBox="1"/>
          <p:nvPr/>
        </p:nvSpPr>
        <p:spPr>
          <a:xfrm>
            <a:off x="428596" y="1357299"/>
            <a:ext cx="8143932" cy="3662541"/>
          </a:xfrm>
          <a:prstGeom prst="rect">
            <a:avLst/>
          </a:prstGeom>
          <a:noFill/>
        </p:spPr>
        <p:txBody>
          <a:bodyPr wrap="square" rtlCol="0">
            <a:spAutoFit/>
          </a:bodyPr>
          <a:lstStyle/>
          <a:p>
            <a:pPr>
              <a:spcBef>
                <a:spcPts val="1200"/>
              </a:spcBef>
              <a:spcAft>
                <a:spcPts val="1200"/>
              </a:spcAft>
            </a:pPr>
            <a:r>
              <a:rPr lang="zh-CN" altLang="en-US" sz="2400" dirty="0" smtClean="0">
                <a:solidFill>
                  <a:schemeClr val="bg1"/>
                </a:solidFill>
                <a:latin typeface="微软雅黑" pitchFamily="34" charset="-122"/>
                <a:ea typeface="微软雅黑" pitchFamily="34" charset="-122"/>
              </a:rPr>
              <a:t>移动端的</a:t>
            </a:r>
            <a:r>
              <a:rPr lang="en-US" altLang="zh-CN" sz="2400" dirty="0" smtClean="0">
                <a:solidFill>
                  <a:schemeClr val="bg1"/>
                </a:solidFill>
                <a:latin typeface="微软雅黑" pitchFamily="34" charset="-122"/>
                <a:ea typeface="微软雅黑" pitchFamily="34" charset="-122"/>
              </a:rPr>
              <a:t>html5</a:t>
            </a:r>
            <a:r>
              <a:rPr lang="zh-CN" altLang="en-US" sz="2400" dirty="0" smtClean="0">
                <a:solidFill>
                  <a:schemeClr val="bg1"/>
                </a:solidFill>
                <a:latin typeface="微软雅黑" pitchFamily="34" charset="-122"/>
                <a:ea typeface="微软雅黑" pitchFamily="34" charset="-122"/>
              </a:rPr>
              <a:t>表单控件：</a:t>
            </a:r>
            <a:endParaRPr lang="en-US" altLang="zh-CN" sz="2400" dirty="0" smtClean="0">
              <a:solidFill>
                <a:schemeClr val="bg1"/>
              </a:solidFill>
              <a:latin typeface="微软雅黑" pitchFamily="34" charset="-122"/>
              <a:ea typeface="微软雅黑" pitchFamily="34" charset="-122"/>
            </a:endParaRPr>
          </a:p>
          <a:p>
            <a:pPr>
              <a:spcBef>
                <a:spcPts val="600"/>
              </a:spcBef>
              <a:spcAft>
                <a:spcPts val="600"/>
              </a:spcAft>
              <a:buFont typeface="Arial" pitchFamily="34" charset="0"/>
              <a:buChar char="•"/>
            </a:pPr>
            <a:r>
              <a:rPr lang="en-US" altLang="zh-CN" sz="2000" dirty="0" smtClean="0">
                <a:solidFill>
                  <a:schemeClr val="bg1"/>
                </a:solidFill>
                <a:latin typeface="微软雅黑" pitchFamily="34" charset="-122"/>
                <a:ea typeface="微软雅黑" pitchFamily="34" charset="-122"/>
              </a:rPr>
              <a:t> iOS6</a:t>
            </a:r>
            <a:r>
              <a:rPr lang="zh-CN" altLang="en-US" sz="2000" dirty="0" smtClean="0">
                <a:solidFill>
                  <a:schemeClr val="bg1"/>
                </a:solidFill>
                <a:latin typeface="微软雅黑" pitchFamily="34" charset="-122"/>
                <a:ea typeface="微软雅黑" pitchFamily="34" charset="-122"/>
              </a:rPr>
              <a:t>才开始支持</a:t>
            </a:r>
            <a:r>
              <a:rPr lang="en-US" altLang="zh-CN" sz="2000" dirty="0" smtClean="0">
                <a:solidFill>
                  <a:schemeClr val="bg1"/>
                </a:solidFill>
                <a:latin typeface="微软雅黑" pitchFamily="34" charset="-122"/>
                <a:ea typeface="微软雅黑" pitchFamily="34" charset="-122"/>
              </a:rPr>
              <a:t>&lt;input type=“file” /&gt;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都支持</a:t>
            </a:r>
          </a:p>
          <a:p>
            <a:pPr>
              <a:spcBef>
                <a:spcPts val="600"/>
              </a:spcBef>
              <a:spcAft>
                <a:spcPts val="600"/>
              </a:spcAft>
              <a:buFont typeface="Arial" pitchFamily="34" charset="0"/>
              <a:buChar char="•"/>
            </a:pPr>
            <a:r>
              <a:rPr lang="en-US" altLang="zh-CN" sz="2000" dirty="0" smtClean="0">
                <a:solidFill>
                  <a:schemeClr val="bg1"/>
                </a:solidFill>
                <a:latin typeface="微软雅黑" pitchFamily="34" charset="-122"/>
                <a:ea typeface="微软雅黑" pitchFamily="34" charset="-122"/>
              </a:rPr>
              <a:t> iOS5</a:t>
            </a:r>
            <a:r>
              <a:rPr lang="zh-CN" altLang="en-US" sz="2000" dirty="0" smtClean="0">
                <a:solidFill>
                  <a:schemeClr val="bg1"/>
                </a:solidFill>
                <a:latin typeface="微软雅黑" pitchFamily="34" charset="-122"/>
                <a:ea typeface="微软雅黑" pitchFamily="34" charset="-122"/>
              </a:rPr>
              <a:t>及以上开始支持</a:t>
            </a:r>
            <a:r>
              <a:rPr lang="en-US" altLang="zh-CN" sz="2000" dirty="0" smtClean="0">
                <a:solidFill>
                  <a:schemeClr val="bg1"/>
                </a:solidFill>
                <a:latin typeface="微软雅黑" pitchFamily="34" charset="-122"/>
                <a:ea typeface="微软雅黑" pitchFamily="34" charset="-122"/>
              </a:rPr>
              <a:t>input type:</a:t>
            </a:r>
          </a:p>
          <a:p>
            <a:pPr>
              <a:spcBef>
                <a:spcPts val="600"/>
              </a:spcBef>
              <a:spcAft>
                <a:spcPts val="600"/>
              </a:spcAft>
            </a:pPr>
            <a:r>
              <a:rPr lang="en-US" altLang="zh-CN" sz="2000" dirty="0" smtClean="0">
                <a:solidFill>
                  <a:schemeClr val="bg1"/>
                </a:solidFill>
                <a:latin typeface="微软雅黑" pitchFamily="34" charset="-122"/>
                <a:ea typeface="微软雅黑" pitchFamily="34" charset="-122"/>
              </a:rPr>
              <a:t>  date, </a:t>
            </a:r>
            <a:r>
              <a:rPr lang="en-US" altLang="zh-CN" sz="2000" dirty="0" err="1" smtClean="0">
                <a:solidFill>
                  <a:schemeClr val="bg1"/>
                </a:solidFill>
                <a:latin typeface="微软雅黑" pitchFamily="34" charset="-122"/>
                <a:ea typeface="微软雅黑" pitchFamily="34" charset="-122"/>
              </a:rPr>
              <a:t>datetime</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month</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time</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range</a:t>
            </a:r>
          </a:p>
          <a:p>
            <a:pPr>
              <a:spcBef>
                <a:spcPts val="600"/>
              </a:spcBef>
              <a:spcAft>
                <a:spcPts val="600"/>
              </a:spcAft>
            </a:pPr>
            <a:r>
              <a:rPr lang="zh-CN" altLang="en-US" sz="2000" dirty="0" smtClean="0">
                <a:solidFill>
                  <a:schemeClr val="bg1"/>
                </a:solidFill>
                <a:latin typeface="微软雅黑" pitchFamily="34" charset="-122"/>
                <a:ea typeface="微软雅黑" pitchFamily="34" charset="-122"/>
              </a:rPr>
              <a:t>  但是</a:t>
            </a:r>
            <a:r>
              <a:rPr lang="en-US" altLang="zh-CN" sz="2000" dirty="0" smtClean="0">
                <a:solidFill>
                  <a:schemeClr val="bg1"/>
                </a:solidFill>
                <a:latin typeface="微软雅黑" pitchFamily="34" charset="-122"/>
                <a:ea typeface="微软雅黑" pitchFamily="34" charset="-122"/>
              </a:rPr>
              <a:t>week</a:t>
            </a:r>
            <a:r>
              <a:rPr lang="zh-CN" altLang="en-US" sz="2000" dirty="0" smtClean="0">
                <a:solidFill>
                  <a:schemeClr val="bg1"/>
                </a:solidFill>
                <a:latin typeface="微软雅黑" pitchFamily="34" charset="-122"/>
                <a:ea typeface="微软雅黑" pitchFamily="34" charset="-122"/>
              </a:rPr>
              <a:t>还不支持</a:t>
            </a:r>
          </a:p>
          <a:p>
            <a:pPr>
              <a:spcBef>
                <a:spcPts val="600"/>
              </a:spcBef>
              <a:spcAft>
                <a:spcPts val="600"/>
              </a:spcAft>
              <a:buFont typeface="Arial" pitchFamily="34" charset="0"/>
              <a:buChar char="•"/>
            </a:pPr>
            <a:r>
              <a:rPr lang="en-US" altLang="zh-CN" sz="2000" dirty="0" smtClean="0">
                <a:solidFill>
                  <a:schemeClr val="bg1"/>
                </a:solidFill>
                <a:latin typeface="微软雅黑" pitchFamily="34" charset="-122"/>
                <a:ea typeface="微软雅黑" pitchFamily="34" charset="-122"/>
              </a:rPr>
              <a:t> Android</a:t>
            </a:r>
            <a:r>
              <a:rPr lang="zh-CN" altLang="en-US" sz="2000" dirty="0" smtClean="0">
                <a:solidFill>
                  <a:schemeClr val="bg1"/>
                </a:solidFill>
                <a:latin typeface="微软雅黑" pitchFamily="34" charset="-122"/>
                <a:ea typeface="微软雅黑" pitchFamily="34" charset="-122"/>
              </a:rPr>
              <a:t>支持情况各有差异</a:t>
            </a:r>
          </a:p>
          <a:p>
            <a:pPr>
              <a:spcBef>
                <a:spcPts val="600"/>
              </a:spcBef>
              <a:spcAft>
                <a:spcPts val="600"/>
              </a:spcAft>
              <a:buFont typeface="Arial" pitchFamily="34" charset="0"/>
              <a:buChar char="•"/>
            </a:pPr>
            <a:r>
              <a:rPr lang="zh-CN" altLang="en-US" sz="2000" dirty="0" smtClean="0">
                <a:solidFill>
                  <a:schemeClr val="bg1"/>
                </a:solidFill>
                <a:latin typeface="微软雅黑" pitchFamily="34" charset="-122"/>
                <a:ea typeface="微软雅黑" pitchFamily="34" charset="-122"/>
              </a:rPr>
              <a:t> </a:t>
            </a:r>
            <a:r>
              <a:rPr lang="en-US" altLang="zh-CN" sz="2000" dirty="0" err="1" smtClean="0">
                <a:solidFill>
                  <a:schemeClr val="bg1"/>
                </a:solidFill>
                <a:latin typeface="微软雅黑" pitchFamily="34" charset="-122"/>
                <a:ea typeface="微软雅黑" pitchFamily="34" charset="-122"/>
              </a:rPr>
              <a:t>tel</a:t>
            </a:r>
            <a:r>
              <a:rPr lang="zh-CN" altLang="en-US" sz="2000" dirty="0" smtClean="0">
                <a:solidFill>
                  <a:schemeClr val="bg1"/>
                </a:solidFill>
                <a:latin typeface="微软雅黑" pitchFamily="34" charset="-122"/>
                <a:ea typeface="微软雅黑" pitchFamily="34" charset="-122"/>
              </a:rPr>
              <a:t>和</a:t>
            </a:r>
            <a:r>
              <a:rPr lang="en-US" altLang="zh-CN" sz="2000" dirty="0" smtClean="0">
                <a:solidFill>
                  <a:schemeClr val="bg1"/>
                </a:solidFill>
                <a:latin typeface="微软雅黑" pitchFamily="34" charset="-122"/>
                <a:ea typeface="微软雅黑" pitchFamily="34" charset="-122"/>
              </a:rPr>
              <a:t>search</a:t>
            </a:r>
            <a:r>
              <a:rPr lang="zh-CN" altLang="en-US" sz="2000" dirty="0" smtClean="0">
                <a:solidFill>
                  <a:schemeClr val="bg1"/>
                </a:solidFill>
                <a:latin typeface="微软雅黑" pitchFamily="34" charset="-122"/>
                <a:ea typeface="微软雅黑" pitchFamily="34" charset="-122"/>
              </a:rPr>
              <a:t>类型支持较好</a:t>
            </a:r>
            <a:endParaRPr lang="en-US" altLang="zh-CN" sz="2000"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1782</Words>
  <Application>Microsoft Office PowerPoint</Application>
  <PresentationFormat>全屏显示(4:3)</PresentationFormat>
  <Paragraphs>256</Paragraphs>
  <Slides>26</Slides>
  <Notes>15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移动端的HTML5开发</vt:lpstr>
      <vt:lpstr>目录</vt:lpstr>
      <vt:lpstr>成为历史的wap技术</vt:lpstr>
      <vt:lpstr>成为历史的wap技术</vt:lpstr>
      <vt:lpstr>HTML5的相关知识点</vt:lpstr>
      <vt:lpstr>HTML5的相关知识点</vt:lpstr>
      <vt:lpstr>HTML5的相关知识点</vt:lpstr>
      <vt:lpstr>HTML5的相关知识点</vt:lpstr>
      <vt:lpstr>HTML5的相关知识点</vt:lpstr>
      <vt:lpstr>HTML5的相关知识点</vt:lpstr>
      <vt:lpstr>HTML5的相关知识点</vt:lpstr>
      <vt:lpstr>移动端端CSS3</vt:lpstr>
      <vt:lpstr>移动端端CSS3</vt:lpstr>
      <vt:lpstr>移动端端CSS3</vt:lpstr>
      <vt:lpstr>移动端端CSS3</vt:lpstr>
      <vt:lpstr>移动端端CSS3</vt:lpstr>
      <vt:lpstr>移动端端CSS3</vt:lpstr>
      <vt:lpstr>移动端端CSS3</vt:lpstr>
      <vt:lpstr>移动端端CSS3</vt:lpstr>
      <vt:lpstr>移动端端CSS3</vt:lpstr>
      <vt:lpstr>移动端端CSS3</vt:lpstr>
      <vt:lpstr>需要理解的Javascript知识</vt:lpstr>
      <vt:lpstr>需要理解的Javascript知识</vt:lpstr>
      <vt:lpstr>需要理解的Javascript知识</vt:lpstr>
      <vt:lpstr>需要理解的Javascript知识</vt:lpstr>
      <vt:lpstr>需要理解的Javascript知识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liu</cp:lastModifiedBy>
  <cp:revision>126</cp:revision>
  <dcterms:created xsi:type="dcterms:W3CDTF">2013-07-17T02:30:39Z</dcterms:created>
  <dcterms:modified xsi:type="dcterms:W3CDTF">2013-09-29T02:25:56Z</dcterms:modified>
</cp:coreProperties>
</file>