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8151C-CF34-4AA8-B8D6-793E36094EFC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0B81-7F90-4FC5-B6CC-8D1095181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50B81-7F90-4FC5-B6CC-8D1095181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D72E-ADFB-48F8-92F6-93AC8B062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28594-9414-4563-8631-A48586DF2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A4D0-C69B-4C31-8D09-2724050D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854C-592F-4F1D-A03A-99DDE010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0E20-956C-4ACC-8DF0-C4CF3C64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D321-3686-4F82-AB87-FBA58DF1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A1B4C-1D2B-463B-9B41-30AB3E7D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0A05-F028-4187-937C-01EEB87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E845-8B52-4260-8381-8282DEF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2F36-3651-4D32-8754-83E4096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950B3-2061-460E-9B36-633FAE66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B088D-373D-4A99-BDF9-D0A2C154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1294-89AB-42B6-B50D-C4C5CFA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7F65-3931-47BB-B1F7-53FC7A01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5942-4404-4641-8BC7-43B8D006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5C35-23B0-4F64-8966-E934C266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053F-E23D-4AC5-AA62-CD8415E0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58FE-9CCC-49B7-9606-C26F7515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3CF1-265A-4AF4-8A9E-DFBB1D3D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50BC-AEF5-4379-B5C7-0D92615D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D24B-667C-4639-8110-527B0CA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A9785-8811-455E-A73F-CB761E8A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CF52-2A3E-4F14-8F14-9FA52DA3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992E-71E0-4845-AFAE-71210113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395E-C20F-41A2-8A61-37E00182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E7A1-B7A5-44B1-AF1B-E8531A02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6E48-44EE-4CBB-A456-F42B30C70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C0C0A-32C0-4788-8B16-BAA6D2B91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95DE-594C-438B-8413-DF7C38AE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A77D0-A398-4F3A-8FF6-C6B52FB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C83-156E-4BB7-B838-3EF2B301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98C0-A061-4B2E-92ED-8E135EC6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B9BA-DEA4-44B4-9964-A2E801EE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76E-5A5D-45CD-8EC8-BC7FE725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3B245-2896-4779-9F1E-023AACC6A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7E0F9-D877-40BE-9879-FA59366F7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4857A-8CC8-4B94-9369-316E4A6E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4A300-A22F-4FE0-927B-1D555B95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338B0-4442-44F2-8FAB-90C71C7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8D37-66C4-4B10-AFB6-5C3B9CD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778A2-80EB-4444-8CB8-C2B8A966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0F1CB-F0F5-4360-B135-7CFF21C3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0768-258D-4F23-9373-8FAC7CC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82840-1619-47A4-ADF5-BC3046A4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BAC20-9B8D-4C3C-BAFA-0186A3DB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0F3C5-A86E-4594-B265-BCE42CBB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B132-4D62-4ED8-9EFF-D39E7BFC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7AC5-7B8A-4C3A-8490-0F206D12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EFEC-9CDC-479B-95A1-03CDE33D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C037-4C09-4878-AF59-8B0217AC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3A0E-925C-4946-9902-B0D4E5C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D2AA-12F2-48C0-B15F-FF24981D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0F34-A43B-41E4-A106-E429D776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F09A7-ACA7-43A7-A3C1-76A5F529D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0EAAC-4AA8-4A06-BF32-6A0433317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B4838-9511-433B-812A-DCEA5043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4D49-6251-417C-ADB1-65A69C74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873E-116F-4DE4-8E12-F7BD9F84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1F5E9-4BEF-4F3E-AEE5-0189952B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BCFF-A5D2-4887-A359-3FBC35DA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707A-168C-47DB-9C62-6CAD7521B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FE1D-74B8-4BEE-87A6-B174B1FB757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AB6E-4C6B-4FB2-805D-929C63EF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E2CD-255C-40B9-934A-DFB7101BF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91CC-7474-46EE-ABB5-481CF062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8A18-4326-4328-A5AA-CD45DE6FC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Modeling &amp; Word embedding on Wikipedia data</a:t>
            </a:r>
            <a:br>
              <a:rPr lang="en-US" dirty="0"/>
            </a:br>
            <a:r>
              <a:rPr lang="en-US" dirty="0"/>
              <a:t>Model Training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363BD-7730-4B46-A6A9-8B047B9E8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1895"/>
            <a:ext cx="9144000" cy="1655762"/>
          </a:xfrm>
        </p:spPr>
        <p:txBody>
          <a:bodyPr/>
          <a:lstStyle/>
          <a:p>
            <a:r>
              <a:rPr lang="en-US" dirty="0"/>
              <a:t>Xiaolong Yang</a:t>
            </a:r>
          </a:p>
          <a:p>
            <a:r>
              <a:rPr lang="en-US" dirty="0"/>
              <a:t>xyang105@Illinois.edu</a:t>
            </a:r>
          </a:p>
        </p:txBody>
      </p:sp>
    </p:spTree>
    <p:extLst>
      <p:ext uri="{BB962C8B-B14F-4D97-AF65-F5344CB8AC3E}">
        <p14:creationId xmlns:p14="http://schemas.microsoft.com/office/powerpoint/2010/main" val="145450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CDBE-7FBE-4FDA-A97E-4C649D42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D8D4-CFAF-4661-B8C9-CA69BC2D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8516" cy="4351338"/>
          </a:xfrm>
        </p:spPr>
        <p:txBody>
          <a:bodyPr/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sister - woman + man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CDCFE-D109-42C4-A4BE-7DDE987C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30" y="2770271"/>
            <a:ext cx="3800475" cy="2857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4997E1-A20B-4CA6-AD70-EE0FD46C47CE}"/>
              </a:ext>
            </a:extLst>
          </p:cNvPr>
          <p:cNvSpPr txBox="1">
            <a:spLocks/>
          </p:cNvSpPr>
          <p:nvPr/>
        </p:nvSpPr>
        <p:spPr>
          <a:xfrm>
            <a:off x="5980446" y="1825625"/>
            <a:ext cx="55578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 err="1"/>
              <a:t>michelle</a:t>
            </a:r>
            <a:r>
              <a:rPr lang="en-US" dirty="0"/>
              <a:t> + </a:t>
            </a:r>
            <a:r>
              <a:rPr lang="en-US" dirty="0" err="1"/>
              <a:t>obama</a:t>
            </a:r>
            <a:r>
              <a:rPr lang="en-US" dirty="0"/>
              <a:t> - woman + man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274EF-D25F-42F9-8F5E-B164B38E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83" y="2770271"/>
            <a:ext cx="4768517" cy="35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C7F-5EAA-43A8-8016-3DB8BC7C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“Barack Obama”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E416-E002-421C-B7BD-0988EA6C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related to “Barack Obama”</a:t>
            </a:r>
          </a:p>
          <a:p>
            <a:pPr lvl="1"/>
            <a:r>
              <a:rPr lang="en-US" dirty="0"/>
              <a:t>People: </a:t>
            </a:r>
          </a:p>
          <a:p>
            <a:pPr lvl="2"/>
            <a:r>
              <a:rPr lang="en-US" dirty="0"/>
              <a:t>Obama, Barack, Clinton, Bush, Reagan, Ronald, Karzai, Carter, Obasanjo, Michelle, Nominee, Yeltsin, Hillary…</a:t>
            </a:r>
          </a:p>
          <a:p>
            <a:pPr lvl="1"/>
            <a:r>
              <a:rPr lang="en-US" dirty="0"/>
              <a:t>Other:</a:t>
            </a:r>
          </a:p>
          <a:p>
            <a:pPr lvl="2"/>
            <a:r>
              <a:rPr lang="en-US" dirty="0" err="1"/>
              <a:t>Presidentelect</a:t>
            </a:r>
            <a:r>
              <a:rPr lang="en-US" dirty="0"/>
              <a:t>, Inauguration, administrations, presidential, senator, succeeded, FDA…</a:t>
            </a:r>
          </a:p>
          <a:p>
            <a:endParaRPr lang="en-US" dirty="0"/>
          </a:p>
          <a:p>
            <a:r>
              <a:rPr lang="en-US" dirty="0"/>
              <a:t>Everything looks so great!</a:t>
            </a:r>
          </a:p>
          <a:p>
            <a:r>
              <a:rPr lang="en-US" dirty="0"/>
              <a:t>However, it won’t work in common names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6948CC-DAB2-44D2-BD16-67A8F713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7490FB-EEB3-419D-8CD6-77DA20DC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7BBAF76-E460-4463-BC8E-9A194178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5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9D50-48A9-4693-B546-8532625E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“Pablo Picasso”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16FE-6F26-4E46-B8B2-BCB34EF1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related to “Pablo Picasso”</a:t>
            </a:r>
          </a:p>
          <a:p>
            <a:pPr lvl="1"/>
            <a:r>
              <a:rPr lang="en-US" altLang="zh-CN" dirty="0"/>
              <a:t>People had name “Pablo”:</a:t>
            </a:r>
          </a:p>
          <a:p>
            <a:pPr lvl="2"/>
            <a:r>
              <a:rPr lang="en-US" dirty="0"/>
              <a:t>Neruda (</a:t>
            </a:r>
            <a:r>
              <a:rPr lang="en-US" altLang="zh-CN" dirty="0"/>
              <a:t>Pablo </a:t>
            </a:r>
            <a:r>
              <a:rPr lang="en-US" dirty="0"/>
              <a:t>Neruda), Montoya (Juan Pablo Montoya), </a:t>
            </a:r>
            <a:r>
              <a:rPr lang="en-US" dirty="0" err="1"/>
              <a:t>Sarasate</a:t>
            </a:r>
            <a:r>
              <a:rPr lang="en-US" dirty="0"/>
              <a:t> (Pablo de </a:t>
            </a:r>
            <a:r>
              <a:rPr lang="en-US" dirty="0" err="1"/>
              <a:t>Sarasate</a:t>
            </a:r>
            <a:r>
              <a:rPr lang="en-US" dirty="0"/>
              <a:t>)…</a:t>
            </a:r>
          </a:p>
          <a:p>
            <a:pPr lvl="1"/>
            <a:r>
              <a:rPr lang="en-US" altLang="zh-CN" dirty="0"/>
              <a:t>Words related to other “Pablo”:</a:t>
            </a:r>
          </a:p>
          <a:p>
            <a:pPr lvl="2"/>
            <a:r>
              <a:rPr lang="en-US" dirty="0"/>
              <a:t>Juan, </a:t>
            </a:r>
            <a:r>
              <a:rPr lang="en-US" dirty="0" err="1"/>
              <a:t>Marichal</a:t>
            </a:r>
            <a:r>
              <a:rPr lang="en-US" dirty="0"/>
              <a:t> (related to Juan Pablo Montoya)…</a:t>
            </a:r>
          </a:p>
          <a:p>
            <a:pPr lvl="1"/>
            <a:r>
              <a:rPr lang="en-US" dirty="0"/>
              <a:t>Non-related:</a:t>
            </a:r>
          </a:p>
          <a:p>
            <a:pPr lvl="2"/>
            <a:r>
              <a:rPr lang="en-US" dirty="0"/>
              <a:t>Rachmaninov, Eduardo, Toussaint…</a:t>
            </a:r>
          </a:p>
          <a:p>
            <a:pPr lvl="1"/>
            <a:r>
              <a:rPr lang="en-US" dirty="0"/>
              <a:t>Related:</a:t>
            </a:r>
          </a:p>
          <a:p>
            <a:pPr lvl="2"/>
            <a:r>
              <a:rPr lang="en-US" dirty="0"/>
              <a:t>Plato, Matisse…</a:t>
            </a:r>
          </a:p>
          <a:p>
            <a:r>
              <a:rPr lang="en-US" dirty="0"/>
              <a:t>We can easily find the result is bad.</a:t>
            </a:r>
          </a:p>
        </p:txBody>
      </p:sp>
    </p:spTree>
    <p:extLst>
      <p:ext uri="{BB962C8B-B14F-4D97-AF65-F5344CB8AC3E}">
        <p14:creationId xmlns:p14="http://schemas.microsoft.com/office/powerpoint/2010/main" val="24515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F62E-6AC6-45A4-AD0C-BCBD4B58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Potential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BC42-4A23-4264-969F-B311B23E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Replace all the names as one word:</a:t>
            </a:r>
          </a:p>
          <a:p>
            <a:pPr lvl="1"/>
            <a:r>
              <a:rPr lang="en-US" dirty="0"/>
              <a:t>Such as: “Pablo Picasso” -&gt; “</a:t>
            </a:r>
            <a:r>
              <a:rPr lang="en-US" dirty="0" err="1"/>
              <a:t>Pablo_Picasso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However, other document might use “Pablo” refer to “Pablo Picasso”, it would be hard to get all reference updated</a:t>
            </a:r>
          </a:p>
          <a:p>
            <a:r>
              <a:rPr lang="en-US" dirty="0"/>
              <a:t>2. Try other word embedding algorithm:</a:t>
            </a:r>
          </a:p>
          <a:p>
            <a:pPr lvl="1"/>
            <a:r>
              <a:rPr lang="en-US" dirty="0"/>
              <a:t>Such as: Doc2vec, treat the whole document as a word</a:t>
            </a:r>
          </a:p>
          <a:p>
            <a:pPr lvl="1"/>
            <a:r>
              <a:rPr lang="en-US" dirty="0"/>
              <a:t>However, this time even “Barack Obama” won’t give a correct result.</a:t>
            </a:r>
          </a:p>
        </p:txBody>
      </p:sp>
    </p:spTree>
    <p:extLst>
      <p:ext uri="{BB962C8B-B14F-4D97-AF65-F5344CB8AC3E}">
        <p14:creationId xmlns:p14="http://schemas.microsoft.com/office/powerpoint/2010/main" val="2739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AC1F-D241-49CA-A056-B0B47E3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V.S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C413-691A-4A53-9C54-0CAB8F6C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main difference between these is the contextual information use:</a:t>
            </a:r>
          </a:p>
          <a:p>
            <a:pPr lvl="1"/>
            <a:r>
              <a:rPr lang="en-US" dirty="0"/>
              <a:t>Topic models use </a:t>
            </a:r>
            <a:r>
              <a:rPr lang="en-US" b="1" i="1" dirty="0"/>
              <a:t>documents</a:t>
            </a:r>
            <a:r>
              <a:rPr lang="en-US" dirty="0"/>
              <a:t> as contexts</a:t>
            </a:r>
          </a:p>
          <a:p>
            <a:pPr lvl="1"/>
            <a:r>
              <a:rPr lang="en-US" dirty="0"/>
              <a:t>Word embedding models use </a:t>
            </a:r>
            <a:r>
              <a:rPr lang="en-US" b="1" i="1" dirty="0"/>
              <a:t>words</a:t>
            </a:r>
            <a:r>
              <a:rPr lang="en-US" dirty="0"/>
              <a:t> as contexts. </a:t>
            </a:r>
          </a:p>
          <a:p>
            <a:r>
              <a:rPr lang="en-US" dirty="0"/>
              <a:t>These difference capture different types of semantic similarity </a:t>
            </a:r>
          </a:p>
          <a:p>
            <a:pPr lvl="1"/>
            <a:r>
              <a:rPr lang="en-US" dirty="0"/>
              <a:t>The document-based capture semantic relatedness (e.g. “boat” – “water”) </a:t>
            </a:r>
          </a:p>
          <a:p>
            <a:pPr lvl="1"/>
            <a:r>
              <a:rPr lang="en-US" dirty="0"/>
              <a:t>The word-based models capture semantic similarity (e.g. “boat” – “ship”).</a:t>
            </a:r>
          </a:p>
        </p:txBody>
      </p:sp>
    </p:spTree>
    <p:extLst>
      <p:ext uri="{BB962C8B-B14F-4D97-AF65-F5344CB8AC3E}">
        <p14:creationId xmlns:p14="http://schemas.microsoft.com/office/powerpoint/2010/main" val="292535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B3E2-A3C5-4023-8AA3-68130CCD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Modeling– 2 topics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8A49A-C2F3-442B-84B1-1FFC6C308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015" y="2200065"/>
            <a:ext cx="3676650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5548D-2625-48DF-BEC5-E90A3708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36" y="2185778"/>
            <a:ext cx="348615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76FB4-2F97-4496-BE9D-6596CC5EF94D}"/>
              </a:ext>
            </a:extLst>
          </p:cNvPr>
          <p:cNvSpPr txBox="1"/>
          <p:nvPr/>
        </p:nvSpPr>
        <p:spPr>
          <a:xfrm>
            <a:off x="7323221" y="4747793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Poli</a:t>
            </a:r>
            <a:r>
              <a:rPr lang="en-US" altLang="zh-CN"/>
              <a:t>tician + Scientist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1CBA3-40F5-41B0-AE54-8754E3E47FB2}"/>
              </a:ext>
            </a:extLst>
          </p:cNvPr>
          <p:cNvSpPr txBox="1"/>
          <p:nvPr/>
        </p:nvSpPr>
        <p:spPr>
          <a:xfrm>
            <a:off x="2678531" y="4747792"/>
            <a:ext cx="175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Artist + Athlete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6BF7-F328-42BF-9641-3F540808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altLang="zh-CN" dirty="0"/>
              <a:t>Topic Modeling– 3 topics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540D14-8469-4EE6-984A-939FFA264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9232"/>
            <a:ext cx="3152775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22E2F-63DC-4419-8DFE-EFFD3623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03" y="2558757"/>
            <a:ext cx="3400425" cy="207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59F14C-CB49-4E6A-AE46-20410D9AD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456" y="2558757"/>
            <a:ext cx="3695700" cy="207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79248-821B-455D-B4C6-F9D05D620121}"/>
              </a:ext>
            </a:extLst>
          </p:cNvPr>
          <p:cNvSpPr txBox="1"/>
          <p:nvPr/>
        </p:nvSpPr>
        <p:spPr>
          <a:xfrm>
            <a:off x="1985210" y="4969042"/>
            <a:ext cx="8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DD0D-4224-4192-9502-8C56137F1DB7}"/>
              </a:ext>
            </a:extLst>
          </p:cNvPr>
          <p:cNvSpPr txBox="1"/>
          <p:nvPr/>
        </p:nvSpPr>
        <p:spPr>
          <a:xfrm>
            <a:off x="4880810" y="4969042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Poli</a:t>
            </a:r>
            <a:r>
              <a:rPr lang="en-US" altLang="zh-CN"/>
              <a:t>tician + Scientist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DEEAB-9557-48AB-AD70-77DA4C7B636F}"/>
              </a:ext>
            </a:extLst>
          </p:cNvPr>
          <p:cNvSpPr txBox="1"/>
          <p:nvPr/>
        </p:nvSpPr>
        <p:spPr>
          <a:xfrm>
            <a:off x="9095873" y="4969042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Athlete</a:t>
            </a:r>
          </a:p>
        </p:txBody>
      </p:sp>
    </p:spTree>
    <p:extLst>
      <p:ext uri="{BB962C8B-B14F-4D97-AF65-F5344CB8AC3E}">
        <p14:creationId xmlns:p14="http://schemas.microsoft.com/office/powerpoint/2010/main" val="292756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8BB3-F0E3-4C40-B12B-763AA015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Modeling– 4 topics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02AFD-BAAA-409C-B64A-A7DDC400E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36" y="1690688"/>
            <a:ext cx="315277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1DF84-7230-4FD6-B658-1F11B1FB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28" y="1690688"/>
            <a:ext cx="335280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2FADD-C07D-42D9-BE74-8B363BB7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4146676"/>
            <a:ext cx="36195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3F843-2A84-42F9-BD6B-68AF2D1F4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40" y="4146676"/>
            <a:ext cx="3152775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07F2E-4982-434E-98D2-F81F832946D9}"/>
              </a:ext>
            </a:extLst>
          </p:cNvPr>
          <p:cNvSpPr txBox="1"/>
          <p:nvPr/>
        </p:nvSpPr>
        <p:spPr>
          <a:xfrm>
            <a:off x="1281364" y="3821615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r>
              <a:rPr lang="en-US" altLang="zh-CN" dirty="0"/>
              <a:t>tician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20EE6-6C7F-4BCA-974B-E9FC58B1E3AF}"/>
              </a:ext>
            </a:extLst>
          </p:cNvPr>
          <p:cNvSpPr txBox="1"/>
          <p:nvPr/>
        </p:nvSpPr>
        <p:spPr>
          <a:xfrm>
            <a:off x="3395913" y="6204076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46899-1FD9-492A-827F-E67F6C9D02DC}"/>
              </a:ext>
            </a:extLst>
          </p:cNvPr>
          <p:cNvSpPr txBox="1"/>
          <p:nvPr/>
        </p:nvSpPr>
        <p:spPr>
          <a:xfrm>
            <a:off x="6701713" y="3765271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6F565-89F9-4AFE-AF2F-7CB5D77E6450}"/>
              </a:ext>
            </a:extLst>
          </p:cNvPr>
          <p:cNvSpPr txBox="1"/>
          <p:nvPr/>
        </p:nvSpPr>
        <p:spPr>
          <a:xfrm>
            <a:off x="8462458" y="6198353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</a:t>
            </a:r>
          </a:p>
        </p:txBody>
      </p:sp>
    </p:spTree>
    <p:extLst>
      <p:ext uri="{BB962C8B-B14F-4D97-AF65-F5344CB8AC3E}">
        <p14:creationId xmlns:p14="http://schemas.microsoft.com/office/powerpoint/2010/main" val="305662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E2B9-56D1-45AA-B5C7-A2262A39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Modeling– 5 topics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E0594-D642-4FE4-9DB6-8F973C974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4" y="1690688"/>
            <a:ext cx="2981325" cy="204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D0DAB-D3C7-4EF5-96A8-641626FA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59" y="4171949"/>
            <a:ext cx="3390900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00F27-5DAB-424D-B8BD-95C059586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6" y="1700213"/>
            <a:ext cx="3143250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57ABA-B637-4BCA-9B13-1AEE24E66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845" y="4181474"/>
            <a:ext cx="3381375" cy="200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4D4B8-3D01-45CB-BBD4-C1330E70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533" y="1700213"/>
            <a:ext cx="3657600" cy="2038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D81FD-F8E5-4629-8686-6DB97B79A70E}"/>
              </a:ext>
            </a:extLst>
          </p:cNvPr>
          <p:cNvSpPr txBox="1"/>
          <p:nvPr/>
        </p:nvSpPr>
        <p:spPr>
          <a:xfrm>
            <a:off x="1245269" y="3812142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r>
              <a:rPr lang="en-US" altLang="zh-CN" dirty="0"/>
              <a:t>tician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66BF-DD71-4B7F-8B66-2C3E93288EE4}"/>
              </a:ext>
            </a:extLst>
          </p:cNvPr>
          <p:cNvSpPr txBox="1"/>
          <p:nvPr/>
        </p:nvSpPr>
        <p:spPr>
          <a:xfrm>
            <a:off x="7817016" y="6207678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3FF2D-FB20-444B-AE7D-8BC81175E4B2}"/>
              </a:ext>
            </a:extLst>
          </p:cNvPr>
          <p:cNvSpPr txBox="1"/>
          <p:nvPr/>
        </p:nvSpPr>
        <p:spPr>
          <a:xfrm>
            <a:off x="9640051" y="3812142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9F343-A8CD-4C27-96C3-8C4A10512937}"/>
              </a:ext>
            </a:extLst>
          </p:cNvPr>
          <p:cNvSpPr txBox="1"/>
          <p:nvPr/>
        </p:nvSpPr>
        <p:spPr>
          <a:xfrm>
            <a:off x="2400301" y="6213944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Artist - 1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56DBC-4585-4C42-AF54-8C564D023F85}"/>
              </a:ext>
            </a:extLst>
          </p:cNvPr>
          <p:cNvSpPr txBox="1"/>
          <p:nvPr/>
        </p:nvSpPr>
        <p:spPr>
          <a:xfrm>
            <a:off x="5193255" y="3812142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Artist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AF2F-5138-45C9-81EB-EF29FE0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Modeling– 6 topics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D3090-D683-43F8-9BAE-31767368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1" y="1541086"/>
            <a:ext cx="321945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B73F-280D-45E8-9F9A-49083FA1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9" y="3925804"/>
            <a:ext cx="3124200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64EEF-F291-4918-8A88-FFF289C3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389" y="1569661"/>
            <a:ext cx="360045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560C6-4F44-4A05-A624-8D60C4307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304" y="3921041"/>
            <a:ext cx="3457575" cy="2085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DAAC3-564B-4ACE-8A4F-CAD5C69BA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567" y="1569661"/>
            <a:ext cx="3257550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21B76-5547-4BFC-8035-7D03375BD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4334" y="3921041"/>
            <a:ext cx="3248025" cy="204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BA0FBB-5C71-4F40-8220-DEB6763E8D22}"/>
              </a:ext>
            </a:extLst>
          </p:cNvPr>
          <p:cNvSpPr txBox="1"/>
          <p:nvPr/>
        </p:nvSpPr>
        <p:spPr>
          <a:xfrm>
            <a:off x="9366585" y="3551709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</a:t>
            </a:r>
            <a:r>
              <a:rPr lang="en-US" altLang="zh-CN" dirty="0"/>
              <a:t>tician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19D15-71F5-43DC-964C-A7EB94C84C0B}"/>
              </a:ext>
            </a:extLst>
          </p:cNvPr>
          <p:cNvSpPr txBox="1"/>
          <p:nvPr/>
        </p:nvSpPr>
        <p:spPr>
          <a:xfrm>
            <a:off x="9738058" y="5962774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38531-0127-41F1-BE02-5D0E5F871CB4}"/>
              </a:ext>
            </a:extLst>
          </p:cNvPr>
          <p:cNvSpPr txBox="1"/>
          <p:nvPr/>
        </p:nvSpPr>
        <p:spPr>
          <a:xfrm>
            <a:off x="4869026" y="3551709"/>
            <a:ext cx="267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Athlete – 1 - competition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A8F5E-9E41-45A5-BF1C-375895B14CA8}"/>
              </a:ext>
            </a:extLst>
          </p:cNvPr>
          <p:cNvSpPr txBox="1"/>
          <p:nvPr/>
        </p:nvSpPr>
        <p:spPr>
          <a:xfrm>
            <a:off x="5426242" y="6007015"/>
            <a:ext cx="232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Athlete – 2 </a:t>
            </a:r>
            <a:r>
              <a:rPr lang="en-US" altLang="zh-CN"/>
              <a:t>– ball game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0A159-D5D6-44C9-98CB-BB1B9EF7B0A4}"/>
              </a:ext>
            </a:extLst>
          </p:cNvPr>
          <p:cNvSpPr txBox="1"/>
          <p:nvPr/>
        </p:nvSpPr>
        <p:spPr>
          <a:xfrm>
            <a:off x="1612232" y="5962774"/>
            <a:ext cx="20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Artist – 2 - Musician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4DC66-3312-4EA8-A0D8-E7B7B5525EF9}"/>
              </a:ext>
            </a:extLst>
          </p:cNvPr>
          <p:cNvSpPr txBox="1"/>
          <p:nvPr/>
        </p:nvSpPr>
        <p:spPr>
          <a:xfrm>
            <a:off x="1112420" y="3601292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Artist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9F98-519A-48D2-B7DE-1ABABCAD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Modeling– Topic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74FB-3002-4564-810B-65795B38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would use 4 topics modeling</a:t>
            </a:r>
            <a:endParaRPr lang="en-US" dirty="0"/>
          </a:p>
          <a:p>
            <a:r>
              <a:rPr lang="en-US"/>
              <a:t>We can use topic distribution to find the topic of each document</a:t>
            </a:r>
            <a:r>
              <a:rPr lang="en-US" dirty="0"/>
              <a:t>:</a:t>
            </a:r>
          </a:p>
          <a:p>
            <a:pPr lvl="1"/>
            <a:r>
              <a:rPr lang="en-US"/>
              <a:t>The order of topics is Poli</a:t>
            </a:r>
            <a:r>
              <a:rPr lang="en-US" altLang="zh-CN"/>
              <a:t>tician -&gt; </a:t>
            </a:r>
            <a:r>
              <a:rPr lang="en-US"/>
              <a:t>Scientist -&gt; Athlete -&gt; Artist</a:t>
            </a:r>
            <a:endParaRPr lang="en-US" dirty="0"/>
          </a:p>
          <a:p>
            <a:pPr lvl="1"/>
            <a:r>
              <a:rPr lang="en-US"/>
              <a:t>For example, id = 1 (Alfred J. Lewy) was Scientist</a:t>
            </a:r>
            <a:r>
              <a:rPr lang="en-US" dirty="0"/>
              <a:t>;</a:t>
            </a:r>
          </a:p>
          <a:p>
            <a:pPr lvl="1"/>
            <a:r>
              <a:rPr lang="en-US"/>
              <a:t>id = 1000 (Conradign Netzer) was Athlete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32FD8-441A-4E2D-A003-5C5E5018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4" y="4001294"/>
            <a:ext cx="7353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36A3-212C-4458-BD43-BFC39E9C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-Topics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57DF-DC3D-4BEA-8EC6-8F9CD2A3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Although the topic modeling works in most case, some are incorrect</a:t>
            </a:r>
            <a:endParaRPr lang="en-US" dirty="0"/>
          </a:p>
          <a:p>
            <a:r>
              <a:rPr lang="en-US"/>
              <a:t>For example, id = 0 (Digby Morrell) is used to be athlete and currently a teacher on campus. He would have two columns higher than 0.25 but both of them not significant large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In this case, I used “higher than 0.25” to decide whether the topic is linked to the person, other than “max weight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772CE-F5FC-4123-AC23-316198C9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80" y="3551906"/>
            <a:ext cx="6396346" cy="3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486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Topic Modeling &amp; Word embedding on Wikipedia data Model Training Report</vt:lpstr>
      <vt:lpstr>Topic Modeling V.S Word embedding</vt:lpstr>
      <vt:lpstr>Topic Modeling– 2 topics</vt:lpstr>
      <vt:lpstr>Topic Modeling– 3 topics</vt:lpstr>
      <vt:lpstr>Topic Modeling– 4 topics</vt:lpstr>
      <vt:lpstr>Topic Modeling– 5 topics</vt:lpstr>
      <vt:lpstr>Topic Modeling– 6 topics</vt:lpstr>
      <vt:lpstr>Topic Modeling– Topic Distribution</vt:lpstr>
      <vt:lpstr>Topic Modeling -Topics Tag</vt:lpstr>
      <vt:lpstr>Word Embedding</vt:lpstr>
      <vt:lpstr>Word2vec – “Barack Obama” example</vt:lpstr>
      <vt:lpstr>Word2vec – “Pablo Picasso” example</vt:lpstr>
      <vt:lpstr>Word2vec – Potential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Xiaolong</dc:creator>
  <cp:lastModifiedBy>Xiaolong Yang</cp:lastModifiedBy>
  <cp:revision>22</cp:revision>
  <dcterms:created xsi:type="dcterms:W3CDTF">2017-12-20T20:50:46Z</dcterms:created>
  <dcterms:modified xsi:type="dcterms:W3CDTF">2017-12-22T02:02:29Z</dcterms:modified>
</cp:coreProperties>
</file>