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365" r:id="rId3"/>
    <p:sldId id="352" r:id="rId4"/>
    <p:sldId id="364" r:id="rId5"/>
    <p:sldId id="366" r:id="rId6"/>
    <p:sldId id="367" r:id="rId7"/>
    <p:sldId id="368" r:id="rId8"/>
    <p:sldId id="371" r:id="rId9"/>
    <p:sldId id="372" r:id="rId10"/>
    <p:sldId id="355" r:id="rId11"/>
    <p:sldId id="354" r:id="rId12"/>
    <p:sldId id="373" r:id="rId13"/>
    <p:sldId id="357" r:id="rId14"/>
    <p:sldId id="358" r:id="rId15"/>
    <p:sldId id="386" r:id="rId16"/>
    <p:sldId id="385" r:id="rId17"/>
    <p:sldId id="362" r:id="rId18"/>
    <p:sldId id="363" r:id="rId19"/>
    <p:sldId id="327" r:id="rId20"/>
    <p:sldId id="338" r:id="rId21"/>
    <p:sldId id="337" r:id="rId22"/>
    <p:sldId id="335" r:id="rId23"/>
    <p:sldId id="336" r:id="rId24"/>
    <p:sldId id="334" r:id="rId25"/>
    <p:sldId id="329" r:id="rId26"/>
    <p:sldId id="330" r:id="rId27"/>
    <p:sldId id="331" r:id="rId28"/>
    <p:sldId id="333" r:id="rId29"/>
    <p:sldId id="332" r:id="rId30"/>
    <p:sldId id="328" r:id="rId31"/>
    <p:sldId id="374" r:id="rId32"/>
    <p:sldId id="375" r:id="rId33"/>
    <p:sldId id="270" r:id="rId34"/>
    <p:sldId id="275" r:id="rId35"/>
    <p:sldId id="276" r:id="rId36"/>
    <p:sldId id="339" r:id="rId37"/>
    <p:sldId id="272" r:id="rId38"/>
    <p:sldId id="273" r:id="rId39"/>
    <p:sldId id="277" r:id="rId40"/>
    <p:sldId id="294" r:id="rId41"/>
    <p:sldId id="295" r:id="rId42"/>
    <p:sldId id="300" r:id="rId43"/>
    <p:sldId id="298" r:id="rId44"/>
    <p:sldId id="297" r:id="rId45"/>
    <p:sldId id="311" r:id="rId46"/>
    <p:sldId id="312" r:id="rId47"/>
    <p:sldId id="313" r:id="rId48"/>
    <p:sldId id="315" r:id="rId49"/>
    <p:sldId id="317" r:id="rId50"/>
    <p:sldId id="314" r:id="rId51"/>
    <p:sldId id="296" r:id="rId52"/>
    <p:sldId id="274" r:id="rId53"/>
    <p:sldId id="269" r:id="rId54"/>
    <p:sldId id="287" r:id="rId55"/>
    <p:sldId id="288" r:id="rId56"/>
    <p:sldId id="289" r:id="rId57"/>
    <p:sldId id="279" r:id="rId58"/>
    <p:sldId id="265" r:id="rId59"/>
    <p:sldId id="280" r:id="rId60"/>
    <p:sldId id="282" r:id="rId61"/>
    <p:sldId id="281" r:id="rId62"/>
    <p:sldId id="283" r:id="rId63"/>
    <p:sldId id="285" r:id="rId64"/>
    <p:sldId id="286" r:id="rId65"/>
    <p:sldId id="284" r:id="rId66"/>
    <p:sldId id="376" r:id="rId67"/>
    <p:sldId id="377" r:id="rId68"/>
    <p:sldId id="271" r:id="rId69"/>
    <p:sldId id="302" r:id="rId70"/>
    <p:sldId id="303" r:id="rId71"/>
    <p:sldId id="304" r:id="rId72"/>
    <p:sldId id="340" r:id="rId73"/>
    <p:sldId id="378" r:id="rId74"/>
    <p:sldId id="341" r:id="rId75"/>
    <p:sldId id="379" r:id="rId76"/>
    <p:sldId id="342" r:id="rId77"/>
    <p:sldId id="310" r:id="rId78"/>
    <p:sldId id="309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-2096" y="-112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notesMaster" Target="notesMasters/notesMaster1.xml"/><Relationship Id="rId81" Type="http://schemas.openxmlformats.org/officeDocument/2006/relationships/printerSettings" Target="printerSettings/printerSettings1.bin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8422-C8B8-4BC4-B711-60DC022E0201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B385-195D-42A6-AD53-ED33A3B9CE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heads</a:t>
            </a:r>
            <a:r>
              <a:rPr lang="en-US" baseline="0" dirty="0" smtClean="0"/>
              <a:t> down, show of hands?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92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will</a:t>
            </a:r>
            <a:r>
              <a:rPr lang="en-US" baseline="0" dirty="0" smtClean="0"/>
              <a:t> it say? why not 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does this not say '3'?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31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find out with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them to create a rect and a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608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take a break and play with a canvas a little bit?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is nothing special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62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69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70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73</a:t>
            </a:fld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74</a:t>
            </a:fld>
            <a:endParaRPr 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C6607-B252-4C2C-B4A2-86D8A1718508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04B385-195D-42A6-AD53-ED33A3B9CE57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34EC56-5BE0-CF40-A0E9-9B07941CA105}" type="datetimeFigureOut">
              <a:rPr lang="en-US" smtClean="0"/>
              <a:pPr/>
              <a:t>9/16/14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F16FB5E-4BBD-8C4E-84FF-856EDEBDEF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spielzeugz.de/html5/liquid-particles.html" TargetMode="External"/><Relationship Id="rId4" Type="http://schemas.openxmlformats.org/officeDocument/2006/relationships/hyperlink" Target="http://www.sinuousgame.com/" TargetMode="External"/><Relationship Id="rId5" Type="http://schemas.openxmlformats.org/officeDocument/2006/relationships/hyperlink" Target="http://processingjs.org/exhibiti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vs3d.co.uk/dev/canvask3d/ultralight.html" TargetMode="External"/><Relationship Id="rId4" Type="http://schemas.openxmlformats.org/officeDocument/2006/relationships/hyperlink" Target="http://www.html5rocks.com/en/features/graphics" TargetMode="External"/><Relationship Id="rId5" Type="http://schemas.openxmlformats.org/officeDocument/2006/relationships/hyperlink" Target="http://gyu.que.jp/jscloth/miku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iveintohtml5.org/canvas.html" TargetMode="External"/><Relationship Id="rId4" Type="http://schemas.openxmlformats.org/officeDocument/2006/relationships/hyperlink" Target="http://www.canvasdemos.com/type/tutoria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developer.mozilla.org/en/JavaScript/Reference/Global_Objects/Function/cal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phrogz.net/js/classes/OOPinJS2.html" TargetMode="External"/><Relationship Id="rId4" Type="http://schemas.openxmlformats.org/officeDocument/2006/relationships/hyperlink" Target="http://www.crockford.com/javascript/inheritanc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Canvas, Prototype, Inheritance, Project 2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lab 4</a:t>
            </a:r>
          </a:p>
          <a:p>
            <a:r>
              <a:rPr lang="en-US" dirty="0" smtClean="0"/>
              <a:t>9/18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18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4738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way to think about scopes: </a:t>
            </a:r>
            <a:r>
              <a:rPr lang="en-US" dirty="0" smtClean="0"/>
              <a:t>how does the interpreter know what you mean?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81" y="121023"/>
            <a:ext cx="9049419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Review: everything happens at runtime (there is no compile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8458200" cy="4798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When JS is running through code, it has to figure out what you mean when you mention a variable.</a:t>
            </a:r>
          </a:p>
          <a:p>
            <a:pPr marL="0" indent="0">
              <a:buNone/>
            </a:pPr>
            <a:r>
              <a:rPr lang="en-US" sz="3200" dirty="0" smtClean="0"/>
              <a:t>The JS interpreter follows rules: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referencing something on an object (with a dot)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obj.name</a:t>
            </a:r>
            <a:endParaRPr lang="en-US" sz="2000" dirty="0" smtClean="0"/>
          </a:p>
          <a:p>
            <a:r>
              <a:rPr lang="en-US" sz="2000" dirty="0" smtClean="0"/>
              <a:t>first </a:t>
            </a:r>
            <a:r>
              <a:rPr lang="en-US" sz="2000" dirty="0"/>
              <a:t>looks on </a:t>
            </a:r>
            <a:r>
              <a:rPr lang="en-US" sz="2000" dirty="0" err="1"/>
              <a:t>obj</a:t>
            </a:r>
            <a:r>
              <a:rPr lang="en-US" sz="2000" dirty="0"/>
              <a:t> </a:t>
            </a:r>
            <a:r>
              <a:rPr lang="en-US" sz="2000" dirty="0" smtClean="0"/>
              <a:t>itself</a:t>
            </a:r>
          </a:p>
          <a:p>
            <a:r>
              <a:rPr lang="en-US" sz="2000" dirty="0" smtClean="0"/>
              <a:t>then </a:t>
            </a:r>
            <a:r>
              <a:rPr lang="en-US" sz="2000" dirty="0"/>
              <a:t>looks on </a:t>
            </a:r>
            <a:r>
              <a:rPr lang="en-US" sz="2000" dirty="0" err="1"/>
              <a:t>obj</a:t>
            </a:r>
            <a:r>
              <a:rPr lang="en-US" sz="2000" dirty="0"/>
              <a:t>.__proto__ </a:t>
            </a:r>
            <a:endParaRPr lang="en-US" sz="2000" dirty="0" smtClean="0"/>
          </a:p>
          <a:p>
            <a:r>
              <a:rPr lang="en-US" sz="2000" dirty="0" smtClean="0"/>
              <a:t>then </a:t>
            </a:r>
            <a:r>
              <a:rPr lang="en-US" sz="2000" dirty="0"/>
              <a:t>looks on </a:t>
            </a:r>
            <a:r>
              <a:rPr lang="en-US" sz="2000" dirty="0" err="1"/>
              <a:t>obj</a:t>
            </a:r>
            <a:r>
              <a:rPr lang="en-US" sz="2000" dirty="0"/>
              <a:t>.__</a:t>
            </a:r>
            <a:r>
              <a:rPr lang="en-US" sz="2000" dirty="0" err="1"/>
              <a:t>proto__.__proto</a:t>
            </a:r>
            <a:r>
              <a:rPr lang="en-US" sz="2000" dirty="0"/>
              <a:t>__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returns </a:t>
            </a:r>
            <a:r>
              <a:rPr lang="en-US" sz="2000" dirty="0"/>
              <a:t>undefined if it </a:t>
            </a:r>
            <a:r>
              <a:rPr lang="en-US" sz="2000" dirty="0" smtClean="0"/>
              <a:t>never finds it (</a:t>
            </a:r>
            <a:r>
              <a:rPr lang="en-US" sz="2000" dirty="0"/>
              <a:t>hits a null __proto__)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152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referencing something on </a:t>
            </a:r>
            <a:r>
              <a:rPr lang="en-US" dirty="0" smtClean="0">
                <a:latin typeface="Courier New"/>
                <a:cs typeface="Courier New"/>
              </a:rPr>
              <a:t>this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latin typeface="Courier New"/>
                <a:cs typeface="Courier New"/>
              </a:rPr>
              <a:t>this</a:t>
            </a:r>
            <a:r>
              <a:rPr lang="en-US" sz="3200" dirty="0" smtClean="0"/>
              <a:t> is just the object that has the function that you're running inside. (you're always executing code inside some function.)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023"/>
            <a:ext cx="914400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object has the function you're running inside?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8458200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Normal call:  obj.method(</a:t>
            </a:r>
            <a:r>
              <a:rPr lang="en-US" sz="3200" dirty="0" smtClean="0"/>
              <a:t>) { </a:t>
            </a:r>
            <a:r>
              <a:rPr lang="en-US" sz="3200" dirty="0" err="1" smtClean="0"/>
              <a:t>console.log</a:t>
            </a:r>
            <a:r>
              <a:rPr lang="en-US" sz="3200" dirty="0" smtClean="0"/>
              <a:t>(this);} </a:t>
            </a:r>
            <a:endParaRPr lang="en-US" sz="3200" dirty="0" smtClean="0"/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>
                <a:latin typeface="Courier New"/>
                <a:cs typeface="Courier New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 smtClean="0"/>
              <a:t>is set to obj</a:t>
            </a:r>
          </a:p>
          <a:p>
            <a:pPr>
              <a:buNone/>
            </a:pPr>
            <a:r>
              <a:rPr lang="en-US" sz="3200" dirty="0" smtClean="0"/>
              <a:t>Constructor: new </a:t>
            </a:r>
            <a:r>
              <a:rPr lang="en-US" sz="3200" dirty="0" smtClean="0"/>
              <a:t>Thing() { </a:t>
            </a:r>
            <a:r>
              <a:rPr lang="en-US" sz="3200" dirty="0" err="1" smtClean="0"/>
              <a:t>console.log</a:t>
            </a:r>
            <a:r>
              <a:rPr lang="en-US" sz="3200" dirty="0" smtClean="0"/>
              <a:t>(this);}</a:t>
            </a:r>
            <a:endParaRPr lang="en-US" sz="3200" dirty="0" smtClean="0"/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smtClean="0"/>
              <a:t>   </a:t>
            </a:r>
            <a:r>
              <a:rPr lang="en-US" sz="3200" dirty="0" smtClean="0">
                <a:latin typeface="Courier New"/>
                <a:cs typeface="Courier New"/>
              </a:rPr>
              <a:t>this</a:t>
            </a:r>
            <a:r>
              <a:rPr lang="en-US" sz="3200" dirty="0" smtClean="0"/>
              <a:t> </a:t>
            </a:r>
            <a:r>
              <a:rPr lang="en-US" sz="3200" dirty="0" smtClean="0"/>
              <a:t>is set to a newly created object</a:t>
            </a:r>
          </a:p>
          <a:p>
            <a:pPr>
              <a:buNone/>
            </a:pPr>
            <a:r>
              <a:rPr lang="en-US" sz="3200" dirty="0" smtClean="0"/>
              <a:t>Otherwise: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smtClean="0">
                <a:latin typeface="Courier New"/>
                <a:cs typeface="Courier New"/>
              </a:rPr>
              <a:t>this</a:t>
            </a:r>
            <a:r>
              <a:rPr lang="en-US" sz="3200" dirty="0" smtClean="0"/>
              <a:t> is set to the global </a:t>
            </a:r>
            <a:r>
              <a:rPr lang="en-US" sz="3200" dirty="0" smtClean="0"/>
              <a:t>object (window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023"/>
            <a:ext cx="9144000" cy="14298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this.name</a:t>
            </a:r>
            <a:r>
              <a:rPr lang="en-US" dirty="0" smtClean="0"/>
              <a:t> is no more complicated than </a:t>
            </a:r>
            <a:r>
              <a:rPr lang="en-US" dirty="0" err="1" smtClean="0"/>
              <a:t>obj.name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8458200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Just figure out what </a:t>
            </a:r>
            <a:r>
              <a:rPr lang="en-US" sz="3200" dirty="0" smtClean="0">
                <a:latin typeface="Courier New"/>
                <a:cs typeface="Courier New"/>
              </a:rPr>
              <a:t>this</a:t>
            </a:r>
            <a:r>
              <a:rPr lang="en-US" sz="3200" dirty="0" smtClean="0"/>
              <a:t> is, first.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963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referencing an unqualified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foo</a:t>
            </a:r>
          </a:p>
          <a:p>
            <a:r>
              <a:rPr lang="en-US" dirty="0" smtClean="0"/>
              <a:t>first looks in local scope</a:t>
            </a:r>
          </a:p>
          <a:p>
            <a:r>
              <a:rPr lang="en-US" dirty="0" smtClean="0"/>
              <a:t>then looks in enclosing function's scope</a:t>
            </a:r>
          </a:p>
          <a:p>
            <a:r>
              <a:rPr lang="en-US" dirty="0" smtClean="0"/>
              <a:t>then looks in function's enclosing function's scope,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eventually looks in global object (</a:t>
            </a:r>
            <a:r>
              <a:rPr lang="en-US" dirty="0" smtClean="0">
                <a:latin typeface="Courier New"/>
                <a:cs typeface="Courier New"/>
              </a:rPr>
              <a:t>window</a:t>
            </a:r>
            <a:r>
              <a:rPr lang="en-US" dirty="0" smtClean="0"/>
              <a:t>)'s scope</a:t>
            </a:r>
          </a:p>
          <a:p>
            <a:r>
              <a:rPr lang="en-US" dirty="0" err="1" smtClean="0"/>
              <a:t>ReferenceError</a:t>
            </a:r>
            <a:r>
              <a:rPr lang="en-US" dirty="0" smtClean="0"/>
              <a:t> if it never finds it</a:t>
            </a:r>
          </a:p>
          <a:p>
            <a:r>
              <a:rPr lang="en-US" dirty="0" smtClean="0"/>
              <a:t>And an important thing is that these enclosing functions are determined as you run.</a:t>
            </a:r>
          </a:p>
          <a:p>
            <a:r>
              <a:rPr lang="en-US" dirty="0" smtClean="0"/>
              <a:t>That's closures!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3488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described this all in terms of reading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Assigning variables works pretty much the same way, but you are finding a “slot” to put the variable into rather than pulling a value out of that slot</a:t>
            </a:r>
          </a:p>
          <a:p>
            <a:r>
              <a:rPr lang="en-US" sz="2400" dirty="0" smtClean="0"/>
              <a:t>And for assignment the search is not allowed to fail.  If it’s not found anywhere:</a:t>
            </a:r>
          </a:p>
          <a:p>
            <a:pPr lvl="1"/>
            <a:r>
              <a:rPr lang="en-US" sz="2400" dirty="0" smtClean="0"/>
              <a:t>if you've run "use strict": </a:t>
            </a:r>
            <a:r>
              <a:rPr lang="en-US" sz="2400" dirty="0" err="1" smtClean="0"/>
              <a:t>ReferenceError</a:t>
            </a:r>
            <a:r>
              <a:rPr lang="en-US" sz="2400" dirty="0"/>
              <a:t> </a:t>
            </a:r>
            <a:r>
              <a:rPr lang="en-US" sz="2400" dirty="0" smtClean="0"/>
              <a:t>(good!)</a:t>
            </a:r>
          </a:p>
          <a:p>
            <a:pPr lvl="1"/>
            <a:r>
              <a:rPr lang="en-US" sz="2400" dirty="0" smtClean="0"/>
              <a:t>if not, a “slot” (variable) is created in the place of last resort – the object holding global variables (which is probably not what you want; if you want to make a variable, use "</a:t>
            </a:r>
            <a:r>
              <a:rPr lang="en-US" sz="2400" dirty="0" err="1" smtClean="0"/>
              <a:t>var</a:t>
            </a:r>
            <a:r>
              <a:rPr lang="en-US" sz="2400" dirty="0" smtClean="0"/>
              <a:t>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61029"/>
            <a:ext cx="7770813" cy="1429871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var get_incrementer = function(start_at)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var x = start_at;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console.log("in get_incrementer");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var inc_x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	x++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	</a:t>
            </a:r>
            <a:r>
              <a:rPr lang="en-US" sz="1800" b="1" dirty="0" err="1">
                <a:latin typeface="Courier New"/>
                <a:cs typeface="Courier New"/>
              </a:rPr>
              <a:t>console.log</a:t>
            </a:r>
            <a:r>
              <a:rPr lang="en-US" sz="1800" b="1" dirty="0">
                <a:latin typeface="Courier New"/>
                <a:cs typeface="Courier New"/>
              </a:rPr>
              <a:t>("in </a:t>
            </a:r>
            <a:r>
              <a:rPr lang="en-US" sz="1800" b="1" dirty="0" err="1">
                <a:latin typeface="Courier New"/>
                <a:cs typeface="Courier New"/>
              </a:rPr>
              <a:t>inc_x</a:t>
            </a:r>
            <a:r>
              <a:rPr lang="en-US" sz="1800" b="1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latin typeface="Courier New"/>
                <a:cs typeface="Courier New"/>
              </a:rPr>
              <a:t>return inc_x;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269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hard was p0? p1?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8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get_incrementer = function(start_at)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var x = start_at;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console.log("in get_incrementer");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var inc_x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 smtClean="0">
                <a:latin typeface="Courier New"/>
                <a:cs typeface="Courier New"/>
              </a:rPr>
              <a:t>("in </a:t>
            </a:r>
            <a:r>
              <a:rPr lang="en-US" sz="1800" dirty="0" err="1" smtClean="0">
                <a:latin typeface="Courier New"/>
                <a:cs typeface="Courier New"/>
              </a:rPr>
              <a:t>inc_x</a:t>
            </a:r>
            <a:r>
              <a:rPr lang="en-US" sz="1800" dirty="0" smtClean="0">
                <a:latin typeface="Courier New"/>
                <a:cs typeface="Courier New"/>
              </a:rPr>
              <a:t>, x is " </a:t>
            </a:r>
            <a:r>
              <a:rPr lang="en-US" sz="1800" dirty="0">
                <a:latin typeface="Courier New"/>
                <a:cs typeface="Courier New"/>
              </a:rPr>
              <a:t>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return inc_x;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var inc_1 = get_incrementer(1);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0752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console.log(typeof(inc_1)); 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250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inc_1();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63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inc_1(); // log: “in </a:t>
            </a:r>
            <a:r>
              <a:rPr lang="en-US" sz="1800" dirty="0" err="1" smtClean="0">
                <a:latin typeface="Courier New"/>
                <a:cs typeface="Courier New"/>
              </a:rPr>
              <a:t>inc_x</a:t>
            </a:r>
            <a:r>
              <a:rPr lang="en-US" sz="1800" dirty="0" smtClean="0">
                <a:latin typeface="Courier New"/>
                <a:cs typeface="Courier New"/>
              </a:rPr>
              <a:t>, x is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inc_1();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6382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</a:t>
            </a:r>
            <a:r>
              <a:rPr lang="en-US" sz="1800" dirty="0" smtClean="0">
                <a:latin typeface="Courier New"/>
                <a:cs typeface="Courier New"/>
              </a:rPr>
              <a:t>3”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var inc_200 = get_incrementer(200);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26382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console.log(typeof(</a:t>
            </a:r>
            <a:r>
              <a:rPr lang="en-US" sz="1800" b="1" dirty="0" smtClean="0">
                <a:latin typeface="Courier New"/>
                <a:cs typeface="Courier New"/>
              </a:rPr>
              <a:t>inc_200)</a:t>
            </a:r>
            <a:r>
              <a:rPr lang="en-US" sz="1800" b="1" dirty="0">
                <a:latin typeface="Courier New"/>
                <a:cs typeface="Courier New"/>
              </a:rPr>
              <a:t>)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428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console.log(typeof(</a:t>
            </a:r>
            <a:r>
              <a:rPr lang="en-US" sz="1800" dirty="0" smtClean="0">
                <a:latin typeface="Courier New"/>
                <a:cs typeface="Courier New"/>
              </a:rPr>
              <a:t>inc_200)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c</a:t>
            </a:r>
            <a:r>
              <a:rPr lang="en-US" sz="1800" b="1" dirty="0" smtClean="0">
                <a:latin typeface="Courier New"/>
                <a:cs typeface="Courier New"/>
              </a:rPr>
              <a:t>onsole.log(inc_200 === inc_1);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428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console.log(typeof(</a:t>
            </a:r>
            <a:r>
              <a:rPr lang="en-US" sz="1800" dirty="0" smtClean="0">
                <a:latin typeface="Courier New"/>
                <a:cs typeface="Courier New"/>
              </a:rPr>
              <a:t>inc_200)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onsole.log(inc_200 === inc_1); // log: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inc_200();</a:t>
            </a:r>
            <a:endParaRPr lang="en-US" sz="18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428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console.log(typeof(</a:t>
            </a:r>
            <a:r>
              <a:rPr lang="en-US" sz="1800" dirty="0" smtClean="0">
                <a:latin typeface="Courier New"/>
                <a:cs typeface="Courier New"/>
              </a:rPr>
              <a:t>inc_200)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onsole.log(inc_200 === inc_1); // log: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inc_200(); // log: “in </a:t>
            </a:r>
            <a:r>
              <a:rPr lang="en-US" sz="1800" dirty="0" err="1" smtClean="0">
                <a:latin typeface="Courier New"/>
                <a:cs typeface="Courier New"/>
              </a:rPr>
              <a:t>inc_x</a:t>
            </a:r>
            <a:r>
              <a:rPr lang="en-US" sz="1800" dirty="0" smtClean="0">
                <a:latin typeface="Courier New"/>
                <a:cs typeface="Courier New"/>
              </a:rPr>
              <a:t>, x is 201”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inc_200();</a:t>
            </a:r>
          </a:p>
        </p:txBody>
      </p:sp>
    </p:spTree>
    <p:extLst>
      <p:ext uri="{BB962C8B-B14F-4D97-AF65-F5344CB8AC3E}">
        <p14:creationId xmlns:p14="http://schemas.microsoft.com/office/powerpoint/2010/main" val="242428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console.log(typeof(</a:t>
            </a:r>
            <a:r>
              <a:rPr lang="en-US" sz="1800" dirty="0" smtClean="0">
                <a:latin typeface="Courier New"/>
                <a:cs typeface="Courier New"/>
              </a:rPr>
              <a:t>inc_200)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onsole.log(inc_200 === inc_1); // log: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inc_200(); // log: “in </a:t>
            </a:r>
            <a:r>
              <a:rPr lang="en-US" sz="1800" dirty="0" err="1" smtClean="0">
                <a:latin typeface="Courier New"/>
                <a:cs typeface="Courier New"/>
              </a:rPr>
              <a:t>inc_x</a:t>
            </a:r>
            <a:r>
              <a:rPr lang="en-US" sz="1800" dirty="0" smtClean="0">
                <a:latin typeface="Courier New"/>
                <a:cs typeface="Courier New"/>
              </a:rPr>
              <a:t>, x is 201”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inc_200(); // log: “in </a:t>
            </a:r>
            <a:r>
              <a:rPr lang="en-US" sz="1800" dirty="0" err="1" smtClean="0">
                <a:latin typeface="Courier New"/>
                <a:cs typeface="Courier New"/>
              </a:rPr>
              <a:t>inc_x</a:t>
            </a:r>
            <a:r>
              <a:rPr lang="en-US" sz="1800" dirty="0" smtClean="0">
                <a:latin typeface="Courier New"/>
                <a:cs typeface="Courier New"/>
              </a:rPr>
              <a:t>, x </a:t>
            </a:r>
            <a:r>
              <a:rPr lang="en-US" sz="1800" dirty="0">
                <a:latin typeface="Courier New"/>
                <a:cs typeface="Courier New"/>
              </a:rPr>
              <a:t>is 202”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i</a:t>
            </a:r>
            <a:r>
              <a:rPr lang="en-US" sz="1800" b="1" dirty="0" smtClean="0">
                <a:latin typeface="Courier New"/>
                <a:cs typeface="Courier New"/>
              </a:rPr>
              <a:t>nc_1();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2428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542"/>
            <a:ext cx="7770813" cy="42570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/>
              <a:t>How well do you understand closures and prototypes?</a:t>
            </a:r>
            <a:endParaRPr lang="en-US" sz="5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36" y="148169"/>
            <a:ext cx="9144000" cy="67033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 = function(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x = </a:t>
            </a:r>
            <a:r>
              <a:rPr lang="en-US" sz="1800" dirty="0" err="1">
                <a:latin typeface="Courier New"/>
                <a:cs typeface="Courier New"/>
              </a:rPr>
              <a:t>start_at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get_incrementer</a:t>
            </a:r>
            <a:r>
              <a:rPr lang="en-US" sz="1800" dirty="0">
                <a:latin typeface="Courier New"/>
                <a:cs typeface="Courier New"/>
              </a:rPr>
              <a:t>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err="1">
                <a:latin typeface="Courier New"/>
                <a:cs typeface="Courier New"/>
              </a:rPr>
              <a:t>var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 = function()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x++;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err="1">
                <a:latin typeface="Courier New"/>
                <a:cs typeface="Courier New"/>
              </a:rPr>
              <a:t>console.log</a:t>
            </a:r>
            <a:r>
              <a:rPr lang="en-US" sz="1800" dirty="0">
                <a:latin typeface="Courier New"/>
                <a:cs typeface="Courier New"/>
              </a:rPr>
              <a:t>("in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" +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	return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inc_1 = get_incrementer(1);// log: “in get_incrementer”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console.log(typeof(inc_1));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inc_1();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3”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urier New"/>
                <a:cs typeface="Courier New"/>
              </a:rPr>
              <a:t>var inc_200 = get_incrementer(200);</a:t>
            </a:r>
            <a:r>
              <a:rPr lang="en-US" sz="1800" dirty="0">
                <a:latin typeface="Courier New"/>
                <a:cs typeface="Courier New"/>
              </a:rPr>
              <a:t> // log: “in get_incrementer”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console.log(typeof(</a:t>
            </a:r>
            <a:r>
              <a:rPr lang="en-US" sz="1800" dirty="0" smtClean="0">
                <a:latin typeface="Courier New"/>
                <a:cs typeface="Courier New"/>
              </a:rPr>
              <a:t>inc_200)</a:t>
            </a:r>
            <a:r>
              <a:rPr lang="en-US" sz="1800" dirty="0"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>; // log: “function”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onsole.log(inc_200 === inc_1); // log: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inc_200();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201”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/>
                <a:cs typeface="Courier New"/>
              </a:rPr>
              <a:t>inc_200(); // log: “in </a:t>
            </a:r>
            <a:r>
              <a:rPr lang="en-US" sz="1800" dirty="0" err="1">
                <a:latin typeface="Courier New"/>
                <a:cs typeface="Courier New"/>
              </a:rPr>
              <a:t>inc_x</a:t>
            </a:r>
            <a:r>
              <a:rPr lang="en-US" sz="1800" dirty="0">
                <a:latin typeface="Courier New"/>
                <a:cs typeface="Courier New"/>
              </a:rPr>
              <a:t>, x is 202”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inc_1();   // log: “in </a:t>
            </a:r>
            <a:r>
              <a:rPr lang="en-US" sz="1800" b="1" dirty="0" err="1" smtClean="0">
                <a:latin typeface="Courier New"/>
                <a:cs typeface="Courier New"/>
              </a:rPr>
              <a:t>inc_x</a:t>
            </a:r>
            <a:r>
              <a:rPr lang="en-US" sz="1800" b="1" dirty="0" smtClean="0">
                <a:latin typeface="Courier New"/>
                <a:cs typeface="Courier New"/>
              </a:rPr>
              <a:t>, x is </a:t>
            </a:r>
            <a:r>
              <a:rPr lang="en-US" sz="1800" b="1" dirty="0">
                <a:latin typeface="Courier New"/>
                <a:cs typeface="Courier New"/>
              </a:rPr>
              <a:t>4</a:t>
            </a:r>
            <a:r>
              <a:rPr lang="en-US" sz="1800" b="1" dirty="0" smtClean="0">
                <a:latin typeface="Courier New"/>
                <a:cs typeface="Courier New"/>
              </a:rPr>
              <a:t>”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576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" y="256689"/>
            <a:ext cx="8687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Side note: why have I been doing this </a:t>
            </a:r>
            <a:r>
              <a:rPr lang="en-US" sz="3200" dirty="0" smtClean="0"/>
              <a:t>in my example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files?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>
                <a:latin typeface="Courier New"/>
                <a:cs typeface="Courier New"/>
              </a:rPr>
              <a:t>(function() {</a:t>
            </a:r>
          </a:p>
          <a:p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// all my 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 smtClean="0">
                <a:latin typeface="Courier New"/>
                <a:cs typeface="Courier New"/>
              </a:rPr>
              <a:t> code here</a:t>
            </a:r>
          </a:p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})();</a:t>
            </a:r>
          </a:p>
        </p:txBody>
      </p:sp>
    </p:spTree>
    <p:extLst>
      <p:ext uri="{BB962C8B-B14F-4D97-AF65-F5344CB8AC3E}">
        <p14:creationId xmlns:p14="http://schemas.microsoft.com/office/powerpoint/2010/main" val="3660954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86" y="256689"/>
            <a:ext cx="86879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Side note: why have I been doing this </a:t>
            </a:r>
            <a:r>
              <a:rPr lang="en-US" sz="3200" dirty="0" smtClean="0"/>
              <a:t>in my example </a:t>
            </a:r>
            <a:r>
              <a:rPr lang="en-US" sz="3200" dirty="0" err="1" smtClean="0"/>
              <a:t>javascript</a:t>
            </a:r>
            <a:r>
              <a:rPr lang="en-US" sz="3200" dirty="0" smtClean="0"/>
              <a:t> files?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>
                <a:latin typeface="Courier New"/>
                <a:cs typeface="Courier New"/>
              </a:rPr>
              <a:t>(function() {</a:t>
            </a:r>
          </a:p>
          <a:p>
            <a:endParaRPr lang="en-US" sz="3200" dirty="0" smtClean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// all my </a:t>
            </a:r>
            <a:r>
              <a:rPr lang="en-US" sz="3200" dirty="0" err="1" smtClean="0">
                <a:latin typeface="Courier New"/>
                <a:cs typeface="Courier New"/>
              </a:rPr>
              <a:t>javascript</a:t>
            </a:r>
            <a:r>
              <a:rPr lang="en-US" sz="3200" dirty="0" smtClean="0">
                <a:latin typeface="Courier New"/>
                <a:cs typeface="Courier New"/>
              </a:rPr>
              <a:t> code here</a:t>
            </a:r>
          </a:p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 smtClean="0">
                <a:latin typeface="Courier New"/>
                <a:cs typeface="Courier New"/>
              </a:rPr>
              <a:t>})();</a:t>
            </a:r>
          </a:p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 smtClean="0">
                <a:cs typeface="Courier New"/>
              </a:rPr>
              <a:t>scope! say I declare </a:t>
            </a:r>
            <a:r>
              <a:rPr lang="en-US" sz="3200" dirty="0" err="1" smtClean="0">
                <a:cs typeface="Courier New"/>
              </a:rPr>
              <a:t>var</a:t>
            </a:r>
            <a:r>
              <a:rPr lang="en-US" sz="3200" dirty="0" smtClean="0">
                <a:cs typeface="Courier New"/>
              </a:rPr>
              <a:t> foo="</a:t>
            </a:r>
            <a:r>
              <a:rPr lang="en-US" sz="3200" dirty="0" err="1" smtClean="0">
                <a:cs typeface="Courier New"/>
              </a:rPr>
              <a:t>yo</a:t>
            </a:r>
            <a:r>
              <a:rPr lang="en-US" sz="3200" dirty="0" smtClean="0">
                <a:cs typeface="Courier New"/>
              </a:rPr>
              <a:t>" and then I load </a:t>
            </a:r>
            <a:r>
              <a:rPr lang="en-US" sz="3200" dirty="0" err="1" smtClean="0">
                <a:cs typeface="Courier New"/>
              </a:rPr>
              <a:t>jquery</a:t>
            </a:r>
            <a:r>
              <a:rPr lang="en-US" sz="3200" dirty="0" smtClean="0">
                <a:cs typeface="Courier New"/>
              </a:rPr>
              <a:t> (or whatever) which also uses </a:t>
            </a:r>
            <a:r>
              <a:rPr lang="en-US" sz="3200" dirty="0" err="1" smtClean="0">
                <a:cs typeface="Courier New"/>
              </a:rPr>
              <a:t>var</a:t>
            </a:r>
            <a:r>
              <a:rPr lang="en-US" sz="3200" dirty="0" smtClean="0">
                <a:cs typeface="Courier New"/>
              </a:rPr>
              <a:t> foo; that would cause errors.</a:t>
            </a:r>
          </a:p>
          <a:p>
            <a:r>
              <a:rPr lang="en-US" sz="3200" dirty="0" smtClean="0">
                <a:cs typeface="Courier New"/>
              </a:rPr>
              <a:t>this is a "self executing anonymous function"</a:t>
            </a:r>
          </a:p>
        </p:txBody>
      </p:sp>
    </p:spTree>
    <p:extLst>
      <p:ext uri="{BB962C8B-B14F-4D97-AF65-F5344CB8AC3E}">
        <p14:creationId xmlns:p14="http://schemas.microsoft.com/office/powerpoint/2010/main" val="1255942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&lt;canvas&gt;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&lt;canvas&gt;?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&lt;canvas&gt;?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823759"/>
          </a:xfrm>
        </p:spPr>
        <p:txBody>
          <a:bodyPr>
            <a:normAutofit/>
          </a:bodyPr>
          <a:lstStyle/>
          <a:p>
            <a:r>
              <a:rPr lang="en-US" dirty="0" smtClean="0"/>
              <a:t>A region in your HTML page.</a:t>
            </a:r>
          </a:p>
          <a:p>
            <a:r>
              <a:rPr lang="en-US" dirty="0" smtClean="0"/>
              <a:t>Allows you to do low-level drawing.</a:t>
            </a:r>
          </a:p>
          <a:p>
            <a:r>
              <a:rPr lang="en-US" dirty="0" smtClean="0"/>
              <a:t>Canvas can:</a:t>
            </a:r>
          </a:p>
          <a:p>
            <a:pPr lvl="1"/>
            <a:r>
              <a:rPr lang="en-US" dirty="0" smtClean="0"/>
              <a:t>Draw Lines</a:t>
            </a:r>
          </a:p>
          <a:p>
            <a:pPr lvl="1"/>
            <a:r>
              <a:rPr lang="en-US" dirty="0" smtClean="0"/>
              <a:t>Draw Paths</a:t>
            </a:r>
          </a:p>
          <a:p>
            <a:pPr lvl="1"/>
            <a:r>
              <a:rPr lang="en-US" dirty="0" smtClean="0"/>
              <a:t>Fill in regions (color or gradient)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Images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Basically a full output/drawing API</a:t>
            </a:r>
            <a:br>
              <a:rPr lang="en-US" dirty="0" smtClean="0"/>
            </a:br>
            <a:r>
              <a:rPr lang="en-US" dirty="0" smtClean="0"/>
              <a:t>(not previously / otherwise available for web based stuff)</a:t>
            </a:r>
          </a:p>
        </p:txBody>
      </p:sp>
    </p:spTree>
    <p:extLst>
      <p:ext uri="{BB962C8B-B14F-4D97-AF65-F5344CB8AC3E}">
        <p14:creationId xmlns:p14="http://schemas.microsoft.com/office/powerpoint/2010/main" val="290442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in 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463" b="114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561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Cool Examples of Canvas: 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spielzeugz.de/html5/liquid-particles.html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://www.sinuousgame.com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More at </a:t>
            </a:r>
            <a:r>
              <a:rPr lang="en-US" dirty="0" err="1" smtClean="0"/>
              <a:t>canvasdemos.com</a:t>
            </a:r>
            <a:r>
              <a:rPr lang="en-US" dirty="0" smtClean="0"/>
              <a:t>, 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://processingjs.org/exhibition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, </a:t>
            </a:r>
            <a:r>
              <a:rPr lang="en-US" dirty="0" err="1" smtClean="0"/>
              <a:t>google</a:t>
            </a:r>
            <a:r>
              <a:rPr lang="en-US" dirty="0" smtClean="0"/>
              <a:t> app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Cool Examples of Canvas: 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http://www.kevs3d.co.uk/</a:t>
            </a:r>
            <a:r>
              <a:rPr lang="en-US" dirty="0" err="1">
                <a:hlinkClick r:id="rId3"/>
              </a:rPr>
              <a:t>dev</a:t>
            </a:r>
            <a:r>
              <a:rPr lang="en-US" dirty="0">
                <a:hlinkClick r:id="rId3"/>
              </a:rPr>
              <a:t>/canvask3d/</a:t>
            </a:r>
            <a:r>
              <a:rPr lang="en-US" dirty="0" err="1" smtClean="0">
                <a:hlinkClick r:id="rId3"/>
              </a:rPr>
              <a:t>ultralight.html</a:t>
            </a:r>
            <a:r>
              <a:rPr lang="en-US" dirty="0">
                <a:hlinkClick r:id="rId3"/>
              </a:rPr>
              <a:t> </a:t>
            </a:r>
            <a:r>
              <a:rPr lang="en-US" dirty="0" smtClean="0"/>
              <a:t>simple 3d thing</a:t>
            </a:r>
            <a:endParaRPr lang="en-US" dirty="0"/>
          </a:p>
          <a:p>
            <a:r>
              <a:rPr lang="en-US" dirty="0" smtClean="0"/>
              <a:t>lots of examples: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://www.html5rocks.com/en/features/graphics</a:t>
            </a:r>
            <a:endParaRPr lang="en-US" dirty="0" smtClean="0"/>
          </a:p>
          <a:p>
            <a:r>
              <a:rPr lang="en-US" dirty="0">
                <a:hlinkClick r:id="rId5"/>
              </a:rPr>
              <a:t>http://gyu.que.jp/jscloth/miku.html</a:t>
            </a:r>
            <a:r>
              <a:rPr lang="en-US" dirty="0"/>
              <a:t> 3D on a 2D canvas</a:t>
            </a:r>
            <a:r>
              <a:rPr lang="en-US" dirty="0" smtClean="0"/>
              <a:t>!</a:t>
            </a:r>
          </a:p>
          <a:p>
            <a:r>
              <a:rPr lang="en-US" dirty="0" smtClean="0"/>
              <a:t>canvas is really a 2D thing; to do in-depth 3D, you should probably use </a:t>
            </a:r>
            <a:r>
              <a:rPr lang="en-US" dirty="0"/>
              <a:t>a software library called </a:t>
            </a:r>
            <a:r>
              <a:rPr lang="en-US" dirty="0" smtClean="0"/>
              <a:t>WebGL</a:t>
            </a:r>
          </a:p>
          <a:p>
            <a:r>
              <a:rPr lang="en-US" dirty="0" smtClean="0"/>
              <a:t>We will only be doing 2D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70473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introduction to canvas.</a:t>
            </a:r>
          </a:p>
          <a:p>
            <a:r>
              <a:rPr lang="en-US" dirty="0" smtClean="0"/>
              <a:t>Lots of references online for you to learn about on your own.</a:t>
            </a:r>
          </a:p>
          <a:p>
            <a:r>
              <a:rPr lang="en-US" dirty="0" smtClean="0"/>
              <a:t>You'll use canvas on project 2!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8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prototypes:</a:t>
            </a:r>
          </a:p>
          <a:p>
            <a:endParaRPr lang="en-US" sz="2400" dirty="0"/>
          </a:p>
          <a:p>
            <a:r>
              <a:rPr lang="en-US" sz="2400" dirty="0" smtClean="0"/>
              <a:t>I want a Hat object that by default gives you “brim”: “narrow”.</a:t>
            </a:r>
          </a:p>
          <a:p>
            <a:endParaRPr lang="en-US" sz="2400" dirty="0" smtClean="0"/>
          </a:p>
          <a:p>
            <a:r>
              <a:rPr lang="en-US" sz="2400" dirty="0" smtClean="0"/>
              <a:t>Then I want three instances of Hat, as follows:</a:t>
            </a:r>
          </a:p>
          <a:p>
            <a:r>
              <a:rPr lang="en-US" sz="2400" dirty="0" smtClean="0"/>
              <a:t>one regular hat (with narrow brim)</a:t>
            </a:r>
          </a:p>
          <a:p>
            <a:r>
              <a:rPr lang="en-US" sz="2400" dirty="0" smtClean="0"/>
              <a:t>one hat with narrow brim and color: brown</a:t>
            </a:r>
          </a:p>
          <a:p>
            <a:r>
              <a:rPr lang="en-US" sz="2400" dirty="0" smtClean="0"/>
              <a:t>one hat with “brim”: “none” and color: 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958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&lt;canvas&gt;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198"/>
            <a:ext cx="8229600" cy="25284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&lt;head&gt;&lt;/head&gt;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&lt;canvas id=“myCanvas”&gt;&lt;/canvas&gt;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526310"/>
            <a:ext cx="8229600" cy="59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your HTML looks like this: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09600" y="4662055"/>
            <a:ext cx="8229600" cy="59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Do: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249718"/>
            <a:ext cx="8229600" cy="1264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canvas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myCanvas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context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canvas.getContext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("2d");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21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on &lt;canvas&gt;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You are actually drawing using the canvas context, not the canvas itself.</a:t>
            </a:r>
          </a:p>
          <a:p>
            <a:r>
              <a:rPr lang="en-US" sz="2400" dirty="0" smtClean="0"/>
              <a:t>You can think of context as a magic pen. You can:</a:t>
            </a:r>
          </a:p>
          <a:p>
            <a:pPr lvl="1"/>
            <a:r>
              <a:rPr lang="en-US" sz="2400" dirty="0" smtClean="0"/>
              <a:t>Move the pen.</a:t>
            </a:r>
          </a:p>
          <a:p>
            <a:pPr lvl="1"/>
            <a:r>
              <a:rPr lang="en-US" sz="2400" dirty="0" smtClean="0"/>
              <a:t>Draw lines/curves to a point with the pen.</a:t>
            </a:r>
          </a:p>
          <a:p>
            <a:pPr lvl="1"/>
            <a:r>
              <a:rPr lang="en-US" sz="2400" dirty="0" smtClean="0"/>
              <a:t>Define paths with your pen and fill them in.</a:t>
            </a:r>
          </a:p>
          <a:p>
            <a:pPr lvl="1"/>
            <a:r>
              <a:rPr lang="en-US" sz="2400" dirty="0" smtClean="0"/>
              <a:t>Draw images and text.</a:t>
            </a:r>
          </a:p>
          <a:p>
            <a:r>
              <a:rPr lang="en-US" sz="2400" dirty="0" smtClean="0"/>
              <a:t>NOTE: you don’t actually </a:t>
            </a:r>
            <a:r>
              <a:rPr lang="en-US" sz="2400" i="1" dirty="0" smtClean="0"/>
              <a:t>draw</a:t>
            </a:r>
            <a:r>
              <a:rPr lang="en-US" sz="2400" dirty="0" smtClean="0"/>
              <a:t> until you call fill() or stroke().</a:t>
            </a:r>
          </a:p>
        </p:txBody>
      </p:sp>
    </p:spTree>
    <p:extLst>
      <p:ext uri="{BB962C8B-B14F-4D97-AF65-F5344CB8AC3E}">
        <p14:creationId xmlns:p14="http://schemas.microsoft.com/office/powerpoint/2010/main" val="151885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on &lt;canvas&gt;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pattern for basic drawing: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Trace out the path you want to draw or fill in.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attributes of your pen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Stroke color (strokeStyle)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Fill color (fillColor)</a:t>
            </a:r>
          </a:p>
          <a:p>
            <a:pPr marL="914400" lvl="1" indent="-514350">
              <a:buAutoNum type="arabicPeriod"/>
            </a:pPr>
            <a:r>
              <a:rPr lang="en-US" dirty="0" smtClean="0"/>
              <a:t>Set font, etc.</a:t>
            </a:r>
          </a:p>
          <a:p>
            <a:pPr marL="514350" indent="-514350">
              <a:buAutoNum type="arabicPeriod"/>
            </a:pPr>
            <a:r>
              <a:rPr lang="en-US" dirty="0" smtClean="0"/>
              <a:t>Call stroke() to draw line, fill() to fill in an area, or corresponding methods to draw images/text.</a:t>
            </a:r>
          </a:p>
        </p:txBody>
      </p:sp>
    </p:spTree>
    <p:extLst>
      <p:ext uri="{BB962C8B-B14F-4D97-AF65-F5344CB8AC3E}">
        <p14:creationId xmlns:p14="http://schemas.microsoft.com/office/powerpoint/2010/main" val="374536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Important Things Context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ave() and restore().</a:t>
            </a:r>
          </a:p>
          <a:p>
            <a:pPr lvl="1"/>
            <a:r>
              <a:rPr lang="en-US" dirty="0" smtClean="0"/>
              <a:t>save() Saves the current state of your context (i.e. brush color).</a:t>
            </a:r>
          </a:p>
          <a:p>
            <a:pPr lvl="1"/>
            <a:r>
              <a:rPr lang="en-US" dirty="0" smtClean="0"/>
              <a:t>restore() Restores your context to the last saved state.</a:t>
            </a:r>
          </a:p>
          <a:p>
            <a:pPr lvl="1"/>
            <a:r>
              <a:rPr lang="en-US" dirty="0" smtClean="0"/>
              <a:t>These behave like a stack, so you can have multiple saves in a row and then will all be properly restored.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Important Things Context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7983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Transformations</a:t>
            </a:r>
          </a:p>
          <a:p>
            <a:pPr lvl="1"/>
            <a:r>
              <a:rPr lang="en-US" dirty="0" smtClean="0"/>
              <a:t>Translate(x,y), rotate(theta), setTransform.</a:t>
            </a:r>
          </a:p>
          <a:p>
            <a:pPr lvl="1"/>
            <a:r>
              <a:rPr lang="en-US" b="1" dirty="0" smtClean="0"/>
              <a:t>Changes your frame of reference </a:t>
            </a:r>
            <a:br>
              <a:rPr lang="en-US" b="1" dirty="0" smtClean="0"/>
            </a:br>
            <a:r>
              <a:rPr lang="en-US" b="1" dirty="0" smtClean="0"/>
              <a:t>(origin and orientation of axis)</a:t>
            </a:r>
            <a:br>
              <a:rPr lang="en-US" b="1" dirty="0" smtClean="0"/>
            </a:br>
            <a:r>
              <a:rPr lang="en-US" b="1" dirty="0" smtClean="0"/>
              <a:t>for all subsequent drawing</a:t>
            </a:r>
          </a:p>
          <a:p>
            <a:pPr lvl="2">
              <a:buFont typeface="Wingdings" pitchFamily="2" charset="2"/>
              <a:buChar char="Ø"/>
            </a:pPr>
            <a:r>
              <a:rPr lang="en-US" b="1" dirty="0" smtClean="0"/>
              <a:t>MUCH easier to understand if you think of it that way</a:t>
            </a:r>
          </a:p>
          <a:p>
            <a:pPr lvl="2">
              <a:buFont typeface="Wingdings" pitchFamily="2" charset="2"/>
              <a:buChar char="Ø"/>
            </a:pPr>
            <a:endParaRPr lang="en-US" b="1" dirty="0" smtClean="0"/>
          </a:p>
          <a:p>
            <a:pPr lvl="1"/>
            <a:r>
              <a:rPr lang="en-US" dirty="0" smtClean="0"/>
              <a:t>Exactly the same as transformations in graphics.</a:t>
            </a:r>
          </a:p>
          <a:p>
            <a:pPr lvl="1"/>
            <a:r>
              <a:rPr lang="en-US" dirty="0" smtClean="0"/>
              <a:t>If you call context.translate(5,5); and then context.rotate(20); the first thing that will happen (with new drawing) is everything gets rotated, then translated.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Looks confusing, but not if you think about it as change of frame of reference (examples next)</a:t>
            </a:r>
          </a:p>
          <a:p>
            <a:pPr lvl="1"/>
            <a:r>
              <a:rPr lang="en-US" dirty="0" smtClean="0"/>
              <a:t>Transformations also get saved and restored when you call save() and restore().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1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7200" y="1596509"/>
            <a:ext cx="20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context.lineTo</a:t>
            </a:r>
            <a:r>
              <a:rPr lang="en-US" dirty="0" smtClean="0"/>
              <a:t>(4,4)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3863181"/>
            <a:ext cx="895350" cy="71834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2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context.translate(5,5)</a:t>
            </a:r>
          </a:p>
          <a:p>
            <a:pPr marL="0" indent="0">
              <a:buNone/>
            </a:pPr>
            <a:r>
              <a:rPr lang="en-US" dirty="0" err="1" smtClean="0"/>
              <a:t>context.lineTo</a:t>
            </a:r>
            <a:r>
              <a:rPr lang="en-US" dirty="0" smtClean="0"/>
              <a:t>(4,4)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86425" y="2257425"/>
            <a:ext cx="0" cy="45259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71625" y="4520407"/>
            <a:ext cx="8229600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686425" y="224790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axes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86425" y="4520407"/>
            <a:ext cx="1047750" cy="799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29425" y="5118339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(4,4) in new frame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09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context.translate(5,5)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ontext.rotate(PI/4)</a:t>
            </a:r>
          </a:p>
          <a:p>
            <a:pPr marL="0" indent="0">
              <a:buNone/>
            </a:pPr>
            <a:r>
              <a:rPr lang="en-US" dirty="0" err="1" smtClean="0"/>
              <a:t>context.lineTo</a:t>
            </a:r>
            <a:r>
              <a:rPr lang="en-US" dirty="0" smtClean="0"/>
              <a:t>(4,4)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2113" y="272536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axes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2250748">
            <a:off x="5686425" y="2257425"/>
            <a:ext cx="0" cy="4525963"/>
          </a:xfrm>
          <a:prstGeom prst="straightConnector1">
            <a:avLst/>
          </a:prstGeom>
          <a:ln>
            <a:solidFill>
              <a:srgbClr val="AE700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3800" y="3009900"/>
            <a:ext cx="5216570" cy="4016149"/>
          </a:xfrm>
          <a:prstGeom prst="straightConnector1">
            <a:avLst/>
          </a:prstGeom>
          <a:ln>
            <a:solidFill>
              <a:srgbClr val="AE700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2250748">
            <a:off x="5334543" y="4756707"/>
            <a:ext cx="1047750" cy="79994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1550" y="5992285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(4,4) in new frame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context.rotate(PI/4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context.translate(5,5)</a:t>
            </a:r>
          </a:p>
          <a:p>
            <a:pPr marL="0" indent="0">
              <a:buNone/>
            </a:pPr>
            <a:r>
              <a:rPr lang="en-US" dirty="0" err="1" smtClean="0"/>
              <a:t>context.lineTo</a:t>
            </a:r>
            <a:r>
              <a:rPr lang="en-US" dirty="0" smtClean="0"/>
              <a:t>(4,4)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Order of operations</a:t>
            </a:r>
          </a:p>
          <a:p>
            <a:pPr marL="0" indent="0">
              <a:buNone/>
            </a:pPr>
            <a:r>
              <a:rPr lang="en-US" b="1" dirty="0"/>
              <a:t>Is important!</a:t>
            </a:r>
          </a:p>
        </p:txBody>
      </p:sp>
      <p:cxnSp>
        <p:nvCxnSpPr>
          <p:cNvPr id="5" name="Straight Arrow Connector 4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2113" y="272536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axes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2250748">
            <a:off x="4581753" y="1600200"/>
            <a:ext cx="0" cy="4525963"/>
          </a:xfrm>
          <a:prstGeom prst="straightConnector1">
            <a:avLst/>
          </a:prstGeom>
          <a:ln>
            <a:solidFill>
              <a:srgbClr val="AE700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9128" y="2352675"/>
            <a:ext cx="5216570" cy="4016149"/>
          </a:xfrm>
          <a:prstGeom prst="straightConnector1">
            <a:avLst/>
          </a:prstGeom>
          <a:ln>
            <a:solidFill>
              <a:srgbClr val="AE700B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1550" y="5992285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(5,5) in new frame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46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context.rotate(PI/4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context.translate(5,5)</a:t>
            </a:r>
          </a:p>
          <a:p>
            <a:pPr marL="0" indent="0">
              <a:buNone/>
            </a:pPr>
            <a:r>
              <a:rPr lang="en-US" dirty="0" err="1" smtClean="0"/>
              <a:t>context.lineTo</a:t>
            </a:r>
            <a:r>
              <a:rPr lang="en-US" dirty="0" smtClean="0"/>
              <a:t>(4,4)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Order of operations</a:t>
            </a:r>
          </a:p>
          <a:p>
            <a:pPr marL="0" indent="0">
              <a:buNone/>
            </a:pPr>
            <a:r>
              <a:rPr lang="en-US" b="1" dirty="0" smtClean="0"/>
              <a:t>Is important!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924403" y="2819400"/>
            <a:ext cx="5216570" cy="4768624"/>
            <a:chOff x="3733800" y="2257425"/>
            <a:chExt cx="5216570" cy="4768624"/>
          </a:xfrm>
        </p:grpSpPr>
        <p:cxnSp>
          <p:nvCxnSpPr>
            <p:cNvPr id="6" name="Straight Arrow Connector 5"/>
            <p:cNvCxnSpPr/>
            <p:nvPr/>
          </p:nvCxnSpPr>
          <p:spPr>
            <a:xfrm rot="2250748">
              <a:off x="5686425" y="2257425"/>
              <a:ext cx="0" cy="4525963"/>
            </a:xfrm>
            <a:prstGeom prst="straightConnector1">
              <a:avLst/>
            </a:prstGeom>
            <a:ln>
              <a:solidFill>
                <a:srgbClr val="AE700B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733800" y="3009900"/>
              <a:ext cx="5216570" cy="4016149"/>
            </a:xfrm>
            <a:prstGeom prst="straightConnector1">
              <a:avLst/>
            </a:prstGeom>
            <a:ln>
              <a:solidFill>
                <a:srgbClr val="AE700B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2250748">
              <a:off x="5334543" y="4756707"/>
              <a:ext cx="1047750" cy="7999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98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637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prototypes:</a:t>
            </a:r>
          </a:p>
          <a:p>
            <a:endParaRPr lang="en-US" sz="2400" dirty="0"/>
          </a:p>
          <a:p>
            <a:r>
              <a:rPr lang="en-US" sz="2400" dirty="0" smtClean="0"/>
              <a:t>I want a Hat object that by default gives you “brim”: “narrow”.</a:t>
            </a:r>
          </a:p>
          <a:p>
            <a:endParaRPr lang="en-US" sz="2400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Hat = function() {</a:t>
            </a:r>
            <a:r>
              <a:rPr lang="en-US" sz="2400" dirty="0" err="1" smtClean="0">
                <a:latin typeface="Courier New"/>
                <a:cs typeface="Courier New"/>
              </a:rPr>
              <a:t>this.brim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‘narrow’;};</a:t>
            </a:r>
          </a:p>
          <a:p>
            <a:endParaRPr lang="en-US" sz="2400" dirty="0" smtClean="0"/>
          </a:p>
          <a:p>
            <a:r>
              <a:rPr lang="en-US" sz="2400" dirty="0" smtClean="0"/>
              <a:t>Then I want three instances of Hat, as follows:</a:t>
            </a:r>
          </a:p>
          <a:p>
            <a:r>
              <a:rPr lang="en-US" sz="2400" dirty="0" smtClean="0"/>
              <a:t>one regular hat (with narrow brim)</a:t>
            </a:r>
          </a:p>
          <a:p>
            <a:r>
              <a:rPr lang="en-US" sz="2400" dirty="0" smtClean="0"/>
              <a:t>one hat with narrow brim and color: “brown”</a:t>
            </a:r>
          </a:p>
          <a:p>
            <a:r>
              <a:rPr lang="en-US" sz="2400" dirty="0" smtClean="0"/>
              <a:t>one hat with “brim”: “none” and color: “red”</a:t>
            </a:r>
          </a:p>
          <a:p>
            <a:endParaRPr lang="en-US" sz="2400" dirty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hat1 = new Hat();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hat2 = new Hat();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hat2.color = “brown”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hat3 = new Hat();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hat3.brim = “none”;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hat3.color = “red”;</a:t>
            </a:r>
          </a:p>
        </p:txBody>
      </p:sp>
    </p:spTree>
    <p:extLst>
      <p:ext uri="{BB962C8B-B14F-4D97-AF65-F5344CB8AC3E}">
        <p14:creationId xmlns:p14="http://schemas.microsoft.com/office/powerpoint/2010/main" val="3632283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Transformations, Visually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context.rotate(PI/4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context.translate(5,5)</a:t>
            </a:r>
          </a:p>
          <a:p>
            <a:pPr marL="0" indent="0">
              <a:buNone/>
            </a:pPr>
            <a:r>
              <a:rPr lang="en-US" b="1" dirty="0" err="1" smtClean="0"/>
              <a:t>context.lineTo</a:t>
            </a:r>
            <a:r>
              <a:rPr lang="en-US" b="1" dirty="0" smtClean="0"/>
              <a:t>(4,4)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Order of operations</a:t>
            </a:r>
          </a:p>
          <a:p>
            <a:pPr marL="0" indent="0">
              <a:buNone/>
            </a:pPr>
            <a:r>
              <a:rPr lang="en-US" b="1" dirty="0" smtClean="0"/>
              <a:t>Is important!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1"/>
            <a:endCxn id="3" idx="3"/>
          </p:cNvCxnSpPr>
          <p:nvPr/>
        </p:nvCxnSpPr>
        <p:spPr>
          <a:xfrm>
            <a:off x="457200" y="3863182"/>
            <a:ext cx="822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22113" y="2725362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axes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24403" y="2819400"/>
            <a:ext cx="5216570" cy="4768624"/>
            <a:chOff x="3733800" y="2257425"/>
            <a:chExt cx="5216570" cy="4768624"/>
          </a:xfrm>
        </p:grpSpPr>
        <p:cxnSp>
          <p:nvCxnSpPr>
            <p:cNvPr id="6" name="Straight Arrow Connector 5"/>
            <p:cNvCxnSpPr/>
            <p:nvPr/>
          </p:nvCxnSpPr>
          <p:spPr>
            <a:xfrm rot="2250748">
              <a:off x="5686425" y="2257425"/>
              <a:ext cx="0" cy="4525963"/>
            </a:xfrm>
            <a:prstGeom prst="straightConnector1">
              <a:avLst/>
            </a:prstGeom>
            <a:ln>
              <a:solidFill>
                <a:srgbClr val="AE700B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733800" y="3009900"/>
              <a:ext cx="5216570" cy="4016149"/>
            </a:xfrm>
            <a:prstGeom prst="straightConnector1">
              <a:avLst/>
            </a:prstGeom>
            <a:ln>
              <a:solidFill>
                <a:srgbClr val="AE700B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2250748">
              <a:off x="5334543" y="4756707"/>
              <a:ext cx="1047750" cy="799941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781550" y="5992285"/>
            <a:ext cx="261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(4,4) in new frame of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8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&lt;canvas&gt; Pitfalls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tracing out a path (e.g. when making polygons) make sure to call beginPath() beforehand!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&lt;canvas&gt;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diveintohtml5.org/canvas.html</a:t>
            </a:r>
            <a:r>
              <a:rPr lang="en-US" dirty="0" smtClean="0"/>
              <a:t> Nice tutorial on canvas.</a:t>
            </a:r>
          </a:p>
          <a:p>
            <a:r>
              <a:rPr lang="en-US" dirty="0">
                <a:hlinkClick r:id="rId4"/>
              </a:rPr>
              <a:t>http://www.canvasdemos.com/type/tutorials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has a nice list of tutorials.</a:t>
            </a:r>
          </a:p>
          <a:p>
            <a:r>
              <a:rPr lang="en-US" dirty="0" smtClean="0"/>
              <a:t>JavaScript: The Definitive Guide by David Flanagan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1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JavaScript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7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Inheritance?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to share behavior across different objects.</a:t>
            </a:r>
          </a:p>
          <a:p>
            <a:r>
              <a:rPr lang="en-US" dirty="0" smtClean="0"/>
              <a:t>An object can ‘inherit’ all of the methods/fields from a ‘parent’ object so that you don’t need to rewrite code.</a:t>
            </a:r>
          </a:p>
          <a:p>
            <a:pPr lvl="1"/>
            <a:r>
              <a:rPr lang="en-US" dirty="0" smtClean="0"/>
              <a:t>E.g. Shape: all shapes have a fill and a border color, as well as width.</a:t>
            </a:r>
          </a:p>
          <a:p>
            <a:pPr lvl="1"/>
            <a:r>
              <a:rPr lang="en-US" dirty="0" smtClean="0"/>
              <a:t>A triangle is a ‘special case’ of a shape, so we can say that the Triangle inherits from Shape. Triangles will now also have a fill and a border color, as well as width.</a:t>
            </a:r>
          </a:p>
          <a:p>
            <a:r>
              <a:rPr lang="en-US" dirty="0" smtClean="0"/>
              <a:t>It’s a way to reuse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82493"/>
            <a:ext cx="8229600" cy="1143000"/>
          </a:xfrm>
        </p:spPr>
        <p:txBody>
          <a:bodyPr/>
          <a:lstStyle/>
          <a:p>
            <a:r>
              <a:rPr lang="en-US" dirty="0" smtClean="0"/>
              <a:t>Why is Inheritance good?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Clone another object and modify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7018" y="2364510"/>
            <a:ext cx="62022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Shape(fill, borderColor, borderWidth){</a:t>
            </a:r>
          </a:p>
          <a:p>
            <a:r>
              <a:rPr lang="en-US" dirty="0">
                <a:latin typeface="Courier New"/>
                <a:cs typeface="Courier New"/>
              </a:rPr>
              <a:t>	this.fill = fill;</a:t>
            </a:r>
          </a:p>
          <a:p>
            <a:r>
              <a:rPr lang="en-US" dirty="0">
                <a:latin typeface="Courier New"/>
                <a:cs typeface="Courier New"/>
              </a:rPr>
              <a:t>	this.borderColor = borderColor;</a:t>
            </a:r>
          </a:p>
          <a:p>
            <a:r>
              <a:rPr lang="en-US" dirty="0">
                <a:latin typeface="Courier New"/>
                <a:cs typeface="Courier New"/>
              </a:rPr>
              <a:t>	this.borderWidth = borderWidth;</a:t>
            </a: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object.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var shape = new Shape(“none”, “black”, 1);</a:t>
            </a:r>
          </a:p>
          <a:p>
            <a:r>
              <a:rPr lang="en-US" b="1" dirty="0">
                <a:latin typeface="Courier New"/>
                <a:cs typeface="Courier New"/>
              </a:rPr>
              <a:t>v</a:t>
            </a:r>
            <a:r>
              <a:rPr lang="en-US" b="1" dirty="0" smtClean="0">
                <a:latin typeface="Courier New"/>
                <a:cs typeface="Courier New"/>
              </a:rPr>
              <a:t>ar square = Object(shape);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676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780144"/>
            <a:ext cx="8575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 on prev slide.</a:t>
            </a:r>
          </a:p>
          <a:p>
            <a:r>
              <a:rPr lang="en-US" b="1" dirty="0">
                <a:latin typeface="Courier New"/>
                <a:cs typeface="Courier New"/>
              </a:rPr>
              <a:t>function Square(fill, borderColor, borderWidth, left, top</a:t>
            </a:r>
            <a:r>
              <a:rPr lang="en-US" b="1" dirty="0" smtClean="0">
                <a:latin typeface="Courier New"/>
                <a:cs typeface="Courier New"/>
              </a:rPr>
              <a:t>){</a:t>
            </a:r>
          </a:p>
          <a:p>
            <a:r>
              <a:rPr lang="en-US" b="1" dirty="0">
                <a:latin typeface="Courier New"/>
                <a:cs typeface="Courier New"/>
              </a:rPr>
              <a:t>	var host = new Shape(fill, borderColor, borderWidth);</a:t>
            </a:r>
          </a:p>
          <a:p>
            <a:r>
              <a:rPr lang="en-US" b="1" dirty="0">
                <a:latin typeface="Courier New"/>
                <a:cs typeface="Courier New"/>
              </a:rPr>
              <a:t>	host.left = left;</a:t>
            </a:r>
          </a:p>
          <a:p>
            <a:r>
              <a:rPr lang="en-US" b="1" dirty="0">
                <a:latin typeface="Courier New"/>
                <a:cs typeface="Courier New"/>
              </a:rPr>
              <a:t>	host.top = top;</a:t>
            </a:r>
          </a:p>
          <a:p>
            <a:r>
              <a:rPr lang="en-US" b="1" dirty="0">
                <a:latin typeface="Courier New"/>
                <a:cs typeface="Courier New"/>
              </a:rPr>
              <a:t>	host.width = width;</a:t>
            </a:r>
          </a:p>
          <a:p>
            <a:r>
              <a:rPr lang="en-US" b="1" dirty="0">
                <a:latin typeface="Courier New"/>
                <a:cs typeface="Courier New"/>
              </a:rPr>
              <a:t>	host.draw = function() {</a:t>
            </a:r>
          </a:p>
          <a:p>
            <a:r>
              <a:rPr lang="en-US" b="1" dirty="0">
                <a:latin typeface="Courier New"/>
                <a:cs typeface="Courier New"/>
              </a:rPr>
              <a:t>		// draw the square here.</a:t>
            </a:r>
          </a:p>
          <a:p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r>
              <a:rPr lang="en-US" b="1" dirty="0">
                <a:latin typeface="Courier New"/>
                <a:cs typeface="Courier New"/>
              </a:rPr>
              <a:t>	return host;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780144"/>
            <a:ext cx="8575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// We are trying to make a Square, 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// which extends the Shape object on prev slide.</a:t>
            </a:r>
          </a:p>
          <a:p>
            <a:r>
              <a:rPr lang="en-US" b="1" dirty="0">
                <a:latin typeface="Courier New"/>
                <a:cs typeface="Courier New"/>
              </a:rPr>
              <a:t>f</a:t>
            </a:r>
            <a:r>
              <a:rPr lang="en-US" b="1" dirty="0" smtClean="0">
                <a:latin typeface="Courier New"/>
                <a:cs typeface="Courier New"/>
              </a:rPr>
              <a:t>unction Square(fill, borderColor, borderWidth, left, top){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var </a:t>
            </a:r>
            <a:r>
              <a:rPr lang="en-US" b="1" dirty="0">
                <a:latin typeface="Courier New"/>
                <a:cs typeface="Courier New"/>
              </a:rPr>
              <a:t>host = new Shape(fill, borderColor, borderWidth);</a:t>
            </a:r>
          </a:p>
          <a:p>
            <a:r>
              <a:rPr lang="en-US" b="1" dirty="0">
                <a:latin typeface="Courier New"/>
                <a:cs typeface="Courier New"/>
              </a:rPr>
              <a:t>	host.left = left;</a:t>
            </a:r>
          </a:p>
          <a:p>
            <a:r>
              <a:rPr lang="en-US" b="1" dirty="0">
                <a:latin typeface="Courier New"/>
                <a:cs typeface="Courier New"/>
              </a:rPr>
              <a:t>	host.top = top;</a:t>
            </a:r>
          </a:p>
          <a:p>
            <a:r>
              <a:rPr lang="en-US" b="1" dirty="0">
                <a:latin typeface="Courier New"/>
                <a:cs typeface="Courier New"/>
              </a:rPr>
              <a:t>	host.width = width;</a:t>
            </a:r>
          </a:p>
          <a:p>
            <a:r>
              <a:rPr lang="en-US" b="1" dirty="0">
                <a:latin typeface="Courier New"/>
                <a:cs typeface="Courier New"/>
              </a:rPr>
              <a:t>	host.draw = function() {</a:t>
            </a:r>
          </a:p>
          <a:p>
            <a:r>
              <a:rPr lang="en-US" b="1" dirty="0">
                <a:latin typeface="Courier New"/>
                <a:cs typeface="Courier New"/>
              </a:rPr>
              <a:t>		// draw the square here.</a:t>
            </a:r>
          </a:p>
          <a:p>
            <a:r>
              <a:rPr lang="en-US" b="1" dirty="0">
                <a:latin typeface="Courier New"/>
                <a:cs typeface="Courier New"/>
              </a:rPr>
              <a:t>	}</a:t>
            </a:r>
          </a:p>
          <a:p>
            <a:r>
              <a:rPr lang="en-US" b="1" dirty="0">
                <a:latin typeface="Courier New"/>
                <a:cs typeface="Courier New"/>
              </a:rPr>
              <a:t>	return host;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2710" y="5620438"/>
            <a:ext cx="2382982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</a:t>
            </a:r>
            <a:r>
              <a:rPr lang="en-US" dirty="0" smtClean="0"/>
              <a:t>rawbacks?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02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prototypes:</a:t>
            </a:r>
          </a:p>
          <a:p>
            <a:endParaRPr lang="en-US" sz="2400" dirty="0"/>
          </a:p>
          <a:p>
            <a:r>
              <a:rPr lang="en-US" sz="2400" dirty="0" smtClean="0"/>
              <a:t>Now make Hat require a parameter “color” and set the color equal to the color you passed in.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6885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In a constructor, create a ‘host’ class (your parent), and modify the host.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6745" y="3217954"/>
            <a:ext cx="6742546" cy="273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Drawbacks:</a:t>
            </a:r>
          </a:p>
          <a:p>
            <a:r>
              <a:rPr lang="en-US" dirty="0" smtClean="0"/>
              <a:t>Every time you create a new Square, you create a NEW draw function.</a:t>
            </a:r>
          </a:p>
          <a:p>
            <a:r>
              <a:rPr lang="en-US" dirty="0" smtClean="0"/>
              <a:t>No way to share behavior like static variables.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457200" lvl="1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22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Inheriting Behavior from Other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Mimic classical inheritance.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1" y="2419927"/>
            <a:ext cx="8575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// We are trying to make a Triangle, </a:t>
            </a:r>
          </a:p>
          <a:p>
            <a:r>
              <a:rPr lang="en-US" dirty="0" smtClean="0">
                <a:latin typeface="Courier New"/>
                <a:cs typeface="Courier New"/>
              </a:rPr>
              <a:t>// which extends the Shape object on prev slide.</a:t>
            </a:r>
          </a:p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borderColor, borderWidth) {</a:t>
            </a:r>
          </a:p>
          <a:p>
            <a:r>
              <a:rPr lang="en-US" dirty="0" smtClean="0">
                <a:latin typeface="Courier New"/>
                <a:cs typeface="Courier New"/>
              </a:rPr>
              <a:t>	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r>
              <a:rPr lang="en-US" dirty="0" smtClean="0">
                <a:latin typeface="Courier New"/>
                <a:cs typeface="Courier New"/>
              </a:rPr>
              <a:t>// The code below assigns a Shape object to be the prototype of all Triangle objects. This make Triangle “inherit” properties of Shape.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Triangle.prototype = new Shape();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Triangle.prototype.constructor = Triangle;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Triangle.prototype.parent = Shape.prototype;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var t = new Triangle(…);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2996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Explaining the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877426"/>
            <a:ext cx="68141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Triangle.prototype = new Shape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Triangle.prototype.constructor = this</a:t>
            </a:r>
            <a:r>
              <a:rPr lang="en-US" b="1" dirty="0" smtClean="0">
                <a:latin typeface="Courier New"/>
                <a:cs typeface="Courier New"/>
              </a:rPr>
              <a:t>;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endParaRPr lang="en-US" b="1" dirty="0" smtClean="0">
              <a:latin typeface="Courier New"/>
              <a:cs typeface="Courier New"/>
            </a:endParaRPr>
          </a:p>
          <a:p>
            <a:r>
              <a:rPr lang="en-US" b="1" dirty="0" smtClean="0">
                <a:latin typeface="Courier New"/>
                <a:cs typeface="Courier New"/>
              </a:rPr>
              <a:t>Triangle.prototype.parent </a:t>
            </a:r>
            <a:r>
              <a:rPr lang="en-US" b="1" dirty="0">
                <a:latin typeface="Courier New"/>
                <a:cs typeface="Courier New"/>
              </a:rPr>
              <a:t>= </a:t>
            </a:r>
            <a:r>
              <a:rPr lang="en-US" b="1" dirty="0" err="1" smtClean="0">
                <a:latin typeface="Courier New"/>
                <a:cs typeface="Courier New"/>
              </a:rPr>
              <a:t>Shape.prototype</a:t>
            </a:r>
            <a:r>
              <a:rPr lang="en-US" b="1" dirty="0">
                <a:latin typeface="Courier New"/>
                <a:cs typeface="Courier New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249869"/>
            <a:ext cx="681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Sets the parent of all triangles to be a Shape object.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340100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Prev. line of code would make constructor</a:t>
            </a:r>
          </a:p>
          <a:p>
            <a:r>
              <a:rPr lang="en-US" dirty="0" smtClean="0"/>
              <a:t>	Triangle.prototype.constructor = Shape </a:t>
            </a:r>
          </a:p>
          <a:p>
            <a:r>
              <a:rPr lang="en-US" dirty="0" smtClean="0"/>
              <a:t>Instead, set Triangle.prototype.constructor = Triangle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537200"/>
            <a:ext cx="772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have a way to call methods from the parent in case of overwriting (like “super.method()” in Java). Parent allows us to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4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How do we call the super constructor so we don’t need to re-initialize variables?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1645"/>
            <a:ext cx="857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borderColor, borderWidth)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We don’t want to do this: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this.fill = fill;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this.borderColor = borderColor;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this.borderWidth = borderWidth;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Instead, want to call </a:t>
            </a:r>
          </a:p>
          <a:p>
            <a:r>
              <a:rPr lang="en-US" dirty="0" smtClean="0">
                <a:latin typeface="Courier New"/>
                <a:cs typeface="Courier New"/>
              </a:rPr>
              <a:t>	// super(fill, borderColor, borderWidth);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i.e. we want to do this = Shape(fill, borderColor, …)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63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super()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806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Solution: use </a:t>
            </a:r>
            <a:r>
              <a:rPr lang="en-US" dirty="0" smtClean="0">
                <a:solidFill>
                  <a:srgbClr val="FF0000"/>
                </a:solidFill>
              </a:rPr>
              <a:t>function.call</a:t>
            </a:r>
            <a:r>
              <a:rPr lang="en-US" dirty="0" smtClean="0"/>
              <a:t>(obj, params)</a:t>
            </a:r>
          </a:p>
          <a:p>
            <a:r>
              <a:rPr lang="en-US" dirty="0" smtClean="0"/>
              <a:t>Calls function, passing in obj as the ‘this’ object to the function, and params as the params to the object (params can be comma seperated list).</a:t>
            </a:r>
          </a:p>
          <a:p>
            <a:r>
              <a:rPr lang="en-US" dirty="0" smtClean="0"/>
              <a:t>See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developer.mozilla.org/en/JavaScript/Reference/Global_Objects/Function/call</a:t>
            </a:r>
            <a:r>
              <a:rPr lang="en-US" dirty="0" smtClean="0"/>
              <a:t> for more.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87027"/>
            <a:ext cx="8575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function Triangle(left, top, width, height, fill, borderColor, borderWidth) {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Shape.call(this, fill, borderColor, borderWidth);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Instead, want to call </a:t>
            </a:r>
          </a:p>
          <a:p>
            <a:r>
              <a:rPr lang="en-US" dirty="0" smtClean="0">
                <a:latin typeface="Courier New"/>
                <a:cs typeface="Courier New"/>
              </a:rPr>
              <a:t>	// super(fill, borderColor, borderWidth);</a:t>
            </a: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i.e. we want to do this = Shape(fill, borderColor, …)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8785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Resources on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phrogz.net/js/classes/OOPinJS2.html</a:t>
            </a:r>
            <a:r>
              <a:rPr lang="en-US" dirty="0" smtClean="0"/>
              <a:t> Code from here is used in the next project, somewhat decent explanation (they miss a few things).</a:t>
            </a:r>
          </a:p>
          <a:p>
            <a:r>
              <a:rPr lang="en-US" dirty="0">
                <a:hlinkClick r:id="rId4"/>
              </a:rPr>
              <a:t>http://www.crockford.com/javascript/inheritance.html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Thoughts about JS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/>
          </a:bodyPr>
          <a:lstStyle/>
          <a:p>
            <a:r>
              <a:rPr lang="en-US" dirty="0" smtClean="0"/>
              <a:t>"Because </a:t>
            </a:r>
            <a:r>
              <a:rPr lang="en-US" dirty="0"/>
              <a:t>objects in JavaScript are so flexible, you will want to think differently about class hierarchies. Deep hierarchies are inappropriate. Shallow hierarchies are efficient and </a:t>
            </a:r>
            <a:r>
              <a:rPr lang="en-US" dirty="0" smtClean="0"/>
              <a:t>expressive." – Douglas </a:t>
            </a:r>
            <a:r>
              <a:rPr lang="en-US" dirty="0" err="1" smtClean="0"/>
              <a:t>Crockford</a:t>
            </a:r>
            <a:endParaRPr lang="en-US" dirty="0" smtClean="0"/>
          </a:p>
          <a:p>
            <a:r>
              <a:rPr lang="en-US" dirty="0" smtClean="0"/>
              <a:t>"I haven't used inheritance much myself, either; where Java tries to use object orientation hardcore to hide all the complexity, JS (like python, ruby, </a:t>
            </a:r>
            <a:r>
              <a:rPr lang="en-US" dirty="0" err="1" smtClean="0"/>
              <a:t>etc</a:t>
            </a:r>
            <a:r>
              <a:rPr lang="en-US" dirty="0" smtClean="0"/>
              <a:t>) can often get away with just having less complexity. Plus, inheritance is confusing (see next slide). So, especially trying to shim classical inheritance into a language that doesn't love it seems misguided. I just present it as an option, because some people are into it." – Dan Tasse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2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Thoughts about JS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cafe.elharo.com</a:t>
            </a:r>
            <a:r>
              <a:rPr lang="en-US" dirty="0"/>
              <a:t>/programming/a-square-is-not-a-rectangle</a:t>
            </a:r>
            <a:r>
              <a:rPr lang="en-US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www.blackwasp.co.uk</a:t>
            </a:r>
            <a:r>
              <a:rPr lang="en-US" dirty="0"/>
              <a:t>/</a:t>
            </a:r>
            <a:r>
              <a:rPr lang="en-US" dirty="0" err="1" smtClean="0"/>
              <a:t>SquareRectangle.aspx</a:t>
            </a:r>
            <a:endParaRPr lang="en-US" dirty="0" smtClean="0"/>
          </a:p>
          <a:p>
            <a:r>
              <a:rPr lang="en-US" dirty="0" err="1" smtClean="0"/>
              <a:t>google</a:t>
            </a:r>
            <a:r>
              <a:rPr lang="en-US" dirty="0" smtClean="0"/>
              <a:t> around "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project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5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Make a drawing library to make using canvas easier.</a:t>
            </a:r>
          </a:p>
          <a:p>
            <a:r>
              <a:rPr lang="en-US" dirty="0" smtClean="0"/>
              <a:t>Drawing library is similar to drawing systems for user interfaces.</a:t>
            </a:r>
          </a:p>
          <a:p>
            <a:pPr lvl="1"/>
            <a:r>
              <a:rPr lang="en-US" dirty="0" smtClean="0"/>
              <a:t>‘hierarchical drawing’</a:t>
            </a:r>
          </a:p>
          <a:p>
            <a:pPr lvl="1"/>
            <a:r>
              <a:rPr lang="en-US" dirty="0" smtClean="0"/>
              <a:t>You draw things in containers or ‘windows’. Containers have other containers as children, kind of like DOM.</a:t>
            </a:r>
          </a:p>
          <a:p>
            <a:pPr lvl="1"/>
            <a:r>
              <a:rPr lang="en-US" dirty="0" smtClean="0"/>
              <a:t>Containers have translations, rotations.</a:t>
            </a:r>
          </a:p>
          <a:p>
            <a:pPr lvl="1"/>
            <a:r>
              <a:rPr lang="en-US" dirty="0" smtClean="0"/>
              <a:t>Containers clip contents to their bounds.</a:t>
            </a:r>
          </a:p>
          <a:p>
            <a:pPr lvl="1"/>
            <a:r>
              <a:rPr lang="en-US" dirty="0" smtClean="0"/>
              <a:t>Everything is drawn relative to immediate 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96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prototypes:</a:t>
            </a:r>
          </a:p>
          <a:p>
            <a:endParaRPr lang="en-US" sz="2400" dirty="0"/>
          </a:p>
          <a:p>
            <a:r>
              <a:rPr lang="en-US" sz="2400" dirty="0" smtClean="0"/>
              <a:t>Now make Hat require a parameter “color” and set the color equal to the color you passed in.</a:t>
            </a:r>
          </a:p>
          <a:p>
            <a:endParaRPr lang="en-US" sz="2400" dirty="0" smtClean="0"/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Hat = function(color) 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this.brim</a:t>
            </a:r>
            <a:r>
              <a:rPr lang="en-US" sz="2400" dirty="0" smtClean="0">
                <a:latin typeface="Courier New"/>
                <a:cs typeface="Courier New"/>
              </a:rPr>
              <a:t> = ‘narrow’;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this.color</a:t>
            </a:r>
            <a:r>
              <a:rPr lang="en-US" sz="2400" dirty="0" smtClean="0">
                <a:latin typeface="Courier New"/>
                <a:cs typeface="Courier New"/>
              </a:rPr>
              <a:t> = color;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507761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dirty="0" smtClean="0"/>
              <a:t>. Make something awesome (a doodle) using your drawing library!</a:t>
            </a:r>
          </a:p>
          <a:p>
            <a:r>
              <a:rPr lang="en-US" dirty="0"/>
              <a:t>I</a:t>
            </a:r>
            <a:r>
              <a:rPr lang="en-US" dirty="0" smtClean="0"/>
              <a:t> will be grading you based on how awesome your doodle looks.</a:t>
            </a:r>
          </a:p>
          <a:p>
            <a:r>
              <a:rPr lang="en-US" dirty="0" smtClean="0"/>
              <a:t>Doodles can be animated, interactive, but don’t have to be.</a:t>
            </a:r>
          </a:p>
        </p:txBody>
      </p:sp>
    </p:spTree>
    <p:extLst>
      <p:ext uri="{BB962C8B-B14F-4D97-AF65-F5344CB8AC3E}">
        <p14:creationId xmlns:p14="http://schemas.microsoft.com/office/powerpoint/2010/main" val="243759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Example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74981"/>
            <a:ext cx="3385127" cy="4331855"/>
          </a:xfrm>
        </p:spPr>
        <p:txBody>
          <a:bodyPr>
            <a:normAutofit/>
          </a:bodyPr>
          <a:lstStyle/>
          <a:p>
            <a:r>
              <a:rPr lang="en-US" dirty="0" smtClean="0"/>
              <a:t>Child2 is positioned relative to child1</a:t>
            </a:r>
          </a:p>
          <a:p>
            <a:r>
              <a:rPr lang="en-US" dirty="0" smtClean="0"/>
              <a:t>Child2 has the same rotation as child1</a:t>
            </a:r>
          </a:p>
          <a:p>
            <a:r>
              <a:rPr lang="en-US" dirty="0" smtClean="0"/>
              <a:t>Moving child1 will move child2.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4243" y="1874982"/>
            <a:ext cx="4272107" cy="45442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Root at (400,100)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 rot="1240897">
            <a:off x="4578984" y="2757891"/>
            <a:ext cx="3241213" cy="3100529"/>
          </a:xfrm>
          <a:custGeom>
            <a:avLst/>
            <a:gdLst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0 w 3625274"/>
              <a:gd name="connsiteY3" fmla="*/ 3459017 h 3459017"/>
              <a:gd name="connsiteX4" fmla="*/ 0 w 3625274"/>
              <a:gd name="connsiteY4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202741 w 3625274"/>
              <a:gd name="connsiteY3" fmla="*/ 2740764 h 3459017"/>
              <a:gd name="connsiteX4" fmla="*/ 0 w 3625274"/>
              <a:gd name="connsiteY4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202741 w 3625274"/>
              <a:gd name="connsiteY3" fmla="*/ 2740764 h 3459017"/>
              <a:gd name="connsiteX4" fmla="*/ 115350 w 3625274"/>
              <a:gd name="connsiteY4" fmla="*/ 1542010 h 3459017"/>
              <a:gd name="connsiteX5" fmla="*/ 0 w 3625274"/>
              <a:gd name="connsiteY5" fmla="*/ 0 h 3459017"/>
              <a:gd name="connsiteX0" fmla="*/ 0 w 3625274"/>
              <a:gd name="connsiteY0" fmla="*/ 0 h 3459017"/>
              <a:gd name="connsiteX1" fmla="*/ 3625274 w 3625274"/>
              <a:gd name="connsiteY1" fmla="*/ 0 h 3459017"/>
              <a:gd name="connsiteX2" fmla="*/ 3625274 w 3625274"/>
              <a:gd name="connsiteY2" fmla="*/ 3459017 h 3459017"/>
              <a:gd name="connsiteX3" fmla="*/ 1136693 w 3625274"/>
              <a:gd name="connsiteY3" fmla="*/ 2913770 h 3459017"/>
              <a:gd name="connsiteX4" fmla="*/ 202741 w 3625274"/>
              <a:gd name="connsiteY4" fmla="*/ 2740764 h 3459017"/>
              <a:gd name="connsiteX5" fmla="*/ 115350 w 3625274"/>
              <a:gd name="connsiteY5" fmla="*/ 1542010 h 3459017"/>
              <a:gd name="connsiteX6" fmla="*/ 0 w 3625274"/>
              <a:gd name="connsiteY6" fmla="*/ 0 h 3459017"/>
              <a:gd name="connsiteX0" fmla="*/ 51230 w 3676504"/>
              <a:gd name="connsiteY0" fmla="*/ 0 h 3459017"/>
              <a:gd name="connsiteX1" fmla="*/ 3676504 w 3676504"/>
              <a:gd name="connsiteY1" fmla="*/ 0 h 3459017"/>
              <a:gd name="connsiteX2" fmla="*/ 3676504 w 3676504"/>
              <a:gd name="connsiteY2" fmla="*/ 3459017 h 3459017"/>
              <a:gd name="connsiteX3" fmla="*/ 1187923 w 3676504"/>
              <a:gd name="connsiteY3" fmla="*/ 2913770 h 3459017"/>
              <a:gd name="connsiteX4" fmla="*/ 253971 w 3676504"/>
              <a:gd name="connsiteY4" fmla="*/ 2740764 h 3459017"/>
              <a:gd name="connsiteX5" fmla="*/ 0 w 3676504"/>
              <a:gd name="connsiteY5" fmla="*/ 1989924 h 3459017"/>
              <a:gd name="connsiteX6" fmla="*/ 51230 w 3676504"/>
              <a:gd name="connsiteY6" fmla="*/ 0 h 3459017"/>
              <a:gd name="connsiteX0" fmla="*/ 51230 w 3676504"/>
              <a:gd name="connsiteY0" fmla="*/ 0 h 3692232"/>
              <a:gd name="connsiteX1" fmla="*/ 3676504 w 3676504"/>
              <a:gd name="connsiteY1" fmla="*/ 0 h 3692232"/>
              <a:gd name="connsiteX2" fmla="*/ 3676504 w 3676504"/>
              <a:gd name="connsiteY2" fmla="*/ 3459017 h 3692232"/>
              <a:gd name="connsiteX3" fmla="*/ 642624 w 3676504"/>
              <a:gd name="connsiteY3" fmla="*/ 3692232 h 3692232"/>
              <a:gd name="connsiteX4" fmla="*/ 253971 w 3676504"/>
              <a:gd name="connsiteY4" fmla="*/ 2740764 h 3692232"/>
              <a:gd name="connsiteX5" fmla="*/ 0 w 3676504"/>
              <a:gd name="connsiteY5" fmla="*/ 1989924 h 3692232"/>
              <a:gd name="connsiteX6" fmla="*/ 51230 w 3676504"/>
              <a:gd name="connsiteY6" fmla="*/ 0 h 3692232"/>
              <a:gd name="connsiteX0" fmla="*/ 51230 w 3676504"/>
              <a:gd name="connsiteY0" fmla="*/ 0 h 3519503"/>
              <a:gd name="connsiteX1" fmla="*/ 3676504 w 3676504"/>
              <a:gd name="connsiteY1" fmla="*/ 0 h 3519503"/>
              <a:gd name="connsiteX2" fmla="*/ 3676504 w 3676504"/>
              <a:gd name="connsiteY2" fmla="*/ 3459017 h 3519503"/>
              <a:gd name="connsiteX3" fmla="*/ 566221 w 3676504"/>
              <a:gd name="connsiteY3" fmla="*/ 3519503 h 3519503"/>
              <a:gd name="connsiteX4" fmla="*/ 253971 w 3676504"/>
              <a:gd name="connsiteY4" fmla="*/ 2740764 h 3519503"/>
              <a:gd name="connsiteX5" fmla="*/ 0 w 3676504"/>
              <a:gd name="connsiteY5" fmla="*/ 1989924 h 3519503"/>
              <a:gd name="connsiteX6" fmla="*/ 51230 w 3676504"/>
              <a:gd name="connsiteY6" fmla="*/ 0 h 3519503"/>
              <a:gd name="connsiteX0" fmla="*/ 51230 w 3676504"/>
              <a:gd name="connsiteY0" fmla="*/ 0 h 3519503"/>
              <a:gd name="connsiteX1" fmla="*/ 3676504 w 3676504"/>
              <a:gd name="connsiteY1" fmla="*/ 0 h 3519503"/>
              <a:gd name="connsiteX2" fmla="*/ 3676504 w 3676504"/>
              <a:gd name="connsiteY2" fmla="*/ 3459017 h 3519503"/>
              <a:gd name="connsiteX3" fmla="*/ 566221 w 3676504"/>
              <a:gd name="connsiteY3" fmla="*/ 3519503 h 3519503"/>
              <a:gd name="connsiteX4" fmla="*/ 284295 w 3676504"/>
              <a:gd name="connsiteY4" fmla="*/ 2729317 h 3519503"/>
              <a:gd name="connsiteX5" fmla="*/ 0 w 3676504"/>
              <a:gd name="connsiteY5" fmla="*/ 1989924 h 3519503"/>
              <a:gd name="connsiteX6" fmla="*/ 51230 w 3676504"/>
              <a:gd name="connsiteY6" fmla="*/ 0 h 3519503"/>
              <a:gd name="connsiteX0" fmla="*/ 51230 w 3676504"/>
              <a:gd name="connsiteY0" fmla="*/ 0 h 3516926"/>
              <a:gd name="connsiteX1" fmla="*/ 3676504 w 3676504"/>
              <a:gd name="connsiteY1" fmla="*/ 0 h 3516926"/>
              <a:gd name="connsiteX2" fmla="*/ 3676504 w 3676504"/>
              <a:gd name="connsiteY2" fmla="*/ 3459017 h 3516926"/>
              <a:gd name="connsiteX3" fmla="*/ 588345 w 3676504"/>
              <a:gd name="connsiteY3" fmla="*/ 3516926 h 3516926"/>
              <a:gd name="connsiteX4" fmla="*/ 284295 w 3676504"/>
              <a:gd name="connsiteY4" fmla="*/ 2729317 h 3516926"/>
              <a:gd name="connsiteX5" fmla="*/ 0 w 3676504"/>
              <a:gd name="connsiteY5" fmla="*/ 1989924 h 3516926"/>
              <a:gd name="connsiteX6" fmla="*/ 51230 w 3676504"/>
              <a:gd name="connsiteY6" fmla="*/ 0 h 3516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6504" h="3516926">
                <a:moveTo>
                  <a:pt x="51230" y="0"/>
                </a:moveTo>
                <a:lnTo>
                  <a:pt x="3676504" y="0"/>
                </a:lnTo>
                <a:lnTo>
                  <a:pt x="3676504" y="3459017"/>
                </a:lnTo>
                <a:lnTo>
                  <a:pt x="588345" y="3516926"/>
                </a:lnTo>
                <a:lnTo>
                  <a:pt x="284295" y="2729317"/>
                </a:lnTo>
                <a:lnTo>
                  <a:pt x="0" y="1989924"/>
                </a:lnTo>
                <a:lnTo>
                  <a:pt x="51230" y="0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Child1 at (10,10), theta pi / 6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 rot="1240897">
            <a:off x="4988240" y="3258471"/>
            <a:ext cx="2292418" cy="22439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Child2 at (10,10)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6088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When drawing hierarchically, you generally want the coordinate system and clipping to be set up for an object before it’s “draw” method is called</a:t>
            </a:r>
          </a:p>
          <a:p>
            <a:pPr lvl="1"/>
            <a:r>
              <a:rPr lang="en-US" sz="2400" dirty="0" smtClean="0"/>
              <a:t>Transformation set up so 0,0 is top-left of object</a:t>
            </a:r>
          </a:p>
          <a:p>
            <a:pPr lvl="1"/>
            <a:r>
              <a:rPr lang="en-US" sz="2400" dirty="0" smtClean="0"/>
              <a:t>Clipping reduced to include only object’s bounds</a:t>
            </a:r>
          </a:p>
          <a:p>
            <a:pPr lvl="2"/>
            <a:r>
              <a:rPr lang="en-US" sz="2400" dirty="0" smtClean="0"/>
              <a:t>Interaction of object’s clip bounds, parent’s bounds, parent’s parent’s, … damage region established at top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90414"/>
      </p:ext>
    </p:extLst>
  </p:cSld>
  <p:clrMapOvr>
    <a:masterClrMapping/>
  </p:clrMapOvr>
  <p:transition xmlns:p14="http://schemas.microsoft.com/office/powerpoint/2010/main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Bottom line is that drawing code “just draws” and doesn’t worry about:</a:t>
            </a:r>
          </a:p>
          <a:p>
            <a:pPr lvl="1"/>
            <a:r>
              <a:rPr lang="en-US" sz="2400" dirty="0"/>
              <a:t>Where they are in parent or on screen </a:t>
            </a:r>
          </a:p>
          <a:p>
            <a:pPr lvl="2">
              <a:buNone/>
            </a:pPr>
            <a:r>
              <a:rPr lang="en-US" sz="2400" dirty="0"/>
              <a:t>Just its own local geometry</a:t>
            </a:r>
          </a:p>
          <a:p>
            <a:pPr lvl="1"/>
            <a:r>
              <a:rPr lang="en-US" sz="2400" dirty="0"/>
              <a:t>What clipping is imposed</a:t>
            </a:r>
          </a:p>
          <a:p>
            <a:pPr lvl="2">
              <a:buNone/>
            </a:pPr>
            <a:r>
              <a:rPr lang="en-US" sz="2400" dirty="0"/>
              <a:t>Unless it has special/extra clipping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35545"/>
      </p:ext>
    </p:extLst>
  </p:cSld>
  <p:clrMapOvr>
    <a:masterClrMapping/>
  </p:clrMapOvr>
  <p:transition xmlns:p14="http://schemas.microsoft.com/office/powerpoint/2010/main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means parent sets up </a:t>
            </a:r>
            <a:br>
              <a:rPr lang="en-US" sz="2400" dirty="0" smtClean="0"/>
            </a:br>
            <a:r>
              <a:rPr lang="en-US" sz="2400" dirty="0" smtClean="0"/>
              <a:t>coordinates and clip for each child </a:t>
            </a:r>
          </a:p>
          <a:p>
            <a:pPr lvl="1"/>
            <a:r>
              <a:rPr lang="en-US" sz="2400" dirty="0" smtClean="0"/>
              <a:t>Typically right before calling </a:t>
            </a:r>
            <a:r>
              <a:rPr lang="en-US" sz="2400" dirty="0" smtClean="0"/>
              <a:t>its </a:t>
            </a:r>
            <a:r>
              <a:rPr lang="en-US" sz="2400" dirty="0" smtClean="0"/>
              <a:t>drawing method</a:t>
            </a:r>
          </a:p>
          <a:p>
            <a:r>
              <a:rPr lang="en-US" sz="2400" dirty="0" smtClean="0"/>
              <a:t>Need to reset that and do it again for the next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89347"/>
      </p:ext>
    </p:extLst>
  </p:cSld>
  <p:clrMapOvr>
    <a:masterClrMapping/>
  </p:clrMapOvr>
  <p:transition xmlns:p14="http://schemas.microsoft.com/office/powerpoint/2010/main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Remember, c</a:t>
            </a:r>
            <a:r>
              <a:rPr lang="en-US" sz="2400" dirty="0" smtClean="0"/>
              <a:t>anvas </a:t>
            </a:r>
            <a:r>
              <a:rPr lang="en-US" sz="2400" dirty="0"/>
              <a:t>provides a save &amp; restore mechanism to help with this:</a:t>
            </a:r>
          </a:p>
          <a:p>
            <a:pPr lvl="1">
              <a:buNone/>
            </a:pPr>
            <a:r>
              <a:rPr lang="en-US" sz="2400" b="1" dirty="0"/>
              <a:t>	</a:t>
            </a:r>
            <a:r>
              <a:rPr lang="en-US" sz="2400" b="1" dirty="0" err="1"/>
              <a:t>myCanvas.save</a:t>
            </a:r>
            <a:r>
              <a:rPr lang="en-US" sz="2400" b="1" dirty="0"/>
              <a:t>();    </a:t>
            </a:r>
            <a:r>
              <a:rPr lang="en-US" sz="2400" b="1" dirty="0" err="1"/>
              <a:t>myCanvas.restore</a:t>
            </a:r>
            <a:r>
              <a:rPr lang="en-US" sz="2400" b="1" dirty="0"/>
              <a:t>();</a:t>
            </a:r>
          </a:p>
          <a:p>
            <a:r>
              <a:rPr lang="en-US" sz="2400" dirty="0"/>
              <a:t>Pushes all internal settings of the Canvas on a private stack and later pops them back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85861"/>
      </p:ext>
    </p:extLst>
  </p:cSld>
  <p:clrMapOvr>
    <a:masterClrMapping/>
  </p:clrMapOvr>
  <p:transition xmlns:p14="http://schemas.microsoft.com/office/powerpoint/2010/main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Hierarchical Drawing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2AF1E-9216-4056-9DA0-3E58C0837E5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567" y="2103971"/>
            <a:ext cx="9271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void draw(Canvas canv) {</a:t>
            </a:r>
          </a:p>
          <a:p>
            <a:r>
              <a:rPr lang="en-US" sz="2400" dirty="0">
                <a:latin typeface="Courier New"/>
                <a:cs typeface="Courier New"/>
              </a:rPr>
              <a:t>	&lt;do own drawing (behind children)&gt;</a:t>
            </a:r>
          </a:p>
          <a:p>
            <a:r>
              <a:rPr lang="en-US" sz="2400" dirty="0">
                <a:latin typeface="Courier New"/>
                <a:cs typeface="Courier New"/>
              </a:rPr>
              <a:t>	for each child ch do {</a:t>
            </a:r>
          </a:p>
          <a:p>
            <a:r>
              <a:rPr lang="en-US" sz="2400" dirty="0">
                <a:latin typeface="Courier New"/>
                <a:cs typeface="Courier New"/>
              </a:rPr>
              <a:t>		</a:t>
            </a:r>
            <a:r>
              <a:rPr lang="en-US" sz="2400" dirty="0" smtClean="0">
                <a:latin typeface="Courier New"/>
                <a:cs typeface="Courier New"/>
              </a:rPr>
              <a:t>canv.save</a:t>
            </a:r>
            <a:r>
              <a:rPr lang="en-US" sz="2400" dirty="0">
                <a:latin typeface="Courier New"/>
                <a:cs typeface="Courier New"/>
              </a:rPr>
              <a:t>();  </a:t>
            </a:r>
          </a:p>
          <a:p>
            <a:r>
              <a:rPr lang="en-US" sz="2400" dirty="0">
                <a:latin typeface="Courier New"/>
                <a:cs typeface="Courier New"/>
              </a:rPr>
              <a:t>		</a:t>
            </a:r>
            <a:r>
              <a:rPr lang="en-US" sz="2400" dirty="0" smtClean="0">
                <a:latin typeface="Courier New"/>
                <a:cs typeface="Courier New"/>
              </a:rPr>
              <a:t>canv.translate</a:t>
            </a:r>
            <a:r>
              <a:rPr lang="en-US" sz="2400" dirty="0">
                <a:latin typeface="Courier New"/>
                <a:cs typeface="Courier New"/>
              </a:rPr>
              <a:t>(ch.x, ch.y)</a:t>
            </a:r>
            <a:r>
              <a:rPr lang="en-US" sz="240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   /</a:t>
            </a:r>
            <a:r>
              <a:rPr lang="en-US" sz="2400" dirty="0">
                <a:latin typeface="Courier New"/>
                <a:cs typeface="Courier New"/>
              </a:rPr>
              <a:t>/ now in child’s coords!</a:t>
            </a:r>
          </a:p>
          <a:p>
            <a:r>
              <a:rPr lang="en-US" sz="2400" dirty="0">
                <a:latin typeface="Courier New"/>
                <a:cs typeface="Courier New"/>
              </a:rPr>
              <a:t>		</a:t>
            </a:r>
            <a:r>
              <a:rPr lang="en-US" sz="2400" dirty="0" smtClean="0">
                <a:latin typeface="Courier New"/>
                <a:cs typeface="Courier New"/>
              </a:rPr>
              <a:t>canv.clipRect</a:t>
            </a:r>
            <a:r>
              <a:rPr lang="en-US" sz="2400" dirty="0">
                <a:latin typeface="Courier New"/>
                <a:cs typeface="Courier New"/>
              </a:rPr>
              <a:t>(0,0, ch.w,ch.h);</a:t>
            </a:r>
          </a:p>
          <a:p>
            <a:r>
              <a:rPr lang="en-US" sz="2400" dirty="0">
                <a:latin typeface="Courier New"/>
                <a:cs typeface="Courier New"/>
              </a:rPr>
              <a:t>		</a:t>
            </a:r>
            <a:r>
              <a:rPr lang="en-US" sz="2400" dirty="0" smtClean="0">
                <a:latin typeface="Courier New"/>
                <a:cs typeface="Courier New"/>
              </a:rPr>
              <a:t>ch.draw</a:t>
            </a:r>
            <a:r>
              <a:rPr lang="en-US" sz="2400" dirty="0">
                <a:latin typeface="Courier New"/>
                <a:cs typeface="Courier New"/>
              </a:rPr>
              <a:t>(canv);</a:t>
            </a:r>
          </a:p>
          <a:p>
            <a:r>
              <a:rPr lang="en-US" sz="2400" dirty="0">
                <a:latin typeface="Courier New"/>
                <a:cs typeface="Courier New"/>
              </a:rPr>
              <a:t>		canv.restore();</a:t>
            </a:r>
          </a:p>
          <a:p>
            <a:r>
              <a:rPr lang="en-US" sz="2400" dirty="0">
                <a:latin typeface="Courier New"/>
                <a:cs typeface="Courier New"/>
              </a:rPr>
              <a:t>	}</a:t>
            </a:r>
          </a:p>
          <a:p>
            <a:r>
              <a:rPr lang="en-US" sz="2400" dirty="0">
                <a:latin typeface="Courier New"/>
                <a:cs typeface="Courier New"/>
              </a:rPr>
              <a:t>	&lt;do any drawing on top of children&gt;</a:t>
            </a:r>
          </a:p>
          <a:p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3518678"/>
      </p:ext>
    </p:extLst>
  </p:cSld>
  <p:clrMapOvr>
    <a:masterClrMapping/>
  </p:clrMapOvr>
  <p:transition xmlns:p14="http://schemas.microsoft.com/office/powerpoint/2010/main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Two general parts:</a:t>
            </a:r>
          </a:p>
          <a:p>
            <a:pPr lvl="1"/>
            <a:r>
              <a:rPr lang="en-US" sz="2400" dirty="0" smtClean="0"/>
              <a:t>Drawing primitives (text, images, lines)</a:t>
            </a:r>
          </a:p>
          <a:p>
            <a:pPr lvl="1"/>
            <a:r>
              <a:rPr lang="en-US" sz="2400" dirty="0" smtClean="0"/>
              <a:t>Drawing containers</a:t>
            </a:r>
          </a:p>
          <a:p>
            <a:r>
              <a:rPr lang="en-US" sz="2400" dirty="0" smtClean="0"/>
              <a:t>Do primitives first, then containers.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442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code for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test files provided:</a:t>
            </a:r>
          </a:p>
          <a:p>
            <a:pPr lvl="1"/>
            <a:r>
              <a:rPr lang="en-US" dirty="0" smtClean="0"/>
              <a:t>Test-primitives.html</a:t>
            </a:r>
          </a:p>
          <a:p>
            <a:pPr lvl="1"/>
            <a:r>
              <a:rPr lang="en-US" dirty="0" smtClean="0"/>
              <a:t>Test-containers.html</a:t>
            </a:r>
          </a:p>
          <a:p>
            <a:r>
              <a:rPr lang="en-US" dirty="0" smtClean="0"/>
              <a:t>Test primitives first.</a:t>
            </a:r>
          </a:p>
          <a:p>
            <a:r>
              <a:rPr lang="en-US" dirty="0" smtClean="0"/>
              <a:t>Your library should show the same results as the screenshots provided when running test-primitives and test-containers.</a:t>
            </a:r>
          </a:p>
          <a:p>
            <a:r>
              <a:rPr lang="en-US" dirty="0" smtClean="0"/>
              <a:t>I will be using these files to test your code (in addition to looking at your code for style).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58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 and now closures too:</a:t>
            </a:r>
          </a:p>
          <a:p>
            <a:endParaRPr lang="en-US" sz="2400" dirty="0"/>
          </a:p>
          <a:p>
            <a:r>
              <a:rPr lang="en-US" sz="2400" dirty="0" smtClean="0"/>
              <a:t>Now make a Hat instance called “</a:t>
            </a:r>
            <a:r>
              <a:rPr lang="en-US" sz="2400" dirty="0" err="1" smtClean="0"/>
              <a:t>myHat</a:t>
            </a:r>
            <a:r>
              <a:rPr lang="en-US" sz="2400" dirty="0" smtClean="0"/>
              <a:t>”.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add a button to your page (HTML button element) that says “What kind of hat?”, and when you click it, waits 1 second then says “I have a ___ hat” where the blank is filled in by the hat’s color.</a:t>
            </a:r>
          </a:p>
        </p:txBody>
      </p:sp>
    </p:spTree>
    <p:extLst>
      <p:ext uri="{BB962C8B-B14F-4D97-AF65-F5344CB8AC3E}">
        <p14:creationId xmlns:p14="http://schemas.microsoft.com/office/powerpoint/2010/main" val="33116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91440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 exercise about prototypes and now closures too:</a:t>
            </a:r>
          </a:p>
          <a:p>
            <a:endParaRPr lang="en-US" sz="2400" dirty="0"/>
          </a:p>
          <a:p>
            <a:r>
              <a:rPr lang="en-US" sz="2400" dirty="0" smtClean="0"/>
              <a:t>Now make a Hat instance called “</a:t>
            </a:r>
            <a:r>
              <a:rPr lang="en-US" sz="2400" dirty="0" err="1" smtClean="0"/>
              <a:t>myHat</a:t>
            </a:r>
            <a:r>
              <a:rPr lang="en-US" sz="2400" dirty="0" smtClean="0"/>
              <a:t>”. Use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add a button to your page (HTML button element) that says “What kind of hat?”, and when you click it, waits 1 second then says “I have a ___ hat” where the blank is filled in by the hat’s color.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myHat</a:t>
            </a:r>
            <a:r>
              <a:rPr lang="en-US" sz="2400" dirty="0" smtClean="0">
                <a:latin typeface="Courier New"/>
                <a:cs typeface="Courier New"/>
              </a:rPr>
              <a:t> = new Hat(</a:t>
            </a:r>
            <a:r>
              <a:rPr lang="fr-FR" sz="2400" dirty="0">
                <a:latin typeface="Courier New"/>
                <a:cs typeface="Courier New"/>
              </a:rPr>
              <a:t>'</a:t>
            </a:r>
            <a:r>
              <a:rPr lang="en-US" sz="2400" dirty="0" smtClean="0">
                <a:latin typeface="Courier New"/>
                <a:cs typeface="Courier New"/>
              </a:rPr>
              <a:t>gray');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btn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lang="en-US" sz="2400" dirty="0" err="1" smtClean="0">
                <a:latin typeface="Courier New"/>
                <a:cs typeface="Courier New"/>
              </a:rPr>
              <a:t>document.createElement</a:t>
            </a:r>
            <a:r>
              <a:rPr lang="en-US" sz="2400" dirty="0" smtClean="0">
                <a:latin typeface="Courier New"/>
                <a:cs typeface="Courier New"/>
              </a:rPr>
              <a:t>('button');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btn.innerText</a:t>
            </a:r>
            <a:r>
              <a:rPr lang="en-US" sz="2400" dirty="0" smtClean="0">
                <a:latin typeface="Courier New"/>
                <a:cs typeface="Courier New"/>
              </a:rPr>
              <a:t> = 'what kind of hat?'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var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talkAboutHat</a:t>
            </a:r>
            <a:r>
              <a:rPr lang="en-US" sz="2400" dirty="0" smtClean="0">
                <a:latin typeface="Courier New"/>
                <a:cs typeface="Courier New"/>
              </a:rPr>
              <a:t> = function() {alert('I have a ' + </a:t>
            </a:r>
            <a:r>
              <a:rPr lang="en-US" sz="2400" dirty="0" err="1" smtClean="0">
                <a:latin typeface="Courier New"/>
                <a:cs typeface="Courier New"/>
              </a:rPr>
              <a:t>myHat.color</a:t>
            </a:r>
            <a:r>
              <a:rPr lang="en-US" sz="2400" dirty="0" smtClean="0">
                <a:latin typeface="Courier New"/>
                <a:cs typeface="Courier New"/>
              </a:rPr>
              <a:t> + ' hat')};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btn.onclick</a:t>
            </a:r>
            <a:r>
              <a:rPr lang="en-US" sz="2400" dirty="0" smtClean="0">
                <a:latin typeface="Courier New"/>
                <a:cs typeface="Courier New"/>
              </a:rPr>
              <a:t> = function(){</a:t>
            </a:r>
          </a:p>
          <a:p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   </a:t>
            </a:r>
            <a:r>
              <a:rPr lang="en-US" sz="2400" dirty="0" err="1" smtClean="0">
                <a:latin typeface="Courier New"/>
                <a:cs typeface="Courier New"/>
              </a:rPr>
              <a:t>setTimeout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talkAboutHat</a:t>
            </a:r>
            <a:r>
              <a:rPr lang="en-US" sz="2400" dirty="0" smtClean="0">
                <a:latin typeface="Courier New"/>
                <a:cs typeface="Courier New"/>
              </a:rPr>
              <a:t>, 1000);};</a:t>
            </a:r>
          </a:p>
          <a:p>
            <a:r>
              <a:rPr lang="en-US" sz="2400" dirty="0" err="1" smtClean="0">
                <a:latin typeface="Courier New"/>
                <a:cs typeface="Courier New"/>
              </a:rPr>
              <a:t>document.body.appendChild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btn</a:t>
            </a:r>
            <a:r>
              <a:rPr lang="en-US" sz="2400" dirty="0" smtClean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61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3599</TotalTime>
  <Words>3134</Words>
  <Application>Microsoft Macintosh PowerPoint</Application>
  <PresentationFormat>On-screen Show (4:3)</PresentationFormat>
  <Paragraphs>685</Paragraphs>
  <Slides>78</Slides>
  <Notes>71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Story</vt:lpstr>
      <vt:lpstr>Canvas, Prototype, Inheritance, Project 2</vt:lpstr>
      <vt:lpstr>How hard was p0? p1?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way to think about scopes: how does the interpreter know what you mean?</vt:lpstr>
      <vt:lpstr>Review: everything happens at runtime (there is no compile time)</vt:lpstr>
      <vt:lpstr>When referencing something on an object (with a dot)</vt:lpstr>
      <vt:lpstr>When referencing something on this</vt:lpstr>
      <vt:lpstr>What object has the function you're running inside?</vt:lpstr>
      <vt:lpstr>So this.name is no more complicated than obj.name</vt:lpstr>
      <vt:lpstr>When referencing an unqualified name</vt:lpstr>
      <vt:lpstr>I’ve described this all in terms of reading values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&lt;canvas&gt;</vt:lpstr>
      <vt:lpstr>What is &lt;canvas&gt;?</vt:lpstr>
      <vt:lpstr>What is &lt;canvas&gt;?</vt:lpstr>
      <vt:lpstr>Canvas in action</vt:lpstr>
      <vt:lpstr>Other Cool Examples of Canvas: 2D</vt:lpstr>
      <vt:lpstr>Cool Examples of Canvas: 3d</vt:lpstr>
      <vt:lpstr>Today…</vt:lpstr>
      <vt:lpstr>Accessing &lt;canvas&gt; in JavaScript</vt:lpstr>
      <vt:lpstr>Drawing on &lt;canvas&gt; </vt:lpstr>
      <vt:lpstr>Drawing on &lt;canvas&gt; </vt:lpstr>
      <vt:lpstr>Other Important Things Context Does</vt:lpstr>
      <vt:lpstr>Other Important Things Context Does</vt:lpstr>
      <vt:lpstr>Transformations, Visually</vt:lpstr>
      <vt:lpstr>Transformations, Visually</vt:lpstr>
      <vt:lpstr>Transformations, Visually</vt:lpstr>
      <vt:lpstr>Transformations, Visually</vt:lpstr>
      <vt:lpstr>Transformations, Visually</vt:lpstr>
      <vt:lpstr>Transformations, Visually</vt:lpstr>
      <vt:lpstr>Common &lt;canvas&gt; Pitfalls</vt:lpstr>
      <vt:lpstr>Useful &lt;canvas&gt; Resources</vt:lpstr>
      <vt:lpstr>Inheritance in JavaScript </vt:lpstr>
      <vt:lpstr>What is Inheritance?</vt:lpstr>
      <vt:lpstr>Inheritance</vt:lpstr>
      <vt:lpstr>Why is Inheritance good?</vt:lpstr>
      <vt:lpstr>Inheriting Behavior from Other Objects</vt:lpstr>
      <vt:lpstr>Inheriting Behavior from Other Objects</vt:lpstr>
      <vt:lpstr>Inheriting Behavior from Other Objects</vt:lpstr>
      <vt:lpstr>Inheriting Behavior from Other Objects</vt:lpstr>
      <vt:lpstr>Inheriting Behavior from Other Objects</vt:lpstr>
      <vt:lpstr>Explaining the Code</vt:lpstr>
      <vt:lpstr>super()</vt:lpstr>
      <vt:lpstr>super()</vt:lpstr>
      <vt:lpstr>More Resources on Inheritance</vt:lpstr>
      <vt:lpstr>Thoughts about JS inheritance</vt:lpstr>
      <vt:lpstr>Thoughts about JS inheritance</vt:lpstr>
      <vt:lpstr>Introducing project 2</vt:lpstr>
      <vt:lpstr>Your Task</vt:lpstr>
      <vt:lpstr>Your Task</vt:lpstr>
      <vt:lpstr>Hierarchical Drawing Example</vt:lpstr>
      <vt:lpstr>Hierarchical Drawing Strategy</vt:lpstr>
      <vt:lpstr>Hierarchical Drawing Strategy</vt:lpstr>
      <vt:lpstr>Hierarchical Drawing Strategy</vt:lpstr>
      <vt:lpstr>Hierarchical Drawing Strategy</vt:lpstr>
      <vt:lpstr>Hierarchical Drawing Strategy</vt:lpstr>
      <vt:lpstr>Approaching Project</vt:lpstr>
      <vt:lpstr>Test code for your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Prototype, Canvas</dc:title>
  <dc:creator>Julia Schwarz</dc:creator>
  <cp:lastModifiedBy>Dan Tasse</cp:lastModifiedBy>
  <cp:revision>132</cp:revision>
  <dcterms:created xsi:type="dcterms:W3CDTF">2011-09-15T03:16:43Z</dcterms:created>
  <dcterms:modified xsi:type="dcterms:W3CDTF">2014-09-16T22:55:42Z</dcterms:modified>
</cp:coreProperties>
</file>