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79" r:id="rId5"/>
    <p:sldId id="261" r:id="rId6"/>
    <p:sldId id="269" r:id="rId7"/>
    <p:sldId id="270" r:id="rId8"/>
    <p:sldId id="275" r:id="rId9"/>
    <p:sldId id="274" r:id="rId10"/>
    <p:sldId id="272" r:id="rId11"/>
    <p:sldId id="310" r:id="rId12"/>
    <p:sldId id="311" r:id="rId13"/>
    <p:sldId id="281" r:id="rId14"/>
    <p:sldId id="282" r:id="rId15"/>
    <p:sldId id="298" r:id="rId16"/>
    <p:sldId id="312" r:id="rId17"/>
    <p:sldId id="263" r:id="rId18"/>
    <p:sldId id="276" r:id="rId19"/>
    <p:sldId id="294" r:id="rId20"/>
    <p:sldId id="304" r:id="rId21"/>
    <p:sldId id="306" r:id="rId22"/>
    <p:sldId id="307" r:id="rId23"/>
    <p:sldId id="284" r:id="rId24"/>
    <p:sldId id="313" r:id="rId25"/>
    <p:sldId id="314" r:id="rId26"/>
    <p:sldId id="315" r:id="rId27"/>
    <p:sldId id="301" r:id="rId28"/>
    <p:sldId id="308" r:id="rId29"/>
    <p:sldId id="303" r:id="rId30"/>
    <p:sldId id="302" r:id="rId31"/>
    <p:sldId id="288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996" autoAdjust="0"/>
  </p:normalViewPr>
  <p:slideViewPr>
    <p:cSldViewPr snapToGrid="0" snapToObjects="1">
      <p:cViewPr varScale="1">
        <p:scale>
          <a:sx n="95" d="100"/>
          <a:sy n="95" d="100"/>
        </p:scale>
        <p:origin x="-1952" y="-104"/>
      </p:cViewPr>
      <p:guideLst>
        <p:guide orient="horz" pos="21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C8422-C8B8-4BC4-B711-60DC022E0201}" type="datetimeFigureOut">
              <a:rPr lang="en-US" smtClean="0"/>
              <a:pPr/>
              <a:t>9/29/14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4B385-195D-42A6-AD53-ED33A3B9CE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64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67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examples</a:t>
            </a:r>
            <a:r>
              <a:rPr lang="en-US" baseline="0" dirty="0" smtClean="0"/>
              <a:t> from previous versions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29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let's</a:t>
            </a:r>
            <a:r>
              <a:rPr lang="en-US" baseline="0" dirty="0" smtClean="0"/>
              <a:t> switch gears for a minute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44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the idea is you can manipulate</a:t>
            </a:r>
            <a:r>
              <a:rPr lang="en-US" baseline="0" dirty="0" smtClean="0"/>
              <a:t> what "this" refers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27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use "this" – this example will alert the HTML button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11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we'd think this would alert myObj1, but it doesn't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66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alerts </a:t>
            </a:r>
            <a:r>
              <a:rPr lang="en-US" dirty="0" err="1" smtClean="0"/>
              <a:t>HTMLButtonElement</a:t>
            </a:r>
            <a:r>
              <a:rPr lang="en-US" dirty="0" smtClean="0"/>
              <a:t> – the thing that sent the message.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66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you can access parts</a:t>
            </a:r>
            <a:r>
              <a:rPr lang="en-US" baseline="0" dirty="0" smtClean="0"/>
              <a:t> of the event.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60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we just learned, "this" will be whatever sent the event. what's</a:t>
            </a:r>
            <a:r>
              <a:rPr lang="en-US" baseline="0" dirty="0" smtClean="0"/>
              <a:t> the difference?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60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we just learned, "this" will be whatever sent the event. what's</a:t>
            </a:r>
            <a:r>
              <a:rPr lang="en-US" baseline="0" dirty="0" smtClean="0"/>
              <a:t> the difference?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60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9/29/14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9/29/14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9/29/14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9/29/14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9/29/14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9/29/14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9/29/14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9/29/14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34EC56-5BE0-CF40-A0E9-9B07941CA105}" type="datetimeFigureOut">
              <a:rPr lang="en-US" smtClean="0"/>
              <a:pPr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Events, "this", </a:t>
            </a:r>
            <a:r>
              <a:rPr lang="en-US" dirty="0" smtClean="0"/>
              <a:t>and</a:t>
            </a:r>
            <a:r>
              <a:rPr lang="en-US" dirty="0" smtClean="0"/>
              <a:t> </a:t>
            </a:r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6</a:t>
            </a:r>
          </a:p>
          <a:p>
            <a:r>
              <a:rPr lang="en-US" dirty="0" smtClean="0"/>
              <a:t>10</a:t>
            </a:r>
            <a:r>
              <a:rPr lang="en-US" dirty="0" smtClean="0"/>
              <a:t>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18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S3: </a:t>
            </a:r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446022" y="1869141"/>
            <a:ext cx="82503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Color = function(</a:t>
            </a:r>
            <a:r>
              <a:rPr lang="en-US" sz="2400" dirty="0" err="1" smtClean="0">
                <a:latin typeface="Courier New"/>
                <a:cs typeface="Courier New"/>
              </a:rPr>
              <a:t>r,g,b</a:t>
            </a:r>
            <a:r>
              <a:rPr lang="en-US" sz="2400" dirty="0" smtClean="0">
                <a:latin typeface="Courier New"/>
                <a:cs typeface="Courier New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 </a:t>
            </a:r>
            <a:r>
              <a:rPr lang="en-US" sz="2400" dirty="0" err="1" smtClean="0">
                <a:latin typeface="Courier New"/>
                <a:cs typeface="Courier New"/>
              </a:rPr>
              <a:t>this.red</a:t>
            </a:r>
            <a:r>
              <a:rPr lang="en-US" sz="2400" dirty="0" smtClean="0">
                <a:latin typeface="Courier New"/>
                <a:cs typeface="Courier New"/>
              </a:rPr>
              <a:t> = r</a:t>
            </a:r>
            <a:r>
              <a:rPr lang="en-US" sz="24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 </a:t>
            </a:r>
            <a:r>
              <a:rPr lang="en-US" sz="2400" dirty="0" err="1" smtClean="0">
                <a:latin typeface="Courier New"/>
                <a:cs typeface="Courier New"/>
              </a:rPr>
              <a:t>this.green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= g</a:t>
            </a:r>
            <a:r>
              <a:rPr lang="en-US" sz="24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 </a:t>
            </a:r>
            <a:r>
              <a:rPr lang="en-US" sz="2400" dirty="0" err="1" smtClean="0">
                <a:latin typeface="Courier New"/>
                <a:cs typeface="Courier New"/>
              </a:rPr>
              <a:t>this.blue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= 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/>
                <a:cs typeface="Courier New"/>
              </a:rPr>
              <a:t>v</a:t>
            </a:r>
            <a:r>
              <a:rPr lang="en-US" sz="2400" dirty="0" err="1" smtClean="0">
                <a:latin typeface="Courier New"/>
                <a:cs typeface="Courier New"/>
              </a:rPr>
              <a:t>ar</a:t>
            </a:r>
            <a:r>
              <a:rPr lang="en-US" sz="2400" dirty="0" smtClean="0">
                <a:latin typeface="Courier New"/>
                <a:cs typeface="Courier New"/>
              </a:rPr>
              <a:t> red = new Color(255, 0, 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/>
                <a:cs typeface="Courier New"/>
              </a:rPr>
              <a:t>v</a:t>
            </a:r>
            <a:r>
              <a:rPr lang="en-US" sz="2400" dirty="0" err="1" smtClean="0">
                <a:latin typeface="Courier New"/>
                <a:cs typeface="Courier New"/>
              </a:rPr>
              <a:t>ar</a:t>
            </a:r>
            <a:r>
              <a:rPr lang="en-US" sz="2400" dirty="0" smtClean="0">
                <a:latin typeface="Courier New"/>
                <a:cs typeface="Courier New"/>
              </a:rPr>
              <a:t> green = new Color(0, 255, 0);</a:t>
            </a:r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3183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S3: </a:t>
            </a:r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446022" y="1869141"/>
            <a:ext cx="82503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Color = function(</a:t>
            </a:r>
            <a:r>
              <a:rPr lang="en-US" sz="2400" dirty="0" err="1" smtClean="0">
                <a:latin typeface="Courier New"/>
                <a:cs typeface="Courier New"/>
              </a:rPr>
              <a:t>r,g,b</a:t>
            </a:r>
            <a:r>
              <a:rPr lang="en-US" sz="2400" dirty="0" smtClean="0">
                <a:latin typeface="Courier New"/>
                <a:cs typeface="Courier New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 </a:t>
            </a:r>
            <a:r>
              <a:rPr lang="en-US" sz="2400" dirty="0" err="1" smtClean="0">
                <a:latin typeface="Courier New"/>
                <a:cs typeface="Courier New"/>
              </a:rPr>
              <a:t>this.red</a:t>
            </a:r>
            <a:r>
              <a:rPr lang="en-US" sz="2400" dirty="0" smtClean="0">
                <a:latin typeface="Courier New"/>
                <a:cs typeface="Courier New"/>
              </a:rPr>
              <a:t> = r</a:t>
            </a:r>
            <a:r>
              <a:rPr lang="en-US" sz="24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 </a:t>
            </a:r>
            <a:r>
              <a:rPr lang="en-US" sz="2400" dirty="0" err="1" smtClean="0">
                <a:latin typeface="Courier New"/>
                <a:cs typeface="Courier New"/>
              </a:rPr>
              <a:t>this.green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= g</a:t>
            </a:r>
            <a:r>
              <a:rPr lang="en-US" sz="24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 </a:t>
            </a:r>
            <a:r>
              <a:rPr lang="en-US" sz="2400" dirty="0" err="1" smtClean="0">
                <a:latin typeface="Courier New"/>
                <a:cs typeface="Courier New"/>
              </a:rPr>
              <a:t>this.blue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= 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/>
                <a:cs typeface="Courier New"/>
              </a:rPr>
              <a:t>v</a:t>
            </a:r>
            <a:r>
              <a:rPr lang="en-US" sz="2400" dirty="0" err="1" smtClean="0">
                <a:latin typeface="Courier New"/>
                <a:cs typeface="Courier New"/>
              </a:rPr>
              <a:t>ar</a:t>
            </a:r>
            <a:r>
              <a:rPr lang="en-US" sz="2400" dirty="0" smtClean="0">
                <a:latin typeface="Courier New"/>
                <a:cs typeface="Courier New"/>
              </a:rPr>
              <a:t> red = new Color(255, 0, 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/>
                <a:cs typeface="Courier New"/>
              </a:rPr>
              <a:t>v</a:t>
            </a:r>
            <a:r>
              <a:rPr lang="en-US" sz="2400" dirty="0" err="1" smtClean="0">
                <a:latin typeface="Courier New"/>
                <a:cs typeface="Courier New"/>
              </a:rPr>
              <a:t>ar</a:t>
            </a:r>
            <a:r>
              <a:rPr lang="en-US" sz="2400" dirty="0" smtClean="0">
                <a:latin typeface="Courier New"/>
                <a:cs typeface="Courier New"/>
              </a:rPr>
              <a:t> green = new Color(0, 255, 0);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78507" y="5913986"/>
            <a:ext cx="4833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this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is a new, empty object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935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S3: </a:t>
            </a:r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446022" y="1869141"/>
            <a:ext cx="82503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Color = function(</a:t>
            </a:r>
            <a:r>
              <a:rPr lang="en-US" sz="2400" dirty="0" err="1" smtClean="0">
                <a:latin typeface="Courier New"/>
                <a:cs typeface="Courier New"/>
              </a:rPr>
              <a:t>r,g,b</a:t>
            </a:r>
            <a:r>
              <a:rPr lang="en-US" sz="2400" dirty="0" smtClean="0">
                <a:latin typeface="Courier New"/>
                <a:cs typeface="Courier New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 </a:t>
            </a:r>
            <a:r>
              <a:rPr lang="en-US" sz="2400" dirty="0" err="1" smtClean="0">
                <a:latin typeface="Courier New"/>
                <a:cs typeface="Courier New"/>
              </a:rPr>
              <a:t>this.red</a:t>
            </a:r>
            <a:r>
              <a:rPr lang="en-US" sz="2400" dirty="0" smtClean="0">
                <a:latin typeface="Courier New"/>
                <a:cs typeface="Courier New"/>
              </a:rPr>
              <a:t> = r</a:t>
            </a:r>
            <a:r>
              <a:rPr lang="en-US" sz="24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 </a:t>
            </a:r>
            <a:r>
              <a:rPr lang="en-US" sz="2400" dirty="0" err="1" smtClean="0">
                <a:latin typeface="Courier New"/>
                <a:cs typeface="Courier New"/>
              </a:rPr>
              <a:t>this.green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= g</a:t>
            </a:r>
            <a:r>
              <a:rPr lang="en-US" sz="24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 </a:t>
            </a:r>
            <a:r>
              <a:rPr lang="en-US" sz="2400" dirty="0" err="1" smtClean="0">
                <a:latin typeface="Courier New"/>
                <a:cs typeface="Courier New"/>
              </a:rPr>
              <a:t>this.blue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= 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/>
                <a:cs typeface="Courier New"/>
              </a:rPr>
              <a:t>v</a:t>
            </a:r>
            <a:r>
              <a:rPr lang="en-US" sz="2400" dirty="0" err="1" smtClean="0">
                <a:latin typeface="Courier New"/>
                <a:cs typeface="Courier New"/>
              </a:rPr>
              <a:t>ar</a:t>
            </a:r>
            <a:r>
              <a:rPr lang="en-US" sz="2400" dirty="0" smtClean="0">
                <a:latin typeface="Courier New"/>
                <a:cs typeface="Courier New"/>
              </a:rPr>
              <a:t> red = new Color(255, 0, 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/>
                <a:cs typeface="Courier New"/>
              </a:rPr>
              <a:t>v</a:t>
            </a:r>
            <a:r>
              <a:rPr lang="en-US" sz="2400" dirty="0" err="1" smtClean="0">
                <a:latin typeface="Courier New"/>
                <a:cs typeface="Courier New"/>
              </a:rPr>
              <a:t>ar</a:t>
            </a:r>
            <a:r>
              <a:rPr lang="en-US" sz="2400" dirty="0" smtClean="0">
                <a:latin typeface="Courier New"/>
                <a:cs typeface="Courier New"/>
              </a:rPr>
              <a:t> green = new Color(0, 255, 0);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3104" y="4894635"/>
            <a:ext cx="71440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this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is a new, empty object</a:t>
            </a:r>
          </a:p>
          <a:p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(whose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__proto__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is set to </a:t>
            </a:r>
            <a:r>
              <a:rPr lang="en-US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Color.prototype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226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Input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already done a little bit of this with project 1.</a:t>
            </a:r>
          </a:p>
          <a:p>
            <a:r>
              <a:rPr lang="en-US" dirty="0" smtClean="0"/>
              <a:t>Input handling is event-driven.</a:t>
            </a:r>
          </a:p>
          <a:p>
            <a:pPr lvl="1"/>
            <a:r>
              <a:rPr lang="en-US" dirty="0" smtClean="0"/>
              <a:t>When an ‘event’ happens (i.e. a mouse click, mouse move, button press), execute a specific function (or set of functions).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myDiv.addEventListener</a:t>
            </a:r>
            <a:r>
              <a:rPr lang="en-US" dirty="0" smtClean="0">
                <a:latin typeface="Courier New"/>
                <a:cs typeface="Courier New"/>
              </a:rPr>
              <a:t>(“click”, foo);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dirty="0" smtClean="0"/>
              <a:t>says “when I am clicked, execute foo”.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dirty="0" err="1" smtClean="0">
                <a:latin typeface="Courier New"/>
                <a:cs typeface="Courier New"/>
              </a:rPr>
              <a:t>myDiv.removeEventListener</a:t>
            </a:r>
            <a:r>
              <a:rPr lang="en-US" dirty="0">
                <a:latin typeface="Courier New"/>
                <a:cs typeface="Courier New"/>
              </a:rPr>
              <a:t>(“click”, foo)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dirty="0" smtClean="0"/>
              <a:t>removes that event listener.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6552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myDiv.addEventListener</a:t>
            </a:r>
            <a:r>
              <a:rPr lang="en-US" dirty="0" smtClean="0">
                <a:latin typeface="Courier New"/>
                <a:cs typeface="Courier New"/>
              </a:rPr>
              <a:t/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>
                <a:latin typeface="Courier New"/>
                <a:cs typeface="Courier New"/>
              </a:rPr>
              <a:t>“click”, foo);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oo</a:t>
            </a:r>
            <a:r>
              <a:rPr lang="en-US" dirty="0" smtClean="0"/>
              <a:t> is called an ‘event handler’</a:t>
            </a:r>
          </a:p>
          <a:p>
            <a:pPr lvl="1"/>
            <a:r>
              <a:rPr lang="en-US" dirty="0" smtClean="0"/>
              <a:t>A function that handles an event.</a:t>
            </a:r>
          </a:p>
          <a:p>
            <a:r>
              <a:rPr lang="en-US" dirty="0"/>
              <a:t>Your event handler is passed a parameter which gives details about the event.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 target (who sent the event), type, more at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9ED0F1"/>
                </a:solidFill>
              </a:rPr>
              <a:t>http://</a:t>
            </a:r>
            <a:r>
              <a:rPr lang="en-US" dirty="0" err="1">
                <a:solidFill>
                  <a:srgbClr val="9ED0F1"/>
                </a:solidFill>
              </a:rPr>
              <a:t>www.quirksmode.org</a:t>
            </a:r>
            <a:r>
              <a:rPr lang="en-US" dirty="0">
                <a:solidFill>
                  <a:srgbClr val="9ED0F1"/>
                </a:solidFill>
              </a:rPr>
              <a:t>/</a:t>
            </a:r>
            <a:r>
              <a:rPr lang="en-US" dirty="0" err="1">
                <a:solidFill>
                  <a:srgbClr val="9ED0F1"/>
                </a:solidFill>
              </a:rPr>
              <a:t>js</a:t>
            </a:r>
            <a:r>
              <a:rPr lang="en-US" dirty="0">
                <a:solidFill>
                  <a:srgbClr val="9ED0F1"/>
                </a:solidFill>
              </a:rPr>
              <a:t>/</a:t>
            </a:r>
            <a:r>
              <a:rPr lang="en-US" dirty="0" err="1" smtClean="0">
                <a:solidFill>
                  <a:srgbClr val="9ED0F1"/>
                </a:solidFill>
              </a:rPr>
              <a:t>events_properties.html</a:t>
            </a:r>
            <a:endParaRPr lang="en-US" dirty="0">
              <a:solidFill>
                <a:srgbClr val="9ED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2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0632" y="1096211"/>
            <a:ext cx="866273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urier New"/>
                <a:cs typeface="Courier New"/>
              </a:rPr>
              <a:t>var</a:t>
            </a:r>
            <a:r>
              <a:rPr lang="en-US" sz="2800" dirty="0" smtClean="0">
                <a:latin typeface="Courier New"/>
                <a:cs typeface="Courier New"/>
              </a:rPr>
              <a:t> foo = function(</a:t>
            </a:r>
            <a:r>
              <a:rPr lang="en-US" sz="2800" b="1" dirty="0" smtClean="0">
                <a:latin typeface="Courier New"/>
                <a:cs typeface="Courier New"/>
              </a:rPr>
              <a:t>event</a:t>
            </a:r>
            <a:r>
              <a:rPr lang="en-US" sz="28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2800" dirty="0" smtClean="0">
                <a:latin typeface="Courier New"/>
                <a:cs typeface="Courier New"/>
              </a:rPr>
              <a:t>   </a:t>
            </a:r>
            <a:r>
              <a:rPr lang="en-US" sz="2800" dirty="0" err="1" smtClean="0">
                <a:latin typeface="Courier New"/>
                <a:cs typeface="Courier New"/>
              </a:rPr>
              <a:t>console.log</a:t>
            </a:r>
            <a:r>
              <a:rPr lang="en-US" sz="2800" dirty="0" smtClean="0">
                <a:latin typeface="Courier New"/>
                <a:cs typeface="Courier New"/>
              </a:rPr>
              <a:t>(</a:t>
            </a:r>
            <a:r>
              <a:rPr lang="en-US" sz="2800" dirty="0" err="1" smtClean="0">
                <a:latin typeface="Courier New"/>
                <a:cs typeface="Courier New"/>
              </a:rPr>
              <a:t>event.target</a:t>
            </a:r>
            <a:r>
              <a:rPr lang="en-US" sz="2800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2800" dirty="0" smtClean="0">
                <a:latin typeface="Courier New"/>
                <a:cs typeface="Courier New"/>
              </a:rPr>
              <a:t>};</a:t>
            </a:r>
          </a:p>
          <a:p>
            <a:endParaRPr lang="en-US" sz="2800" dirty="0" smtClean="0">
              <a:latin typeface="Courier New"/>
              <a:cs typeface="Courier New"/>
            </a:endParaRPr>
          </a:p>
          <a:p>
            <a:r>
              <a:rPr lang="en-US" sz="2800" dirty="0" err="1" smtClean="0">
                <a:latin typeface="Courier New"/>
                <a:cs typeface="Courier New"/>
              </a:rPr>
              <a:t>myDiv.addEventListener</a:t>
            </a:r>
            <a:r>
              <a:rPr lang="en-US" sz="2800" dirty="0">
                <a:latin typeface="Courier New"/>
                <a:cs typeface="Courier New"/>
              </a:rPr>
              <a:t>(“click”, foo);</a:t>
            </a:r>
          </a:p>
        </p:txBody>
      </p:sp>
    </p:spTree>
    <p:extLst>
      <p:ext uri="{BB962C8B-B14F-4D97-AF65-F5344CB8AC3E}">
        <p14:creationId xmlns:p14="http://schemas.microsoft.com/office/powerpoint/2010/main" val="564192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0632" y="1096211"/>
            <a:ext cx="866273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urier New"/>
                <a:cs typeface="Courier New"/>
              </a:rPr>
              <a:t>var</a:t>
            </a:r>
            <a:r>
              <a:rPr lang="en-US" sz="2800" dirty="0" smtClean="0">
                <a:latin typeface="Courier New"/>
                <a:cs typeface="Courier New"/>
              </a:rPr>
              <a:t> foo = function(</a:t>
            </a:r>
            <a:r>
              <a:rPr lang="en-US" sz="2800" b="1" dirty="0" smtClean="0">
                <a:latin typeface="Courier New"/>
                <a:cs typeface="Courier New"/>
              </a:rPr>
              <a:t>event</a:t>
            </a:r>
            <a:r>
              <a:rPr lang="en-US" sz="28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2800" dirty="0" smtClean="0">
                <a:latin typeface="Courier New"/>
                <a:cs typeface="Courier New"/>
              </a:rPr>
              <a:t>   </a:t>
            </a:r>
            <a:r>
              <a:rPr lang="en-US" sz="2800" dirty="0" err="1" smtClean="0">
                <a:latin typeface="Courier New"/>
                <a:cs typeface="Courier New"/>
              </a:rPr>
              <a:t>console.log</a:t>
            </a:r>
            <a:r>
              <a:rPr lang="en-US" sz="2800" dirty="0" smtClean="0">
                <a:latin typeface="Courier New"/>
                <a:cs typeface="Courier New"/>
              </a:rPr>
              <a:t>(</a:t>
            </a:r>
            <a:r>
              <a:rPr lang="en-US" sz="2800" dirty="0" err="1" smtClean="0">
                <a:latin typeface="Courier New"/>
                <a:cs typeface="Courier New"/>
              </a:rPr>
              <a:t>event.target</a:t>
            </a:r>
            <a:r>
              <a:rPr lang="en-US" sz="2800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2800" dirty="0" smtClean="0">
                <a:latin typeface="Courier New"/>
                <a:cs typeface="Courier New"/>
              </a:rPr>
              <a:t>};</a:t>
            </a:r>
          </a:p>
          <a:p>
            <a:endParaRPr lang="en-US" sz="2800" dirty="0" smtClean="0">
              <a:latin typeface="Courier New"/>
              <a:cs typeface="Courier New"/>
            </a:endParaRPr>
          </a:p>
          <a:p>
            <a:r>
              <a:rPr lang="en-US" sz="2800" dirty="0" err="1" smtClean="0">
                <a:latin typeface="Courier New"/>
                <a:cs typeface="Courier New"/>
              </a:rPr>
              <a:t>myDiv.addEventListener</a:t>
            </a:r>
            <a:r>
              <a:rPr lang="en-US" sz="2800" dirty="0">
                <a:latin typeface="Courier New"/>
                <a:cs typeface="Courier New"/>
              </a:rPr>
              <a:t>(“click”, foo);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5474" y="4424948"/>
            <a:ext cx="731252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if we want to do something with the div? Change its color? Tell you something about the div that's been pressed?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2995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.call &amp; .apply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w</a:t>
            </a:r>
            <a:r>
              <a:rPr lang="en-US" dirty="0" smtClean="0"/>
              <a:t>ays </a:t>
            </a:r>
            <a:r>
              <a:rPr lang="en-US" dirty="0" smtClean="0"/>
              <a:t>to manipulate the </a:t>
            </a:r>
            <a:r>
              <a:rPr lang="en-US" dirty="0" smtClean="0">
                <a:latin typeface="Courier New"/>
                <a:cs typeface="Courier New"/>
              </a:rPr>
              <a:t>this</a:t>
            </a:r>
            <a:r>
              <a:rPr lang="en-US" dirty="0" smtClean="0"/>
              <a:t> variable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func.call</a:t>
            </a:r>
            <a:r>
              <a:rPr lang="en-US" b="1" dirty="0" smtClean="0">
                <a:latin typeface="Courier New"/>
                <a:cs typeface="Courier New"/>
              </a:rPr>
              <a:t>(</a:t>
            </a:r>
            <a:r>
              <a:rPr lang="en-US" b="1" dirty="0" err="1" smtClean="0">
                <a:latin typeface="Courier New"/>
                <a:cs typeface="Courier New"/>
              </a:rPr>
              <a:t>this_obj</a:t>
            </a:r>
            <a:r>
              <a:rPr lang="en-US" b="1" dirty="0" smtClean="0">
                <a:latin typeface="Courier New"/>
                <a:cs typeface="Courier New"/>
              </a:rPr>
              <a:t>, arg0, arg1);</a:t>
            </a:r>
          </a:p>
          <a:p>
            <a:pPr lvl="1"/>
            <a:r>
              <a:rPr lang="en-US" dirty="0" smtClean="0"/>
              <a:t>calls </a:t>
            </a:r>
            <a:r>
              <a:rPr lang="en-US" dirty="0" err="1" smtClean="0">
                <a:latin typeface="Courier New"/>
                <a:cs typeface="Courier New"/>
              </a:rPr>
              <a:t>func</a:t>
            </a:r>
            <a:r>
              <a:rPr lang="en-US" dirty="0" smtClean="0"/>
              <a:t> with arguments </a:t>
            </a:r>
            <a:r>
              <a:rPr lang="en-US" dirty="0" smtClean="0">
                <a:latin typeface="Courier New"/>
                <a:cs typeface="Courier New"/>
              </a:rPr>
              <a:t>arg0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arg1</a:t>
            </a:r>
            <a:endParaRPr lang="en-US" dirty="0"/>
          </a:p>
          <a:p>
            <a:pPr lvl="1"/>
            <a:r>
              <a:rPr lang="en-US" dirty="0" smtClean="0">
                <a:latin typeface="Courier New"/>
                <a:cs typeface="Courier New"/>
              </a:rPr>
              <a:t>this === </a:t>
            </a:r>
            <a:r>
              <a:rPr lang="en-US" dirty="0" err="1" smtClean="0">
                <a:latin typeface="Courier New"/>
                <a:cs typeface="Courier New"/>
              </a:rPr>
              <a:t>this_obj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while </a:t>
            </a:r>
            <a:r>
              <a:rPr lang="en-US" dirty="0" err="1">
                <a:latin typeface="Courier New"/>
                <a:cs typeface="Courier New"/>
              </a:rPr>
              <a:t>func</a:t>
            </a:r>
            <a:r>
              <a:rPr lang="en-US" dirty="0"/>
              <a:t> </a:t>
            </a:r>
            <a:r>
              <a:rPr lang="en-US" dirty="0" smtClean="0"/>
              <a:t>is called</a:t>
            </a:r>
          </a:p>
        </p:txBody>
      </p:sp>
    </p:spTree>
    <p:extLst>
      <p:ext uri="{BB962C8B-B14F-4D97-AF65-F5344CB8AC3E}">
        <p14:creationId xmlns:p14="http://schemas.microsoft.com/office/powerpoint/2010/main" val="3767321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.call &amp; .apply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w</a:t>
            </a:r>
            <a:r>
              <a:rPr lang="en-US" dirty="0" smtClean="0"/>
              <a:t>ays </a:t>
            </a:r>
            <a:r>
              <a:rPr lang="en-US" dirty="0" smtClean="0"/>
              <a:t>to manipulate the </a:t>
            </a:r>
            <a:r>
              <a:rPr lang="en-US" dirty="0" smtClean="0">
                <a:latin typeface="Courier New"/>
                <a:cs typeface="Courier New"/>
              </a:rPr>
              <a:t>this</a:t>
            </a:r>
            <a:r>
              <a:rPr lang="en-US" dirty="0" smtClean="0"/>
              <a:t> variable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func.call</a:t>
            </a:r>
            <a:r>
              <a:rPr lang="en-US" b="1" dirty="0" smtClean="0">
                <a:latin typeface="Courier New"/>
                <a:cs typeface="Courier New"/>
              </a:rPr>
              <a:t>(</a:t>
            </a:r>
            <a:r>
              <a:rPr lang="en-US" b="1" dirty="0" err="1" smtClean="0">
                <a:latin typeface="Courier New"/>
                <a:cs typeface="Courier New"/>
              </a:rPr>
              <a:t>this_obj</a:t>
            </a:r>
            <a:r>
              <a:rPr lang="en-US" b="1" dirty="0" smtClean="0">
                <a:latin typeface="Courier New"/>
                <a:cs typeface="Courier New"/>
              </a:rPr>
              <a:t>, arg0, arg1);</a:t>
            </a:r>
          </a:p>
          <a:p>
            <a:pPr lvl="1"/>
            <a:r>
              <a:rPr lang="en-US" dirty="0" smtClean="0"/>
              <a:t>calls </a:t>
            </a:r>
            <a:r>
              <a:rPr lang="en-US" dirty="0" err="1" smtClean="0">
                <a:latin typeface="Courier New"/>
                <a:cs typeface="Courier New"/>
              </a:rPr>
              <a:t>func</a:t>
            </a:r>
            <a:r>
              <a:rPr lang="en-US" dirty="0" smtClean="0"/>
              <a:t> with arguments </a:t>
            </a:r>
            <a:r>
              <a:rPr lang="en-US" dirty="0" smtClean="0">
                <a:latin typeface="Courier New"/>
                <a:cs typeface="Courier New"/>
              </a:rPr>
              <a:t>arg0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arg1</a:t>
            </a:r>
            <a:endParaRPr lang="en-US" dirty="0"/>
          </a:p>
          <a:p>
            <a:pPr lvl="1"/>
            <a:r>
              <a:rPr lang="en-US" dirty="0" smtClean="0">
                <a:latin typeface="Courier New"/>
                <a:cs typeface="Courier New"/>
              </a:rPr>
              <a:t>this === </a:t>
            </a:r>
            <a:r>
              <a:rPr lang="en-US" dirty="0" err="1" smtClean="0">
                <a:latin typeface="Courier New"/>
                <a:cs typeface="Courier New"/>
              </a:rPr>
              <a:t>this_obj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while </a:t>
            </a:r>
            <a:r>
              <a:rPr lang="en-US" dirty="0" err="1">
                <a:latin typeface="Courier New"/>
                <a:cs typeface="Courier New"/>
              </a:rPr>
              <a:t>func</a:t>
            </a:r>
            <a:r>
              <a:rPr lang="en-US" dirty="0"/>
              <a:t> </a:t>
            </a:r>
            <a:r>
              <a:rPr lang="en-US" dirty="0" smtClean="0"/>
              <a:t>is called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func.apply</a:t>
            </a:r>
            <a:r>
              <a:rPr lang="en-US" b="1" dirty="0" smtClean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this_obj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smtClean="0">
                <a:latin typeface="Courier New"/>
                <a:cs typeface="Courier New"/>
              </a:rPr>
              <a:t>[arg0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smtClean="0">
                <a:latin typeface="Courier New"/>
                <a:cs typeface="Courier New"/>
              </a:rPr>
              <a:t>arg1])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dirty="0"/>
              <a:t>calls </a:t>
            </a:r>
            <a:r>
              <a:rPr lang="en-US" dirty="0" err="1">
                <a:latin typeface="Courier New"/>
                <a:cs typeface="Courier New"/>
              </a:rPr>
              <a:t>func</a:t>
            </a:r>
            <a:r>
              <a:rPr lang="en-US" dirty="0"/>
              <a:t> with arguments </a:t>
            </a:r>
            <a:r>
              <a:rPr lang="en-US" dirty="0">
                <a:latin typeface="Courier New"/>
                <a:cs typeface="Courier New"/>
              </a:rPr>
              <a:t>arg0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arg1</a:t>
            </a:r>
            <a:endParaRPr lang="en-US" dirty="0"/>
          </a:p>
          <a:p>
            <a:pPr lvl="1"/>
            <a:r>
              <a:rPr lang="en-US" dirty="0">
                <a:latin typeface="Courier New"/>
                <a:cs typeface="Courier New"/>
              </a:rPr>
              <a:t>this === </a:t>
            </a:r>
            <a:r>
              <a:rPr lang="en-US" dirty="0" err="1">
                <a:latin typeface="Courier New"/>
                <a:cs typeface="Courier New"/>
              </a:rPr>
              <a:t>this_obj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while </a:t>
            </a:r>
            <a:r>
              <a:rPr lang="en-US" dirty="0" err="1">
                <a:latin typeface="Courier New"/>
                <a:cs typeface="Courier New"/>
              </a:rPr>
              <a:t>func</a:t>
            </a:r>
            <a:r>
              <a:rPr lang="en-US" dirty="0"/>
              <a:t> is </a:t>
            </a:r>
            <a:r>
              <a:rPr lang="en-US" dirty="0" smtClean="0"/>
              <a:t>called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0776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.call &amp; .apply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w</a:t>
            </a:r>
            <a:r>
              <a:rPr lang="en-US" dirty="0" smtClean="0"/>
              <a:t>ays </a:t>
            </a:r>
            <a:r>
              <a:rPr lang="en-US" dirty="0" smtClean="0"/>
              <a:t>to manipulate the </a:t>
            </a:r>
            <a:r>
              <a:rPr lang="en-US" dirty="0" smtClean="0">
                <a:latin typeface="Courier New"/>
                <a:cs typeface="Courier New"/>
              </a:rPr>
              <a:t>this</a:t>
            </a:r>
            <a:r>
              <a:rPr lang="en-US" dirty="0" smtClean="0"/>
              <a:t> variable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func.call</a:t>
            </a:r>
            <a:r>
              <a:rPr lang="en-US" b="1" dirty="0" smtClean="0">
                <a:latin typeface="Courier New"/>
                <a:cs typeface="Courier New"/>
              </a:rPr>
              <a:t>(</a:t>
            </a:r>
            <a:r>
              <a:rPr lang="en-US" b="1" dirty="0" err="1" smtClean="0">
                <a:latin typeface="Courier New"/>
                <a:cs typeface="Courier New"/>
              </a:rPr>
              <a:t>this_obj</a:t>
            </a:r>
            <a:r>
              <a:rPr lang="en-US" b="1" dirty="0" smtClean="0">
                <a:latin typeface="Courier New"/>
                <a:cs typeface="Courier New"/>
              </a:rPr>
              <a:t>, arg0, arg1);</a:t>
            </a:r>
          </a:p>
          <a:p>
            <a:pPr lvl="1"/>
            <a:r>
              <a:rPr lang="en-US" dirty="0" smtClean="0"/>
              <a:t>calls </a:t>
            </a:r>
            <a:r>
              <a:rPr lang="en-US" dirty="0" err="1" smtClean="0">
                <a:latin typeface="Courier New"/>
                <a:cs typeface="Courier New"/>
              </a:rPr>
              <a:t>func</a:t>
            </a:r>
            <a:r>
              <a:rPr lang="en-US" dirty="0" smtClean="0"/>
              <a:t> with arguments </a:t>
            </a:r>
            <a:r>
              <a:rPr lang="en-US" dirty="0" smtClean="0">
                <a:latin typeface="Courier New"/>
                <a:cs typeface="Courier New"/>
              </a:rPr>
              <a:t>arg0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arg1</a:t>
            </a:r>
            <a:endParaRPr lang="en-US" dirty="0"/>
          </a:p>
          <a:p>
            <a:pPr lvl="1"/>
            <a:r>
              <a:rPr lang="en-US" dirty="0" smtClean="0">
                <a:latin typeface="Courier New"/>
                <a:cs typeface="Courier New"/>
              </a:rPr>
              <a:t>this === </a:t>
            </a:r>
            <a:r>
              <a:rPr lang="en-US" dirty="0" err="1" smtClean="0">
                <a:latin typeface="Courier New"/>
                <a:cs typeface="Courier New"/>
              </a:rPr>
              <a:t>this_obj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while </a:t>
            </a:r>
            <a:r>
              <a:rPr lang="en-US" dirty="0" err="1">
                <a:latin typeface="Courier New"/>
                <a:cs typeface="Courier New"/>
              </a:rPr>
              <a:t>func</a:t>
            </a:r>
            <a:r>
              <a:rPr lang="en-US" dirty="0"/>
              <a:t> </a:t>
            </a:r>
            <a:r>
              <a:rPr lang="en-US" dirty="0" smtClean="0"/>
              <a:t>is called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func.apply</a:t>
            </a:r>
            <a:r>
              <a:rPr lang="en-US" b="1" dirty="0" smtClean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this_obj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smtClean="0">
                <a:latin typeface="Courier New"/>
                <a:cs typeface="Courier New"/>
              </a:rPr>
              <a:t>[arg0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smtClean="0">
                <a:latin typeface="Courier New"/>
                <a:cs typeface="Courier New"/>
              </a:rPr>
              <a:t>arg1])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dirty="0"/>
              <a:t>calls </a:t>
            </a:r>
            <a:r>
              <a:rPr lang="en-US" dirty="0" err="1">
                <a:latin typeface="Courier New"/>
                <a:cs typeface="Courier New"/>
              </a:rPr>
              <a:t>func</a:t>
            </a:r>
            <a:r>
              <a:rPr lang="en-US" dirty="0"/>
              <a:t> with arguments </a:t>
            </a:r>
            <a:r>
              <a:rPr lang="en-US" dirty="0">
                <a:latin typeface="Courier New"/>
                <a:cs typeface="Courier New"/>
              </a:rPr>
              <a:t>arg0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arg1</a:t>
            </a:r>
            <a:endParaRPr lang="en-US" dirty="0"/>
          </a:p>
          <a:p>
            <a:pPr lvl="1"/>
            <a:r>
              <a:rPr lang="en-US" dirty="0">
                <a:latin typeface="Courier New"/>
                <a:cs typeface="Courier New"/>
              </a:rPr>
              <a:t>this === </a:t>
            </a:r>
            <a:r>
              <a:rPr lang="en-US" dirty="0" err="1">
                <a:latin typeface="Courier New"/>
                <a:cs typeface="Courier New"/>
              </a:rPr>
              <a:t>this_obj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while </a:t>
            </a:r>
            <a:r>
              <a:rPr lang="en-US" dirty="0" err="1">
                <a:latin typeface="Courier New"/>
                <a:cs typeface="Courier New"/>
              </a:rPr>
              <a:t>func</a:t>
            </a:r>
            <a:r>
              <a:rPr lang="en-US" dirty="0"/>
              <a:t> is </a:t>
            </a:r>
            <a:r>
              <a:rPr lang="en-US" dirty="0" smtClean="0"/>
              <a:t>called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3104" y="5282678"/>
            <a:ext cx="71440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What’s the difference?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.apply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arguments are an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 (that's all)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739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 is </a:t>
            </a:r>
            <a:r>
              <a:rPr lang="en-US" dirty="0" smtClean="0"/>
              <a:t>in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</a:t>
            </a:r>
            <a:r>
              <a:rPr lang="en-US" dirty="0" smtClean="0"/>
              <a:t>about P2?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941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S4: Event Handler</a:t>
            </a:r>
            <a:endParaRPr lang="en-US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446022" y="1869141"/>
            <a:ext cx="8250370" cy="2800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&lt;button id='</a:t>
            </a:r>
            <a:r>
              <a:rPr lang="en-US" dirty="0" err="1" smtClean="0">
                <a:latin typeface="Courier New"/>
                <a:cs typeface="Courier New"/>
              </a:rPr>
              <a:t>myButton</a:t>
            </a:r>
            <a:r>
              <a:rPr lang="en-US" dirty="0" smtClean="0">
                <a:latin typeface="Courier New"/>
                <a:cs typeface="Courier New"/>
              </a:rPr>
              <a:t>'&gt;Click me&lt;/button&gt;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&lt;script&gt;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function </a:t>
            </a:r>
            <a:r>
              <a:rPr lang="en-US" dirty="0" err="1">
                <a:latin typeface="Courier New"/>
                <a:cs typeface="Courier New"/>
              </a:rPr>
              <a:t>alert_this</a:t>
            </a:r>
            <a:r>
              <a:rPr lang="en-US" dirty="0">
                <a:latin typeface="Courier New"/>
                <a:cs typeface="Courier New"/>
              </a:rPr>
              <a:t>() { alert(this</a:t>
            </a:r>
            <a:r>
              <a:rPr lang="en-US" dirty="0" smtClean="0">
                <a:latin typeface="Courier New"/>
                <a:cs typeface="Courier New"/>
              </a:rPr>
              <a:t>);}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dirty="0" err="1" smtClean="0">
                <a:latin typeface="Courier New"/>
                <a:cs typeface="Courier New"/>
              </a:rPr>
              <a:t>document.getElementById</a:t>
            </a:r>
            <a:r>
              <a:rPr lang="en-US" dirty="0" smtClean="0">
                <a:latin typeface="Courier New"/>
                <a:cs typeface="Courier New"/>
              </a:rPr>
              <a:t>('</a:t>
            </a:r>
            <a:r>
              <a:rPr lang="en-US" dirty="0" err="1" smtClean="0">
                <a:latin typeface="Courier New"/>
                <a:cs typeface="Courier New"/>
              </a:rPr>
              <a:t>myButton</a:t>
            </a:r>
            <a:r>
              <a:rPr lang="en-US" dirty="0" smtClean="0">
                <a:latin typeface="Courier New"/>
                <a:cs typeface="Courier New"/>
              </a:rPr>
              <a:t>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.</a:t>
            </a:r>
            <a:r>
              <a:rPr lang="en-US" dirty="0" err="1" smtClean="0">
                <a:latin typeface="Courier New"/>
                <a:cs typeface="Courier New"/>
              </a:rPr>
              <a:t>addEventListener</a:t>
            </a:r>
            <a:r>
              <a:rPr lang="en-US" dirty="0" smtClean="0">
                <a:latin typeface="Courier New"/>
                <a:cs typeface="Courier New"/>
              </a:rPr>
              <a:t>('click', </a:t>
            </a:r>
            <a:r>
              <a:rPr lang="en-US" dirty="0" err="1" smtClean="0">
                <a:latin typeface="Courier New"/>
                <a:cs typeface="Courier New"/>
              </a:rPr>
              <a:t>alert_this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&lt;/script&gt;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25302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S4: Event Handler</a:t>
            </a:r>
            <a:endParaRPr lang="en-US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446022" y="1869141"/>
            <a:ext cx="825037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&lt;button id='</a:t>
            </a:r>
            <a:r>
              <a:rPr lang="en-US" dirty="0" err="1" smtClean="0">
                <a:latin typeface="Courier New"/>
                <a:cs typeface="Courier New"/>
              </a:rPr>
              <a:t>myButton</a:t>
            </a:r>
            <a:r>
              <a:rPr lang="en-US" dirty="0" smtClean="0">
                <a:latin typeface="Courier New"/>
                <a:cs typeface="Courier New"/>
              </a:rPr>
              <a:t>'&gt;What is this&lt;/button&gt;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&lt;script&gt;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function </a:t>
            </a:r>
            <a:r>
              <a:rPr lang="en-US" dirty="0" err="1" smtClean="0">
                <a:latin typeface="Courier New"/>
                <a:cs typeface="Courier New"/>
              </a:rPr>
              <a:t>MyObject</a:t>
            </a:r>
            <a:r>
              <a:rPr lang="en-US" dirty="0" smtClean="0">
                <a:latin typeface="Courier New"/>
                <a:cs typeface="Courier New"/>
              </a:rPr>
              <a:t>() {}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MyObject.prototype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smtClean="0">
                <a:latin typeface="Courier New"/>
                <a:cs typeface="Courier New"/>
              </a:rPr>
              <a:t>  "</a:t>
            </a:r>
            <a:r>
              <a:rPr lang="en-US" dirty="0" err="1" smtClean="0">
                <a:latin typeface="Courier New"/>
                <a:cs typeface="Courier New"/>
              </a:rPr>
              <a:t>sayHi</a:t>
            </a:r>
            <a:r>
              <a:rPr lang="en-US" dirty="0" smtClean="0">
                <a:latin typeface="Courier New"/>
                <a:cs typeface="Courier New"/>
              </a:rPr>
              <a:t>" </a:t>
            </a:r>
            <a:r>
              <a:rPr lang="en-US" dirty="0">
                <a:latin typeface="Courier New"/>
                <a:cs typeface="Courier New"/>
              </a:rPr>
              <a:t>: function(e</a:t>
            </a:r>
            <a:r>
              <a:rPr lang="en-US" dirty="0" smtClean="0">
                <a:latin typeface="Courier New"/>
                <a:cs typeface="Courier New"/>
              </a:rPr>
              <a:t>) {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      alert(this);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smtClean="0">
                <a:latin typeface="Courier New"/>
                <a:cs typeface="Courier New"/>
              </a:rPr>
              <a:t>  }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myObj1 = new </a:t>
            </a:r>
            <a:r>
              <a:rPr lang="en-US" dirty="0" err="1" smtClean="0">
                <a:latin typeface="Courier New"/>
                <a:cs typeface="Courier New"/>
              </a:rPr>
              <a:t>MyObject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document.getElementById</a:t>
            </a:r>
            <a:r>
              <a:rPr lang="en-US" dirty="0" smtClean="0">
                <a:latin typeface="Courier New"/>
                <a:cs typeface="Courier New"/>
              </a:rPr>
              <a:t>('</a:t>
            </a:r>
            <a:r>
              <a:rPr lang="en-US" dirty="0" err="1" smtClean="0">
                <a:latin typeface="Courier New"/>
                <a:cs typeface="Courier New"/>
              </a:rPr>
              <a:t>myButton</a:t>
            </a:r>
            <a:r>
              <a:rPr lang="en-US" dirty="0" smtClean="0">
                <a:latin typeface="Courier New"/>
                <a:cs typeface="Courier New"/>
              </a:rPr>
              <a:t>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.</a:t>
            </a:r>
            <a:r>
              <a:rPr lang="en-US" dirty="0" err="1" smtClean="0">
                <a:latin typeface="Courier New"/>
                <a:cs typeface="Courier New"/>
              </a:rPr>
              <a:t>addEventHandler</a:t>
            </a:r>
            <a:r>
              <a:rPr lang="en-US" dirty="0" smtClean="0">
                <a:latin typeface="Courier New"/>
                <a:cs typeface="Courier New"/>
              </a:rPr>
              <a:t>('click', myObj1.sayHi)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&lt;/script&gt;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69738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S4: Event Handler</a:t>
            </a:r>
            <a:endParaRPr lang="en-US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446022" y="1869141"/>
            <a:ext cx="825037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&lt;button id='</a:t>
            </a:r>
            <a:r>
              <a:rPr lang="en-US" dirty="0" err="1" smtClean="0">
                <a:latin typeface="Courier New"/>
                <a:cs typeface="Courier New"/>
              </a:rPr>
              <a:t>myButton</a:t>
            </a:r>
            <a:r>
              <a:rPr lang="en-US" dirty="0" smtClean="0">
                <a:latin typeface="Courier New"/>
                <a:cs typeface="Courier New"/>
              </a:rPr>
              <a:t>'&gt;What is this&lt;/button&gt;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&lt;script&gt;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function </a:t>
            </a:r>
            <a:r>
              <a:rPr lang="en-US" dirty="0" err="1" smtClean="0">
                <a:latin typeface="Courier New"/>
                <a:cs typeface="Courier New"/>
              </a:rPr>
              <a:t>MyObject</a:t>
            </a:r>
            <a:r>
              <a:rPr lang="en-US" dirty="0" smtClean="0">
                <a:latin typeface="Courier New"/>
                <a:cs typeface="Courier New"/>
              </a:rPr>
              <a:t>() {}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MyObject.prototype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smtClean="0">
                <a:latin typeface="Courier New"/>
                <a:cs typeface="Courier New"/>
              </a:rPr>
              <a:t>  "</a:t>
            </a:r>
            <a:r>
              <a:rPr lang="en-US" dirty="0" err="1" smtClean="0">
                <a:latin typeface="Courier New"/>
                <a:cs typeface="Courier New"/>
              </a:rPr>
              <a:t>sayHi</a:t>
            </a:r>
            <a:r>
              <a:rPr lang="en-US" dirty="0" smtClean="0">
                <a:latin typeface="Courier New"/>
                <a:cs typeface="Courier New"/>
              </a:rPr>
              <a:t>" </a:t>
            </a:r>
            <a:r>
              <a:rPr lang="en-US" dirty="0">
                <a:latin typeface="Courier New"/>
                <a:cs typeface="Courier New"/>
              </a:rPr>
              <a:t>: function(e</a:t>
            </a:r>
            <a:r>
              <a:rPr lang="en-US" dirty="0" smtClean="0">
                <a:latin typeface="Courier New"/>
                <a:cs typeface="Courier New"/>
              </a:rPr>
              <a:t>) {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      alert(this);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smtClean="0">
                <a:latin typeface="Courier New"/>
                <a:cs typeface="Courier New"/>
              </a:rPr>
              <a:t>  }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myObj1 = new </a:t>
            </a:r>
            <a:r>
              <a:rPr lang="en-US" dirty="0" err="1" smtClean="0">
                <a:latin typeface="Courier New"/>
                <a:cs typeface="Courier New"/>
              </a:rPr>
              <a:t>MyObject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document.getElementById</a:t>
            </a:r>
            <a:r>
              <a:rPr lang="en-US" dirty="0" smtClean="0">
                <a:latin typeface="Courier New"/>
                <a:cs typeface="Courier New"/>
              </a:rPr>
              <a:t>('</a:t>
            </a:r>
            <a:r>
              <a:rPr lang="en-US" dirty="0" err="1" smtClean="0">
                <a:latin typeface="Courier New"/>
                <a:cs typeface="Courier New"/>
              </a:rPr>
              <a:t>myButton</a:t>
            </a:r>
            <a:r>
              <a:rPr lang="en-US" dirty="0" smtClean="0">
                <a:latin typeface="Courier New"/>
                <a:cs typeface="Courier New"/>
              </a:rPr>
              <a:t>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.</a:t>
            </a:r>
            <a:r>
              <a:rPr lang="en-US" dirty="0" err="1" smtClean="0">
                <a:latin typeface="Courier New"/>
                <a:cs typeface="Courier New"/>
              </a:rPr>
              <a:t>addEventHandler</a:t>
            </a:r>
            <a:r>
              <a:rPr lang="en-US" dirty="0" smtClean="0">
                <a:latin typeface="Courier New"/>
                <a:cs typeface="Courier New"/>
              </a:rPr>
              <a:t>('click', myObj1.sayHi)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&lt;/script&gt;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355" y="6407494"/>
            <a:ext cx="8412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</a:t>
            </a:r>
            <a:r>
              <a:rPr lang="en-US" dirty="0" smtClean="0">
                <a:latin typeface="Courier New"/>
                <a:cs typeface="Courier New"/>
              </a:rPr>
              <a:t>this</a:t>
            </a:r>
            <a:r>
              <a:rPr lang="en-US" dirty="0" smtClean="0"/>
              <a:t>? the element that fired the event. (except in IE&lt;=8, where it's window)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43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Input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click</a:t>
            </a:r>
            <a:r>
              <a:rPr lang="en-US" dirty="0" smtClean="0"/>
              <a:t>: mouse clicked the element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mouseenter</a:t>
            </a:r>
            <a:r>
              <a:rPr lang="en-US" dirty="0" smtClean="0"/>
              <a:t>: </a:t>
            </a:r>
            <a:r>
              <a:rPr lang="en-US" dirty="0" smtClean="0"/>
              <a:t>mouse went over the event.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keydown</a:t>
            </a:r>
            <a:r>
              <a:rPr lang="en-US" dirty="0" smtClean="0"/>
              <a:t>: keyboard key pressed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window.onload</a:t>
            </a:r>
            <a:r>
              <a:rPr lang="en-US" dirty="0" smtClean="0"/>
              <a:t>: The window loaded.</a:t>
            </a:r>
          </a:p>
          <a:p>
            <a:r>
              <a:rPr lang="en-US" dirty="0" smtClean="0"/>
              <a:t>More at</a:t>
            </a:r>
            <a:br>
              <a:rPr lang="en-US" dirty="0" smtClean="0"/>
            </a:b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developer.mozilla.org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/en-US/docs/Web/Events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32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&lt;button id='</a:t>
            </a:r>
            <a:r>
              <a:rPr lang="en-US" dirty="0" err="1">
                <a:latin typeface="Courier New"/>
                <a:cs typeface="Courier New"/>
              </a:rPr>
              <a:t>myButton</a:t>
            </a:r>
            <a:r>
              <a:rPr lang="en-US" dirty="0">
                <a:latin typeface="Courier New"/>
                <a:cs typeface="Courier New"/>
              </a:rPr>
              <a:t>'&gt;What is this&lt;/button&gt;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&lt;script&gt;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function </a:t>
            </a:r>
            <a:r>
              <a:rPr lang="en-US" dirty="0" err="1" smtClean="0">
                <a:latin typeface="Courier New"/>
                <a:cs typeface="Courier New"/>
              </a:rPr>
              <a:t>log_event</a:t>
            </a:r>
            <a:r>
              <a:rPr lang="en-US" dirty="0" smtClean="0">
                <a:latin typeface="Courier New"/>
                <a:cs typeface="Courier New"/>
              </a:rPr>
              <a:t>(event)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err="1" smtClean="0">
                <a:latin typeface="Courier New"/>
                <a:cs typeface="Courier New"/>
              </a:rPr>
              <a:t>console.log</a:t>
            </a:r>
            <a:r>
              <a:rPr lang="en-US" dirty="0" smtClean="0">
                <a:latin typeface="Courier New"/>
                <a:cs typeface="Courier New"/>
              </a:rPr>
              <a:t>(event);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}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>
                <a:latin typeface="Courier New"/>
                <a:cs typeface="Courier New"/>
              </a:rPr>
              <a:t>document.getElementById</a:t>
            </a:r>
            <a:r>
              <a:rPr lang="en-US" dirty="0">
                <a:latin typeface="Courier New"/>
                <a:cs typeface="Courier New"/>
              </a:rPr>
              <a:t>('</a:t>
            </a:r>
            <a:r>
              <a:rPr lang="en-US" dirty="0" err="1">
                <a:latin typeface="Courier New"/>
                <a:cs typeface="Courier New"/>
              </a:rPr>
              <a:t>myButton</a:t>
            </a:r>
            <a:r>
              <a:rPr lang="en-US" dirty="0">
                <a:latin typeface="Courier New"/>
                <a:cs typeface="Courier New"/>
              </a:rPr>
              <a:t>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  .</a:t>
            </a:r>
            <a:r>
              <a:rPr lang="en-US" dirty="0" err="1">
                <a:latin typeface="Courier New"/>
                <a:cs typeface="Courier New"/>
              </a:rPr>
              <a:t>addEventListener</a:t>
            </a:r>
            <a:r>
              <a:rPr lang="en-US" dirty="0">
                <a:latin typeface="Courier New"/>
                <a:cs typeface="Courier New"/>
              </a:rPr>
              <a:t>('click', </a:t>
            </a:r>
            <a:r>
              <a:rPr lang="en-US" dirty="0" err="1" smtClean="0">
                <a:latin typeface="Courier New"/>
                <a:cs typeface="Courier New"/>
              </a:rPr>
              <a:t>log_event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)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14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event.target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382580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&lt;button id='</a:t>
            </a:r>
            <a:r>
              <a:rPr lang="en-US" dirty="0" err="1">
                <a:latin typeface="Courier New"/>
                <a:cs typeface="Courier New"/>
              </a:rPr>
              <a:t>myButton</a:t>
            </a:r>
            <a:r>
              <a:rPr lang="en-US" dirty="0">
                <a:latin typeface="Courier New"/>
                <a:cs typeface="Courier New"/>
              </a:rPr>
              <a:t>'&gt;What is this&lt;/button&gt;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&lt;script&gt;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function </a:t>
            </a:r>
            <a:r>
              <a:rPr lang="en-US" dirty="0" err="1" smtClean="0">
                <a:latin typeface="Courier New"/>
                <a:cs typeface="Courier New"/>
              </a:rPr>
              <a:t>log_event</a:t>
            </a:r>
            <a:r>
              <a:rPr lang="en-US" dirty="0" smtClean="0">
                <a:latin typeface="Courier New"/>
                <a:cs typeface="Courier New"/>
              </a:rPr>
              <a:t>(event)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err="1" smtClean="0">
                <a:latin typeface="Courier New"/>
                <a:cs typeface="Courier New"/>
              </a:rPr>
              <a:t>console.log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event.target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console.log</a:t>
            </a:r>
            <a:r>
              <a:rPr lang="en-US" dirty="0" smtClean="0">
                <a:latin typeface="Courier New"/>
                <a:cs typeface="Courier New"/>
              </a:rPr>
              <a:t>(this)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}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>
                <a:latin typeface="Courier New"/>
                <a:cs typeface="Courier New"/>
              </a:rPr>
              <a:t>document.getElementById</a:t>
            </a:r>
            <a:r>
              <a:rPr lang="en-US" dirty="0">
                <a:latin typeface="Courier New"/>
                <a:cs typeface="Courier New"/>
              </a:rPr>
              <a:t>('</a:t>
            </a:r>
            <a:r>
              <a:rPr lang="en-US" dirty="0" err="1">
                <a:latin typeface="Courier New"/>
                <a:cs typeface="Courier New"/>
              </a:rPr>
              <a:t>myButton</a:t>
            </a:r>
            <a:r>
              <a:rPr lang="en-US" dirty="0">
                <a:latin typeface="Courier New"/>
                <a:cs typeface="Courier New"/>
              </a:rPr>
              <a:t>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  .</a:t>
            </a:r>
            <a:r>
              <a:rPr lang="en-US" dirty="0" err="1">
                <a:latin typeface="Courier New"/>
                <a:cs typeface="Courier New"/>
              </a:rPr>
              <a:t>addEventListener</a:t>
            </a:r>
            <a:r>
              <a:rPr lang="en-US" dirty="0">
                <a:latin typeface="Courier New"/>
                <a:cs typeface="Courier New"/>
              </a:rPr>
              <a:t>('click', </a:t>
            </a:r>
            <a:r>
              <a:rPr lang="en-US" dirty="0" err="1" smtClean="0">
                <a:latin typeface="Courier New"/>
                <a:cs typeface="Courier New"/>
              </a:rPr>
              <a:t>log_event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)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&lt;/script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77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event.target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382580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&lt;button id='</a:t>
            </a:r>
            <a:r>
              <a:rPr lang="en-US" dirty="0" err="1">
                <a:latin typeface="Courier New"/>
                <a:cs typeface="Courier New"/>
              </a:rPr>
              <a:t>myButton</a:t>
            </a:r>
            <a:r>
              <a:rPr lang="en-US" dirty="0">
                <a:latin typeface="Courier New"/>
                <a:cs typeface="Courier New"/>
              </a:rPr>
              <a:t>'&gt;What is this&lt;/button&gt;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&lt;script&gt;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function </a:t>
            </a:r>
            <a:r>
              <a:rPr lang="en-US" dirty="0" err="1" smtClean="0">
                <a:latin typeface="Courier New"/>
                <a:cs typeface="Courier New"/>
              </a:rPr>
              <a:t>log_event</a:t>
            </a:r>
            <a:r>
              <a:rPr lang="en-US" dirty="0" smtClean="0">
                <a:latin typeface="Courier New"/>
                <a:cs typeface="Courier New"/>
              </a:rPr>
              <a:t>(event)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err="1" smtClean="0">
                <a:latin typeface="Courier New"/>
                <a:cs typeface="Courier New"/>
              </a:rPr>
              <a:t>console.log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event.target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console.log</a:t>
            </a:r>
            <a:r>
              <a:rPr lang="en-US" dirty="0" smtClean="0">
                <a:latin typeface="Courier New"/>
                <a:cs typeface="Courier New"/>
              </a:rPr>
              <a:t>(this)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}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>
                <a:latin typeface="Courier New"/>
                <a:cs typeface="Courier New"/>
              </a:rPr>
              <a:t>document.getElementById</a:t>
            </a:r>
            <a:r>
              <a:rPr lang="en-US" dirty="0">
                <a:latin typeface="Courier New"/>
                <a:cs typeface="Courier New"/>
              </a:rPr>
              <a:t>('</a:t>
            </a:r>
            <a:r>
              <a:rPr lang="en-US" dirty="0" err="1">
                <a:latin typeface="Courier New"/>
                <a:cs typeface="Courier New"/>
              </a:rPr>
              <a:t>myButton</a:t>
            </a:r>
            <a:r>
              <a:rPr lang="en-US" dirty="0">
                <a:latin typeface="Courier New"/>
                <a:cs typeface="Courier New"/>
              </a:rPr>
              <a:t>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  .</a:t>
            </a:r>
            <a:r>
              <a:rPr lang="en-US" dirty="0" err="1">
                <a:latin typeface="Courier New"/>
                <a:cs typeface="Courier New"/>
              </a:rPr>
              <a:t>addEventListener</a:t>
            </a:r>
            <a:r>
              <a:rPr lang="en-US" dirty="0">
                <a:latin typeface="Courier New"/>
                <a:cs typeface="Courier New"/>
              </a:rPr>
              <a:t>('click', </a:t>
            </a:r>
            <a:r>
              <a:rPr lang="en-US" dirty="0" err="1" smtClean="0">
                <a:latin typeface="Courier New"/>
                <a:cs typeface="Courier New"/>
              </a:rPr>
              <a:t>log_event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)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&lt;/script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1263" y="5815263"/>
            <a:ext cx="8168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event.target</a:t>
            </a:r>
            <a:r>
              <a:rPr lang="en-US" dirty="0" smtClean="0"/>
              <a:t> is where the event came from (where you clicked). 'this' is the element you attached it to here. (important if you have things inside other things ("event bubbling"))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23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bubbling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event passes down through DOM tree to target (</a:t>
            </a:r>
            <a:r>
              <a:rPr lang="en-US" b="1" dirty="0" smtClean="0"/>
              <a:t>capturing</a:t>
            </a:r>
            <a:r>
              <a:rPr lang="en-US" dirty="0" smtClean="0"/>
              <a:t>) then back up through same tree (</a:t>
            </a:r>
            <a:r>
              <a:rPr lang="en-US" b="1" dirty="0" smtClean="0"/>
              <a:t>bubbling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my_link.addEventListener</a:t>
            </a:r>
            <a:r>
              <a:rPr lang="en-US" sz="1800" dirty="0" smtClean="0">
                <a:latin typeface="Courier New"/>
                <a:cs typeface="Courier New"/>
              </a:rPr>
              <a:t>(“click”, function(event) </a:t>
            </a:r>
            <a:r>
              <a:rPr lang="en-US" sz="1800" dirty="0" smtClean="0">
                <a:latin typeface="Courier New"/>
                <a:cs typeface="Courier New"/>
              </a:rPr>
              <a:t>{</a:t>
            </a:r>
            <a:r>
              <a:rPr lang="en-US" sz="1800" dirty="0">
                <a:latin typeface="Courier New"/>
                <a:cs typeface="Courier New"/>
              </a:rPr>
              <a:t>	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});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57871" y="4099494"/>
            <a:ext cx="2660292" cy="266029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83935" y="4632074"/>
            <a:ext cx="1810775" cy="19336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36336" y="5079443"/>
            <a:ext cx="1494504" cy="1371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my_link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2740045">
            <a:off x="2425346" y="4382171"/>
            <a:ext cx="1661076" cy="49980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capture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2700000" flipH="1">
            <a:off x="2035757" y="4829540"/>
            <a:ext cx="1844227" cy="49980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bubbling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10000" y="5636348"/>
            <a:ext cx="920955" cy="5436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274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bubbling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1994215"/>
          </a:xfrm>
        </p:spPr>
        <p:txBody>
          <a:bodyPr/>
          <a:lstStyle/>
          <a:p>
            <a:r>
              <a:rPr lang="en-US" dirty="0" smtClean="0"/>
              <a:t>Every event passes down through DOM tree to target (</a:t>
            </a:r>
            <a:r>
              <a:rPr lang="en-US" b="1" dirty="0" smtClean="0"/>
              <a:t>capturing</a:t>
            </a:r>
            <a:r>
              <a:rPr lang="en-US" dirty="0" smtClean="0"/>
              <a:t>) then back up through same tree (</a:t>
            </a:r>
            <a:r>
              <a:rPr lang="en-US" b="1" dirty="0" smtClean="0"/>
              <a:t>bubbling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my_link.addEventListener</a:t>
            </a:r>
            <a:r>
              <a:rPr lang="en-US" sz="1800" dirty="0" smtClean="0">
                <a:latin typeface="Courier New"/>
                <a:cs typeface="Courier New"/>
              </a:rPr>
              <a:t>(“click”, function(event) </a:t>
            </a:r>
            <a:r>
              <a:rPr lang="en-US" sz="1800" dirty="0" smtClean="0">
                <a:latin typeface="Courier New"/>
                <a:cs typeface="Courier New"/>
              </a:rPr>
              <a:t>{</a:t>
            </a:r>
            <a:r>
              <a:rPr lang="en-US" sz="1800" dirty="0">
                <a:latin typeface="Courier New"/>
                <a:cs typeface="Courier New"/>
              </a:rPr>
              <a:t>	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});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57871" y="4099494"/>
            <a:ext cx="2660292" cy="266029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83935" y="4632074"/>
            <a:ext cx="1810775" cy="19336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36336" y="5079443"/>
            <a:ext cx="1494504" cy="1371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my_link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2740045">
            <a:off x="2425346" y="4382171"/>
            <a:ext cx="1661076" cy="49980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capture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2700000" flipH="1">
            <a:off x="2035757" y="4829540"/>
            <a:ext cx="1844227" cy="49980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bubbling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10000" y="5636348"/>
            <a:ext cx="920955" cy="5436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span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93969" y="3764191"/>
            <a:ext cx="28142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order:</a:t>
            </a:r>
          </a:p>
          <a:p>
            <a:r>
              <a:rPr lang="en-US" dirty="0" smtClean="0">
                <a:latin typeface="Courier New"/>
                <a:cs typeface="Courier New"/>
              </a:rPr>
              <a:t>body </a:t>
            </a:r>
            <a:r>
              <a:rPr lang="en-US" dirty="0" smtClean="0">
                <a:cs typeface="Courier New"/>
              </a:rPr>
              <a:t>capture</a:t>
            </a:r>
          </a:p>
          <a:p>
            <a:r>
              <a:rPr lang="en-US" dirty="0" smtClean="0">
                <a:latin typeface="Courier New"/>
                <a:cs typeface="Courier New"/>
              </a:rPr>
              <a:t>div </a:t>
            </a:r>
            <a:r>
              <a:rPr lang="en-US" dirty="0" smtClean="0">
                <a:cs typeface="Courier New"/>
              </a:rPr>
              <a:t>capture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my_link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capture</a:t>
            </a:r>
          </a:p>
          <a:p>
            <a:r>
              <a:rPr lang="en-US" dirty="0" smtClean="0">
                <a:latin typeface="Courier New"/>
                <a:cs typeface="Courier New"/>
              </a:rPr>
              <a:t>span </a:t>
            </a:r>
            <a:r>
              <a:rPr lang="en-US" dirty="0">
                <a:cs typeface="Courier New"/>
              </a:rPr>
              <a:t>capture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span </a:t>
            </a:r>
            <a:r>
              <a:rPr lang="en-US" dirty="0" smtClean="0">
                <a:cs typeface="Courier New"/>
              </a:rPr>
              <a:t>bubble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my_link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cs typeface="Courier New"/>
              </a:rPr>
              <a:t>bubble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div </a:t>
            </a:r>
            <a:r>
              <a:rPr lang="en-US" dirty="0">
                <a:cs typeface="Courier New"/>
              </a:rPr>
              <a:t>bubble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body </a:t>
            </a:r>
            <a:r>
              <a:rPr lang="en-US" dirty="0">
                <a:cs typeface="Courier New"/>
              </a:rPr>
              <a:t>bubble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83453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bubbling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event passes down through DOM tree to target (</a:t>
            </a:r>
            <a:r>
              <a:rPr lang="en-US" b="1" dirty="0" smtClean="0"/>
              <a:t>capturing</a:t>
            </a:r>
            <a:r>
              <a:rPr lang="en-US" dirty="0" smtClean="0"/>
              <a:t>) then back up through same tree (</a:t>
            </a:r>
            <a:r>
              <a:rPr lang="en-US" b="1" dirty="0" smtClean="0"/>
              <a:t>bubbling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my_link.addEventListener</a:t>
            </a:r>
            <a:r>
              <a:rPr lang="en-US" sz="1800" dirty="0" smtClean="0">
                <a:latin typeface="Courier New"/>
                <a:cs typeface="Courier New"/>
              </a:rPr>
              <a:t>(“click”, function(event) </a:t>
            </a:r>
            <a:r>
              <a:rPr lang="en-US" sz="1800" dirty="0" smtClean="0">
                <a:latin typeface="Courier New"/>
                <a:cs typeface="Courier New"/>
              </a:rPr>
              <a:t>{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}, </a:t>
            </a:r>
            <a:r>
              <a:rPr lang="en-US" sz="1800" b="1" dirty="0" smtClean="0">
                <a:latin typeface="Courier New"/>
                <a:cs typeface="Courier New"/>
              </a:rPr>
              <a:t>[</a:t>
            </a:r>
            <a:r>
              <a:rPr lang="en-US" sz="1800" b="1" dirty="0" err="1" smtClean="0">
                <a:latin typeface="Courier New"/>
                <a:cs typeface="Courier New"/>
              </a:rPr>
              <a:t>use_capture</a:t>
            </a:r>
            <a:r>
              <a:rPr lang="en-US" sz="1800" b="1" dirty="0" smtClean="0">
                <a:latin typeface="Courier New"/>
                <a:cs typeface="Courier New"/>
              </a:rPr>
              <a:t>]</a:t>
            </a:r>
            <a:r>
              <a:rPr lang="en-US" sz="18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59581" y="4099494"/>
            <a:ext cx="2660292" cy="266029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85645" y="4632074"/>
            <a:ext cx="1810775" cy="19336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38046" y="5079443"/>
            <a:ext cx="1494504" cy="1371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my_link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2740045">
            <a:off x="5327056" y="4382171"/>
            <a:ext cx="1661076" cy="49980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capture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2700000" flipH="1">
            <a:off x="4937467" y="4829540"/>
            <a:ext cx="1844227" cy="49980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bubbling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11710" y="5636348"/>
            <a:ext cx="920955" cy="5436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867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P3 is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</a:t>
            </a:r>
            <a:r>
              <a:rPr lang="en-US" dirty="0" smtClean="0"/>
              <a:t>Wednesday October 22 at 8pm</a:t>
            </a:r>
            <a:endParaRPr lang="en-US" dirty="0" smtClean="0"/>
          </a:p>
          <a:p>
            <a:r>
              <a:rPr lang="en-US" dirty="0" smtClean="0"/>
              <a:t>Will </a:t>
            </a:r>
            <a:r>
              <a:rPr lang="en-US" dirty="0" smtClean="0"/>
              <a:t>discuss in more detail later…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13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bubbling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event passes down through DOM tree to target (</a:t>
            </a:r>
            <a:r>
              <a:rPr lang="en-US" b="1" dirty="0" smtClean="0"/>
              <a:t>capturing</a:t>
            </a:r>
            <a:r>
              <a:rPr lang="en-US" dirty="0" smtClean="0"/>
              <a:t>) then back up through same tree (</a:t>
            </a:r>
            <a:r>
              <a:rPr lang="en-US" b="1" dirty="0" smtClean="0"/>
              <a:t>bubbling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my_link.addEventListener</a:t>
            </a:r>
            <a:r>
              <a:rPr lang="en-US" sz="1800" dirty="0" smtClean="0">
                <a:latin typeface="Courier New"/>
                <a:cs typeface="Courier New"/>
              </a:rPr>
              <a:t>(“click”, function(event) {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b="1" dirty="0" err="1" smtClean="0">
                <a:latin typeface="Courier New"/>
                <a:cs typeface="Courier New"/>
              </a:rPr>
              <a:t>event.stopPropagation</a:t>
            </a:r>
            <a:r>
              <a:rPr lang="en-US" sz="1800" b="1" dirty="0" smtClean="0">
                <a:latin typeface="Courier New"/>
                <a:cs typeface="Courier New"/>
              </a:rPr>
              <a:t>(); </a:t>
            </a:r>
            <a:r>
              <a:rPr lang="en-US" sz="1800" dirty="0" smtClean="0">
                <a:latin typeface="Courier New"/>
                <a:cs typeface="Courier New"/>
              </a:rPr>
              <a:t>// stop the bubbling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});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57871" y="4099494"/>
            <a:ext cx="2660292" cy="266029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83935" y="4632074"/>
            <a:ext cx="1810775" cy="19336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36336" y="5079443"/>
            <a:ext cx="1494504" cy="1371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my_link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2740045">
            <a:off x="2425346" y="4382171"/>
            <a:ext cx="1661076" cy="49980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capture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2700000" flipH="1">
            <a:off x="2035757" y="4829540"/>
            <a:ext cx="1844227" cy="49980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bubbling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10000" y="5636348"/>
            <a:ext cx="920955" cy="5436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145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be writing a </a:t>
            </a:r>
            <a:r>
              <a:rPr lang="en-US" dirty="0" err="1" smtClean="0"/>
              <a:t>StateMachine</a:t>
            </a:r>
            <a:r>
              <a:rPr lang="en-US" dirty="0" smtClean="0"/>
              <a:t> object that takes in a description of a state machine and acts according to the description.</a:t>
            </a:r>
          </a:p>
          <a:p>
            <a:r>
              <a:rPr lang="en-US" dirty="0" smtClean="0"/>
              <a:t>Then you will test this object out by writing some tests.</a:t>
            </a:r>
          </a:p>
          <a:p>
            <a:pPr lvl="1"/>
            <a:r>
              <a:rPr lang="en-US" dirty="0" smtClean="0"/>
              <a:t>Tests should be interesting. For example, you can make a simple fighting game by looking at key combinations (sequences are good for state machines)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47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“this” keyword</a:t>
            </a:r>
          </a:p>
          <a:p>
            <a:r>
              <a:rPr lang="en-US" dirty="0" smtClean="0"/>
              <a:t>events in </a:t>
            </a:r>
            <a:r>
              <a:rPr lang="en-US" dirty="0" err="1" smtClean="0"/>
              <a:t>js</a:t>
            </a:r>
            <a:endParaRPr lang="en-US" dirty="0" smtClean="0"/>
          </a:p>
          <a:p>
            <a:r>
              <a:rPr lang="en-US" dirty="0" smtClean="0"/>
              <a:t>P3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007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“this”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Serves as an “identity” function</a:t>
            </a:r>
          </a:p>
          <a:p>
            <a:r>
              <a:rPr lang="en-US" dirty="0" smtClean="0"/>
              <a:t>Usually for objects to be able to refer to themselves</a:t>
            </a:r>
          </a:p>
          <a:p>
            <a:r>
              <a:rPr lang="en-US" b="1" dirty="0" smtClean="0"/>
              <a:t>Meaning changes depending on how we call a function</a:t>
            </a:r>
          </a:p>
          <a:p>
            <a:r>
              <a:rPr lang="en-US" dirty="0" smtClean="0"/>
              <a:t>Four scenarios…</a:t>
            </a:r>
          </a:p>
          <a:p>
            <a:pPr lvl="1"/>
            <a:r>
              <a:rPr lang="en-US" dirty="0" smtClean="0"/>
              <a:t>S1: Calling an object’s method</a:t>
            </a:r>
          </a:p>
          <a:p>
            <a:pPr lvl="1"/>
            <a:r>
              <a:rPr lang="en-US" dirty="0" smtClean="0"/>
              <a:t>S2: Constructors</a:t>
            </a:r>
          </a:p>
          <a:p>
            <a:pPr lvl="1"/>
            <a:r>
              <a:rPr lang="en-US" dirty="0" smtClean="0"/>
              <a:t>S3: Function call</a:t>
            </a:r>
          </a:p>
          <a:p>
            <a:pPr lvl="1"/>
            <a:r>
              <a:rPr lang="en-US" dirty="0" smtClean="0"/>
              <a:t>S4: Event </a:t>
            </a:r>
            <a:r>
              <a:rPr lang="en-US" dirty="0" smtClean="0"/>
              <a:t>handler (haven't covered this "this" yet)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33288" y="6420350"/>
            <a:ext cx="422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www.digital-web.com</a:t>
            </a:r>
            <a:r>
              <a:rPr lang="en-US" sz="1200" dirty="0"/>
              <a:t>/articles/</a:t>
            </a:r>
            <a:r>
              <a:rPr lang="en-US" sz="1200" dirty="0" err="1"/>
              <a:t>scope_in_javascript</a:t>
            </a:r>
            <a:r>
              <a:rPr lang="en-US" sz="1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128998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S1: Calling an object’s method</a:t>
            </a:r>
            <a:endParaRPr lang="en-US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595959" y="1869141"/>
            <a:ext cx="795049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deep_thought</a:t>
            </a:r>
            <a:r>
              <a:rPr lang="en-US" dirty="0" smtClean="0">
                <a:latin typeface="Courier New"/>
                <a:cs typeface="Courier New"/>
              </a:rPr>
              <a:t> =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</a:t>
            </a:r>
            <a:r>
              <a:rPr lang="en-US" dirty="0" err="1" smtClean="0">
                <a:latin typeface="Courier New"/>
                <a:cs typeface="Courier New"/>
              </a:rPr>
              <a:t>the_answer</a:t>
            </a:r>
            <a:r>
              <a:rPr lang="en-US" dirty="0" smtClean="0">
                <a:latin typeface="Courier New"/>
                <a:cs typeface="Courier New"/>
              </a:rPr>
              <a:t>: 42,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</a:t>
            </a:r>
            <a:r>
              <a:rPr lang="en-US" dirty="0" err="1" smtClean="0">
                <a:latin typeface="Courier New"/>
                <a:cs typeface="Courier New"/>
              </a:rPr>
              <a:t>ask_question</a:t>
            </a:r>
            <a:r>
              <a:rPr lang="en-US" dirty="0" smtClean="0">
                <a:latin typeface="Courier New"/>
                <a:cs typeface="Courier New"/>
              </a:rPr>
              <a:t>: function()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               return </a:t>
            </a:r>
            <a:r>
              <a:rPr lang="en-US" dirty="0" err="1" smtClean="0">
                <a:latin typeface="Courier New"/>
                <a:cs typeface="Courier New"/>
              </a:rPr>
              <a:t>this.the_answer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            }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the_meaning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deep_thought.ask_question</a:t>
            </a:r>
            <a:r>
              <a:rPr lang="en-US" dirty="0" smtClean="0">
                <a:latin typeface="Courier New"/>
                <a:cs typeface="Courier New"/>
              </a:rPr>
              <a:t>();   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08177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S1: Calling an object’s method</a:t>
            </a:r>
            <a:endParaRPr lang="en-US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595959" y="1869141"/>
            <a:ext cx="795049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deep_thought</a:t>
            </a:r>
            <a:r>
              <a:rPr lang="en-US" dirty="0" smtClean="0">
                <a:latin typeface="Courier New"/>
                <a:cs typeface="Courier New"/>
              </a:rPr>
              <a:t> =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</a:t>
            </a:r>
            <a:r>
              <a:rPr lang="en-US" dirty="0" err="1" smtClean="0">
                <a:latin typeface="Courier New"/>
                <a:cs typeface="Courier New"/>
              </a:rPr>
              <a:t>the_answer</a:t>
            </a:r>
            <a:r>
              <a:rPr lang="en-US" dirty="0" smtClean="0">
                <a:latin typeface="Courier New"/>
                <a:cs typeface="Courier New"/>
              </a:rPr>
              <a:t>: 42,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</a:t>
            </a:r>
            <a:r>
              <a:rPr lang="en-US" dirty="0" err="1" smtClean="0">
                <a:latin typeface="Courier New"/>
                <a:cs typeface="Courier New"/>
              </a:rPr>
              <a:t>ask_question</a:t>
            </a:r>
            <a:r>
              <a:rPr lang="en-US" dirty="0" smtClean="0">
                <a:latin typeface="Courier New"/>
                <a:cs typeface="Courier New"/>
              </a:rPr>
              <a:t>: function()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               return </a:t>
            </a:r>
            <a:r>
              <a:rPr lang="en-US" dirty="0" err="1" smtClean="0">
                <a:latin typeface="Courier New"/>
                <a:cs typeface="Courier New"/>
              </a:rPr>
              <a:t>this.the_answer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            }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the_meaning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deep_thought.ask_question</a:t>
            </a:r>
            <a:r>
              <a:rPr lang="en-US" dirty="0" smtClean="0">
                <a:latin typeface="Courier New"/>
                <a:cs typeface="Courier New"/>
              </a:rPr>
              <a:t>();   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3607327" y="5317955"/>
            <a:ext cx="2249067" cy="714352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25962" y="6208690"/>
            <a:ext cx="697651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this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is the object before the last ‘.’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44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S2: Function Call (without new)</a:t>
            </a:r>
            <a:endParaRPr lang="en-US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446022" y="1869141"/>
            <a:ext cx="825037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function </a:t>
            </a:r>
            <a:r>
              <a:rPr lang="en-US" dirty="0" err="1" smtClean="0">
                <a:latin typeface="Courier New"/>
                <a:cs typeface="Courier New"/>
              </a:rPr>
              <a:t>test_this</a:t>
            </a:r>
            <a:r>
              <a:rPr lang="en-US" dirty="0" smtClean="0">
                <a:latin typeface="Courier New"/>
                <a:cs typeface="Courier New"/>
              </a:rPr>
              <a:t>() {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return this;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i_wonder_what_this_is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test_this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508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S2: </a:t>
            </a:r>
            <a:r>
              <a:rPr lang="en-US" dirty="0" smtClean="0"/>
              <a:t>Function </a:t>
            </a:r>
            <a:r>
              <a:rPr lang="en-US" dirty="0" smtClean="0"/>
              <a:t>Call (without new)</a:t>
            </a:r>
            <a:endParaRPr lang="en-US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446022" y="1869141"/>
            <a:ext cx="825037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function </a:t>
            </a:r>
            <a:r>
              <a:rPr lang="en-US" dirty="0" err="1" smtClean="0">
                <a:latin typeface="Courier New"/>
                <a:cs typeface="Courier New"/>
              </a:rPr>
              <a:t>test_this</a:t>
            </a:r>
            <a:r>
              <a:rPr lang="en-US" dirty="0" smtClean="0">
                <a:latin typeface="Courier New"/>
                <a:cs typeface="Courier New"/>
              </a:rPr>
              <a:t>() {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return this;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i_wonder_what_this_is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test_this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3104" y="4894635"/>
            <a:ext cx="71440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 “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new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 keyword or piggyback object?</a:t>
            </a:r>
            <a:endParaRPr lang="en-US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Courier New"/>
              <a:cs typeface="Courier New"/>
            </a:endParaRPr>
          </a:p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this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is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window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63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1251</TotalTime>
  <Words>1747</Words>
  <Application>Microsoft Macintosh PowerPoint</Application>
  <PresentationFormat>On-screen Show (4:3)</PresentationFormat>
  <Paragraphs>279</Paragraphs>
  <Slides>31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Story</vt:lpstr>
      <vt:lpstr>Events, "this", and P3</vt:lpstr>
      <vt:lpstr>P2 is in</vt:lpstr>
      <vt:lpstr>P3 is out</vt:lpstr>
      <vt:lpstr>Today</vt:lpstr>
      <vt:lpstr>“this”</vt:lpstr>
      <vt:lpstr>S1: Calling an object’s method</vt:lpstr>
      <vt:lpstr>S1: Calling an object’s method</vt:lpstr>
      <vt:lpstr>S2: Function Call (without new)</vt:lpstr>
      <vt:lpstr>S2: Function Call (without new)</vt:lpstr>
      <vt:lpstr>S3: Constructor</vt:lpstr>
      <vt:lpstr>S3: Constructor</vt:lpstr>
      <vt:lpstr>S3: Constructor</vt:lpstr>
      <vt:lpstr>Handling Input In JavaScript</vt:lpstr>
      <vt:lpstr>myDiv.addEventListener (“click”, foo);</vt:lpstr>
      <vt:lpstr>PowerPoint Presentation</vt:lpstr>
      <vt:lpstr>PowerPoint Presentation</vt:lpstr>
      <vt:lpstr>.call &amp; .apply</vt:lpstr>
      <vt:lpstr>.call &amp; .apply</vt:lpstr>
      <vt:lpstr>.call &amp; .apply</vt:lpstr>
      <vt:lpstr>S4: Event Handler</vt:lpstr>
      <vt:lpstr>S4: Event Handler</vt:lpstr>
      <vt:lpstr>S4: Event Handler</vt:lpstr>
      <vt:lpstr>Types of Input Events</vt:lpstr>
      <vt:lpstr>Event parameter</vt:lpstr>
      <vt:lpstr>event.target</vt:lpstr>
      <vt:lpstr>event.target</vt:lpstr>
      <vt:lpstr>Event bubbling</vt:lpstr>
      <vt:lpstr>Event bubbling</vt:lpstr>
      <vt:lpstr>Event bubbling</vt:lpstr>
      <vt:lpstr>Event bubbling</vt:lpstr>
      <vt:lpstr>Project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Prototype, Canvas</dc:title>
  <dc:creator>Julia Schwarz</dc:creator>
  <cp:lastModifiedBy>Dan Tasse</cp:lastModifiedBy>
  <cp:revision>203</cp:revision>
  <dcterms:created xsi:type="dcterms:W3CDTF">2011-09-15T03:16:43Z</dcterms:created>
  <dcterms:modified xsi:type="dcterms:W3CDTF">2014-09-29T21:42:27Z</dcterms:modified>
</cp:coreProperties>
</file>