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notesMasterIdLst>
    <p:notesMasterId r:id="rId12"/>
  </p:notesMasterIdLst>
  <p:sldIdLst>
    <p:sldId id="256" r:id="rId2"/>
    <p:sldId id="257" r:id="rId3"/>
    <p:sldId id="285" r:id="rId4"/>
    <p:sldId id="301" r:id="rId5"/>
    <p:sldId id="270" r:id="rId6"/>
    <p:sldId id="297" r:id="rId7"/>
    <p:sldId id="298" r:id="rId8"/>
    <p:sldId id="300" r:id="rId9"/>
    <p:sldId id="299" r:id="rId10"/>
    <p:sldId id="268" r:id="rId11"/>
  </p:sldIdLst>
  <p:sldSz cx="9752013" cy="7315200"/>
  <p:notesSz cx="7559675" cy="10691813"/>
  <p:embeddedFontLst>
    <p:embeddedFont>
      <p:font typeface="Cordia New" panose="020B0304020202020204" pitchFamily="34" charset="-34"/>
      <p:regular r:id="rId13"/>
      <p:bold r:id="rId14"/>
      <p:italic r:id="rId15"/>
      <p:boldItalic r:id="rId16"/>
    </p:embeddedFont>
    <p:embeddedFont>
      <p:font typeface="Meiryo" panose="020B0604030504040204" pitchFamily="34" charset="-128"/>
      <p:regular r:id="rId17"/>
      <p:bold r:id="rId18"/>
      <p:italic r:id="rId19"/>
      <p:boldItalic r:id="rId20"/>
    </p:embeddedFont>
    <p:embeddedFont>
      <p:font typeface="Asenine" panose="020B0604020202020204" charset="0"/>
      <p:regular r:id="rId21"/>
    </p:embeddedFont>
    <p:embeddedFont>
      <p:font typeface="Calibri" panose="020F0502020204030204" pitchFamily="34"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Bauhaus 93" panose="04030905020B02020C02" pitchFamily="82" charset="0"/>
      <p:regular r:id="rId30"/>
    </p:embeddedFont>
  </p:embeddedFontLst>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5pPr>
    <a:lvl6pPr marL="2286000" algn="l" defTabSz="914400" rtl="0" eaLnBrk="1" latinLnBrk="0" hangingPunct="1">
      <a:defRPr kern="1200">
        <a:solidFill>
          <a:schemeClr val="tx1"/>
        </a:solidFill>
        <a:latin typeface="Arial" charset="0"/>
        <a:ea typeface="+mn-ea"/>
        <a:cs typeface="DejaVu Sans" charset="0"/>
      </a:defRPr>
    </a:lvl6pPr>
    <a:lvl7pPr marL="2743200" algn="l" defTabSz="914400" rtl="0" eaLnBrk="1" latinLnBrk="0" hangingPunct="1">
      <a:defRPr kern="1200">
        <a:solidFill>
          <a:schemeClr val="tx1"/>
        </a:solidFill>
        <a:latin typeface="Arial" charset="0"/>
        <a:ea typeface="+mn-ea"/>
        <a:cs typeface="DejaVu Sans" charset="0"/>
      </a:defRPr>
    </a:lvl7pPr>
    <a:lvl8pPr marL="3200400" algn="l" defTabSz="914400" rtl="0" eaLnBrk="1" latinLnBrk="0" hangingPunct="1">
      <a:defRPr kern="1200">
        <a:solidFill>
          <a:schemeClr val="tx1"/>
        </a:solidFill>
        <a:latin typeface="Arial" charset="0"/>
        <a:ea typeface="+mn-ea"/>
        <a:cs typeface="DejaVu Sans" charset="0"/>
      </a:defRPr>
    </a:lvl8pPr>
    <a:lvl9pPr marL="3657600" algn="l" defTabSz="914400" rtl="0" eaLnBrk="1" latinLnBrk="0" hangingPunct="1">
      <a:defRPr kern="1200">
        <a:solidFill>
          <a:schemeClr val="tx1"/>
        </a:solidFill>
        <a:latin typeface="Arial" charset="0"/>
        <a:ea typeface="+mn-ea"/>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9966"/>
    <a:srgbClr val="006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43" autoAdjust="0"/>
    <p:restoredTop sz="91196" autoAdjust="0"/>
  </p:normalViewPr>
  <p:slideViewPr>
    <p:cSldViewPr>
      <p:cViewPr varScale="1">
        <p:scale>
          <a:sx n="63" d="100"/>
          <a:sy n="63" d="100"/>
        </p:scale>
        <p:origin x="-1194"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ru-RU"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47695F0D-7FB0-4648-A0C4-1C896D85FD80}" type="slidenum">
              <a:rPr lang="ru-RU"/>
              <a:pPr/>
              <a:t>‹#›</a:t>
            </a:fld>
            <a:endParaRPr lang="ru-RU"/>
          </a:p>
        </p:txBody>
      </p:sp>
    </p:spTree>
    <p:extLst>
      <p:ext uri="{BB962C8B-B14F-4D97-AF65-F5344CB8AC3E}">
        <p14:creationId xmlns:p14="http://schemas.microsoft.com/office/powerpoint/2010/main" val="33849714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7C2EA3-D72E-4AA1-B023-BA7909A5397E}" type="slidenum">
              <a:rPr lang="ru-RU"/>
              <a:pPr/>
              <a:t>1</a:t>
            </a:fld>
            <a:endParaRPr lang="ru-RU"/>
          </a:p>
        </p:txBody>
      </p:sp>
      <p:sp>
        <p:nvSpPr>
          <p:cNvPr id="163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3060A0-6064-4676-86B3-3867D57B5469}" type="slidenum">
              <a:rPr lang="ru-RU"/>
              <a:pPr/>
              <a:t>10</a:t>
            </a:fld>
            <a:endParaRPr lang="ru-RU"/>
          </a:p>
        </p:txBody>
      </p:sp>
      <p:sp>
        <p:nvSpPr>
          <p:cNvPr id="286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2</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3</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33014-210D-4496-87ED-FD5CE97DBFDD}" type="slidenum">
              <a:rPr lang="ru-RU"/>
              <a:pPr/>
              <a:t>4</a:t>
            </a:fld>
            <a:endParaRPr lang="ru-RU"/>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33014-210D-4496-87ED-FD5CE97DBFDD}" type="slidenum">
              <a:rPr lang="ru-RU"/>
              <a:pPr/>
              <a:t>5</a:t>
            </a:fld>
            <a:endParaRPr lang="ru-RU"/>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1E11F3-76C1-41FA-8A04-68CC6EBE9BA2}" type="slidenum">
              <a:rPr lang="ru-RU"/>
              <a:pPr/>
              <a:t>6</a:t>
            </a:fld>
            <a:endParaRPr lang="ru-RU"/>
          </a:p>
        </p:txBody>
      </p:sp>
      <p:sp>
        <p:nvSpPr>
          <p:cNvPr id="194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9946FF-FCBA-4852-98A7-BCBE4FE69ACC}" type="slidenum">
              <a:rPr lang="ru-RU"/>
              <a:pPr/>
              <a:t>7</a:t>
            </a:fld>
            <a:endParaRPr lang="ru-RU"/>
          </a:p>
        </p:txBody>
      </p:sp>
      <p:sp>
        <p:nvSpPr>
          <p:cNvPr id="174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E8B4EF-D436-4390-A232-3ECFC2D476B7}" type="slidenum">
              <a:rPr lang="ru-RU"/>
              <a:pPr/>
              <a:t>8</a:t>
            </a:fld>
            <a:endParaRPr lang="ru-RU"/>
          </a:p>
        </p:txBody>
      </p:sp>
      <p:sp>
        <p:nvSpPr>
          <p:cNvPr id="266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1E11F3-76C1-41FA-8A04-68CC6EBE9BA2}" type="slidenum">
              <a:rPr lang="ru-RU"/>
              <a:pPr/>
              <a:t>9</a:t>
            </a:fld>
            <a:endParaRPr lang="ru-RU"/>
          </a:p>
        </p:txBody>
      </p:sp>
      <p:sp>
        <p:nvSpPr>
          <p:cNvPr id="194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31838" y="2271713"/>
            <a:ext cx="8288337" cy="1568450"/>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62088" y="4144963"/>
            <a:ext cx="6827837"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C8D86C8F-FD47-4F00-BA30-894718CCDDA7}"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3C1E3653-47AA-47C6-99C5-4AEDCE41BE7B}"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69138" y="290513"/>
            <a:ext cx="2193925" cy="6246812"/>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87363" y="290513"/>
            <a:ext cx="6429375" cy="624681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1FB5D414-4532-4816-BB5C-C2410A5BB0B5}"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FBC6994E-579E-4360-B985-DF781E57A654}"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9938" y="4700588"/>
            <a:ext cx="8289925" cy="1452562"/>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69938" y="3100388"/>
            <a:ext cx="8289925"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idx="10"/>
          </p:nvPr>
        </p:nvSpPr>
        <p:spPr/>
        <p:txBody>
          <a:bodyPr/>
          <a:lstStyle>
            <a:lvl1pPr>
              <a:defRPr/>
            </a:lvl1pPr>
          </a:lstStyle>
          <a:p>
            <a:endParaRPr lang="ru-RU"/>
          </a:p>
        </p:txBody>
      </p:sp>
      <p:sp>
        <p:nvSpPr>
          <p:cNvPr id="5" name="Нижний колонтитул 4"/>
          <p:cNvSpPr>
            <a:spLocks noGrp="1"/>
          </p:cNvSpPr>
          <p:nvPr>
            <p:ph type="ftr" idx="11"/>
          </p:nvPr>
        </p:nvSpPr>
        <p:spPr/>
        <p:txBody>
          <a:bodyPr/>
          <a:lstStyle>
            <a:lvl1pPr>
              <a:defRPr/>
            </a:lvl1pPr>
          </a:lstStyle>
          <a:p>
            <a:endParaRPr lang="ru-RU"/>
          </a:p>
        </p:txBody>
      </p:sp>
      <p:sp>
        <p:nvSpPr>
          <p:cNvPr id="6" name="Номер слайда 5"/>
          <p:cNvSpPr>
            <a:spLocks noGrp="1"/>
          </p:cNvSpPr>
          <p:nvPr>
            <p:ph type="sldNum" idx="12"/>
          </p:nvPr>
        </p:nvSpPr>
        <p:spPr/>
        <p:txBody>
          <a:bodyPr/>
          <a:lstStyle>
            <a:lvl1pPr>
              <a:defRPr/>
            </a:lvl1pPr>
          </a:lstStyle>
          <a:p>
            <a:fld id="{7DBD76A4-6E07-4C11-A833-62EB253A4D74}"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87363" y="1711325"/>
            <a:ext cx="43116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951413" y="1711325"/>
            <a:ext cx="4311650" cy="482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59837505-B8A6-4575-AAA7-46514CC355D8}"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7363" y="293688"/>
            <a:ext cx="8777287" cy="12192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87363" y="1636713"/>
            <a:ext cx="43084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87363" y="2319338"/>
            <a:ext cx="43084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954588"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954588"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idx="10"/>
          </p:nvPr>
        </p:nvSpPr>
        <p:spPr/>
        <p:txBody>
          <a:bodyPr/>
          <a:lstStyle>
            <a:lvl1pPr>
              <a:defRPr/>
            </a:lvl1pPr>
          </a:lstStyle>
          <a:p>
            <a:endParaRPr lang="ru-RU"/>
          </a:p>
        </p:txBody>
      </p:sp>
      <p:sp>
        <p:nvSpPr>
          <p:cNvPr id="8" name="Нижний колонтитул 7"/>
          <p:cNvSpPr>
            <a:spLocks noGrp="1"/>
          </p:cNvSpPr>
          <p:nvPr>
            <p:ph type="ftr" idx="11"/>
          </p:nvPr>
        </p:nvSpPr>
        <p:spPr/>
        <p:txBody>
          <a:bodyPr/>
          <a:lstStyle>
            <a:lvl1pPr>
              <a:defRPr/>
            </a:lvl1pPr>
          </a:lstStyle>
          <a:p>
            <a:endParaRPr lang="ru-RU"/>
          </a:p>
        </p:txBody>
      </p:sp>
      <p:sp>
        <p:nvSpPr>
          <p:cNvPr id="9" name="Номер слайда 8"/>
          <p:cNvSpPr>
            <a:spLocks noGrp="1"/>
          </p:cNvSpPr>
          <p:nvPr>
            <p:ph type="sldNum" idx="12"/>
          </p:nvPr>
        </p:nvSpPr>
        <p:spPr/>
        <p:txBody>
          <a:bodyPr/>
          <a:lstStyle>
            <a:lvl1pPr>
              <a:defRPr/>
            </a:lvl1pPr>
          </a:lstStyle>
          <a:p>
            <a:fld id="{B55294C7-CEC4-478C-BB8D-CD40F617389B}"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idx="10"/>
          </p:nvPr>
        </p:nvSpPr>
        <p:spPr/>
        <p:txBody>
          <a:bodyPr/>
          <a:lstStyle>
            <a:lvl1pPr>
              <a:defRPr/>
            </a:lvl1pPr>
          </a:lstStyle>
          <a:p>
            <a:endParaRPr lang="ru-RU"/>
          </a:p>
        </p:txBody>
      </p:sp>
      <p:sp>
        <p:nvSpPr>
          <p:cNvPr id="4" name="Нижний колонтитул 3"/>
          <p:cNvSpPr>
            <a:spLocks noGrp="1"/>
          </p:cNvSpPr>
          <p:nvPr>
            <p:ph type="ftr" idx="11"/>
          </p:nvPr>
        </p:nvSpPr>
        <p:spPr/>
        <p:txBody>
          <a:bodyPr/>
          <a:lstStyle>
            <a:lvl1pPr>
              <a:defRPr/>
            </a:lvl1pPr>
          </a:lstStyle>
          <a:p>
            <a:endParaRPr lang="ru-RU"/>
          </a:p>
        </p:txBody>
      </p:sp>
      <p:sp>
        <p:nvSpPr>
          <p:cNvPr id="5" name="Номер слайда 4"/>
          <p:cNvSpPr>
            <a:spLocks noGrp="1"/>
          </p:cNvSpPr>
          <p:nvPr>
            <p:ph type="sldNum" idx="12"/>
          </p:nvPr>
        </p:nvSpPr>
        <p:spPr/>
        <p:txBody>
          <a:bodyPr/>
          <a:lstStyle>
            <a:lvl1pPr>
              <a:defRPr/>
            </a:lvl1pPr>
          </a:lstStyle>
          <a:p>
            <a:fld id="{B0BFB6C9-B751-4772-B4AE-B606B1618789}"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idx="10"/>
          </p:nvPr>
        </p:nvSpPr>
        <p:spPr/>
        <p:txBody>
          <a:bodyPr/>
          <a:lstStyle>
            <a:lvl1pPr>
              <a:defRPr/>
            </a:lvl1pPr>
          </a:lstStyle>
          <a:p>
            <a:endParaRPr lang="ru-RU"/>
          </a:p>
        </p:txBody>
      </p:sp>
      <p:sp>
        <p:nvSpPr>
          <p:cNvPr id="3" name="Нижний колонтитул 2"/>
          <p:cNvSpPr>
            <a:spLocks noGrp="1"/>
          </p:cNvSpPr>
          <p:nvPr>
            <p:ph type="ftr" idx="11"/>
          </p:nvPr>
        </p:nvSpPr>
        <p:spPr/>
        <p:txBody>
          <a:bodyPr/>
          <a:lstStyle>
            <a:lvl1pPr>
              <a:defRPr/>
            </a:lvl1pPr>
          </a:lstStyle>
          <a:p>
            <a:endParaRPr lang="ru-RU"/>
          </a:p>
        </p:txBody>
      </p:sp>
      <p:sp>
        <p:nvSpPr>
          <p:cNvPr id="4" name="Номер слайда 3"/>
          <p:cNvSpPr>
            <a:spLocks noGrp="1"/>
          </p:cNvSpPr>
          <p:nvPr>
            <p:ph type="sldNum" idx="12"/>
          </p:nvPr>
        </p:nvSpPr>
        <p:spPr/>
        <p:txBody>
          <a:bodyPr/>
          <a:lstStyle>
            <a:lvl1pPr>
              <a:defRPr/>
            </a:lvl1pPr>
          </a:lstStyle>
          <a:p>
            <a:fld id="{A7CEB22C-29E5-4A4F-A6EC-4545D09AEC1C}"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7363" y="290513"/>
            <a:ext cx="3208337" cy="1239837"/>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13175" y="290513"/>
            <a:ext cx="5451475"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87363" y="1530350"/>
            <a:ext cx="3208337"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BCDB3E15-A541-4C65-BDB5-6C1658EA879D}"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1350" y="5121275"/>
            <a:ext cx="5851525" cy="603250"/>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11350" y="654050"/>
            <a:ext cx="5851525"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911350" y="5724525"/>
            <a:ext cx="5851525"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idx="10"/>
          </p:nvPr>
        </p:nvSpPr>
        <p:spPr/>
        <p:txBody>
          <a:bodyPr/>
          <a:lstStyle>
            <a:lvl1pPr>
              <a:defRPr/>
            </a:lvl1pPr>
          </a:lstStyle>
          <a:p>
            <a:endParaRPr lang="ru-RU"/>
          </a:p>
        </p:txBody>
      </p:sp>
      <p:sp>
        <p:nvSpPr>
          <p:cNvPr id="6" name="Нижний колонтитул 5"/>
          <p:cNvSpPr>
            <a:spLocks noGrp="1"/>
          </p:cNvSpPr>
          <p:nvPr>
            <p:ph type="ftr" idx="11"/>
          </p:nvPr>
        </p:nvSpPr>
        <p:spPr/>
        <p:txBody>
          <a:bodyPr/>
          <a:lstStyle>
            <a:lvl1pPr>
              <a:defRPr/>
            </a:lvl1pPr>
          </a:lstStyle>
          <a:p>
            <a:endParaRPr lang="ru-RU"/>
          </a:p>
        </p:txBody>
      </p:sp>
      <p:sp>
        <p:nvSpPr>
          <p:cNvPr id="7" name="Номер слайда 6"/>
          <p:cNvSpPr>
            <a:spLocks noGrp="1"/>
          </p:cNvSpPr>
          <p:nvPr>
            <p:ph type="sldNum" idx="12"/>
          </p:nvPr>
        </p:nvSpPr>
        <p:spPr/>
        <p:txBody>
          <a:bodyPr/>
          <a:lstStyle>
            <a:lvl1pPr>
              <a:defRPr/>
            </a:lvl1pPr>
          </a:lstStyle>
          <a:p>
            <a:fld id="{AB2E8A9C-551B-4E5E-BAAC-72010E8646EA}"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87363" y="290513"/>
            <a:ext cx="8775700" cy="12192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87363" y="1711325"/>
            <a:ext cx="8775700" cy="4826000"/>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87363" y="6664325"/>
            <a:ext cx="227012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Times New Roman" pitchFamily="16" charset="0"/>
              </a:defRPr>
            </a:lvl1pPr>
          </a:lstStyle>
          <a:p>
            <a:endParaRPr lang="ru-RU"/>
          </a:p>
        </p:txBody>
      </p:sp>
      <p:sp>
        <p:nvSpPr>
          <p:cNvPr id="1028" name="Rectangle 4"/>
          <p:cNvSpPr>
            <a:spLocks noGrp="1" noChangeArrowheads="1"/>
          </p:cNvSpPr>
          <p:nvPr>
            <p:ph type="ftr"/>
          </p:nvPr>
        </p:nvSpPr>
        <p:spPr bwMode="auto">
          <a:xfrm>
            <a:off x="3335338" y="6664325"/>
            <a:ext cx="308927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Times New Roman" pitchFamily="16" charset="0"/>
              </a:defRPr>
            </a:lvl1pPr>
          </a:lstStyle>
          <a:p>
            <a:endParaRPr lang="ru-RU"/>
          </a:p>
        </p:txBody>
      </p:sp>
      <p:sp>
        <p:nvSpPr>
          <p:cNvPr id="1029" name="Rectangle 5"/>
          <p:cNvSpPr>
            <a:spLocks noGrp="1" noChangeArrowheads="1"/>
          </p:cNvSpPr>
          <p:nvPr>
            <p:ph type="sldNum"/>
          </p:nvPr>
        </p:nvSpPr>
        <p:spPr bwMode="auto">
          <a:xfrm>
            <a:off x="6992938" y="6664325"/>
            <a:ext cx="2270125" cy="5032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Times New Roman" pitchFamily="16" charset="0"/>
              </a:defRPr>
            </a:lvl1pPr>
          </a:lstStyle>
          <a:p>
            <a:fld id="{E364C7FE-17D4-4B6D-8CFF-B6B695ABFB75}"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cs typeface="+mn-cs"/>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cs typeface="+mn-cs"/>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descr="C:\Users\Alessio\Desktop\Lavoro\PixelUP\Press &amp; Media\Presentazioni\Grafica\Sfondo_iX-Up_10.png"/>
          <p:cNvPicPr>
            <a:picLocks noChangeAspect="1" noChangeArrowheads="1"/>
          </p:cNvPicPr>
          <p:nvPr/>
        </p:nvPicPr>
        <p:blipFill>
          <a:blip r:embed="rId3" cstate="print"/>
          <a:srcRect/>
          <a:stretch>
            <a:fillRect/>
          </a:stretch>
        </p:blipFill>
        <p:spPr bwMode="auto">
          <a:xfrm>
            <a:off x="0" y="0"/>
            <a:ext cx="9753600" cy="7315200"/>
          </a:xfrm>
          <a:prstGeom prst="rect">
            <a:avLst/>
          </a:prstGeom>
          <a:noFill/>
        </p:spPr>
      </p:pic>
      <p:grpSp>
        <p:nvGrpSpPr>
          <p:cNvPr id="2" name="Group 1"/>
          <p:cNvGrpSpPr/>
          <p:nvPr/>
        </p:nvGrpSpPr>
        <p:grpSpPr>
          <a:xfrm>
            <a:off x="7839770" y="6337743"/>
            <a:ext cx="1500732" cy="551089"/>
            <a:chOff x="7933182" y="6526496"/>
            <a:chExt cx="1500732" cy="551089"/>
          </a:xfrm>
        </p:grpSpPr>
        <p:pic>
          <p:nvPicPr>
            <p:cNvPr id="1026"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972350" y="6526496"/>
              <a:ext cx="1368152" cy="345601"/>
            </a:xfrm>
            <a:prstGeom prst="rect">
              <a:avLst/>
            </a:prstGeom>
            <a:noFill/>
          </p:spPr>
        </p:pic>
        <p:sp>
          <p:nvSpPr>
            <p:cNvPr id="4" name="CasellaDiTesto 3"/>
            <p:cNvSpPr txBox="1"/>
            <p:nvPr/>
          </p:nvSpPr>
          <p:spPr>
            <a:xfrm>
              <a:off x="7933182" y="6842136"/>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grpSp>
        <p:nvGrpSpPr>
          <p:cNvPr id="8" name="Gruppo 7"/>
          <p:cNvGrpSpPr/>
          <p:nvPr/>
        </p:nvGrpSpPr>
        <p:grpSpPr>
          <a:xfrm>
            <a:off x="5234762" y="3369568"/>
            <a:ext cx="3638713" cy="1209388"/>
            <a:chOff x="6314231" y="2596005"/>
            <a:chExt cx="4105739" cy="1209388"/>
          </a:xfrm>
        </p:grpSpPr>
        <p:sp>
          <p:nvSpPr>
            <p:cNvPr id="6" name="CasellaDiTesto 5"/>
            <p:cNvSpPr txBox="1"/>
            <p:nvPr/>
          </p:nvSpPr>
          <p:spPr>
            <a:xfrm>
              <a:off x="6314231" y="2596005"/>
              <a:ext cx="4105739" cy="865173"/>
            </a:xfrm>
            <a:prstGeom prst="rect">
              <a:avLst/>
            </a:prstGeom>
            <a:noFill/>
          </p:spPr>
          <p:txBody>
            <a:bodyPr wrap="square" rtlCol="0">
              <a:spAutoFit/>
            </a:bodyPr>
            <a:lstStyle/>
            <a:p>
              <a:pPr algn="r"/>
              <a:r>
                <a:rPr lang="it-IT" sz="5400" dirty="0" smtClean="0">
                  <a:solidFill>
                    <a:srgbClr val="FF9900"/>
                  </a:solidFill>
                  <a:latin typeface="Bauhaus 93" panose="04030905020B02020C02" pitchFamily="82" charset="0"/>
                  <a:ea typeface="Meiryo" pitchFamily="34" charset="-128"/>
                  <a:cs typeface="Meiryo" pitchFamily="34" charset="-128"/>
                </a:rPr>
                <a:t>MÖVIDA</a:t>
              </a:r>
              <a:endParaRPr lang="it-IT" sz="5400" dirty="0">
                <a:solidFill>
                  <a:srgbClr val="FF9900"/>
                </a:solidFill>
                <a:latin typeface="Bauhaus 93" panose="04030905020B02020C02" pitchFamily="82" charset="0"/>
                <a:ea typeface="Meiryo" pitchFamily="34" charset="-128"/>
                <a:cs typeface="Meiryo" pitchFamily="34" charset="-128"/>
              </a:endParaRPr>
            </a:p>
          </p:txBody>
        </p:sp>
        <p:sp>
          <p:nvSpPr>
            <p:cNvPr id="7" name="CasellaDiTesto 6"/>
            <p:cNvSpPr txBox="1"/>
            <p:nvPr/>
          </p:nvSpPr>
          <p:spPr>
            <a:xfrm>
              <a:off x="6459531" y="3369568"/>
              <a:ext cx="3960439" cy="435825"/>
            </a:xfrm>
            <a:prstGeom prst="rect">
              <a:avLst/>
            </a:prstGeom>
            <a:noFill/>
          </p:spPr>
          <p:txBody>
            <a:bodyPr wrap="square" rtlCol="0">
              <a:spAutoFit/>
            </a:bodyPr>
            <a:lstStyle/>
            <a:p>
              <a:pPr algn="r"/>
              <a:r>
                <a:rPr lang="it-IT" sz="2400" b="1" dirty="0" smtClean="0">
                  <a:solidFill>
                    <a:schemeClr val="bg1"/>
                  </a:solidFill>
                  <a:latin typeface="Asenine" pitchFamily="2" charset="0"/>
                  <a:ea typeface="Meiryo" pitchFamily="34" charset="-128"/>
                  <a:cs typeface="Meiryo" pitchFamily="34" charset="-128"/>
                </a:rPr>
                <a:t>The social nightlife app</a:t>
              </a:r>
              <a:endParaRPr lang="it-IT" sz="2400" b="1" dirty="0">
                <a:solidFill>
                  <a:schemeClr val="bg1"/>
                </a:solidFill>
                <a:latin typeface="Asenine" pitchFamily="2" charset="0"/>
                <a:ea typeface="Meiryo" pitchFamily="34" charset="-128"/>
                <a:cs typeface="Meiryo" pitchFamily="34" charset="-128"/>
              </a:endParaRPr>
            </a:p>
          </p:txBody>
        </p:sp>
      </p:grpSp>
      <p:sp>
        <p:nvSpPr>
          <p:cNvPr id="21" name="Sottotitolo 2"/>
          <p:cNvSpPr txBox="1">
            <a:spLocks/>
          </p:cNvSpPr>
          <p:nvPr/>
        </p:nvSpPr>
        <p:spPr>
          <a:xfrm>
            <a:off x="928688" y="4355976"/>
            <a:ext cx="6615112" cy="13287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l">
              <a:lnSpc>
                <a:spcPct val="100000"/>
              </a:lnSpc>
              <a:spcBef>
                <a:spcPct val="20000"/>
              </a:spcBef>
              <a:buFont typeface="Arial" charset="0"/>
              <a:buNone/>
              <a:defRPr/>
            </a:pPr>
            <a:endParaRPr lang="it-IT" sz="3200" b="0" dirty="0">
              <a:latin typeface="+mn-lt"/>
              <a:ea typeface="+mn-ea"/>
            </a:endParaRPr>
          </a:p>
        </p:txBody>
      </p:sp>
      <p:pic>
        <p:nvPicPr>
          <p:cNvPr id="5" name="Picture 2" descr="C:\Users\DCM\Desktop\PixelUp\9. Various Unarchived\16. Wind Business Factor 2015\mq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96" y="5745832"/>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sp>
        <p:nvSpPr>
          <p:cNvPr id="6" name="CasellaDiTesto 5"/>
          <p:cNvSpPr txBox="1"/>
          <p:nvPr/>
        </p:nvSpPr>
        <p:spPr>
          <a:xfrm>
            <a:off x="3219189" y="5664300"/>
            <a:ext cx="3304110" cy="442237"/>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Website: http://pixelupstudios.com</a:t>
            </a:r>
            <a:endParaRPr lang="it-IT" sz="2400" dirty="0">
              <a:solidFill>
                <a:schemeClr val="bg2">
                  <a:lumMod val="20000"/>
                  <a:lumOff val="80000"/>
                </a:schemeClr>
              </a:solidFill>
              <a:latin typeface="Cordia New" pitchFamily="34" charset="-34"/>
              <a:cs typeface="Cordia New" pitchFamily="34" charset="-34"/>
            </a:endParaRPr>
          </a:p>
        </p:txBody>
      </p:sp>
      <p:sp>
        <p:nvSpPr>
          <p:cNvPr id="7" name="CasellaDiTesto 6"/>
          <p:cNvSpPr txBox="1"/>
          <p:nvPr/>
        </p:nvSpPr>
        <p:spPr>
          <a:xfrm>
            <a:off x="3351437" y="5948345"/>
            <a:ext cx="3039615" cy="435825"/>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Email: info@pixelupstudios.com</a:t>
            </a:r>
            <a:endParaRPr lang="it-IT" sz="2400" dirty="0">
              <a:solidFill>
                <a:schemeClr val="bg2">
                  <a:lumMod val="20000"/>
                  <a:lumOff val="80000"/>
                </a:schemeClr>
              </a:solidFill>
              <a:latin typeface="Cordia New" pitchFamily="34" charset="-34"/>
              <a:cs typeface="Cordia New" pitchFamily="34" charset="-34"/>
            </a:endParaRPr>
          </a:p>
        </p:txBody>
      </p:sp>
      <p:sp>
        <p:nvSpPr>
          <p:cNvPr id="10" name="CasellaDiTesto 9"/>
          <p:cNvSpPr txBox="1"/>
          <p:nvPr/>
        </p:nvSpPr>
        <p:spPr>
          <a:xfrm>
            <a:off x="3268888" y="4265560"/>
            <a:ext cx="3204724" cy="550279"/>
          </a:xfrm>
          <a:prstGeom prst="rect">
            <a:avLst/>
          </a:prstGeom>
          <a:noFill/>
        </p:spPr>
        <p:txBody>
          <a:bodyPr wrap="none" rtlCol="0">
            <a:spAutoFit/>
          </a:bodyPr>
          <a:lstStyle/>
          <a:p>
            <a:pPr algn="ctr"/>
            <a:r>
              <a:rPr lang="it-IT" sz="3200" b="1" dirty="0" smtClean="0">
                <a:solidFill>
                  <a:srgbClr val="FF9900"/>
                </a:solidFill>
                <a:latin typeface="Cordia New" pitchFamily="34" charset="-34"/>
                <a:cs typeface="Cordia New" pitchFamily="34" charset="-34"/>
              </a:rPr>
              <a:t>PixelUp - Sede operativa</a:t>
            </a:r>
            <a:endParaRPr lang="it-IT" sz="3200" b="1" dirty="0">
              <a:solidFill>
                <a:srgbClr val="FF9900"/>
              </a:solidFill>
              <a:latin typeface="Cordia New" pitchFamily="34" charset="-34"/>
              <a:cs typeface="Cordia New" pitchFamily="34" charset="-34"/>
            </a:endParaRPr>
          </a:p>
        </p:txBody>
      </p:sp>
      <p:sp>
        <p:nvSpPr>
          <p:cNvPr id="11" name="CasellaDiTesto 10"/>
          <p:cNvSpPr txBox="1"/>
          <p:nvPr/>
        </p:nvSpPr>
        <p:spPr>
          <a:xfrm>
            <a:off x="3463653" y="1497360"/>
            <a:ext cx="2815194" cy="550279"/>
          </a:xfrm>
          <a:prstGeom prst="rect">
            <a:avLst/>
          </a:prstGeom>
          <a:noFill/>
        </p:spPr>
        <p:txBody>
          <a:bodyPr wrap="none" rtlCol="0">
            <a:spAutoFit/>
          </a:bodyPr>
          <a:lstStyle/>
          <a:p>
            <a:pPr algn="ctr"/>
            <a:r>
              <a:rPr lang="it-IT" sz="3200" b="1" dirty="0" smtClean="0">
                <a:solidFill>
                  <a:srgbClr val="FF9900"/>
                </a:solidFill>
                <a:latin typeface="Cordia New" pitchFamily="34" charset="-34"/>
                <a:cs typeface="Cordia New" pitchFamily="34" charset="-34"/>
              </a:rPr>
              <a:t>PixelUp - Sede legale</a:t>
            </a:r>
            <a:endParaRPr lang="it-IT" sz="3200" b="1" dirty="0">
              <a:solidFill>
                <a:srgbClr val="FF9900"/>
              </a:solidFill>
              <a:latin typeface="Cordia New" pitchFamily="34" charset="-34"/>
              <a:cs typeface="Cordia New" pitchFamily="34" charset="-34"/>
            </a:endParaRPr>
          </a:p>
        </p:txBody>
      </p:sp>
      <p:cxnSp>
        <p:nvCxnSpPr>
          <p:cNvPr id="13" name="Connettore 1 12"/>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516409" y="3153544"/>
            <a:ext cx="4709670" cy="866476"/>
            <a:chOff x="2516409" y="3153544"/>
            <a:chExt cx="4709670" cy="866476"/>
          </a:xfrm>
        </p:grpSpPr>
        <p:sp>
          <p:nvSpPr>
            <p:cNvPr id="8" name="Rettangolo 7"/>
            <p:cNvSpPr/>
            <p:nvPr/>
          </p:nvSpPr>
          <p:spPr bwMode="auto">
            <a:xfrm>
              <a:off x="2571750" y="3235076"/>
              <a:ext cx="4608512" cy="720080"/>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sp>
          <p:nvSpPr>
            <p:cNvPr id="14" name="CasellaDiTesto 13"/>
            <p:cNvSpPr txBox="1"/>
            <p:nvPr/>
          </p:nvSpPr>
          <p:spPr>
            <a:xfrm>
              <a:off x="2590418" y="3314704"/>
              <a:ext cx="4560864" cy="550279"/>
            </a:xfrm>
            <a:prstGeom prst="rect">
              <a:avLst/>
            </a:prstGeom>
            <a:noFill/>
          </p:spPr>
          <p:txBody>
            <a:bodyPr wrap="none" rtlCol="0">
              <a:spAutoFit/>
            </a:bodyPr>
            <a:lstStyle/>
            <a:p>
              <a:pPr algn="ctr"/>
              <a:r>
                <a:rPr lang="it-IT" sz="3200" dirty="0" smtClean="0">
                  <a:solidFill>
                    <a:schemeClr val="bg2">
                      <a:lumMod val="20000"/>
                      <a:lumOff val="80000"/>
                    </a:schemeClr>
                  </a:solidFill>
                  <a:latin typeface="Asenine" pitchFamily="2" charset="0"/>
                  <a:cs typeface="Cordia New" pitchFamily="34" charset="-34"/>
                </a:rPr>
                <a:t>“Welcome to the next dimension”</a:t>
              </a:r>
              <a:endParaRPr lang="it-IT" sz="3200" dirty="0">
                <a:solidFill>
                  <a:schemeClr val="bg2">
                    <a:lumMod val="20000"/>
                    <a:lumOff val="80000"/>
                  </a:schemeClr>
                </a:solidFill>
                <a:latin typeface="Asenine" pitchFamily="2" charset="0"/>
                <a:cs typeface="Cordia New" pitchFamily="34" charset="-34"/>
              </a:endParaRPr>
            </a:p>
          </p:txBody>
        </p:sp>
        <p:grpSp>
          <p:nvGrpSpPr>
            <p:cNvPr id="22" name="Gruppo 21"/>
            <p:cNvGrpSpPr/>
            <p:nvPr/>
          </p:nvGrpSpPr>
          <p:grpSpPr>
            <a:xfrm>
              <a:off x="2516409" y="3153544"/>
              <a:ext cx="146397" cy="865062"/>
              <a:chOff x="1993305" y="3225552"/>
              <a:chExt cx="146397" cy="865062"/>
            </a:xfrm>
          </p:grpSpPr>
          <p:cxnSp>
            <p:nvCxnSpPr>
              <p:cNvPr id="18" name="Connettore 1 17"/>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19" name="Connettore 1 18"/>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1" name="Connettore 1 20"/>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3" name="Gruppo 22"/>
            <p:cNvGrpSpPr/>
            <p:nvPr/>
          </p:nvGrpSpPr>
          <p:grpSpPr>
            <a:xfrm rot="10800000">
              <a:off x="7079682" y="3154958"/>
              <a:ext cx="146397" cy="865062"/>
              <a:chOff x="1993305" y="3225552"/>
              <a:chExt cx="146397" cy="865062"/>
            </a:xfrm>
          </p:grpSpPr>
          <p:cxnSp>
            <p:nvCxnSpPr>
              <p:cNvPr id="24" name="Connettore 1 23"/>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5" name="Connettore 1 24"/>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6" name="Connettore 1 25"/>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27" name="CasellaDiTesto 26"/>
          <p:cNvSpPr txBox="1"/>
          <p:nvPr/>
        </p:nvSpPr>
        <p:spPr>
          <a:xfrm>
            <a:off x="256446" y="147876"/>
            <a:ext cx="1225015"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Contatti</a:t>
            </a:r>
            <a:endParaRPr lang="it-IT" sz="3600" b="1" dirty="0">
              <a:solidFill>
                <a:srgbClr val="FF9900"/>
              </a:solidFill>
              <a:latin typeface="Cordia New" pitchFamily="34" charset="-34"/>
              <a:cs typeface="Cordia New" pitchFamily="34" charset="-34"/>
            </a:endParaRPr>
          </a:p>
        </p:txBody>
      </p:sp>
      <p:grpSp>
        <p:nvGrpSpPr>
          <p:cNvPr id="28" name="Gruppo 27"/>
          <p:cNvGrpSpPr/>
          <p:nvPr/>
        </p:nvGrpSpPr>
        <p:grpSpPr>
          <a:xfrm>
            <a:off x="8011242" y="129208"/>
            <a:ext cx="1500732" cy="534905"/>
            <a:chOff x="8026482" y="129208"/>
            <a:chExt cx="1500732" cy="534905"/>
          </a:xfrm>
        </p:grpSpPr>
        <p:pic>
          <p:nvPicPr>
            <p:cNvPr id="2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30" name="CasellaDiTesto 2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32" name="CasellaDiTesto 31"/>
          <p:cNvSpPr txBox="1"/>
          <p:nvPr/>
        </p:nvSpPr>
        <p:spPr>
          <a:xfrm>
            <a:off x="3106979" y="1909096"/>
            <a:ext cx="3528530" cy="956416"/>
          </a:xfrm>
          <a:prstGeom prst="rect">
            <a:avLst/>
          </a:prstGeom>
          <a:noFill/>
        </p:spPr>
        <p:txBody>
          <a:bodyPr wrap="none" rtlCol="0">
            <a:spAutoFit/>
          </a:bodyPr>
          <a:lstStyle/>
          <a:p>
            <a:pPr algn="ctr"/>
            <a:r>
              <a:rPr lang="it-IT" sz="2000" b="1" dirty="0" smtClean="0">
                <a:solidFill>
                  <a:schemeClr val="bg2">
                    <a:lumMod val="20000"/>
                    <a:lumOff val="80000"/>
                  </a:schemeClr>
                </a:solidFill>
                <a:latin typeface="Cordia New" pitchFamily="34" charset="-34"/>
                <a:cs typeface="Cordia New" pitchFamily="34" charset="-34"/>
              </a:rPr>
              <a:t>PixelUp </a:t>
            </a:r>
            <a:r>
              <a:rPr lang="it-IT" sz="2000" b="1" dirty="0" err="1" smtClean="0">
                <a:solidFill>
                  <a:schemeClr val="bg2">
                    <a:lumMod val="20000"/>
                    <a:lumOff val="80000"/>
                  </a:schemeClr>
                </a:solidFill>
                <a:latin typeface="Cordia New" pitchFamily="34" charset="-34"/>
                <a:cs typeface="Cordia New" pitchFamily="34" charset="-34"/>
              </a:rPr>
              <a:t>Solutions</a:t>
            </a:r>
            <a:r>
              <a:rPr lang="it-IT" sz="2000" b="1" dirty="0" smtClean="0">
                <a:solidFill>
                  <a:schemeClr val="bg2">
                    <a:lumMod val="20000"/>
                    <a:lumOff val="80000"/>
                  </a:schemeClr>
                </a:solidFill>
                <a:latin typeface="Cordia New" pitchFamily="34" charset="-34"/>
                <a:cs typeface="Cordia New" pitchFamily="34" charset="-34"/>
              </a:rPr>
              <a:t> S.r.l.</a:t>
            </a:r>
          </a:p>
          <a:p>
            <a:pPr algn="ctr"/>
            <a:r>
              <a:rPr lang="it-IT" sz="2000" b="1" dirty="0">
                <a:solidFill>
                  <a:schemeClr val="bg2">
                    <a:lumMod val="20000"/>
                    <a:lumOff val="80000"/>
                  </a:schemeClr>
                </a:solidFill>
                <a:latin typeface="Cordia New" pitchFamily="34" charset="-34"/>
                <a:cs typeface="Cordia New" pitchFamily="34" charset="-34"/>
              </a:rPr>
              <a:t>Via Federico Tesio, 7 – 20151 – Milano (MI)</a:t>
            </a:r>
          </a:p>
          <a:p>
            <a:pPr algn="ctr"/>
            <a:r>
              <a:rPr lang="it-IT" sz="2000" b="1" dirty="0" smtClean="0">
                <a:solidFill>
                  <a:schemeClr val="bg2">
                    <a:lumMod val="20000"/>
                    <a:lumOff val="80000"/>
                  </a:schemeClr>
                </a:solidFill>
                <a:latin typeface="Cordia New" pitchFamily="34" charset="-34"/>
                <a:cs typeface="Cordia New" pitchFamily="34" charset="-34"/>
              </a:rPr>
              <a:t>P.IVA: 07876160966</a:t>
            </a:r>
          </a:p>
        </p:txBody>
      </p:sp>
      <p:sp>
        <p:nvSpPr>
          <p:cNvPr id="33" name="CasellaDiTesto 32"/>
          <p:cNvSpPr txBox="1"/>
          <p:nvPr/>
        </p:nvSpPr>
        <p:spPr>
          <a:xfrm>
            <a:off x="2428917" y="4715609"/>
            <a:ext cx="4884671" cy="670183"/>
          </a:xfrm>
          <a:prstGeom prst="rect">
            <a:avLst/>
          </a:prstGeom>
          <a:noFill/>
        </p:spPr>
        <p:txBody>
          <a:bodyPr wrap="none" rtlCol="0">
            <a:spAutoFit/>
          </a:bodyPr>
          <a:lstStyle/>
          <a:p>
            <a:pPr algn="ctr"/>
            <a:r>
              <a:rPr lang="it-IT" sz="2000" b="1" dirty="0" smtClean="0">
                <a:solidFill>
                  <a:schemeClr val="bg2">
                    <a:lumMod val="20000"/>
                    <a:lumOff val="80000"/>
                  </a:schemeClr>
                </a:solidFill>
                <a:latin typeface="Cordia New" pitchFamily="34" charset="-34"/>
                <a:cs typeface="Cordia New" pitchFamily="34" charset="-34"/>
              </a:rPr>
              <a:t>PixelUp Solutions S.r.l.</a:t>
            </a:r>
          </a:p>
          <a:p>
            <a:pPr algn="ctr"/>
            <a:r>
              <a:rPr lang="it-IT" sz="2000" b="1" dirty="0" smtClean="0">
                <a:solidFill>
                  <a:schemeClr val="bg2">
                    <a:lumMod val="20000"/>
                    <a:lumOff val="80000"/>
                  </a:schemeClr>
                </a:solidFill>
                <a:latin typeface="Cordia New" pitchFamily="34" charset="-34"/>
                <a:cs typeface="Cordia New" pitchFamily="34" charset="-34"/>
              </a:rPr>
              <a:t>Via Giovanni Corsaro, </a:t>
            </a:r>
            <a:r>
              <a:rPr lang="it-IT" sz="2000" b="1" dirty="0" smtClean="0">
                <a:solidFill>
                  <a:schemeClr val="bg2">
                    <a:lumMod val="20000"/>
                    <a:lumOff val="80000"/>
                  </a:schemeClr>
                </a:solidFill>
                <a:latin typeface="Cordia New" pitchFamily="34" charset="-34"/>
                <a:cs typeface="Cordia New" pitchFamily="34" charset="-34"/>
              </a:rPr>
              <a:t>23 – </a:t>
            </a:r>
            <a:r>
              <a:rPr lang="it-IT" sz="2000" b="1" dirty="0" smtClean="0">
                <a:solidFill>
                  <a:schemeClr val="bg2">
                    <a:lumMod val="20000"/>
                    <a:lumOff val="80000"/>
                  </a:schemeClr>
                </a:solidFill>
                <a:latin typeface="Cordia New" pitchFamily="34" charset="-34"/>
                <a:cs typeface="Cordia New" pitchFamily="34" charset="-34"/>
              </a:rPr>
              <a:t>95030 </a:t>
            </a:r>
            <a:r>
              <a:rPr lang="it-IT" sz="2000" b="1" dirty="0" smtClean="0">
                <a:solidFill>
                  <a:schemeClr val="bg2">
                    <a:lumMod val="20000"/>
                    <a:lumOff val="80000"/>
                  </a:schemeClr>
                </a:solidFill>
                <a:latin typeface="Cordia New" pitchFamily="34" charset="-34"/>
                <a:cs typeface="Cordia New" pitchFamily="34" charset="-34"/>
              </a:rPr>
              <a:t>– </a:t>
            </a:r>
            <a:r>
              <a:rPr lang="it-IT" sz="2000" b="1" dirty="0" smtClean="0">
                <a:solidFill>
                  <a:schemeClr val="bg2">
                    <a:lumMod val="20000"/>
                    <a:lumOff val="80000"/>
                  </a:schemeClr>
                </a:solidFill>
                <a:latin typeface="Cordia New" pitchFamily="34" charset="-34"/>
                <a:cs typeface="Cordia New" pitchFamily="34" charset="-34"/>
              </a:rPr>
              <a:t>Sant’Agata li Battiati (CT)</a:t>
            </a:r>
          </a:p>
        </p:txBody>
      </p:sp>
      <p:sp>
        <p:nvSpPr>
          <p:cNvPr id="34" name="CasellaDiTesto 33"/>
          <p:cNvSpPr txBox="1"/>
          <p:nvPr/>
        </p:nvSpPr>
        <p:spPr>
          <a:xfrm>
            <a:off x="3753792" y="6225977"/>
            <a:ext cx="2234906" cy="442237"/>
          </a:xfrm>
          <a:prstGeom prst="rect">
            <a:avLst/>
          </a:prstGeom>
          <a:noFill/>
        </p:spPr>
        <p:txBody>
          <a:bodyPr wrap="none" rtlCol="0">
            <a:spAutoFit/>
          </a:bodyPr>
          <a:lstStyle/>
          <a:p>
            <a:pPr algn="ctr"/>
            <a:r>
              <a:rPr lang="it-IT" sz="2400" dirty="0" smtClean="0">
                <a:solidFill>
                  <a:schemeClr val="bg2">
                    <a:lumMod val="20000"/>
                    <a:lumOff val="80000"/>
                  </a:schemeClr>
                </a:solidFill>
                <a:latin typeface="Cordia New" pitchFamily="34" charset="-34"/>
                <a:cs typeface="Cordia New" pitchFamily="34" charset="-34"/>
              </a:rPr>
              <a:t>Tel.: +39 </a:t>
            </a:r>
            <a:r>
              <a:rPr lang="it-IT" sz="2400" dirty="0" smtClean="0">
                <a:solidFill>
                  <a:schemeClr val="bg2">
                    <a:lumMod val="20000"/>
                    <a:lumOff val="80000"/>
                  </a:schemeClr>
                </a:solidFill>
                <a:latin typeface="Cordia New" pitchFamily="34" charset="-34"/>
                <a:cs typeface="Cordia New" pitchFamily="34" charset="-34"/>
              </a:rPr>
              <a:t>02.89281171</a:t>
            </a:r>
            <a:endParaRPr lang="it-IT" sz="2400" dirty="0">
              <a:solidFill>
                <a:schemeClr val="bg2">
                  <a:lumMod val="20000"/>
                  <a:lumOff val="80000"/>
                </a:schemeClr>
              </a:solidFill>
              <a:latin typeface="Cordia New" pitchFamily="34" charset="-34"/>
              <a:cs typeface="Cordia New" pitchFamily="34" charset="-34"/>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3" descr="C:\Users\Alessio\Desktop\Lavoro\PixelUP\Press &amp; Media\Presentazioni\Sfondo_iX-Up_03.png"/>
          <p:cNvPicPr>
            <a:picLocks noChangeAspect="1" noChangeArrowheads="1"/>
          </p:cNvPicPr>
          <p:nvPr/>
        </p:nvPicPr>
        <p:blipFill>
          <a:blip r:embed="rId3" cstate="print"/>
          <a:srcRect/>
          <a:stretch>
            <a:fillRect/>
          </a:stretch>
        </p:blipFill>
        <p:spPr bwMode="auto">
          <a:xfrm>
            <a:off x="0" y="2126"/>
            <a:ext cx="9753600"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92365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Index</a:t>
            </a:r>
            <a:endParaRPr lang="it-IT" sz="3600" b="1" dirty="0">
              <a:solidFill>
                <a:srgbClr val="FF9900"/>
              </a:solidFill>
              <a:latin typeface="Cordia New" pitchFamily="34" charset="-34"/>
              <a:cs typeface="Cordia New" pitchFamily="34" charset="-34"/>
            </a:endParaRPr>
          </a:p>
        </p:txBody>
      </p:sp>
      <p:grpSp>
        <p:nvGrpSpPr>
          <p:cNvPr id="14"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6" name="CasellaDiTesto 45"/>
          <p:cNvSpPr txBox="1"/>
          <p:nvPr/>
        </p:nvSpPr>
        <p:spPr>
          <a:xfrm>
            <a:off x="570766" y="1353344"/>
            <a:ext cx="3297128" cy="2840265"/>
          </a:xfrm>
          <a:prstGeom prst="rect">
            <a:avLst/>
          </a:prstGeom>
          <a:noFill/>
        </p:spPr>
        <p:txBody>
          <a:bodyPr wrap="square" rtlCol="0">
            <a:spAutoFit/>
          </a:bodyPr>
          <a:lstStyle/>
          <a:p>
            <a:r>
              <a:rPr lang="it-IT" sz="2400" dirty="0" smtClean="0">
                <a:solidFill>
                  <a:schemeClr val="bg2">
                    <a:lumMod val="20000"/>
                    <a:lumOff val="80000"/>
                  </a:schemeClr>
                </a:solidFill>
                <a:latin typeface="Cordia New" pitchFamily="34" charset="-34"/>
                <a:cs typeface="Cordia New" pitchFamily="34" charset="-34"/>
              </a:rPr>
              <a:t>Il Problema</a:t>
            </a:r>
          </a:p>
          <a:p>
            <a:r>
              <a:rPr lang="it-IT" sz="2400" dirty="0" smtClean="0">
                <a:solidFill>
                  <a:schemeClr val="bg2">
                    <a:lumMod val="20000"/>
                    <a:lumOff val="80000"/>
                  </a:schemeClr>
                </a:solidFill>
                <a:latin typeface="Cordia New" pitchFamily="34" charset="-34"/>
                <a:cs typeface="Cordia New" pitchFamily="34" charset="-34"/>
              </a:rPr>
              <a:t>La Soluzione</a:t>
            </a:r>
            <a:br>
              <a:rPr lang="it-IT" sz="2400" dirty="0" smtClean="0">
                <a:solidFill>
                  <a:schemeClr val="bg2">
                    <a:lumMod val="20000"/>
                    <a:lumOff val="80000"/>
                  </a:schemeClr>
                </a:solidFill>
                <a:latin typeface="Cordia New" pitchFamily="34" charset="-34"/>
                <a:cs typeface="Cordia New" pitchFamily="34" charset="-34"/>
              </a:rPr>
            </a:br>
            <a:r>
              <a:rPr lang="it-IT" sz="2400" dirty="0" smtClean="0">
                <a:solidFill>
                  <a:schemeClr val="bg2">
                    <a:lumMod val="20000"/>
                    <a:lumOff val="80000"/>
                  </a:schemeClr>
                </a:solidFill>
                <a:latin typeface="Cordia New" pitchFamily="34" charset="-34"/>
                <a:cs typeface="Cordia New" pitchFamily="34" charset="-34"/>
              </a:rPr>
              <a:t>Mercato</a:t>
            </a:r>
          </a:p>
          <a:p>
            <a:r>
              <a:rPr lang="it-IT" sz="2400" dirty="0" smtClean="0">
                <a:solidFill>
                  <a:schemeClr val="bg2">
                    <a:lumMod val="20000"/>
                    <a:lumOff val="80000"/>
                  </a:schemeClr>
                </a:solidFill>
                <a:latin typeface="Cordia New" pitchFamily="34" charset="-34"/>
                <a:cs typeface="Cordia New" pitchFamily="34" charset="-34"/>
              </a:rPr>
              <a:t>Competition</a:t>
            </a:r>
          </a:p>
          <a:p>
            <a:r>
              <a:rPr lang="it-IT" sz="2400" dirty="0" smtClean="0">
                <a:solidFill>
                  <a:schemeClr val="bg2">
                    <a:lumMod val="20000"/>
                    <a:lumOff val="80000"/>
                  </a:schemeClr>
                </a:solidFill>
                <a:latin typeface="Cordia New" pitchFamily="34" charset="-34"/>
                <a:cs typeface="Cordia New" pitchFamily="34" charset="-34"/>
              </a:rPr>
              <a:t>Modello di Business</a:t>
            </a:r>
          </a:p>
          <a:p>
            <a:r>
              <a:rPr lang="it-IT" sz="2400" dirty="0" smtClean="0">
                <a:solidFill>
                  <a:schemeClr val="bg2">
                    <a:lumMod val="20000"/>
                    <a:lumOff val="80000"/>
                  </a:schemeClr>
                </a:solidFill>
                <a:latin typeface="Cordia New" pitchFamily="34" charset="-34"/>
                <a:cs typeface="Cordia New" pitchFamily="34" charset="-34"/>
              </a:rPr>
              <a:t>Team</a:t>
            </a:r>
          </a:p>
          <a:p>
            <a:r>
              <a:rPr lang="it-IT" sz="2400" dirty="0" smtClean="0">
                <a:solidFill>
                  <a:schemeClr val="bg2">
                    <a:lumMod val="20000"/>
                    <a:lumOff val="80000"/>
                  </a:schemeClr>
                </a:solidFill>
                <a:latin typeface="Cordia New" pitchFamily="34" charset="-34"/>
                <a:cs typeface="Cordia New" pitchFamily="34" charset="-34"/>
              </a:rPr>
              <a:t>Roadmap di sviluppo</a:t>
            </a:r>
          </a:p>
          <a:p>
            <a:r>
              <a:rPr lang="it-IT" sz="2400" dirty="0" smtClean="0">
                <a:solidFill>
                  <a:schemeClr val="bg2">
                    <a:lumMod val="20000"/>
                    <a:lumOff val="80000"/>
                  </a:schemeClr>
                </a:solidFill>
                <a:latin typeface="Cordia New" pitchFamily="34" charset="-34"/>
                <a:cs typeface="Cordia New" pitchFamily="34" charset="-34"/>
              </a:rPr>
              <a:t>Financing / Economics</a:t>
            </a:r>
          </a:p>
        </p:txBody>
      </p:sp>
      <p:sp>
        <p:nvSpPr>
          <p:cNvPr id="53" name="Rettangolo 52"/>
          <p:cNvSpPr/>
          <p:nvPr/>
        </p:nvSpPr>
        <p:spPr bwMode="auto">
          <a:xfrm>
            <a:off x="483518" y="1521479"/>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4" name="Rettangolo 53"/>
          <p:cNvSpPr/>
          <p:nvPr/>
        </p:nvSpPr>
        <p:spPr bwMode="auto">
          <a:xfrm>
            <a:off x="483518" y="1860502"/>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5" name="Rettangolo 54"/>
          <p:cNvSpPr/>
          <p:nvPr/>
        </p:nvSpPr>
        <p:spPr bwMode="auto">
          <a:xfrm>
            <a:off x="483518" y="2199525"/>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6" name="Rettangolo 55"/>
          <p:cNvSpPr/>
          <p:nvPr/>
        </p:nvSpPr>
        <p:spPr bwMode="auto">
          <a:xfrm>
            <a:off x="483518" y="2538548"/>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7" name="Rettangolo 56"/>
          <p:cNvSpPr/>
          <p:nvPr/>
        </p:nvSpPr>
        <p:spPr bwMode="auto">
          <a:xfrm>
            <a:off x="483518" y="2877571"/>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58" name="Rettangolo 57"/>
          <p:cNvSpPr/>
          <p:nvPr/>
        </p:nvSpPr>
        <p:spPr bwMode="auto">
          <a:xfrm>
            <a:off x="483518" y="3216594"/>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17" name="Rettangolo 16"/>
          <p:cNvSpPr/>
          <p:nvPr/>
        </p:nvSpPr>
        <p:spPr bwMode="auto">
          <a:xfrm>
            <a:off x="483518" y="3555617"/>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
        <p:nvSpPr>
          <p:cNvPr id="28" name="Rettangolo 27"/>
          <p:cNvSpPr/>
          <p:nvPr/>
        </p:nvSpPr>
        <p:spPr bwMode="auto">
          <a:xfrm>
            <a:off x="483518" y="3894640"/>
            <a:ext cx="72008" cy="72008"/>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1734770"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Problema</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8" name="CasellaDiTesto 47"/>
          <p:cNvSpPr txBox="1"/>
          <p:nvPr/>
        </p:nvSpPr>
        <p:spPr>
          <a:xfrm>
            <a:off x="244634" y="4362579"/>
            <a:ext cx="9167876" cy="2246769"/>
          </a:xfrm>
          <a:prstGeom prst="rect">
            <a:avLst/>
          </a:prstGeom>
          <a:noFill/>
        </p:spPr>
        <p:txBody>
          <a:bodyPr wrap="square" rtlCol="0">
            <a:spAutoFit/>
          </a:bodyPr>
          <a:lstStyle/>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I giovani alla ricerca di una serata di svago, hanno poche risorse a disposizione per valutare la reale frequentazione ed appetibilità delle serate, in programma e in corso.</a:t>
            </a:r>
          </a:p>
          <a:p>
            <a:pPr>
              <a:lnSpc>
                <a:spcPct val="100000"/>
              </a:lnSpc>
            </a:pPr>
            <a:endParaRPr lang="it-IT" sz="2000" dirty="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Reperire informazioni fornite dai gestori degli eventi e dei locali è facile, ma come valutare se un locale o un evento in corso valga effettivamente il tragitto, prima di metterci piede? </a:t>
            </a:r>
          </a:p>
        </p:txBody>
      </p:sp>
      <p:pic>
        <p:nvPicPr>
          <p:cNvPr id="1026" name="Picture 2" descr="C:\Users\Dan\Desktop\PixelUp\9. Images\AFOL\snap_008.jp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344425" y="849287"/>
            <a:ext cx="9081285" cy="32689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0" name="Gruppo 37"/>
          <p:cNvGrpSpPr/>
          <p:nvPr/>
        </p:nvGrpSpPr>
        <p:grpSpPr>
          <a:xfrm>
            <a:off x="347122" y="6647062"/>
            <a:ext cx="9065388" cy="538930"/>
            <a:chOff x="347122" y="3801616"/>
            <a:chExt cx="9065388" cy="538930"/>
          </a:xfrm>
        </p:grpSpPr>
        <p:sp>
          <p:nvSpPr>
            <p:cNvPr id="21" name="Rettangolo 10"/>
            <p:cNvSpPr/>
            <p:nvPr/>
          </p:nvSpPr>
          <p:spPr bwMode="auto">
            <a:xfrm>
              <a:off x="411510" y="3858384"/>
              <a:ext cx="8928991" cy="441572"/>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grpSp>
          <p:nvGrpSpPr>
            <p:cNvPr id="22" name="Gruppo 11"/>
            <p:cNvGrpSpPr/>
            <p:nvPr/>
          </p:nvGrpSpPr>
          <p:grpSpPr>
            <a:xfrm>
              <a:off x="347122" y="3801616"/>
              <a:ext cx="136777" cy="538930"/>
              <a:chOff x="1993305" y="3225552"/>
              <a:chExt cx="146397" cy="865062"/>
            </a:xfrm>
          </p:grpSpPr>
          <p:cxnSp>
            <p:nvCxnSpPr>
              <p:cNvPr id="27" name="Connettore 1 12"/>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8" name="Connettore 1 16"/>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9" name="Connettore 1 17"/>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3" name="Gruppo 18"/>
            <p:cNvGrpSpPr/>
            <p:nvPr/>
          </p:nvGrpSpPr>
          <p:grpSpPr>
            <a:xfrm rot="10800000">
              <a:off x="9275733" y="3801616"/>
              <a:ext cx="136777" cy="538930"/>
              <a:chOff x="1993305" y="3225552"/>
              <a:chExt cx="146397" cy="865062"/>
            </a:xfrm>
          </p:grpSpPr>
          <p:cxnSp>
            <p:nvCxnSpPr>
              <p:cNvPr id="24" name="Connettore 1 19"/>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5" name="Connettore 1 20"/>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6" name="Connettore 1 21"/>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30" name="CasellaDiTesto 23"/>
          <p:cNvSpPr txBox="1"/>
          <p:nvPr/>
        </p:nvSpPr>
        <p:spPr>
          <a:xfrm>
            <a:off x="589434" y="6744382"/>
            <a:ext cx="8568952" cy="349968"/>
          </a:xfrm>
          <a:prstGeom prst="rect">
            <a:avLst/>
          </a:prstGeom>
          <a:noFill/>
        </p:spPr>
        <p:txBody>
          <a:bodyPr wrap="square" rtlCol="0">
            <a:spAutoFit/>
          </a:bodyPr>
          <a:lstStyle/>
          <a:p>
            <a:pPr algn="ctr"/>
            <a:r>
              <a:rPr lang="it-IT" dirty="0" smtClean="0">
                <a:solidFill>
                  <a:srgbClr val="FF9900"/>
                </a:solidFill>
                <a:latin typeface="Asenine" pitchFamily="2" charset="0"/>
                <a:cs typeface="Cordia New" pitchFamily="34" charset="-34"/>
              </a:rPr>
              <a:t>“ </a:t>
            </a:r>
            <a:r>
              <a:rPr lang="it-IT" dirty="0" smtClean="0">
                <a:solidFill>
                  <a:srgbClr val="FF9900"/>
                </a:solidFill>
                <a:latin typeface="Asenine" pitchFamily="2" charset="0"/>
                <a:cs typeface="Cordia New" pitchFamily="34" charset="-34"/>
              </a:rPr>
              <a:t>Mövida: </a:t>
            </a:r>
            <a:r>
              <a:rPr lang="it-IT" dirty="0" smtClean="0">
                <a:solidFill>
                  <a:schemeClr val="bg1"/>
                </a:solidFill>
                <a:latin typeface="Asenine" pitchFamily="2" charset="0"/>
                <a:cs typeface="Cordia New" pitchFamily="34" charset="-34"/>
              </a:rPr>
              <a:t>people</a:t>
            </a:r>
            <a:r>
              <a:rPr lang="it-IT" dirty="0" smtClean="0">
                <a:solidFill>
                  <a:srgbClr val="FF9900"/>
                </a:solidFill>
                <a:latin typeface="Asenine" pitchFamily="2" charset="0"/>
                <a:cs typeface="Cordia New" pitchFamily="34" charset="-34"/>
              </a:rPr>
              <a:t> on the </a:t>
            </a:r>
            <a:r>
              <a:rPr lang="it-IT" dirty="0" smtClean="0">
                <a:solidFill>
                  <a:schemeClr val="bg1"/>
                </a:solidFill>
                <a:latin typeface="Asenine" pitchFamily="2" charset="0"/>
                <a:cs typeface="Cordia New" pitchFamily="34" charset="-34"/>
              </a:rPr>
              <a:t>move</a:t>
            </a:r>
            <a:r>
              <a:rPr lang="it-IT" dirty="0" smtClean="0">
                <a:solidFill>
                  <a:srgbClr val="FF9900"/>
                </a:solidFill>
                <a:latin typeface="Asenine" pitchFamily="2" charset="0"/>
                <a:cs typeface="Cordia New" pitchFamily="34" charset="-34"/>
              </a:rPr>
              <a:t>”</a:t>
            </a:r>
            <a:endParaRPr lang="it-IT" dirty="0">
              <a:solidFill>
                <a:srgbClr val="FF9900"/>
              </a:solidFill>
              <a:latin typeface="Asenine" pitchFamily="2" charset="0"/>
              <a:cs typeface="Cordia New" pitchFamily="34" charset="-34"/>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95438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La Soluzione</a:t>
            </a:r>
            <a:endParaRPr lang="it-IT" sz="3600" b="1" dirty="0">
              <a:solidFill>
                <a:srgbClr val="FF9900"/>
              </a:solidFill>
              <a:latin typeface="Cordia New" pitchFamily="34" charset="-34"/>
              <a:cs typeface="Cordia New" pitchFamily="34" charset="-34"/>
            </a:endParaRPr>
          </a:p>
        </p:txBody>
      </p:sp>
      <p:grpSp>
        <p:nvGrpSpPr>
          <p:cNvPr id="14"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1281336"/>
            <a:ext cx="9167876" cy="2376264"/>
          </a:xfrm>
          <a:prstGeom prst="rect">
            <a:avLst/>
          </a:prstGeom>
          <a:noFill/>
        </p:spPr>
        <p:txBody>
          <a:bodyPr wrap="square" rtlCol="0">
            <a:noAutofit/>
          </a:bodyPr>
          <a:lstStyle/>
          <a:p>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permette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agli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valutare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l’appetibilità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serata</a:t>
            </a:r>
            <a:r>
              <a:rPr lang="en-US" sz="2000" dirty="0" smtClean="0">
                <a:solidFill>
                  <a:schemeClr val="bg2">
                    <a:lumMod val="20000"/>
                    <a:lumOff val="80000"/>
                  </a:schemeClr>
                </a:solidFill>
                <a:latin typeface="Segoe UI" pitchFamily="34" charset="0"/>
                <a:ea typeface="Segoe UI" pitchFamily="34" charset="0"/>
                <a:cs typeface="Segoe UI" pitchFamily="34" charset="0"/>
              </a:rPr>
              <a:t> in tempo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reale</a:t>
            </a:r>
            <a:r>
              <a:rPr lang="en-US" sz="2000" dirty="0" smtClean="0">
                <a:solidFill>
                  <a:schemeClr val="bg2">
                    <a:lumMod val="20000"/>
                    <a:lumOff val="80000"/>
                  </a:schemeClr>
                </a:solidFill>
                <a:latin typeface="Segoe UI" pitchFamily="34" charset="0"/>
                <a:ea typeface="Segoe UI" pitchFamily="34" charset="0"/>
                <a:cs typeface="Segoe UI" pitchFamily="34" charset="0"/>
              </a:rPr>
              <a:t> e in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mobilità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visualizzando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dati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su</a:t>
            </a:r>
            <a:r>
              <a:rPr lang="en-US" sz="2000" dirty="0" smtClean="0">
                <a:solidFill>
                  <a:schemeClr val="bg2">
                    <a:lumMod val="20000"/>
                    <a:lumOff val="80000"/>
                  </a:schemeClr>
                </a:solidFill>
                <a:latin typeface="Segoe UI" pitchFamily="34" charset="0"/>
                <a:ea typeface="Segoe UI" pitchFamily="34" charset="0"/>
                <a:cs typeface="Segoe UI" pitchFamily="34" charset="0"/>
              </a:rPr>
              <a:t> numeri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profili</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partecipanti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messaggi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ed</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immagini</a:t>
            </a:r>
            <a:r>
              <a:rPr lang="en-US" sz="2000" dirty="0" smtClean="0">
                <a:solidFill>
                  <a:schemeClr val="bg2">
                    <a:lumMod val="20000"/>
                    <a:lumOff val="80000"/>
                  </a:schemeClr>
                </a:solidFill>
                <a:latin typeface="Segoe UI" pitchFamily="34" charset="0"/>
                <a:ea typeface="Segoe UI" pitchFamily="34" charset="0"/>
                <a:cs typeface="Segoe UI" pitchFamily="34" charset="0"/>
              </a:rPr>
              <a:t> e video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condivise</a:t>
            </a:r>
            <a:r>
              <a:rPr lang="en-US" sz="2000" dirty="0" smtClean="0">
                <a:solidFill>
                  <a:schemeClr val="bg2">
                    <a:lumMod val="20000"/>
                    <a:lumOff val="80000"/>
                  </a:schemeClr>
                </a:solidFill>
                <a:latin typeface="Segoe UI" pitchFamily="34" charset="0"/>
                <a:ea typeface="Segoe UI" pitchFamily="34" charset="0"/>
                <a:cs typeface="Segoe UI" pitchFamily="34" charset="0"/>
              </a:rPr>
              <a:t> da smartphone. </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r>
              <a:rPr lang="en-US" sz="2000" dirty="0" err="1" smtClean="0">
                <a:solidFill>
                  <a:schemeClr val="bg2">
                    <a:lumMod val="20000"/>
                    <a:lumOff val="80000"/>
                  </a:schemeClr>
                </a:solidFill>
                <a:latin typeface="Segoe UI" pitchFamily="34" charset="0"/>
                <a:ea typeface="Segoe UI" pitchFamily="34" charset="0"/>
                <a:cs typeface="Segoe UI" pitchFamily="34" charset="0"/>
              </a:rPr>
              <a:t>L’applicazione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rappresenta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strumento</a:t>
            </a:r>
            <a:r>
              <a:rPr lang="en-US" sz="2000" dirty="0" smtClean="0">
                <a:solidFill>
                  <a:schemeClr val="bg2">
                    <a:lumMod val="20000"/>
                    <a:lumOff val="80000"/>
                  </a:schemeClr>
                </a:solidFill>
                <a:latin typeface="Segoe UI" pitchFamily="34" charset="0"/>
                <a:ea typeface="Segoe UI" pitchFamily="34" charset="0"/>
                <a:cs typeface="Segoe UI" pitchFamily="34" charset="0"/>
              </a:rPr>
              <a:t> social per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coinvolgere</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condividere</a:t>
            </a:r>
            <a:r>
              <a:rPr lang="en-US" sz="2000" dirty="0" smtClean="0">
                <a:solidFill>
                  <a:schemeClr val="bg2">
                    <a:lumMod val="20000"/>
                    <a:lumOff val="80000"/>
                  </a:schemeClr>
                </a:solidFill>
                <a:latin typeface="Segoe UI" pitchFamily="34" charset="0"/>
                <a:ea typeface="Segoe UI" pitchFamily="34" charset="0"/>
                <a:cs typeface="Segoe UI" pitchFamily="34" charset="0"/>
              </a:rPr>
              <a:t>, con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serie</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funzionalità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facilitano</a:t>
            </a:r>
            <a:r>
              <a:rPr lang="en-US" sz="2000" dirty="0" smtClean="0">
                <a:solidFill>
                  <a:schemeClr val="bg2">
                    <a:lumMod val="20000"/>
                    <a:lumOff val="80000"/>
                  </a:schemeClr>
                </a:solidFill>
                <a:latin typeface="Segoe UI" pitchFamily="34" charset="0"/>
                <a:ea typeface="Segoe UI" pitchFamily="34" charset="0"/>
                <a:cs typeface="Segoe UI" pitchFamily="34" charset="0"/>
              </a:rPr>
              <a:t> la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comunicazione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tra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giovani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nell’ottica</a:t>
            </a:r>
            <a:r>
              <a:rPr lang="en-US" sz="2000" dirty="0" smtClean="0">
                <a:solidFill>
                  <a:schemeClr val="bg2">
                    <a:lumMod val="20000"/>
                    <a:lumOff val="80000"/>
                  </a:schemeClr>
                </a:solidFill>
                <a:latin typeface="Segoe UI" pitchFamily="34" charset="0"/>
                <a:ea typeface="Segoe UI" pitchFamily="34" charset="0"/>
                <a:cs typeface="Segoe UI" pitchFamily="34" charset="0"/>
              </a:rPr>
              <a:t> di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divertirsi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collettivamente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
        <p:nvSpPr>
          <p:cNvPr id="25" name="CasellaDiTesto 26"/>
          <p:cNvSpPr txBox="1"/>
          <p:nvPr/>
        </p:nvSpPr>
        <p:spPr>
          <a:xfrm>
            <a:off x="244634" y="3441576"/>
            <a:ext cx="9167876" cy="2180889"/>
          </a:xfrm>
          <a:prstGeom prst="rect">
            <a:avLst/>
          </a:prstGeom>
          <a:noFill/>
        </p:spPr>
        <p:txBody>
          <a:bodyPr wrap="square" numCol="2" rtlCol="0">
            <a:noAutofit/>
          </a:bodyPr>
          <a:lstStyle/>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Mappe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a:solidFill>
                  <a:schemeClr val="bg2">
                    <a:lumMod val="20000"/>
                    <a:lumOff val="80000"/>
                  </a:schemeClr>
                </a:solidFill>
                <a:latin typeface="Segoe UI" pitchFamily="34" charset="0"/>
                <a:ea typeface="Segoe UI" pitchFamily="34" charset="0"/>
                <a:cs typeface="Segoe UI" pitchFamily="34" charset="0"/>
              </a:rPr>
              <a:t>con </a:t>
            </a:r>
            <a:r>
              <a:rPr lang="en-US" sz="2000" dirty="0" err="1">
                <a:solidFill>
                  <a:schemeClr val="bg2">
                    <a:lumMod val="20000"/>
                    <a:lumOff val="80000"/>
                  </a:schemeClr>
                </a:solidFill>
                <a:latin typeface="Segoe UI" pitchFamily="34" charset="0"/>
                <a:ea typeface="Segoe UI" pitchFamily="34" charset="0"/>
                <a:cs typeface="Segoe UI" pitchFamily="34" charset="0"/>
              </a:rPr>
              <a:t>tracciamento</a:t>
            </a:r>
            <a:r>
              <a:rPr lang="en-US" sz="2000" dirty="0">
                <a:solidFill>
                  <a:schemeClr val="bg2">
                    <a:lumMod val="20000"/>
                    <a:lumOff val="80000"/>
                  </a:schemeClr>
                </a:solidFill>
                <a:latin typeface="Segoe UI" pitchFamily="34" charset="0"/>
                <a:ea typeface="Segoe UI" pitchFamily="34" charset="0"/>
                <a:cs typeface="Segoe UI" pitchFamily="34" charset="0"/>
              </a:rPr>
              <a:t> GPS</a:t>
            </a:r>
          </a:p>
          <a:p>
            <a:pPr marL="342900" indent="-342900">
              <a:buClr>
                <a:srgbClr val="FF9900"/>
              </a:buClr>
              <a:buFont typeface="Wingdings" panose="05000000000000000000" pitchFamily="2" charset="2"/>
              <a:buChar char="ü"/>
            </a:pPr>
            <a:r>
              <a:rPr lang="en-US" sz="2000" dirty="0">
                <a:solidFill>
                  <a:schemeClr val="bg2">
                    <a:lumMod val="20000"/>
                    <a:lumOff val="80000"/>
                  </a:schemeClr>
                </a:solidFill>
                <a:latin typeface="Segoe UI" pitchFamily="34" charset="0"/>
                <a:ea typeface="Segoe UI" pitchFamily="34" charset="0"/>
                <a:cs typeface="Segoe UI" pitchFamily="34" charset="0"/>
              </a:rPr>
              <a:t>‘</a:t>
            </a:r>
            <a:r>
              <a:rPr lang="en-US" sz="2000" dirty="0" err="1">
                <a:solidFill>
                  <a:schemeClr val="bg2">
                    <a:lumMod val="20000"/>
                    <a:lumOff val="80000"/>
                  </a:schemeClr>
                </a:solidFill>
                <a:latin typeface="Segoe UI" pitchFamily="34" charset="0"/>
                <a:ea typeface="Segoe UI" pitchFamily="34" charset="0"/>
                <a:cs typeface="Segoe UI" pitchFamily="34" charset="0"/>
              </a:rPr>
              <a:t>Heatmaps</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visualizzabili</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su</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mappa</a:t>
            </a:r>
            <a:endParaRPr lang="en-US" sz="2000" dirty="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smtClean="0">
                <a:solidFill>
                  <a:schemeClr val="bg2">
                    <a:lumMod val="20000"/>
                    <a:lumOff val="80000"/>
                  </a:schemeClr>
                </a:solidFill>
                <a:latin typeface="Segoe UI" pitchFamily="34" charset="0"/>
                <a:ea typeface="Segoe UI" pitchFamily="34" charset="0"/>
                <a:cs typeface="Segoe UI" pitchFamily="34" charset="0"/>
              </a:rPr>
              <a:t>Message </a:t>
            </a:r>
            <a:r>
              <a:rPr lang="en-US" sz="2000" dirty="0" smtClean="0">
                <a:solidFill>
                  <a:schemeClr val="bg2">
                    <a:lumMod val="20000"/>
                    <a:lumOff val="80000"/>
                  </a:schemeClr>
                </a:solidFill>
                <a:latin typeface="Segoe UI" pitchFamily="34" charset="0"/>
                <a:ea typeface="Segoe UI" pitchFamily="34" charset="0"/>
                <a:cs typeface="Segoe UI" pitchFamily="34" charset="0"/>
              </a:rPr>
              <a:t>Boards</a:t>
            </a:r>
          </a:p>
          <a:p>
            <a:pPr marL="342900" indent="-342900">
              <a:buClr>
                <a:srgbClr val="FF9900"/>
              </a:buClr>
              <a:buFont typeface="Wingdings" panose="05000000000000000000" pitchFamily="2" charset="2"/>
              <a:buChar char="ü"/>
            </a:pPr>
            <a:r>
              <a:rPr lang="en-US" sz="2000" dirty="0" smtClean="0">
                <a:solidFill>
                  <a:schemeClr val="bg2">
                    <a:lumMod val="20000"/>
                    <a:lumOff val="80000"/>
                  </a:schemeClr>
                </a:solidFill>
                <a:latin typeface="Segoe UI" pitchFamily="34" charset="0"/>
                <a:ea typeface="Segoe UI" pitchFamily="34" charset="0"/>
                <a:cs typeface="Segoe UI" pitchFamily="34" charset="0"/>
              </a:rPr>
              <a:t>Chat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privata</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immagini</a:t>
            </a:r>
            <a:r>
              <a:rPr lang="en-US" sz="2000" dirty="0" smtClean="0">
                <a:solidFill>
                  <a:schemeClr val="bg2">
                    <a:lumMod val="20000"/>
                    <a:lumOff val="80000"/>
                  </a:schemeClr>
                </a:solidFill>
                <a:latin typeface="Segoe UI" pitchFamily="34" charset="0"/>
                <a:ea typeface="Segoe UI" pitchFamily="34" charset="0"/>
                <a:cs typeface="Segoe UI" pitchFamily="34" charset="0"/>
              </a:rPr>
              <a:t> e video</a:t>
            </a: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pubblica</a:t>
            </a:r>
            <a:r>
              <a:rPr lang="en-US" sz="2000" dirty="0" smtClean="0">
                <a:solidFill>
                  <a:schemeClr val="bg2">
                    <a:lumMod val="20000"/>
                    <a:lumOff val="80000"/>
                  </a:schemeClr>
                </a:solidFill>
                <a:latin typeface="Segoe UI" pitchFamily="34" charset="0"/>
                <a:ea typeface="Segoe UI" pitchFamily="34" charset="0"/>
                <a:cs typeface="Segoe UI" pitchFamily="34" charset="0"/>
              </a:rPr>
              <a:t> 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privata</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Offerte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speciali</a:t>
            </a:r>
            <a:r>
              <a:rPr lang="en-US" sz="2000" dirty="0" smtClean="0">
                <a:solidFill>
                  <a:schemeClr val="bg2">
                    <a:lumMod val="20000"/>
                    <a:lumOff val="80000"/>
                  </a:schemeClr>
                </a:solidFill>
                <a:latin typeface="Segoe UI" pitchFamily="34" charset="0"/>
                <a:ea typeface="Segoe UI" pitchFamily="34" charset="0"/>
                <a:cs typeface="Segoe UI" pitchFamily="34" charset="0"/>
              </a:rPr>
              <a:t> per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gli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Recensioni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utenti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Gestione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eventi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Inviti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a:solidFill>
                  <a:schemeClr val="bg2">
                    <a:lumMod val="20000"/>
                    <a:lumOff val="80000"/>
                  </a:schemeClr>
                </a:solidFill>
                <a:latin typeface="Segoe UI" pitchFamily="34" charset="0"/>
                <a:ea typeface="Segoe UI" pitchFamily="34" charset="0"/>
                <a:cs typeface="Segoe UI" pitchFamily="34" charset="0"/>
              </a:rPr>
              <a:t>per </a:t>
            </a:r>
            <a:r>
              <a:rPr lang="en-US" sz="2000" dirty="0" err="1">
                <a:solidFill>
                  <a:schemeClr val="bg2">
                    <a:lumMod val="20000"/>
                    <a:lumOff val="80000"/>
                  </a:schemeClr>
                </a:solidFill>
                <a:latin typeface="Segoe UI" pitchFamily="34" charset="0"/>
                <a:ea typeface="Segoe UI" pitchFamily="34" charset="0"/>
                <a:cs typeface="Segoe UI" pitchFamily="34" charset="0"/>
              </a:rPr>
              <a:t>partecipazioni</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collettive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Itinerari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tematici</a:t>
            </a:r>
            <a:r>
              <a:rPr lang="en-US" sz="2000" dirty="0">
                <a:solidFill>
                  <a:schemeClr val="bg2">
                    <a:lumMod val="20000"/>
                    <a:lumOff val="80000"/>
                  </a:schemeClr>
                </a:solidFill>
                <a:latin typeface="Segoe UI" pitchFamily="34" charset="0"/>
                <a:ea typeface="Segoe UI" pitchFamily="34" charset="0"/>
                <a:cs typeface="Segoe UI" pitchFamily="34" charset="0"/>
              </a:rPr>
              <a:t> a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tappe</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Suggerimenti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automatizzati</a:t>
            </a:r>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r>
              <a:rPr lang="en-US" sz="2000" dirty="0" err="1" smtClean="0">
                <a:solidFill>
                  <a:schemeClr val="bg2">
                    <a:lumMod val="20000"/>
                    <a:lumOff val="80000"/>
                  </a:schemeClr>
                </a:solidFill>
                <a:latin typeface="Segoe UI" pitchFamily="34" charset="0"/>
                <a:ea typeface="Segoe UI" pitchFamily="34" charset="0"/>
                <a:cs typeface="Segoe UI" pitchFamily="34" charset="0"/>
              </a:rPr>
              <a:t>Premi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ed</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en-US" sz="2000" dirty="0" err="1">
                <a:solidFill>
                  <a:schemeClr val="bg2">
                    <a:lumMod val="20000"/>
                    <a:lumOff val="80000"/>
                  </a:schemeClr>
                </a:solidFill>
                <a:latin typeface="Segoe UI" pitchFamily="34" charset="0"/>
                <a:ea typeface="Segoe UI" pitchFamily="34" charset="0"/>
                <a:cs typeface="Segoe UI" pitchFamily="34" charset="0"/>
              </a:rPr>
              <a:t>incentivi</a:t>
            </a:r>
            <a:r>
              <a:rPr lang="en-US" sz="2000" dirty="0">
                <a:solidFill>
                  <a:schemeClr val="bg2">
                    <a:lumMod val="20000"/>
                    <a:lumOff val="80000"/>
                  </a:schemeClr>
                </a:solidFill>
                <a:latin typeface="Segoe UI" pitchFamily="34" charset="0"/>
                <a:ea typeface="Segoe UI" pitchFamily="34" charset="0"/>
                <a:cs typeface="Segoe UI" pitchFamily="34" charset="0"/>
              </a:rPr>
              <a:t> per </a:t>
            </a:r>
            <a:r>
              <a:rPr lang="en-US" sz="2000" dirty="0" err="1">
                <a:solidFill>
                  <a:schemeClr val="bg2">
                    <a:lumMod val="20000"/>
                    <a:lumOff val="80000"/>
                  </a:schemeClr>
                </a:solidFill>
                <a:latin typeface="Segoe UI" pitchFamily="34" charset="0"/>
                <a:ea typeface="Segoe UI" pitchFamily="34" charset="0"/>
                <a:cs typeface="Segoe UI" pitchFamily="34" charset="0"/>
              </a:rPr>
              <a:t>il</a:t>
            </a:r>
            <a:r>
              <a:rPr lang="en-US" sz="2000" dirty="0">
                <a:solidFill>
                  <a:schemeClr val="bg2">
                    <a:lumMod val="20000"/>
                    <a:lumOff val="80000"/>
                  </a:schemeClr>
                </a:solidFill>
                <a:latin typeface="Segoe UI" pitchFamily="34" charset="0"/>
                <a:ea typeface="Segoe UI" pitchFamily="34" charset="0"/>
                <a:cs typeface="Segoe UI" pitchFamily="34" charset="0"/>
              </a:rPr>
              <a:t> ‘check-in</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endParaRPr lang="en-US" sz="2000" dirty="0">
              <a:solidFill>
                <a:schemeClr val="bg2">
                  <a:lumMod val="20000"/>
                  <a:lumOff val="80000"/>
                </a:schemeClr>
              </a:solidFill>
              <a:latin typeface="Segoe UI" pitchFamily="34" charset="0"/>
              <a:ea typeface="Segoe UI" pitchFamily="34" charset="0"/>
              <a:cs typeface="Segoe UI" pitchFamily="34" charset="0"/>
            </a:endParaRPr>
          </a:p>
          <a:p>
            <a:pPr marL="342900" indent="-342900">
              <a:buClr>
                <a:srgbClr val="FF9900"/>
              </a:buClr>
              <a:buFont typeface="Wingdings" panose="05000000000000000000" pitchFamily="2" charset="2"/>
              <a:buChar char="ü"/>
            </a:pPr>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
        <p:nvSpPr>
          <p:cNvPr id="28" name="CasellaDiTesto 26"/>
          <p:cNvSpPr txBox="1"/>
          <p:nvPr/>
        </p:nvSpPr>
        <p:spPr>
          <a:xfrm>
            <a:off x="244634" y="5622465"/>
            <a:ext cx="9167876" cy="627423"/>
          </a:xfrm>
          <a:prstGeom prst="rect">
            <a:avLst/>
          </a:prstGeom>
          <a:noFill/>
        </p:spPr>
        <p:txBody>
          <a:bodyPr wrap="square" rtlCol="0">
            <a:noAutofit/>
          </a:bodyPr>
          <a:lstStyle/>
          <a:p>
            <a:r>
              <a:rPr lang="en-US" sz="2000" dirty="0" smtClean="0">
                <a:solidFill>
                  <a:schemeClr val="bg2">
                    <a:lumMod val="20000"/>
                    <a:lumOff val="80000"/>
                  </a:schemeClr>
                </a:solidFill>
                <a:latin typeface="Segoe UI" pitchFamily="34" charset="0"/>
                <a:ea typeface="Segoe UI" pitchFamily="34" charset="0"/>
                <a:cs typeface="Segoe UI" pitchFamily="34" charset="0"/>
              </a:rPr>
              <a:t>Ma solo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fino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all’alba</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2000" dirty="0" smtClean="0">
              <a:solidFill>
                <a:schemeClr val="bg2">
                  <a:lumMod val="20000"/>
                  <a:lumOff val="80000"/>
                </a:schemeClr>
              </a:solidFill>
              <a:latin typeface="Segoe UI" pitchFamily="34" charset="0"/>
              <a:ea typeface="Segoe UI" pitchFamily="34" charset="0"/>
              <a:cs typeface="Segoe UI" pitchFamily="34" charset="0"/>
            </a:endParaRPr>
          </a:p>
          <a:p>
            <a:r>
              <a:rPr lang="en-US" sz="2000" dirty="0" err="1" smtClean="0">
                <a:solidFill>
                  <a:schemeClr val="bg2">
                    <a:lumMod val="20000"/>
                    <a:lumOff val="80000"/>
                  </a:schemeClr>
                </a:solidFill>
                <a:latin typeface="Segoe UI" pitchFamily="34" charset="0"/>
                <a:ea typeface="Segoe UI" pitchFamily="34" charset="0"/>
                <a:cs typeface="Segoe UI" pitchFamily="34" charset="0"/>
              </a:rPr>
              <a:t>Ogni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contenuto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condiviso</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viene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rigorosamente</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cancellato</a:t>
            </a:r>
            <a:r>
              <a:rPr lang="en-US" sz="2000" dirty="0" smtClean="0">
                <a:solidFill>
                  <a:schemeClr val="bg2">
                    <a:lumMod val="20000"/>
                    <a:lumOff val="80000"/>
                  </a:schemeClr>
                </a:solidFill>
                <a:latin typeface="Segoe UI" pitchFamily="34" charset="0"/>
                <a:ea typeface="Segoe UI" pitchFamily="34" charset="0"/>
                <a:cs typeface="Segoe UI" pitchFamily="34" charset="0"/>
              </a:rPr>
              <a:t> dal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sistema</a:t>
            </a:r>
            <a:r>
              <a:rPr lang="en-US" sz="2000" dirty="0" smtClean="0">
                <a:solidFill>
                  <a:schemeClr val="bg2">
                    <a:lumMod val="20000"/>
                    <a:lumOff val="80000"/>
                  </a:schemeClr>
                </a:solidFill>
                <a:latin typeface="Segoe UI" pitchFamily="34" charset="0"/>
                <a:ea typeface="Segoe UI" pitchFamily="34" charset="0"/>
                <a:cs typeface="Segoe UI" pitchFamily="34" charset="0"/>
              </a:rPr>
              <a:t> a fine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serata</a:t>
            </a:r>
            <a:r>
              <a:rPr lang="en-US" sz="20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2000" dirty="0">
              <a:solidFill>
                <a:schemeClr val="bg2">
                  <a:lumMod val="20000"/>
                  <a:lumOff val="80000"/>
                </a:schemeClr>
              </a:solidFill>
              <a:latin typeface="Segoe UI" pitchFamily="34" charset="0"/>
              <a:ea typeface="Segoe UI" pitchFamily="34" charset="0"/>
              <a:cs typeface="Segoe UI" pitchFamily="34" charset="0"/>
            </a:endParaRPr>
          </a:p>
          <a:p>
            <a:endParaRPr lang="en-US" sz="2000" dirty="0">
              <a:solidFill>
                <a:schemeClr val="bg2">
                  <a:lumMod val="20000"/>
                  <a:lumOff val="8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82992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531188"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Mercato</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0" name="CasellaDiTesto 39"/>
          <p:cNvSpPr txBox="1"/>
          <p:nvPr/>
        </p:nvSpPr>
        <p:spPr>
          <a:xfrm>
            <a:off x="244634" y="1065312"/>
            <a:ext cx="9167876" cy="3698833"/>
          </a:xfrm>
          <a:prstGeom prst="rect">
            <a:avLst/>
          </a:prstGeom>
          <a:noFill/>
        </p:spPr>
        <p:txBody>
          <a:bodyPr wrap="square" rtlCol="0">
            <a:spAutoFit/>
          </a:bodyPr>
          <a:lstStyle/>
          <a:p>
            <a:r>
              <a:rPr lang="it-IT" sz="2000" dirty="0" smtClean="0">
                <a:solidFill>
                  <a:schemeClr val="bg2">
                    <a:lumMod val="20000"/>
                    <a:lumOff val="80000"/>
                  </a:schemeClr>
                </a:solidFill>
                <a:latin typeface="Segoe UI" pitchFamily="34" charset="0"/>
                <a:ea typeface="Segoe UI" pitchFamily="34" charset="0"/>
                <a:cs typeface="Segoe UI" pitchFamily="34" charset="0"/>
              </a:rPr>
              <a:t>L’utenza target di </a:t>
            </a:r>
            <a:r>
              <a:rPr lang="en-US" sz="2000" dirty="0" err="1">
                <a:solidFill>
                  <a:schemeClr val="bg2">
                    <a:lumMod val="20000"/>
                    <a:lumOff val="80000"/>
                  </a:schemeClr>
                </a:solidFill>
                <a:latin typeface="Segoe UI" pitchFamily="34" charset="0"/>
                <a:ea typeface="Segoe UI" pitchFamily="34" charset="0"/>
                <a:cs typeface="Segoe UI" pitchFamily="34" charset="0"/>
              </a:rPr>
              <a:t>Mövida</a:t>
            </a:r>
            <a:r>
              <a:rPr lang="en-US" sz="2000" dirty="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consiste </a:t>
            </a:r>
            <a:r>
              <a:rPr lang="it-IT" sz="2000" dirty="0" smtClean="0">
                <a:solidFill>
                  <a:schemeClr val="bg2">
                    <a:lumMod val="20000"/>
                    <a:lumOff val="80000"/>
                  </a:schemeClr>
                </a:solidFill>
                <a:latin typeface="Segoe UI" pitchFamily="34" charset="0"/>
                <a:ea typeface="Segoe UI" pitchFamily="34" charset="0"/>
                <a:cs typeface="Segoe UI" pitchFamily="34" charset="0"/>
              </a:rPr>
              <a:t>in utenti abituali di applicazioni smartphone, di età compresa tra i 18 e i 35 anni.</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dirty="0" smtClean="0">
                <a:solidFill>
                  <a:schemeClr val="bg2">
                    <a:lumMod val="20000"/>
                    <a:lumOff val="80000"/>
                  </a:schemeClr>
                </a:solidFill>
                <a:latin typeface="Segoe UI" pitchFamily="34" charset="0"/>
                <a:ea typeface="Segoe UI" pitchFamily="34" charset="0"/>
                <a:cs typeface="Segoe UI" pitchFamily="34" charset="0"/>
              </a:rPr>
              <a:t>Incrociando tali dati, stimiamo un’utenza raggiungibile di </a:t>
            </a:r>
            <a:r>
              <a:rPr lang="it-IT" sz="2000" dirty="0" smtClean="0">
                <a:solidFill>
                  <a:schemeClr val="bg2">
                    <a:lumMod val="20000"/>
                    <a:lumOff val="80000"/>
                  </a:schemeClr>
                </a:solidFill>
                <a:latin typeface="Segoe UI" pitchFamily="34" charset="0"/>
                <a:ea typeface="Segoe UI" pitchFamily="34" charset="0"/>
                <a:cs typeface="Segoe UI" pitchFamily="34" charset="0"/>
              </a:rPr>
              <a:t>circa 18,5 milioni di </a:t>
            </a:r>
            <a:r>
              <a:rPr lang="it-IT" sz="2000" dirty="0" smtClean="0">
                <a:solidFill>
                  <a:schemeClr val="bg2">
                    <a:lumMod val="20000"/>
                    <a:lumOff val="80000"/>
                  </a:schemeClr>
                </a:solidFill>
                <a:latin typeface="Segoe UI" pitchFamily="34" charset="0"/>
                <a:ea typeface="Segoe UI" pitchFamily="34" charset="0"/>
                <a:cs typeface="Segoe UI" pitchFamily="34" charset="0"/>
              </a:rPr>
              <a:t>utenti</a:t>
            </a:r>
            <a:r>
              <a:rPr lang="it-IT" sz="2000" dirty="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per i soli Stati Uniti, possibile paese di lancio per l’applicazione. </a:t>
            </a:r>
            <a:r>
              <a:rPr lang="it-IT" sz="2000" dirty="0" smtClean="0">
                <a:solidFill>
                  <a:schemeClr val="bg2">
                    <a:lumMod val="20000"/>
                    <a:lumOff val="80000"/>
                  </a:schemeClr>
                </a:solidFill>
                <a:latin typeface="Segoe UI" pitchFamily="34" charset="0"/>
                <a:ea typeface="Segoe UI" pitchFamily="34" charset="0"/>
                <a:cs typeface="Segoe UI" pitchFamily="34" charset="0"/>
              </a:rPr>
              <a:t>Come </a:t>
            </a:r>
            <a:r>
              <a:rPr lang="it-IT" sz="2000" dirty="0" smtClean="0">
                <a:solidFill>
                  <a:schemeClr val="bg2">
                    <a:lumMod val="20000"/>
                    <a:lumOff val="80000"/>
                  </a:schemeClr>
                </a:solidFill>
                <a:latin typeface="Segoe UI" pitchFamily="34" charset="0"/>
                <a:ea typeface="Segoe UI" pitchFamily="34" charset="0"/>
                <a:cs typeface="Segoe UI" pitchFamily="34" charset="0"/>
              </a:rPr>
              <a:t>indice di riferimento, l’applicazione  social </a:t>
            </a:r>
            <a:r>
              <a:rPr lang="it-IT" sz="2000" i="1" dirty="0" smtClean="0">
                <a:solidFill>
                  <a:schemeClr val="bg2">
                    <a:lumMod val="20000"/>
                    <a:lumOff val="80000"/>
                  </a:schemeClr>
                </a:solidFill>
                <a:latin typeface="Segoe UI" pitchFamily="34" charset="0"/>
                <a:ea typeface="Segoe UI" pitchFamily="34" charset="0"/>
                <a:cs typeface="Segoe UI" pitchFamily="34" charset="0"/>
              </a:rPr>
              <a:t>FourSquare </a:t>
            </a:r>
            <a:r>
              <a:rPr lang="it-IT" sz="2000" dirty="0" smtClean="0">
                <a:solidFill>
                  <a:schemeClr val="bg2">
                    <a:lumMod val="20000"/>
                    <a:lumOff val="80000"/>
                  </a:schemeClr>
                </a:solidFill>
                <a:latin typeface="Segoe UI" pitchFamily="34" charset="0"/>
                <a:ea typeface="Segoe UI" pitchFamily="34" charset="0"/>
                <a:cs typeface="Segoe UI" pitchFamily="34" charset="0"/>
              </a:rPr>
              <a:t>è stata scaricata da 55 milioni di utenti</a:t>
            </a:r>
            <a:r>
              <a:rPr lang="it-IT" sz="2000" dirty="0" smtClean="0">
                <a:solidFill>
                  <a:schemeClr val="bg2">
                    <a:lumMod val="20000"/>
                    <a:lumOff val="80000"/>
                  </a:schemeClr>
                </a:solidFill>
                <a:latin typeface="Segoe UI" pitchFamily="34" charset="0"/>
                <a:ea typeface="Segoe UI" pitchFamily="34" charset="0"/>
                <a:cs typeface="Segoe UI" pitchFamily="34" charset="0"/>
              </a:rPr>
              <a:t>. </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dirty="0" smtClean="0">
                <a:solidFill>
                  <a:schemeClr val="bg2">
                    <a:lumMod val="20000"/>
                    <a:lumOff val="80000"/>
                  </a:schemeClr>
                </a:solidFill>
                <a:latin typeface="Segoe UI" pitchFamily="34" charset="0"/>
                <a:ea typeface="Segoe UI" pitchFamily="34" charset="0"/>
                <a:cs typeface="Segoe UI" pitchFamily="34" charset="0"/>
              </a:rPr>
              <a:t>Negli Stati Uniti, sono presenti circa 70.000 bar e nightclub, potenziali acquirenti di servizi promozionali a pagamento. </a:t>
            </a:r>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r>
              <a:rPr lang="it-IT" sz="1200" i="1" dirty="0" smtClean="0">
                <a:solidFill>
                  <a:schemeClr val="bg2">
                    <a:lumMod val="20000"/>
                    <a:lumOff val="80000"/>
                  </a:schemeClr>
                </a:solidFill>
                <a:latin typeface="Segoe UI" pitchFamily="34" charset="0"/>
                <a:ea typeface="Segoe UI" pitchFamily="34" charset="0"/>
                <a:cs typeface="Segoe UI" pitchFamily="34" charset="0"/>
              </a:rPr>
              <a:t>Fonti</a:t>
            </a:r>
            <a:r>
              <a:rPr lang="it-IT" sz="1200" i="1" dirty="0" smtClean="0">
                <a:solidFill>
                  <a:schemeClr val="bg2">
                    <a:lumMod val="20000"/>
                    <a:lumOff val="80000"/>
                  </a:schemeClr>
                </a:solidFill>
                <a:latin typeface="Segoe UI" pitchFamily="34" charset="0"/>
                <a:ea typeface="Segoe UI" pitchFamily="34" charset="0"/>
                <a:cs typeface="Segoe UI" pitchFamily="34" charset="0"/>
              </a:rPr>
              <a:t>: US Census Bureau; Pew Research Center; ComScore </a:t>
            </a:r>
            <a:r>
              <a:rPr lang="it-IT" sz="1200" i="1" dirty="0" smtClean="0">
                <a:solidFill>
                  <a:schemeClr val="bg2">
                    <a:lumMod val="20000"/>
                    <a:lumOff val="80000"/>
                  </a:schemeClr>
                </a:solidFill>
                <a:latin typeface="Segoe UI" pitchFamily="34" charset="0"/>
                <a:ea typeface="Segoe UI" pitchFamily="34" charset="0"/>
                <a:cs typeface="Segoe UI" pitchFamily="34" charset="0"/>
              </a:rPr>
              <a:t>Analytics</a:t>
            </a:r>
            <a:endParaRPr lang="it-IT" sz="1200" i="1" dirty="0" smtClean="0">
              <a:solidFill>
                <a:schemeClr val="bg2">
                  <a:lumMod val="20000"/>
                  <a:lumOff val="80000"/>
                </a:schemeClr>
              </a:solidFill>
              <a:latin typeface="Segoe UI" pitchFamily="34" charset="0"/>
              <a:ea typeface="Segoe UI" pitchFamily="34" charset="0"/>
              <a:cs typeface="Segoe UI" pitchFamily="34" charset="0"/>
            </a:endParaRPr>
          </a:p>
        </p:txBody>
      </p:sp>
      <p:grpSp>
        <p:nvGrpSpPr>
          <p:cNvPr id="24" name="Gruppo 21"/>
          <p:cNvGrpSpPr/>
          <p:nvPr/>
        </p:nvGrpSpPr>
        <p:grpSpPr>
          <a:xfrm>
            <a:off x="347122" y="6609928"/>
            <a:ext cx="9065388" cy="538930"/>
            <a:chOff x="347122" y="3801616"/>
            <a:chExt cx="9065388" cy="538930"/>
          </a:xfrm>
        </p:grpSpPr>
        <p:sp>
          <p:nvSpPr>
            <p:cNvPr id="25" name="Rettangolo 22"/>
            <p:cNvSpPr/>
            <p:nvPr/>
          </p:nvSpPr>
          <p:spPr bwMode="auto">
            <a:xfrm>
              <a:off x="411510" y="3858384"/>
              <a:ext cx="8928991" cy="441572"/>
            </a:xfrm>
            <a:prstGeom prst="rect">
              <a:avLst/>
            </a:prstGeom>
            <a:solidFill>
              <a:schemeClr val="tx1">
                <a:lumMod val="85000"/>
                <a:lumOff val="15000"/>
                <a:alpha val="40000"/>
              </a:schemeClr>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dirty="0" smtClean="0">
                <a:solidFill>
                  <a:schemeClr val="accent3">
                    <a:lumMod val="65000"/>
                  </a:schemeClr>
                </a:solidFill>
                <a:effectLst/>
                <a:latin typeface="Arial" charset="0"/>
                <a:cs typeface="DejaVu Sans" charset="0"/>
              </a:endParaRPr>
            </a:p>
          </p:txBody>
        </p:sp>
        <p:grpSp>
          <p:nvGrpSpPr>
            <p:cNvPr id="26" name="Gruppo 11"/>
            <p:cNvGrpSpPr/>
            <p:nvPr/>
          </p:nvGrpSpPr>
          <p:grpSpPr>
            <a:xfrm>
              <a:off x="347122" y="3801616"/>
              <a:ext cx="136777" cy="538930"/>
              <a:chOff x="1993305" y="3225552"/>
              <a:chExt cx="146397" cy="865062"/>
            </a:xfrm>
          </p:grpSpPr>
          <p:cxnSp>
            <p:nvCxnSpPr>
              <p:cNvPr id="31" name="Connettore 1 28"/>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2" name="Connettore 1 29"/>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3" name="Connettore 1 30"/>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nvGrpSpPr>
            <p:cNvPr id="27" name="Gruppo 18"/>
            <p:cNvGrpSpPr/>
            <p:nvPr/>
          </p:nvGrpSpPr>
          <p:grpSpPr>
            <a:xfrm rot="10800000">
              <a:off x="9275733" y="3801616"/>
              <a:ext cx="136777" cy="538930"/>
              <a:chOff x="1993305" y="3225552"/>
              <a:chExt cx="146397" cy="865062"/>
            </a:xfrm>
          </p:grpSpPr>
          <p:cxnSp>
            <p:nvCxnSpPr>
              <p:cNvPr id="28" name="Connettore 1 25"/>
              <p:cNvCxnSpPr/>
              <p:nvPr/>
            </p:nvCxnSpPr>
            <p:spPr bwMode="auto">
              <a:xfrm>
                <a:off x="1995686" y="3226501"/>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29" name="Connettore 1 26"/>
              <p:cNvCxnSpPr/>
              <p:nvPr/>
            </p:nvCxnSpPr>
            <p:spPr bwMode="auto">
              <a:xfrm>
                <a:off x="1993305" y="4090614"/>
                <a:ext cx="144016" cy="0"/>
              </a:xfrm>
              <a:prstGeom prst="line">
                <a:avLst/>
              </a:prstGeom>
              <a:solidFill>
                <a:srgbClr val="00B8FF"/>
              </a:solidFill>
              <a:ln w="9525" cap="flat" cmpd="sng" algn="ctr">
                <a:solidFill>
                  <a:srgbClr val="FF9900"/>
                </a:solidFill>
                <a:prstDash val="solid"/>
                <a:round/>
                <a:headEnd type="none" w="med" len="med"/>
                <a:tailEnd type="none" w="med" len="med"/>
              </a:ln>
              <a:effectLst/>
            </p:spPr>
          </p:cxnSp>
          <p:cxnSp>
            <p:nvCxnSpPr>
              <p:cNvPr id="30" name="Connettore 1 27"/>
              <p:cNvCxnSpPr/>
              <p:nvPr/>
            </p:nvCxnSpPr>
            <p:spPr bwMode="auto">
              <a:xfrm flipV="1">
                <a:off x="1993788" y="3225552"/>
                <a:ext cx="0" cy="864096"/>
              </a:xfrm>
              <a:prstGeom prst="line">
                <a:avLst/>
              </a:prstGeom>
              <a:solidFill>
                <a:srgbClr val="00B8FF"/>
              </a:solidFill>
              <a:ln w="9525" cap="flat" cmpd="sng" algn="ctr">
                <a:solidFill>
                  <a:srgbClr val="FF9900"/>
                </a:solidFill>
                <a:prstDash val="solid"/>
                <a:round/>
                <a:headEnd type="none" w="med" len="med"/>
                <a:tailEnd type="none" w="med" len="med"/>
              </a:ln>
              <a:effectLst/>
            </p:spPr>
          </p:cxnSp>
        </p:grpSp>
      </p:grpSp>
      <p:sp>
        <p:nvSpPr>
          <p:cNvPr id="34" name="CasellaDiTesto 31"/>
          <p:cNvSpPr txBox="1"/>
          <p:nvPr/>
        </p:nvSpPr>
        <p:spPr>
          <a:xfrm>
            <a:off x="589434" y="6707248"/>
            <a:ext cx="8568952" cy="349968"/>
          </a:xfrm>
          <a:prstGeom prst="rect">
            <a:avLst/>
          </a:prstGeom>
          <a:noFill/>
        </p:spPr>
        <p:txBody>
          <a:bodyPr wrap="square" rtlCol="0">
            <a:spAutoFit/>
          </a:bodyPr>
          <a:lstStyle/>
          <a:p>
            <a:pPr algn="ctr"/>
            <a:r>
              <a:rPr lang="it-IT" dirty="0" smtClean="0">
                <a:solidFill>
                  <a:srgbClr val="FF9900"/>
                </a:solidFill>
                <a:latin typeface="Asenine" pitchFamily="2" charset="0"/>
                <a:cs typeface="Cordia New" pitchFamily="34" charset="-34"/>
              </a:rPr>
              <a:t>“ </a:t>
            </a:r>
            <a:r>
              <a:rPr lang="it-IT" dirty="0" smtClean="0">
                <a:solidFill>
                  <a:schemeClr val="bg1"/>
                </a:solidFill>
                <a:latin typeface="Asenine" pitchFamily="2" charset="0"/>
                <a:cs typeface="Cordia New" pitchFamily="34" charset="-34"/>
              </a:rPr>
              <a:t>As </a:t>
            </a:r>
            <a:r>
              <a:rPr lang="it-IT" dirty="0" smtClean="0">
                <a:solidFill>
                  <a:srgbClr val="FF9900"/>
                </a:solidFill>
                <a:latin typeface="Asenine" pitchFamily="2" charset="0"/>
                <a:cs typeface="Cordia New" pitchFamily="34" charset="-34"/>
              </a:rPr>
              <a:t>it’ happens, </a:t>
            </a:r>
            <a:r>
              <a:rPr lang="it-IT" dirty="0" smtClean="0">
                <a:solidFill>
                  <a:schemeClr val="bg1"/>
                </a:solidFill>
                <a:latin typeface="Asenine" pitchFamily="2" charset="0"/>
                <a:cs typeface="Cordia New" pitchFamily="34" charset="-34"/>
              </a:rPr>
              <a:t>where</a:t>
            </a:r>
            <a:r>
              <a:rPr lang="it-IT" dirty="0" smtClean="0">
                <a:solidFill>
                  <a:srgbClr val="FF9900"/>
                </a:solidFill>
                <a:latin typeface="Asenine" pitchFamily="2" charset="0"/>
                <a:cs typeface="Cordia New" pitchFamily="34" charset="-34"/>
              </a:rPr>
              <a:t> it happens “</a:t>
            </a:r>
            <a:endParaRPr lang="it-IT" dirty="0">
              <a:solidFill>
                <a:srgbClr val="FF9900"/>
              </a:solidFill>
              <a:latin typeface="Asenine" pitchFamily="2" charset="0"/>
              <a:cs typeface="Cordia New" pitchFamily="34" charset="-34"/>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797287"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Competition</a:t>
            </a:r>
            <a:endParaRPr lang="it-IT" sz="3600" b="1" dirty="0">
              <a:solidFill>
                <a:srgbClr val="FF9900"/>
              </a:solidFill>
              <a:latin typeface="Cordia New" pitchFamily="34" charset="-34"/>
              <a:cs typeface="Cordia New" pitchFamily="34" charset="-34"/>
            </a:endParaRPr>
          </a:p>
        </p:txBody>
      </p:sp>
      <p:grpSp>
        <p:nvGrpSpPr>
          <p:cNvPr id="2" name="Gruppo 10"/>
          <p:cNvGrpSpPr/>
          <p:nvPr/>
        </p:nvGrpSpPr>
        <p:grpSpPr>
          <a:xfrm>
            <a:off x="8011242" y="129208"/>
            <a:ext cx="1500732" cy="534905"/>
            <a:chOff x="8026482" y="129208"/>
            <a:chExt cx="1500732" cy="534905"/>
          </a:xfrm>
        </p:grpSpPr>
        <p:pic>
          <p:nvPicPr>
            <p:cNvPr id="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0" name="CasellaDiTesto 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993304"/>
            <a:ext cx="9167876" cy="292709"/>
          </a:xfrm>
          <a:prstGeom prst="rect">
            <a:avLst/>
          </a:prstGeom>
        </p:spPr>
        <p:txBody>
          <a:bodyPr wrap="square" rtlCol="0">
            <a:spAutoFit/>
          </a:bodyPr>
          <a:lstStyle/>
          <a:p>
            <a:endParaRPr lang="it-IT" sz="1400" dirty="0" smtClean="0">
              <a:solidFill>
                <a:schemeClr val="bg2">
                  <a:lumMod val="20000"/>
                  <a:lumOff val="80000"/>
                </a:schemeClr>
              </a:solidFill>
              <a:latin typeface="Segoe UI" pitchFamily="34" charset="0"/>
              <a:ea typeface="Segoe UI" pitchFamily="34" charset="0"/>
              <a:cs typeface="Segoe UI" pitchFamily="34" charset="0"/>
            </a:endParaRPr>
          </a:p>
        </p:txBody>
      </p:sp>
      <p:sp>
        <p:nvSpPr>
          <p:cNvPr id="38" name="CasellaDiTesto 37"/>
          <p:cNvSpPr txBox="1"/>
          <p:nvPr/>
        </p:nvSpPr>
        <p:spPr>
          <a:xfrm>
            <a:off x="339502" y="1281336"/>
            <a:ext cx="9095868" cy="5816977"/>
          </a:xfrm>
          <a:prstGeom prst="rect">
            <a:avLst/>
          </a:prstGeom>
          <a:noFill/>
        </p:spPr>
        <p:txBody>
          <a:bodyPr wrap="square" rtlCol="0">
            <a:spAutoFit/>
          </a:bodyPr>
          <a:lstStyle/>
          <a:p>
            <a:r>
              <a:rPr lang="it-IT" sz="2000" u="sng" dirty="0" smtClean="0">
                <a:solidFill>
                  <a:srgbClr val="FF9900"/>
                </a:solidFill>
                <a:latin typeface="Segoe UI" pitchFamily="34" charset="0"/>
                <a:ea typeface="Segoe UI" pitchFamily="34" charset="0"/>
                <a:cs typeface="Segoe UI" pitchFamily="34" charset="0"/>
              </a:rPr>
              <a:t>Foursquare / Swarm</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Foursquare ha rimosso le funzioni social dalla propria piattaforma, integrandole in una nuova applicazione di nome ‘Swarm’ che offre funzioni ludiche per condividere la propria location con amici.</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GoinOut</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Sostiene di mostrare eventi nella vicinanza in base agli spostamenti degli amici, con possibilità di postare immagini scattate nel corso della serata. L’attuale versione disponibile nell’app store offre unicamente la possibilità di visualizzare i locali in vicinanza sulla mappa, e ha una recensione di una stella.</a:t>
            </a:r>
          </a:p>
          <a:p>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SocialNightLife </a:t>
            </a:r>
          </a:p>
          <a:p>
            <a:r>
              <a:rPr lang="it-IT" sz="2000" dirty="0" smtClean="0">
                <a:solidFill>
                  <a:schemeClr val="bg2">
                    <a:lumMod val="20000"/>
                    <a:lumOff val="80000"/>
                  </a:schemeClr>
                </a:solidFill>
                <a:latin typeface="Segoe UI" pitchFamily="34" charset="0"/>
                <a:ea typeface="Segoe UI" pitchFamily="34" charset="0"/>
                <a:cs typeface="Segoe UI" pitchFamily="34" charset="0"/>
              </a:rPr>
              <a:t>Permette di recensire le serate in corso, chattare con altri utenti, condividere immagini scattate, e segnalare la propria presenza ad un evento. Focus sugli incontri tra single.</a:t>
            </a:r>
          </a:p>
          <a:p>
            <a:endParaRPr lang="it-IT" sz="2000" dirty="0">
              <a:solidFill>
                <a:schemeClr val="bg2">
                  <a:lumMod val="20000"/>
                  <a:lumOff val="80000"/>
                </a:schemeClr>
              </a:solidFill>
              <a:latin typeface="Segoe UI" pitchFamily="34" charset="0"/>
              <a:ea typeface="Segoe UI" pitchFamily="34" charset="0"/>
              <a:cs typeface="Segoe UI" pitchFamily="34" charset="0"/>
            </a:endParaRPr>
          </a:p>
          <a:p>
            <a:r>
              <a:rPr lang="it-IT" sz="2000" u="sng" dirty="0" smtClean="0">
                <a:solidFill>
                  <a:srgbClr val="FF9900"/>
                </a:solidFill>
                <a:latin typeface="Segoe UI" pitchFamily="34" charset="0"/>
                <a:ea typeface="Segoe UI" pitchFamily="34" charset="0"/>
                <a:cs typeface="Segoe UI" pitchFamily="34" charset="0"/>
              </a:rPr>
              <a:t>BottomsUp</a:t>
            </a:r>
            <a:endParaRPr lang="it-IT" sz="2000" u="sng" dirty="0">
              <a:solidFill>
                <a:srgbClr val="FF9900"/>
              </a:solidFill>
              <a:latin typeface="Segoe UI" pitchFamily="34" charset="0"/>
              <a:ea typeface="Segoe UI" pitchFamily="34" charset="0"/>
              <a:cs typeface="Segoe UI" pitchFamily="34" charset="0"/>
            </a:endParaRPr>
          </a:p>
          <a:p>
            <a:r>
              <a:rPr lang="it-IT" sz="2000" dirty="0">
                <a:solidFill>
                  <a:schemeClr val="bg2">
                    <a:lumMod val="20000"/>
                    <a:lumOff val="80000"/>
                  </a:schemeClr>
                </a:solidFill>
                <a:latin typeface="Segoe UI" pitchFamily="34" charset="0"/>
                <a:ea typeface="Segoe UI" pitchFamily="34" charset="0"/>
                <a:cs typeface="Segoe UI" pitchFamily="34" charset="0"/>
              </a:rPr>
              <a:t>Permette di </a:t>
            </a:r>
            <a:r>
              <a:rPr lang="it-IT" sz="2000" dirty="0" smtClean="0">
                <a:solidFill>
                  <a:schemeClr val="bg2">
                    <a:lumMod val="20000"/>
                    <a:lumOff val="80000"/>
                  </a:schemeClr>
                </a:solidFill>
                <a:latin typeface="Segoe UI" pitchFamily="34" charset="0"/>
                <a:ea typeface="Segoe UI" pitchFamily="34" charset="0"/>
                <a:cs typeface="Segoe UI" pitchFamily="34" charset="0"/>
              </a:rPr>
              <a:t>visualizzare e recensiri locali nelle vicinanze, </a:t>
            </a:r>
            <a:r>
              <a:rPr lang="it-IT" sz="2000" smtClean="0">
                <a:solidFill>
                  <a:schemeClr val="bg2">
                    <a:lumMod val="20000"/>
                    <a:lumOff val="80000"/>
                  </a:schemeClr>
                </a:solidFill>
                <a:latin typeface="Segoe UI" pitchFamily="34" charset="0"/>
                <a:ea typeface="Segoe UI" pitchFamily="34" charset="0"/>
                <a:cs typeface="Segoe UI" pitchFamily="34" charset="0"/>
              </a:rPr>
              <a:t>con offerte speciali e una </a:t>
            </a:r>
            <a:r>
              <a:rPr lang="it-IT" sz="2000" dirty="0" smtClean="0">
                <a:solidFill>
                  <a:schemeClr val="bg2">
                    <a:lumMod val="20000"/>
                    <a:lumOff val="80000"/>
                  </a:schemeClr>
                </a:solidFill>
                <a:latin typeface="Segoe UI" pitchFamily="34" charset="0"/>
                <a:ea typeface="Segoe UI" pitchFamily="34" charset="0"/>
                <a:cs typeface="Segoe UI" pitchFamily="34" charset="0"/>
              </a:rPr>
              <a:t>funzione per visualizzare sulla mappa i locali frequentati dai propri contatti facebook.</a:t>
            </a:r>
          </a:p>
        </p:txBody>
      </p:sp>
    </p:spTree>
    <p:extLst>
      <p:ext uri="{BB962C8B-B14F-4D97-AF65-F5344CB8AC3E}">
        <p14:creationId xmlns:p14="http://schemas.microsoft.com/office/powerpoint/2010/main" val="176534053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25966" y="160060"/>
            <a:ext cx="2914580" cy="607539"/>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Modello di Business</a:t>
            </a:r>
            <a:endParaRPr lang="it-IT" sz="3600" b="1" dirty="0">
              <a:solidFill>
                <a:srgbClr val="FF9900"/>
              </a:solidFill>
              <a:latin typeface="Cordia New" pitchFamily="34" charset="-34"/>
              <a:cs typeface="Cordia New" pitchFamily="34" charset="-34"/>
            </a:endParaRPr>
          </a:p>
        </p:txBody>
      </p:sp>
      <p:grpSp>
        <p:nvGrpSpPr>
          <p:cNvPr id="2" name="Gruppo 13"/>
          <p:cNvGrpSpPr/>
          <p:nvPr/>
        </p:nvGrpSpPr>
        <p:grpSpPr>
          <a:xfrm>
            <a:off x="8011242" y="129208"/>
            <a:ext cx="1500732" cy="534905"/>
            <a:chOff x="8026482" y="129208"/>
            <a:chExt cx="1500732" cy="534905"/>
          </a:xfrm>
        </p:grpSpPr>
        <p:pic>
          <p:nvPicPr>
            <p:cNvPr id="15"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6" name="CasellaDiTesto 15"/>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48" name="CasellaDiTesto 47"/>
          <p:cNvSpPr txBox="1"/>
          <p:nvPr/>
        </p:nvSpPr>
        <p:spPr>
          <a:xfrm>
            <a:off x="244634" y="1353344"/>
            <a:ext cx="9167876" cy="4093428"/>
          </a:xfrm>
          <a:prstGeom prst="rect">
            <a:avLst/>
          </a:prstGeom>
          <a:noFill/>
        </p:spPr>
        <p:txBody>
          <a:bodyPr wrap="square" rtlCol="0">
            <a:spAutoFit/>
          </a:bodyPr>
          <a:lstStyle/>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L’applicazione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it-IT" sz="2000" dirty="0" smtClean="0">
                <a:solidFill>
                  <a:schemeClr val="bg2">
                    <a:lumMod val="20000"/>
                    <a:lumOff val="80000"/>
                  </a:schemeClr>
                </a:solidFill>
                <a:latin typeface="Segoe UI" pitchFamily="34" charset="0"/>
                <a:ea typeface="Segoe UI" pitchFamily="34" charset="0"/>
                <a:cs typeface="Segoe UI" pitchFamily="34" charset="0"/>
              </a:rPr>
              <a:t>sarà </a:t>
            </a:r>
            <a:r>
              <a:rPr lang="it-IT" sz="2000" dirty="0" smtClean="0">
                <a:solidFill>
                  <a:schemeClr val="bg2">
                    <a:lumMod val="20000"/>
                    <a:lumOff val="80000"/>
                  </a:schemeClr>
                </a:solidFill>
                <a:latin typeface="Segoe UI" pitchFamily="34" charset="0"/>
                <a:ea typeface="Segoe UI" pitchFamily="34" charset="0"/>
                <a:cs typeface="Segoe UI" pitchFamily="34" charset="0"/>
              </a:rPr>
              <a:t>disponibile gratuitamente dagli app store di iOS e Android. Gli utenti potranno accedere senza costo aggiuntivo </a:t>
            </a:r>
            <a:r>
              <a:rPr lang="it-IT" sz="2000" dirty="0" smtClean="0">
                <a:solidFill>
                  <a:schemeClr val="bg2">
                    <a:lumMod val="20000"/>
                    <a:lumOff val="80000"/>
                  </a:schemeClr>
                </a:solidFill>
                <a:latin typeface="Segoe UI" pitchFamily="34" charset="0"/>
                <a:ea typeface="Segoe UI" pitchFamily="34" charset="0"/>
                <a:cs typeface="Segoe UI" pitchFamily="34" charset="0"/>
              </a:rPr>
              <a:t>ad </a:t>
            </a:r>
            <a:r>
              <a:rPr lang="it-IT" sz="2000" dirty="0" smtClean="0">
                <a:solidFill>
                  <a:schemeClr val="bg2">
                    <a:lumMod val="20000"/>
                    <a:lumOff val="80000"/>
                  </a:schemeClr>
                </a:solidFill>
                <a:latin typeface="Segoe UI" pitchFamily="34" charset="0"/>
                <a:ea typeface="Segoe UI" pitchFamily="34" charset="0"/>
                <a:cs typeface="Segoe UI" pitchFamily="34" charset="0"/>
              </a:rPr>
              <a:t>ogni funzionalità dell’app.</a:t>
            </a:r>
          </a:p>
          <a:p>
            <a:pPr>
              <a:lnSpc>
                <a:spcPct val="100000"/>
              </a:lnSpc>
            </a:pPr>
            <a:endParaRPr lang="it-IT" sz="2000" dirty="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Proprietari </a:t>
            </a:r>
            <a:r>
              <a:rPr lang="it-IT" sz="2000" dirty="0" smtClean="0">
                <a:solidFill>
                  <a:schemeClr val="bg2">
                    <a:lumMod val="20000"/>
                    <a:lumOff val="80000"/>
                  </a:schemeClr>
                </a:solidFill>
                <a:latin typeface="Segoe UI" pitchFamily="34" charset="0"/>
                <a:ea typeface="Segoe UI" pitchFamily="34" charset="0"/>
                <a:cs typeface="Segoe UI" pitchFamily="34" charset="0"/>
              </a:rPr>
              <a:t>di locali </a:t>
            </a:r>
            <a:r>
              <a:rPr lang="it-IT" sz="2000" dirty="0" smtClean="0">
                <a:solidFill>
                  <a:schemeClr val="bg2">
                    <a:lumMod val="20000"/>
                    <a:lumOff val="80000"/>
                  </a:schemeClr>
                </a:solidFill>
                <a:latin typeface="Segoe UI" pitchFamily="34" charset="0"/>
                <a:ea typeface="Segoe UI" pitchFamily="34" charset="0"/>
                <a:cs typeface="Segoe UI" pitchFamily="34" charset="0"/>
              </a:rPr>
              <a:t>e </a:t>
            </a:r>
            <a:r>
              <a:rPr lang="it-IT" sz="2000" dirty="0" smtClean="0">
                <a:solidFill>
                  <a:schemeClr val="bg2">
                    <a:lumMod val="20000"/>
                    <a:lumOff val="80000"/>
                  </a:schemeClr>
                </a:solidFill>
                <a:latin typeface="Segoe UI" pitchFamily="34" charset="0"/>
                <a:ea typeface="Segoe UI" pitchFamily="34" charset="0"/>
                <a:cs typeface="Segoe UI" pitchFamily="34" charset="0"/>
              </a:rPr>
              <a:t>gestori di eventi </a:t>
            </a:r>
            <a:r>
              <a:rPr lang="it-IT" sz="2000" dirty="0" smtClean="0">
                <a:solidFill>
                  <a:schemeClr val="bg2">
                    <a:lumMod val="20000"/>
                    <a:lumOff val="80000"/>
                  </a:schemeClr>
                </a:solidFill>
                <a:latin typeface="Segoe UI" pitchFamily="34" charset="0"/>
                <a:ea typeface="Segoe UI" pitchFamily="34" charset="0"/>
                <a:cs typeface="Segoe UI" pitchFamily="34" charset="0"/>
              </a:rPr>
              <a:t>avranno la possibilità di creare e gestire luoghi ed eventi gratuitamente. </a:t>
            </a:r>
            <a:r>
              <a:rPr lang="it-IT" sz="2000" dirty="0" smtClean="0">
                <a:solidFill>
                  <a:schemeClr val="bg2">
                    <a:lumMod val="20000"/>
                    <a:lumOff val="80000"/>
                  </a:schemeClr>
                </a:solidFill>
                <a:latin typeface="Segoe UI" pitchFamily="34" charset="0"/>
                <a:ea typeface="Segoe UI" pitchFamily="34" charset="0"/>
                <a:cs typeface="Segoe UI" pitchFamily="34" charset="0"/>
              </a:rPr>
              <a:t>L’applicazione sarà monetizzata tramite servizi promozionali a pagamento, quali popup in base alla geolocation del dispositivo o agli interessi dell’utente, inserimento negli ‘hotspots’, e posizionamento degli eventi in primo piano all’interno dell’app.</a:t>
            </a:r>
          </a:p>
          <a:p>
            <a:pPr>
              <a:lnSpc>
                <a:spcPct val="100000"/>
              </a:lnSpc>
            </a:pPr>
            <a:endParaRPr lang="it-IT" sz="2000" dirty="0" smtClean="0">
              <a:solidFill>
                <a:schemeClr val="bg2">
                  <a:lumMod val="20000"/>
                  <a:lumOff val="80000"/>
                </a:schemeClr>
              </a:solidFill>
              <a:latin typeface="Segoe UI" pitchFamily="34" charset="0"/>
              <a:ea typeface="Segoe UI" pitchFamily="34" charset="0"/>
              <a:cs typeface="Segoe UI" pitchFamily="34" charset="0"/>
            </a:endParaRPr>
          </a:p>
          <a:p>
            <a:pPr>
              <a:lnSpc>
                <a:spcPct val="100000"/>
              </a:lnSpc>
            </a:pPr>
            <a:r>
              <a:rPr lang="it-IT" sz="2000" dirty="0" smtClean="0">
                <a:solidFill>
                  <a:schemeClr val="bg2">
                    <a:lumMod val="20000"/>
                    <a:lumOff val="80000"/>
                  </a:schemeClr>
                </a:solidFill>
                <a:latin typeface="Segoe UI" pitchFamily="34" charset="0"/>
                <a:ea typeface="Segoe UI" pitchFamily="34" charset="0"/>
                <a:cs typeface="Segoe UI" pitchFamily="34" charset="0"/>
              </a:rPr>
              <a:t>Riteniamo inoltre che un’applicazione social per il divertimento notturno possa generare un’ampia base di utenti, rendendo appetibile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Mövida</a:t>
            </a:r>
            <a:r>
              <a:rPr lang="en-US" sz="2000" dirty="0" smtClean="0">
                <a:solidFill>
                  <a:schemeClr val="bg2">
                    <a:lumMod val="20000"/>
                    <a:lumOff val="80000"/>
                  </a:schemeClr>
                </a:solidFill>
                <a:latin typeface="Segoe UI" pitchFamily="34" charset="0"/>
                <a:ea typeface="Segoe UI" pitchFamily="34" charset="0"/>
                <a:cs typeface="Segoe UI" pitchFamily="34" charset="0"/>
              </a:rPr>
              <a:t> per le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grandi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realtà</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digitali</a:t>
            </a:r>
            <a:r>
              <a:rPr lang="en-US" sz="2000" dirty="0" smtClean="0">
                <a:solidFill>
                  <a:schemeClr val="bg2">
                    <a:lumMod val="20000"/>
                    <a:lumOff val="80000"/>
                  </a:schemeClr>
                </a:solidFill>
                <a:latin typeface="Segoe UI" pitchFamily="34" charset="0"/>
                <a:ea typeface="Segoe UI" pitchFamily="34" charset="0"/>
                <a:cs typeface="Segoe UI" pitchFamily="34" charset="0"/>
              </a:rPr>
              <a:t> e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i</a:t>
            </a:r>
            <a:r>
              <a:rPr lang="en-US" sz="2000" dirty="0" smtClean="0">
                <a:solidFill>
                  <a:schemeClr val="bg2">
                    <a:lumMod val="20000"/>
                    <a:lumOff val="80000"/>
                  </a:schemeClr>
                </a:solidFill>
                <a:latin typeface="Segoe UI" pitchFamily="34" charset="0"/>
                <a:ea typeface="Segoe UI" pitchFamily="34" charset="0"/>
                <a:cs typeface="Segoe UI" pitchFamily="34" charset="0"/>
              </a:rPr>
              <a:t> social network </a:t>
            </a:r>
            <a:r>
              <a:rPr lang="en-US" sz="2000" dirty="0" err="1" smtClean="0">
                <a:solidFill>
                  <a:schemeClr val="bg2">
                    <a:lumMod val="20000"/>
                    <a:lumOff val="80000"/>
                  </a:schemeClr>
                </a:solidFill>
                <a:latin typeface="Segoe UI" pitchFamily="34" charset="0"/>
                <a:ea typeface="Segoe UI" pitchFamily="34" charset="0"/>
                <a:cs typeface="Segoe UI" pitchFamily="34" charset="0"/>
              </a:rPr>
              <a:t>esistenti</a:t>
            </a:r>
            <a:r>
              <a:rPr lang="en-US" sz="2000" dirty="0" smtClean="0">
                <a:solidFill>
                  <a:schemeClr val="bg2">
                    <a:lumMod val="20000"/>
                    <a:lumOff val="80000"/>
                  </a:schemeClr>
                </a:solidFill>
                <a:latin typeface="Segoe UI" pitchFamily="34" charset="0"/>
                <a:ea typeface="Segoe UI" pitchFamily="34" charset="0"/>
                <a:cs typeface="Segoe UI" pitchFamily="34" charset="0"/>
              </a:rPr>
              <a:t>. </a:t>
            </a:r>
          </a:p>
        </p:txBody>
      </p:sp>
    </p:spTree>
    <p:extLst>
      <p:ext uri="{BB962C8B-B14F-4D97-AF65-F5344CB8AC3E}">
        <p14:creationId xmlns:p14="http://schemas.microsoft.com/office/powerpoint/2010/main" val="1877243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0"/>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1212191" cy="617220"/>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Il Team</a:t>
            </a:r>
            <a:endParaRPr lang="it-IT" sz="3600" b="1" dirty="0">
              <a:solidFill>
                <a:srgbClr val="FF9900"/>
              </a:solidFill>
              <a:latin typeface="Cordia New" pitchFamily="34" charset="-34"/>
              <a:cs typeface="Cordia New" pitchFamily="34" charset="-34"/>
            </a:endParaRPr>
          </a:p>
        </p:txBody>
      </p:sp>
      <p:grpSp>
        <p:nvGrpSpPr>
          <p:cNvPr id="10" name="Gruppo 9"/>
          <p:cNvGrpSpPr/>
          <p:nvPr/>
        </p:nvGrpSpPr>
        <p:grpSpPr>
          <a:xfrm>
            <a:off x="8011242" y="129208"/>
            <a:ext cx="1500732" cy="534905"/>
            <a:chOff x="8026482" y="129208"/>
            <a:chExt cx="1500732" cy="534905"/>
          </a:xfrm>
        </p:grpSpPr>
        <p:pic>
          <p:nvPicPr>
            <p:cNvPr id="11"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2" name="CasellaDiTesto 11"/>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31" name="CasellaDiTesto 33"/>
          <p:cNvSpPr txBox="1"/>
          <p:nvPr/>
        </p:nvSpPr>
        <p:spPr>
          <a:xfrm>
            <a:off x="339503" y="4305672"/>
            <a:ext cx="9073008" cy="2160240"/>
          </a:xfrm>
          <a:prstGeom prst="rect">
            <a:avLst/>
          </a:prstGeom>
          <a:noFill/>
        </p:spPr>
        <p:txBody>
          <a:bodyPr wrap="square" numCol="2" spcCol="180000" rtlCol="0">
            <a:noAutofit/>
          </a:bodyPr>
          <a:lstStyle/>
          <a:p>
            <a:r>
              <a:rPr lang="it-IT" sz="1400" u="sng" dirty="0">
                <a:solidFill>
                  <a:srgbClr val="FF9900"/>
                </a:solidFill>
                <a:latin typeface="Segoe UI" pitchFamily="34" charset="0"/>
                <a:ea typeface="Segoe UI" pitchFamily="34" charset="0"/>
                <a:cs typeface="Segoe UI" pitchFamily="34" charset="0"/>
              </a:rPr>
              <a:t>Daniele Milani – CEO</a:t>
            </a:r>
          </a:p>
          <a:p>
            <a:endParaRPr lang="it-IT"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Amministratore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e socio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fondatore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Daniele </a:t>
            </a:r>
            <a:r>
              <a:rPr lang="en-US" sz="1400" dirty="0" err="1">
                <a:solidFill>
                  <a:schemeClr val="bg2">
                    <a:lumMod val="20000"/>
                    <a:lumOff val="80000"/>
                  </a:schemeClr>
                </a:solidFill>
                <a:latin typeface="Segoe UI" pitchFamily="34" charset="0"/>
                <a:ea typeface="Segoe UI" pitchFamily="34" charset="0"/>
                <a:cs typeface="Segoe UI" pitchFamily="34" charset="0"/>
              </a:rPr>
              <a:t>Milani</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smtClean="0">
                <a:solidFill>
                  <a:schemeClr val="bg2">
                    <a:lumMod val="20000"/>
                    <a:lumOff val="80000"/>
                  </a:schemeClr>
                </a:solidFill>
                <a:latin typeface="Segoe UI" pitchFamily="34" charset="0"/>
                <a:ea typeface="Segoe UI" pitchFamily="34" charset="0"/>
                <a:cs typeface="Segoe UI" pitchFamily="34" charset="0"/>
              </a:rPr>
              <a:t>è un project manager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imprenditore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settore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dell’Information</a:t>
            </a:r>
            <a:r>
              <a:rPr lang="en-US" sz="1400" dirty="0" smtClean="0">
                <a:solidFill>
                  <a:schemeClr val="bg2">
                    <a:lumMod val="20000"/>
                    <a:lumOff val="80000"/>
                  </a:schemeClr>
                </a:solidFill>
                <a:latin typeface="Segoe UI" pitchFamily="34" charset="0"/>
                <a:ea typeface="Segoe UI" pitchFamily="34" charset="0"/>
                <a:cs typeface="Segoe UI" pitchFamily="34" charset="0"/>
              </a:rPr>
              <a:t> Technology,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eseperienza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specifica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gestione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mobile,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virtuale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videogiochi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ludiche</a:t>
            </a:r>
            <a:r>
              <a:rPr lang="en-US" sz="1400" dirty="0" smtClean="0">
                <a:solidFill>
                  <a:schemeClr val="bg2">
                    <a:lumMod val="20000"/>
                    <a:lumOff val="80000"/>
                  </a:schemeClr>
                </a:solidFill>
                <a:latin typeface="Segoe UI" pitchFamily="34" charset="0"/>
                <a:ea typeface="Segoe UI" pitchFamily="34" charset="0"/>
                <a:cs typeface="Segoe UI" pitchFamily="34" charset="0"/>
              </a:rPr>
              <a:t>.</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Nato</a:t>
            </a:r>
            <a:r>
              <a:rPr lang="en-US" sz="1400" dirty="0" smtClean="0">
                <a:solidFill>
                  <a:schemeClr val="bg2">
                    <a:lumMod val="20000"/>
                    <a:lumOff val="80000"/>
                  </a:schemeClr>
                </a:solidFill>
                <a:latin typeface="Segoe UI" pitchFamily="34" charset="0"/>
                <a:ea typeface="Segoe UI" pitchFamily="34" charset="0"/>
                <a:cs typeface="Segoe UI" pitchFamily="34" charset="0"/>
              </a:rPr>
              <a:t> a New York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esperienze</a:t>
            </a:r>
            <a:r>
              <a:rPr lang="en-US" sz="1400" dirty="0" smtClean="0">
                <a:solidFill>
                  <a:schemeClr val="bg2">
                    <a:lumMod val="20000"/>
                    <a:lumOff val="80000"/>
                  </a:schemeClr>
                </a:solidFill>
                <a:latin typeface="Segoe UI" pitchFamily="34" charset="0"/>
                <a:ea typeface="Segoe UI" pitchFamily="34" charset="0"/>
                <a:cs typeface="Segoe UI" pitchFamily="34" charset="0"/>
              </a:rPr>
              <a:t> di studio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lavorative</a:t>
            </a:r>
            <a:r>
              <a:rPr lang="en-US" sz="1400" dirty="0" smtClean="0">
                <a:solidFill>
                  <a:schemeClr val="bg2">
                    <a:lumMod val="20000"/>
                    <a:lumOff val="80000"/>
                  </a:schemeClr>
                </a:solidFill>
                <a:latin typeface="Segoe UI" pitchFamily="34" charset="0"/>
                <a:ea typeface="Segoe UI" pitchFamily="34" charset="0"/>
                <a:cs typeface="Segoe UI" pitchFamily="34" charset="0"/>
              </a:rPr>
              <a:t> a New York,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Londra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Parigi</a:t>
            </a:r>
            <a:r>
              <a:rPr lang="en-US" sz="1400" dirty="0" smtClean="0">
                <a:solidFill>
                  <a:schemeClr val="bg2">
                    <a:lumMod val="20000"/>
                    <a:lumOff val="80000"/>
                  </a:schemeClr>
                </a:solidFill>
                <a:latin typeface="Segoe UI" pitchFamily="34" charset="0"/>
                <a:ea typeface="Segoe UI" pitchFamily="34" charset="0"/>
                <a:cs typeface="Segoe UI" pitchFamily="34" charset="0"/>
              </a:rPr>
              <a:t>, Milano, Hong Kong, e Shanghai, Daniele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Milani</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conseguito</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laurea</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a:solidFill>
                  <a:schemeClr val="bg2">
                    <a:lumMod val="20000"/>
                    <a:lumOff val="80000"/>
                  </a:schemeClr>
                </a:solidFill>
                <a:latin typeface="Segoe UI" pitchFamily="34" charset="0"/>
                <a:ea typeface="Segoe UI" pitchFamily="34" charset="0"/>
                <a:cs typeface="Segoe UI" pitchFamily="34" charset="0"/>
              </a:rPr>
              <a:t>i</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ntelligenza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artificiale</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a:solidFill>
                  <a:schemeClr val="bg2">
                    <a:lumMod val="20000"/>
                    <a:lumOff val="80000"/>
                  </a:schemeClr>
                </a:solidFill>
                <a:latin typeface="Segoe UI" pitchFamily="34" charset="0"/>
                <a:ea typeface="Segoe UI" pitchFamily="34" charset="0"/>
                <a:cs typeface="Segoe UI" pitchFamily="34" charset="0"/>
              </a:rPr>
              <a:t>p</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sicologia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l’Università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Edimburgo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u="sng" dirty="0" err="1" smtClean="0">
                <a:solidFill>
                  <a:srgbClr val="FF9900"/>
                </a:solidFill>
                <a:latin typeface="Segoe UI" pitchFamily="34" charset="0"/>
                <a:ea typeface="Segoe UI" pitchFamily="34" charset="0"/>
                <a:cs typeface="Segoe UI" pitchFamily="34" charset="0"/>
              </a:rPr>
              <a:t>Alessio</a:t>
            </a:r>
            <a:r>
              <a:rPr lang="en-US" sz="1400" u="sng" dirty="0" smtClean="0">
                <a:solidFill>
                  <a:srgbClr val="FF9900"/>
                </a:solidFill>
                <a:latin typeface="Segoe UI" pitchFamily="34" charset="0"/>
                <a:ea typeface="Segoe UI" pitchFamily="34" charset="0"/>
                <a:cs typeface="Segoe UI" pitchFamily="34" charset="0"/>
              </a:rPr>
              <a:t> Mangano – CTO</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smtClean="0">
                <a:solidFill>
                  <a:schemeClr val="bg2">
                    <a:lumMod val="20000"/>
                    <a:lumOff val="80000"/>
                  </a:schemeClr>
                </a:solidFill>
                <a:latin typeface="Segoe UI" pitchFamily="34" charset="0"/>
                <a:ea typeface="Segoe UI" pitchFamily="34" charset="0"/>
                <a:cs typeface="Segoe UI" pitchFamily="34" charset="0"/>
              </a:rPr>
              <a:t>Socio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fondatore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a capo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attività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informatico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Alessio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Mangano</a:t>
            </a:r>
            <a:r>
              <a:rPr lang="en-US" sz="1400" dirty="0" smtClean="0">
                <a:solidFill>
                  <a:schemeClr val="bg2">
                    <a:lumMod val="20000"/>
                    <a:lumOff val="80000"/>
                  </a:schemeClr>
                </a:solidFill>
                <a:latin typeface="Segoe UI" pitchFamily="34" charset="0"/>
                <a:ea typeface="Segoe UI" pitchFamily="34" charset="0"/>
                <a:cs typeface="Segoe UI" pitchFamily="34" charset="0"/>
              </a:rPr>
              <a:t> è un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programmatore</a:t>
            </a:r>
            <a:r>
              <a:rPr lang="en-US" sz="1400" dirty="0" smtClean="0">
                <a:solidFill>
                  <a:schemeClr val="bg2">
                    <a:lumMod val="20000"/>
                    <a:lumOff val="80000"/>
                  </a:schemeClr>
                </a:solidFill>
                <a:latin typeface="Segoe UI" pitchFamily="34" charset="0"/>
                <a:ea typeface="Segoe UI" pitchFamily="34" charset="0"/>
                <a:cs typeface="Segoe UI" pitchFamily="34" charset="0"/>
              </a:rPr>
              <a:t> senior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ampia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esperienza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mobile,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soluzioni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software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aziende</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tecnologia</a:t>
            </a:r>
            <a:r>
              <a:rPr lang="en-US" sz="1400" dirty="0" smtClean="0">
                <a:solidFill>
                  <a:schemeClr val="bg2">
                    <a:lumMod val="20000"/>
                    <a:lumOff val="80000"/>
                  </a:schemeClr>
                </a:solidFill>
                <a:latin typeface="Segoe UI" pitchFamily="34" charset="0"/>
                <a:ea typeface="Segoe UI" pitchFamily="34" charset="0"/>
                <a:cs typeface="Segoe UI" pitchFamily="34" charset="0"/>
              </a:rPr>
              <a:t> 3D. </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Alessio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Mangano</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completato</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studi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l’università</a:t>
            </a:r>
            <a:r>
              <a:rPr lang="en-US" sz="1400" dirty="0" smtClean="0">
                <a:solidFill>
                  <a:schemeClr val="bg2">
                    <a:lumMod val="20000"/>
                    <a:lumOff val="80000"/>
                  </a:schemeClr>
                </a:solidFill>
                <a:latin typeface="Segoe UI" pitchFamily="34" charset="0"/>
                <a:ea typeface="Segoe UI" pitchFamily="34" charset="0"/>
                <a:cs typeface="Segoe UI" pitchFamily="34" charset="0"/>
              </a:rPr>
              <a:t> di Catania,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conseguendo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una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laurea</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ingegneria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elettronica</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telecomunicazioni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In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passato</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occupato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posizioni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di CTO e General Manager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presso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agenzie</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informatico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occupandosi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2D e 3D.</a:t>
            </a:r>
          </a:p>
        </p:txBody>
      </p:sp>
      <p:sp>
        <p:nvSpPr>
          <p:cNvPr id="34" name="CasellaDiTesto 33"/>
          <p:cNvSpPr txBox="1"/>
          <p:nvPr/>
        </p:nvSpPr>
        <p:spPr>
          <a:xfrm>
            <a:off x="339503" y="1065312"/>
            <a:ext cx="5691739" cy="3183820"/>
          </a:xfrm>
          <a:prstGeom prst="rect">
            <a:avLst/>
          </a:prstGeom>
          <a:noFill/>
        </p:spPr>
        <p:txBody>
          <a:bodyPr wrap="square" rtlCol="0">
            <a:spAutoFit/>
          </a:bodyPr>
          <a:lstStyle/>
          <a:p>
            <a:r>
              <a:rPr lang="en-US" sz="1400" dirty="0" err="1" smtClean="0">
                <a:solidFill>
                  <a:schemeClr val="bg2">
                    <a:lumMod val="20000"/>
                    <a:lumOff val="80000"/>
                  </a:schemeClr>
                </a:solidFill>
                <a:latin typeface="Segoe UI" pitchFamily="34" charset="0"/>
                <a:ea typeface="Segoe UI" pitchFamily="34" charset="0"/>
                <a:cs typeface="Segoe UI" pitchFamily="34" charset="0"/>
              </a:rPr>
              <a:t>L’applicazione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a:solidFill>
                  <a:schemeClr val="bg2">
                    <a:lumMod val="20000"/>
                    <a:lumOff val="80000"/>
                  </a:schemeClr>
                </a:solidFill>
                <a:latin typeface="Segoe UI" pitchFamily="34" charset="0"/>
                <a:ea typeface="Segoe UI" pitchFamily="34" charset="0"/>
                <a:cs typeface="Segoe UI" pitchFamily="34" charset="0"/>
              </a:rPr>
              <a:t>Mövida</a:t>
            </a:r>
            <a:r>
              <a:rPr lang="en-US" sz="1400" dirty="0">
                <a:solidFill>
                  <a:schemeClr val="bg2">
                    <a:lumMod val="20000"/>
                    <a:lumOff val="80000"/>
                  </a:schemeClr>
                </a:solidFill>
                <a:latin typeface="Segoe UI" pitchFamily="34" charset="0"/>
                <a:ea typeface="Segoe UI" pitchFamily="34" charset="0"/>
                <a:cs typeface="Segoe UI" pitchFamily="34" charset="0"/>
              </a:rPr>
              <a:t> è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progettata</a:t>
            </a:r>
            <a:r>
              <a:rPr lang="en-US" sz="1400" dirty="0" smtClean="0">
                <a:solidFill>
                  <a:schemeClr val="bg2">
                    <a:lumMod val="20000"/>
                    <a:lumOff val="80000"/>
                  </a:schemeClr>
                </a:solidFill>
                <a:latin typeface="Segoe UI" pitchFamily="34" charset="0"/>
                <a:ea typeface="Segoe UI" pitchFamily="34" charset="0"/>
                <a:cs typeface="Segoe UI" pitchFamily="34" charset="0"/>
              </a:rPr>
              <a:t> da </a:t>
            </a:r>
            <a:r>
              <a:rPr lang="en-US" sz="1400" dirty="0" err="1" smtClean="0">
                <a:solidFill>
                  <a:srgbClr val="FF9900"/>
                </a:solidFill>
                <a:latin typeface="Segoe UI" pitchFamily="34" charset="0"/>
                <a:ea typeface="Segoe UI" pitchFamily="34" charset="0"/>
                <a:cs typeface="Segoe UI" pitchFamily="34" charset="0"/>
              </a:rPr>
              <a:t>PixelUp</a:t>
            </a:r>
            <a:r>
              <a:rPr lang="en-US" sz="1400" dirty="0" smtClean="0">
                <a:solidFill>
                  <a:srgbClr val="FF9900"/>
                </a:solidFill>
                <a:latin typeface="Segoe UI" pitchFamily="34" charset="0"/>
                <a:ea typeface="Segoe UI" pitchFamily="34" charset="0"/>
                <a:cs typeface="Segoe UI" pitchFamily="34" charset="0"/>
              </a:rPr>
              <a:t> Solutions </a:t>
            </a:r>
            <a:r>
              <a:rPr lang="en-US" sz="1400" dirty="0" err="1" smtClean="0">
                <a:solidFill>
                  <a:srgbClr val="FF9900"/>
                </a:solidFill>
                <a:latin typeface="Segoe UI" pitchFamily="34" charset="0"/>
                <a:ea typeface="Segoe UI" pitchFamily="34" charset="0"/>
                <a:cs typeface="Segoe UI" pitchFamily="34" charset="0"/>
              </a:rPr>
              <a:t>S.r.l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un’agenzia</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digitali</a:t>
            </a:r>
            <a:r>
              <a:rPr lang="en-US" sz="1400" dirty="0" smtClean="0">
                <a:solidFill>
                  <a:schemeClr val="bg2">
                    <a:lumMod val="20000"/>
                    <a:lumOff val="80000"/>
                  </a:schemeClr>
                </a:solidFill>
                <a:latin typeface="Segoe UI" pitchFamily="34" charset="0"/>
                <a:ea typeface="Segoe UI" pitchFamily="34" charset="0"/>
                <a:cs typeface="Segoe UI" pitchFamily="34" charset="0"/>
              </a:rPr>
              <a:t> con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sede</a:t>
            </a:r>
            <a:r>
              <a:rPr lang="en-US" sz="1400" dirty="0" smtClean="0">
                <a:solidFill>
                  <a:schemeClr val="bg2">
                    <a:lumMod val="20000"/>
                    <a:lumOff val="80000"/>
                  </a:schemeClr>
                </a:solidFill>
                <a:latin typeface="Segoe UI" pitchFamily="34" charset="0"/>
                <a:ea typeface="Segoe UI" pitchFamily="34" charset="0"/>
                <a:cs typeface="Segoe UI" pitchFamily="34" charset="0"/>
              </a:rPr>
              <a:t> a </a:t>
            </a:r>
            <a:r>
              <a:rPr lang="en-US" sz="1400" dirty="0" smtClean="0">
                <a:solidFill>
                  <a:schemeClr val="bg2">
                    <a:lumMod val="20000"/>
                    <a:lumOff val="80000"/>
                  </a:schemeClr>
                </a:solidFill>
                <a:latin typeface="Segoe UI" pitchFamily="34" charset="0"/>
                <a:ea typeface="Segoe UI" pitchFamily="34" charset="0"/>
                <a:cs typeface="Segoe UI" pitchFamily="34" charset="0"/>
              </a:rPr>
              <a:t>Milano,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realizza</a:t>
            </a:r>
            <a:r>
              <a:rPr lang="en-US" sz="1400" dirty="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applicazioni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web e mobile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clienti</a:t>
            </a:r>
            <a:r>
              <a:rPr lang="en-US" sz="1400" dirty="0" smtClean="0">
                <a:solidFill>
                  <a:schemeClr val="bg2">
                    <a:lumMod val="20000"/>
                    <a:lumOff val="80000"/>
                  </a:schemeClr>
                </a:solidFill>
                <a:latin typeface="Segoe UI" pitchFamily="34" charset="0"/>
                <a:ea typeface="Segoe UI" pitchFamily="34" charset="0"/>
                <a:cs typeface="Segoe UI" pitchFamily="34" charset="0"/>
              </a:rPr>
              <a:t> corporate.</a:t>
            </a:r>
          </a:p>
          <a:p>
            <a:endParaRPr lang="en-US" sz="1400" dirty="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Dall’avvio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attività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a:t>
            </a:r>
            <a:r>
              <a:rPr lang="en-US" sz="1400" dirty="0" smtClean="0">
                <a:solidFill>
                  <a:schemeClr val="bg2">
                    <a:lumMod val="20000"/>
                    <a:lumOff val="80000"/>
                  </a:schemeClr>
                </a:solidFill>
                <a:latin typeface="Segoe UI" pitchFamily="34" charset="0"/>
                <a:ea typeface="Segoe UI" pitchFamily="34" charset="0"/>
                <a:cs typeface="Segoe UI" pitchFamily="34" charset="0"/>
              </a:rPr>
              <a:t> 2013,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realizzato</a:t>
            </a:r>
            <a:r>
              <a:rPr lang="en-US" sz="1400" dirty="0" smtClean="0">
                <a:solidFill>
                  <a:schemeClr val="bg2">
                    <a:lumMod val="20000"/>
                    <a:lumOff val="80000"/>
                  </a:schemeClr>
                </a:solidFill>
                <a:latin typeface="Segoe UI" pitchFamily="34" charset="0"/>
                <a:ea typeface="Segoe UI" pitchFamily="34" charset="0"/>
                <a:cs typeface="Segoe UI" pitchFamily="34" charset="0"/>
              </a:rPr>
              <a:t> app,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giochi</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simulazioni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settori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sanità</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telecomunicazioni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televisivo</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della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cultura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oltre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che</a:t>
            </a:r>
            <a:r>
              <a:rPr lang="en-US" sz="1400" dirty="0" smtClean="0">
                <a:solidFill>
                  <a:schemeClr val="bg2">
                    <a:lumMod val="20000"/>
                    <a:lumOff val="80000"/>
                  </a:schemeClr>
                </a:solidFill>
                <a:latin typeface="Segoe UI" pitchFamily="34" charset="0"/>
                <a:ea typeface="Segoe UI" pitchFamily="34" charset="0"/>
                <a:cs typeface="Segoe UI" pitchFamily="34" charset="0"/>
              </a:rPr>
              <a:t> per ONG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agenzie</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pubblicitarie</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società</a:t>
            </a:r>
            <a:r>
              <a:rPr lang="en-US" sz="1400" dirty="0" smtClean="0">
                <a:solidFill>
                  <a:schemeClr val="bg2">
                    <a:lumMod val="20000"/>
                    <a:lumOff val="80000"/>
                  </a:schemeClr>
                </a:solidFill>
                <a:latin typeface="Segoe UI" pitchFamily="34" charset="0"/>
                <a:ea typeface="Segoe UI" pitchFamily="34" charset="0"/>
                <a:cs typeface="Segoe UI" pitchFamily="34" charset="0"/>
              </a:rPr>
              <a:t> ha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erogato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sviluppo</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consulenza</a:t>
            </a:r>
            <a:r>
              <a:rPr lang="en-US" sz="1400" dirty="0" smtClean="0">
                <a:solidFill>
                  <a:schemeClr val="bg2">
                    <a:lumMod val="20000"/>
                    <a:lumOff val="80000"/>
                  </a:schemeClr>
                </a:solidFill>
                <a:latin typeface="Segoe UI" pitchFamily="34" charset="0"/>
                <a:ea typeface="Segoe UI" pitchFamily="34" charset="0"/>
                <a:cs typeface="Segoe UI" pitchFamily="34" charset="0"/>
              </a:rPr>
              <a:t> per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gruppi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quali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Fastweb</a:t>
            </a:r>
            <a:r>
              <a:rPr lang="en-US" sz="1400" dirty="0" smtClean="0">
                <a:solidFill>
                  <a:schemeClr val="bg2">
                    <a:lumMod val="20000"/>
                    <a:lumOff val="80000"/>
                  </a:schemeClr>
                </a:solidFill>
                <a:latin typeface="Segoe UI" pitchFamily="34" charset="0"/>
                <a:ea typeface="Segoe UI" pitchFamily="34" charset="0"/>
                <a:cs typeface="Segoe UI" pitchFamily="34" charset="0"/>
              </a:rPr>
              <a:t>, Sky Italia, FILA, e la </a:t>
            </a:r>
            <a:r>
              <a:rPr lang="en-US" sz="1400" dirty="0" err="1">
                <a:solidFill>
                  <a:schemeClr val="bg2">
                    <a:lumMod val="20000"/>
                    <a:lumOff val="80000"/>
                  </a:schemeClr>
                </a:solidFill>
                <a:latin typeface="Segoe UI" pitchFamily="34" charset="0"/>
                <a:ea typeface="Segoe UI" pitchFamily="34" charset="0"/>
                <a:cs typeface="Segoe UI" pitchFamily="34" charset="0"/>
              </a:rPr>
              <a:t>P</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rovincia</a:t>
            </a:r>
            <a:r>
              <a:rPr lang="en-US" sz="1400" dirty="0" smtClean="0">
                <a:solidFill>
                  <a:schemeClr val="bg2">
                    <a:lumMod val="20000"/>
                    <a:lumOff val="80000"/>
                  </a:schemeClr>
                </a:solidFill>
                <a:latin typeface="Segoe UI" pitchFamily="34" charset="0"/>
                <a:ea typeface="Segoe UI" pitchFamily="34" charset="0"/>
                <a:cs typeface="Segoe UI" pitchFamily="34" charset="0"/>
              </a:rPr>
              <a:t> di Milano. </a:t>
            </a:r>
          </a:p>
          <a:p>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a:p>
            <a:r>
              <a:rPr lang="en-US" sz="1400" dirty="0" err="1" smtClean="0">
                <a:solidFill>
                  <a:schemeClr val="bg2">
                    <a:lumMod val="20000"/>
                    <a:lumOff val="80000"/>
                  </a:schemeClr>
                </a:solidFill>
                <a:latin typeface="Segoe UI" pitchFamily="34" charset="0"/>
                <a:ea typeface="Segoe UI" pitchFamily="34" charset="0"/>
                <a:cs typeface="Segoe UI" pitchFamily="34" charset="0"/>
              </a:rPr>
              <a:t>PixelUp</a:t>
            </a:r>
            <a:r>
              <a:rPr lang="en-US" sz="1400" dirty="0" smtClean="0">
                <a:solidFill>
                  <a:schemeClr val="bg2">
                    <a:lumMod val="20000"/>
                    <a:lumOff val="80000"/>
                  </a:schemeClr>
                </a:solidFill>
                <a:latin typeface="Segoe UI" pitchFamily="34" charset="0"/>
                <a:ea typeface="Segoe UI" pitchFamily="34" charset="0"/>
                <a:cs typeface="Segoe UI" pitchFamily="34" charset="0"/>
              </a:rPr>
              <a:t> è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stata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premiata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nell’ambito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concorsi</a:t>
            </a:r>
            <a:r>
              <a:rPr lang="en-US" sz="1400" dirty="0" smtClean="0">
                <a:solidFill>
                  <a:schemeClr val="bg2">
                    <a:lumMod val="20000"/>
                    <a:lumOff val="80000"/>
                  </a:schemeClr>
                </a:solidFill>
                <a:latin typeface="Segoe UI" pitchFamily="34" charset="0"/>
                <a:ea typeface="Segoe UI" pitchFamily="34" charset="0"/>
                <a:cs typeface="Segoe UI" pitchFamily="34" charset="0"/>
              </a:rPr>
              <a:t> Start Cup Milano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Lombardia</a:t>
            </a:r>
            <a:r>
              <a:rPr lang="en-US" sz="1400" dirty="0" smtClean="0">
                <a:solidFill>
                  <a:schemeClr val="bg2">
                    <a:lumMod val="20000"/>
                    <a:lumOff val="80000"/>
                  </a:schemeClr>
                </a:solidFill>
                <a:latin typeface="Segoe UI" pitchFamily="34" charset="0"/>
                <a:ea typeface="Segoe UI" pitchFamily="34" charset="0"/>
                <a:cs typeface="Segoe UI" pitchFamily="34" charset="0"/>
              </a:rPr>
              <a:t>, la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Vetrina</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Talenti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il</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progetto</a:t>
            </a:r>
            <a:r>
              <a:rPr lang="en-US" sz="1400" dirty="0" smtClean="0">
                <a:solidFill>
                  <a:schemeClr val="bg2">
                    <a:lumMod val="20000"/>
                    <a:lumOff val="80000"/>
                  </a:schemeClr>
                </a:solidFill>
                <a:latin typeface="Segoe UI" pitchFamily="34" charset="0"/>
                <a:ea typeface="Segoe UI" pitchFamily="34" charset="0"/>
                <a:cs typeface="Segoe UI" pitchFamily="34" charset="0"/>
              </a:rPr>
              <a:t> Start, Grow in Style,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Respirare</a:t>
            </a:r>
            <a:r>
              <a:rPr lang="en-US" sz="1400" dirty="0" smtClean="0">
                <a:solidFill>
                  <a:schemeClr val="bg2">
                    <a:lumMod val="20000"/>
                    <a:lumOff val="80000"/>
                  </a:schemeClr>
                </a:solidFill>
                <a:latin typeface="Segoe UI" pitchFamily="34" charset="0"/>
                <a:ea typeface="Segoe UI" pitchFamily="34" charset="0"/>
                <a:cs typeface="Segoe UI" pitchFamily="34" charset="0"/>
              </a:rPr>
              <a:t> Design.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Abbiamo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presentanto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l’azienda</a:t>
            </a:r>
            <a:r>
              <a:rPr lang="en-US" sz="1400" dirty="0" smtClean="0">
                <a:solidFill>
                  <a:schemeClr val="bg2">
                    <a:lumMod val="20000"/>
                    <a:lumOff val="80000"/>
                  </a:schemeClr>
                </a:solidFill>
                <a:latin typeface="Segoe UI" pitchFamily="34" charset="0"/>
                <a:ea typeface="Segoe UI" pitchFamily="34" charset="0"/>
                <a:cs typeface="Segoe UI" pitchFamily="34" charset="0"/>
              </a:rPr>
              <a:t>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servizi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offerti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nell’ambito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degli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eventi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Mi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Faccio</a:t>
            </a:r>
            <a:r>
              <a:rPr lang="en-US" sz="1400" dirty="0" smtClean="0">
                <a:solidFill>
                  <a:schemeClr val="bg2">
                    <a:lumMod val="20000"/>
                    <a:lumOff val="80000"/>
                  </a:schemeClr>
                </a:solidFill>
                <a:latin typeface="Segoe UI" pitchFamily="34" charset="0"/>
                <a:ea typeface="Segoe UI" pitchFamily="34" charset="0"/>
                <a:cs typeface="Segoe UI" pitchFamily="34" charset="0"/>
              </a:rPr>
              <a:t> Impresa, Dal Dire al Fare, e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Lampi</a:t>
            </a:r>
            <a:r>
              <a:rPr lang="en-US" sz="1400" dirty="0" smtClean="0">
                <a:solidFill>
                  <a:schemeClr val="bg2">
                    <a:lumMod val="20000"/>
                    <a:lumOff val="80000"/>
                  </a:schemeClr>
                </a:solidFill>
                <a:latin typeface="Segoe UI" pitchFamily="34" charset="0"/>
                <a:ea typeface="Segoe UI" pitchFamily="34" charset="0"/>
                <a:cs typeface="Segoe UI" pitchFamily="34" charset="0"/>
              </a:rPr>
              <a:t> di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Genio</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condotto</a:t>
            </a:r>
            <a:r>
              <a:rPr lang="en-US" sz="1400" dirty="0" smtClean="0">
                <a:solidFill>
                  <a:schemeClr val="bg2">
                    <a:lumMod val="20000"/>
                    <a:lumOff val="80000"/>
                  </a:schemeClr>
                </a:solidFill>
                <a:latin typeface="Segoe UI" pitchFamily="34" charset="0"/>
                <a:ea typeface="Segoe UI" pitchFamily="34" charset="0"/>
                <a:cs typeface="Segoe UI" pitchFamily="34" charset="0"/>
              </a:rPr>
              <a:t> da Alessandro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Cecchi</a:t>
            </a:r>
            <a:r>
              <a:rPr lang="en-US" sz="1400" dirty="0" smtClean="0">
                <a:solidFill>
                  <a:schemeClr val="bg2">
                    <a:lumMod val="20000"/>
                    <a:lumOff val="80000"/>
                  </a:schemeClr>
                </a:solidFill>
                <a:latin typeface="Segoe UI" pitchFamily="34" charset="0"/>
                <a:ea typeface="Segoe UI" pitchFamily="34" charset="0"/>
                <a:cs typeface="Segoe UI" pitchFamily="34" charset="0"/>
              </a:rPr>
              <a:t> </a:t>
            </a:r>
            <a:r>
              <a:rPr lang="en-US" sz="1400" dirty="0" err="1" smtClean="0">
                <a:solidFill>
                  <a:schemeClr val="bg2">
                    <a:lumMod val="20000"/>
                    <a:lumOff val="80000"/>
                  </a:schemeClr>
                </a:solidFill>
                <a:latin typeface="Segoe UI" pitchFamily="34" charset="0"/>
                <a:ea typeface="Segoe UI" pitchFamily="34" charset="0"/>
                <a:cs typeface="Segoe UI" pitchFamily="34" charset="0"/>
              </a:rPr>
              <a:t>Paone</a:t>
            </a:r>
            <a:r>
              <a:rPr lang="en-US" sz="1400" dirty="0" smtClean="0">
                <a:solidFill>
                  <a:schemeClr val="bg2">
                    <a:lumMod val="20000"/>
                    <a:lumOff val="80000"/>
                  </a:schemeClr>
                </a:solidFill>
                <a:latin typeface="Segoe UI" pitchFamily="34" charset="0"/>
                <a:ea typeface="Segoe UI" pitchFamily="34" charset="0"/>
                <a:cs typeface="Segoe UI" pitchFamily="34" charset="0"/>
              </a:rPr>
              <a:t>.</a:t>
            </a:r>
            <a:endParaRPr lang="en-US" sz="1400" dirty="0" smtClean="0">
              <a:solidFill>
                <a:schemeClr val="bg2">
                  <a:lumMod val="20000"/>
                  <a:lumOff val="80000"/>
                </a:schemeClr>
              </a:solidFill>
              <a:latin typeface="Segoe UI" pitchFamily="34" charset="0"/>
              <a:ea typeface="Segoe UI" pitchFamily="34" charset="0"/>
              <a:cs typeface="Segoe UI" pitchFamily="34" charset="0"/>
            </a:endParaRPr>
          </a:p>
        </p:txBody>
      </p:sp>
      <p:pic>
        <p:nvPicPr>
          <p:cNvPr id="13" name="Picture 3" descr="C:\Users\Dan\Desktop\0bb654f.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244158" y="1126720"/>
            <a:ext cx="1447576" cy="1809470"/>
          </a:xfrm>
          <a:prstGeom prst="rect">
            <a:avLst/>
          </a:prstGeom>
          <a:noFill/>
          <a:ln>
            <a:solidFill>
              <a:srgbClr val="FF9900"/>
            </a:solidFill>
          </a:ln>
          <a:extLst>
            <a:ext uri="{909E8E84-426E-40DD-AFC4-6F175D3DCCD1}">
              <a14:hiddenFill xmlns:a14="http://schemas.microsoft.com/office/drawing/2010/main">
                <a:solidFill>
                  <a:srgbClr val="FFFFFF"/>
                </a:solidFill>
              </a14:hiddenFill>
            </a:ext>
          </a:extLst>
        </p:spPr>
      </p:pic>
      <p:pic>
        <p:nvPicPr>
          <p:cNvPr id="14" name="Picture 2" descr="C:\Users\Dan\Desktop\alessio183.jpg"/>
          <p:cNvPicPr>
            <a:picLocks noChangeArrowheads="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rcRect/>
          <a:stretch>
            <a:fillRect/>
          </a:stretch>
        </p:blipFill>
        <p:spPr bwMode="auto">
          <a:xfrm>
            <a:off x="7965310" y="1126720"/>
            <a:ext cx="1447200" cy="1810800"/>
          </a:xfrm>
          <a:prstGeom prst="rect">
            <a:avLst/>
          </a:prstGeom>
          <a:noFill/>
          <a:ln>
            <a:solidFill>
              <a:srgbClr val="FF99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4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C:\Users\Alessio\Desktop\Lavoro\PixelUP\Press &amp; Media\Presentazioni\Sfondo_iX-Up.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432"/>
            <a:ext cx="9752013" cy="7315200"/>
          </a:xfrm>
          <a:prstGeom prst="rect">
            <a:avLst/>
          </a:prstGeom>
          <a:noFill/>
        </p:spPr>
      </p:pic>
      <p:cxnSp>
        <p:nvCxnSpPr>
          <p:cNvPr id="7" name="Connettore 1 6"/>
          <p:cNvCxnSpPr/>
          <p:nvPr/>
        </p:nvCxnSpPr>
        <p:spPr bwMode="auto">
          <a:xfrm>
            <a:off x="339502" y="794408"/>
            <a:ext cx="9073008" cy="0"/>
          </a:xfrm>
          <a:prstGeom prst="line">
            <a:avLst/>
          </a:prstGeom>
          <a:ln w="12700">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256446" y="147876"/>
            <a:ext cx="2563522" cy="607539"/>
          </a:xfrm>
          <a:prstGeom prst="rect">
            <a:avLst/>
          </a:prstGeom>
          <a:noFill/>
        </p:spPr>
        <p:txBody>
          <a:bodyPr wrap="none" rtlCol="0">
            <a:spAutoFit/>
          </a:bodyPr>
          <a:lstStyle/>
          <a:p>
            <a:r>
              <a:rPr lang="it-IT" sz="3600" b="1" dirty="0" smtClean="0">
                <a:solidFill>
                  <a:srgbClr val="FF9900"/>
                </a:solidFill>
                <a:latin typeface="Cordia New" pitchFamily="34" charset="-34"/>
                <a:cs typeface="Cordia New" pitchFamily="34" charset="-34"/>
              </a:rPr>
              <a:t>Piano di Sviluppo</a:t>
            </a:r>
            <a:endParaRPr lang="it-IT" sz="3600" b="1" dirty="0">
              <a:solidFill>
                <a:srgbClr val="FF9900"/>
              </a:solidFill>
              <a:latin typeface="Cordia New" pitchFamily="34" charset="-34"/>
              <a:cs typeface="Cordia New" pitchFamily="34" charset="-34"/>
            </a:endParaRPr>
          </a:p>
        </p:txBody>
      </p:sp>
      <p:grpSp>
        <p:nvGrpSpPr>
          <p:cNvPr id="11" name="Gruppo 10"/>
          <p:cNvGrpSpPr/>
          <p:nvPr/>
        </p:nvGrpSpPr>
        <p:grpSpPr>
          <a:xfrm>
            <a:off x="8011242" y="129208"/>
            <a:ext cx="1500732" cy="534905"/>
            <a:chOff x="8026482" y="129208"/>
            <a:chExt cx="1500732" cy="534905"/>
          </a:xfrm>
        </p:grpSpPr>
        <p:pic>
          <p:nvPicPr>
            <p:cNvPr id="9" name="Picture 2" descr="C:\Users\Alessio\Desktop\Lavoro\PixelUP\Graphics\logo\PixelUp-Logo_Plastic_Green_Original.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72798" y="129208"/>
              <a:ext cx="1368152" cy="345601"/>
            </a:xfrm>
            <a:prstGeom prst="rect">
              <a:avLst/>
            </a:prstGeom>
            <a:noFill/>
          </p:spPr>
        </p:pic>
        <p:sp>
          <p:nvSpPr>
            <p:cNvPr id="10" name="CasellaDiTesto 9"/>
            <p:cNvSpPr txBox="1"/>
            <p:nvPr/>
          </p:nvSpPr>
          <p:spPr>
            <a:xfrm>
              <a:off x="8026482" y="428664"/>
              <a:ext cx="1500732" cy="235449"/>
            </a:xfrm>
            <a:prstGeom prst="rect">
              <a:avLst/>
            </a:prstGeom>
            <a:noFill/>
          </p:spPr>
          <p:txBody>
            <a:bodyPr wrap="none" rtlCol="0">
              <a:spAutoFit/>
            </a:bodyPr>
            <a:lstStyle/>
            <a:p>
              <a:r>
                <a:rPr lang="it-IT" sz="1000" dirty="0" smtClean="0">
                  <a:solidFill>
                    <a:schemeClr val="bg2">
                      <a:lumMod val="20000"/>
                      <a:lumOff val="80000"/>
                    </a:schemeClr>
                  </a:solidFill>
                  <a:latin typeface="Calibri" pitchFamily="34" charset="0"/>
                  <a:cs typeface="Calibri" pitchFamily="34" charset="0"/>
                </a:rPr>
                <a:t>www.pixelupstudios.com</a:t>
              </a:r>
              <a:endParaRPr lang="it-IT" sz="1000" dirty="0">
                <a:solidFill>
                  <a:schemeClr val="bg2">
                    <a:lumMod val="20000"/>
                    <a:lumOff val="80000"/>
                  </a:schemeClr>
                </a:solidFill>
                <a:latin typeface="Calibri" pitchFamily="34" charset="0"/>
                <a:cs typeface="Calibri" pitchFamily="34" charset="0"/>
              </a:endParaRPr>
            </a:p>
          </p:txBody>
        </p:sp>
      </p:grpSp>
      <p:sp>
        <p:nvSpPr>
          <p:cNvPr id="27" name="CasellaDiTesto 26"/>
          <p:cNvSpPr txBox="1"/>
          <p:nvPr/>
        </p:nvSpPr>
        <p:spPr>
          <a:xfrm>
            <a:off x="244634" y="2505472"/>
            <a:ext cx="9167876" cy="4442819"/>
          </a:xfrm>
          <a:prstGeom prst="rect">
            <a:avLst/>
          </a:prstGeom>
        </p:spPr>
        <p:txBody>
          <a:bodyPr wrap="square" numCol="1" spcCol="180000" rtlCol="0">
            <a:spAutoFit/>
          </a:bodyPr>
          <a:lstStyle/>
          <a:p>
            <a:r>
              <a:rPr lang="it-IT" sz="1600" u="sng" dirty="0" smtClean="0">
                <a:solidFill>
                  <a:srgbClr val="FF9900"/>
                </a:solidFill>
                <a:latin typeface="Segoe UI" pitchFamily="34" charset="0"/>
                <a:ea typeface="Segoe UI" pitchFamily="34" charset="0"/>
                <a:cs typeface="Segoe UI" pitchFamily="34" charset="0"/>
              </a:rPr>
              <a:t>ROADMAP</a:t>
            </a:r>
            <a:endParaRPr lang="it-IT" sz="1600" u="sng" dirty="0">
              <a:solidFill>
                <a:srgbClr val="FF9900"/>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Q4 2015 </a:t>
            </a:r>
            <a:r>
              <a:rPr lang="it-IT" sz="1600" dirty="0" smtClean="0">
                <a:solidFill>
                  <a:schemeClr val="bg2">
                    <a:lumMod val="20000"/>
                    <a:lumOff val="80000"/>
                  </a:schemeClr>
                </a:solidFill>
                <a:latin typeface="Segoe UI" pitchFamily="34" charset="0"/>
                <a:ea typeface="Segoe UI" pitchFamily="34" charset="0"/>
                <a:cs typeface="Segoe UI" pitchFamily="34" charset="0"/>
              </a:rPr>
              <a:t>– Progettazione dell’applicazione e delle key features, avvio sviluppo moduli principali</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Q1 2016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Sviluppo applicazione prototipo funzionante</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Q2-Q4 </a:t>
            </a:r>
            <a:r>
              <a:rPr lang="it-IT" sz="1600" dirty="0">
                <a:solidFill>
                  <a:srgbClr val="FF9900"/>
                </a:solidFill>
                <a:latin typeface="Segoe UI" pitchFamily="34" charset="0"/>
                <a:ea typeface="Segoe UI" pitchFamily="34" charset="0"/>
                <a:cs typeface="Segoe UI" pitchFamily="34" charset="0"/>
              </a:rPr>
              <a:t>2016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Ricerca finanziamenti e seed capital per la commercializzazione e promozione dell’applicazione, essenziale per raggiungere l’utenza critica necessaria per rendere appettibile l’applicazione a utenti e gestori di locali ed eventi</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dirty="0">
                <a:solidFill>
                  <a:srgbClr val="FF9900"/>
                </a:solidFill>
                <a:latin typeface="Segoe UI" pitchFamily="34" charset="0"/>
                <a:ea typeface="Segoe UI" pitchFamily="34" charset="0"/>
                <a:cs typeface="Segoe UI" pitchFamily="34" charset="0"/>
              </a:rPr>
              <a:t>Q1 </a:t>
            </a:r>
            <a:r>
              <a:rPr lang="it-IT" sz="1600" dirty="0" smtClean="0">
                <a:solidFill>
                  <a:srgbClr val="FF9900"/>
                </a:solidFill>
                <a:latin typeface="Segoe UI" pitchFamily="34" charset="0"/>
                <a:ea typeface="Segoe UI" pitchFamily="34" charset="0"/>
                <a:cs typeface="Segoe UI" pitchFamily="34" charset="0"/>
              </a:rPr>
              <a:t>2017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Lancio Mövida sugli app store, con possibilità di avviare un progetto pilota in un territorio circoscritto. L’obiettivo è quello di raggiungere 1 milione di utenti entro i primi 12 mesi.</a:t>
            </a:r>
          </a:p>
          <a:p>
            <a:endParaRPr lang="it-IT" sz="1600" dirty="0" smtClean="0">
              <a:solidFill>
                <a:schemeClr val="bg2">
                  <a:lumMod val="20000"/>
                  <a:lumOff val="80000"/>
                </a:schemeClr>
              </a:solidFill>
              <a:latin typeface="Segoe UI" pitchFamily="34" charset="0"/>
              <a:ea typeface="Segoe UI" pitchFamily="34" charset="0"/>
              <a:cs typeface="Segoe UI" pitchFamily="34" charset="0"/>
            </a:endParaRPr>
          </a:p>
          <a:p>
            <a:r>
              <a:rPr lang="it-IT" sz="1600" dirty="0" smtClean="0">
                <a:solidFill>
                  <a:srgbClr val="FF9900"/>
                </a:solidFill>
                <a:latin typeface="Segoe UI" pitchFamily="34" charset="0"/>
                <a:ea typeface="Segoe UI" pitchFamily="34" charset="0"/>
                <a:cs typeface="Segoe UI" pitchFamily="34" charset="0"/>
              </a:rPr>
              <a:t>Q3 </a:t>
            </a:r>
            <a:r>
              <a:rPr lang="it-IT" sz="1600" dirty="0">
                <a:solidFill>
                  <a:srgbClr val="FF9900"/>
                </a:solidFill>
                <a:latin typeface="Segoe UI" pitchFamily="34" charset="0"/>
                <a:ea typeface="Segoe UI" pitchFamily="34" charset="0"/>
                <a:cs typeface="Segoe UI" pitchFamily="34" charset="0"/>
              </a:rPr>
              <a:t>2017 </a:t>
            </a:r>
            <a:r>
              <a:rPr lang="it-IT" sz="1600" dirty="0">
                <a:solidFill>
                  <a:schemeClr val="bg2">
                    <a:lumMod val="20000"/>
                    <a:lumOff val="80000"/>
                  </a:schemeClr>
                </a:solidFill>
                <a:latin typeface="Segoe UI" pitchFamily="34" charset="0"/>
                <a:ea typeface="Segoe UI" pitchFamily="34" charset="0"/>
                <a:cs typeface="Segoe UI" pitchFamily="34" charset="0"/>
              </a:rPr>
              <a:t>– </a:t>
            </a:r>
            <a:r>
              <a:rPr lang="it-IT" sz="1600" dirty="0" smtClean="0">
                <a:solidFill>
                  <a:schemeClr val="bg2">
                    <a:lumMod val="20000"/>
                    <a:lumOff val="80000"/>
                  </a:schemeClr>
                </a:solidFill>
                <a:latin typeface="Segoe UI" pitchFamily="34" charset="0"/>
                <a:ea typeface="Segoe UI" pitchFamily="34" charset="0"/>
                <a:cs typeface="Segoe UI" pitchFamily="34" charset="0"/>
              </a:rPr>
              <a:t>Ricerca Venture Capital per il potenziamento delle strategie di comunicazione, e l’ampliamento della user-base, con l’obiettivo di raggiungere 10 milioni di utenti entro la fine del secondo anno di attività.</a:t>
            </a:r>
          </a:p>
          <a:p>
            <a:endParaRPr lang="it-IT" sz="1600" dirty="0">
              <a:solidFill>
                <a:schemeClr val="bg2">
                  <a:lumMod val="20000"/>
                  <a:lumOff val="80000"/>
                </a:schemeClr>
              </a:solidFill>
              <a:latin typeface="Segoe UI" pitchFamily="34" charset="0"/>
              <a:ea typeface="Segoe UI" pitchFamily="34" charset="0"/>
              <a:cs typeface="Segoe UI" pitchFamily="34" charset="0"/>
            </a:endParaRPr>
          </a:p>
          <a:p>
            <a:r>
              <a:rPr lang="it-IT" sz="1600" u="sng" dirty="0" smtClean="0">
                <a:solidFill>
                  <a:srgbClr val="FF9900"/>
                </a:solidFill>
                <a:latin typeface="Segoe UI" pitchFamily="34" charset="0"/>
                <a:ea typeface="Segoe UI" pitchFamily="34" charset="0"/>
                <a:cs typeface="Segoe UI" pitchFamily="34" charset="0"/>
              </a:rPr>
              <a:t>EXIT STRATEGY</a:t>
            </a:r>
            <a:endParaRPr lang="it-IT" sz="1600" u="sng" dirty="0">
              <a:solidFill>
                <a:srgbClr val="FF9900"/>
              </a:solidFill>
              <a:latin typeface="Segoe UI" pitchFamily="34" charset="0"/>
              <a:ea typeface="Segoe UI" pitchFamily="34" charset="0"/>
              <a:cs typeface="Segoe UI" pitchFamily="34" charset="0"/>
            </a:endParaRPr>
          </a:p>
          <a:p>
            <a:r>
              <a:rPr lang="it-IT" sz="1600" dirty="0" smtClean="0">
                <a:solidFill>
                  <a:schemeClr val="bg2">
                    <a:lumMod val="20000"/>
                    <a:lumOff val="80000"/>
                  </a:schemeClr>
                </a:solidFill>
                <a:latin typeface="Segoe UI" pitchFamily="34" charset="0"/>
                <a:ea typeface="Segoe UI" pitchFamily="34" charset="0"/>
                <a:cs typeface="Segoe UI" pitchFamily="34" charset="0"/>
              </a:rPr>
              <a:t>Raggiunta una user base superiore ai 20 milioni di utenti, è nostra intenzione ricercare potenziali acquirenti per </a:t>
            </a:r>
            <a:r>
              <a:rPr lang="it-IT" sz="1600" dirty="0">
                <a:solidFill>
                  <a:schemeClr val="bg2">
                    <a:lumMod val="20000"/>
                    <a:lumOff val="80000"/>
                  </a:schemeClr>
                </a:solidFill>
                <a:latin typeface="Segoe UI" pitchFamily="34" charset="0"/>
                <a:ea typeface="Segoe UI" pitchFamily="34" charset="0"/>
                <a:cs typeface="Segoe UI" pitchFamily="34" charset="0"/>
              </a:rPr>
              <a:t>Mövida </a:t>
            </a:r>
            <a:r>
              <a:rPr lang="it-IT" sz="1600" dirty="0" smtClean="0">
                <a:solidFill>
                  <a:schemeClr val="bg2">
                    <a:lumMod val="20000"/>
                    <a:lumOff val="80000"/>
                  </a:schemeClr>
                </a:solidFill>
                <a:latin typeface="Segoe UI" pitchFamily="34" charset="0"/>
                <a:ea typeface="Segoe UI" pitchFamily="34" charset="0"/>
                <a:cs typeface="Segoe UI" pitchFamily="34" charset="0"/>
              </a:rPr>
              <a:t>(società, proprietà intellettuale, tecnologia, base utenti).</a:t>
            </a:r>
            <a:endParaRPr lang="it-IT" sz="1600" dirty="0">
              <a:solidFill>
                <a:schemeClr val="bg2">
                  <a:lumMod val="20000"/>
                  <a:lumOff val="80000"/>
                </a:schemeClr>
              </a:solidFill>
              <a:latin typeface="Segoe UI" pitchFamily="34" charset="0"/>
              <a:ea typeface="Segoe UI" pitchFamily="34" charset="0"/>
              <a:cs typeface="Segoe UI" pitchFamily="34" charset="0"/>
            </a:endParaRPr>
          </a:p>
        </p:txBody>
      </p:sp>
      <p:pic>
        <p:nvPicPr>
          <p:cNvPr id="26" name="Picture 1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31035" y="849288"/>
            <a:ext cx="3348000" cy="1601480"/>
          </a:xfrm>
          <a:prstGeom prst="rect">
            <a:avLst/>
          </a:prstGeom>
          <a:ln>
            <a:noFill/>
          </a:ln>
          <a:effectLst>
            <a:softEdge rad="112500"/>
          </a:effectLst>
        </p:spPr>
      </p:pic>
      <p:pic>
        <p:nvPicPr>
          <p:cNvPr id="28" name="Picture 2"/>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067220" y="849288"/>
            <a:ext cx="3348000" cy="160120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descr="C:\Users\Dan\Desktop\PixelUp\Images\Snapshots\Snapshots Ambienti\iX-UP-007.jpg"/>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3732345" y="849287"/>
            <a:ext cx="2286000" cy="16008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99635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
        <a:cs typeface="DejaVu Sans"/>
      </a:majorFont>
      <a:minorFont>
        <a:latin typeface="Arial"/>
        <a:ea typeface=""/>
        <a:cs typeface="DejaVu Sans"/>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DejaVu Sans" charset="0"/>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6233</TotalTime>
  <Words>1164</Words>
  <Application>Microsoft Office PowerPoint</Application>
  <PresentationFormat>Custom</PresentationFormat>
  <Paragraphs>128</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Cordia New</vt:lpstr>
      <vt:lpstr>Wingdings</vt:lpstr>
      <vt:lpstr>Meiryo</vt:lpstr>
      <vt:lpstr>Asenine</vt:lpstr>
      <vt:lpstr>Times New Roman</vt:lpstr>
      <vt:lpstr>Calibri</vt:lpstr>
      <vt:lpstr>Segoe UI</vt:lpstr>
      <vt:lpstr>Bauhaus 93</vt:lpstr>
      <vt:lpstr>DejaVu Sans</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Daniele Milani</Manager>
  <Company>PixelUp Solutions S.r.l.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PixelUp Studios</dc:creator>
  <cp:lastModifiedBy>DCM</cp:lastModifiedBy>
  <cp:revision>480</cp:revision>
  <cp:lastPrinted>1601-01-01T00:00:00Z</cp:lastPrinted>
  <dcterms:created xsi:type="dcterms:W3CDTF">2011-09-22T14:33:24Z</dcterms:created>
  <dcterms:modified xsi:type="dcterms:W3CDTF">2015-11-18T17:16:41Z</dcterms:modified>
  <cp:version>1.01</cp:version>
</cp:coreProperties>
</file>