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68" r:id="rId14"/>
    <p:sldId id="270" r:id="rId15"/>
    <p:sldId id="25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6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Bioinformatics (NGS) WIKI, Q&amp;A website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both beginners and experienced users in the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78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list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81001" y="1371600"/>
            <a:ext cx="3657600" cy="2745632"/>
            <a:chOff x="381000" y="1600200"/>
            <a:chExt cx="4407877" cy="3308839"/>
          </a:xfrm>
        </p:grpSpPr>
        <p:sp>
          <p:nvSpPr>
            <p:cNvPr id="4" name="Rectangle 3"/>
            <p:cNvSpPr/>
            <p:nvPr/>
          </p:nvSpPr>
          <p:spPr>
            <a:xfrm>
              <a:off x="381000" y="2952750"/>
              <a:ext cx="1828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ChIP-Seq</a:t>
              </a:r>
              <a:endParaRPr lang="en-US" dirty="0"/>
            </a:p>
          </p:txBody>
        </p:sp>
        <p:sp>
          <p:nvSpPr>
            <p:cNvPr id="5" name="Left Brace 4"/>
            <p:cNvSpPr/>
            <p:nvPr/>
          </p:nvSpPr>
          <p:spPr>
            <a:xfrm>
              <a:off x="2309446" y="1866900"/>
              <a:ext cx="457200" cy="27051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919046" y="1600200"/>
              <a:ext cx="1828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MACS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36631" y="2901462"/>
              <a:ext cx="1828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PePr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36631" y="3663462"/>
              <a:ext cx="1828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Quest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19046" y="2218592"/>
              <a:ext cx="1828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ZINBA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60077" y="4375639"/>
              <a:ext cx="1828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354" y="4363418"/>
            <a:ext cx="638175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252125" y="4022227"/>
            <a:ext cx="145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Software wiki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OMIC tools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3051"/>
            <a:ext cx="66484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5" y="609600"/>
            <a:ext cx="29908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93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Public script repository for simple </a:t>
            </a:r>
            <a:r>
              <a:rPr lang="en-US" dirty="0" smtClean="0"/>
              <a:t>tasks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assign peak to the nearest gene?</a:t>
            </a:r>
          </a:p>
          <a:p>
            <a:r>
              <a:rPr lang="en-US" dirty="0" smtClean="0"/>
              <a:t>How to generate read profiles for </a:t>
            </a:r>
            <a:r>
              <a:rPr lang="en-US" dirty="0" err="1" smtClean="0"/>
              <a:t>ChIP-Seq</a:t>
            </a:r>
            <a:r>
              <a:rPr lang="en-US" dirty="0" smtClean="0"/>
              <a:t> peak regions?</a:t>
            </a:r>
          </a:p>
          <a:p>
            <a:r>
              <a:rPr lang="en-US" dirty="0" smtClean="0"/>
              <a:t>How to randomly sample a subset of reads from a bed file?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5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Q&amp;A with </a:t>
            </a:r>
            <a:r>
              <a:rPr lang="en-US" dirty="0" smtClean="0"/>
              <a:t>votes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Q&amp;As with lots of votes can be considered to go into wiki.  </a:t>
            </a:r>
          </a:p>
          <a:p>
            <a:r>
              <a:rPr lang="en-US" dirty="0" smtClean="0"/>
              <a:t>Q&amp;As can be associated with specific scripts or software. </a:t>
            </a:r>
          </a:p>
        </p:txBody>
      </p:sp>
    </p:spTree>
    <p:extLst>
      <p:ext uri="{BB962C8B-B14F-4D97-AF65-F5344CB8AC3E}">
        <p14:creationId xmlns:p14="http://schemas.microsoft.com/office/powerpoint/2010/main" val="411091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1371600" y="4038600"/>
            <a:ext cx="14478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172200" y="4000500"/>
            <a:ext cx="14478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Tools</a:t>
            </a:r>
          </a:p>
          <a:p>
            <a:pPr algn="ctr"/>
            <a:r>
              <a:rPr lang="en-US" dirty="0" smtClean="0"/>
              <a:t>/scripts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810000" y="609600"/>
            <a:ext cx="14478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Wiki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3"/>
            <a:endCxn id="10" idx="0"/>
          </p:cNvCxnSpPr>
          <p:nvPr/>
        </p:nvCxnSpPr>
        <p:spPr>
          <a:xfrm flipH="1">
            <a:off x="2095500" y="1845375"/>
            <a:ext cx="1926525" cy="219322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895600" y="4800600"/>
            <a:ext cx="3276600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083875" y="1807275"/>
            <a:ext cx="1850325" cy="215512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71800" y="4792718"/>
            <a:ext cx="2756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 to FAQ about this tool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18623292">
            <a:off x="1435330" y="2578636"/>
            <a:ext cx="3034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 to FAQ for certain process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324100" y="1997775"/>
            <a:ext cx="1850325" cy="215512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895600" y="4648200"/>
            <a:ext cx="3276600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8673063">
            <a:off x="2033632" y="2977372"/>
            <a:ext cx="291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important it becomes wiki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4931475" y="1959675"/>
            <a:ext cx="1850325" cy="215512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95600" y="4278868"/>
            <a:ext cx="331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Frequently Q?-&gt;new scripts/tools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rot="2975890">
            <a:off x="4589506" y="2580817"/>
            <a:ext cx="322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 to tools performing the task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 rot="2936161">
            <a:off x="4468313" y="2949431"/>
            <a:ext cx="24825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Link to task( to identify related tools)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18198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list (checklist)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181122"/>
              </p:ext>
            </p:extLst>
          </p:nvPr>
        </p:nvGraphicFramePr>
        <p:xfrm>
          <a:off x="1066800" y="1600200"/>
          <a:ext cx="685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Software1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Software2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Input:</a:t>
                      </a:r>
                      <a:r>
                        <a:rPr lang="en-US" baseline="0" dirty="0" smtClean="0"/>
                        <a:t>:bam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Input::bed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Input::</a:t>
                      </a:r>
                      <a:r>
                        <a:rPr lang="en-US" dirty="0" err="1" smtClean="0"/>
                        <a:t>sam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Removing duplicates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Handle</a:t>
                      </a:r>
                      <a:r>
                        <a:rPr lang="en-US" baseline="0" dirty="0" smtClean="0"/>
                        <a:t> replicates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Estiamte</a:t>
                      </a:r>
                      <a:r>
                        <a:rPr lang="en-US" baseline="0" dirty="0" smtClean="0"/>
                        <a:t> shift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Differential</a:t>
                      </a:r>
                      <a:r>
                        <a:rPr lang="en-US" baseline="0" dirty="0" smtClean="0"/>
                        <a:t> binding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24675" y="1981200"/>
                <a:ext cx="389850" cy="389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675" y="1981200"/>
                <a:ext cx="389850" cy="389979"/>
              </a:xfrm>
              <a:prstGeom prst="rect">
                <a:avLst/>
              </a:prstGeom>
              <a:blipFill rotWithShape="1">
                <a:blip r:embed="rId2"/>
                <a:stretch>
                  <a:fillRect r="-1563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224675" y="2362200"/>
                <a:ext cx="389850" cy="389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675" y="2362200"/>
                <a:ext cx="389850" cy="389979"/>
              </a:xfrm>
              <a:prstGeom prst="rect">
                <a:avLst/>
              </a:prstGeom>
              <a:blipFill rotWithShape="1">
                <a:blip r:embed="rId3"/>
                <a:stretch>
                  <a:fillRect r="-1563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553200" y="2353221"/>
                <a:ext cx="389850" cy="389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2353221"/>
                <a:ext cx="389850" cy="389979"/>
              </a:xfrm>
              <a:prstGeom prst="rect">
                <a:avLst/>
              </a:prstGeom>
              <a:blipFill rotWithShape="1"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224675" y="2743200"/>
                <a:ext cx="389850" cy="389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675" y="2743200"/>
                <a:ext cx="389850" cy="389979"/>
              </a:xfrm>
              <a:prstGeom prst="rect">
                <a:avLst/>
              </a:prstGeom>
              <a:blipFill rotWithShape="1">
                <a:blip r:embed="rId2"/>
                <a:stretch>
                  <a:fillRect r="-1563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553200" y="3115221"/>
                <a:ext cx="389850" cy="389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115221"/>
                <a:ext cx="389850" cy="389979"/>
              </a:xfrm>
              <a:prstGeom prst="rect">
                <a:avLst/>
              </a:prstGeom>
              <a:blipFill rotWithShape="1"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24675" y="3496221"/>
                <a:ext cx="389850" cy="389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675" y="3496221"/>
                <a:ext cx="389850" cy="389979"/>
              </a:xfrm>
              <a:prstGeom prst="rect">
                <a:avLst/>
              </a:prstGeom>
              <a:blipFill rotWithShape="1">
                <a:blip r:embed="rId5"/>
                <a:stretch>
                  <a:fillRect r="-1563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224675" y="3877221"/>
                <a:ext cx="389850" cy="389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675" y="3877221"/>
                <a:ext cx="389850" cy="389979"/>
              </a:xfrm>
              <a:prstGeom prst="rect">
                <a:avLst/>
              </a:prstGeom>
              <a:blipFill rotWithShape="1">
                <a:blip r:embed="rId6"/>
                <a:stretch>
                  <a:fillRect r="-1563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553200" y="4258221"/>
                <a:ext cx="389850" cy="389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258221"/>
                <a:ext cx="389850" cy="389979"/>
              </a:xfrm>
              <a:prstGeom prst="rect">
                <a:avLst/>
              </a:prstGeom>
              <a:blipFill rotWithShape="1">
                <a:blip r:embed="rId7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53200" y="3877221"/>
                <a:ext cx="389850" cy="389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877221"/>
                <a:ext cx="389850" cy="389979"/>
              </a:xfrm>
              <a:prstGeom prst="rect">
                <a:avLst/>
              </a:prstGeom>
              <a:blipFill rotWithShape="1"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32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The current knowledge of NGS(bioinformatics) analysis method is severely fragmented, and quickly developing. </a:t>
            </a:r>
          </a:p>
          <a:p>
            <a:r>
              <a:rPr lang="en-US" sz="2400" dirty="0" smtClean="0"/>
              <a:t>Beginners in the field needs a consensus knowledge/tutorial to quickly get started. (reading reviews is a way, but it does not provide an immediate picture of the actual pipeline, and lacks many essential practical details) </a:t>
            </a:r>
          </a:p>
          <a:p>
            <a:r>
              <a:rPr lang="en-US" sz="2400" dirty="0" smtClean="0"/>
              <a:t>Advanced users needs a quicker way to identify the resources they need to tackle certain tasks/issues/bugs. “Google” is a solution, but sometimes it is not very efficient. </a:t>
            </a:r>
          </a:p>
          <a:p>
            <a:r>
              <a:rPr lang="en-US" sz="2400" dirty="0" smtClean="0"/>
              <a:t>There lacks a community to share the codes for certain routine analysis ( e.g. assigning peaks to genes; converting bed files to </a:t>
            </a:r>
            <a:r>
              <a:rPr lang="en-US" sz="2400" dirty="0" err="1" smtClean="0"/>
              <a:t>bigWig</a:t>
            </a:r>
            <a:r>
              <a:rPr lang="en-US" sz="2400" dirty="0" smtClean="0"/>
              <a:t> files; convert gene IDs.)</a:t>
            </a:r>
          </a:p>
          <a:p>
            <a:r>
              <a:rPr lang="en-US" sz="2400" dirty="0" smtClean="0"/>
              <a:t>Software/algorithm developers needs such a online community to know what has already been implemented, which part of pipeline is useful/which is not or obsolete, what is lacking and needs to be improved. Users of the same software needs a place to discuss their experience, report bugs. </a:t>
            </a:r>
          </a:p>
        </p:txBody>
      </p:sp>
    </p:spTree>
    <p:extLst>
      <p:ext uri="{BB962C8B-B14F-4D97-AF65-F5344CB8AC3E}">
        <p14:creationId xmlns:p14="http://schemas.microsoft.com/office/powerpoint/2010/main" val="4027633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BIOSTARS : Q&amp;A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SEQanswers</a:t>
            </a:r>
            <a:r>
              <a:rPr lang="en-US" dirty="0"/>
              <a:t> </a:t>
            </a:r>
            <a:r>
              <a:rPr lang="en-US" dirty="0" smtClean="0"/>
              <a:t>: Q&amp;A(no votes)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3. </a:t>
            </a:r>
            <a:r>
              <a:rPr lang="en-US" dirty="0"/>
              <a:t>NGS </a:t>
            </a:r>
            <a:r>
              <a:rPr lang="en-US" dirty="0" err="1" smtClean="0"/>
              <a:t>wikiBook</a:t>
            </a:r>
            <a:r>
              <a:rPr lang="en-US" dirty="0" smtClean="0"/>
              <a:t> : wiki book, no Q&amp;A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093677"/>
            <a:ext cx="1343025" cy="1172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33625"/>
            <a:ext cx="28098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83" y="4111905"/>
            <a:ext cx="2637692" cy="395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9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BIOSTARS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687234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194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SEQanswers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08" y="1600200"/>
            <a:ext cx="711098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131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NGS </a:t>
            </a:r>
            <a:r>
              <a:rPr lang="en-US" dirty="0" err="1" smtClean="0"/>
              <a:t>wikibook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08" y="1600200"/>
            <a:ext cx="711098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2992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 err="1" smtClean="0"/>
              <a:t>SEQanswers</a:t>
            </a:r>
            <a:r>
              <a:rPr lang="en-US" sz="2400" dirty="0" smtClean="0"/>
              <a:t>: Pros: a “well-established” community. </a:t>
            </a:r>
          </a:p>
          <a:p>
            <a:pPr marL="0" indent="0">
              <a:buNone/>
            </a:pPr>
            <a:r>
              <a:rPr lang="en-US" sz="2400" dirty="0" smtClean="0"/>
              <a:t>Cons: old-fashioned forum style. old (however useful) posts were left behind new posts; no votes for usefulness of contents; </a:t>
            </a:r>
            <a:r>
              <a:rPr lang="en-US" sz="2400" b="1" dirty="0" smtClean="0"/>
              <a:t>difficult to navigate</a:t>
            </a:r>
            <a:r>
              <a:rPr lang="en-US" sz="2400" dirty="0" smtClean="0"/>
              <a:t>. has </a:t>
            </a:r>
            <a:r>
              <a:rPr lang="en-US" sz="2400" dirty="0" err="1" smtClean="0"/>
              <a:t>SEQwiki</a:t>
            </a:r>
            <a:r>
              <a:rPr lang="en-US" sz="2400" dirty="0" smtClean="0"/>
              <a:t>, nothing beyond only listing currently available software. </a:t>
            </a:r>
          </a:p>
          <a:p>
            <a:r>
              <a:rPr lang="en-US" sz="2400" b="1" dirty="0" smtClean="0"/>
              <a:t>BIOSTAR</a:t>
            </a:r>
            <a:r>
              <a:rPr lang="en-US" sz="2400" dirty="0" smtClean="0"/>
              <a:t>: Pros: Q&amp;A with votes, great. </a:t>
            </a:r>
          </a:p>
          <a:p>
            <a:pPr marL="0" indent="0">
              <a:buNone/>
            </a:pPr>
            <a:r>
              <a:rPr lang="en-US" sz="2400" dirty="0" smtClean="0"/>
              <a:t>Cons: relatively small community: Questions not answered, or not answered in a timely manner. Some </a:t>
            </a:r>
            <a:r>
              <a:rPr lang="en-US" sz="2400" dirty="0"/>
              <a:t>d</a:t>
            </a:r>
            <a:r>
              <a:rPr lang="en-US" sz="2400" dirty="0" smtClean="0"/>
              <a:t>uplicated questions not flagged. No hierarchical structure, hard to navigate. </a:t>
            </a:r>
          </a:p>
          <a:p>
            <a:r>
              <a:rPr lang="en-US" sz="2400" b="1" dirty="0" smtClean="0"/>
              <a:t>NGS </a:t>
            </a:r>
            <a:r>
              <a:rPr lang="en-US" sz="2400" b="1" dirty="0" err="1" smtClean="0"/>
              <a:t>wikibook</a:t>
            </a:r>
            <a:r>
              <a:rPr lang="en-US" sz="2400" dirty="0" smtClean="0"/>
              <a:t>: Pros: structured wiki. </a:t>
            </a:r>
          </a:p>
          <a:p>
            <a:pPr marL="0" indent="0">
              <a:buNone/>
            </a:pPr>
            <a:r>
              <a:rPr lang="en-US" sz="2400" dirty="0" smtClean="0"/>
              <a:t>Cons: Poor edited wiki; e.g. no content at all for </a:t>
            </a:r>
            <a:r>
              <a:rPr lang="en-US" sz="2400" dirty="0" err="1" smtClean="0"/>
              <a:t>ChIP</a:t>
            </a:r>
            <a:r>
              <a:rPr lang="en-US" sz="2400" dirty="0" smtClean="0"/>
              <a:t>-Seq. No Q&amp;A. </a:t>
            </a:r>
          </a:p>
        </p:txBody>
      </p:sp>
    </p:spTree>
    <p:extLst>
      <p:ext uri="{BB962C8B-B14F-4D97-AF65-F5344CB8AC3E}">
        <p14:creationId xmlns:p14="http://schemas.microsoft.com/office/powerpoint/2010/main" val="53566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need: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Structured wiki; hierarchically structured tag system  </a:t>
            </a:r>
          </a:p>
          <a:p>
            <a:r>
              <a:rPr lang="en-US" sz="2800" dirty="0" smtClean="0"/>
              <a:t>Software/database list</a:t>
            </a:r>
          </a:p>
          <a:p>
            <a:r>
              <a:rPr lang="en-US" sz="2800" dirty="0" smtClean="0"/>
              <a:t>script repository for simple tasks</a:t>
            </a:r>
          </a:p>
          <a:p>
            <a:r>
              <a:rPr lang="en-US" sz="2800" dirty="0" smtClean="0"/>
              <a:t>Q&amp;A with votes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4953000" y="4930140"/>
            <a:ext cx="14478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315200" y="4930140"/>
            <a:ext cx="14478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Tools</a:t>
            </a:r>
          </a:p>
          <a:p>
            <a:pPr algn="ctr"/>
            <a:r>
              <a:rPr lang="en-US" dirty="0" smtClean="0"/>
              <a:t>/scripts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096000" y="3328416"/>
            <a:ext cx="14478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Wiki</a:t>
            </a:r>
            <a:endParaRPr lang="en-US" dirty="0"/>
          </a:p>
        </p:txBody>
      </p:sp>
      <p:cxnSp>
        <p:nvCxnSpPr>
          <p:cNvPr id="6" name="Straight Arrow Connector 5"/>
          <p:cNvCxnSpPr>
            <a:stCxn id="8" idx="3"/>
          </p:cNvCxnSpPr>
          <p:nvPr/>
        </p:nvCxnSpPr>
        <p:spPr>
          <a:xfrm flipH="1">
            <a:off x="6019800" y="4564191"/>
            <a:ext cx="288225" cy="3659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4" idx="6"/>
          </p:cNvCxnSpPr>
          <p:nvPr/>
        </p:nvCxnSpPr>
        <p:spPr>
          <a:xfrm flipH="1">
            <a:off x="6400800" y="5654040"/>
            <a:ext cx="914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5"/>
          </p:cNvCxnSpPr>
          <p:nvPr/>
        </p:nvCxnSpPr>
        <p:spPr>
          <a:xfrm flipH="1" flipV="1">
            <a:off x="7331775" y="4564191"/>
            <a:ext cx="364425" cy="3659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06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71800" y="2429608"/>
            <a:ext cx="2209800" cy="30567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Structured wiki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35052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NGS analysis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00400" y="18288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Alignment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0400" y="26670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ChIP-Seq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00400" y="33528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RNA-</a:t>
            </a:r>
            <a:r>
              <a:rPr lang="en-US" dirty="0" err="1" smtClean="0"/>
              <a:t>Seq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00400" y="40386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Variant calling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00400" y="47244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>
            <a:off x="2438400" y="1409700"/>
            <a:ext cx="457200" cy="49911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>
            <a:off x="5105400" y="1562100"/>
            <a:ext cx="457200" cy="27051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15000" y="12954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Shift size estimation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732585" y="2596662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Statistical testing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732585" y="3358662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Post-processing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715000" y="1913792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756031" y="4070839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Blacklisted regions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200400" y="56388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Enrichment testing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200400" y="11430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QC checks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200400" y="6301154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to public data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3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543</Words>
  <Application>Microsoft Office PowerPoint</Application>
  <PresentationFormat>On-screen Show (4:3)</PresentationFormat>
  <Paragraphs>96</Paragraphs>
  <Slides>15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Bioinformatics (NGS) WIKI, Q&amp;A website</vt:lpstr>
      <vt:lpstr>Significance</vt:lpstr>
      <vt:lpstr>Current resources</vt:lpstr>
      <vt:lpstr>BIOSTARS</vt:lpstr>
      <vt:lpstr>SEQanswers</vt:lpstr>
      <vt:lpstr>NGS wikibook</vt:lpstr>
      <vt:lpstr>Comments</vt:lpstr>
      <vt:lpstr>What we need:</vt:lpstr>
      <vt:lpstr>Structured wiki</vt:lpstr>
      <vt:lpstr>Software list</vt:lpstr>
      <vt:lpstr>OMIC tools </vt:lpstr>
      <vt:lpstr>Public script repository for simple tasks </vt:lpstr>
      <vt:lpstr>Q&amp;A with votes</vt:lpstr>
      <vt:lpstr>PowerPoint Presentation</vt:lpstr>
      <vt:lpstr>Software list (checklist)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(NGS) WIKI, Q&amp;A website</dc:title>
  <dc:creator>Yanxiao Zhang</dc:creator>
  <cp:lastModifiedBy>Yanxiao Zhang</cp:lastModifiedBy>
  <cp:revision>25</cp:revision>
  <dcterms:created xsi:type="dcterms:W3CDTF">2006-08-16T00:00:00Z</dcterms:created>
  <dcterms:modified xsi:type="dcterms:W3CDTF">2014-06-12T15:12:48Z</dcterms:modified>
</cp:coreProperties>
</file>