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7881C0-DF29-49AF-9874-1D935A68C3E7}">
  <a:tblStyle styleId="{6A7881C0-DF29-49AF-9874-1D935A68C3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16392980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16392980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16392980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16392980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1ac5cfb4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1ac5cfb4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16392980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16392980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16392980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16392980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16392980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16392980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163929801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163929801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16392980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16392980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16392980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16392980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16392980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16392980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163929801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16392980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625" y="1322450"/>
            <a:ext cx="8042700" cy="20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GAN-BERT: Generative Adversarial Learning for Robust Text Classification with a Bunch of Labeled Examples </a:t>
            </a:r>
            <a:r>
              <a:rPr lang="en" sz="1900"/>
              <a:t>[1]</a:t>
            </a:r>
            <a:br>
              <a:rPr lang="en" sz="2700"/>
            </a:br>
            <a:r>
              <a:rPr lang="en" sz="1400"/>
              <a:t>Danilo Croce,</a:t>
            </a:r>
            <a:r>
              <a:rPr lang="en" sz="1300"/>
              <a:t> </a:t>
            </a:r>
            <a:r>
              <a:rPr b="0" lang="en" sz="1300"/>
              <a:t>Dept. of Enterprise Engineering University of Rome, Tor Vergata Roma, Italy</a:t>
            </a:r>
            <a:endParaRPr b="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Giuseppe Castellucci,</a:t>
            </a:r>
            <a:r>
              <a:rPr b="0" lang="en" sz="1300"/>
              <a:t> Amazon, Seattle, USA</a:t>
            </a:r>
            <a:endParaRPr b="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Roberto Basili, </a:t>
            </a:r>
            <a:r>
              <a:rPr b="0" lang="en" sz="1300"/>
              <a:t>Dept. of Enterprise Engineering University of Rome, Tor Vergata Roma, Italy</a:t>
            </a:r>
            <a:endParaRPr b="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421850"/>
            <a:ext cx="4860600" cy="13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                                                            </a:t>
            </a:r>
            <a:r>
              <a:rPr b="1" lang="en"/>
              <a:t>Paper Review By: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Md. Tanvir Rouf Shawon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ID: 21366009				             Group No: 08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88" name="Google Shape;88;p13"/>
          <p:cNvSpPr txBox="1"/>
          <p:nvPr/>
        </p:nvSpPr>
        <p:spPr>
          <a:xfrm>
            <a:off x="5949900" y="3646725"/>
            <a:ext cx="2615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Raihan Tanvir</a:t>
            </a:r>
            <a:endParaRPr b="1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ID: 21366011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 of GAN-Bert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7868475" cy="32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727650" y="22423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Extended the capability of BERT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More data efficient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 additional cost during inference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Croce, Danilo, Giuseppe Castellucci, and Roberto Basili. "GAN-BERT: Generative adversarial learning for robust text classification with a bunch of labeled examples." In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Proceedings of the 58th Annual Meeting of the Association for Computational Linguistics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pp. 2114-2119. 2020.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Goodfellow, Ian, Jean Pouget-Abadie, Mehdi Mirza, Bing Xu, David Warde-Farley, Sherjil Ozair, Aaron Courville, and Yoshua Bengio. "Generative adversarial networks."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Communications of the ACM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63, no. 11 (2020): 139-144.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Salimans, Tim, Ian Goodfellow, Wojciech Zaremba, Vicki Cheung, Alec Radford, and Xi Chen. "Improved techniques for training gans."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Advances in neural information processing systems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29 (2016): 2234-2242.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Devlin, Jacob, Ming-Wei Chang, Kenton Lee, and Kristina Toutanova. "Bert: Pre-training of deep bidirectional transformers for language understanding."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arXiv preprint arXiv:1810.04805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(2018).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GAN-Bert Is Special?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Semi-supervised GAN in NLP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Fine tune BERT with unlabeled data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Little labeled data required to get good performance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</a:t>
            </a:r>
            <a:r>
              <a:rPr lang="en"/>
              <a:t>Performance</a:t>
            </a:r>
            <a:r>
              <a:rPr lang="en"/>
              <a:t> Under Low Resource Setting 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1725" y="2035372"/>
            <a:ext cx="3883874" cy="26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Semi-supervised GAN </a:t>
            </a:r>
            <a:r>
              <a:rPr lang="en" sz="1822"/>
              <a:t>[2][3]</a:t>
            </a:r>
            <a:endParaRPr sz="1822"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38" y="1998638"/>
            <a:ext cx="7629525" cy="2573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Architecture </a:t>
            </a:r>
            <a:r>
              <a:rPr lang="en" sz="1711"/>
              <a:t>[4]</a:t>
            </a:r>
            <a:endParaRPr sz="1711"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988056"/>
            <a:ext cx="7315200" cy="292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GAN-Bert </a:t>
            </a:r>
            <a:r>
              <a:rPr lang="en"/>
              <a:t>Architecture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216" y="1853850"/>
            <a:ext cx="4925568" cy="2827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Discriminator Loss Function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428" y="2804697"/>
            <a:ext cx="7381151" cy="809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428" y="2099475"/>
            <a:ext cx="7381151" cy="438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0288" y="3781175"/>
            <a:ext cx="286702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 Loss Function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856" y="2109813"/>
            <a:ext cx="5139139" cy="50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856" y="2934210"/>
            <a:ext cx="6989404" cy="411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9222" y="3645422"/>
            <a:ext cx="5165557" cy="560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60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60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604"/>
          </a:p>
        </p:txBody>
      </p:sp>
      <p:graphicFrame>
        <p:nvGraphicFramePr>
          <p:cNvPr id="145" name="Google Shape;145;p21"/>
          <p:cNvGraphicFramePr/>
          <p:nvPr/>
        </p:nvGraphicFramePr>
        <p:xfrm>
          <a:off x="952500" y="207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{6A7881C0-DF29-49AF-9874-1D935A68C3E7}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Task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Dataset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Performance Metric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Topic Classification</a:t>
                      </a:r>
                      <a:endParaRPr sz="1500"/>
                    </a:p>
                  </a:txBody>
                  <a:tcPr marT="91425" marB="91425" marR="91425" marL="91425"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 News Group (20N) </a:t>
                      </a:r>
                      <a:endParaRPr sz="1500"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F1</a:t>
                      </a:r>
                      <a:endParaRPr sz="1500"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Question Classification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UIUC 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Sentiment Analysis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SST-5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Sentence Pairing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MNLI 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F1</a:t>
                      </a:r>
                      <a:endParaRPr sz="1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