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93"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4108E1-0450-4D1C-A017-2673E68F755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49524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108E1-0450-4D1C-A017-2673E68F755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265187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108E1-0450-4D1C-A017-2673E68F755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391372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108E1-0450-4D1C-A017-2673E68F755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214130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4108E1-0450-4D1C-A017-2673E68F755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316738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4108E1-0450-4D1C-A017-2673E68F755D}"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320271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4108E1-0450-4D1C-A017-2673E68F755D}"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375369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4108E1-0450-4D1C-A017-2673E68F755D}"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110563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108E1-0450-4D1C-A017-2673E68F755D}"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356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108E1-0450-4D1C-A017-2673E68F755D}"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347510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108E1-0450-4D1C-A017-2673E68F755D}"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A8FA1-D1A0-4223-8E60-3EB1DF086923}" type="slidenum">
              <a:rPr lang="en-US" smtClean="0"/>
              <a:t>‹#›</a:t>
            </a:fld>
            <a:endParaRPr lang="en-US"/>
          </a:p>
        </p:txBody>
      </p:sp>
    </p:spTree>
    <p:extLst>
      <p:ext uri="{BB962C8B-B14F-4D97-AF65-F5344CB8AC3E}">
        <p14:creationId xmlns:p14="http://schemas.microsoft.com/office/powerpoint/2010/main" val="394842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108E1-0450-4D1C-A017-2673E68F755D}" type="datetimeFigureOut">
              <a:rPr lang="en-US" smtClean="0"/>
              <a:t>10/10/2018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A8FA1-D1A0-4223-8E60-3EB1DF086923}" type="slidenum">
              <a:rPr lang="en-US" smtClean="0"/>
              <a:t>‹#›</a:t>
            </a:fld>
            <a:endParaRPr lang="en-US"/>
          </a:p>
        </p:txBody>
      </p:sp>
    </p:spTree>
    <p:extLst>
      <p:ext uri="{BB962C8B-B14F-4D97-AF65-F5344CB8AC3E}">
        <p14:creationId xmlns:p14="http://schemas.microsoft.com/office/powerpoint/2010/main" val="261806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72769986"/>
              </p:ext>
            </p:extLst>
          </p:nvPr>
        </p:nvGraphicFramePr>
        <p:xfrm>
          <a:off x="838200" y="896395"/>
          <a:ext cx="10515600" cy="5517657"/>
        </p:xfrm>
        <a:graphic>
          <a:graphicData uri="http://schemas.openxmlformats.org/drawingml/2006/table">
            <a:tbl>
              <a:tblPr firstRow="1" firstCol="1" bandRow="1"/>
              <a:tblGrid>
                <a:gridCol w="10515600"/>
              </a:tblGrid>
              <a:tr h="2930103">
                <a:tc>
                  <a:txBody>
                    <a:bodyPr/>
                    <a:lstStyle/>
                    <a:p>
                      <a:pPr marL="0" marR="0" algn="ctr">
                        <a:lnSpc>
                          <a:spcPct val="106000"/>
                        </a:lnSpc>
                        <a:spcBef>
                          <a:spcPts val="0"/>
                        </a:spcBef>
                        <a:spcAft>
                          <a:spcPts val="0"/>
                        </a:spcAft>
                      </a:pPr>
                      <a:r>
                        <a:rPr lang="en-US" sz="1900" b="1" i="1" kern="1800" dirty="0" err="1">
                          <a:effectLst/>
                          <a:latin typeface="Cambria" panose="02040503050406030204" pitchFamily="18" charset="0"/>
                          <a:ea typeface="Times New Roman" panose="02020603050405020304" pitchFamily="18" charset="0"/>
                          <a:cs typeface="Times New Roman" panose="02020603050405020304" pitchFamily="18" charset="0"/>
                        </a:rPr>
                        <a:t>Ahsanullah</a:t>
                      </a:r>
                      <a:r>
                        <a:rPr lang="en-US" sz="1900" b="1" i="1" kern="1800" dirty="0">
                          <a:effectLst/>
                          <a:latin typeface="Cambria" panose="02040503050406030204" pitchFamily="18" charset="0"/>
                          <a:ea typeface="Times New Roman" panose="02020603050405020304" pitchFamily="18" charset="0"/>
                          <a:cs typeface="Times New Roman" panose="02020603050405020304" pitchFamily="18" charset="0"/>
                        </a:rPr>
                        <a:t> University of Science &amp; Technology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0"/>
                        </a:spcAft>
                      </a:pPr>
                      <a:r>
                        <a:rPr lang="en-US" sz="1700" kern="1800" dirty="0">
                          <a:effectLst/>
                          <a:latin typeface="Cambria" panose="02040503050406030204" pitchFamily="18" charset="0"/>
                          <a:ea typeface="Times New Roman" panose="02020603050405020304" pitchFamily="18" charset="0"/>
                          <a:cs typeface="Times New Roman" panose="02020603050405020304" pitchFamily="18" charset="0"/>
                        </a:rPr>
                        <a:t>Department of Computer Science &amp; Engineering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05" marR="66505" marT="0" marB="0">
                    <a:lnL>
                      <a:noFill/>
                    </a:lnL>
                    <a:lnR>
                      <a:noFill/>
                    </a:lnR>
                    <a:lnT>
                      <a:noFill/>
                    </a:lnT>
                    <a:lnB>
                      <a:noFill/>
                    </a:lnB>
                  </a:tcPr>
                </a:tc>
              </a:tr>
              <a:tr h="1465051">
                <a:tc>
                  <a:txBody>
                    <a:bodyPr/>
                    <a:lstStyle/>
                    <a:p>
                      <a:pPr marL="0" marR="0" algn="ctr">
                        <a:lnSpc>
                          <a:spcPct val="106000"/>
                        </a:lnSpc>
                        <a:spcBef>
                          <a:spcPts val="0"/>
                        </a:spcBef>
                        <a:spcAft>
                          <a:spcPts val="0"/>
                        </a:spcAft>
                      </a:pPr>
                      <a:r>
                        <a:rPr lang="en-SG" sz="3900" dirty="0" smtClean="0">
                          <a:effectLst/>
                          <a:latin typeface="Cambria" panose="02040503050406030204" pitchFamily="18" charset="0"/>
                          <a:ea typeface="Times New Roman" panose="02020603050405020304" pitchFamily="18" charset="0"/>
                          <a:cs typeface="Times New Roman" panose="02020603050405020304" pitchFamily="18" charset="0"/>
                        </a:rPr>
                        <a:t>University Management </a:t>
                      </a:r>
                      <a:r>
                        <a:rPr lang="en-SG" sz="3900" dirty="0">
                          <a:effectLst/>
                          <a:latin typeface="Cambria" panose="02040503050406030204" pitchFamily="18" charset="0"/>
                          <a:ea typeface="Times New Roman" panose="02020603050405020304" pitchFamily="18" charset="0"/>
                          <a:cs typeface="Times New Roman" panose="02020603050405020304" pitchFamily="18" charset="0"/>
                        </a:rPr>
                        <a:t>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05" marR="66505" marT="0" marB="0" anchor="ctr">
                    <a:lnL>
                      <a:noFill/>
                    </a:lnL>
                    <a:lnR>
                      <a:noFill/>
                    </a:lnR>
                    <a:lnT>
                      <a:noFill/>
                    </a:lnT>
                    <a:lnB w="12700" cap="flat" cmpd="sng" algn="ctr">
                      <a:solidFill>
                        <a:srgbClr val="4F81BD"/>
                      </a:solidFill>
                      <a:prstDash val="solid"/>
                      <a:round/>
                      <a:headEnd type="none" w="med" len="med"/>
                      <a:tailEnd type="none" w="med" len="med"/>
                    </a:lnB>
                  </a:tcPr>
                </a:tc>
              </a:tr>
              <a:tr h="1122503">
                <a:tc>
                  <a:txBody>
                    <a:bodyPr/>
                    <a:lstStyle/>
                    <a:p>
                      <a:pPr marL="0" marR="0" algn="ctr">
                        <a:lnSpc>
                          <a:spcPct val="106000"/>
                        </a:lnSpc>
                        <a:spcBef>
                          <a:spcPts val="0"/>
                        </a:spcBef>
                        <a:spcAft>
                          <a:spcPts val="0"/>
                        </a:spcAft>
                      </a:pPr>
                      <a:r>
                        <a:rPr lang="en-SG" sz="2100" dirty="0">
                          <a:effectLst/>
                          <a:latin typeface="Cambria" panose="02040503050406030204" pitchFamily="18" charset="0"/>
                          <a:ea typeface="Times New Roman" panose="02020603050405020304" pitchFamily="18" charset="0"/>
                          <a:cs typeface="Times New Roman" panose="02020603050405020304" pitchFamily="18" charset="0"/>
                        </a:rPr>
                        <a:t>Database Lab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0"/>
                        </a:spcAft>
                      </a:pPr>
                      <a:r>
                        <a:rPr lang="en-SG" sz="2100" dirty="0">
                          <a:effectLst/>
                          <a:latin typeface="Cambria" panose="02040503050406030204" pitchFamily="18" charset="0"/>
                          <a:ea typeface="Times New Roman" panose="02020603050405020304" pitchFamily="18" charset="0"/>
                          <a:cs typeface="Times New Roman" panose="02020603050405020304" pitchFamily="18" charset="0"/>
                        </a:rPr>
                        <a:t>(CSE 3104)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05" marR="66505" marT="0" marB="0" anchor="ctr">
                    <a:lnL>
                      <a:noFill/>
                    </a:lnL>
                    <a:lnR>
                      <a:noFill/>
                    </a:lnR>
                    <a:lnT w="12700" cap="flat" cmpd="sng" algn="ctr">
                      <a:solidFill>
                        <a:srgbClr val="4F81BD"/>
                      </a:solidFill>
                      <a:prstDash val="solid"/>
                      <a:round/>
                      <a:headEnd type="none" w="med" len="med"/>
                      <a:tailEnd type="none" w="med" len="med"/>
                    </a:lnT>
                    <a:lnB>
                      <a:noFill/>
                    </a:lnB>
                  </a:tcPr>
                </a:tc>
              </a:tr>
            </a:tbl>
          </a:graphicData>
        </a:graphic>
      </p:graphicFrame>
      <p:sp>
        <p:nvSpPr>
          <p:cNvPr id="7" name="Rectangle 4"/>
          <p:cNvSpPr>
            <a:spLocks noChangeArrowheads="1"/>
          </p:cNvSpPr>
          <p:nvPr/>
        </p:nvSpPr>
        <p:spPr bwMode="auto">
          <a:xfrm>
            <a:off x="771939" y="11218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4" descr="Description: 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034" y="2417788"/>
            <a:ext cx="877887" cy="105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4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r>
              <a:rPr lang="en-US" dirty="0" smtClean="0"/>
              <a:t>Show the n</a:t>
            </a:r>
            <a:r>
              <a:rPr lang="en-US" dirty="0"/>
              <a:t>umber of  registered User</a:t>
            </a:r>
          </a:p>
          <a:p>
            <a:r>
              <a:rPr lang="en-US" dirty="0" smtClean="0"/>
              <a:t>Show the number </a:t>
            </a:r>
            <a:r>
              <a:rPr lang="en-US" dirty="0"/>
              <a:t>of registered Student</a:t>
            </a:r>
          </a:p>
          <a:p>
            <a:r>
              <a:rPr lang="en-US" dirty="0" smtClean="0"/>
              <a:t>Show all </a:t>
            </a:r>
            <a:r>
              <a:rPr lang="en-US" dirty="0"/>
              <a:t>the information about the registered User</a:t>
            </a:r>
          </a:p>
          <a:p>
            <a:r>
              <a:rPr lang="en-US" dirty="0"/>
              <a:t>Show the registered User</a:t>
            </a:r>
          </a:p>
          <a:p>
            <a:r>
              <a:rPr lang="en-US" dirty="0" smtClean="0"/>
              <a:t>Show the s</a:t>
            </a:r>
            <a:r>
              <a:rPr lang="en-US" dirty="0"/>
              <a:t>tudent who attend class at a particular room</a:t>
            </a:r>
          </a:p>
          <a:p>
            <a:endParaRPr lang="en-US" dirty="0"/>
          </a:p>
        </p:txBody>
      </p:sp>
    </p:spTree>
    <p:extLst>
      <p:ext uri="{BB962C8B-B14F-4D97-AF65-F5344CB8AC3E}">
        <p14:creationId xmlns:p14="http://schemas.microsoft.com/office/powerpoint/2010/main" val="51481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Users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 Normal Users</a:t>
            </a:r>
          </a:p>
          <a:p>
            <a:pPr marL="0" indent="0">
              <a:buNone/>
            </a:pPr>
            <a:r>
              <a:rPr lang="en-US" dirty="0" smtClean="0"/>
              <a:t>In this university management system a normal user can on </a:t>
            </a:r>
            <a:r>
              <a:rPr lang="en-US" dirty="0" err="1" smtClean="0"/>
              <a:t>ly</a:t>
            </a:r>
            <a:r>
              <a:rPr lang="en-US" dirty="0" smtClean="0"/>
              <a:t> see some limited information like Instructor’s list, department list, Courses  according to the departments etc.</a:t>
            </a:r>
          </a:p>
          <a:p>
            <a:pPr marL="0" indent="0">
              <a:buNone/>
            </a:pPr>
            <a:endParaRPr lang="en-US" dirty="0" smtClean="0"/>
          </a:p>
          <a:p>
            <a:pPr marL="0" indent="0">
              <a:buNone/>
            </a:pPr>
            <a:r>
              <a:rPr lang="en-US" b="1" dirty="0" smtClean="0"/>
              <a:t># Students (Private User)</a:t>
            </a:r>
          </a:p>
          <a:p>
            <a:pPr marL="0" indent="0">
              <a:buNone/>
            </a:pPr>
            <a:r>
              <a:rPr lang="en-US" dirty="0" smtClean="0"/>
              <a:t>Students are the private user of this system. They can know their result of different semester, their marks, their course teacher etc. We can say that they are the users who only can see their own information and all the information a general user can get.</a:t>
            </a:r>
          </a:p>
          <a:p>
            <a:pPr marL="0" indent="0">
              <a:buNone/>
            </a:pPr>
            <a:endParaRPr lang="en-US" b="1" dirty="0" smtClean="0"/>
          </a:p>
        </p:txBody>
      </p:sp>
    </p:spTree>
    <p:extLst>
      <p:ext uri="{BB962C8B-B14F-4D97-AF65-F5344CB8AC3E}">
        <p14:creationId xmlns:p14="http://schemas.microsoft.com/office/powerpoint/2010/main" val="122939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9854"/>
            <a:ext cx="10515600" cy="5417109"/>
          </a:xfrm>
        </p:spPr>
        <p:txBody>
          <a:bodyPr/>
          <a:lstStyle/>
          <a:p>
            <a:pPr marL="0" indent="0">
              <a:buNone/>
            </a:pPr>
            <a:r>
              <a:rPr lang="en-US" b="1" dirty="0" smtClean="0"/>
              <a:t># ADMIN</a:t>
            </a:r>
          </a:p>
          <a:p>
            <a:pPr marL="0" indent="0">
              <a:buNone/>
            </a:pPr>
            <a:r>
              <a:rPr lang="en-US" dirty="0" smtClean="0"/>
              <a:t>Admin is the controller of the university management system. An administrative person will act as an admin . He can perform a lot of action on the database . Everything is under control of him. He can Enter new Instructor, new Students, New sections and what not.</a:t>
            </a:r>
            <a:endParaRPr lang="en-US" b="1" dirty="0" smtClean="0"/>
          </a:p>
        </p:txBody>
      </p:sp>
    </p:spTree>
    <p:extLst>
      <p:ext uri="{BB962C8B-B14F-4D97-AF65-F5344CB8AC3E}">
        <p14:creationId xmlns:p14="http://schemas.microsoft.com/office/powerpoint/2010/main" val="248505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 grouping according to the </a:t>
            </a:r>
            <a:r>
              <a:rPr lang="en-US" b="1" dirty="0" smtClean="0"/>
              <a:t>Users</a:t>
            </a:r>
            <a:endParaRPr lang="en-US" dirty="0"/>
          </a:p>
        </p:txBody>
      </p:sp>
      <p:sp>
        <p:nvSpPr>
          <p:cNvPr id="3" name="Content Placeholder 2"/>
          <p:cNvSpPr>
            <a:spLocks noGrp="1"/>
          </p:cNvSpPr>
          <p:nvPr>
            <p:ph idx="1"/>
          </p:nvPr>
        </p:nvSpPr>
        <p:spPr>
          <a:xfrm>
            <a:off x="838200" y="1690688"/>
            <a:ext cx="10515600" cy="4568444"/>
          </a:xfrm>
        </p:spPr>
        <p:txBody>
          <a:bodyPr>
            <a:normAutofit fontScale="85000" lnSpcReduction="20000"/>
          </a:bodyPr>
          <a:lstStyle/>
          <a:p>
            <a:pPr marL="0" indent="0">
              <a:buNone/>
            </a:pPr>
            <a:r>
              <a:rPr lang="en-US" b="1" dirty="0" smtClean="0"/>
              <a:t># Normal User</a:t>
            </a:r>
          </a:p>
          <a:p>
            <a:r>
              <a:rPr lang="en-US" dirty="0" smtClean="0"/>
              <a:t>Show the Instructor’s name according to their department.</a:t>
            </a:r>
          </a:p>
          <a:p>
            <a:r>
              <a:rPr lang="en-US" dirty="0" smtClean="0"/>
              <a:t>Show the Course title ,course credit and department name for all department.</a:t>
            </a:r>
          </a:p>
          <a:p>
            <a:r>
              <a:rPr lang="en-US" dirty="0" smtClean="0"/>
              <a:t>Show the existing departments of the university.</a:t>
            </a:r>
          </a:p>
          <a:p>
            <a:r>
              <a:rPr lang="en-US" dirty="0" smtClean="0"/>
              <a:t>Show all the courses of CSE department</a:t>
            </a:r>
          </a:p>
          <a:p>
            <a:r>
              <a:rPr lang="en-US" dirty="0" smtClean="0"/>
              <a:t>Show all the courses of EEE department</a:t>
            </a:r>
          </a:p>
          <a:p>
            <a:r>
              <a:rPr lang="en-US" dirty="0" smtClean="0"/>
              <a:t>Show all the 3 credit courses of CSE department </a:t>
            </a:r>
          </a:p>
          <a:p>
            <a:r>
              <a:rPr lang="en-US" dirty="0" smtClean="0"/>
              <a:t>Login of normal user</a:t>
            </a:r>
          </a:p>
          <a:p>
            <a:r>
              <a:rPr lang="en-US" dirty="0" smtClean="0"/>
              <a:t>Changing the password of a registered user.</a:t>
            </a:r>
          </a:p>
          <a:p>
            <a:r>
              <a:rPr lang="en-US" dirty="0" smtClean="0"/>
              <a:t>Show the total credit of CSE department</a:t>
            </a:r>
          </a:p>
          <a:p>
            <a:r>
              <a:rPr lang="en-US" dirty="0" smtClean="0"/>
              <a:t>Show the total credit of all department.</a:t>
            </a:r>
          </a:p>
          <a:p>
            <a:endParaRPr lang="en-US" dirty="0" smtClean="0"/>
          </a:p>
          <a:p>
            <a:pPr marL="0" indent="0">
              <a:buNone/>
            </a:pPr>
            <a:endParaRPr lang="en-US" b="1" dirty="0"/>
          </a:p>
        </p:txBody>
      </p:sp>
    </p:spTree>
    <p:extLst>
      <p:ext uri="{BB962C8B-B14F-4D97-AF65-F5344CB8AC3E}">
        <p14:creationId xmlns:p14="http://schemas.microsoft.com/office/powerpoint/2010/main" val="340916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1030310"/>
            <a:ext cx="10515600" cy="5267458"/>
          </a:xfrm>
        </p:spPr>
        <p:txBody>
          <a:bodyPr/>
          <a:lstStyle/>
          <a:p>
            <a:pPr marL="0" indent="0">
              <a:buNone/>
            </a:pPr>
            <a:r>
              <a:rPr lang="en-US" b="1" dirty="0" smtClean="0"/>
              <a:t># Students (Private Users)</a:t>
            </a:r>
          </a:p>
          <a:p>
            <a:pPr marL="0" indent="0">
              <a:buNone/>
            </a:pPr>
            <a:endParaRPr lang="en-US" b="1" dirty="0" smtClean="0"/>
          </a:p>
          <a:p>
            <a:r>
              <a:rPr lang="en-US" dirty="0" smtClean="0"/>
              <a:t>Show the result of student.</a:t>
            </a:r>
          </a:p>
          <a:p>
            <a:r>
              <a:rPr lang="en-US" dirty="0" smtClean="0"/>
              <a:t>Show the result of a student in a particular semester</a:t>
            </a:r>
          </a:p>
          <a:p>
            <a:r>
              <a:rPr lang="en-US" dirty="0" smtClean="0"/>
              <a:t> Show the semester wise Courses they have taken</a:t>
            </a:r>
          </a:p>
          <a:p>
            <a:r>
              <a:rPr lang="en-US" dirty="0" smtClean="0"/>
              <a:t>Show the course Teacher students have in their course</a:t>
            </a:r>
          </a:p>
          <a:p>
            <a:r>
              <a:rPr lang="en-US" dirty="0" smtClean="0"/>
              <a:t>Student’s login</a:t>
            </a:r>
          </a:p>
          <a:p>
            <a:r>
              <a:rPr lang="en-US" dirty="0" smtClean="0"/>
              <a:t>Student’s password change</a:t>
            </a:r>
          </a:p>
          <a:p>
            <a:pPr marL="0" indent="0">
              <a:buNone/>
            </a:pPr>
            <a:endParaRPr lang="en-US" dirty="0"/>
          </a:p>
        </p:txBody>
      </p:sp>
    </p:spTree>
    <p:extLst>
      <p:ext uri="{BB962C8B-B14F-4D97-AF65-F5344CB8AC3E}">
        <p14:creationId xmlns:p14="http://schemas.microsoft.com/office/powerpoint/2010/main" val="110241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0"/>
            <a:ext cx="10515600" cy="5378473"/>
          </a:xfrm>
        </p:spPr>
        <p:txBody>
          <a:bodyPr>
            <a:normAutofit fontScale="92500" lnSpcReduction="20000"/>
          </a:bodyPr>
          <a:lstStyle/>
          <a:p>
            <a:pPr marL="0" indent="0">
              <a:buNone/>
            </a:pPr>
            <a:r>
              <a:rPr lang="en-US" b="1" dirty="0" smtClean="0"/>
              <a:t># Admin</a:t>
            </a:r>
            <a:endParaRPr lang="en-US" b="1" dirty="0"/>
          </a:p>
          <a:p>
            <a:r>
              <a:rPr lang="en-US" dirty="0" smtClean="0"/>
              <a:t>Show all the information of Students</a:t>
            </a:r>
          </a:p>
          <a:p>
            <a:r>
              <a:rPr lang="en-US" dirty="0" smtClean="0"/>
              <a:t>Show all the information of Department</a:t>
            </a:r>
          </a:p>
          <a:p>
            <a:r>
              <a:rPr lang="en-US" dirty="0" smtClean="0"/>
              <a:t>Show all the information of  Instructors.</a:t>
            </a:r>
          </a:p>
          <a:p>
            <a:r>
              <a:rPr lang="en-US" dirty="0" smtClean="0"/>
              <a:t>Show all the information of  Instructors of EEE department.</a:t>
            </a:r>
          </a:p>
          <a:p>
            <a:r>
              <a:rPr lang="en-US" dirty="0" smtClean="0"/>
              <a:t>Show all the information of Courses</a:t>
            </a:r>
          </a:p>
          <a:p>
            <a:r>
              <a:rPr lang="en-US" dirty="0" smtClean="0"/>
              <a:t>Show all the information of Sections</a:t>
            </a:r>
          </a:p>
          <a:p>
            <a:r>
              <a:rPr lang="en-US" dirty="0" smtClean="0"/>
              <a:t>Show all the information of Enrollment.</a:t>
            </a:r>
          </a:p>
          <a:p>
            <a:r>
              <a:rPr lang="en-US" dirty="0" smtClean="0"/>
              <a:t>Show the name and salary of the Instructors whose salary is 50000 or greater.</a:t>
            </a:r>
          </a:p>
          <a:p>
            <a:r>
              <a:rPr lang="en-US" dirty="0" smtClean="0"/>
              <a:t>Show the name and salary of the Instructors whose salary is 50000 or greater and department is CSE.</a:t>
            </a:r>
          </a:p>
          <a:p>
            <a:r>
              <a:rPr lang="en-US" dirty="0" smtClean="0"/>
              <a:t>Show all the information of Courses which are taken by a particular instructor.</a:t>
            </a:r>
          </a:p>
          <a:p>
            <a:endParaRPr lang="en-US" dirty="0" smtClean="0"/>
          </a:p>
          <a:p>
            <a:endParaRPr lang="en-US" dirty="0"/>
          </a:p>
        </p:txBody>
      </p:sp>
    </p:spTree>
    <p:extLst>
      <p:ext uri="{BB962C8B-B14F-4D97-AF65-F5344CB8AC3E}">
        <p14:creationId xmlns:p14="http://schemas.microsoft.com/office/powerpoint/2010/main" val="352019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r>
              <a:rPr lang="en-US" dirty="0" smtClean="0"/>
              <a:t>Show the name of the Instructor who are currently in service.</a:t>
            </a:r>
          </a:p>
          <a:p>
            <a:r>
              <a:rPr lang="en-US" dirty="0" smtClean="0"/>
              <a:t>Show the name of the Instructor who have left the university.</a:t>
            </a:r>
          </a:p>
          <a:p>
            <a:r>
              <a:rPr lang="en-US" dirty="0" smtClean="0"/>
              <a:t>Show the serving time and  name of a particular Instructor who have left.</a:t>
            </a:r>
          </a:p>
          <a:p>
            <a:r>
              <a:rPr lang="en-US" dirty="0" smtClean="0"/>
              <a:t>Increase Instructor's salary by 10 percent whose salary is lower or equal to 30000</a:t>
            </a:r>
          </a:p>
          <a:p>
            <a:r>
              <a:rPr lang="en-US" dirty="0" smtClean="0"/>
              <a:t>Show the courses taken by a student.</a:t>
            </a:r>
          </a:p>
          <a:p>
            <a:r>
              <a:rPr lang="en-US" dirty="0" smtClean="0"/>
              <a:t>Show the courses of CSE department.</a:t>
            </a:r>
          </a:p>
          <a:p>
            <a:r>
              <a:rPr lang="en-US" dirty="0" smtClean="0"/>
              <a:t>Show the highest Salary among the Instructors</a:t>
            </a:r>
          </a:p>
          <a:p>
            <a:r>
              <a:rPr lang="en-US" dirty="0" smtClean="0"/>
              <a:t>Show the lowest Salary among the Instructors</a:t>
            </a:r>
          </a:p>
          <a:p>
            <a:r>
              <a:rPr lang="en-US" dirty="0" smtClean="0"/>
              <a:t>Show the courses that were offered in Spring 16 but not Fall 15.</a:t>
            </a:r>
            <a:endParaRPr lang="en-US" dirty="0"/>
          </a:p>
        </p:txBody>
      </p:sp>
    </p:spTree>
    <p:extLst>
      <p:ext uri="{BB962C8B-B14F-4D97-AF65-F5344CB8AC3E}">
        <p14:creationId xmlns:p14="http://schemas.microsoft.com/office/powerpoint/2010/main" val="3934170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lstStyle/>
          <a:p>
            <a:r>
              <a:rPr lang="en-US" dirty="0" smtClean="0"/>
              <a:t>Show the department wise Maximum Salary</a:t>
            </a:r>
          </a:p>
          <a:p>
            <a:r>
              <a:rPr lang="en-US" dirty="0" smtClean="0"/>
              <a:t>Show the total credit hour of each department</a:t>
            </a:r>
          </a:p>
          <a:p>
            <a:r>
              <a:rPr lang="en-US" dirty="0" smtClean="0"/>
              <a:t>Show the section wise student in Spring 16 semester</a:t>
            </a:r>
          </a:p>
          <a:p>
            <a:r>
              <a:rPr lang="en-US" dirty="0" smtClean="0"/>
              <a:t>Show the students with name starting with B </a:t>
            </a:r>
          </a:p>
          <a:p>
            <a:r>
              <a:rPr lang="en-US" dirty="0" smtClean="0"/>
              <a:t>Show the student whose address is Sylhet</a:t>
            </a:r>
          </a:p>
          <a:p>
            <a:r>
              <a:rPr lang="en-US" dirty="0" smtClean="0"/>
              <a:t>Show the students who have age between 18 and 22</a:t>
            </a:r>
          </a:p>
          <a:p>
            <a:r>
              <a:rPr lang="en-US" dirty="0" smtClean="0"/>
              <a:t>Show the student who use </a:t>
            </a:r>
            <a:r>
              <a:rPr lang="en-US" dirty="0" err="1" smtClean="0"/>
              <a:t>Robi</a:t>
            </a:r>
            <a:r>
              <a:rPr lang="en-US" dirty="0" smtClean="0"/>
              <a:t> Sim</a:t>
            </a:r>
          </a:p>
          <a:p>
            <a:r>
              <a:rPr lang="en-US" dirty="0" smtClean="0"/>
              <a:t>Show the student whose phone number ends with 2 </a:t>
            </a:r>
          </a:p>
          <a:p>
            <a:r>
              <a:rPr lang="en-US" dirty="0" smtClean="0"/>
              <a:t>Show the student who have got A+</a:t>
            </a:r>
          </a:p>
          <a:p>
            <a:r>
              <a:rPr lang="en-US" dirty="0" smtClean="0"/>
              <a:t>Show the instructor who take more than 2 courses</a:t>
            </a:r>
          </a:p>
          <a:p>
            <a:r>
              <a:rPr lang="en-US" dirty="0" smtClean="0"/>
              <a:t>Admin’s login in the database.</a:t>
            </a:r>
            <a:endParaRPr lang="en-US" dirty="0"/>
          </a:p>
        </p:txBody>
      </p:sp>
    </p:spTree>
    <p:extLst>
      <p:ext uri="{BB962C8B-B14F-4D97-AF65-F5344CB8AC3E}">
        <p14:creationId xmlns:p14="http://schemas.microsoft.com/office/powerpoint/2010/main" val="347676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2732"/>
            <a:ext cx="10515600" cy="5404231"/>
          </a:xfrm>
        </p:spPr>
        <p:txBody>
          <a:bodyPr/>
          <a:lstStyle/>
          <a:p>
            <a:r>
              <a:rPr lang="en-US" dirty="0" smtClean="0"/>
              <a:t>Show the number of  registered User</a:t>
            </a:r>
          </a:p>
          <a:p>
            <a:r>
              <a:rPr lang="en-US" dirty="0" smtClean="0"/>
              <a:t>Show the number of registered Student</a:t>
            </a:r>
          </a:p>
          <a:p>
            <a:r>
              <a:rPr lang="en-US" dirty="0" smtClean="0"/>
              <a:t>Show all the information about the registered User</a:t>
            </a:r>
          </a:p>
          <a:p>
            <a:r>
              <a:rPr lang="en-US" dirty="0" smtClean="0"/>
              <a:t>Show the registered User</a:t>
            </a:r>
          </a:p>
          <a:p>
            <a:r>
              <a:rPr lang="en-US" dirty="0" smtClean="0"/>
              <a:t>Show the student who attend class at a particular room</a:t>
            </a:r>
            <a:r>
              <a:rPr lang="en-US" dirty="0"/>
              <a:t>.</a:t>
            </a:r>
            <a:endParaRPr lang="en-US" dirty="0" smtClean="0"/>
          </a:p>
        </p:txBody>
      </p:sp>
    </p:spTree>
    <p:extLst>
      <p:ext uri="{BB962C8B-B14F-4D97-AF65-F5344CB8AC3E}">
        <p14:creationId xmlns:p14="http://schemas.microsoft.com/office/powerpoint/2010/main" val="14574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Names of the Entities with primary </a:t>
            </a:r>
            <a:r>
              <a:rPr lang="en-US" b="1" dirty="0" smtClean="0"/>
              <a:t>key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6427051"/>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dirty="0" smtClean="0">
                          <a:solidFill>
                            <a:schemeClr val="tx1"/>
                          </a:solidFill>
                        </a:rPr>
                        <a:t>Table</a:t>
                      </a:r>
                      <a:r>
                        <a:rPr lang="en-US" dirty="0" smtClean="0"/>
                        <a:t> </a:t>
                      </a:r>
                      <a:r>
                        <a:rPr lang="en-US" dirty="0" smtClean="0">
                          <a:solidFill>
                            <a:schemeClr val="tx1"/>
                          </a:solidFill>
                        </a:rPr>
                        <a:t>Name</a:t>
                      </a:r>
                      <a:endParaRPr lang="en-US" dirty="0">
                        <a:solidFill>
                          <a:schemeClr val="tx1"/>
                        </a:solidFill>
                      </a:endParaRPr>
                    </a:p>
                  </a:txBody>
                  <a:tcPr/>
                </a:tc>
                <a:tc>
                  <a:txBody>
                    <a:bodyPr/>
                    <a:lstStyle/>
                    <a:p>
                      <a:pPr algn="ctr"/>
                      <a:r>
                        <a:rPr lang="en-US" dirty="0" smtClean="0">
                          <a:solidFill>
                            <a:schemeClr val="tx1"/>
                          </a:solidFill>
                        </a:rPr>
                        <a:t>Primary Key</a:t>
                      </a:r>
                      <a:endParaRPr lang="en-US" dirty="0">
                        <a:solidFill>
                          <a:schemeClr val="tx1"/>
                        </a:solidFill>
                      </a:endParaRPr>
                    </a:p>
                  </a:txBody>
                  <a:tcPr/>
                </a:tc>
              </a:tr>
              <a:tr h="370840">
                <a:tc>
                  <a:txBody>
                    <a:bodyPr/>
                    <a:lstStyle/>
                    <a:p>
                      <a:pPr algn="ctr"/>
                      <a:r>
                        <a:rPr lang="en-US" dirty="0" smtClean="0"/>
                        <a:t>Login</a:t>
                      </a:r>
                      <a:endParaRPr lang="en-US" dirty="0"/>
                    </a:p>
                  </a:txBody>
                  <a:tcPr/>
                </a:tc>
                <a:tc>
                  <a:txBody>
                    <a:bodyPr/>
                    <a:lstStyle/>
                    <a:p>
                      <a:pPr algn="ctr"/>
                      <a:r>
                        <a:rPr lang="en-US" u="sng" dirty="0" err="1" smtClean="0"/>
                        <a:t>log_id</a:t>
                      </a:r>
                      <a:endParaRPr lang="en-US" u="sng" dirty="0"/>
                    </a:p>
                  </a:txBody>
                  <a:tcPr/>
                </a:tc>
              </a:tr>
              <a:tr h="370840">
                <a:tc>
                  <a:txBody>
                    <a:bodyPr/>
                    <a:lstStyle/>
                    <a:p>
                      <a:pPr algn="ctr"/>
                      <a:r>
                        <a:rPr lang="en-US" dirty="0" smtClean="0"/>
                        <a:t>Instructor</a:t>
                      </a:r>
                      <a:endParaRPr lang="en-US" dirty="0"/>
                    </a:p>
                  </a:txBody>
                  <a:tcPr/>
                </a:tc>
                <a:tc>
                  <a:txBody>
                    <a:bodyPr/>
                    <a:lstStyle/>
                    <a:p>
                      <a:pPr algn="ctr"/>
                      <a:r>
                        <a:rPr lang="en-US" u="sng" dirty="0" err="1" smtClean="0"/>
                        <a:t>i_id</a:t>
                      </a:r>
                      <a:endParaRPr lang="en-US" u="sng" dirty="0"/>
                    </a:p>
                  </a:txBody>
                  <a:tcPr/>
                </a:tc>
              </a:tr>
              <a:tr h="370840">
                <a:tc>
                  <a:txBody>
                    <a:bodyPr/>
                    <a:lstStyle/>
                    <a:p>
                      <a:pPr algn="ctr"/>
                      <a:r>
                        <a:rPr lang="en-US" dirty="0" smtClean="0"/>
                        <a:t>Student</a:t>
                      </a:r>
                      <a:endParaRPr lang="en-US" dirty="0"/>
                    </a:p>
                  </a:txBody>
                  <a:tcPr/>
                </a:tc>
                <a:tc>
                  <a:txBody>
                    <a:bodyPr/>
                    <a:lstStyle/>
                    <a:p>
                      <a:pPr algn="ctr"/>
                      <a:r>
                        <a:rPr lang="en-US" u="sng" dirty="0" err="1" smtClean="0"/>
                        <a:t>s_id</a:t>
                      </a:r>
                      <a:endParaRPr lang="en-US" u="sng" dirty="0"/>
                    </a:p>
                  </a:txBody>
                  <a:tcPr/>
                </a:tc>
              </a:tr>
              <a:tr h="370840">
                <a:tc>
                  <a:txBody>
                    <a:bodyPr/>
                    <a:lstStyle/>
                    <a:p>
                      <a:pPr algn="ctr"/>
                      <a:r>
                        <a:rPr lang="en-US" dirty="0" smtClean="0"/>
                        <a:t>Section</a:t>
                      </a:r>
                      <a:endParaRPr lang="en-US" dirty="0"/>
                    </a:p>
                  </a:txBody>
                  <a:tcPr/>
                </a:tc>
                <a:tc>
                  <a:txBody>
                    <a:bodyPr/>
                    <a:lstStyle/>
                    <a:p>
                      <a:pPr algn="ctr"/>
                      <a:r>
                        <a:rPr lang="en-US" u="sng" dirty="0" err="1" smtClean="0"/>
                        <a:t>sec_id</a:t>
                      </a:r>
                      <a:endParaRPr lang="en-US" u="sng" dirty="0"/>
                    </a:p>
                  </a:txBody>
                  <a:tcPr/>
                </a:tc>
              </a:tr>
              <a:tr h="370840">
                <a:tc>
                  <a:txBody>
                    <a:bodyPr/>
                    <a:lstStyle/>
                    <a:p>
                      <a:pPr algn="ctr"/>
                      <a:r>
                        <a:rPr lang="en-US" dirty="0" smtClean="0"/>
                        <a:t>Department</a:t>
                      </a:r>
                      <a:endParaRPr lang="en-US" dirty="0"/>
                    </a:p>
                  </a:txBody>
                  <a:tcPr/>
                </a:tc>
                <a:tc>
                  <a:txBody>
                    <a:bodyPr/>
                    <a:lstStyle/>
                    <a:p>
                      <a:pPr algn="ctr"/>
                      <a:r>
                        <a:rPr lang="en-US" u="sng" dirty="0" err="1" smtClean="0"/>
                        <a:t>d_id</a:t>
                      </a:r>
                      <a:endParaRPr lang="en-US" u="sng" dirty="0"/>
                    </a:p>
                  </a:txBody>
                  <a:tcPr/>
                </a:tc>
              </a:tr>
              <a:tr h="370840">
                <a:tc>
                  <a:txBody>
                    <a:bodyPr/>
                    <a:lstStyle/>
                    <a:p>
                      <a:pPr algn="ctr"/>
                      <a:r>
                        <a:rPr lang="en-US" dirty="0" smtClean="0"/>
                        <a:t>Course</a:t>
                      </a:r>
                      <a:endParaRPr lang="en-US" dirty="0"/>
                    </a:p>
                  </a:txBody>
                  <a:tcPr/>
                </a:tc>
                <a:tc>
                  <a:txBody>
                    <a:bodyPr/>
                    <a:lstStyle/>
                    <a:p>
                      <a:pPr algn="ctr"/>
                      <a:r>
                        <a:rPr lang="en-US" u="sng" dirty="0" err="1" smtClean="0"/>
                        <a:t>c_id</a:t>
                      </a:r>
                      <a:endParaRPr lang="en-US" u="sng" dirty="0"/>
                    </a:p>
                  </a:txBody>
                  <a:tcPr/>
                </a:tc>
              </a:tr>
              <a:tr h="370840">
                <a:tc>
                  <a:txBody>
                    <a:bodyPr/>
                    <a:lstStyle/>
                    <a:p>
                      <a:pPr algn="ctr"/>
                      <a:r>
                        <a:rPr lang="en-US" dirty="0" smtClean="0"/>
                        <a:t>Enrollment</a:t>
                      </a:r>
                      <a:endParaRPr lang="en-US" dirty="0"/>
                    </a:p>
                  </a:txBody>
                  <a:tcPr/>
                </a:tc>
                <a:tc>
                  <a:txBody>
                    <a:bodyPr/>
                    <a:lstStyle/>
                    <a:p>
                      <a:pPr algn="ctr"/>
                      <a:r>
                        <a:rPr lang="en-US" u="sng" dirty="0" err="1" smtClean="0"/>
                        <a:t>s_id,c_id</a:t>
                      </a:r>
                      <a:endParaRPr lang="en-US" u="sng" dirty="0"/>
                    </a:p>
                  </a:txBody>
                  <a:tcPr/>
                </a:tc>
              </a:tr>
            </a:tbl>
          </a:graphicData>
        </a:graphic>
      </p:graphicFrame>
    </p:spTree>
    <p:extLst>
      <p:ext uri="{BB962C8B-B14F-4D97-AF65-F5344CB8AC3E}">
        <p14:creationId xmlns:p14="http://schemas.microsoft.com/office/powerpoint/2010/main" val="202467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endParaRPr lang="en-US" b="1" dirty="0" smtClean="0"/>
          </a:p>
          <a:p>
            <a:pPr marL="0" indent="0">
              <a:buNone/>
            </a:pPr>
            <a:r>
              <a:rPr lang="en-US" b="1" dirty="0" smtClean="0"/>
              <a:t>Submitted </a:t>
            </a:r>
            <a:r>
              <a:rPr lang="en-US" b="1" dirty="0"/>
              <a:t>To</a:t>
            </a:r>
            <a:endParaRPr lang="en-US" dirty="0"/>
          </a:p>
          <a:p>
            <a:pPr marL="0" indent="0">
              <a:buNone/>
            </a:pPr>
            <a:r>
              <a:rPr lang="en-US" b="1" dirty="0"/>
              <a:t>Mr. Mohammad </a:t>
            </a:r>
            <a:r>
              <a:rPr lang="en-US" b="1" dirty="0" err="1"/>
              <a:t>Moinul</a:t>
            </a:r>
            <a:r>
              <a:rPr lang="en-US" b="1" dirty="0"/>
              <a:t> </a:t>
            </a:r>
            <a:r>
              <a:rPr lang="en-US" b="1" dirty="0" err="1"/>
              <a:t>Hoque</a:t>
            </a:r>
            <a:endParaRPr lang="en-US" dirty="0"/>
          </a:p>
          <a:p>
            <a:pPr marL="0" indent="0">
              <a:buNone/>
            </a:pPr>
            <a:r>
              <a:rPr lang="en-US" b="1" dirty="0"/>
              <a:t>Mr. Mir </a:t>
            </a:r>
            <a:r>
              <a:rPr lang="en-US" b="1" dirty="0" err="1"/>
              <a:t>Tafseer</a:t>
            </a:r>
            <a:r>
              <a:rPr lang="en-US" b="1" dirty="0"/>
              <a:t> </a:t>
            </a:r>
            <a:r>
              <a:rPr lang="en-US" b="1" dirty="0" err="1" smtClean="0"/>
              <a:t>Nayeem</a:t>
            </a:r>
            <a:endParaRPr lang="en-US" b="1" dirty="0" smtClean="0"/>
          </a:p>
          <a:p>
            <a:pPr marL="0" indent="0" algn="r">
              <a:buNone/>
            </a:pPr>
            <a:endParaRPr lang="en-US" b="1" dirty="0"/>
          </a:p>
          <a:p>
            <a:pPr marL="0" indent="0" algn="r">
              <a:buNone/>
            </a:pPr>
            <a:r>
              <a:rPr lang="en-US" b="1" dirty="0"/>
              <a:t>Prepared By:</a:t>
            </a:r>
            <a:endParaRPr lang="en-US" dirty="0"/>
          </a:p>
          <a:p>
            <a:pPr marL="0" indent="0" algn="r">
              <a:buNone/>
            </a:pPr>
            <a:r>
              <a:rPr lang="en-US" b="1" dirty="0"/>
              <a:t>Md. Tanvir </a:t>
            </a:r>
            <a:r>
              <a:rPr lang="en-US" b="1" dirty="0" err="1"/>
              <a:t>Rouf</a:t>
            </a:r>
            <a:r>
              <a:rPr lang="en-US" b="1" dirty="0"/>
              <a:t> Shawon</a:t>
            </a:r>
            <a:br>
              <a:rPr lang="en-US" b="1" dirty="0"/>
            </a:br>
            <a:r>
              <a:rPr lang="en-US" b="1" dirty="0"/>
              <a:t>ID: 16.01.04.138</a:t>
            </a:r>
            <a:endParaRPr lang="en-US" dirty="0"/>
          </a:p>
          <a:p>
            <a:pPr marL="0" indent="0" algn="r">
              <a:buNone/>
            </a:pPr>
            <a:r>
              <a:rPr lang="en-US" b="1" dirty="0" err="1"/>
              <a:t>Jeba</a:t>
            </a:r>
            <a:r>
              <a:rPr lang="en-US" b="1" dirty="0"/>
              <a:t> </a:t>
            </a:r>
            <a:r>
              <a:rPr lang="en-US" b="1" dirty="0" err="1"/>
              <a:t>Maliha</a:t>
            </a:r>
            <a:r>
              <a:rPr lang="en-US" b="1" dirty="0"/>
              <a:t/>
            </a:r>
            <a:br>
              <a:rPr lang="en-US" b="1" dirty="0"/>
            </a:br>
            <a:r>
              <a:rPr lang="en-US" b="1" dirty="0"/>
              <a:t>ID: 16.01.04.143</a:t>
            </a:r>
            <a:endParaRPr lang="en-US" b="1" dirty="0" smtClean="0"/>
          </a:p>
        </p:txBody>
      </p:sp>
    </p:spTree>
    <p:extLst>
      <p:ext uri="{BB962C8B-B14F-4D97-AF65-F5344CB8AC3E}">
        <p14:creationId xmlns:p14="http://schemas.microsoft.com/office/powerpoint/2010/main" val="290727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pPr algn="ctr"/>
            <a:r>
              <a:rPr lang="en-US" b="1" dirty="0" smtClean="0"/>
              <a:t>Entity Relationship Diagram (ERD)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33341"/>
            <a:ext cx="10121721" cy="5043622"/>
          </a:xfrm>
        </p:spPr>
      </p:pic>
    </p:spTree>
    <p:extLst>
      <p:ext uri="{BB962C8B-B14F-4D97-AF65-F5344CB8AC3E}">
        <p14:creationId xmlns:p14="http://schemas.microsoft.com/office/powerpoint/2010/main" val="348038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pPr algn="ctr"/>
            <a:r>
              <a:rPr lang="en-US" b="1" dirty="0"/>
              <a:t>Database </a:t>
            </a:r>
            <a:r>
              <a:rPr lang="en-US" b="1" dirty="0" smtClean="0"/>
              <a:t>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009" y="1146220"/>
            <a:ext cx="9749306" cy="5293217"/>
          </a:xfrm>
        </p:spPr>
      </p:pic>
    </p:spTree>
    <p:extLst>
      <p:ext uri="{BB962C8B-B14F-4D97-AF65-F5344CB8AC3E}">
        <p14:creationId xmlns:p14="http://schemas.microsoft.com/office/powerpoint/2010/main" val="428546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3200" b="1" dirty="0"/>
              <a:t>SQL Queries Grouped Under Different Types Of Users:</a:t>
            </a:r>
            <a:endParaRPr lang="en-US" sz="3200" dirty="0"/>
          </a:p>
        </p:txBody>
      </p:sp>
      <p:sp>
        <p:nvSpPr>
          <p:cNvPr id="3" name="Content Placeholder 2"/>
          <p:cNvSpPr>
            <a:spLocks noGrp="1"/>
          </p:cNvSpPr>
          <p:nvPr>
            <p:ph idx="1"/>
          </p:nvPr>
        </p:nvSpPr>
        <p:spPr>
          <a:xfrm>
            <a:off x="838200" y="1390918"/>
            <a:ext cx="10515600" cy="4786045"/>
          </a:xfrm>
        </p:spPr>
        <p:txBody>
          <a:bodyPr>
            <a:normAutofit fontScale="47500" lnSpcReduction="20000"/>
          </a:bodyPr>
          <a:lstStyle/>
          <a:p>
            <a:pPr marL="0" indent="0">
              <a:buNone/>
            </a:pPr>
            <a:r>
              <a:rPr lang="en-US" dirty="0"/>
              <a:t>Insert Into Login</a:t>
            </a:r>
          </a:p>
          <a:p>
            <a:pPr marL="0" indent="0">
              <a:buNone/>
            </a:pPr>
            <a:r>
              <a:rPr lang="en-US" dirty="0"/>
              <a:t>Values ('Jamal','12345',1),</a:t>
            </a:r>
          </a:p>
          <a:p>
            <a:pPr marL="0" indent="0">
              <a:buNone/>
            </a:pPr>
            <a:r>
              <a:rPr lang="en-US" dirty="0"/>
              <a:t>       ('Kamal','123',0),</a:t>
            </a:r>
          </a:p>
          <a:p>
            <a:pPr marL="0" indent="0">
              <a:buNone/>
            </a:pPr>
            <a:r>
              <a:rPr lang="en-US" dirty="0"/>
              <a:t>   ('Chapel','123',0),</a:t>
            </a:r>
          </a:p>
          <a:p>
            <a:pPr marL="0" indent="0">
              <a:buNone/>
            </a:pPr>
            <a:r>
              <a:rPr lang="en-US" dirty="0"/>
              <a:t>       ('Rahim','1234',2);</a:t>
            </a:r>
          </a:p>
          <a:p>
            <a:pPr marL="0" indent="0">
              <a:buNone/>
            </a:pPr>
            <a:endParaRPr lang="en-US" dirty="0"/>
          </a:p>
          <a:p>
            <a:pPr marL="0" indent="0">
              <a:buNone/>
            </a:pPr>
            <a:r>
              <a:rPr lang="en-US" dirty="0"/>
              <a:t>Insert Into Student</a:t>
            </a:r>
          </a:p>
          <a:p>
            <a:pPr marL="0" indent="0">
              <a:buNone/>
            </a:pPr>
            <a:r>
              <a:rPr lang="en-US" dirty="0"/>
              <a:t>Values ('Jack', 'Johnson',21,'Dhaka', '01723423423', 'jack@gmail.com'),</a:t>
            </a:r>
          </a:p>
          <a:p>
            <a:pPr marL="0" indent="0">
              <a:buNone/>
            </a:pPr>
            <a:r>
              <a:rPr lang="en-US" dirty="0"/>
              <a:t>       ('Dolly', 'Denver',22,'Dhaka', '01712345678', 'dolly@gmail.com'),</a:t>
            </a:r>
          </a:p>
          <a:p>
            <a:pPr marL="0" indent="0">
              <a:buNone/>
            </a:pPr>
            <a:r>
              <a:rPr lang="en-US" dirty="0"/>
              <a:t>       ('Helmut', 'Ziegler',21,'Comilla','01898765432', 'helmut@yahoo.com'),</a:t>
            </a:r>
          </a:p>
          <a:p>
            <a:pPr marL="0" indent="0">
              <a:buNone/>
            </a:pPr>
            <a:r>
              <a:rPr lang="en-US" dirty="0"/>
              <a:t>       ('Robert', 'Thompson',24,'Khulna','01808975643', 'robert@gmail.com'),</a:t>
            </a:r>
          </a:p>
          <a:p>
            <a:pPr marL="0" indent="0">
              <a:buNone/>
            </a:pPr>
            <a:r>
              <a:rPr lang="en-US" dirty="0"/>
              <a:t>       ('Jeffrey', 'Petersen',23,'Sylhet', '01773439315', 'petersen@yahoo.com'),</a:t>
            </a:r>
          </a:p>
          <a:p>
            <a:pPr marL="0" indent="0">
              <a:buNone/>
            </a:pPr>
            <a:r>
              <a:rPr lang="it-IT" dirty="0"/>
              <a:t>       ('Jack', 'Pirate',22,'Chittagong','01712321124', 'pirate@gmail.com'),</a:t>
            </a:r>
          </a:p>
          <a:p>
            <a:pPr marL="0" indent="0">
              <a:buNone/>
            </a:pPr>
            <a:r>
              <a:rPr lang="en-US" dirty="0"/>
              <a:t>       ('Barb', 'Wire',21, 'Comilla','01709876789','barb@yahoo.com'),</a:t>
            </a:r>
          </a:p>
          <a:p>
            <a:pPr marL="0" indent="0">
              <a:buNone/>
            </a:pPr>
            <a:r>
              <a:rPr lang="en-US" dirty="0"/>
              <a:t>       ('Roberta', 'Strong',24, 'Sylhet','01827645238', 'strong@gmail.com'),</a:t>
            </a:r>
          </a:p>
          <a:p>
            <a:pPr marL="0" indent="0">
              <a:buNone/>
            </a:pPr>
            <a:r>
              <a:rPr lang="en-US" dirty="0"/>
              <a:t>       ('Heather', 'Black',22,'Dhaka', '01921674523','black@yahoo.com'),</a:t>
            </a:r>
          </a:p>
          <a:p>
            <a:pPr marL="0" indent="0">
              <a:buNone/>
            </a:pPr>
            <a:r>
              <a:rPr lang="en-US" dirty="0"/>
              <a:t>       ('Erik', 'Bjornsen',23,'Khulna', '01990675634', 'erik@yahoo.com');</a:t>
            </a:r>
          </a:p>
        </p:txBody>
      </p:sp>
    </p:spTree>
    <p:extLst>
      <p:ext uri="{BB962C8B-B14F-4D97-AF65-F5344CB8AC3E}">
        <p14:creationId xmlns:p14="http://schemas.microsoft.com/office/powerpoint/2010/main" val="64382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p:spPr>
        <p:txBody>
          <a:bodyPr>
            <a:normAutofit fontScale="62500" lnSpcReduction="20000"/>
          </a:bodyPr>
          <a:lstStyle/>
          <a:p>
            <a:pPr marL="0" indent="0">
              <a:buNone/>
            </a:pPr>
            <a:r>
              <a:rPr lang="en-US" dirty="0"/>
              <a:t>Insert Into Department</a:t>
            </a:r>
          </a:p>
          <a:p>
            <a:pPr marL="0" indent="0">
              <a:buNone/>
            </a:pPr>
            <a:r>
              <a:rPr lang="en-US" dirty="0"/>
              <a:t>Values ('CSE'),</a:t>
            </a:r>
          </a:p>
          <a:p>
            <a:pPr marL="0" indent="0">
              <a:buNone/>
            </a:pPr>
            <a:r>
              <a:rPr lang="en-US" dirty="0"/>
              <a:t>       ('CIVIL'),</a:t>
            </a:r>
          </a:p>
          <a:p>
            <a:pPr marL="0" indent="0">
              <a:buNone/>
            </a:pPr>
            <a:r>
              <a:rPr lang="en-US" dirty="0"/>
              <a:t>       ('EEE'),</a:t>
            </a:r>
          </a:p>
          <a:p>
            <a:pPr marL="0" indent="0">
              <a:buNone/>
            </a:pPr>
            <a:r>
              <a:rPr lang="en-US" dirty="0"/>
              <a:t>       ('MECHA'),</a:t>
            </a:r>
          </a:p>
          <a:p>
            <a:pPr marL="0" indent="0">
              <a:buNone/>
            </a:pPr>
            <a:r>
              <a:rPr lang="en-US" dirty="0"/>
              <a:t>   ('IPE'),</a:t>
            </a:r>
          </a:p>
          <a:p>
            <a:pPr marL="0" indent="0">
              <a:buNone/>
            </a:pPr>
            <a:r>
              <a:rPr lang="en-US" dirty="0"/>
              <a:t>       ('BBA'),</a:t>
            </a:r>
          </a:p>
          <a:p>
            <a:pPr marL="0" indent="0">
              <a:buNone/>
            </a:pPr>
            <a:r>
              <a:rPr lang="en-US" dirty="0"/>
              <a:t>       ('TEX</a:t>
            </a:r>
            <a:r>
              <a:rPr lang="en-US" dirty="0" smtClean="0"/>
              <a:t>');</a:t>
            </a:r>
            <a:endParaRPr lang="en-US" dirty="0"/>
          </a:p>
          <a:p>
            <a:pPr marL="0" indent="0">
              <a:buNone/>
            </a:pPr>
            <a:r>
              <a:rPr lang="en-US" dirty="0"/>
              <a:t>Insert Into Instructor</a:t>
            </a:r>
          </a:p>
          <a:p>
            <a:pPr marL="0" indent="0">
              <a:buNone/>
            </a:pPr>
            <a:r>
              <a:rPr lang="en-US" dirty="0"/>
              <a:t>Values ('Bill', 'Smith', '1995-12-21','2014-07-02',50000,20001),</a:t>
            </a:r>
          </a:p>
          <a:p>
            <a:pPr marL="0" indent="0">
              <a:buNone/>
            </a:pPr>
            <a:r>
              <a:rPr lang="en-US" dirty="0"/>
              <a:t>       ('James', 'Peterson', '1997-03-12','2018-06-12',35000,20001),</a:t>
            </a:r>
          </a:p>
          <a:p>
            <a:pPr marL="0" indent="0">
              <a:buNone/>
            </a:pPr>
            <a:r>
              <a:rPr lang="en-US" dirty="0"/>
              <a:t>       ('Adam', 'Thompson', '1998-04-15',null,60000,20002),</a:t>
            </a:r>
          </a:p>
          <a:p>
            <a:pPr marL="0" indent="0">
              <a:buNone/>
            </a:pPr>
            <a:r>
              <a:rPr lang="en-US" dirty="0"/>
              <a:t>       ('</a:t>
            </a:r>
            <a:r>
              <a:rPr lang="en-US" dirty="0" err="1"/>
              <a:t>Janetta</a:t>
            </a:r>
            <a:r>
              <a:rPr lang="en-US" dirty="0"/>
              <a:t>', 'Oakley', '2001-02-13',null,50000,20003),</a:t>
            </a:r>
          </a:p>
          <a:p>
            <a:pPr marL="0" indent="0">
              <a:buNone/>
            </a:pPr>
            <a:r>
              <a:rPr lang="en-US" dirty="0"/>
              <a:t>       ('Robin', 'Dexter', '2003-05-23',null,45000,20002),</a:t>
            </a:r>
          </a:p>
          <a:p>
            <a:pPr marL="0" indent="0">
              <a:buNone/>
            </a:pPr>
            <a:r>
              <a:rPr lang="en-US" dirty="0"/>
              <a:t>       ('Annie', 'Jackson', '2004-06-02',null,30000,20004),</a:t>
            </a:r>
          </a:p>
          <a:p>
            <a:pPr marL="0" indent="0">
              <a:buNone/>
            </a:pPr>
            <a:r>
              <a:rPr lang="en-US" dirty="0"/>
              <a:t>       ('Philip', '</a:t>
            </a:r>
            <a:r>
              <a:rPr lang="en-US" dirty="0" err="1"/>
              <a:t>Petrovsky</a:t>
            </a:r>
            <a:r>
              <a:rPr lang="en-US" dirty="0"/>
              <a:t>', '2006-02-27',null,50000,20005),</a:t>
            </a:r>
          </a:p>
          <a:p>
            <a:pPr marL="0" indent="0">
              <a:buNone/>
            </a:pPr>
            <a:r>
              <a:rPr lang="en-US" dirty="0"/>
              <a:t>       ('Anastasia', 'Scott', '2013-03-12',null,60000,20001);</a:t>
            </a:r>
          </a:p>
          <a:p>
            <a:pPr marL="0" indent="0">
              <a:buNone/>
            </a:pPr>
            <a:endParaRPr lang="en-US" dirty="0"/>
          </a:p>
        </p:txBody>
      </p:sp>
    </p:spTree>
    <p:extLst>
      <p:ext uri="{BB962C8B-B14F-4D97-AF65-F5344CB8AC3E}">
        <p14:creationId xmlns:p14="http://schemas.microsoft.com/office/powerpoint/2010/main" val="402405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fontScale="55000" lnSpcReduction="20000"/>
          </a:bodyPr>
          <a:lstStyle/>
          <a:p>
            <a:pPr marL="0" indent="0">
              <a:buNone/>
            </a:pPr>
            <a:r>
              <a:rPr lang="en-US" dirty="0"/>
              <a:t>Insert Into Course</a:t>
            </a:r>
          </a:p>
          <a:p>
            <a:pPr marL="0" indent="0">
              <a:buNone/>
            </a:pPr>
            <a:r>
              <a:rPr lang="fr-FR" dirty="0"/>
              <a:t>Values ('EEE201',3, 20003, '</a:t>
            </a:r>
            <a:r>
              <a:rPr lang="fr-FR" dirty="0" err="1"/>
              <a:t>Microeconomics</a:t>
            </a:r>
            <a:r>
              <a:rPr lang="fr-FR" dirty="0"/>
              <a:t>'),</a:t>
            </a:r>
          </a:p>
          <a:p>
            <a:pPr marL="0" indent="0">
              <a:buNone/>
            </a:pPr>
            <a:r>
              <a:rPr lang="en-US" dirty="0"/>
              <a:t>       ('CIVIL301',3, 20002, 'Building Materials'),</a:t>
            </a:r>
          </a:p>
          <a:p>
            <a:pPr marL="0" indent="0">
              <a:buNone/>
            </a:pPr>
            <a:r>
              <a:rPr lang="en-US" dirty="0"/>
              <a:t>       ('EEE302',3,20003, 'Power Electronics'),</a:t>
            </a:r>
          </a:p>
          <a:p>
            <a:pPr marL="0" indent="0">
              <a:buNone/>
            </a:pPr>
            <a:r>
              <a:rPr lang="en-US" dirty="0"/>
              <a:t>       ('EEE303',4,20003 , 'Circuit Setup'),</a:t>
            </a:r>
          </a:p>
          <a:p>
            <a:pPr marL="0" indent="0">
              <a:buNone/>
            </a:pPr>
            <a:r>
              <a:rPr lang="en-US" dirty="0"/>
              <a:t>       ('CSE201', 4,20001, 'Algorithms I'),</a:t>
            </a:r>
          </a:p>
          <a:p>
            <a:pPr marL="0" indent="0">
              <a:buNone/>
            </a:pPr>
            <a:r>
              <a:rPr lang="en-US" dirty="0"/>
              <a:t>       ('CSE202', 3,20001, 'Data </a:t>
            </a:r>
            <a:r>
              <a:rPr lang="en-US" dirty="0" err="1"/>
              <a:t>Stucture</a:t>
            </a:r>
            <a:r>
              <a:rPr lang="en-US" dirty="0"/>
              <a:t>'),</a:t>
            </a:r>
          </a:p>
          <a:p>
            <a:pPr marL="0" indent="0">
              <a:buNone/>
            </a:pPr>
            <a:r>
              <a:rPr lang="en-US" dirty="0"/>
              <a:t>       ('MECHA203',3,20004, 'Fluid Mechanics'),</a:t>
            </a:r>
          </a:p>
          <a:p>
            <a:pPr marL="0" indent="0">
              <a:buNone/>
            </a:pPr>
            <a:r>
              <a:rPr lang="en-US" dirty="0"/>
              <a:t>       ('MECHA302',2,20004, 'Statistical Mathematics');</a:t>
            </a:r>
          </a:p>
          <a:p>
            <a:pPr marL="0" indent="0">
              <a:buNone/>
            </a:pPr>
            <a:endParaRPr lang="en-US" dirty="0"/>
          </a:p>
          <a:p>
            <a:pPr marL="0" indent="0">
              <a:buNone/>
            </a:pPr>
            <a:r>
              <a:rPr lang="en-US" dirty="0"/>
              <a:t>Insert Into Section</a:t>
            </a:r>
          </a:p>
          <a:p>
            <a:pPr marL="0" indent="0">
              <a:buNone/>
            </a:pPr>
            <a:r>
              <a:rPr lang="en-US" dirty="0"/>
              <a:t>Values ('Spring16','7A05','10.30', 40001,30005),</a:t>
            </a:r>
          </a:p>
          <a:p>
            <a:pPr marL="0" indent="0">
              <a:buNone/>
            </a:pPr>
            <a:r>
              <a:rPr lang="en-US" dirty="0"/>
              <a:t>       ('Fall16','7A05','01.00',40002,30004),</a:t>
            </a:r>
          </a:p>
          <a:p>
            <a:pPr marL="0" indent="0">
              <a:buNone/>
            </a:pPr>
            <a:r>
              <a:rPr lang="en-US" dirty="0"/>
              <a:t>       ('Fall17','6A03', '12.30',40007,30007),</a:t>
            </a:r>
          </a:p>
          <a:p>
            <a:pPr marL="0" indent="0">
              <a:buNone/>
            </a:pPr>
            <a:r>
              <a:rPr lang="en-US" dirty="0"/>
              <a:t>       ('Spring18','6A02', '12.30',40008,30007),</a:t>
            </a:r>
          </a:p>
          <a:p>
            <a:pPr marL="0" indent="0">
              <a:buNone/>
            </a:pPr>
            <a:r>
              <a:rPr lang="en-US" dirty="0"/>
              <a:t>       ('Fall17','5A04', '11.00',40006,30002),</a:t>
            </a:r>
          </a:p>
          <a:p>
            <a:pPr marL="0" indent="0">
              <a:buNone/>
            </a:pPr>
            <a:r>
              <a:rPr lang="en-US" dirty="0"/>
              <a:t>   ('Spring16','5A04', '11.00',40003,30005),</a:t>
            </a:r>
          </a:p>
          <a:p>
            <a:pPr marL="0" indent="0">
              <a:buNone/>
            </a:pPr>
            <a:r>
              <a:rPr lang="en-US" dirty="0"/>
              <a:t>       ('Spring18','5A02', '11.00',40005,30003);</a:t>
            </a:r>
          </a:p>
          <a:p>
            <a:pPr marL="0" indent="0">
              <a:buNone/>
            </a:pPr>
            <a:endParaRPr lang="en-US" dirty="0"/>
          </a:p>
        </p:txBody>
      </p:sp>
    </p:spTree>
    <p:extLst>
      <p:ext uri="{BB962C8B-B14F-4D97-AF65-F5344CB8AC3E}">
        <p14:creationId xmlns:p14="http://schemas.microsoft.com/office/powerpoint/2010/main" val="2135412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fontScale="70000" lnSpcReduction="20000"/>
          </a:bodyPr>
          <a:lstStyle/>
          <a:p>
            <a:pPr marL="0" indent="0">
              <a:buNone/>
            </a:pPr>
            <a:r>
              <a:rPr lang="en-US" dirty="0"/>
              <a:t>Insert Into Enrollment</a:t>
            </a:r>
          </a:p>
          <a:p>
            <a:pPr marL="0" indent="0">
              <a:buNone/>
            </a:pPr>
            <a:r>
              <a:rPr lang="en-US" dirty="0"/>
              <a:t>Values  (10001,50001,'A+'),</a:t>
            </a:r>
          </a:p>
          <a:p>
            <a:pPr marL="0" indent="0">
              <a:buNone/>
            </a:pPr>
            <a:r>
              <a:rPr lang="en-US" dirty="0"/>
              <a:t>(10001,50006,'A'),</a:t>
            </a:r>
          </a:p>
          <a:p>
            <a:pPr marL="0" indent="0">
              <a:buNone/>
            </a:pPr>
            <a:r>
              <a:rPr lang="en-US" dirty="0"/>
              <a:t>(10002,50001,'B-'),</a:t>
            </a:r>
          </a:p>
          <a:p>
            <a:pPr marL="0" indent="0">
              <a:buNone/>
            </a:pPr>
            <a:r>
              <a:rPr lang="en-US" dirty="0"/>
              <a:t>(10002,50006,'A'),</a:t>
            </a:r>
          </a:p>
          <a:p>
            <a:pPr marL="0" indent="0">
              <a:buNone/>
            </a:pPr>
            <a:r>
              <a:rPr lang="en-US" dirty="0"/>
              <a:t>(10003,50003,'A+'),</a:t>
            </a:r>
          </a:p>
          <a:p>
            <a:pPr marL="0" indent="0">
              <a:buNone/>
            </a:pPr>
            <a:r>
              <a:rPr lang="en-US" dirty="0"/>
              <a:t>(10003,50005,'A+'),</a:t>
            </a:r>
          </a:p>
          <a:p>
            <a:pPr marL="0" indent="0">
              <a:buNone/>
            </a:pPr>
            <a:r>
              <a:rPr lang="en-US" dirty="0"/>
              <a:t>(10004,50003,'B+'),</a:t>
            </a:r>
          </a:p>
          <a:p>
            <a:pPr marL="0" indent="0">
              <a:buNone/>
            </a:pPr>
            <a:r>
              <a:rPr lang="en-US" dirty="0"/>
              <a:t>(10004,50005,'B'),</a:t>
            </a:r>
          </a:p>
          <a:p>
            <a:pPr marL="0" indent="0">
              <a:buNone/>
            </a:pPr>
            <a:r>
              <a:rPr lang="en-US" dirty="0"/>
              <a:t>(10005,50002,'A-'),</a:t>
            </a:r>
          </a:p>
          <a:p>
            <a:pPr marL="0" indent="0">
              <a:buNone/>
            </a:pPr>
            <a:r>
              <a:rPr lang="en-US" dirty="0"/>
              <a:t>(10005,50004,'B-'),</a:t>
            </a:r>
          </a:p>
          <a:p>
            <a:pPr marL="0" indent="0">
              <a:buNone/>
            </a:pPr>
            <a:r>
              <a:rPr lang="en-US" dirty="0"/>
              <a:t>(10006,50004,'C'),</a:t>
            </a:r>
          </a:p>
          <a:p>
            <a:pPr marL="0" indent="0">
              <a:buNone/>
            </a:pPr>
            <a:r>
              <a:rPr lang="en-US" dirty="0"/>
              <a:t>(10006,50007,'F'),</a:t>
            </a:r>
          </a:p>
          <a:p>
            <a:pPr marL="0" indent="0">
              <a:buNone/>
            </a:pPr>
            <a:r>
              <a:rPr lang="en-US" dirty="0"/>
              <a:t>(10008,50003,'D'),</a:t>
            </a:r>
          </a:p>
          <a:p>
            <a:pPr marL="0" indent="0">
              <a:buNone/>
            </a:pPr>
            <a:r>
              <a:rPr lang="en-US" dirty="0"/>
              <a:t>(10009,50003,'F'),</a:t>
            </a:r>
          </a:p>
          <a:p>
            <a:pPr marL="0" indent="0">
              <a:buNone/>
            </a:pPr>
            <a:r>
              <a:rPr lang="en-US" dirty="0"/>
              <a:t>(10007,50001,'A-');</a:t>
            </a:r>
          </a:p>
          <a:p>
            <a:pPr marL="0" indent="0">
              <a:buNone/>
            </a:pPr>
            <a:endParaRPr lang="en-US" dirty="0"/>
          </a:p>
        </p:txBody>
      </p:sp>
    </p:spTree>
    <p:extLst>
      <p:ext uri="{BB962C8B-B14F-4D97-AF65-F5344CB8AC3E}">
        <p14:creationId xmlns:p14="http://schemas.microsoft.com/office/powerpoint/2010/main" val="1287017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fontScale="62500" lnSpcReduction="20000"/>
          </a:bodyPr>
          <a:lstStyle/>
          <a:p>
            <a:pPr marL="0" indent="0">
              <a:buNone/>
            </a:pPr>
            <a:r>
              <a:rPr lang="en-US" b="1" dirty="0" smtClean="0"/>
              <a:t># Normal User</a:t>
            </a:r>
          </a:p>
          <a:p>
            <a:pPr marL="0" indent="0">
              <a:buNone/>
            </a:pPr>
            <a:r>
              <a:rPr lang="en-US" dirty="0"/>
              <a:t>--&gt; 1</a:t>
            </a:r>
          </a:p>
          <a:p>
            <a:pPr marL="0" indent="0">
              <a:buNone/>
            </a:pPr>
            <a:r>
              <a:rPr lang="en-US" dirty="0"/>
              <a:t>SELECT </a:t>
            </a:r>
            <a:r>
              <a:rPr lang="en-US" dirty="0" err="1"/>
              <a:t>i_fname</a:t>
            </a:r>
            <a:r>
              <a:rPr lang="en-US" dirty="0"/>
              <a:t> +' '+ </a:t>
            </a:r>
            <a:r>
              <a:rPr lang="en-US" dirty="0" err="1"/>
              <a:t>i_lname</a:t>
            </a:r>
            <a:r>
              <a:rPr lang="en-US" dirty="0"/>
              <a:t> as </a:t>
            </a:r>
            <a:r>
              <a:rPr lang="en-US" dirty="0" err="1"/>
              <a:t>Name_of_the_Faculties,d_name</a:t>
            </a:r>
            <a:r>
              <a:rPr lang="en-US" dirty="0"/>
              <a:t> as </a:t>
            </a:r>
            <a:r>
              <a:rPr lang="en-US" dirty="0" err="1"/>
              <a:t>Department_Name</a:t>
            </a:r>
            <a:r>
              <a:rPr lang="en-US" dirty="0"/>
              <a:t> </a:t>
            </a:r>
          </a:p>
          <a:p>
            <a:pPr marL="0" indent="0">
              <a:buNone/>
            </a:pPr>
            <a:r>
              <a:rPr lang="en-US" dirty="0"/>
              <a:t>from Instructor </a:t>
            </a:r>
            <a:r>
              <a:rPr lang="en-US" dirty="0" err="1"/>
              <a:t>I,Department</a:t>
            </a:r>
            <a:r>
              <a:rPr lang="en-US" dirty="0"/>
              <a:t> D where </a:t>
            </a:r>
            <a:r>
              <a:rPr lang="en-US" dirty="0" err="1"/>
              <a:t>I.d_id</a:t>
            </a:r>
            <a:r>
              <a:rPr lang="en-US" dirty="0"/>
              <a:t>=</a:t>
            </a:r>
            <a:r>
              <a:rPr lang="en-US" dirty="0" err="1"/>
              <a:t>D.d_id</a:t>
            </a:r>
            <a:r>
              <a:rPr lang="en-US" dirty="0"/>
              <a:t> </a:t>
            </a:r>
          </a:p>
          <a:p>
            <a:pPr marL="0" indent="0">
              <a:buNone/>
            </a:pPr>
            <a:r>
              <a:rPr lang="en-US" dirty="0"/>
              <a:t>--&gt;2</a:t>
            </a:r>
          </a:p>
          <a:p>
            <a:pPr marL="0" indent="0">
              <a:buNone/>
            </a:pPr>
            <a:r>
              <a:rPr lang="en-US" dirty="0"/>
              <a:t>SELECT </a:t>
            </a:r>
            <a:r>
              <a:rPr lang="en-US" dirty="0" err="1"/>
              <a:t>c_title</a:t>
            </a:r>
            <a:r>
              <a:rPr lang="en-US" dirty="0"/>
              <a:t> as </a:t>
            </a:r>
            <a:r>
              <a:rPr lang="en-US" dirty="0" err="1"/>
              <a:t>Course_Title,c_description</a:t>
            </a:r>
            <a:r>
              <a:rPr lang="en-US" dirty="0"/>
              <a:t> as </a:t>
            </a:r>
            <a:r>
              <a:rPr lang="en-US" dirty="0" err="1"/>
              <a:t>Course_Name</a:t>
            </a:r>
            <a:r>
              <a:rPr lang="en-US" dirty="0"/>
              <a:t>, </a:t>
            </a:r>
            <a:r>
              <a:rPr lang="en-US" dirty="0" err="1"/>
              <a:t>c_credits</a:t>
            </a:r>
            <a:r>
              <a:rPr lang="en-US" dirty="0"/>
              <a:t> as </a:t>
            </a:r>
            <a:r>
              <a:rPr lang="en-US" dirty="0" err="1"/>
              <a:t>Course_credit</a:t>
            </a:r>
            <a:r>
              <a:rPr lang="en-US" dirty="0"/>
              <a:t>, </a:t>
            </a:r>
            <a:r>
              <a:rPr lang="en-US" dirty="0" err="1"/>
              <a:t>d_name</a:t>
            </a:r>
            <a:r>
              <a:rPr lang="en-US" dirty="0"/>
              <a:t> as </a:t>
            </a:r>
            <a:r>
              <a:rPr lang="en-US" dirty="0" err="1"/>
              <a:t>Department_Name</a:t>
            </a:r>
            <a:r>
              <a:rPr lang="en-US" dirty="0"/>
              <a:t>  </a:t>
            </a:r>
          </a:p>
          <a:p>
            <a:pPr marL="0" indent="0">
              <a:buNone/>
            </a:pPr>
            <a:r>
              <a:rPr lang="en-US" dirty="0"/>
              <a:t>from Course </a:t>
            </a:r>
            <a:r>
              <a:rPr lang="en-US" dirty="0" err="1"/>
              <a:t>C,Department</a:t>
            </a:r>
            <a:r>
              <a:rPr lang="en-US" dirty="0"/>
              <a:t> D where </a:t>
            </a:r>
            <a:r>
              <a:rPr lang="en-US" dirty="0" err="1"/>
              <a:t>C.d_id</a:t>
            </a:r>
            <a:r>
              <a:rPr lang="en-US" dirty="0"/>
              <a:t>=</a:t>
            </a:r>
            <a:r>
              <a:rPr lang="en-US" dirty="0" err="1"/>
              <a:t>D.d_id</a:t>
            </a:r>
            <a:r>
              <a:rPr lang="en-US" dirty="0"/>
              <a:t> </a:t>
            </a:r>
          </a:p>
          <a:p>
            <a:pPr marL="0" indent="0">
              <a:buNone/>
            </a:pPr>
            <a:r>
              <a:rPr lang="en-US" dirty="0"/>
              <a:t>--&gt;3</a:t>
            </a:r>
          </a:p>
          <a:p>
            <a:pPr marL="0" indent="0">
              <a:buNone/>
            </a:pPr>
            <a:r>
              <a:rPr lang="en-US" dirty="0"/>
              <a:t>SELECT </a:t>
            </a:r>
            <a:r>
              <a:rPr lang="en-US" dirty="0" err="1"/>
              <a:t>d_name</a:t>
            </a:r>
            <a:r>
              <a:rPr lang="en-US" dirty="0"/>
              <a:t> as </a:t>
            </a:r>
            <a:r>
              <a:rPr lang="en-US" dirty="0" err="1"/>
              <a:t>Department_Name</a:t>
            </a:r>
            <a:r>
              <a:rPr lang="en-US" dirty="0"/>
              <a:t> FROM Department</a:t>
            </a:r>
          </a:p>
          <a:p>
            <a:pPr marL="0" indent="0">
              <a:buNone/>
            </a:pPr>
            <a:r>
              <a:rPr lang="en-US" dirty="0"/>
              <a:t>--&gt;4</a:t>
            </a:r>
          </a:p>
          <a:p>
            <a:pPr marL="0" indent="0">
              <a:buNone/>
            </a:pPr>
            <a:r>
              <a:rPr lang="en-US" dirty="0"/>
              <a:t>SELECT </a:t>
            </a:r>
            <a:r>
              <a:rPr lang="en-US" dirty="0" err="1"/>
              <a:t>c_title</a:t>
            </a:r>
            <a:r>
              <a:rPr lang="en-US" dirty="0"/>
              <a:t> as </a:t>
            </a:r>
            <a:r>
              <a:rPr lang="en-US" dirty="0" err="1"/>
              <a:t>Course_Name,c_credits</a:t>
            </a:r>
            <a:r>
              <a:rPr lang="en-US" dirty="0"/>
              <a:t> as Credit </a:t>
            </a:r>
          </a:p>
          <a:p>
            <a:pPr marL="0" indent="0">
              <a:buNone/>
            </a:pPr>
            <a:r>
              <a:rPr lang="en-US" dirty="0"/>
              <a:t>FROM Course </a:t>
            </a:r>
            <a:r>
              <a:rPr lang="en-US" dirty="0" err="1"/>
              <a:t>C,Department</a:t>
            </a:r>
            <a:r>
              <a:rPr lang="en-US" dirty="0"/>
              <a:t> D </a:t>
            </a:r>
          </a:p>
          <a:p>
            <a:pPr marL="0" indent="0">
              <a:buNone/>
            </a:pPr>
            <a:r>
              <a:rPr lang="en-US" dirty="0"/>
              <a:t>where </a:t>
            </a:r>
            <a:r>
              <a:rPr lang="en-US" dirty="0" err="1"/>
              <a:t>C.d_id</a:t>
            </a:r>
            <a:r>
              <a:rPr lang="en-US" dirty="0"/>
              <a:t>=</a:t>
            </a:r>
            <a:r>
              <a:rPr lang="en-US" dirty="0" err="1"/>
              <a:t>D.d_id</a:t>
            </a:r>
            <a:r>
              <a:rPr lang="en-US" dirty="0"/>
              <a:t> and </a:t>
            </a:r>
            <a:r>
              <a:rPr lang="en-US" dirty="0" err="1"/>
              <a:t>d_name</a:t>
            </a:r>
            <a:r>
              <a:rPr lang="en-US" dirty="0"/>
              <a:t>='CSE'</a:t>
            </a:r>
          </a:p>
          <a:p>
            <a:pPr marL="0" indent="0">
              <a:buNone/>
            </a:pPr>
            <a:r>
              <a:rPr lang="en-US" dirty="0"/>
              <a:t>--&gt;5</a:t>
            </a:r>
          </a:p>
          <a:p>
            <a:pPr marL="0" indent="0">
              <a:buNone/>
            </a:pPr>
            <a:r>
              <a:rPr lang="en-US" dirty="0"/>
              <a:t>SELECT </a:t>
            </a:r>
            <a:r>
              <a:rPr lang="en-US" dirty="0" err="1"/>
              <a:t>c_title</a:t>
            </a:r>
            <a:r>
              <a:rPr lang="en-US" dirty="0"/>
              <a:t> as </a:t>
            </a:r>
            <a:r>
              <a:rPr lang="en-US" dirty="0" err="1"/>
              <a:t>Course_Name,c_credits</a:t>
            </a:r>
            <a:r>
              <a:rPr lang="en-US" dirty="0"/>
              <a:t> as Credit </a:t>
            </a:r>
          </a:p>
          <a:p>
            <a:pPr marL="0" indent="0">
              <a:buNone/>
            </a:pPr>
            <a:r>
              <a:rPr lang="en-US" dirty="0"/>
              <a:t>FROM Course </a:t>
            </a:r>
            <a:r>
              <a:rPr lang="en-US" dirty="0" err="1"/>
              <a:t>C,Department</a:t>
            </a:r>
            <a:r>
              <a:rPr lang="en-US" dirty="0"/>
              <a:t> D </a:t>
            </a:r>
          </a:p>
          <a:p>
            <a:pPr marL="0" indent="0">
              <a:buNone/>
            </a:pPr>
            <a:r>
              <a:rPr lang="en-US" dirty="0"/>
              <a:t>where </a:t>
            </a:r>
            <a:r>
              <a:rPr lang="en-US" dirty="0" err="1"/>
              <a:t>C.d_id</a:t>
            </a:r>
            <a:r>
              <a:rPr lang="en-US" dirty="0"/>
              <a:t>=</a:t>
            </a:r>
            <a:r>
              <a:rPr lang="en-US" dirty="0" err="1"/>
              <a:t>D.d_id</a:t>
            </a:r>
            <a:r>
              <a:rPr lang="en-US" dirty="0"/>
              <a:t> and </a:t>
            </a:r>
            <a:r>
              <a:rPr lang="en-US" dirty="0" err="1"/>
              <a:t>d_name</a:t>
            </a:r>
            <a:r>
              <a:rPr lang="en-US" dirty="0"/>
              <a:t>='EEE' </a:t>
            </a:r>
          </a:p>
          <a:p>
            <a:pPr marL="0" indent="0">
              <a:buNone/>
            </a:pPr>
            <a:endParaRPr lang="en-US" dirty="0" smtClean="0"/>
          </a:p>
        </p:txBody>
      </p:sp>
    </p:spTree>
    <p:extLst>
      <p:ext uri="{BB962C8B-B14F-4D97-AF65-F5344CB8AC3E}">
        <p14:creationId xmlns:p14="http://schemas.microsoft.com/office/powerpoint/2010/main" val="2432852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fontScale="70000" lnSpcReduction="20000"/>
          </a:bodyPr>
          <a:lstStyle/>
          <a:p>
            <a:pPr marL="0" indent="0">
              <a:buNone/>
            </a:pPr>
            <a:r>
              <a:rPr lang="en-US" dirty="0" smtClean="0"/>
              <a:t>--&gt;6</a:t>
            </a:r>
          </a:p>
          <a:p>
            <a:pPr marL="0" indent="0">
              <a:buNone/>
            </a:pPr>
            <a:r>
              <a:rPr lang="en-US" dirty="0" smtClean="0"/>
              <a:t>SELECT </a:t>
            </a:r>
            <a:r>
              <a:rPr lang="en-US" dirty="0" err="1" smtClean="0"/>
              <a:t>c_title</a:t>
            </a:r>
            <a:r>
              <a:rPr lang="en-US" dirty="0" smtClean="0"/>
              <a:t> as </a:t>
            </a:r>
            <a:r>
              <a:rPr lang="en-US" dirty="0" err="1" smtClean="0"/>
              <a:t>Course_Name,c_credits</a:t>
            </a:r>
            <a:r>
              <a:rPr lang="en-US" dirty="0" smtClean="0"/>
              <a:t> as Credit </a:t>
            </a:r>
          </a:p>
          <a:p>
            <a:pPr marL="0" indent="0">
              <a:buNone/>
            </a:pPr>
            <a:r>
              <a:rPr lang="en-US" dirty="0" smtClean="0"/>
              <a:t>FROM Course </a:t>
            </a:r>
            <a:r>
              <a:rPr lang="en-US" dirty="0" err="1" smtClean="0"/>
              <a:t>C,Department</a:t>
            </a:r>
            <a:r>
              <a:rPr lang="en-US" dirty="0" smtClean="0"/>
              <a:t> D </a:t>
            </a:r>
          </a:p>
          <a:p>
            <a:pPr marL="0" indent="0">
              <a:buNone/>
            </a:pPr>
            <a:r>
              <a:rPr lang="en-US" dirty="0" smtClean="0"/>
              <a:t>where </a:t>
            </a:r>
            <a:r>
              <a:rPr lang="en-US" dirty="0" err="1" smtClean="0"/>
              <a:t>C.d_id</a:t>
            </a:r>
            <a:r>
              <a:rPr lang="en-US" dirty="0" smtClean="0"/>
              <a:t>=</a:t>
            </a:r>
            <a:r>
              <a:rPr lang="en-US" dirty="0" err="1" smtClean="0"/>
              <a:t>D.d_id</a:t>
            </a:r>
            <a:r>
              <a:rPr lang="en-US" dirty="0" smtClean="0"/>
              <a:t> and </a:t>
            </a:r>
            <a:r>
              <a:rPr lang="en-US" dirty="0" err="1" smtClean="0"/>
              <a:t>d_name</a:t>
            </a:r>
            <a:r>
              <a:rPr lang="en-US" dirty="0" smtClean="0"/>
              <a:t>='CSE' and </a:t>
            </a:r>
            <a:r>
              <a:rPr lang="en-US" dirty="0" err="1" smtClean="0"/>
              <a:t>c_credits</a:t>
            </a:r>
            <a:r>
              <a:rPr lang="en-US" dirty="0" smtClean="0"/>
              <a:t>=3</a:t>
            </a:r>
          </a:p>
          <a:p>
            <a:pPr marL="0" indent="0">
              <a:buNone/>
            </a:pPr>
            <a:r>
              <a:rPr lang="en-US" dirty="0" smtClean="0"/>
              <a:t>--&gt;7</a:t>
            </a:r>
          </a:p>
          <a:p>
            <a:pPr marL="0" indent="0">
              <a:buNone/>
            </a:pPr>
            <a:r>
              <a:rPr lang="en-US" dirty="0" smtClean="0"/>
              <a:t>Select username from Login where username='Kamal' and password ='123' and </a:t>
            </a:r>
            <a:r>
              <a:rPr lang="en-US" dirty="0" err="1" smtClean="0"/>
              <a:t>admincheck</a:t>
            </a:r>
            <a:r>
              <a:rPr lang="en-US" dirty="0" smtClean="0"/>
              <a:t>=0</a:t>
            </a:r>
          </a:p>
          <a:p>
            <a:pPr marL="0" indent="0">
              <a:buNone/>
            </a:pPr>
            <a:r>
              <a:rPr lang="en-US" dirty="0" smtClean="0"/>
              <a:t>--&gt;8</a:t>
            </a:r>
          </a:p>
          <a:p>
            <a:pPr marL="0" indent="0">
              <a:buNone/>
            </a:pPr>
            <a:r>
              <a:rPr lang="en-US" dirty="0" smtClean="0"/>
              <a:t>Update Login set password='1234' where username='Chapel'</a:t>
            </a:r>
          </a:p>
          <a:p>
            <a:pPr marL="0" indent="0">
              <a:buNone/>
            </a:pPr>
            <a:r>
              <a:rPr lang="en-US" dirty="0" smtClean="0"/>
              <a:t>--&gt;9</a:t>
            </a:r>
          </a:p>
          <a:p>
            <a:pPr marL="0" indent="0">
              <a:buNone/>
            </a:pPr>
            <a:r>
              <a:rPr lang="en-US" dirty="0" smtClean="0"/>
              <a:t>Select sum(</a:t>
            </a:r>
            <a:r>
              <a:rPr lang="en-US" dirty="0" err="1" smtClean="0"/>
              <a:t>C.c_credits</a:t>
            </a:r>
            <a:r>
              <a:rPr lang="en-US" dirty="0" smtClean="0"/>
              <a:t>) as </a:t>
            </a:r>
            <a:r>
              <a:rPr lang="en-US" dirty="0" err="1" smtClean="0"/>
              <a:t>Total_Credit_Of_CSE</a:t>
            </a:r>
            <a:r>
              <a:rPr lang="en-US" dirty="0" smtClean="0"/>
              <a:t> from Course </a:t>
            </a:r>
            <a:r>
              <a:rPr lang="en-US" dirty="0" err="1" smtClean="0"/>
              <a:t>C,Department</a:t>
            </a:r>
            <a:r>
              <a:rPr lang="en-US" dirty="0" smtClean="0"/>
              <a:t> D </a:t>
            </a:r>
          </a:p>
          <a:p>
            <a:pPr marL="0" indent="0">
              <a:buNone/>
            </a:pPr>
            <a:r>
              <a:rPr lang="en-US" dirty="0" smtClean="0"/>
              <a:t>where </a:t>
            </a:r>
            <a:r>
              <a:rPr lang="en-US" dirty="0" err="1" smtClean="0"/>
              <a:t>C.d_id</a:t>
            </a:r>
            <a:r>
              <a:rPr lang="en-US" dirty="0" smtClean="0"/>
              <a:t>=</a:t>
            </a:r>
            <a:r>
              <a:rPr lang="en-US" dirty="0" err="1" smtClean="0"/>
              <a:t>D.d_id</a:t>
            </a:r>
            <a:r>
              <a:rPr lang="en-US" dirty="0" smtClean="0"/>
              <a:t> and </a:t>
            </a:r>
            <a:r>
              <a:rPr lang="en-US" dirty="0" err="1" smtClean="0"/>
              <a:t>D.d_name</a:t>
            </a:r>
            <a:r>
              <a:rPr lang="en-US" dirty="0" smtClean="0"/>
              <a:t>='CSE' </a:t>
            </a:r>
          </a:p>
          <a:p>
            <a:pPr marL="0" indent="0">
              <a:buNone/>
            </a:pPr>
            <a:r>
              <a:rPr lang="en-US" dirty="0" smtClean="0"/>
              <a:t>--&gt;10</a:t>
            </a:r>
          </a:p>
          <a:p>
            <a:pPr marL="0" indent="0">
              <a:buNone/>
            </a:pPr>
            <a:r>
              <a:rPr lang="en-US" dirty="0" smtClean="0"/>
              <a:t>Select </a:t>
            </a:r>
            <a:r>
              <a:rPr lang="en-US" dirty="0" err="1" smtClean="0"/>
              <a:t>D.d_name</a:t>
            </a:r>
            <a:r>
              <a:rPr lang="en-US" dirty="0" smtClean="0"/>
              <a:t> as </a:t>
            </a:r>
            <a:r>
              <a:rPr lang="en-US" dirty="0" err="1" smtClean="0"/>
              <a:t>Departpent_Name</a:t>
            </a:r>
            <a:r>
              <a:rPr lang="en-US" dirty="0" smtClean="0"/>
              <a:t>, sum(</a:t>
            </a:r>
            <a:r>
              <a:rPr lang="en-US" dirty="0" err="1" smtClean="0"/>
              <a:t>C.c_credits</a:t>
            </a:r>
            <a:r>
              <a:rPr lang="en-US" dirty="0" smtClean="0"/>
              <a:t>) as </a:t>
            </a:r>
            <a:r>
              <a:rPr lang="en-US" dirty="0" err="1" smtClean="0"/>
              <a:t>Total_Credit</a:t>
            </a:r>
            <a:r>
              <a:rPr lang="en-US" dirty="0" smtClean="0"/>
              <a:t> </a:t>
            </a:r>
          </a:p>
          <a:p>
            <a:pPr marL="0" indent="0">
              <a:buNone/>
            </a:pPr>
            <a:r>
              <a:rPr lang="en-US" dirty="0" smtClean="0"/>
              <a:t>from Course </a:t>
            </a:r>
            <a:r>
              <a:rPr lang="en-US" dirty="0" err="1" smtClean="0"/>
              <a:t>C,Department</a:t>
            </a:r>
            <a:r>
              <a:rPr lang="en-US" dirty="0" smtClean="0"/>
              <a:t> D </a:t>
            </a:r>
          </a:p>
          <a:p>
            <a:pPr marL="0" indent="0">
              <a:buNone/>
            </a:pPr>
            <a:r>
              <a:rPr lang="en-US" dirty="0" smtClean="0"/>
              <a:t>where </a:t>
            </a:r>
            <a:r>
              <a:rPr lang="en-US" dirty="0" err="1" smtClean="0"/>
              <a:t>C.d_id</a:t>
            </a:r>
            <a:r>
              <a:rPr lang="en-US" dirty="0" smtClean="0"/>
              <a:t>=</a:t>
            </a:r>
            <a:r>
              <a:rPr lang="en-US" dirty="0" err="1" smtClean="0"/>
              <a:t>D.d_id</a:t>
            </a:r>
            <a:r>
              <a:rPr lang="en-US" dirty="0" smtClean="0"/>
              <a:t> group by </a:t>
            </a:r>
            <a:r>
              <a:rPr lang="en-US" dirty="0" err="1" smtClean="0"/>
              <a:t>D.d_name</a:t>
            </a:r>
            <a:r>
              <a:rPr lang="en-US" dirty="0" smtClean="0"/>
              <a:t> </a:t>
            </a:r>
            <a:endParaRPr lang="en-US" dirty="0"/>
          </a:p>
        </p:txBody>
      </p:sp>
    </p:spTree>
    <p:extLst>
      <p:ext uri="{BB962C8B-B14F-4D97-AF65-F5344CB8AC3E}">
        <p14:creationId xmlns:p14="http://schemas.microsoft.com/office/powerpoint/2010/main" val="1613064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39081"/>
          </a:xfrm>
        </p:spPr>
        <p:txBody>
          <a:bodyPr>
            <a:normAutofit fontScale="47500" lnSpcReduction="20000"/>
          </a:bodyPr>
          <a:lstStyle/>
          <a:p>
            <a:pPr marL="0" indent="0">
              <a:buNone/>
            </a:pPr>
            <a:r>
              <a:rPr lang="en-US" sz="3400" b="1" dirty="0" smtClean="0"/>
              <a:t># Students (Private Users)</a:t>
            </a:r>
          </a:p>
          <a:p>
            <a:pPr marL="0" indent="0">
              <a:buNone/>
            </a:pPr>
            <a:r>
              <a:rPr lang="en-US" dirty="0"/>
              <a:t>--&gt;1 Result of a student </a:t>
            </a:r>
          </a:p>
          <a:p>
            <a:pPr marL="0" indent="0">
              <a:buNone/>
            </a:pPr>
            <a:r>
              <a:rPr lang="en-US" dirty="0"/>
              <a:t>SELECT </a:t>
            </a:r>
            <a:r>
              <a:rPr lang="en-US" dirty="0" err="1"/>
              <a:t>st.s_id</a:t>
            </a:r>
            <a:r>
              <a:rPr lang="en-US" dirty="0"/>
              <a:t> as </a:t>
            </a:r>
            <a:r>
              <a:rPr lang="en-US" dirty="0" err="1"/>
              <a:t>Student_ID</a:t>
            </a:r>
            <a:r>
              <a:rPr lang="en-US" dirty="0"/>
              <a:t>, </a:t>
            </a:r>
            <a:r>
              <a:rPr lang="en-US" dirty="0" err="1"/>
              <a:t>c_description</a:t>
            </a:r>
            <a:r>
              <a:rPr lang="en-US" dirty="0"/>
              <a:t> as </a:t>
            </a:r>
            <a:r>
              <a:rPr lang="en-US" dirty="0" err="1"/>
              <a:t>Course_Name,grade_code</a:t>
            </a:r>
            <a:r>
              <a:rPr lang="en-US" dirty="0"/>
              <a:t> as Grade  </a:t>
            </a:r>
          </a:p>
          <a:p>
            <a:pPr marL="0" indent="0">
              <a:buNone/>
            </a:pPr>
            <a:r>
              <a:rPr lang="en-US" dirty="0"/>
              <a:t>FROM Enrollment </a:t>
            </a:r>
            <a:r>
              <a:rPr lang="en-US" dirty="0" err="1"/>
              <a:t>E,Section</a:t>
            </a:r>
            <a:r>
              <a:rPr lang="en-US" dirty="0"/>
              <a:t> </a:t>
            </a:r>
            <a:r>
              <a:rPr lang="en-US" dirty="0" err="1"/>
              <a:t>S,Course</a:t>
            </a:r>
            <a:r>
              <a:rPr lang="en-US" dirty="0"/>
              <a:t> </a:t>
            </a:r>
            <a:r>
              <a:rPr lang="en-US" dirty="0" err="1"/>
              <a:t>C,Student</a:t>
            </a:r>
            <a:r>
              <a:rPr lang="en-US" dirty="0"/>
              <a:t> St </a:t>
            </a:r>
          </a:p>
          <a:p>
            <a:pPr marL="0" indent="0">
              <a:buNone/>
            </a:pPr>
            <a:r>
              <a:rPr lang="en-US" dirty="0"/>
              <a:t>where </a:t>
            </a:r>
            <a:r>
              <a:rPr lang="en-US" dirty="0" err="1"/>
              <a:t>E.sec_id</a:t>
            </a:r>
            <a:r>
              <a:rPr lang="en-US" dirty="0"/>
              <a:t>=</a:t>
            </a:r>
            <a:r>
              <a:rPr lang="en-US" dirty="0" err="1"/>
              <a:t>S.sec_id</a:t>
            </a:r>
            <a:r>
              <a:rPr lang="en-US" dirty="0"/>
              <a:t> and </a:t>
            </a:r>
            <a:r>
              <a:rPr lang="en-US" dirty="0" err="1"/>
              <a:t>S.c_id</a:t>
            </a:r>
            <a:r>
              <a:rPr lang="en-US" dirty="0"/>
              <a:t>=</a:t>
            </a:r>
            <a:r>
              <a:rPr lang="en-US" dirty="0" err="1"/>
              <a:t>C.c_id</a:t>
            </a:r>
            <a:r>
              <a:rPr lang="en-US" dirty="0"/>
              <a:t> and </a:t>
            </a:r>
            <a:r>
              <a:rPr lang="en-US" dirty="0" err="1"/>
              <a:t>E.s_id</a:t>
            </a:r>
            <a:r>
              <a:rPr lang="en-US" dirty="0"/>
              <a:t>=</a:t>
            </a:r>
            <a:r>
              <a:rPr lang="en-US" dirty="0" err="1"/>
              <a:t>St.s_id</a:t>
            </a:r>
            <a:r>
              <a:rPr lang="en-US" dirty="0"/>
              <a:t> and </a:t>
            </a:r>
            <a:r>
              <a:rPr lang="en-US" dirty="0" err="1"/>
              <a:t>st.s_id</a:t>
            </a:r>
            <a:r>
              <a:rPr lang="en-US" dirty="0"/>
              <a:t> = 10001</a:t>
            </a:r>
          </a:p>
          <a:p>
            <a:pPr marL="0" indent="0">
              <a:buNone/>
            </a:pPr>
            <a:r>
              <a:rPr lang="en-US" dirty="0"/>
              <a:t>--&gt;2 Result of a student in a </a:t>
            </a:r>
            <a:r>
              <a:rPr lang="en-US" dirty="0" err="1"/>
              <a:t>particuler</a:t>
            </a:r>
            <a:r>
              <a:rPr lang="en-US" dirty="0"/>
              <a:t> semester</a:t>
            </a:r>
          </a:p>
          <a:p>
            <a:pPr marL="0" indent="0">
              <a:buNone/>
            </a:pPr>
            <a:r>
              <a:rPr lang="en-US" dirty="0"/>
              <a:t>SELECT </a:t>
            </a:r>
            <a:r>
              <a:rPr lang="en-US" dirty="0" err="1"/>
              <a:t>st.s_id</a:t>
            </a:r>
            <a:r>
              <a:rPr lang="en-US" dirty="0"/>
              <a:t> as </a:t>
            </a:r>
            <a:r>
              <a:rPr lang="en-US" dirty="0" err="1"/>
              <a:t>Student_ID</a:t>
            </a:r>
            <a:r>
              <a:rPr lang="en-US" dirty="0"/>
              <a:t>, </a:t>
            </a:r>
            <a:r>
              <a:rPr lang="en-US" dirty="0" err="1"/>
              <a:t>c_description</a:t>
            </a:r>
            <a:r>
              <a:rPr lang="en-US" dirty="0"/>
              <a:t> as </a:t>
            </a:r>
            <a:r>
              <a:rPr lang="en-US" dirty="0" err="1"/>
              <a:t>Course_Name,grade_code</a:t>
            </a:r>
            <a:r>
              <a:rPr lang="en-US" dirty="0"/>
              <a:t> as Grade  </a:t>
            </a:r>
          </a:p>
          <a:p>
            <a:pPr marL="0" indent="0">
              <a:buNone/>
            </a:pPr>
            <a:r>
              <a:rPr lang="en-US" dirty="0"/>
              <a:t>FROM Enrollment </a:t>
            </a:r>
            <a:r>
              <a:rPr lang="en-US" dirty="0" err="1"/>
              <a:t>E,Section</a:t>
            </a:r>
            <a:r>
              <a:rPr lang="en-US" dirty="0"/>
              <a:t> </a:t>
            </a:r>
            <a:r>
              <a:rPr lang="en-US" dirty="0" err="1"/>
              <a:t>S,Course</a:t>
            </a:r>
            <a:r>
              <a:rPr lang="en-US" dirty="0"/>
              <a:t> </a:t>
            </a:r>
            <a:r>
              <a:rPr lang="en-US" dirty="0" err="1"/>
              <a:t>C,Student</a:t>
            </a:r>
            <a:r>
              <a:rPr lang="en-US" dirty="0"/>
              <a:t> St </a:t>
            </a:r>
          </a:p>
          <a:p>
            <a:pPr marL="0" indent="0">
              <a:buNone/>
            </a:pPr>
            <a:r>
              <a:rPr lang="en-US" dirty="0"/>
              <a:t>where </a:t>
            </a:r>
            <a:r>
              <a:rPr lang="en-US" dirty="0" err="1"/>
              <a:t>E.sec_id</a:t>
            </a:r>
            <a:r>
              <a:rPr lang="en-US" dirty="0"/>
              <a:t>=</a:t>
            </a:r>
            <a:r>
              <a:rPr lang="en-US" dirty="0" err="1"/>
              <a:t>S.sec_id</a:t>
            </a:r>
            <a:r>
              <a:rPr lang="en-US" dirty="0"/>
              <a:t> and </a:t>
            </a:r>
            <a:r>
              <a:rPr lang="en-US" dirty="0" err="1"/>
              <a:t>S.c_id</a:t>
            </a:r>
            <a:r>
              <a:rPr lang="en-US" dirty="0"/>
              <a:t>=</a:t>
            </a:r>
            <a:r>
              <a:rPr lang="en-US" dirty="0" err="1"/>
              <a:t>C.c_id</a:t>
            </a:r>
            <a:r>
              <a:rPr lang="en-US" dirty="0"/>
              <a:t> and </a:t>
            </a:r>
            <a:r>
              <a:rPr lang="en-US" dirty="0" err="1"/>
              <a:t>E.s_id</a:t>
            </a:r>
            <a:r>
              <a:rPr lang="en-US" dirty="0"/>
              <a:t>=</a:t>
            </a:r>
            <a:r>
              <a:rPr lang="en-US" dirty="0" err="1"/>
              <a:t>St.s_id</a:t>
            </a:r>
            <a:r>
              <a:rPr lang="en-US" dirty="0"/>
              <a:t> and </a:t>
            </a:r>
            <a:r>
              <a:rPr lang="en-US" dirty="0" err="1"/>
              <a:t>st.s_id</a:t>
            </a:r>
            <a:r>
              <a:rPr lang="en-US" dirty="0"/>
              <a:t> = 10007 and </a:t>
            </a:r>
            <a:r>
              <a:rPr lang="en-US" dirty="0" err="1"/>
              <a:t>S.sec_term</a:t>
            </a:r>
            <a:r>
              <a:rPr lang="en-US" dirty="0"/>
              <a:t>='Spring16'</a:t>
            </a:r>
          </a:p>
          <a:p>
            <a:pPr marL="0" indent="0">
              <a:buNone/>
            </a:pPr>
            <a:r>
              <a:rPr lang="en-US" dirty="0"/>
              <a:t>--&gt;3 Semester wise Courses they have taken</a:t>
            </a:r>
          </a:p>
          <a:p>
            <a:pPr marL="0" indent="0">
              <a:buNone/>
            </a:pPr>
            <a:r>
              <a:rPr lang="en-US" dirty="0"/>
              <a:t>SELECT </a:t>
            </a:r>
            <a:r>
              <a:rPr lang="en-US" dirty="0" err="1"/>
              <a:t>c_description</a:t>
            </a:r>
            <a:r>
              <a:rPr lang="en-US" dirty="0"/>
              <a:t> as </a:t>
            </a:r>
            <a:r>
              <a:rPr lang="en-US" dirty="0" err="1"/>
              <a:t>Course_Name,S.sec_term</a:t>
            </a:r>
            <a:r>
              <a:rPr lang="en-US" dirty="0"/>
              <a:t> as Semester </a:t>
            </a:r>
          </a:p>
          <a:p>
            <a:pPr marL="0" indent="0">
              <a:buNone/>
            </a:pPr>
            <a:r>
              <a:rPr lang="en-US" dirty="0"/>
              <a:t>FROM Enrollment </a:t>
            </a:r>
            <a:r>
              <a:rPr lang="en-US" dirty="0" err="1"/>
              <a:t>E,Section</a:t>
            </a:r>
            <a:r>
              <a:rPr lang="en-US" dirty="0"/>
              <a:t> </a:t>
            </a:r>
            <a:r>
              <a:rPr lang="en-US" dirty="0" err="1"/>
              <a:t>S,Course</a:t>
            </a:r>
            <a:r>
              <a:rPr lang="en-US" dirty="0"/>
              <a:t> </a:t>
            </a:r>
            <a:r>
              <a:rPr lang="en-US" dirty="0" err="1"/>
              <a:t>C,Student</a:t>
            </a:r>
            <a:r>
              <a:rPr lang="en-US" dirty="0"/>
              <a:t> St </a:t>
            </a:r>
          </a:p>
          <a:p>
            <a:pPr marL="0" indent="0">
              <a:buNone/>
            </a:pPr>
            <a:r>
              <a:rPr lang="en-US" dirty="0"/>
              <a:t>where </a:t>
            </a:r>
            <a:r>
              <a:rPr lang="en-US" dirty="0" err="1"/>
              <a:t>E.sec_id</a:t>
            </a:r>
            <a:r>
              <a:rPr lang="en-US" dirty="0"/>
              <a:t>=</a:t>
            </a:r>
            <a:r>
              <a:rPr lang="en-US" dirty="0" err="1"/>
              <a:t>S.sec_id</a:t>
            </a:r>
            <a:r>
              <a:rPr lang="en-US" dirty="0"/>
              <a:t> and </a:t>
            </a:r>
            <a:r>
              <a:rPr lang="en-US" dirty="0" err="1"/>
              <a:t>S.c_id</a:t>
            </a:r>
            <a:r>
              <a:rPr lang="en-US" dirty="0"/>
              <a:t>=</a:t>
            </a:r>
            <a:r>
              <a:rPr lang="en-US" dirty="0" err="1"/>
              <a:t>C.c_id</a:t>
            </a:r>
            <a:r>
              <a:rPr lang="en-US" dirty="0"/>
              <a:t> and </a:t>
            </a:r>
            <a:r>
              <a:rPr lang="en-US" dirty="0" err="1"/>
              <a:t>E.s_id</a:t>
            </a:r>
            <a:r>
              <a:rPr lang="en-US" dirty="0"/>
              <a:t>=</a:t>
            </a:r>
            <a:r>
              <a:rPr lang="en-US" dirty="0" err="1"/>
              <a:t>St.s_id</a:t>
            </a:r>
            <a:r>
              <a:rPr lang="en-US" dirty="0"/>
              <a:t> and </a:t>
            </a:r>
            <a:r>
              <a:rPr lang="en-US" dirty="0" err="1"/>
              <a:t>st.s_id</a:t>
            </a:r>
            <a:r>
              <a:rPr lang="en-US" dirty="0"/>
              <a:t> = 10001 </a:t>
            </a:r>
          </a:p>
          <a:p>
            <a:pPr marL="0" indent="0">
              <a:buNone/>
            </a:pPr>
            <a:r>
              <a:rPr lang="en-US" dirty="0"/>
              <a:t>--&gt;4 Course Teacher they have in their course</a:t>
            </a:r>
          </a:p>
          <a:p>
            <a:pPr marL="0" indent="0">
              <a:buNone/>
            </a:pPr>
            <a:r>
              <a:rPr lang="en-US" dirty="0"/>
              <a:t>SELECT </a:t>
            </a:r>
            <a:r>
              <a:rPr lang="en-US" dirty="0" err="1"/>
              <a:t>c_description</a:t>
            </a:r>
            <a:r>
              <a:rPr lang="en-US" dirty="0"/>
              <a:t> as </a:t>
            </a:r>
            <a:r>
              <a:rPr lang="en-US" dirty="0" err="1"/>
              <a:t>Course_Name,I.i_fname</a:t>
            </a:r>
            <a:r>
              <a:rPr lang="en-US" dirty="0"/>
              <a:t> as Instructor </a:t>
            </a:r>
          </a:p>
          <a:p>
            <a:pPr marL="0" indent="0">
              <a:buNone/>
            </a:pPr>
            <a:r>
              <a:rPr lang="en-US" dirty="0"/>
              <a:t>FROM Enrollment </a:t>
            </a:r>
            <a:r>
              <a:rPr lang="en-US" dirty="0" err="1"/>
              <a:t>E,Section</a:t>
            </a:r>
            <a:r>
              <a:rPr lang="en-US" dirty="0"/>
              <a:t> </a:t>
            </a:r>
            <a:r>
              <a:rPr lang="en-US" dirty="0" err="1"/>
              <a:t>S,Course</a:t>
            </a:r>
            <a:r>
              <a:rPr lang="en-US" dirty="0"/>
              <a:t> </a:t>
            </a:r>
            <a:r>
              <a:rPr lang="en-US" dirty="0" err="1"/>
              <a:t>C,Student</a:t>
            </a:r>
            <a:r>
              <a:rPr lang="en-US" dirty="0"/>
              <a:t> </a:t>
            </a:r>
            <a:r>
              <a:rPr lang="en-US" dirty="0" err="1"/>
              <a:t>St,Instructor</a:t>
            </a:r>
            <a:r>
              <a:rPr lang="en-US" dirty="0"/>
              <a:t> </a:t>
            </a:r>
            <a:r>
              <a:rPr lang="en-US" dirty="0" err="1"/>
              <a:t>I,Department</a:t>
            </a:r>
            <a:r>
              <a:rPr lang="en-US" dirty="0"/>
              <a:t> D </a:t>
            </a:r>
          </a:p>
          <a:p>
            <a:pPr marL="0" indent="0">
              <a:buNone/>
            </a:pPr>
            <a:r>
              <a:rPr lang="en-US" dirty="0"/>
              <a:t>where </a:t>
            </a:r>
            <a:r>
              <a:rPr lang="en-US" dirty="0" err="1"/>
              <a:t>E.sec_id</a:t>
            </a:r>
            <a:r>
              <a:rPr lang="en-US" dirty="0"/>
              <a:t>=</a:t>
            </a:r>
            <a:r>
              <a:rPr lang="en-US" dirty="0" err="1"/>
              <a:t>S.sec_id</a:t>
            </a:r>
            <a:r>
              <a:rPr lang="en-US" dirty="0"/>
              <a:t> and </a:t>
            </a:r>
            <a:r>
              <a:rPr lang="en-US" dirty="0" err="1"/>
              <a:t>S.c_id</a:t>
            </a:r>
            <a:r>
              <a:rPr lang="en-US" dirty="0"/>
              <a:t>=</a:t>
            </a:r>
            <a:r>
              <a:rPr lang="en-US" dirty="0" err="1"/>
              <a:t>C.c_id</a:t>
            </a:r>
            <a:r>
              <a:rPr lang="en-US" dirty="0"/>
              <a:t> and </a:t>
            </a:r>
            <a:r>
              <a:rPr lang="en-US" dirty="0" err="1"/>
              <a:t>E.s_id</a:t>
            </a:r>
            <a:r>
              <a:rPr lang="en-US" dirty="0"/>
              <a:t>=</a:t>
            </a:r>
            <a:r>
              <a:rPr lang="en-US" dirty="0" err="1"/>
              <a:t>St.s_id</a:t>
            </a:r>
            <a:r>
              <a:rPr lang="en-US" dirty="0"/>
              <a:t> and </a:t>
            </a:r>
            <a:r>
              <a:rPr lang="en-US" dirty="0" err="1"/>
              <a:t>I.d_id</a:t>
            </a:r>
            <a:r>
              <a:rPr lang="en-US" dirty="0"/>
              <a:t>=</a:t>
            </a:r>
            <a:r>
              <a:rPr lang="en-US" dirty="0" err="1"/>
              <a:t>D.d_id</a:t>
            </a:r>
            <a:r>
              <a:rPr lang="en-US" dirty="0"/>
              <a:t> and </a:t>
            </a:r>
            <a:r>
              <a:rPr lang="en-US" dirty="0" err="1"/>
              <a:t>D.d_id</a:t>
            </a:r>
            <a:r>
              <a:rPr lang="en-US" dirty="0"/>
              <a:t>=</a:t>
            </a:r>
            <a:r>
              <a:rPr lang="en-US" dirty="0" err="1"/>
              <a:t>C.d_id</a:t>
            </a:r>
            <a:r>
              <a:rPr lang="en-US" dirty="0"/>
              <a:t> and </a:t>
            </a:r>
            <a:r>
              <a:rPr lang="en-US" dirty="0" err="1"/>
              <a:t>st.s_id</a:t>
            </a:r>
            <a:r>
              <a:rPr lang="en-US" dirty="0"/>
              <a:t> = 10001 </a:t>
            </a:r>
          </a:p>
          <a:p>
            <a:pPr marL="0" indent="0">
              <a:buNone/>
            </a:pPr>
            <a:r>
              <a:rPr lang="en-US" dirty="0"/>
              <a:t>--&gt;5 Student Login</a:t>
            </a:r>
          </a:p>
          <a:p>
            <a:pPr marL="0" indent="0">
              <a:buNone/>
            </a:pPr>
            <a:r>
              <a:rPr lang="en-US" dirty="0"/>
              <a:t>Select username from Login where username='Jamal' and password ='12345' and </a:t>
            </a:r>
            <a:r>
              <a:rPr lang="en-US" dirty="0" err="1"/>
              <a:t>admincheck</a:t>
            </a:r>
            <a:r>
              <a:rPr lang="en-US" dirty="0"/>
              <a:t>=1</a:t>
            </a:r>
          </a:p>
          <a:p>
            <a:pPr marL="0" indent="0">
              <a:buNone/>
            </a:pPr>
            <a:r>
              <a:rPr lang="en-US" dirty="0"/>
              <a:t>--&gt;6</a:t>
            </a:r>
          </a:p>
          <a:p>
            <a:pPr marL="0" indent="0">
              <a:buNone/>
            </a:pPr>
            <a:r>
              <a:rPr lang="en-US" dirty="0"/>
              <a:t>Update Login set password='1234' where username='Chapel'</a:t>
            </a:r>
          </a:p>
          <a:p>
            <a:pPr marL="0" indent="0">
              <a:buNone/>
            </a:pPr>
            <a:endParaRPr lang="en-US" dirty="0"/>
          </a:p>
        </p:txBody>
      </p:sp>
    </p:spTree>
    <p:extLst>
      <p:ext uri="{BB962C8B-B14F-4D97-AF65-F5344CB8AC3E}">
        <p14:creationId xmlns:p14="http://schemas.microsoft.com/office/powerpoint/2010/main" val="1320951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6027312"/>
          </a:xfrm>
        </p:spPr>
        <p:txBody>
          <a:bodyPr>
            <a:normAutofit fontScale="55000" lnSpcReduction="20000"/>
          </a:bodyPr>
          <a:lstStyle/>
          <a:p>
            <a:pPr marL="0" indent="0">
              <a:buNone/>
            </a:pPr>
            <a:r>
              <a:rPr lang="en-US" b="1" dirty="0" smtClean="0"/>
              <a:t># ADMIN</a:t>
            </a:r>
          </a:p>
          <a:p>
            <a:pPr marL="0" indent="0">
              <a:buNone/>
            </a:pPr>
            <a:r>
              <a:rPr lang="en-US" dirty="0"/>
              <a:t>--&gt;1</a:t>
            </a:r>
          </a:p>
          <a:p>
            <a:pPr marL="0" indent="0">
              <a:buNone/>
            </a:pPr>
            <a:r>
              <a:rPr lang="en-US" dirty="0"/>
              <a:t>SELECT * from Student</a:t>
            </a:r>
          </a:p>
          <a:p>
            <a:pPr marL="0" indent="0">
              <a:buNone/>
            </a:pPr>
            <a:r>
              <a:rPr lang="en-US" dirty="0"/>
              <a:t>--&gt;2</a:t>
            </a:r>
          </a:p>
          <a:p>
            <a:pPr marL="0" indent="0">
              <a:buNone/>
            </a:pPr>
            <a:r>
              <a:rPr lang="en-US" dirty="0"/>
              <a:t>SELECT * from Department</a:t>
            </a:r>
          </a:p>
          <a:p>
            <a:pPr marL="0" indent="0">
              <a:buNone/>
            </a:pPr>
            <a:r>
              <a:rPr lang="en-US" dirty="0"/>
              <a:t>--&gt;3</a:t>
            </a:r>
          </a:p>
          <a:p>
            <a:pPr marL="0" indent="0">
              <a:buNone/>
            </a:pPr>
            <a:r>
              <a:rPr lang="en-US" dirty="0"/>
              <a:t>SELECT * from Instructor</a:t>
            </a:r>
          </a:p>
          <a:p>
            <a:pPr marL="0" indent="0">
              <a:buNone/>
            </a:pPr>
            <a:r>
              <a:rPr lang="en-US" dirty="0"/>
              <a:t>--&gt;5</a:t>
            </a:r>
          </a:p>
          <a:p>
            <a:pPr marL="0" indent="0">
              <a:buNone/>
            </a:pPr>
            <a:r>
              <a:rPr lang="en-US" dirty="0"/>
              <a:t>SELECT * from Instructor </a:t>
            </a:r>
            <a:r>
              <a:rPr lang="en-US" dirty="0" err="1"/>
              <a:t>I,Department</a:t>
            </a:r>
            <a:r>
              <a:rPr lang="en-US" dirty="0"/>
              <a:t> D where </a:t>
            </a:r>
            <a:r>
              <a:rPr lang="en-US" dirty="0" err="1"/>
              <a:t>I.d_id</a:t>
            </a:r>
            <a:r>
              <a:rPr lang="en-US" dirty="0"/>
              <a:t>=</a:t>
            </a:r>
            <a:r>
              <a:rPr lang="en-US" dirty="0" err="1"/>
              <a:t>D.d_id</a:t>
            </a:r>
            <a:r>
              <a:rPr lang="en-US" dirty="0"/>
              <a:t> and </a:t>
            </a:r>
            <a:r>
              <a:rPr lang="en-US" dirty="0" err="1"/>
              <a:t>D.d_name</a:t>
            </a:r>
            <a:r>
              <a:rPr lang="en-US" dirty="0"/>
              <a:t>='EEE' </a:t>
            </a:r>
          </a:p>
          <a:p>
            <a:pPr marL="0" indent="0">
              <a:buNone/>
            </a:pPr>
            <a:r>
              <a:rPr lang="en-US" dirty="0"/>
              <a:t>--&gt;6</a:t>
            </a:r>
          </a:p>
          <a:p>
            <a:pPr marL="0" indent="0">
              <a:buNone/>
            </a:pPr>
            <a:r>
              <a:rPr lang="en-US" dirty="0"/>
              <a:t>SELECT * from Course</a:t>
            </a:r>
          </a:p>
          <a:p>
            <a:pPr marL="0" indent="0">
              <a:buNone/>
            </a:pPr>
            <a:r>
              <a:rPr lang="en-US" dirty="0"/>
              <a:t>--&gt;7</a:t>
            </a:r>
          </a:p>
          <a:p>
            <a:pPr marL="0" indent="0">
              <a:buNone/>
            </a:pPr>
            <a:r>
              <a:rPr lang="en-US" dirty="0"/>
              <a:t>SELECT * from Section</a:t>
            </a:r>
          </a:p>
          <a:p>
            <a:pPr marL="0" indent="0">
              <a:buNone/>
            </a:pPr>
            <a:r>
              <a:rPr lang="en-US" dirty="0"/>
              <a:t>--&gt;8</a:t>
            </a:r>
          </a:p>
          <a:p>
            <a:pPr marL="0" indent="0">
              <a:buNone/>
            </a:pPr>
            <a:r>
              <a:rPr lang="en-US" dirty="0"/>
              <a:t>SELECT * from Enrollment</a:t>
            </a:r>
          </a:p>
          <a:p>
            <a:pPr marL="0" indent="0">
              <a:buNone/>
            </a:pPr>
            <a:r>
              <a:rPr lang="en-US" dirty="0"/>
              <a:t>--&gt;9</a:t>
            </a:r>
          </a:p>
          <a:p>
            <a:pPr marL="0" indent="0">
              <a:buNone/>
            </a:pPr>
            <a:r>
              <a:rPr lang="en-US" dirty="0"/>
              <a:t>SELECT </a:t>
            </a:r>
            <a:r>
              <a:rPr lang="en-US" dirty="0" err="1"/>
              <a:t>i_fname</a:t>
            </a:r>
            <a:r>
              <a:rPr lang="en-US" dirty="0"/>
              <a:t>+' '+ </a:t>
            </a:r>
            <a:r>
              <a:rPr lang="en-US" dirty="0" err="1"/>
              <a:t>i_lname</a:t>
            </a:r>
            <a:r>
              <a:rPr lang="en-US" dirty="0"/>
              <a:t> AS </a:t>
            </a:r>
            <a:r>
              <a:rPr lang="en-US" dirty="0" err="1"/>
              <a:t>Name_Of_The_Instructor,i_salary</a:t>
            </a:r>
            <a:r>
              <a:rPr lang="en-US" dirty="0"/>
              <a:t> AS Salary FROM Instructor WHERE </a:t>
            </a:r>
            <a:r>
              <a:rPr lang="en-US" dirty="0" err="1"/>
              <a:t>i_salary</a:t>
            </a:r>
            <a:r>
              <a:rPr lang="en-US" dirty="0"/>
              <a:t>&gt;=50000</a:t>
            </a:r>
          </a:p>
          <a:p>
            <a:pPr marL="0" indent="0">
              <a:buNone/>
            </a:pPr>
            <a:r>
              <a:rPr lang="en-US" dirty="0"/>
              <a:t>--&gt;10</a:t>
            </a:r>
          </a:p>
          <a:p>
            <a:pPr marL="0" indent="0">
              <a:buNone/>
            </a:pPr>
            <a:r>
              <a:rPr lang="en-US" dirty="0"/>
              <a:t>SELECT </a:t>
            </a:r>
            <a:r>
              <a:rPr lang="en-US" dirty="0" err="1"/>
              <a:t>i_fname</a:t>
            </a:r>
            <a:r>
              <a:rPr lang="en-US" dirty="0"/>
              <a:t>+' '+ </a:t>
            </a:r>
            <a:r>
              <a:rPr lang="en-US" dirty="0" err="1"/>
              <a:t>i_lname</a:t>
            </a:r>
            <a:r>
              <a:rPr lang="en-US" dirty="0"/>
              <a:t> AS </a:t>
            </a:r>
            <a:r>
              <a:rPr lang="en-US" dirty="0" err="1"/>
              <a:t>Name_Of_The_Instructor,i_salary</a:t>
            </a:r>
            <a:r>
              <a:rPr lang="en-US" dirty="0"/>
              <a:t> AS </a:t>
            </a:r>
            <a:r>
              <a:rPr lang="en-US" dirty="0" err="1"/>
              <a:t>Salary,d_name</a:t>
            </a:r>
            <a:r>
              <a:rPr lang="en-US" dirty="0"/>
              <a:t> As </a:t>
            </a:r>
            <a:r>
              <a:rPr lang="en-US" dirty="0" err="1"/>
              <a:t>Department_name</a:t>
            </a:r>
            <a:r>
              <a:rPr lang="en-US" dirty="0"/>
              <a:t> </a:t>
            </a:r>
          </a:p>
          <a:p>
            <a:pPr marL="0" indent="0">
              <a:buNone/>
            </a:pPr>
            <a:r>
              <a:rPr lang="en-US" dirty="0"/>
              <a:t>FROM Instructor </a:t>
            </a:r>
            <a:r>
              <a:rPr lang="en-US" dirty="0" err="1"/>
              <a:t>I,Department</a:t>
            </a:r>
            <a:r>
              <a:rPr lang="en-US" dirty="0"/>
              <a:t> D </a:t>
            </a:r>
          </a:p>
          <a:p>
            <a:pPr marL="0" indent="0">
              <a:buNone/>
            </a:pPr>
            <a:r>
              <a:rPr lang="en-US" dirty="0"/>
              <a:t>WHERE </a:t>
            </a:r>
            <a:r>
              <a:rPr lang="en-US" dirty="0" err="1"/>
              <a:t>i_salary</a:t>
            </a:r>
            <a:r>
              <a:rPr lang="en-US" dirty="0"/>
              <a:t>&gt;=50000 and </a:t>
            </a:r>
            <a:r>
              <a:rPr lang="en-US" dirty="0" err="1"/>
              <a:t>I.d_id</a:t>
            </a:r>
            <a:r>
              <a:rPr lang="en-US" dirty="0"/>
              <a:t>=</a:t>
            </a:r>
            <a:r>
              <a:rPr lang="en-US" dirty="0" err="1"/>
              <a:t>D.d_id</a:t>
            </a:r>
            <a:r>
              <a:rPr lang="en-US" dirty="0"/>
              <a:t> and </a:t>
            </a:r>
            <a:r>
              <a:rPr lang="en-US" dirty="0" err="1"/>
              <a:t>d_name</a:t>
            </a:r>
            <a:r>
              <a:rPr lang="en-US" dirty="0"/>
              <a:t>='CSE' </a:t>
            </a:r>
          </a:p>
          <a:p>
            <a:pPr marL="0" indent="0">
              <a:buNone/>
            </a:pPr>
            <a:endParaRPr lang="en-US" dirty="0"/>
          </a:p>
        </p:txBody>
      </p:sp>
    </p:spTree>
    <p:extLst>
      <p:ext uri="{BB962C8B-B14F-4D97-AF65-F5344CB8AC3E}">
        <p14:creationId xmlns:p14="http://schemas.microsoft.com/office/powerpoint/2010/main" val="110405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Project Report</a:t>
            </a:r>
            <a:endParaRPr lang="en-US" sz="4800" b="1" dirty="0"/>
          </a:p>
        </p:txBody>
      </p:sp>
      <p:sp>
        <p:nvSpPr>
          <p:cNvPr id="3" name="Content Placeholder 2"/>
          <p:cNvSpPr>
            <a:spLocks noGrp="1"/>
          </p:cNvSpPr>
          <p:nvPr>
            <p:ph idx="1"/>
          </p:nvPr>
        </p:nvSpPr>
        <p:spPr/>
        <p:txBody>
          <a:bodyPr>
            <a:normAutofit/>
          </a:bodyPr>
          <a:lstStyle/>
          <a:p>
            <a:pPr marL="0" indent="0" algn="ctr">
              <a:buNone/>
            </a:pPr>
            <a:endParaRPr lang="en-US" sz="3600" dirty="0" smtClean="0"/>
          </a:p>
          <a:p>
            <a:pPr marL="0" indent="0" algn="ctr">
              <a:buNone/>
            </a:pPr>
            <a:endParaRPr lang="en-US" sz="3600" dirty="0"/>
          </a:p>
          <a:p>
            <a:pPr marL="0" indent="0" algn="ctr">
              <a:buNone/>
            </a:pPr>
            <a:r>
              <a:rPr lang="en-US" sz="3600" dirty="0" smtClean="0"/>
              <a:t>Name of the project : </a:t>
            </a:r>
          </a:p>
          <a:p>
            <a:pPr marL="0" indent="0" algn="ctr">
              <a:buNone/>
            </a:pPr>
            <a:r>
              <a:rPr lang="en-US" sz="3600" dirty="0" smtClean="0"/>
              <a:t>University Management System </a:t>
            </a:r>
            <a:endParaRPr lang="en-US" sz="3600" dirty="0"/>
          </a:p>
        </p:txBody>
      </p:sp>
    </p:spTree>
    <p:extLst>
      <p:ext uri="{BB962C8B-B14F-4D97-AF65-F5344CB8AC3E}">
        <p14:creationId xmlns:p14="http://schemas.microsoft.com/office/powerpoint/2010/main" val="3852695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6104586"/>
          </a:xfrm>
        </p:spPr>
        <p:txBody>
          <a:bodyPr>
            <a:normAutofit fontScale="47500" lnSpcReduction="20000"/>
          </a:bodyPr>
          <a:lstStyle/>
          <a:p>
            <a:pPr marL="0" indent="0">
              <a:buNone/>
            </a:pPr>
            <a:r>
              <a:rPr lang="en-US" dirty="0"/>
              <a:t>--&gt;11</a:t>
            </a:r>
          </a:p>
          <a:p>
            <a:pPr marL="0" indent="0">
              <a:buNone/>
            </a:pPr>
            <a:r>
              <a:rPr lang="en-US" dirty="0"/>
              <a:t>SELECT </a:t>
            </a:r>
            <a:r>
              <a:rPr lang="en-US" dirty="0" err="1"/>
              <a:t>c_description</a:t>
            </a:r>
            <a:r>
              <a:rPr lang="en-US" dirty="0"/>
              <a:t> as </a:t>
            </a:r>
            <a:r>
              <a:rPr lang="en-US" dirty="0" err="1"/>
              <a:t>Course_Name</a:t>
            </a:r>
            <a:r>
              <a:rPr lang="en-US" dirty="0"/>
              <a:t> FROM Course </a:t>
            </a:r>
            <a:r>
              <a:rPr lang="en-US" dirty="0" err="1"/>
              <a:t>C,Section</a:t>
            </a:r>
            <a:r>
              <a:rPr lang="en-US" dirty="0"/>
              <a:t> </a:t>
            </a:r>
            <a:r>
              <a:rPr lang="en-US" dirty="0" err="1"/>
              <a:t>S,Instructor</a:t>
            </a:r>
            <a:r>
              <a:rPr lang="en-US" dirty="0"/>
              <a:t> I </a:t>
            </a:r>
          </a:p>
          <a:p>
            <a:pPr marL="0" indent="0">
              <a:buNone/>
            </a:pPr>
            <a:r>
              <a:rPr lang="en-US" dirty="0"/>
              <a:t>where </a:t>
            </a:r>
            <a:r>
              <a:rPr lang="en-US" dirty="0" err="1"/>
              <a:t>S.c_id</a:t>
            </a:r>
            <a:r>
              <a:rPr lang="en-US" dirty="0"/>
              <a:t>=</a:t>
            </a:r>
            <a:r>
              <a:rPr lang="en-US" dirty="0" err="1"/>
              <a:t>C.c_id</a:t>
            </a:r>
            <a:r>
              <a:rPr lang="en-US" dirty="0"/>
              <a:t> and </a:t>
            </a:r>
            <a:r>
              <a:rPr lang="en-US" dirty="0" err="1"/>
              <a:t>S.i_id</a:t>
            </a:r>
            <a:r>
              <a:rPr lang="en-US" dirty="0"/>
              <a:t>=</a:t>
            </a:r>
            <a:r>
              <a:rPr lang="en-US" dirty="0" err="1"/>
              <a:t>I.i_id</a:t>
            </a:r>
            <a:r>
              <a:rPr lang="en-US" dirty="0"/>
              <a:t> and </a:t>
            </a:r>
            <a:r>
              <a:rPr lang="en-US" dirty="0" err="1"/>
              <a:t>i_fname</a:t>
            </a:r>
            <a:r>
              <a:rPr lang="en-US" dirty="0"/>
              <a:t>='Bill'</a:t>
            </a:r>
          </a:p>
          <a:p>
            <a:pPr marL="0" indent="0">
              <a:buNone/>
            </a:pPr>
            <a:r>
              <a:rPr lang="en-US" dirty="0"/>
              <a:t>--&gt;12 Current Instructor</a:t>
            </a:r>
          </a:p>
          <a:p>
            <a:pPr marL="0" indent="0">
              <a:buNone/>
            </a:pPr>
            <a:r>
              <a:rPr lang="en-US" dirty="0"/>
              <a:t>SELECT </a:t>
            </a:r>
            <a:r>
              <a:rPr lang="en-US" dirty="0" err="1"/>
              <a:t>i_fname</a:t>
            </a:r>
            <a:r>
              <a:rPr lang="en-US" dirty="0"/>
              <a:t>+' '+ </a:t>
            </a:r>
            <a:r>
              <a:rPr lang="en-US" dirty="0" err="1"/>
              <a:t>i_lname</a:t>
            </a:r>
            <a:r>
              <a:rPr lang="en-US" dirty="0"/>
              <a:t> AS </a:t>
            </a:r>
            <a:r>
              <a:rPr lang="en-US" dirty="0" err="1"/>
              <a:t>Name_Of_The_Instructor</a:t>
            </a:r>
            <a:r>
              <a:rPr lang="en-US" dirty="0"/>
              <a:t> FROM Instructor where </a:t>
            </a:r>
            <a:r>
              <a:rPr lang="en-US" dirty="0" err="1"/>
              <a:t>i_ldate</a:t>
            </a:r>
            <a:r>
              <a:rPr lang="en-US" dirty="0"/>
              <a:t> is NULL</a:t>
            </a:r>
          </a:p>
          <a:p>
            <a:pPr marL="0" indent="0">
              <a:buNone/>
            </a:pPr>
            <a:r>
              <a:rPr lang="en-US" dirty="0"/>
              <a:t>--&gt;13 Instructors who have left</a:t>
            </a:r>
          </a:p>
          <a:p>
            <a:pPr marL="0" indent="0">
              <a:buNone/>
            </a:pPr>
            <a:r>
              <a:rPr lang="en-US" dirty="0"/>
              <a:t>SELECT </a:t>
            </a:r>
            <a:r>
              <a:rPr lang="en-US" dirty="0" err="1"/>
              <a:t>i_fname</a:t>
            </a:r>
            <a:r>
              <a:rPr lang="en-US" dirty="0"/>
              <a:t>+' '+ </a:t>
            </a:r>
            <a:r>
              <a:rPr lang="en-US" dirty="0" err="1"/>
              <a:t>i_lname</a:t>
            </a:r>
            <a:r>
              <a:rPr lang="en-US" dirty="0"/>
              <a:t> AS </a:t>
            </a:r>
            <a:r>
              <a:rPr lang="en-US" dirty="0" err="1"/>
              <a:t>Name_Of_The_Instructor</a:t>
            </a:r>
            <a:r>
              <a:rPr lang="en-US" dirty="0"/>
              <a:t> FROM Instructor where </a:t>
            </a:r>
            <a:r>
              <a:rPr lang="en-US" dirty="0" err="1"/>
              <a:t>i_ldate</a:t>
            </a:r>
            <a:r>
              <a:rPr lang="en-US" dirty="0"/>
              <a:t> is not NULL</a:t>
            </a:r>
          </a:p>
          <a:p>
            <a:pPr marL="0" indent="0">
              <a:buNone/>
            </a:pPr>
            <a:r>
              <a:rPr lang="en-US" dirty="0"/>
              <a:t>--&gt;14 Serving Time of a teacher</a:t>
            </a:r>
          </a:p>
          <a:p>
            <a:pPr marL="0" indent="0">
              <a:buNone/>
            </a:pPr>
            <a:r>
              <a:rPr lang="en-US" dirty="0"/>
              <a:t>SELECT DATEDIFF(</a:t>
            </a:r>
            <a:r>
              <a:rPr lang="en-US" dirty="0" err="1"/>
              <a:t>YEAR,i_jdate,i_ldate</a:t>
            </a:r>
            <a:r>
              <a:rPr lang="en-US" dirty="0"/>
              <a:t>) FROM Instructor where </a:t>
            </a:r>
            <a:r>
              <a:rPr lang="en-US" dirty="0" err="1"/>
              <a:t>i_fname</a:t>
            </a:r>
            <a:r>
              <a:rPr lang="en-US" dirty="0"/>
              <a:t>='Bill'</a:t>
            </a:r>
          </a:p>
          <a:p>
            <a:pPr marL="0" indent="0">
              <a:buNone/>
            </a:pPr>
            <a:r>
              <a:rPr lang="en-US" dirty="0"/>
              <a:t>--&gt;15 </a:t>
            </a:r>
            <a:r>
              <a:rPr lang="en-US" dirty="0" err="1"/>
              <a:t>Increse</a:t>
            </a:r>
            <a:r>
              <a:rPr lang="en-US" dirty="0"/>
              <a:t> Instructor's salary by 10 percent whose salary is lower or equal to 30000</a:t>
            </a:r>
          </a:p>
          <a:p>
            <a:pPr marL="0" indent="0">
              <a:buNone/>
            </a:pPr>
            <a:r>
              <a:rPr lang="en-US" dirty="0"/>
              <a:t>UPDATE Instructor set </a:t>
            </a:r>
            <a:r>
              <a:rPr lang="en-US" dirty="0" err="1"/>
              <a:t>i_salary</a:t>
            </a:r>
            <a:r>
              <a:rPr lang="en-US" dirty="0"/>
              <a:t>=</a:t>
            </a:r>
            <a:r>
              <a:rPr lang="en-US" dirty="0" err="1"/>
              <a:t>i_salary+i_salary</a:t>
            </a:r>
            <a:r>
              <a:rPr lang="en-US" dirty="0"/>
              <a:t>*.10 where </a:t>
            </a:r>
            <a:r>
              <a:rPr lang="en-US" dirty="0" err="1"/>
              <a:t>i_salary</a:t>
            </a:r>
            <a:r>
              <a:rPr lang="en-US" dirty="0"/>
              <a:t>&lt;=30000</a:t>
            </a:r>
          </a:p>
          <a:p>
            <a:pPr marL="0" indent="0">
              <a:buNone/>
            </a:pPr>
            <a:r>
              <a:rPr lang="en-US" dirty="0"/>
              <a:t>--&gt;16 Course That are taken by a Student</a:t>
            </a:r>
          </a:p>
          <a:p>
            <a:pPr marL="0" indent="0">
              <a:buNone/>
            </a:pPr>
            <a:r>
              <a:rPr lang="en-US" dirty="0"/>
              <a:t>SELECT </a:t>
            </a:r>
            <a:r>
              <a:rPr lang="en-US" dirty="0" err="1"/>
              <a:t>c_description</a:t>
            </a:r>
            <a:r>
              <a:rPr lang="en-US" dirty="0"/>
              <a:t> as </a:t>
            </a:r>
            <a:r>
              <a:rPr lang="en-US" dirty="0" err="1"/>
              <a:t>Course_Name</a:t>
            </a:r>
            <a:r>
              <a:rPr lang="en-US" dirty="0"/>
              <a:t> FROM Enrollment </a:t>
            </a:r>
            <a:r>
              <a:rPr lang="en-US" dirty="0" err="1"/>
              <a:t>E,Section</a:t>
            </a:r>
            <a:r>
              <a:rPr lang="en-US" dirty="0"/>
              <a:t> </a:t>
            </a:r>
            <a:r>
              <a:rPr lang="en-US" dirty="0" err="1"/>
              <a:t>S,Course</a:t>
            </a:r>
            <a:r>
              <a:rPr lang="en-US" dirty="0"/>
              <a:t> </a:t>
            </a:r>
            <a:r>
              <a:rPr lang="en-US" dirty="0" err="1"/>
              <a:t>C,Student</a:t>
            </a:r>
            <a:r>
              <a:rPr lang="en-US" dirty="0"/>
              <a:t> St </a:t>
            </a:r>
          </a:p>
          <a:p>
            <a:pPr marL="0" indent="0">
              <a:buNone/>
            </a:pPr>
            <a:r>
              <a:rPr lang="en-US" dirty="0"/>
              <a:t>where </a:t>
            </a:r>
            <a:r>
              <a:rPr lang="en-US" dirty="0" err="1"/>
              <a:t>E.sec_id</a:t>
            </a:r>
            <a:r>
              <a:rPr lang="en-US" dirty="0"/>
              <a:t>=</a:t>
            </a:r>
            <a:r>
              <a:rPr lang="en-US" dirty="0" err="1"/>
              <a:t>S.sec_id</a:t>
            </a:r>
            <a:r>
              <a:rPr lang="en-US" dirty="0"/>
              <a:t> and </a:t>
            </a:r>
            <a:r>
              <a:rPr lang="en-US" dirty="0" err="1"/>
              <a:t>S.c_id</a:t>
            </a:r>
            <a:r>
              <a:rPr lang="en-US" dirty="0"/>
              <a:t>=</a:t>
            </a:r>
            <a:r>
              <a:rPr lang="en-US" dirty="0" err="1"/>
              <a:t>C.c_id</a:t>
            </a:r>
            <a:r>
              <a:rPr lang="en-US" dirty="0"/>
              <a:t> and </a:t>
            </a:r>
            <a:r>
              <a:rPr lang="en-US" dirty="0" err="1"/>
              <a:t>E.s_id</a:t>
            </a:r>
            <a:r>
              <a:rPr lang="en-US" dirty="0"/>
              <a:t>=</a:t>
            </a:r>
            <a:r>
              <a:rPr lang="en-US" dirty="0" err="1"/>
              <a:t>St.s_id</a:t>
            </a:r>
            <a:r>
              <a:rPr lang="en-US" dirty="0"/>
              <a:t> and </a:t>
            </a:r>
            <a:r>
              <a:rPr lang="en-US" dirty="0" err="1"/>
              <a:t>st.s_fname</a:t>
            </a:r>
            <a:r>
              <a:rPr lang="en-US" dirty="0"/>
              <a:t>='Jack'</a:t>
            </a:r>
          </a:p>
          <a:p>
            <a:pPr marL="0" indent="0">
              <a:buNone/>
            </a:pPr>
            <a:r>
              <a:rPr lang="en-US" dirty="0"/>
              <a:t>--&gt;17 Course of CSE</a:t>
            </a:r>
          </a:p>
          <a:p>
            <a:pPr marL="0" indent="0">
              <a:buNone/>
            </a:pPr>
            <a:r>
              <a:rPr lang="en-US" dirty="0"/>
              <a:t>SELECT </a:t>
            </a:r>
            <a:r>
              <a:rPr lang="en-US" dirty="0" err="1"/>
              <a:t>c_description</a:t>
            </a:r>
            <a:r>
              <a:rPr lang="en-US" dirty="0"/>
              <a:t> FROM Course where </a:t>
            </a:r>
            <a:r>
              <a:rPr lang="en-US" dirty="0" err="1"/>
              <a:t>c_title</a:t>
            </a:r>
            <a:r>
              <a:rPr lang="en-US" dirty="0"/>
              <a:t> like 'CSE%'</a:t>
            </a:r>
          </a:p>
          <a:p>
            <a:pPr marL="0" indent="0">
              <a:buNone/>
            </a:pPr>
            <a:r>
              <a:rPr lang="en-US" dirty="0"/>
              <a:t>--&gt;18 Highest Salary among the Instructors</a:t>
            </a:r>
          </a:p>
          <a:p>
            <a:pPr marL="0" indent="0">
              <a:buNone/>
            </a:pPr>
            <a:r>
              <a:rPr lang="en-US" dirty="0"/>
              <a:t>SELECT max(</a:t>
            </a:r>
            <a:r>
              <a:rPr lang="en-US" dirty="0" err="1"/>
              <a:t>i_salary</a:t>
            </a:r>
            <a:r>
              <a:rPr lang="en-US" dirty="0"/>
              <a:t>) from Instructor</a:t>
            </a:r>
          </a:p>
          <a:p>
            <a:pPr marL="0" indent="0">
              <a:buNone/>
            </a:pPr>
            <a:r>
              <a:rPr lang="en-US" dirty="0"/>
              <a:t>--&gt;19 Lowest Salary among the Instructors</a:t>
            </a:r>
          </a:p>
          <a:p>
            <a:pPr marL="0" indent="0">
              <a:buNone/>
            </a:pPr>
            <a:r>
              <a:rPr lang="en-US" dirty="0"/>
              <a:t>SELECT min(</a:t>
            </a:r>
            <a:r>
              <a:rPr lang="en-US" dirty="0" err="1"/>
              <a:t>i_salary</a:t>
            </a:r>
            <a:r>
              <a:rPr lang="en-US" dirty="0"/>
              <a:t>) from Instructor</a:t>
            </a:r>
          </a:p>
          <a:p>
            <a:pPr marL="0" indent="0">
              <a:buNone/>
            </a:pPr>
            <a:r>
              <a:rPr lang="en-US" dirty="0"/>
              <a:t>--&gt;20 Courses that were offered in Spring 16 but not Fall 15\</a:t>
            </a:r>
          </a:p>
          <a:p>
            <a:pPr marL="0" indent="0">
              <a:buNone/>
            </a:pPr>
            <a:r>
              <a:rPr lang="en-US" dirty="0"/>
              <a:t>SELECT </a:t>
            </a:r>
            <a:r>
              <a:rPr lang="en-US" dirty="0" err="1"/>
              <a:t>c_description</a:t>
            </a:r>
            <a:r>
              <a:rPr lang="en-US" dirty="0"/>
              <a:t> as </a:t>
            </a:r>
            <a:r>
              <a:rPr lang="en-US" dirty="0" err="1"/>
              <a:t>Course_Name</a:t>
            </a:r>
            <a:r>
              <a:rPr lang="en-US" dirty="0"/>
              <a:t> FROM Section </a:t>
            </a:r>
            <a:r>
              <a:rPr lang="en-US" dirty="0" err="1"/>
              <a:t>S,Course</a:t>
            </a:r>
            <a:r>
              <a:rPr lang="en-US" dirty="0"/>
              <a:t> C </a:t>
            </a:r>
          </a:p>
          <a:p>
            <a:pPr marL="0" indent="0">
              <a:buNone/>
            </a:pPr>
            <a:r>
              <a:rPr lang="en-US" dirty="0"/>
              <a:t>where  </a:t>
            </a:r>
            <a:r>
              <a:rPr lang="en-US" dirty="0" err="1"/>
              <a:t>S.c_id</a:t>
            </a:r>
            <a:r>
              <a:rPr lang="en-US" dirty="0"/>
              <a:t>=</a:t>
            </a:r>
            <a:r>
              <a:rPr lang="en-US" dirty="0" err="1"/>
              <a:t>C.c_id</a:t>
            </a:r>
            <a:r>
              <a:rPr lang="en-US" dirty="0"/>
              <a:t> and </a:t>
            </a:r>
            <a:r>
              <a:rPr lang="en-US" dirty="0" err="1"/>
              <a:t>S.sec_term</a:t>
            </a:r>
            <a:r>
              <a:rPr lang="en-US" dirty="0"/>
              <a:t>='Spring16' and </a:t>
            </a:r>
            <a:r>
              <a:rPr lang="en-US" dirty="0" err="1"/>
              <a:t>S.sec_term</a:t>
            </a:r>
            <a:r>
              <a:rPr lang="en-US" dirty="0"/>
              <a:t> !='Fall15'</a:t>
            </a:r>
          </a:p>
        </p:txBody>
      </p:sp>
    </p:spTree>
    <p:extLst>
      <p:ext uri="{BB962C8B-B14F-4D97-AF65-F5344CB8AC3E}">
        <p14:creationId xmlns:p14="http://schemas.microsoft.com/office/powerpoint/2010/main" val="16844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2"/>
            <a:ext cx="10515600" cy="6117465"/>
          </a:xfrm>
        </p:spPr>
        <p:txBody>
          <a:bodyPr>
            <a:normAutofit fontScale="55000" lnSpcReduction="20000"/>
          </a:bodyPr>
          <a:lstStyle/>
          <a:p>
            <a:pPr marL="0" indent="0">
              <a:buNone/>
            </a:pPr>
            <a:r>
              <a:rPr lang="en-US" dirty="0"/>
              <a:t>--&gt;21 Department wise Maximum Salary</a:t>
            </a:r>
          </a:p>
          <a:p>
            <a:pPr marL="0" indent="0">
              <a:buNone/>
            </a:pPr>
            <a:r>
              <a:rPr lang="en-US" dirty="0"/>
              <a:t>SELECT </a:t>
            </a:r>
            <a:r>
              <a:rPr lang="en-US" dirty="0" err="1"/>
              <a:t>D.d_name</a:t>
            </a:r>
            <a:r>
              <a:rPr lang="en-US" dirty="0"/>
              <a:t> as Department, max(</a:t>
            </a:r>
            <a:r>
              <a:rPr lang="en-US" dirty="0" err="1"/>
              <a:t>i_salary</a:t>
            </a:r>
            <a:r>
              <a:rPr lang="en-US" dirty="0"/>
              <a:t>) from Instructor </a:t>
            </a:r>
            <a:r>
              <a:rPr lang="en-US" dirty="0" err="1"/>
              <a:t>I,Department</a:t>
            </a:r>
            <a:r>
              <a:rPr lang="en-US" dirty="0"/>
              <a:t> D </a:t>
            </a:r>
          </a:p>
          <a:p>
            <a:pPr marL="0" indent="0">
              <a:buNone/>
            </a:pPr>
            <a:r>
              <a:rPr lang="en-US" dirty="0"/>
              <a:t>where </a:t>
            </a:r>
            <a:r>
              <a:rPr lang="en-US" dirty="0" err="1"/>
              <a:t>I.d_id</a:t>
            </a:r>
            <a:r>
              <a:rPr lang="en-US" dirty="0"/>
              <a:t>=</a:t>
            </a:r>
            <a:r>
              <a:rPr lang="en-US" dirty="0" err="1"/>
              <a:t>D.d_id</a:t>
            </a:r>
            <a:r>
              <a:rPr lang="en-US" dirty="0"/>
              <a:t> Group by </a:t>
            </a:r>
            <a:r>
              <a:rPr lang="en-US" dirty="0" err="1"/>
              <a:t>D.d_name</a:t>
            </a:r>
            <a:endParaRPr lang="en-US" dirty="0"/>
          </a:p>
          <a:p>
            <a:pPr marL="0" indent="0">
              <a:buNone/>
            </a:pPr>
            <a:r>
              <a:rPr lang="en-US" dirty="0"/>
              <a:t>--&gt;22 Total credit hour of each department</a:t>
            </a:r>
          </a:p>
          <a:p>
            <a:pPr marL="0" indent="0">
              <a:buNone/>
            </a:pPr>
            <a:r>
              <a:rPr lang="en-US" dirty="0"/>
              <a:t>SELECT </a:t>
            </a:r>
            <a:r>
              <a:rPr lang="en-US" dirty="0" err="1"/>
              <a:t>D.d_name</a:t>
            </a:r>
            <a:r>
              <a:rPr lang="en-US" dirty="0"/>
              <a:t> as Department, sum(</a:t>
            </a:r>
            <a:r>
              <a:rPr lang="en-US" dirty="0" err="1"/>
              <a:t>c_credits</a:t>
            </a:r>
            <a:r>
              <a:rPr lang="en-US" dirty="0"/>
              <a:t>) from Course </a:t>
            </a:r>
            <a:r>
              <a:rPr lang="en-US" dirty="0" err="1"/>
              <a:t>C,Department</a:t>
            </a:r>
            <a:r>
              <a:rPr lang="en-US" dirty="0"/>
              <a:t> D </a:t>
            </a:r>
          </a:p>
          <a:p>
            <a:pPr marL="0" indent="0">
              <a:buNone/>
            </a:pPr>
            <a:r>
              <a:rPr lang="en-US" dirty="0"/>
              <a:t>where </a:t>
            </a:r>
            <a:r>
              <a:rPr lang="en-US" dirty="0" err="1"/>
              <a:t>C.d_id</a:t>
            </a:r>
            <a:r>
              <a:rPr lang="en-US" dirty="0"/>
              <a:t>=</a:t>
            </a:r>
            <a:r>
              <a:rPr lang="en-US" dirty="0" err="1"/>
              <a:t>D.d_id</a:t>
            </a:r>
            <a:r>
              <a:rPr lang="en-US" dirty="0"/>
              <a:t> Group by </a:t>
            </a:r>
            <a:r>
              <a:rPr lang="en-US" dirty="0" err="1"/>
              <a:t>D.d_name</a:t>
            </a:r>
            <a:endParaRPr lang="en-US" dirty="0"/>
          </a:p>
          <a:p>
            <a:pPr marL="0" indent="0">
              <a:buNone/>
            </a:pPr>
            <a:r>
              <a:rPr lang="en-US" dirty="0"/>
              <a:t>--&gt;23 Section wise student in Spring 16 </a:t>
            </a:r>
            <a:r>
              <a:rPr lang="en-US" dirty="0" err="1"/>
              <a:t>semister</a:t>
            </a:r>
            <a:endParaRPr lang="en-US" dirty="0"/>
          </a:p>
          <a:p>
            <a:pPr marL="0" indent="0">
              <a:buNone/>
            </a:pPr>
            <a:r>
              <a:rPr lang="en-US" dirty="0"/>
              <a:t>SELECT </a:t>
            </a:r>
            <a:r>
              <a:rPr lang="en-US" dirty="0" err="1"/>
              <a:t>S.sec_id,count</a:t>
            </a:r>
            <a:r>
              <a:rPr lang="en-US" dirty="0"/>
              <a:t>(</a:t>
            </a:r>
            <a:r>
              <a:rPr lang="en-US" dirty="0" err="1"/>
              <a:t>St.s_id</a:t>
            </a:r>
            <a:r>
              <a:rPr lang="en-US" dirty="0"/>
              <a:t>) from Student </a:t>
            </a:r>
            <a:r>
              <a:rPr lang="en-US" dirty="0" err="1"/>
              <a:t>St,Enrollment</a:t>
            </a:r>
            <a:r>
              <a:rPr lang="en-US" dirty="0"/>
              <a:t> E, Section S </a:t>
            </a:r>
          </a:p>
          <a:p>
            <a:pPr marL="0" indent="0">
              <a:buNone/>
            </a:pPr>
            <a:r>
              <a:rPr lang="en-US" dirty="0"/>
              <a:t>where </a:t>
            </a:r>
            <a:r>
              <a:rPr lang="en-US" dirty="0" err="1"/>
              <a:t>S.sec_term</a:t>
            </a:r>
            <a:r>
              <a:rPr lang="en-US" dirty="0"/>
              <a:t>='Spring16' and </a:t>
            </a:r>
            <a:r>
              <a:rPr lang="en-US" dirty="0" err="1"/>
              <a:t>St.s_id</a:t>
            </a:r>
            <a:r>
              <a:rPr lang="en-US" dirty="0"/>
              <a:t>=</a:t>
            </a:r>
            <a:r>
              <a:rPr lang="en-US" dirty="0" err="1"/>
              <a:t>E.s_id</a:t>
            </a:r>
            <a:r>
              <a:rPr lang="en-US" dirty="0"/>
              <a:t> and </a:t>
            </a:r>
            <a:r>
              <a:rPr lang="en-US" dirty="0" err="1"/>
              <a:t>E.sec_id</a:t>
            </a:r>
            <a:r>
              <a:rPr lang="en-US" dirty="0"/>
              <a:t>=</a:t>
            </a:r>
            <a:r>
              <a:rPr lang="en-US" dirty="0" err="1"/>
              <a:t>S.sec_id</a:t>
            </a:r>
            <a:endParaRPr lang="en-US" dirty="0"/>
          </a:p>
          <a:p>
            <a:pPr marL="0" indent="0">
              <a:buNone/>
            </a:pPr>
            <a:r>
              <a:rPr lang="en-US" dirty="0"/>
              <a:t>group by </a:t>
            </a:r>
            <a:r>
              <a:rPr lang="en-US" dirty="0" err="1"/>
              <a:t>S.sec_id</a:t>
            </a:r>
            <a:endParaRPr lang="en-US" dirty="0"/>
          </a:p>
          <a:p>
            <a:pPr marL="0" indent="0">
              <a:buNone/>
            </a:pPr>
            <a:r>
              <a:rPr lang="en-US" dirty="0"/>
              <a:t>--&gt;24 Student with name starting with B </a:t>
            </a:r>
          </a:p>
          <a:p>
            <a:pPr marL="0" indent="0">
              <a:buNone/>
            </a:pPr>
            <a:r>
              <a:rPr lang="en-US" dirty="0"/>
              <a:t>Select </a:t>
            </a:r>
            <a:r>
              <a:rPr lang="en-US" dirty="0" err="1"/>
              <a:t>s_fname</a:t>
            </a:r>
            <a:r>
              <a:rPr lang="en-US" dirty="0"/>
              <a:t>+' '+</a:t>
            </a:r>
            <a:r>
              <a:rPr lang="en-US" dirty="0" err="1"/>
              <a:t>s_lname</a:t>
            </a:r>
            <a:r>
              <a:rPr lang="en-US" dirty="0"/>
              <a:t> as Name from Student where </a:t>
            </a:r>
            <a:r>
              <a:rPr lang="en-US" dirty="0" err="1"/>
              <a:t>s_fname</a:t>
            </a:r>
            <a:r>
              <a:rPr lang="en-US" dirty="0"/>
              <a:t> like 'B%'</a:t>
            </a:r>
          </a:p>
          <a:p>
            <a:pPr marL="0" indent="0">
              <a:buNone/>
            </a:pPr>
            <a:r>
              <a:rPr lang="en-US" dirty="0"/>
              <a:t>--&gt;25 Student whose address is Sylhet</a:t>
            </a:r>
          </a:p>
          <a:p>
            <a:pPr marL="0" indent="0">
              <a:buNone/>
            </a:pPr>
            <a:r>
              <a:rPr lang="en-US" dirty="0"/>
              <a:t>Select </a:t>
            </a:r>
            <a:r>
              <a:rPr lang="en-US" dirty="0" err="1"/>
              <a:t>s_fname</a:t>
            </a:r>
            <a:r>
              <a:rPr lang="en-US" dirty="0"/>
              <a:t>+' '+</a:t>
            </a:r>
            <a:r>
              <a:rPr lang="en-US" dirty="0" err="1"/>
              <a:t>s_lname</a:t>
            </a:r>
            <a:r>
              <a:rPr lang="en-US" dirty="0"/>
              <a:t> as Name from Student where </a:t>
            </a:r>
            <a:r>
              <a:rPr lang="en-US" dirty="0" err="1"/>
              <a:t>s_address</a:t>
            </a:r>
            <a:r>
              <a:rPr lang="en-US" dirty="0"/>
              <a:t>='</a:t>
            </a:r>
            <a:r>
              <a:rPr lang="en-US" dirty="0" err="1"/>
              <a:t>sylhet</a:t>
            </a:r>
            <a:r>
              <a:rPr lang="en-US" dirty="0"/>
              <a:t>'</a:t>
            </a:r>
          </a:p>
          <a:p>
            <a:pPr marL="0" indent="0">
              <a:buNone/>
            </a:pPr>
            <a:r>
              <a:rPr lang="en-US" dirty="0"/>
              <a:t>--&gt;26 Student who have age between 18 and 22</a:t>
            </a:r>
          </a:p>
          <a:p>
            <a:pPr marL="0" indent="0">
              <a:buNone/>
            </a:pPr>
            <a:r>
              <a:rPr lang="en-US" dirty="0"/>
              <a:t>Select </a:t>
            </a:r>
            <a:r>
              <a:rPr lang="en-US" dirty="0" err="1"/>
              <a:t>s_fname</a:t>
            </a:r>
            <a:r>
              <a:rPr lang="en-US" dirty="0"/>
              <a:t>+' '+</a:t>
            </a:r>
            <a:r>
              <a:rPr lang="en-US" dirty="0" err="1"/>
              <a:t>s_lname</a:t>
            </a:r>
            <a:r>
              <a:rPr lang="en-US" dirty="0"/>
              <a:t> as Name from Student where </a:t>
            </a:r>
            <a:r>
              <a:rPr lang="en-US" dirty="0" err="1"/>
              <a:t>s_age</a:t>
            </a:r>
            <a:r>
              <a:rPr lang="en-US" dirty="0"/>
              <a:t> between 18 and 22</a:t>
            </a:r>
          </a:p>
          <a:p>
            <a:pPr marL="0" indent="0">
              <a:buNone/>
            </a:pPr>
            <a:r>
              <a:rPr lang="en-US" dirty="0"/>
              <a:t>--&gt;27 Student who use </a:t>
            </a:r>
            <a:r>
              <a:rPr lang="en-US" dirty="0" err="1"/>
              <a:t>Robi</a:t>
            </a:r>
            <a:r>
              <a:rPr lang="en-US" dirty="0"/>
              <a:t> Sim</a:t>
            </a:r>
          </a:p>
          <a:p>
            <a:pPr marL="0" indent="0">
              <a:buNone/>
            </a:pPr>
            <a:r>
              <a:rPr lang="en-US" dirty="0"/>
              <a:t>Select </a:t>
            </a:r>
            <a:r>
              <a:rPr lang="en-US" dirty="0" err="1"/>
              <a:t>s_fname</a:t>
            </a:r>
            <a:r>
              <a:rPr lang="en-US" dirty="0"/>
              <a:t>+' '+</a:t>
            </a:r>
            <a:r>
              <a:rPr lang="en-US" dirty="0" err="1"/>
              <a:t>s_lname</a:t>
            </a:r>
            <a:r>
              <a:rPr lang="en-US" dirty="0"/>
              <a:t> as Name from Student where </a:t>
            </a:r>
            <a:r>
              <a:rPr lang="en-US" dirty="0" err="1"/>
              <a:t>s_phone</a:t>
            </a:r>
            <a:r>
              <a:rPr lang="en-US" dirty="0"/>
              <a:t> like '018%'</a:t>
            </a:r>
          </a:p>
          <a:p>
            <a:pPr marL="0" indent="0">
              <a:buNone/>
            </a:pPr>
            <a:r>
              <a:rPr lang="en-US" dirty="0"/>
              <a:t>--&gt;26 Student whose phone number ends with 2 </a:t>
            </a:r>
          </a:p>
          <a:p>
            <a:pPr marL="0" indent="0">
              <a:buNone/>
            </a:pPr>
            <a:r>
              <a:rPr lang="en-US" dirty="0"/>
              <a:t>Select </a:t>
            </a:r>
            <a:r>
              <a:rPr lang="en-US" dirty="0" err="1"/>
              <a:t>s_fname</a:t>
            </a:r>
            <a:r>
              <a:rPr lang="en-US" dirty="0"/>
              <a:t>+' '+</a:t>
            </a:r>
            <a:r>
              <a:rPr lang="en-US" dirty="0" err="1"/>
              <a:t>s_lname</a:t>
            </a:r>
            <a:r>
              <a:rPr lang="en-US" dirty="0"/>
              <a:t> as Name from Student where </a:t>
            </a:r>
            <a:r>
              <a:rPr lang="en-US" dirty="0" err="1"/>
              <a:t>s_phone</a:t>
            </a:r>
            <a:r>
              <a:rPr lang="en-US" dirty="0"/>
              <a:t> like '%2'</a:t>
            </a:r>
          </a:p>
        </p:txBody>
      </p:sp>
    </p:spTree>
    <p:extLst>
      <p:ext uri="{BB962C8B-B14F-4D97-AF65-F5344CB8AC3E}">
        <p14:creationId xmlns:p14="http://schemas.microsoft.com/office/powerpoint/2010/main" val="4123250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normAutofit fontScale="47500" lnSpcReduction="20000"/>
          </a:bodyPr>
          <a:lstStyle/>
          <a:p>
            <a:pPr marL="0" indent="0">
              <a:buNone/>
            </a:pPr>
            <a:r>
              <a:rPr lang="en-US" dirty="0"/>
              <a:t>--&gt;27 Student who have got A+ </a:t>
            </a:r>
          </a:p>
          <a:p>
            <a:pPr marL="0" indent="0">
              <a:buNone/>
            </a:pPr>
            <a:r>
              <a:rPr lang="en-US" dirty="0"/>
              <a:t>Select distinct </a:t>
            </a:r>
            <a:r>
              <a:rPr lang="en-US" dirty="0" err="1"/>
              <a:t>s_fname</a:t>
            </a:r>
            <a:r>
              <a:rPr lang="en-US" dirty="0"/>
              <a:t>+' '+</a:t>
            </a:r>
            <a:r>
              <a:rPr lang="en-US" dirty="0" err="1"/>
              <a:t>s_lname</a:t>
            </a:r>
            <a:r>
              <a:rPr lang="en-US" dirty="0"/>
              <a:t> as Name  from Student St, Enrollment E, Section S </a:t>
            </a:r>
          </a:p>
          <a:p>
            <a:pPr marL="0" indent="0">
              <a:buNone/>
            </a:pPr>
            <a:r>
              <a:rPr lang="en-US" dirty="0"/>
              <a:t>where </a:t>
            </a:r>
            <a:r>
              <a:rPr lang="en-US" dirty="0" err="1"/>
              <a:t>St.s_id</a:t>
            </a:r>
            <a:r>
              <a:rPr lang="en-US" dirty="0"/>
              <a:t>=</a:t>
            </a:r>
            <a:r>
              <a:rPr lang="en-US" dirty="0" err="1"/>
              <a:t>E.s_id</a:t>
            </a:r>
            <a:r>
              <a:rPr lang="en-US" dirty="0"/>
              <a:t> and </a:t>
            </a:r>
            <a:r>
              <a:rPr lang="en-US" dirty="0" err="1"/>
              <a:t>E.sec_id</a:t>
            </a:r>
            <a:r>
              <a:rPr lang="en-US" dirty="0"/>
              <a:t>=</a:t>
            </a:r>
            <a:r>
              <a:rPr lang="en-US" dirty="0" err="1"/>
              <a:t>S.sec_id</a:t>
            </a:r>
            <a:r>
              <a:rPr lang="en-US" dirty="0"/>
              <a:t> and </a:t>
            </a:r>
            <a:r>
              <a:rPr lang="en-US" dirty="0" err="1"/>
              <a:t>E.grade_code</a:t>
            </a:r>
            <a:r>
              <a:rPr lang="en-US" dirty="0"/>
              <a:t>='A+'</a:t>
            </a:r>
          </a:p>
          <a:p>
            <a:pPr marL="0" indent="0">
              <a:buNone/>
            </a:pPr>
            <a:r>
              <a:rPr lang="en-US" dirty="0"/>
              <a:t>--&gt;28 Instructor who take more than 2 courses</a:t>
            </a:r>
          </a:p>
          <a:p>
            <a:pPr marL="0" indent="0">
              <a:buNone/>
            </a:pPr>
            <a:r>
              <a:rPr lang="en-US" dirty="0"/>
              <a:t>SELECT </a:t>
            </a:r>
            <a:r>
              <a:rPr lang="en-US" dirty="0" err="1"/>
              <a:t>I.i_fname</a:t>
            </a:r>
            <a:r>
              <a:rPr lang="en-US" dirty="0"/>
              <a:t> as </a:t>
            </a:r>
            <a:r>
              <a:rPr lang="en-US" dirty="0" err="1"/>
              <a:t>Instructor_Name</a:t>
            </a:r>
            <a:r>
              <a:rPr lang="en-US" dirty="0"/>
              <a:t>, count(</a:t>
            </a:r>
            <a:r>
              <a:rPr lang="en-US" dirty="0" err="1"/>
              <a:t>S.c_id</a:t>
            </a:r>
            <a:r>
              <a:rPr lang="en-US" dirty="0"/>
              <a:t>) from Instructor </a:t>
            </a:r>
            <a:r>
              <a:rPr lang="en-US" dirty="0" err="1"/>
              <a:t>I,Section</a:t>
            </a:r>
            <a:r>
              <a:rPr lang="en-US" dirty="0"/>
              <a:t> S </a:t>
            </a:r>
          </a:p>
          <a:p>
            <a:pPr marL="0" indent="0">
              <a:buNone/>
            </a:pPr>
            <a:r>
              <a:rPr lang="en-US" dirty="0"/>
              <a:t>where </a:t>
            </a:r>
            <a:r>
              <a:rPr lang="en-US" dirty="0" err="1"/>
              <a:t>I.i_id</a:t>
            </a:r>
            <a:r>
              <a:rPr lang="en-US" dirty="0"/>
              <a:t>=</a:t>
            </a:r>
            <a:r>
              <a:rPr lang="en-US" dirty="0" err="1"/>
              <a:t>S.i_id</a:t>
            </a:r>
            <a:r>
              <a:rPr lang="en-US" dirty="0"/>
              <a:t>  Group by </a:t>
            </a:r>
            <a:r>
              <a:rPr lang="en-US" dirty="0" err="1"/>
              <a:t>I.i_fname</a:t>
            </a:r>
            <a:r>
              <a:rPr lang="en-US" dirty="0"/>
              <a:t> having count(</a:t>
            </a:r>
            <a:r>
              <a:rPr lang="en-US" dirty="0" err="1"/>
              <a:t>S.c_id</a:t>
            </a:r>
            <a:r>
              <a:rPr lang="en-US" dirty="0"/>
              <a:t>)&gt;=2</a:t>
            </a:r>
          </a:p>
          <a:p>
            <a:pPr marL="0" indent="0">
              <a:buNone/>
            </a:pPr>
            <a:r>
              <a:rPr lang="en-US" dirty="0"/>
              <a:t>--&gt;29 Admin Login</a:t>
            </a:r>
          </a:p>
          <a:p>
            <a:pPr marL="0" indent="0">
              <a:buNone/>
            </a:pPr>
            <a:r>
              <a:rPr lang="en-US" dirty="0"/>
              <a:t>Select username from Login where username='Rahim' and password ='1234' and </a:t>
            </a:r>
            <a:r>
              <a:rPr lang="en-US" dirty="0" err="1"/>
              <a:t>admincheck</a:t>
            </a:r>
            <a:r>
              <a:rPr lang="en-US" dirty="0"/>
              <a:t>=2</a:t>
            </a:r>
          </a:p>
          <a:p>
            <a:pPr marL="0" indent="0">
              <a:buNone/>
            </a:pPr>
            <a:r>
              <a:rPr lang="en-US" dirty="0"/>
              <a:t>--&gt;30 Number of  registered User</a:t>
            </a:r>
          </a:p>
          <a:p>
            <a:pPr marL="0" indent="0">
              <a:buNone/>
            </a:pPr>
            <a:r>
              <a:rPr lang="en-US" dirty="0"/>
              <a:t>Select count(</a:t>
            </a:r>
            <a:r>
              <a:rPr lang="en-US" dirty="0" err="1"/>
              <a:t>log_id</a:t>
            </a:r>
            <a:r>
              <a:rPr lang="en-US" dirty="0"/>
              <a:t>) from Login where </a:t>
            </a:r>
            <a:r>
              <a:rPr lang="en-US" dirty="0" err="1"/>
              <a:t>admincheck</a:t>
            </a:r>
            <a:r>
              <a:rPr lang="en-US" dirty="0"/>
              <a:t>=0 or </a:t>
            </a:r>
            <a:r>
              <a:rPr lang="en-US" dirty="0" err="1"/>
              <a:t>admincheck</a:t>
            </a:r>
            <a:r>
              <a:rPr lang="en-US" dirty="0"/>
              <a:t>=1</a:t>
            </a:r>
          </a:p>
          <a:p>
            <a:pPr marL="0" indent="0">
              <a:buNone/>
            </a:pPr>
            <a:r>
              <a:rPr lang="en-US" dirty="0"/>
              <a:t>--&gt;31 Number of registered Student</a:t>
            </a:r>
          </a:p>
          <a:p>
            <a:pPr marL="0" indent="0">
              <a:buNone/>
            </a:pPr>
            <a:r>
              <a:rPr lang="en-US" dirty="0"/>
              <a:t>Select count(</a:t>
            </a:r>
            <a:r>
              <a:rPr lang="en-US" dirty="0" err="1"/>
              <a:t>log_id</a:t>
            </a:r>
            <a:r>
              <a:rPr lang="en-US" dirty="0"/>
              <a:t>) from Login where </a:t>
            </a:r>
            <a:r>
              <a:rPr lang="en-US" dirty="0" err="1"/>
              <a:t>admincheck</a:t>
            </a:r>
            <a:r>
              <a:rPr lang="en-US" dirty="0"/>
              <a:t>=1</a:t>
            </a:r>
          </a:p>
          <a:p>
            <a:pPr marL="0" indent="0">
              <a:buNone/>
            </a:pPr>
            <a:r>
              <a:rPr lang="en-US" dirty="0"/>
              <a:t>--&gt; 32 Know all the information about the registered User</a:t>
            </a:r>
          </a:p>
          <a:p>
            <a:pPr marL="0" indent="0">
              <a:buNone/>
            </a:pPr>
            <a:r>
              <a:rPr lang="en-US" dirty="0"/>
              <a:t>Select * from Login</a:t>
            </a:r>
          </a:p>
          <a:p>
            <a:pPr marL="0" indent="0">
              <a:buNone/>
            </a:pPr>
            <a:r>
              <a:rPr lang="en-US" dirty="0"/>
              <a:t>--&gt;33 Show the registered User</a:t>
            </a:r>
          </a:p>
          <a:p>
            <a:pPr marL="0" indent="0">
              <a:buNone/>
            </a:pPr>
            <a:r>
              <a:rPr lang="en-US" dirty="0"/>
              <a:t>Select username from Login where </a:t>
            </a:r>
            <a:r>
              <a:rPr lang="en-US" dirty="0" err="1"/>
              <a:t>admincheck</a:t>
            </a:r>
            <a:r>
              <a:rPr lang="en-US" dirty="0"/>
              <a:t>=1 or </a:t>
            </a:r>
            <a:r>
              <a:rPr lang="en-US" dirty="0" err="1"/>
              <a:t>admincheck</a:t>
            </a:r>
            <a:r>
              <a:rPr lang="en-US" dirty="0"/>
              <a:t>=0</a:t>
            </a:r>
          </a:p>
          <a:p>
            <a:pPr marL="0" indent="0">
              <a:buNone/>
            </a:pPr>
            <a:r>
              <a:rPr lang="en-US" dirty="0"/>
              <a:t>--&gt;34 Student who attend class at a particular room</a:t>
            </a:r>
          </a:p>
          <a:p>
            <a:pPr marL="0" indent="0">
              <a:buNone/>
            </a:pPr>
            <a:r>
              <a:rPr lang="en-US" dirty="0"/>
              <a:t>select </a:t>
            </a:r>
            <a:r>
              <a:rPr lang="en-US" dirty="0" err="1"/>
              <a:t>s_fname</a:t>
            </a:r>
            <a:r>
              <a:rPr lang="en-US" dirty="0"/>
              <a:t> from Student where </a:t>
            </a:r>
            <a:r>
              <a:rPr lang="en-US" dirty="0" err="1"/>
              <a:t>s_id</a:t>
            </a:r>
            <a:r>
              <a:rPr lang="en-US" dirty="0"/>
              <a:t> in</a:t>
            </a:r>
          </a:p>
          <a:p>
            <a:pPr marL="0" indent="0">
              <a:buNone/>
            </a:pPr>
            <a:r>
              <a:rPr lang="en-US" dirty="0"/>
              <a:t>(select </a:t>
            </a:r>
            <a:r>
              <a:rPr lang="en-US" dirty="0" err="1"/>
              <a:t>s_id</a:t>
            </a:r>
            <a:r>
              <a:rPr lang="en-US" dirty="0"/>
              <a:t> from Enrollment where </a:t>
            </a:r>
            <a:r>
              <a:rPr lang="en-US" dirty="0" err="1"/>
              <a:t>sec_id</a:t>
            </a:r>
            <a:r>
              <a:rPr lang="en-US" dirty="0"/>
              <a:t> in</a:t>
            </a:r>
          </a:p>
          <a:p>
            <a:pPr marL="0" indent="0">
              <a:buNone/>
            </a:pPr>
            <a:r>
              <a:rPr lang="en-US" dirty="0"/>
              <a:t>(Select </a:t>
            </a:r>
            <a:r>
              <a:rPr lang="en-US" dirty="0" err="1"/>
              <a:t>sec_id</a:t>
            </a:r>
            <a:r>
              <a:rPr lang="en-US" dirty="0"/>
              <a:t> from Section where </a:t>
            </a:r>
            <a:r>
              <a:rPr lang="en-US" dirty="0" err="1"/>
              <a:t>sec_room</a:t>
            </a:r>
            <a:r>
              <a:rPr lang="en-US" dirty="0"/>
              <a:t>='7A05')) </a:t>
            </a:r>
          </a:p>
        </p:txBody>
      </p:sp>
    </p:spTree>
    <p:extLst>
      <p:ext uri="{BB962C8B-B14F-4D97-AF65-F5344CB8AC3E}">
        <p14:creationId xmlns:p14="http://schemas.microsoft.com/office/powerpoint/2010/main" val="3740693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t>Project </a:t>
            </a:r>
            <a:r>
              <a:rPr lang="en-US" b="1" dirty="0" smtClean="0"/>
              <a:t>Limitations</a:t>
            </a:r>
            <a:endParaRPr lang="en-US" dirty="0"/>
          </a:p>
        </p:txBody>
      </p:sp>
      <p:sp>
        <p:nvSpPr>
          <p:cNvPr id="3" name="Content Placeholder 2"/>
          <p:cNvSpPr>
            <a:spLocks noGrp="1"/>
          </p:cNvSpPr>
          <p:nvPr>
            <p:ph idx="1"/>
          </p:nvPr>
        </p:nvSpPr>
        <p:spPr/>
        <p:txBody>
          <a:bodyPr/>
          <a:lstStyle/>
          <a:p>
            <a:r>
              <a:rPr lang="en-US" dirty="0" smtClean="0"/>
              <a:t>The system is not perfect for an university. It needs some improvement to use perfectly.</a:t>
            </a:r>
          </a:p>
          <a:p>
            <a:r>
              <a:rPr lang="en-US" dirty="0" smtClean="0"/>
              <a:t>The employee table is not added in this database.</a:t>
            </a:r>
          </a:p>
          <a:p>
            <a:r>
              <a:rPr lang="en-US" dirty="0" smtClean="0"/>
              <a:t>Instead of date of birth age is given in Student table. So we have to increase this column by one every year.</a:t>
            </a:r>
          </a:p>
          <a:p>
            <a:r>
              <a:rPr lang="en-US" dirty="0" smtClean="0"/>
              <a:t>Result is only given in grade system but marks should be included for better understanding.</a:t>
            </a:r>
          </a:p>
        </p:txBody>
      </p:sp>
    </p:spTree>
    <p:extLst>
      <p:ext uri="{BB962C8B-B14F-4D97-AF65-F5344CB8AC3E}">
        <p14:creationId xmlns:p14="http://schemas.microsoft.com/office/powerpoint/2010/main" val="4094035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 &amp; Future Work</a:t>
            </a:r>
          </a:p>
        </p:txBody>
      </p:sp>
      <p:sp>
        <p:nvSpPr>
          <p:cNvPr id="3" name="Content Placeholder 2"/>
          <p:cNvSpPr>
            <a:spLocks noGrp="1"/>
          </p:cNvSpPr>
          <p:nvPr>
            <p:ph idx="1"/>
          </p:nvPr>
        </p:nvSpPr>
        <p:spPr/>
        <p:txBody>
          <a:bodyPr/>
          <a:lstStyle/>
          <a:p>
            <a:pPr marL="0" indent="0">
              <a:buNone/>
            </a:pPr>
            <a:r>
              <a:rPr lang="en-US" b="1" dirty="0" smtClean="0"/>
              <a:t>Future Work :</a:t>
            </a:r>
          </a:p>
          <a:p>
            <a:pPr marL="0" indent="0">
              <a:buNone/>
            </a:pPr>
            <a:endParaRPr lang="en-US" dirty="0" smtClean="0"/>
          </a:p>
          <a:p>
            <a:pPr marL="0" indent="0">
              <a:buNone/>
            </a:pPr>
            <a:r>
              <a:rPr lang="en-US" dirty="0" smtClean="0"/>
              <a:t>We can add some table like employee, hall etc. in this database and implement it completely. This project has no User Interface. So we can implement a User interface with Java or PHP. We can use it as a website database for an university also. </a:t>
            </a:r>
            <a:endParaRPr lang="en-US" dirty="0"/>
          </a:p>
        </p:txBody>
      </p:sp>
    </p:spTree>
    <p:extLst>
      <p:ext uri="{BB962C8B-B14F-4D97-AF65-F5344CB8AC3E}">
        <p14:creationId xmlns:p14="http://schemas.microsoft.com/office/powerpoint/2010/main" val="559204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r>
              <a:rPr lang="en-US" b="1" dirty="0" smtClean="0"/>
              <a:t>Conclusion:</a:t>
            </a:r>
          </a:p>
          <a:p>
            <a:pPr marL="0" indent="0">
              <a:buNone/>
            </a:pPr>
            <a:endParaRPr lang="en-US" b="1" dirty="0"/>
          </a:p>
          <a:p>
            <a:pPr marL="0" indent="0">
              <a:buNone/>
            </a:pPr>
            <a:r>
              <a:rPr lang="en-US" dirty="0" smtClean="0"/>
              <a:t>As this project is a </a:t>
            </a:r>
            <a:r>
              <a:rPr lang="en-US" dirty="0" err="1" smtClean="0"/>
              <a:t>MSSql</a:t>
            </a:r>
            <a:r>
              <a:rPr lang="en-US" dirty="0" smtClean="0"/>
              <a:t> Database project. It can be used in different types of User interfaced project like Java. This is a portable project as it is only created by some </a:t>
            </a:r>
            <a:r>
              <a:rPr lang="en-US" dirty="0" err="1" smtClean="0"/>
              <a:t>sql</a:t>
            </a:r>
            <a:r>
              <a:rPr lang="en-US" dirty="0" smtClean="0"/>
              <a:t> code. This project is also efficient as we have attached all the query possible for an university management system. We have used a low amount of resources as we have not used anything without SQL server management studio. This is also a user friendly system for all types of user. At the end we can say that it is a complete system for a university.</a:t>
            </a:r>
            <a:endParaRPr lang="en-US" dirty="0"/>
          </a:p>
        </p:txBody>
      </p:sp>
    </p:spTree>
    <p:extLst>
      <p:ext uri="{BB962C8B-B14F-4D97-AF65-F5344CB8AC3E}">
        <p14:creationId xmlns:p14="http://schemas.microsoft.com/office/powerpoint/2010/main" val="217819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Project Objectives</a:t>
            </a:r>
            <a:endParaRPr lang="en-US" sz="4800" b="1" dirty="0"/>
          </a:p>
        </p:txBody>
      </p:sp>
      <p:sp>
        <p:nvSpPr>
          <p:cNvPr id="3" name="Content Placeholder 2"/>
          <p:cNvSpPr>
            <a:spLocks noGrp="1"/>
          </p:cNvSpPr>
          <p:nvPr>
            <p:ph idx="1"/>
          </p:nvPr>
        </p:nvSpPr>
        <p:spPr/>
        <p:txBody>
          <a:bodyPr/>
          <a:lstStyle/>
          <a:p>
            <a:r>
              <a:rPr lang="en-US" dirty="0" smtClean="0"/>
              <a:t>The Main target of this project is to make a organized database of a university.</a:t>
            </a:r>
          </a:p>
          <a:p>
            <a:r>
              <a:rPr lang="en-US" dirty="0" smtClean="0"/>
              <a:t>To insert new student or Instructor data in the database and retrieve them for various purpose.</a:t>
            </a:r>
          </a:p>
          <a:p>
            <a:r>
              <a:rPr lang="en-US" dirty="0" smtClean="0"/>
              <a:t>Another objective of the system is to maintain the university information like student’s result, admission etc.</a:t>
            </a:r>
          </a:p>
          <a:p>
            <a:r>
              <a:rPr lang="en-US" dirty="0" smtClean="0"/>
              <a:t>It can also maintain the Instructor’s information for administrative purpose.</a:t>
            </a:r>
            <a:endParaRPr lang="en-US" dirty="0"/>
          </a:p>
        </p:txBody>
      </p:sp>
    </p:spTree>
    <p:extLst>
      <p:ext uri="{BB962C8B-B14F-4D97-AF65-F5344CB8AC3E}">
        <p14:creationId xmlns:p14="http://schemas.microsoft.com/office/powerpoint/2010/main" val="256187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 of the project</a:t>
            </a:r>
            <a:endParaRPr lang="en-US" b="1" dirty="0"/>
          </a:p>
        </p:txBody>
      </p:sp>
      <p:sp>
        <p:nvSpPr>
          <p:cNvPr id="3" name="Content Placeholder 2"/>
          <p:cNvSpPr>
            <a:spLocks noGrp="1"/>
          </p:cNvSpPr>
          <p:nvPr>
            <p:ph idx="1"/>
          </p:nvPr>
        </p:nvSpPr>
        <p:spPr/>
        <p:txBody>
          <a:bodyPr>
            <a:normAutofit lnSpcReduction="10000"/>
          </a:bodyPr>
          <a:lstStyle/>
          <a:p>
            <a:r>
              <a:rPr lang="en-US" dirty="0" smtClean="0"/>
              <a:t>Show the Instructor’s name according to their department.</a:t>
            </a:r>
          </a:p>
          <a:p>
            <a:r>
              <a:rPr lang="en-US" dirty="0" smtClean="0"/>
              <a:t>Show the Course title ,course credit and department name for all department.</a:t>
            </a:r>
          </a:p>
          <a:p>
            <a:r>
              <a:rPr lang="en-US" dirty="0" smtClean="0"/>
              <a:t>Show the existing departments of the university.</a:t>
            </a:r>
          </a:p>
          <a:p>
            <a:r>
              <a:rPr lang="en-US" dirty="0" smtClean="0"/>
              <a:t>Show all the courses of CSE department</a:t>
            </a:r>
          </a:p>
          <a:p>
            <a:r>
              <a:rPr lang="en-US" dirty="0" smtClean="0"/>
              <a:t>Show all the courses of EEE department</a:t>
            </a:r>
          </a:p>
          <a:p>
            <a:r>
              <a:rPr lang="en-US" dirty="0" smtClean="0"/>
              <a:t>Show all the 3 credit courses of CSE department </a:t>
            </a:r>
          </a:p>
          <a:p>
            <a:r>
              <a:rPr lang="en-US" dirty="0" smtClean="0"/>
              <a:t>Login of normal user</a:t>
            </a:r>
          </a:p>
          <a:p>
            <a:r>
              <a:rPr lang="en-US" dirty="0" smtClean="0"/>
              <a:t> Changing the password of a registered user.</a:t>
            </a:r>
          </a:p>
        </p:txBody>
      </p:sp>
    </p:spTree>
    <p:extLst>
      <p:ext uri="{BB962C8B-B14F-4D97-AF65-F5344CB8AC3E}">
        <p14:creationId xmlns:p14="http://schemas.microsoft.com/office/powerpoint/2010/main" val="59410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660"/>
            <a:ext cx="10515600" cy="5468303"/>
          </a:xfrm>
        </p:spPr>
        <p:txBody>
          <a:bodyPr/>
          <a:lstStyle/>
          <a:p>
            <a:r>
              <a:rPr lang="en-US" dirty="0" smtClean="0"/>
              <a:t>Show the total credit of CSE department</a:t>
            </a:r>
          </a:p>
          <a:p>
            <a:r>
              <a:rPr lang="en-US" dirty="0" smtClean="0"/>
              <a:t>Show the total credit of all department.</a:t>
            </a:r>
          </a:p>
          <a:p>
            <a:r>
              <a:rPr lang="en-US" dirty="0" smtClean="0"/>
              <a:t>Show the result of student.</a:t>
            </a:r>
          </a:p>
          <a:p>
            <a:r>
              <a:rPr lang="en-US" dirty="0" smtClean="0"/>
              <a:t>Show the result </a:t>
            </a:r>
            <a:r>
              <a:rPr lang="en-US" dirty="0"/>
              <a:t>of a student in a </a:t>
            </a:r>
            <a:r>
              <a:rPr lang="en-US" dirty="0" smtClean="0"/>
              <a:t>particular </a:t>
            </a:r>
            <a:r>
              <a:rPr lang="en-US" dirty="0"/>
              <a:t>semester</a:t>
            </a:r>
          </a:p>
          <a:p>
            <a:r>
              <a:rPr lang="en-US" dirty="0" smtClean="0"/>
              <a:t> Show the semester </a:t>
            </a:r>
            <a:r>
              <a:rPr lang="en-US" dirty="0"/>
              <a:t>wise Courses they have taken</a:t>
            </a:r>
          </a:p>
          <a:p>
            <a:r>
              <a:rPr lang="en-US" dirty="0" smtClean="0"/>
              <a:t>Show the course </a:t>
            </a:r>
            <a:r>
              <a:rPr lang="en-US" dirty="0"/>
              <a:t>Teacher </a:t>
            </a:r>
            <a:r>
              <a:rPr lang="en-US" dirty="0" smtClean="0"/>
              <a:t>students </a:t>
            </a:r>
            <a:r>
              <a:rPr lang="en-US" dirty="0"/>
              <a:t>have in their course</a:t>
            </a:r>
          </a:p>
          <a:p>
            <a:r>
              <a:rPr lang="en-US" dirty="0" smtClean="0"/>
              <a:t>Student’s login</a:t>
            </a:r>
          </a:p>
          <a:p>
            <a:r>
              <a:rPr lang="en-US" dirty="0" smtClean="0"/>
              <a:t>Student’s password change</a:t>
            </a:r>
          </a:p>
          <a:p>
            <a:r>
              <a:rPr lang="en-US" dirty="0" smtClean="0"/>
              <a:t>Show all the information of Students</a:t>
            </a:r>
          </a:p>
          <a:p>
            <a:r>
              <a:rPr lang="en-US" dirty="0" smtClean="0"/>
              <a:t>Show all the information of Department</a:t>
            </a:r>
            <a:endParaRPr lang="en-US" dirty="0"/>
          </a:p>
        </p:txBody>
      </p:sp>
    </p:spTree>
    <p:extLst>
      <p:ext uri="{BB962C8B-B14F-4D97-AF65-F5344CB8AC3E}">
        <p14:creationId xmlns:p14="http://schemas.microsoft.com/office/powerpoint/2010/main" val="289072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515600" cy="5605463"/>
          </a:xfrm>
        </p:spPr>
        <p:txBody>
          <a:bodyPr/>
          <a:lstStyle/>
          <a:p>
            <a:r>
              <a:rPr lang="en-US" dirty="0" smtClean="0"/>
              <a:t>Show all the information of  Instructors.</a:t>
            </a:r>
          </a:p>
          <a:p>
            <a:r>
              <a:rPr lang="en-US" dirty="0" smtClean="0"/>
              <a:t>Show all the information of  Instructors of EEE department.</a:t>
            </a:r>
          </a:p>
          <a:p>
            <a:r>
              <a:rPr lang="en-US" dirty="0" smtClean="0"/>
              <a:t>Show all the information of Courses</a:t>
            </a:r>
          </a:p>
          <a:p>
            <a:r>
              <a:rPr lang="en-US" dirty="0" smtClean="0"/>
              <a:t>Show all the information of Sections</a:t>
            </a:r>
          </a:p>
          <a:p>
            <a:r>
              <a:rPr lang="en-US" dirty="0" smtClean="0"/>
              <a:t>Show all the information of Enrollment.</a:t>
            </a:r>
          </a:p>
          <a:p>
            <a:r>
              <a:rPr lang="en-US" dirty="0" smtClean="0"/>
              <a:t>Show the name and salary of the Instructors whose salary is 50000 or greater.</a:t>
            </a:r>
          </a:p>
          <a:p>
            <a:r>
              <a:rPr lang="en-US" dirty="0" smtClean="0"/>
              <a:t>Show the name and salary of the Instructors whose salary is 50000 or greater and department is CSE.</a:t>
            </a:r>
          </a:p>
          <a:p>
            <a:r>
              <a:rPr lang="en-US" dirty="0" smtClean="0"/>
              <a:t>Show all the information of Courses which are taken by a particular instructor.</a:t>
            </a:r>
          </a:p>
          <a:p>
            <a:endParaRPr lang="en-US" dirty="0"/>
          </a:p>
        </p:txBody>
      </p:sp>
    </p:spTree>
    <p:extLst>
      <p:ext uri="{BB962C8B-B14F-4D97-AF65-F5344CB8AC3E}">
        <p14:creationId xmlns:p14="http://schemas.microsoft.com/office/powerpoint/2010/main" val="246976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r>
              <a:rPr lang="en-US" dirty="0" smtClean="0"/>
              <a:t>Show the name of the Instructor who are currently in service.</a:t>
            </a:r>
          </a:p>
          <a:p>
            <a:r>
              <a:rPr lang="en-US" dirty="0" smtClean="0"/>
              <a:t>Show the name of the Instructor who have left the university.</a:t>
            </a:r>
          </a:p>
          <a:p>
            <a:r>
              <a:rPr lang="en-US" dirty="0" smtClean="0"/>
              <a:t>Show the serving time and  name of a particular Instructor</a:t>
            </a:r>
            <a:r>
              <a:rPr lang="en-US" dirty="0"/>
              <a:t> </a:t>
            </a:r>
            <a:r>
              <a:rPr lang="en-US" dirty="0" smtClean="0"/>
              <a:t>who have left.</a:t>
            </a:r>
          </a:p>
          <a:p>
            <a:r>
              <a:rPr lang="en-US" dirty="0" smtClean="0"/>
              <a:t>Increase </a:t>
            </a:r>
            <a:r>
              <a:rPr lang="en-US" dirty="0"/>
              <a:t>Instructor's salary by 10 percent whose salary is lower or equal to 30000</a:t>
            </a:r>
          </a:p>
          <a:p>
            <a:r>
              <a:rPr lang="en-US" dirty="0" smtClean="0"/>
              <a:t>Show the courses taken by a student.</a:t>
            </a:r>
          </a:p>
          <a:p>
            <a:r>
              <a:rPr lang="en-US" dirty="0" smtClean="0"/>
              <a:t>Show the courses of CSE department.</a:t>
            </a:r>
          </a:p>
          <a:p>
            <a:r>
              <a:rPr lang="en-US" dirty="0" smtClean="0"/>
              <a:t>Show the highest </a:t>
            </a:r>
            <a:r>
              <a:rPr lang="en-US" dirty="0"/>
              <a:t>Salary among the </a:t>
            </a:r>
            <a:r>
              <a:rPr lang="en-US" dirty="0" smtClean="0"/>
              <a:t>Instructors</a:t>
            </a:r>
          </a:p>
          <a:p>
            <a:r>
              <a:rPr lang="en-US" dirty="0" smtClean="0"/>
              <a:t>Show the lowest Salary among the Instructors</a:t>
            </a:r>
          </a:p>
          <a:p>
            <a:r>
              <a:rPr lang="en-US" dirty="0" smtClean="0"/>
              <a:t>Show the courses </a:t>
            </a:r>
            <a:r>
              <a:rPr lang="en-US" dirty="0"/>
              <a:t>that were offered in Spring 16 but not Fall </a:t>
            </a:r>
            <a:r>
              <a:rPr lang="en-US" dirty="0" smtClean="0"/>
              <a:t>15.</a:t>
            </a:r>
            <a:endParaRPr lang="en-US" dirty="0"/>
          </a:p>
          <a:p>
            <a:endParaRPr lang="en-US" dirty="0" smtClean="0"/>
          </a:p>
        </p:txBody>
      </p:sp>
    </p:spTree>
    <p:extLst>
      <p:ext uri="{BB962C8B-B14F-4D97-AF65-F5344CB8AC3E}">
        <p14:creationId xmlns:p14="http://schemas.microsoft.com/office/powerpoint/2010/main" val="1347150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2940"/>
            <a:ext cx="10515600" cy="5514023"/>
          </a:xfrm>
        </p:spPr>
        <p:txBody>
          <a:bodyPr>
            <a:normAutofit lnSpcReduction="10000"/>
          </a:bodyPr>
          <a:lstStyle/>
          <a:p>
            <a:r>
              <a:rPr lang="en-US" dirty="0" smtClean="0"/>
              <a:t>Show the department </a:t>
            </a:r>
            <a:r>
              <a:rPr lang="en-US" dirty="0"/>
              <a:t>wise Maximum Salary</a:t>
            </a:r>
          </a:p>
          <a:p>
            <a:r>
              <a:rPr lang="en-US" dirty="0" smtClean="0"/>
              <a:t>Show the total </a:t>
            </a:r>
            <a:r>
              <a:rPr lang="en-US" dirty="0"/>
              <a:t>credit hour of each department</a:t>
            </a:r>
          </a:p>
          <a:p>
            <a:r>
              <a:rPr lang="en-US" dirty="0" smtClean="0"/>
              <a:t>Show the section </a:t>
            </a:r>
            <a:r>
              <a:rPr lang="en-US" dirty="0"/>
              <a:t>wise student in Spring 16 </a:t>
            </a:r>
            <a:r>
              <a:rPr lang="en-US" dirty="0" smtClean="0"/>
              <a:t>semester</a:t>
            </a:r>
            <a:endParaRPr lang="en-US" dirty="0"/>
          </a:p>
          <a:p>
            <a:r>
              <a:rPr lang="en-US" dirty="0" smtClean="0"/>
              <a:t>Show the students </a:t>
            </a:r>
            <a:r>
              <a:rPr lang="en-US" dirty="0"/>
              <a:t>with name starting with B </a:t>
            </a:r>
          </a:p>
          <a:p>
            <a:r>
              <a:rPr lang="en-US" dirty="0" smtClean="0"/>
              <a:t>Show the student </a:t>
            </a:r>
            <a:r>
              <a:rPr lang="en-US" dirty="0"/>
              <a:t>whose address is Sylhet</a:t>
            </a:r>
          </a:p>
          <a:p>
            <a:r>
              <a:rPr lang="en-US" dirty="0" smtClean="0"/>
              <a:t>Show the students </a:t>
            </a:r>
            <a:r>
              <a:rPr lang="en-US" dirty="0"/>
              <a:t>who have age between 18 and 22</a:t>
            </a:r>
          </a:p>
          <a:p>
            <a:r>
              <a:rPr lang="en-US" dirty="0" smtClean="0"/>
              <a:t>Show the student </a:t>
            </a:r>
            <a:r>
              <a:rPr lang="en-US" dirty="0"/>
              <a:t>who use </a:t>
            </a:r>
            <a:r>
              <a:rPr lang="en-US" dirty="0" err="1"/>
              <a:t>Robi</a:t>
            </a:r>
            <a:r>
              <a:rPr lang="en-US" dirty="0"/>
              <a:t> Sim</a:t>
            </a:r>
          </a:p>
          <a:p>
            <a:r>
              <a:rPr lang="en-US" dirty="0" smtClean="0"/>
              <a:t>Show the s</a:t>
            </a:r>
            <a:r>
              <a:rPr lang="en-US" dirty="0"/>
              <a:t>tudent whose phone number ends with 2 </a:t>
            </a:r>
          </a:p>
          <a:p>
            <a:r>
              <a:rPr lang="en-US" dirty="0" smtClean="0"/>
              <a:t>Show the s</a:t>
            </a:r>
            <a:r>
              <a:rPr lang="en-US" dirty="0"/>
              <a:t>tudent who have got A+</a:t>
            </a:r>
          </a:p>
          <a:p>
            <a:r>
              <a:rPr lang="en-US" dirty="0" smtClean="0"/>
              <a:t>Show the i</a:t>
            </a:r>
            <a:r>
              <a:rPr lang="en-US" dirty="0"/>
              <a:t>nstructor who take more than 2 courses</a:t>
            </a:r>
          </a:p>
          <a:p>
            <a:r>
              <a:rPr lang="en-US" dirty="0" smtClean="0"/>
              <a:t>Admin’s login in the database.</a:t>
            </a:r>
            <a:endParaRPr lang="en-US" dirty="0"/>
          </a:p>
        </p:txBody>
      </p:sp>
    </p:spTree>
    <p:extLst>
      <p:ext uri="{BB962C8B-B14F-4D97-AF65-F5344CB8AC3E}">
        <p14:creationId xmlns:p14="http://schemas.microsoft.com/office/powerpoint/2010/main" val="675613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2974</Words>
  <Application>Microsoft Office PowerPoint</Application>
  <PresentationFormat>Widescreen</PresentationFormat>
  <Paragraphs>376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vt:lpstr>
      <vt:lpstr>Times New Roman</vt:lpstr>
      <vt:lpstr>Office Theme</vt:lpstr>
      <vt:lpstr>PowerPoint Presentation</vt:lpstr>
      <vt:lpstr>PowerPoint Presentation</vt:lpstr>
      <vt:lpstr>Project Report</vt:lpstr>
      <vt:lpstr>Project Objectives</vt:lpstr>
      <vt:lpstr>Features of the project</vt:lpstr>
      <vt:lpstr>PowerPoint Presentation</vt:lpstr>
      <vt:lpstr>PowerPoint Presentation</vt:lpstr>
      <vt:lpstr>PowerPoint Presentation</vt:lpstr>
      <vt:lpstr>PowerPoint Presentation</vt:lpstr>
      <vt:lpstr>PowerPoint Presentation</vt:lpstr>
      <vt:lpstr>Types of Users</vt:lpstr>
      <vt:lpstr>PowerPoint Presentation</vt:lpstr>
      <vt:lpstr>Feature grouping according to the Users</vt:lpstr>
      <vt:lpstr>PowerPoint Presentation</vt:lpstr>
      <vt:lpstr>PowerPoint Presentation</vt:lpstr>
      <vt:lpstr>PowerPoint Presentation</vt:lpstr>
      <vt:lpstr>PowerPoint Presentation</vt:lpstr>
      <vt:lpstr>PowerPoint Presentation</vt:lpstr>
      <vt:lpstr>Names of the Entities with primary key</vt:lpstr>
      <vt:lpstr>Entity Relationship Diagram (ERD)</vt:lpstr>
      <vt:lpstr>Database Diagram</vt:lpstr>
      <vt:lpstr>SQL Queries Grouped Under Different Types Of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Limitations</vt:lpstr>
      <vt:lpstr>Conclusion &amp;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Shawon Tanvir</dc:creator>
  <cp:lastModifiedBy>Shawon Tanvir</cp:lastModifiedBy>
  <cp:revision>16</cp:revision>
  <dcterms:created xsi:type="dcterms:W3CDTF">2018-10-10T13:41:39Z</dcterms:created>
  <dcterms:modified xsi:type="dcterms:W3CDTF">2018-10-10T16:17:28Z</dcterms:modified>
</cp:coreProperties>
</file>