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75" r:id="rId9"/>
    <p:sldId id="264" r:id="rId10"/>
    <p:sldId id="273" r:id="rId11"/>
    <p:sldId id="265" r:id="rId12"/>
    <p:sldId id="266" r:id="rId13"/>
    <p:sldId id="270" r:id="rId14"/>
    <p:sldId id="271" r:id="rId15"/>
    <p:sldId id="272"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5:30:40.407"/>
    </inkml:context>
    <inkml:brush xml:id="br0">
      <inkml:brushProperty name="width" value="0.035" units="cm"/>
      <inkml:brushProperty name="height" value="0.03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5:30:54.273"/>
    </inkml:context>
    <inkml:brush xml:id="br0">
      <inkml:brushProperty name="width" value="0.035" units="cm"/>
      <inkml:brushProperty name="height" value="0.035" units="cm"/>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5:30:54.804"/>
    </inkml:context>
    <inkml:brush xml:id="br0">
      <inkml:brushProperty name="width" value="0.035" units="cm"/>
      <inkml:brushProperty name="height" value="0.035" units="cm"/>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5:30:54.958"/>
    </inkml:context>
    <inkml:brush xml:id="br0">
      <inkml:brushProperty name="width" value="0.035" units="cm"/>
      <inkml:brushProperty name="height" value="0.035" units="cm"/>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5:30:55.424"/>
    </inkml:context>
    <inkml:brush xml:id="br0">
      <inkml:brushProperty name="width" value="0.035" units="cm"/>
      <inkml:brushProperty name="height" value="0.03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5:30:55.781"/>
    </inkml:context>
    <inkml:brush xml:id="br0">
      <inkml:brushProperty name="width" value="0.035" units="cm"/>
      <inkml:brushProperty name="height" value="0.03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5:30:56.014"/>
    </inkml:context>
    <inkml:brush xml:id="br0">
      <inkml:brushProperty name="width" value="0.035" units="cm"/>
      <inkml:brushProperty name="height" value="0.035" units="cm"/>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2">
                <a:shade val="94000"/>
                <a:lumMod val="96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2.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 Id="rId9" Type="http://schemas.openxmlformats.org/officeDocument/2006/relationships/customXml" Target="../ink/ink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E592-B4E1-4104-8F62-2437ED3CAACC}"/>
              </a:ext>
            </a:extLst>
          </p:cNvPr>
          <p:cNvSpPr>
            <a:spLocks noGrp="1"/>
          </p:cNvSpPr>
          <p:nvPr>
            <p:ph type="ctrTitle"/>
          </p:nvPr>
        </p:nvSpPr>
        <p:spPr>
          <a:xfrm>
            <a:off x="1255276" y="914400"/>
            <a:ext cx="7766936" cy="2514600"/>
          </a:xfrm>
        </p:spPr>
        <p:txBody>
          <a:bodyPr/>
          <a:lstStyle/>
          <a:p>
            <a:pPr algn="ctr"/>
            <a:br>
              <a:rPr lang="en-US" dirty="0">
                <a:solidFill>
                  <a:schemeClr val="accent4">
                    <a:lumMod val="50000"/>
                  </a:schemeClr>
                </a:solidFill>
                <a:latin typeface="Times New Roman" panose="02020603050405020304" pitchFamily="18" charset="0"/>
                <a:cs typeface="Times New Roman" panose="02020603050405020304" pitchFamily="18" charset="0"/>
              </a:rPr>
            </a:br>
            <a:br>
              <a:rPr lang="en-US" dirty="0">
                <a:solidFill>
                  <a:schemeClr val="accent4">
                    <a:lumMod val="50000"/>
                  </a:schemeClr>
                </a:solidFill>
                <a:latin typeface="Times New Roman" panose="02020603050405020304" pitchFamily="18" charset="0"/>
                <a:cs typeface="Times New Roman" panose="02020603050405020304" pitchFamily="18" charset="0"/>
              </a:rPr>
            </a:br>
            <a:r>
              <a:rPr lang="en-US" dirty="0">
                <a:solidFill>
                  <a:schemeClr val="accent4">
                    <a:lumMod val="50000"/>
                  </a:schemeClr>
                </a:solidFill>
                <a:latin typeface="Times New Roman" panose="02020603050405020304" pitchFamily="18" charset="0"/>
                <a:cs typeface="Times New Roman" panose="02020603050405020304" pitchFamily="18" charset="0"/>
              </a:rPr>
              <a:t>Project proposal on </a:t>
            </a:r>
            <a:br>
              <a:rPr lang="en-US" dirty="0">
                <a:solidFill>
                  <a:schemeClr val="accent4">
                    <a:lumMod val="50000"/>
                  </a:schemeClr>
                </a:solidFill>
                <a:latin typeface="Times New Roman" panose="02020603050405020304" pitchFamily="18" charset="0"/>
                <a:cs typeface="Times New Roman" panose="02020603050405020304" pitchFamily="18" charset="0"/>
              </a:rPr>
            </a:br>
            <a:r>
              <a:rPr lang="en-US" dirty="0">
                <a:solidFill>
                  <a:schemeClr val="accent4">
                    <a:lumMod val="50000"/>
                  </a:schemeClr>
                </a:solidFill>
                <a:latin typeface="Times New Roman" panose="02020603050405020304" pitchFamily="18" charset="0"/>
                <a:cs typeface="Times New Roman" panose="02020603050405020304" pitchFamily="18" charset="0"/>
              </a:rPr>
              <a:t>		Car Rental management 										system</a:t>
            </a:r>
          </a:p>
        </p:txBody>
      </p:sp>
      <p:sp>
        <p:nvSpPr>
          <p:cNvPr id="3" name="Subtitle 2">
            <a:extLst>
              <a:ext uri="{FF2B5EF4-FFF2-40B4-BE49-F238E27FC236}">
                <a16:creationId xmlns:a16="http://schemas.microsoft.com/office/drawing/2014/main" id="{2B3064A2-F6F7-4D59-AEE3-ED3914856CCD}"/>
              </a:ext>
            </a:extLst>
          </p:cNvPr>
          <p:cNvSpPr>
            <a:spLocks noGrp="1"/>
          </p:cNvSpPr>
          <p:nvPr>
            <p:ph type="subTitle" idx="1"/>
          </p:nvPr>
        </p:nvSpPr>
        <p:spPr>
          <a:xfrm>
            <a:off x="1082997" y="3547250"/>
            <a:ext cx="7766936" cy="1096899"/>
          </a:xfrm>
        </p:spPr>
        <p:txBody>
          <a:bodyPr/>
          <a:lstStyle/>
          <a:p>
            <a:r>
              <a:rPr lang="en-US" dirty="0">
                <a:solidFill>
                  <a:schemeClr val="tx1"/>
                </a:solidFill>
                <a:latin typeface="Times New Roman" panose="02020603050405020304" pitchFamily="18" charset="0"/>
                <a:cs typeface="Times New Roman" panose="02020603050405020304" pitchFamily="18" charset="0"/>
              </a:rPr>
              <a:t>Simple solution for booking cars</a:t>
            </a:r>
          </a:p>
        </p:txBody>
      </p:sp>
    </p:spTree>
    <p:extLst>
      <p:ext uri="{BB962C8B-B14F-4D97-AF65-F5344CB8AC3E}">
        <p14:creationId xmlns:p14="http://schemas.microsoft.com/office/powerpoint/2010/main" val="946048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0E9B-F02E-4A1A-B61B-7E5B1F08D4CD}"/>
              </a:ext>
            </a:extLst>
          </p:cNvPr>
          <p:cNvSpPr>
            <a:spLocks noGrp="1"/>
          </p:cNvSpPr>
          <p:nvPr>
            <p:ph type="title"/>
          </p:nvPr>
        </p:nvSpPr>
        <p:spPr>
          <a:xfrm>
            <a:off x="1165686" y="236456"/>
            <a:ext cx="8596668" cy="686378"/>
          </a:xfrm>
        </p:spPr>
        <p:txBody>
          <a:bodyPr/>
          <a:lstStyle/>
          <a:p>
            <a:r>
              <a:rPr lang="en-US">
                <a:solidFill>
                  <a:schemeClr val="tx1"/>
                </a:solidFill>
                <a:latin typeface="Times New Roman" panose="02020603050405020304" pitchFamily="18" charset="0"/>
                <a:cs typeface="Times New Roman" panose="02020603050405020304" pitchFamily="18" charset="0"/>
              </a:rPr>
              <a:t>Flow chart of </a:t>
            </a:r>
            <a:r>
              <a:rPr lang="en-US" dirty="0">
                <a:solidFill>
                  <a:schemeClr val="tx1"/>
                </a:solidFill>
                <a:latin typeface="Times New Roman" panose="02020603050405020304" pitchFamily="18" charset="0"/>
                <a:cs typeface="Times New Roman" panose="02020603050405020304" pitchFamily="18" charset="0"/>
              </a:rPr>
              <a:t>Car Rental System</a:t>
            </a:r>
          </a:p>
        </p:txBody>
      </p:sp>
      <p:pic>
        <p:nvPicPr>
          <p:cNvPr id="6" name="Content Placeholder 5">
            <a:extLst>
              <a:ext uri="{FF2B5EF4-FFF2-40B4-BE49-F238E27FC236}">
                <a16:creationId xmlns:a16="http://schemas.microsoft.com/office/drawing/2014/main" id="{0A7A9E15-A6CB-4824-999A-80DD3A98C052}"/>
              </a:ext>
            </a:extLst>
          </p:cNvPr>
          <p:cNvPicPr>
            <a:picLocks noGrp="1" noChangeAspect="1"/>
          </p:cNvPicPr>
          <p:nvPr>
            <p:ph idx="1"/>
          </p:nvPr>
        </p:nvPicPr>
        <p:blipFill>
          <a:blip r:embed="rId2"/>
          <a:stretch>
            <a:fillRect/>
          </a:stretch>
        </p:blipFill>
        <p:spPr>
          <a:xfrm>
            <a:off x="546100" y="808534"/>
            <a:ext cx="8369300" cy="6049466"/>
          </a:xfrm>
        </p:spPr>
      </p:pic>
    </p:spTree>
    <p:extLst>
      <p:ext uri="{BB962C8B-B14F-4D97-AF65-F5344CB8AC3E}">
        <p14:creationId xmlns:p14="http://schemas.microsoft.com/office/powerpoint/2010/main" val="56361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7C0E74-6081-49F0-AD1E-73E270CD5E56}"/>
              </a:ext>
            </a:extLst>
          </p:cNvPr>
          <p:cNvPicPr>
            <a:picLocks noChangeAspect="1"/>
          </p:cNvPicPr>
          <p:nvPr/>
        </p:nvPicPr>
        <p:blipFill>
          <a:blip r:embed="rId2"/>
          <a:stretch>
            <a:fillRect/>
          </a:stretch>
        </p:blipFill>
        <p:spPr>
          <a:xfrm>
            <a:off x="0" y="-92765"/>
            <a:ext cx="12192000" cy="6949091"/>
          </a:xfrm>
          <a:prstGeom prst="rect">
            <a:avLst/>
          </a:prstGeom>
        </p:spPr>
      </p:pic>
    </p:spTree>
    <p:extLst>
      <p:ext uri="{BB962C8B-B14F-4D97-AF65-F5344CB8AC3E}">
        <p14:creationId xmlns:p14="http://schemas.microsoft.com/office/powerpoint/2010/main" val="586389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C40A6C-5B8D-437C-8756-90AEF7973080}"/>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211390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93736F-A34E-4084-9274-7F05122E6629}"/>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479894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B58FC5-F4D8-4977-983F-A993323D8A79}"/>
              </a:ext>
            </a:extLst>
          </p:cNvPr>
          <p:cNvSpPr/>
          <p:nvPr/>
        </p:nvSpPr>
        <p:spPr>
          <a:xfrm>
            <a:off x="1633039" y="739674"/>
            <a:ext cx="2461883" cy="523220"/>
          </a:xfrm>
          <a:prstGeom prst="rect">
            <a:avLst/>
          </a:prstGeom>
        </p:spPr>
        <p:txBody>
          <a:bodyPr wrap="square">
            <a:spAutoFit/>
          </a:bodyPr>
          <a:lstStyle/>
          <a:p>
            <a:r>
              <a:rPr lang="en-US" sz="2800" b="1" dirty="0">
                <a:solidFill>
                  <a:schemeClr val="accent1">
                    <a:lumMod val="50000"/>
                  </a:schemeClr>
                </a:solidFill>
                <a:highlight>
                  <a:srgbClr val="C0C0C0"/>
                </a:highlight>
                <a:latin typeface="Times New Roman" panose="02020603050405020304" pitchFamily="18" charset="0"/>
                <a:cs typeface="Times New Roman" panose="02020603050405020304" pitchFamily="18" charset="0"/>
              </a:rPr>
              <a:t>Technologies</a:t>
            </a:r>
            <a:r>
              <a:rPr lang="en-US" sz="2400" dirty="0">
                <a:solidFill>
                  <a:schemeClr val="accent1">
                    <a:lumMod val="50000"/>
                  </a:schemeClr>
                </a:solidFill>
                <a:highlight>
                  <a:srgbClr val="C0C0C0"/>
                </a:highlight>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F7D01604-2895-401D-BBA5-DBE2A1DA6C08}"/>
              </a:ext>
            </a:extLst>
          </p:cNvPr>
          <p:cNvSpPr txBox="1"/>
          <p:nvPr/>
        </p:nvSpPr>
        <p:spPr>
          <a:xfrm>
            <a:off x="1884830" y="1262894"/>
            <a:ext cx="4940039"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Fronted:Html,CSS,Bootstrap,Javascript</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Backend:PHP</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Database:MySQL</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A6F5765-5FE6-4EE8-BA74-E840716E780A}"/>
              </a:ext>
            </a:extLst>
          </p:cNvPr>
          <p:cNvSpPr txBox="1"/>
          <p:nvPr/>
        </p:nvSpPr>
        <p:spPr>
          <a:xfrm>
            <a:off x="1633039" y="2463223"/>
            <a:ext cx="4664766" cy="523220"/>
          </a:xfrm>
          <a:prstGeom prst="rect">
            <a:avLst/>
          </a:prstGeom>
          <a:noFill/>
        </p:spPr>
        <p:txBody>
          <a:bodyPr wrap="square" rtlCol="0">
            <a:spAutoFit/>
          </a:bodyPr>
          <a:lstStyle/>
          <a:p>
            <a:r>
              <a:rPr lang="en-US" sz="2800" b="1" dirty="0">
                <a:solidFill>
                  <a:schemeClr val="accent1">
                    <a:lumMod val="50000"/>
                  </a:schemeClr>
                </a:solidFill>
                <a:highlight>
                  <a:srgbClr val="C0C0C0"/>
                </a:highlight>
                <a:latin typeface="Times New Roman" panose="02020603050405020304" pitchFamily="18" charset="0"/>
                <a:cs typeface="Times New Roman" panose="02020603050405020304" pitchFamily="18" charset="0"/>
              </a:rPr>
              <a:t>Implementation Steps:</a:t>
            </a:r>
          </a:p>
        </p:txBody>
      </p:sp>
      <p:sp>
        <p:nvSpPr>
          <p:cNvPr id="10" name="TextBox 9">
            <a:extLst>
              <a:ext uri="{FF2B5EF4-FFF2-40B4-BE49-F238E27FC236}">
                <a16:creationId xmlns:a16="http://schemas.microsoft.com/office/drawing/2014/main" id="{57830D90-C5EE-4434-8868-3C8E87881123}"/>
              </a:ext>
            </a:extLst>
          </p:cNvPr>
          <p:cNvSpPr txBox="1"/>
          <p:nvPr/>
        </p:nvSpPr>
        <p:spPr>
          <a:xfrm>
            <a:off x="1789043" y="3222444"/>
            <a:ext cx="6109253" cy="2308324"/>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Requirements Gathering</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Database Design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Frontend Development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Backend Development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Payment Gateway Integration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Testing</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Deployment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Post-Launch Support</a:t>
            </a:r>
          </a:p>
        </p:txBody>
      </p:sp>
    </p:spTree>
    <p:extLst>
      <p:ext uri="{BB962C8B-B14F-4D97-AF65-F5344CB8AC3E}">
        <p14:creationId xmlns:p14="http://schemas.microsoft.com/office/powerpoint/2010/main" val="4190804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81227A-E350-477F-AAB7-A9B19132DA76}"/>
              </a:ext>
            </a:extLst>
          </p:cNvPr>
          <p:cNvSpPr/>
          <p:nvPr/>
        </p:nvSpPr>
        <p:spPr>
          <a:xfrm>
            <a:off x="1383182" y="130073"/>
            <a:ext cx="2664640" cy="523220"/>
          </a:xfrm>
          <a:prstGeom prst="rect">
            <a:avLst/>
          </a:prstGeom>
        </p:spPr>
        <p:txBody>
          <a:bodyPr wrap="none">
            <a:spAutoFit/>
          </a:bodyPr>
          <a:lstStyle/>
          <a:p>
            <a:r>
              <a:rPr lang="en-US" sz="2800" dirty="0">
                <a:solidFill>
                  <a:schemeClr val="accent1">
                    <a:lumMod val="50000"/>
                  </a:schemeClr>
                </a:solidFill>
                <a:highlight>
                  <a:srgbClr val="C0C0C0"/>
                </a:highlight>
                <a:latin typeface="Times New Roman" panose="02020603050405020304" pitchFamily="18" charset="0"/>
                <a:cs typeface="Times New Roman" panose="02020603050405020304" pitchFamily="18" charset="0"/>
              </a:rPr>
              <a:t>Project Timeline:</a:t>
            </a:r>
          </a:p>
        </p:txBody>
      </p:sp>
      <p:graphicFrame>
        <p:nvGraphicFramePr>
          <p:cNvPr id="3" name="Table 2">
            <a:extLst>
              <a:ext uri="{FF2B5EF4-FFF2-40B4-BE49-F238E27FC236}">
                <a16:creationId xmlns:a16="http://schemas.microsoft.com/office/drawing/2014/main" id="{1584E6BD-F813-44DA-BECB-FD33F5F62AD7}"/>
              </a:ext>
            </a:extLst>
          </p:cNvPr>
          <p:cNvGraphicFramePr>
            <a:graphicFrameLocks noGrp="1"/>
          </p:cNvGraphicFramePr>
          <p:nvPr>
            <p:extLst>
              <p:ext uri="{D42A27DB-BD31-4B8C-83A1-F6EECF244321}">
                <p14:modId xmlns:p14="http://schemas.microsoft.com/office/powerpoint/2010/main" val="4263051769"/>
              </p:ext>
            </p:extLst>
          </p:nvPr>
        </p:nvGraphicFramePr>
        <p:xfrm>
          <a:off x="1183860" y="733635"/>
          <a:ext cx="8127999" cy="5984526"/>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91461925"/>
                    </a:ext>
                  </a:extLst>
                </a:gridCol>
                <a:gridCol w="2709333">
                  <a:extLst>
                    <a:ext uri="{9D8B030D-6E8A-4147-A177-3AD203B41FA5}">
                      <a16:colId xmlns:a16="http://schemas.microsoft.com/office/drawing/2014/main" val="1124316695"/>
                    </a:ext>
                  </a:extLst>
                </a:gridCol>
                <a:gridCol w="2709333">
                  <a:extLst>
                    <a:ext uri="{9D8B030D-6E8A-4147-A177-3AD203B41FA5}">
                      <a16:colId xmlns:a16="http://schemas.microsoft.com/office/drawing/2014/main" val="3744280766"/>
                    </a:ext>
                  </a:extLst>
                </a:gridCol>
              </a:tblGrid>
              <a:tr h="290655">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Phase</a:t>
                      </a:r>
                      <a:endParaRPr lang="en-US" sz="1800" dirty="0">
                        <a:ln>
                          <a:solidFill>
                            <a:schemeClr val="bg1"/>
                          </a:solidFill>
                        </a:ln>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353172210"/>
                  </a:ext>
                </a:extLst>
              </a:tr>
              <a:tr h="726637">
                <a:tc>
                  <a:txBody>
                    <a:bodyPr/>
                    <a:lstStyle/>
                    <a:p>
                      <a:r>
                        <a:rPr lang="en-US" sz="1400" dirty="0">
                          <a:latin typeface="Times New Roman" panose="02020603050405020304" pitchFamily="18" charset="0"/>
                          <a:cs typeface="Times New Roman" panose="02020603050405020304" pitchFamily="18" charset="0"/>
                        </a:rPr>
                        <a:t>Phase 1: Requirements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5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Gather and document user needs, car data, and requirements.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92127985"/>
                  </a:ext>
                </a:extLst>
              </a:tr>
              <a:tr h="726637">
                <a:tc>
                  <a:txBody>
                    <a:bodyPr/>
                    <a:lstStyle/>
                    <a:p>
                      <a:r>
                        <a:rPr lang="en-US" sz="1400" dirty="0">
                          <a:latin typeface="Times New Roman" panose="02020603050405020304" pitchFamily="18" charset="0"/>
                          <a:cs typeface="Times New Roman" panose="02020603050405020304" pitchFamily="18" charset="0"/>
                        </a:rPr>
                        <a:t>Phase 2: Design &amp; Database Setup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5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Create wireframes and implement the database schema.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9823155"/>
                  </a:ext>
                </a:extLst>
              </a:tr>
              <a:tr h="944629">
                <a:tc>
                  <a:txBody>
                    <a:bodyPr/>
                    <a:lstStyle/>
                    <a:p>
                      <a:r>
                        <a:rPr lang="en-US" sz="1400" dirty="0">
                          <a:latin typeface="Times New Roman" panose="02020603050405020304" pitchFamily="18" charset="0"/>
                          <a:cs typeface="Times New Roman" panose="02020603050405020304" pitchFamily="18" charset="0"/>
                        </a:rPr>
                        <a:t>Phase 3: Frontend Development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4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Develop the user interface using HTML, CSS, Bootstrap, and JavaScript.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7838116"/>
                  </a:ext>
                </a:extLst>
              </a:tr>
              <a:tr h="944629">
                <a:tc>
                  <a:txBody>
                    <a:bodyPr/>
                    <a:lstStyle/>
                    <a:p>
                      <a:r>
                        <a:rPr lang="en-US" sz="1400" dirty="0">
                          <a:latin typeface="Times New Roman" panose="02020603050405020304" pitchFamily="18" charset="0"/>
                          <a:cs typeface="Times New Roman" panose="02020603050405020304" pitchFamily="18" charset="0"/>
                        </a:rPr>
                        <a:t>Phase 4: Backend Development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8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Implement PHP scripts for user authentication, booking, and admin functionalities.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1330793"/>
                  </a:ext>
                </a:extLst>
              </a:tr>
              <a:tr h="726637">
                <a:tc>
                  <a:txBody>
                    <a:bodyPr/>
                    <a:lstStyle/>
                    <a:p>
                      <a:r>
                        <a:rPr lang="en-US" sz="1400" dirty="0">
                          <a:latin typeface="Times New Roman" panose="02020603050405020304" pitchFamily="18" charset="0"/>
                          <a:cs typeface="Times New Roman" panose="02020603050405020304" pitchFamily="18" charset="0"/>
                        </a:rPr>
                        <a:t>Phase 5: Payment Integration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3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Integrate payment gateway and test transactions.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8638430"/>
                  </a:ext>
                </a:extLst>
              </a:tr>
              <a:tr h="726637">
                <a:tc>
                  <a:txBody>
                    <a:bodyPr/>
                    <a:lstStyle/>
                    <a:p>
                      <a:r>
                        <a:rPr lang="en-US" sz="1400" dirty="0">
                          <a:latin typeface="Times New Roman" panose="02020603050405020304" pitchFamily="18" charset="0"/>
                          <a:cs typeface="Times New Roman" panose="02020603050405020304" pitchFamily="18" charset="0"/>
                        </a:rPr>
                        <a:t>Phase 6: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3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Test all functionalities including usability and 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8962792"/>
                  </a:ext>
                </a:extLst>
              </a:tr>
              <a:tr h="508646">
                <a:tc>
                  <a:txBody>
                    <a:bodyPr/>
                    <a:lstStyle/>
                    <a:p>
                      <a:r>
                        <a:rPr lang="en-US" sz="1400" dirty="0">
                          <a:latin typeface="Times New Roman" panose="02020603050405020304" pitchFamily="18" charset="0"/>
                          <a:cs typeface="Times New Roman" panose="02020603050405020304" pitchFamily="18" charset="0"/>
                        </a:rPr>
                        <a:t>Phase 7: Deployment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 2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Host the project and perform final checks.</a:t>
                      </a:r>
                      <a:endParaRPr lang="en-US" sz="140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9170890"/>
                  </a:ext>
                </a:extLst>
              </a:tr>
              <a:tr h="294692">
                <a:tc>
                  <a:txBody>
                    <a:bodyPr/>
                    <a:lstStyle/>
                    <a:p>
                      <a:r>
                        <a:rPr lang="en-US" sz="1400" dirty="0">
                          <a:latin typeface="Times New Roman" panose="02020603050405020304" pitchFamily="18" charset="0"/>
                          <a:cs typeface="Times New Roman" panose="02020603050405020304" pitchFamily="18" charset="0"/>
                        </a:rPr>
                        <a:t>Total 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30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9048629"/>
                  </a:ext>
                </a:extLst>
              </a:tr>
            </a:tbl>
          </a:graphicData>
        </a:graphic>
      </p:graphicFrame>
    </p:spTree>
    <p:extLst>
      <p:ext uri="{BB962C8B-B14F-4D97-AF65-F5344CB8AC3E}">
        <p14:creationId xmlns:p14="http://schemas.microsoft.com/office/powerpoint/2010/main" val="191236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50;p32">
            <a:extLst>
              <a:ext uri="{FF2B5EF4-FFF2-40B4-BE49-F238E27FC236}">
                <a16:creationId xmlns:a16="http://schemas.microsoft.com/office/drawing/2014/main" id="{E72F1C93-9C5C-4AAC-A405-01DF42F44F3E}"/>
              </a:ext>
            </a:extLst>
          </p:cNvPr>
          <p:cNvSpPr/>
          <p:nvPr/>
        </p:nvSpPr>
        <p:spPr>
          <a:xfrm>
            <a:off x="10494433" y="2"/>
            <a:ext cx="848462" cy="357303"/>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3" name="Google Shape;451;p32">
            <a:extLst>
              <a:ext uri="{FF2B5EF4-FFF2-40B4-BE49-F238E27FC236}">
                <a16:creationId xmlns:a16="http://schemas.microsoft.com/office/drawing/2014/main" id="{73E1D610-4D11-4E30-AB9A-15ADE34F0BFF}"/>
              </a:ext>
            </a:extLst>
          </p:cNvPr>
          <p:cNvSpPr/>
          <p:nvPr/>
        </p:nvSpPr>
        <p:spPr>
          <a:xfrm flipH="1">
            <a:off x="123536" y="5717905"/>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4" name="Google Shape;452;p32">
            <a:extLst>
              <a:ext uri="{FF2B5EF4-FFF2-40B4-BE49-F238E27FC236}">
                <a16:creationId xmlns:a16="http://schemas.microsoft.com/office/drawing/2014/main" id="{BBF73FC7-DAA3-43FC-9226-B086AE0F4694}"/>
              </a:ext>
            </a:extLst>
          </p:cNvPr>
          <p:cNvSpPr/>
          <p:nvPr/>
        </p:nvSpPr>
        <p:spPr>
          <a:xfrm>
            <a:off x="0" y="-8467"/>
            <a:ext cx="12192000" cy="68664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pic>
        <p:nvPicPr>
          <p:cNvPr id="5" name="Google Shape;453;p32">
            <a:extLst>
              <a:ext uri="{FF2B5EF4-FFF2-40B4-BE49-F238E27FC236}">
                <a16:creationId xmlns:a16="http://schemas.microsoft.com/office/drawing/2014/main" id="{6E15574F-13FB-4569-841F-43D030FAA755}"/>
              </a:ext>
            </a:extLst>
          </p:cNvPr>
          <p:cNvPicPr preferRelativeResize="0"/>
          <p:nvPr/>
        </p:nvPicPr>
        <p:blipFill rotWithShape="1">
          <a:blip r:embed="rId2">
            <a:alphaModFix amt="35000"/>
          </a:blip>
          <a:srcRect t="13147" b="3106"/>
          <a:stretch/>
        </p:blipFill>
        <p:spPr>
          <a:xfrm>
            <a:off x="20" y="-8466"/>
            <a:ext cx="12191980" cy="6866465"/>
          </a:xfrm>
          <a:prstGeom prst="rect">
            <a:avLst/>
          </a:prstGeom>
          <a:noFill/>
          <a:ln>
            <a:noFill/>
          </a:ln>
        </p:spPr>
      </p:pic>
      <p:sp>
        <p:nvSpPr>
          <p:cNvPr id="6" name="Google Shape;454;p32">
            <a:extLst>
              <a:ext uri="{FF2B5EF4-FFF2-40B4-BE49-F238E27FC236}">
                <a16:creationId xmlns:a16="http://schemas.microsoft.com/office/drawing/2014/main" id="{3BCA35FB-BF0D-4B1F-BD5E-B41FCDEAD622}"/>
              </a:ext>
            </a:extLst>
          </p:cNvPr>
          <p:cNvSpPr txBox="1">
            <a:spLocks/>
          </p:cNvSpPr>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rgbClr val="FFFFFF"/>
              </a:buClr>
              <a:buSzPts val="4400"/>
              <a:buFont typeface="Questrial"/>
              <a:buNone/>
            </a:pPr>
            <a:r>
              <a:rPr lang="en-US">
                <a:solidFill>
                  <a:srgbClr val="FFFFFF"/>
                </a:solidFill>
                <a:latin typeface="Questrial"/>
                <a:ea typeface="Questrial"/>
                <a:cs typeface="Questrial"/>
                <a:sym typeface="Questrial"/>
              </a:rPr>
              <a:t>Thank you</a:t>
            </a:r>
            <a:endParaRPr lang="en-US"/>
          </a:p>
        </p:txBody>
      </p:sp>
      <p:sp>
        <p:nvSpPr>
          <p:cNvPr id="7" name="Google Shape;455;p32">
            <a:extLst>
              <a:ext uri="{FF2B5EF4-FFF2-40B4-BE49-F238E27FC236}">
                <a16:creationId xmlns:a16="http://schemas.microsoft.com/office/drawing/2014/main" id="{2D440E65-C930-41E6-A201-B8DF2A91D864}"/>
              </a:ext>
            </a:extLst>
          </p:cNvPr>
          <p:cNvSpPr txBox="1">
            <a:spLocks/>
          </p:cNvSpPr>
          <p:nvPr/>
        </p:nvSpPr>
        <p:spPr>
          <a:xfrm>
            <a:off x="838200" y="1825625"/>
            <a:ext cx="10515600" cy="3859800"/>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90000"/>
              </a:lnSpc>
              <a:spcBef>
                <a:spcPts val="0"/>
              </a:spcBef>
              <a:buClr>
                <a:srgbClr val="FFFFFF"/>
              </a:buClr>
              <a:buSzPts val="2400"/>
              <a:buFont typeface="Wingdings 3" charset="2"/>
              <a:buNone/>
            </a:pPr>
            <a:r>
              <a:rPr lang="en-US" dirty="0">
                <a:solidFill>
                  <a:srgbClr val="FFFFFF"/>
                </a:solidFill>
              </a:rPr>
              <a:t>For being with us ……</a:t>
            </a:r>
            <a:endParaRPr lang="en-US" dirty="0"/>
          </a:p>
          <a:p>
            <a:pPr marL="0" indent="152400">
              <a:lnSpc>
                <a:spcPct val="90000"/>
              </a:lnSpc>
              <a:buClr>
                <a:schemeClr val="dk1"/>
              </a:buClr>
              <a:buSzPts val="2400"/>
              <a:buFont typeface="Arial"/>
              <a:buNone/>
            </a:pPr>
            <a:endParaRPr lang="en-US" dirty="0">
              <a:solidFill>
                <a:srgbClr val="FFFFFF"/>
              </a:solidFill>
            </a:endParaRPr>
          </a:p>
        </p:txBody>
      </p:sp>
      <p:sp>
        <p:nvSpPr>
          <p:cNvPr id="8" name="Google Shape;456;p32">
            <a:extLst>
              <a:ext uri="{FF2B5EF4-FFF2-40B4-BE49-F238E27FC236}">
                <a16:creationId xmlns:a16="http://schemas.microsoft.com/office/drawing/2014/main" id="{D40482A1-8F01-4D3C-9531-03662ED3DC28}"/>
              </a:ext>
            </a:extLst>
          </p:cNvPr>
          <p:cNvSpPr/>
          <p:nvPr/>
        </p:nvSpPr>
        <p:spPr>
          <a:xfrm rot="-5400000" flipH="1">
            <a:off x="555710" y="2183223"/>
            <a:ext cx="4083300" cy="4083300"/>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9" name="Google Shape;457;p32">
            <a:extLst>
              <a:ext uri="{FF2B5EF4-FFF2-40B4-BE49-F238E27FC236}">
                <a16:creationId xmlns:a16="http://schemas.microsoft.com/office/drawing/2014/main" id="{0C59E966-A618-4919-8B90-BC7AC266A71A}"/>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rgbClr val="FFFFFF"/>
                </a:solidFill>
                <a:latin typeface="Calibri"/>
                <a:ea typeface="Calibri"/>
                <a:cs typeface="Calibri"/>
                <a:sym typeface="Calibri"/>
              </a:rPr>
              <a:t>9/3/20XX</a:t>
            </a:r>
            <a:endParaRPr/>
          </a:p>
        </p:txBody>
      </p:sp>
      <p:sp>
        <p:nvSpPr>
          <p:cNvPr id="10" name="Google Shape;458;p32">
            <a:extLst>
              <a:ext uri="{FF2B5EF4-FFF2-40B4-BE49-F238E27FC236}">
                <a16:creationId xmlns:a16="http://schemas.microsoft.com/office/drawing/2014/main" id="{127EE6AA-57BE-4363-B99F-8297798DFECD}"/>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cap="none">
                <a:solidFill>
                  <a:srgbClr val="FFFFFF"/>
                </a:solidFill>
                <a:latin typeface="Calibri"/>
                <a:ea typeface="Calibri"/>
                <a:cs typeface="Calibri"/>
                <a:sym typeface="Calibri"/>
              </a:rPr>
              <a:t>Presentation Title</a:t>
            </a:r>
            <a:endParaRPr/>
          </a:p>
        </p:txBody>
      </p:sp>
      <p:sp>
        <p:nvSpPr>
          <p:cNvPr id="11" name="Google Shape;459;p32">
            <a:extLst>
              <a:ext uri="{FF2B5EF4-FFF2-40B4-BE49-F238E27FC236}">
                <a16:creationId xmlns:a16="http://schemas.microsoft.com/office/drawing/2014/main" id="{287B6D4F-03CA-4332-92CB-E3309DBC1F3E}"/>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rgbClr val="FFFFFF"/>
                </a:solidFill>
                <a:latin typeface="Calibri"/>
                <a:ea typeface="Calibri"/>
                <a:cs typeface="Calibri"/>
                <a:sym typeface="Calibri"/>
              </a:rPr>
              <a:t>16</a:t>
            </a:fld>
            <a:endParaRPr>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602881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EA77-0922-467F-92BE-EDE999699802}"/>
              </a:ext>
            </a:extLst>
          </p:cNvPr>
          <p:cNvSpPr>
            <a:spLocks noGrp="1"/>
          </p:cNvSpPr>
          <p:nvPr>
            <p:ph type="title"/>
          </p:nvPr>
        </p:nvSpPr>
        <p:spPr>
          <a:xfrm>
            <a:off x="531561" y="212035"/>
            <a:ext cx="5378909" cy="2570921"/>
          </a:xfrm>
        </p:spPr>
        <p:txBody>
          <a:bodyPr>
            <a:normAutofit/>
          </a:bodyPr>
          <a:lstStyle/>
          <a:p>
            <a:r>
              <a:rPr lang="en-US" sz="3200" dirty="0">
                <a:solidFill>
                  <a:schemeClr val="tx1"/>
                </a:solidFill>
                <a:highlight>
                  <a:srgbClr val="C0C0C0"/>
                </a:highlight>
                <a:latin typeface="Times New Roman" panose="02020603050405020304" pitchFamily="18" charset="0"/>
                <a:cs typeface="Times New Roman" panose="02020603050405020304" pitchFamily="18" charset="0"/>
              </a:rPr>
              <a:t>Consultant</a:t>
            </a:r>
            <a:br>
              <a:rPr lang="en-US" sz="32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Md. </a:t>
            </a:r>
            <a:r>
              <a:rPr lang="en-US" sz="2400" dirty="0" err="1">
                <a:solidFill>
                  <a:schemeClr val="tx1"/>
                </a:solidFill>
                <a:latin typeface="Times New Roman" panose="02020603050405020304" pitchFamily="18" charset="0"/>
                <a:cs typeface="Times New Roman" panose="02020603050405020304" pitchFamily="18" charset="0"/>
              </a:rPr>
              <a:t>Moshaidul</a:t>
            </a:r>
            <a:r>
              <a:rPr lang="en-US" sz="2400" dirty="0">
                <a:solidFill>
                  <a:schemeClr val="tx1"/>
                </a:solidFill>
                <a:latin typeface="Times New Roman" panose="02020603050405020304" pitchFamily="18" charset="0"/>
                <a:cs typeface="Times New Roman" panose="02020603050405020304" pitchFamily="18" charset="0"/>
              </a:rPr>
              <a:t> Islam</a:t>
            </a:r>
            <a:br>
              <a:rPr lang="en-US" sz="2400" dirty="0">
                <a:solidFill>
                  <a:schemeClr val="tx1"/>
                </a:solidFill>
                <a:latin typeface="Times New Roman" panose="02020603050405020304" pitchFamily="18" charset="0"/>
                <a:cs typeface="Times New Roman" panose="02020603050405020304" pitchFamily="18" charset="0"/>
              </a:rPr>
            </a:br>
            <a:r>
              <a:rPr lang="en-US" sz="2400" dirty="0" err="1">
                <a:solidFill>
                  <a:schemeClr val="tx1"/>
                </a:solidFill>
                <a:latin typeface="Times New Roman" panose="02020603050405020304" pitchFamily="18" charset="0"/>
                <a:cs typeface="Times New Roman" panose="02020603050405020304" pitchFamily="18" charset="0"/>
              </a:rPr>
              <a:t>PWAD.idb-bisew</a:t>
            </a:r>
            <a:r>
              <a:rPr lang="en-US" sz="2400" dirty="0">
                <a:solidFill>
                  <a:schemeClr val="tx1"/>
                </a:solidFill>
                <a:latin typeface="Times New Roman" panose="02020603050405020304" pitchFamily="18" charset="0"/>
                <a:cs typeface="Times New Roman" panose="02020603050405020304" pitchFamily="18" charset="0"/>
              </a:rPr>
              <a:t> IT scholarship</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Email : moshaidul@gmail.com</a:t>
            </a:r>
          </a:p>
        </p:txBody>
      </p:sp>
      <p:sp>
        <p:nvSpPr>
          <p:cNvPr id="3" name="Text Placeholder 2">
            <a:extLst>
              <a:ext uri="{FF2B5EF4-FFF2-40B4-BE49-F238E27FC236}">
                <a16:creationId xmlns:a16="http://schemas.microsoft.com/office/drawing/2014/main" id="{E8C97F34-169B-4784-8D87-34CF0DC34B16}"/>
              </a:ext>
            </a:extLst>
          </p:cNvPr>
          <p:cNvSpPr>
            <a:spLocks noGrp="1"/>
          </p:cNvSpPr>
          <p:nvPr>
            <p:ph type="body" idx="1"/>
          </p:nvPr>
        </p:nvSpPr>
        <p:spPr>
          <a:xfrm>
            <a:off x="677335" y="3061252"/>
            <a:ext cx="5617448" cy="2980110"/>
          </a:xfrm>
        </p:spPr>
        <p:txBody>
          <a:bodyPr>
            <a:noAutofit/>
          </a:bodyPr>
          <a:lstStyle/>
          <a:p>
            <a:pPr lvl="0">
              <a:lnSpc>
                <a:spcPct val="90000"/>
              </a:lnSpc>
              <a:buClr>
                <a:srgbClr val="FFFFFF"/>
              </a:buClr>
              <a:buSzPts val="2800"/>
            </a:pPr>
            <a:r>
              <a:rPr lang="en-US" sz="3200" dirty="0">
                <a:solidFill>
                  <a:schemeClr val="tx1"/>
                </a:solidFill>
                <a:highlight>
                  <a:srgbClr val="C0C0C0"/>
                </a:highlight>
                <a:latin typeface="Times New Roman" panose="02020603050405020304" pitchFamily="18" charset="0"/>
                <a:cs typeface="Times New Roman" panose="02020603050405020304" pitchFamily="18" charset="0"/>
              </a:rPr>
              <a:t>Instructor</a:t>
            </a:r>
          </a:p>
          <a:p>
            <a:pPr lvl="0">
              <a:lnSpc>
                <a:spcPct val="90000"/>
              </a:lnSpc>
              <a:buClr>
                <a:srgbClr val="FFFFFF"/>
              </a:buClr>
              <a:buSzPts val="2800"/>
            </a:pPr>
            <a:r>
              <a:rPr lang="en-US" sz="2400" dirty="0">
                <a:solidFill>
                  <a:schemeClr val="tx1"/>
                </a:solidFill>
                <a:latin typeface="Times New Roman" panose="02020603050405020304" pitchFamily="18" charset="0"/>
                <a:cs typeface="Times New Roman" panose="02020603050405020304" pitchFamily="18" charset="0"/>
              </a:rPr>
              <a:t>Farhana </a:t>
            </a:r>
            <a:r>
              <a:rPr lang="en-US" sz="2400" dirty="0" err="1">
                <a:solidFill>
                  <a:schemeClr val="tx1"/>
                </a:solidFill>
                <a:latin typeface="Times New Roman" panose="02020603050405020304" pitchFamily="18" charset="0"/>
                <a:cs typeface="Times New Roman" panose="02020603050405020304" pitchFamily="18" charset="0"/>
              </a:rPr>
              <a:t>Akter</a:t>
            </a:r>
            <a:r>
              <a:rPr lang="en-US" sz="2400" dirty="0">
                <a:solidFill>
                  <a:schemeClr val="tx1"/>
                </a:solidFill>
                <a:latin typeface="Times New Roman" panose="02020603050405020304" pitchFamily="18" charset="0"/>
                <a:cs typeface="Times New Roman" panose="02020603050405020304" pitchFamily="18" charset="0"/>
              </a:rPr>
              <a:t> Lucky</a:t>
            </a:r>
          </a:p>
          <a:p>
            <a:pPr lvl="0">
              <a:lnSpc>
                <a:spcPct val="90000"/>
              </a:lnSpc>
              <a:buClr>
                <a:srgbClr val="FFFFFF"/>
              </a:buClr>
              <a:buSzPts val="2800"/>
            </a:pPr>
            <a:r>
              <a:rPr lang="en-US" sz="2400" dirty="0" err="1">
                <a:solidFill>
                  <a:schemeClr val="tx1"/>
                </a:solidFill>
                <a:latin typeface="Times New Roman" panose="02020603050405020304" pitchFamily="18" charset="0"/>
                <a:cs typeface="Times New Roman" panose="02020603050405020304" pitchFamily="18" charset="0"/>
              </a:rPr>
              <a:t>PWAD.idb-bisew</a:t>
            </a:r>
            <a:r>
              <a:rPr lang="en-US" sz="2400" dirty="0">
                <a:solidFill>
                  <a:schemeClr val="tx1"/>
                </a:solidFill>
                <a:latin typeface="Times New Roman" panose="02020603050405020304" pitchFamily="18" charset="0"/>
                <a:cs typeface="Times New Roman" panose="02020603050405020304" pitchFamily="18" charset="0"/>
              </a:rPr>
              <a:t> IT scholarship</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Email : farhanawdpf@gmail.com</a:t>
            </a:r>
          </a:p>
          <a:p>
            <a:endParaRPr lang="en-US"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9666EB0-DB95-4D9A-8609-10E97D3973FA}"/>
              </a:ext>
            </a:extLst>
          </p:cNvPr>
          <p:cNvSpPr txBox="1"/>
          <p:nvPr/>
        </p:nvSpPr>
        <p:spPr>
          <a:xfrm>
            <a:off x="5618922" y="1937219"/>
            <a:ext cx="5300870" cy="1969770"/>
          </a:xfrm>
          <a:prstGeom prst="rect">
            <a:avLst/>
          </a:prstGeom>
          <a:noFill/>
        </p:spPr>
        <p:txBody>
          <a:bodyPr wrap="square" rtlCol="0">
            <a:spAutoFit/>
          </a:bodyPr>
          <a:lstStyle/>
          <a:p>
            <a:r>
              <a:rPr lang="en-US" sz="3200" dirty="0">
                <a:highlight>
                  <a:srgbClr val="C0C0C0"/>
                </a:highlight>
                <a:latin typeface="Times New Roman" panose="02020603050405020304" pitchFamily="18" charset="0"/>
                <a:ea typeface="+mj-ea"/>
                <a:cs typeface="Times New Roman" panose="02020603050405020304" pitchFamily="18" charset="0"/>
              </a:rPr>
              <a:t>Developed by </a:t>
            </a:r>
            <a:br>
              <a:rPr lang="en-US" dirty="0">
                <a:solidFill>
                  <a:schemeClr val="accent1">
                    <a:lumMod val="50000"/>
                  </a:schemeClr>
                </a:solidFill>
                <a:highlight>
                  <a:srgbClr val="C0C0C0"/>
                </a:highlight>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ea typeface="+mj-ea"/>
                <a:cs typeface="Times New Roman" panose="02020603050405020304" pitchFamily="18" charset="0"/>
              </a:rPr>
              <a:t>Name: </a:t>
            </a:r>
            <a:r>
              <a:rPr lang="en-US" sz="2400" dirty="0" err="1">
                <a:latin typeface="Times New Roman" panose="02020603050405020304" pitchFamily="18" charset="0"/>
                <a:ea typeface="+mj-ea"/>
                <a:cs typeface="Times New Roman" panose="02020603050405020304" pitchFamily="18" charset="0"/>
              </a:rPr>
              <a:t>Sharmony</a:t>
            </a:r>
            <a:r>
              <a:rPr lang="en-US" sz="2400" dirty="0">
                <a:latin typeface="Times New Roman" panose="02020603050405020304" pitchFamily="18" charset="0"/>
                <a:ea typeface="+mj-ea"/>
                <a:cs typeface="Times New Roman" panose="02020603050405020304" pitchFamily="18" charset="0"/>
              </a:rPr>
              <a:t> Hashem </a:t>
            </a:r>
            <a:r>
              <a:rPr lang="en-US" sz="2400" dirty="0" err="1">
                <a:latin typeface="Times New Roman" panose="02020603050405020304" pitchFamily="18" charset="0"/>
                <a:ea typeface="+mj-ea"/>
                <a:cs typeface="Times New Roman" panose="02020603050405020304" pitchFamily="18" charset="0"/>
              </a:rPr>
              <a:t>Shawon</a:t>
            </a:r>
            <a:endParaRPr lang="en-US" sz="2400" dirty="0">
              <a:latin typeface="Times New Roman" panose="02020603050405020304" pitchFamily="18" charset="0"/>
              <a:ea typeface="+mj-ea"/>
              <a:cs typeface="Times New Roman" panose="02020603050405020304" pitchFamily="18" charset="0"/>
            </a:endParaRPr>
          </a:p>
          <a:p>
            <a:r>
              <a:rPr lang="en-US" sz="2400" dirty="0">
                <a:latin typeface="Times New Roman" panose="02020603050405020304" pitchFamily="18" charset="0"/>
                <a:ea typeface="+mj-ea"/>
                <a:cs typeface="Times New Roman" panose="02020603050405020304" pitchFamily="18" charset="0"/>
              </a:rPr>
              <a:t>ID:1285366</a:t>
            </a:r>
          </a:p>
          <a:p>
            <a:r>
              <a:rPr lang="en-US" sz="2400" dirty="0">
                <a:latin typeface="Times New Roman" panose="02020603050405020304" pitchFamily="18" charset="0"/>
                <a:ea typeface="+mj-ea"/>
                <a:cs typeface="Times New Roman" panose="02020603050405020304" pitchFamily="18" charset="0"/>
              </a:rPr>
              <a:t>Round:62/NCLC-m/62/01</a:t>
            </a:r>
          </a:p>
          <a:p>
            <a:endParaRPr lang="en-US" dirty="0"/>
          </a:p>
        </p:txBody>
      </p:sp>
    </p:spTree>
    <p:extLst>
      <p:ext uri="{BB962C8B-B14F-4D97-AF65-F5344CB8AC3E}">
        <p14:creationId xmlns:p14="http://schemas.microsoft.com/office/powerpoint/2010/main" val="406403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1256-ABF1-4264-BCEE-5E0F80A89B30}"/>
              </a:ext>
            </a:extLst>
          </p:cNvPr>
          <p:cNvSpPr>
            <a:spLocks noGrp="1"/>
          </p:cNvSpPr>
          <p:nvPr>
            <p:ph type="title"/>
          </p:nvPr>
        </p:nvSpPr>
        <p:spPr/>
        <p:txBody>
          <a:bodyPr>
            <a:noAutofit/>
          </a:bodyPr>
          <a:lstStyle/>
          <a:p>
            <a:r>
              <a:rPr lang="en-US" sz="1800" b="1" dirty="0">
                <a:solidFill>
                  <a:schemeClr val="tx1"/>
                </a:solidFill>
                <a:latin typeface="Times New Roman" panose="02020603050405020304" pitchFamily="18" charset="0"/>
                <a:cs typeface="Times New Roman" panose="02020603050405020304" pitchFamily="18" charset="0"/>
              </a:rPr>
              <a:t>5th January 2025</a:t>
            </a:r>
            <a:br>
              <a:rPr lang="en-US" sz="1800"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The Consultant</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PWAD, IDB-BISEW</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Sher-e-Bangla Nagar, Dhaka</a:t>
            </a:r>
            <a:br>
              <a:rPr lang="en-US" sz="1800"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Subject: Project Proposal for Car Rental Management System</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Dear Sir,</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I am writing to propose an innovative project for the development of a </a:t>
            </a:r>
            <a:r>
              <a:rPr lang="en-US" sz="1800" b="1" dirty="0">
                <a:solidFill>
                  <a:schemeClr val="tx1"/>
                </a:solidFill>
                <a:latin typeface="Times New Roman" panose="02020603050405020304" pitchFamily="18" charset="0"/>
                <a:cs typeface="Times New Roman" panose="02020603050405020304" pitchFamily="18" charset="0"/>
              </a:rPr>
              <a:t>Car Rental Management System</a:t>
            </a:r>
            <a:r>
              <a:rPr lang="en-US" sz="1800" dirty="0">
                <a:solidFill>
                  <a:schemeClr val="tx1"/>
                </a:solidFill>
                <a:latin typeface="Times New Roman" panose="02020603050405020304" pitchFamily="18" charset="0"/>
                <a:cs typeface="Times New Roman" panose="02020603050405020304" pitchFamily="18" charset="0"/>
              </a:rPr>
              <a:t>. This project is aimed at providing an efficient and user-friendly solution to meet the growing demand for car rental services.</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The proposed system will allow customers to browse available cars, make reservations, and complete payments easily through an intuitive platform. The goal is to simplify the car rental process, making it more accessible for customers while helping businesses manage their rental operations effectively.</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Thank you for considering this proposal. I look forward to the opportunity to discuss this project further and explore the possibility of its implementation.</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Sincerely,</a:t>
            </a:r>
            <a:br>
              <a:rPr lang="en-US" sz="1800"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MD. Al-Amin</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Trainee ID:1285366</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Batch: PWAD/NCLC-M/62/01</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Email: s.sawon2001@gmail.com</a:t>
            </a:r>
          </a:p>
        </p:txBody>
      </p:sp>
    </p:spTree>
    <p:extLst>
      <p:ext uri="{BB962C8B-B14F-4D97-AF65-F5344CB8AC3E}">
        <p14:creationId xmlns:p14="http://schemas.microsoft.com/office/powerpoint/2010/main" val="123920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505B-B02D-42E4-9434-29C646CD2E28}"/>
              </a:ext>
            </a:extLst>
          </p:cNvPr>
          <p:cNvSpPr>
            <a:spLocks noGrp="1"/>
          </p:cNvSpPr>
          <p:nvPr>
            <p:ph type="ctrTitle"/>
          </p:nvPr>
        </p:nvSpPr>
        <p:spPr>
          <a:xfrm>
            <a:off x="1361293" y="490330"/>
            <a:ext cx="7766936" cy="921515"/>
          </a:xfrm>
        </p:spPr>
        <p:txBody>
          <a:bodyPr/>
          <a:lstStyle/>
          <a:p>
            <a:pPr algn="l"/>
            <a:r>
              <a:rPr lang="en-US" dirty="0">
                <a:solidFill>
                  <a:schemeClr val="accent1">
                    <a:lumMod val="50000"/>
                  </a:schemeClr>
                </a:solidFill>
                <a:highlight>
                  <a:srgbClr val="C0C0C0"/>
                </a:highlight>
                <a:latin typeface="Times New Roman" panose="02020603050405020304" pitchFamily="18" charset="0"/>
                <a:ea typeface="Questrial"/>
                <a:cs typeface="Times New Roman" panose="02020603050405020304" pitchFamily="18" charset="0"/>
                <a:sym typeface="Questrial"/>
              </a:rPr>
              <a:t>Introduction</a:t>
            </a:r>
            <a:endParaRPr lang="en-US" dirty="0">
              <a:solidFill>
                <a:schemeClr val="accent1">
                  <a:lumMod val="50000"/>
                </a:schemeClr>
              </a:solidFill>
              <a:highlight>
                <a:srgbClr val="C0C0C0"/>
              </a:highligh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5B83467-19C8-487E-BC0C-7094E466F4D5}"/>
              </a:ext>
            </a:extLst>
          </p:cNvPr>
          <p:cNvSpPr>
            <a:spLocks noGrp="1"/>
          </p:cNvSpPr>
          <p:nvPr>
            <p:ph type="subTitle" idx="1"/>
          </p:nvPr>
        </p:nvSpPr>
        <p:spPr>
          <a:xfrm>
            <a:off x="1361293" y="1722783"/>
            <a:ext cx="7766936" cy="2451652"/>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The Car Rental Management System (CRMS) is an online platform that enables users to rent cars for short or long-term usage and provides rental businesses with an efficient way to manage their fleet, customers, and transactions. The system will streamline the process for both customers and car rental service providers, offering seamless booking, payment management, and tracking services.</a:t>
            </a:r>
          </a:p>
          <a:p>
            <a:pPr algn="just"/>
            <a:endParaRPr lang="en-US" dirty="0">
              <a:solidFill>
                <a:schemeClr val="tx1"/>
              </a:solidFill>
            </a:endParaRPr>
          </a:p>
        </p:txBody>
      </p:sp>
    </p:spTree>
    <p:extLst>
      <p:ext uri="{BB962C8B-B14F-4D97-AF65-F5344CB8AC3E}">
        <p14:creationId xmlns:p14="http://schemas.microsoft.com/office/powerpoint/2010/main" val="3528419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CED67E-C2E9-4CD6-9281-5E3CFBA5C383}"/>
              </a:ext>
            </a:extLst>
          </p:cNvPr>
          <p:cNvSpPr>
            <a:spLocks noGrp="1"/>
          </p:cNvSpPr>
          <p:nvPr>
            <p:ph type="body" idx="1"/>
          </p:nvPr>
        </p:nvSpPr>
        <p:spPr>
          <a:xfrm>
            <a:off x="1920792" y="332739"/>
            <a:ext cx="8596668" cy="1570962"/>
          </a:xfrm>
        </p:spPr>
        <p:txBody>
          <a:bodyPr>
            <a:normAutofit/>
          </a:bodyPr>
          <a:lstStyle/>
          <a:p>
            <a:r>
              <a:rPr lang="en-US" sz="2800" dirty="0">
                <a:solidFill>
                  <a:schemeClr val="accent1">
                    <a:lumMod val="50000"/>
                  </a:schemeClr>
                </a:solidFill>
                <a:highlight>
                  <a:srgbClr val="C0C0C0"/>
                </a:highlight>
                <a:latin typeface="Times New Roman" panose="02020603050405020304" pitchFamily="18" charset="0"/>
                <a:cs typeface="Times New Roman" panose="02020603050405020304" pitchFamily="18" charset="0"/>
              </a:rPr>
              <a:t>Index of the project </a:t>
            </a:r>
          </a:p>
        </p:txBody>
      </p:sp>
      <p:sp>
        <p:nvSpPr>
          <p:cNvPr id="2" name="TextBox 1">
            <a:extLst>
              <a:ext uri="{FF2B5EF4-FFF2-40B4-BE49-F238E27FC236}">
                <a16:creationId xmlns:a16="http://schemas.microsoft.com/office/drawing/2014/main" id="{A747F827-B01D-452E-BAB9-6A4FD9195AD5}"/>
              </a:ext>
            </a:extLst>
          </p:cNvPr>
          <p:cNvSpPr txBox="1"/>
          <p:nvPr/>
        </p:nvSpPr>
        <p:spPr>
          <a:xfrm>
            <a:off x="2213114" y="1614520"/>
            <a:ext cx="4956313" cy="3231654"/>
          </a:xfrm>
          <a:prstGeom prst="rect">
            <a:avLst/>
          </a:prstGeom>
          <a:noFill/>
        </p:spPr>
        <p:txBody>
          <a:bodyPr wrap="square" rtlCol="0">
            <a:spAutoFit/>
          </a:bodyPr>
          <a:lstStyle/>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Objective</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Feature</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ERD diagram</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Interface and Landing page</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Tools and Technology</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Implementation steps</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Project Timeline</a:t>
            </a:r>
          </a:p>
          <a:p>
            <a:pPr marL="342900" indent="-342900">
              <a:buFont typeface="+mj-lt"/>
              <a:buAutoNum type="arabicPeriod"/>
            </a:pPr>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789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60;p26">
            <a:extLst>
              <a:ext uri="{FF2B5EF4-FFF2-40B4-BE49-F238E27FC236}">
                <a16:creationId xmlns:a16="http://schemas.microsoft.com/office/drawing/2014/main" id="{819CCE4F-4EFE-415D-868B-F8A4C3F2DA1F}"/>
              </a:ext>
            </a:extLst>
          </p:cNvPr>
          <p:cNvSpPr txBox="1">
            <a:spLocks/>
          </p:cNvSpPr>
          <p:nvPr/>
        </p:nvSpPr>
        <p:spPr>
          <a:xfrm>
            <a:off x="1003799" y="1595519"/>
            <a:ext cx="7331817" cy="4351200"/>
          </a:xfrm>
          <a:prstGeom prst="rect">
            <a:avLst/>
          </a:prstGeom>
          <a:noFill/>
          <a:ln>
            <a:noFill/>
          </a:ln>
        </p:spPr>
        <p:txBody>
          <a:bodyPr spcFirstLastPara="1" wrap="square" lIns="91425" tIns="45700" rIns="91425" bIns="45700" anchor="t" anchorCtr="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900" dirty="0">
                <a:solidFill>
                  <a:schemeClr val="tx1"/>
                </a:solidFill>
                <a:latin typeface="Times New Roman" panose="02020603050405020304" pitchFamily="18" charset="0"/>
                <a:cs typeface="Times New Roman" panose="02020603050405020304" pitchFamily="18" charset="0"/>
              </a:rPr>
              <a:t> </a:t>
            </a:r>
            <a:r>
              <a:rPr lang="en-US" sz="8000" b="1" dirty="0">
                <a:solidFill>
                  <a:schemeClr val="tx1"/>
                </a:solidFill>
                <a:latin typeface="Times New Roman" panose="02020603050405020304" pitchFamily="18" charset="0"/>
                <a:cs typeface="Times New Roman" panose="02020603050405020304" pitchFamily="18" charset="0"/>
              </a:rPr>
              <a:t>For Customers:</a:t>
            </a:r>
            <a:endParaRPr lang="en-US" sz="8000" dirty="0">
              <a:solidFill>
                <a:schemeClr val="tx1"/>
              </a:solidFill>
              <a:latin typeface="Times New Roman" panose="02020603050405020304" pitchFamily="18" charset="0"/>
              <a:cs typeface="Times New Roman" panose="02020603050405020304" pitchFamily="18" charset="0"/>
            </a:endParaRPr>
          </a:p>
          <a:p>
            <a:pPr lvl="1"/>
            <a:r>
              <a:rPr lang="en-US" sz="8000" dirty="0">
                <a:solidFill>
                  <a:schemeClr val="tx1"/>
                </a:solidFill>
                <a:latin typeface="Times New Roman" panose="02020603050405020304" pitchFamily="18" charset="0"/>
                <a:cs typeface="Times New Roman" panose="02020603050405020304" pitchFamily="18" charset="0"/>
              </a:rPr>
              <a:t>Search and filter cars based on availability, type, and price.</a:t>
            </a:r>
          </a:p>
          <a:p>
            <a:pPr lvl="1"/>
            <a:r>
              <a:rPr lang="en-US" sz="8000" dirty="0">
                <a:solidFill>
                  <a:schemeClr val="tx1"/>
                </a:solidFill>
                <a:latin typeface="Times New Roman" panose="02020603050405020304" pitchFamily="18" charset="0"/>
                <a:cs typeface="Times New Roman" panose="02020603050405020304" pitchFamily="18" charset="0"/>
              </a:rPr>
              <a:t>Make online bookings and payments securely.</a:t>
            </a:r>
          </a:p>
          <a:p>
            <a:pPr lvl="1"/>
            <a:r>
              <a:rPr lang="en-US" sz="8000" dirty="0">
                <a:solidFill>
                  <a:schemeClr val="tx1"/>
                </a:solidFill>
                <a:latin typeface="Times New Roman" panose="02020603050405020304" pitchFamily="18" charset="0"/>
                <a:cs typeface="Times New Roman" panose="02020603050405020304" pitchFamily="18" charset="0"/>
              </a:rPr>
              <a:t>View booking history and manage upcoming rentals.</a:t>
            </a:r>
          </a:p>
          <a:p>
            <a:pPr lvl="1"/>
            <a:r>
              <a:rPr lang="en-US" sz="8000" dirty="0">
                <a:solidFill>
                  <a:schemeClr val="tx1"/>
                </a:solidFill>
                <a:latin typeface="Times New Roman" panose="02020603050405020304" pitchFamily="18" charset="0"/>
                <a:cs typeface="Times New Roman" panose="02020603050405020304" pitchFamily="18" charset="0"/>
              </a:rPr>
              <a:t>Receive booking confirmations via email.</a:t>
            </a:r>
          </a:p>
          <a:p>
            <a:r>
              <a:rPr lang="en-US" sz="8000" b="1" dirty="0">
                <a:solidFill>
                  <a:schemeClr val="tx1"/>
                </a:solidFill>
                <a:latin typeface="Times New Roman" panose="02020603050405020304" pitchFamily="18" charset="0"/>
                <a:cs typeface="Times New Roman" panose="02020603050405020304" pitchFamily="18" charset="0"/>
              </a:rPr>
              <a:t>For Rental Businesses(Admin):</a:t>
            </a:r>
            <a:endParaRPr lang="en-US" sz="8000" dirty="0">
              <a:solidFill>
                <a:schemeClr val="tx1"/>
              </a:solidFill>
              <a:latin typeface="Times New Roman" panose="02020603050405020304" pitchFamily="18" charset="0"/>
              <a:cs typeface="Times New Roman" panose="02020603050405020304" pitchFamily="18" charset="0"/>
            </a:endParaRPr>
          </a:p>
          <a:p>
            <a:pPr lvl="1"/>
            <a:r>
              <a:rPr lang="en-US" sz="8000" dirty="0">
                <a:solidFill>
                  <a:schemeClr val="tx1"/>
                </a:solidFill>
                <a:latin typeface="Times New Roman" panose="02020603050405020304" pitchFamily="18" charset="0"/>
                <a:cs typeface="Times New Roman" panose="02020603050405020304" pitchFamily="18" charset="0"/>
              </a:rPr>
              <a:t>Manage the car fleet (add, update, or remove cars).</a:t>
            </a:r>
          </a:p>
          <a:p>
            <a:pPr lvl="1"/>
            <a:r>
              <a:rPr lang="en-US" sz="8000" dirty="0">
                <a:solidFill>
                  <a:schemeClr val="tx1"/>
                </a:solidFill>
                <a:latin typeface="Times New Roman" panose="02020603050405020304" pitchFamily="18" charset="0"/>
                <a:cs typeface="Times New Roman" panose="02020603050405020304" pitchFamily="18" charset="0"/>
              </a:rPr>
              <a:t>View and manage customer bookings.</a:t>
            </a:r>
          </a:p>
          <a:p>
            <a:pPr lvl="1"/>
            <a:r>
              <a:rPr lang="en-US" sz="8000" dirty="0">
                <a:solidFill>
                  <a:schemeClr val="tx1"/>
                </a:solidFill>
                <a:latin typeface="Times New Roman" panose="02020603050405020304" pitchFamily="18" charset="0"/>
                <a:cs typeface="Times New Roman" panose="02020603050405020304" pitchFamily="18" charset="0"/>
              </a:rPr>
              <a:t>Process customer payments and track rental history.</a:t>
            </a:r>
          </a:p>
          <a:p>
            <a:pPr lvl="1"/>
            <a:r>
              <a:rPr lang="en-US" sz="8000" dirty="0">
                <a:solidFill>
                  <a:schemeClr val="tx1"/>
                </a:solidFill>
                <a:latin typeface="Times New Roman" panose="02020603050405020304" pitchFamily="18" charset="0"/>
                <a:cs typeface="Times New Roman" panose="02020603050405020304" pitchFamily="18" charset="0"/>
              </a:rPr>
              <a:t>Generate reports on revenue and car usage.</a:t>
            </a:r>
          </a:p>
          <a:p>
            <a:pPr marL="0" indent="0">
              <a:lnSpc>
                <a:spcPct val="90000"/>
              </a:lnSpc>
              <a:spcBef>
                <a:spcPts val="0"/>
              </a:spcBef>
              <a:buClr>
                <a:schemeClr val="dk1"/>
              </a:buClr>
              <a:buSzPts val="1900"/>
              <a:buFont typeface="Arial"/>
              <a:buChar char="•"/>
            </a:pPr>
            <a:endParaRPr lang="en-US" dirty="0">
              <a:latin typeface="Times New Roman" panose="02020603050405020304" pitchFamily="18" charset="0"/>
              <a:cs typeface="Times New Roman" panose="02020603050405020304" pitchFamily="18" charset="0"/>
            </a:endParaRPr>
          </a:p>
        </p:txBody>
      </p:sp>
      <p:sp>
        <p:nvSpPr>
          <p:cNvPr id="3" name="Google Shape;359;p26">
            <a:extLst>
              <a:ext uri="{FF2B5EF4-FFF2-40B4-BE49-F238E27FC236}">
                <a16:creationId xmlns:a16="http://schemas.microsoft.com/office/drawing/2014/main" id="{C9AD8FC3-B8A7-4D61-9F27-AA5F6E38F437}"/>
              </a:ext>
            </a:extLst>
          </p:cNvPr>
          <p:cNvSpPr txBox="1">
            <a:spLocks/>
          </p:cNvSpPr>
          <p:nvPr/>
        </p:nvSpPr>
        <p:spPr>
          <a:xfrm>
            <a:off x="1489365" y="487212"/>
            <a:ext cx="5120700" cy="917518"/>
          </a:xfrm>
          <a:prstGeom prst="rect">
            <a:avLst/>
          </a:prstGeom>
          <a:noFill/>
          <a:ln>
            <a:noFill/>
          </a:ln>
        </p:spPr>
        <p:txBody>
          <a:bodyPr spcFirstLastPara="1" wrap="square" lIns="91425" tIns="45700" rIns="91425" bIns="4570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dk1"/>
              </a:buClr>
              <a:buSzPts val="4400"/>
              <a:buFont typeface="Questrial"/>
              <a:buNone/>
            </a:pPr>
            <a:r>
              <a:rPr lang="en-US" dirty="0">
                <a:solidFill>
                  <a:schemeClr val="accent1">
                    <a:lumMod val="50000"/>
                  </a:schemeClr>
                </a:solidFill>
                <a:highlight>
                  <a:srgbClr val="C0C0C0"/>
                </a:highlight>
                <a:latin typeface="Times New Roman" panose="02020603050405020304" pitchFamily="18" charset="0"/>
                <a:ea typeface="Questrial"/>
                <a:cs typeface="Times New Roman" panose="02020603050405020304" pitchFamily="18" charset="0"/>
                <a:sym typeface="Questrial"/>
              </a:rPr>
              <a:t>Objectives:</a:t>
            </a:r>
            <a:endParaRPr lang="en-US" dirty="0">
              <a:solidFill>
                <a:schemeClr val="accent1">
                  <a:lumMod val="50000"/>
                </a:schemeClr>
              </a:solidFill>
              <a:highlight>
                <a:srgbClr val="C0C0C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25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76;p27">
            <a:extLst>
              <a:ext uri="{FF2B5EF4-FFF2-40B4-BE49-F238E27FC236}">
                <a16:creationId xmlns:a16="http://schemas.microsoft.com/office/drawing/2014/main" id="{0B99C95D-1527-49DB-9B94-D858BDC66EBC}"/>
              </a:ext>
            </a:extLst>
          </p:cNvPr>
          <p:cNvSpPr txBox="1">
            <a:spLocks/>
          </p:cNvSpPr>
          <p:nvPr/>
        </p:nvSpPr>
        <p:spPr>
          <a:xfrm>
            <a:off x="1517680" y="675861"/>
            <a:ext cx="7175745" cy="580445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venir"/>
                <a:ea typeface="Avenir"/>
                <a:cs typeface="Avenir"/>
                <a:sym typeface="Avenir"/>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venir"/>
                <a:ea typeface="Avenir"/>
                <a:cs typeface="Avenir"/>
                <a:sym typeface="Avenir"/>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pPr marL="0" indent="0" defTabSz="914400">
              <a:lnSpc>
                <a:spcPct val="120000"/>
              </a:lnSpc>
              <a:spcBef>
                <a:spcPts val="0"/>
              </a:spcBef>
              <a:buClr>
                <a:srgbClr val="000000"/>
              </a:buClr>
              <a:buSzPts val="2800"/>
              <a:buNone/>
              <a:defRPr/>
            </a:pPr>
            <a:r>
              <a:rPr lang="en-US" sz="16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Customer Module:</a:t>
            </a:r>
            <a:endParaRPr lang="en-US" sz="1800" dirty="0">
              <a:latin typeface="Times New Roman" panose="02020603050405020304" pitchFamily="18" charset="0"/>
              <a:cs typeface="Times New Roman" panose="02020603050405020304" pitchFamily="18" charset="0"/>
            </a:endParaRPr>
          </a:p>
          <a:p>
            <a:pPr marL="685800" lvl="1" indent="-228600" defTabSz="914400">
              <a:lnSpc>
                <a:spcPct val="120000"/>
              </a:lnSpc>
              <a:spcBef>
                <a:spcPts val="0"/>
              </a:spcBef>
              <a:buClr>
                <a:srgbClr val="000000"/>
              </a:buClr>
              <a:buSzPts val="2800"/>
              <a:defRPr/>
            </a:pPr>
            <a:r>
              <a:rPr lang="en-US" sz="1600" dirty="0">
                <a:latin typeface="Times New Roman" panose="02020603050405020304" pitchFamily="18" charset="0"/>
                <a:cs typeface="Times New Roman" panose="02020603050405020304" pitchFamily="18" charset="0"/>
              </a:rPr>
              <a:t>User Registration/Login</a:t>
            </a:r>
          </a:p>
          <a:p>
            <a:pPr marL="685800" lvl="1" indent="-228600" defTabSz="914400">
              <a:lnSpc>
                <a:spcPct val="120000"/>
              </a:lnSpc>
              <a:spcBef>
                <a:spcPts val="0"/>
              </a:spcBef>
              <a:buClr>
                <a:srgbClr val="000000"/>
              </a:buClr>
              <a:buSzPts val="2800"/>
              <a:defRPr/>
            </a:pPr>
            <a:r>
              <a:rPr lang="en-US" sz="1600" dirty="0">
                <a:latin typeface="Times New Roman" panose="02020603050405020304" pitchFamily="18" charset="0"/>
                <a:cs typeface="Times New Roman" panose="02020603050405020304" pitchFamily="18" charset="0"/>
              </a:rPr>
              <a:t>Car Search &amp; Booking</a:t>
            </a:r>
          </a:p>
          <a:p>
            <a:pPr marL="685800" lvl="1" indent="-228600" defTabSz="914400">
              <a:lnSpc>
                <a:spcPct val="120000"/>
              </a:lnSpc>
              <a:spcBef>
                <a:spcPts val="0"/>
              </a:spcBef>
              <a:buClr>
                <a:srgbClr val="000000"/>
              </a:buClr>
              <a:buSzPts val="2800"/>
              <a:defRPr/>
            </a:pPr>
            <a:r>
              <a:rPr lang="en-US" sz="1600" dirty="0">
                <a:latin typeface="Times New Roman" panose="02020603050405020304" pitchFamily="18" charset="0"/>
                <a:cs typeface="Times New Roman" panose="02020603050405020304" pitchFamily="18" charset="0"/>
              </a:rPr>
              <a:t>Booking Details</a:t>
            </a:r>
          </a:p>
          <a:p>
            <a:pPr marL="685800" lvl="1" indent="-228600" defTabSz="914400">
              <a:lnSpc>
                <a:spcPct val="120000"/>
              </a:lnSpc>
              <a:spcBef>
                <a:spcPts val="0"/>
              </a:spcBef>
              <a:buClr>
                <a:srgbClr val="000000"/>
              </a:buClr>
              <a:buSzPts val="2800"/>
              <a:defRPr/>
            </a:pPr>
            <a:r>
              <a:rPr lang="en-US" sz="1600" dirty="0">
                <a:latin typeface="Times New Roman" panose="02020603050405020304" pitchFamily="18" charset="0"/>
                <a:cs typeface="Times New Roman" panose="02020603050405020304" pitchFamily="18" charset="0"/>
              </a:rPr>
              <a:t>Booking &amp; Payment</a:t>
            </a:r>
          </a:p>
          <a:p>
            <a:pPr marL="685800" lvl="1" indent="-228600" defTabSz="914400">
              <a:lnSpc>
                <a:spcPct val="120000"/>
              </a:lnSpc>
              <a:spcBef>
                <a:spcPts val="0"/>
              </a:spcBef>
              <a:buClr>
                <a:srgbClr val="000000"/>
              </a:buClr>
              <a:buSzPts val="2800"/>
              <a:defRPr/>
            </a:pPr>
            <a:r>
              <a:rPr lang="en-US" sz="1600" dirty="0">
                <a:latin typeface="Times New Roman" panose="02020603050405020304" pitchFamily="18" charset="0"/>
                <a:cs typeface="Times New Roman" panose="02020603050405020304" pitchFamily="18" charset="0"/>
              </a:rPr>
              <a:t>Booking History</a:t>
            </a:r>
          </a:p>
          <a:p>
            <a:pPr marL="685800" lvl="1" indent="-228600" defTabSz="914400">
              <a:lnSpc>
                <a:spcPct val="120000"/>
              </a:lnSpc>
              <a:spcBef>
                <a:spcPts val="0"/>
              </a:spcBef>
              <a:buClr>
                <a:srgbClr val="000000"/>
              </a:buClr>
              <a:buSzPts val="2800"/>
              <a:defRPr/>
            </a:pPr>
            <a:r>
              <a:rPr lang="en-US" sz="1600" dirty="0">
                <a:latin typeface="Times New Roman" panose="02020603050405020304" pitchFamily="18" charset="0"/>
                <a:cs typeface="Times New Roman" panose="02020603050405020304" pitchFamily="18" charset="0"/>
              </a:rPr>
              <a:t>Rating &amp; Review System</a:t>
            </a:r>
          </a:p>
          <a:p>
            <a:pPr marL="0" lvl="0" indent="0" defTabSz="914400">
              <a:spcBef>
                <a:spcPts val="0"/>
              </a:spcBef>
              <a:buClr>
                <a:srgbClr val="000000"/>
              </a:buClr>
              <a:buSzPts val="2800"/>
              <a:buNone/>
              <a:defRPr/>
            </a:pPr>
            <a:endParaRPr lang="en-US" sz="1600" kern="0" dirty="0">
              <a:solidFill>
                <a:srgbClr val="000000"/>
              </a:solidFill>
              <a:latin typeface="Times New Roman" panose="02020603050405020304" pitchFamily="18" charset="0"/>
              <a:cs typeface="Times New Roman" panose="02020603050405020304" pitchFamily="18" charset="0"/>
            </a:endParaRPr>
          </a:p>
          <a:p>
            <a:pPr marL="0" lvl="0" indent="0" defTabSz="914400">
              <a:lnSpc>
                <a:spcPct val="120000"/>
              </a:lnSpc>
              <a:spcBef>
                <a:spcPts val="0"/>
              </a:spcBef>
              <a:buClr>
                <a:srgbClr val="000000"/>
              </a:buClr>
              <a:buSzPts val="2800"/>
              <a:buNone/>
              <a:defRPr/>
            </a:pPr>
            <a:r>
              <a:rPr lang="en-US" sz="1800" b="1" dirty="0">
                <a:latin typeface="Times New Roman" panose="02020603050405020304" pitchFamily="18" charset="0"/>
                <a:cs typeface="Times New Roman" panose="02020603050405020304" pitchFamily="18" charset="0"/>
              </a:rPr>
              <a:t>Admin Module (Car Rental Company):</a:t>
            </a:r>
          </a:p>
          <a:p>
            <a:pPr marL="685800" lvl="1" indent="-228600" defTabSz="914400">
              <a:lnSpc>
                <a:spcPct val="120000"/>
              </a:lnSpc>
              <a:spcBef>
                <a:spcPts val="0"/>
              </a:spcBef>
              <a:buClr>
                <a:srgbClr val="000000"/>
              </a:buClr>
              <a:buSzPts val="2800"/>
              <a:defRPr/>
            </a:pPr>
            <a:r>
              <a:rPr lang="en-US" sz="1600" dirty="0">
                <a:latin typeface="Times New Roman" panose="02020603050405020304" pitchFamily="18" charset="0"/>
                <a:cs typeface="Times New Roman" panose="02020603050405020304" pitchFamily="18" charset="0"/>
              </a:rPr>
              <a:t>Car Fleet Management</a:t>
            </a:r>
          </a:p>
          <a:p>
            <a:pPr marL="685800" lvl="1" indent="-228600" defTabSz="914400">
              <a:lnSpc>
                <a:spcPct val="120000"/>
              </a:lnSpc>
              <a:spcBef>
                <a:spcPts val="0"/>
              </a:spcBef>
              <a:buClr>
                <a:srgbClr val="000000"/>
              </a:buClr>
              <a:buSzPts val="2800"/>
              <a:defRPr/>
            </a:pPr>
            <a:r>
              <a:rPr lang="en-US" sz="1600" dirty="0">
                <a:latin typeface="Times New Roman" panose="02020603050405020304" pitchFamily="18" charset="0"/>
                <a:cs typeface="Times New Roman" panose="02020603050405020304" pitchFamily="18" charset="0"/>
              </a:rPr>
              <a:t>Booking Management</a:t>
            </a:r>
          </a:p>
          <a:p>
            <a:pPr marL="685800" lvl="1" indent="-228600" defTabSz="914400">
              <a:lnSpc>
                <a:spcPct val="120000"/>
              </a:lnSpc>
              <a:spcBef>
                <a:spcPts val="0"/>
              </a:spcBef>
              <a:buClr>
                <a:srgbClr val="000000"/>
              </a:buClr>
              <a:buSzPts val="2800"/>
              <a:defRPr/>
            </a:pPr>
            <a:r>
              <a:rPr lang="en-US" sz="1600" dirty="0">
                <a:latin typeface="Times New Roman" panose="02020603050405020304" pitchFamily="18" charset="0"/>
                <a:cs typeface="Times New Roman" panose="02020603050405020304" pitchFamily="18" charset="0"/>
              </a:rPr>
              <a:t>Payment Management</a:t>
            </a:r>
          </a:p>
          <a:p>
            <a:pPr marL="685800" lvl="1" indent="-228600" defTabSz="914400">
              <a:lnSpc>
                <a:spcPct val="120000"/>
              </a:lnSpc>
              <a:spcBef>
                <a:spcPts val="0"/>
              </a:spcBef>
              <a:buClr>
                <a:srgbClr val="000000"/>
              </a:buClr>
              <a:buSzPts val="2800"/>
              <a:defRPr/>
            </a:pPr>
            <a:r>
              <a:rPr lang="en-US" sz="1600" dirty="0">
                <a:latin typeface="Times New Roman" panose="02020603050405020304" pitchFamily="18" charset="0"/>
                <a:cs typeface="Times New Roman" panose="02020603050405020304" pitchFamily="18" charset="0"/>
              </a:rPr>
              <a:t>Reporting</a:t>
            </a:r>
          </a:p>
          <a:p>
            <a:pPr marL="0" lvl="0" indent="0" defTabSz="914400">
              <a:spcBef>
                <a:spcPts val="0"/>
              </a:spcBef>
              <a:buClr>
                <a:srgbClr val="000000"/>
              </a:buClr>
              <a:buSzPts val="2800"/>
              <a:buNone/>
              <a:defRPr/>
            </a:pPr>
            <a:endPar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venir"/>
            </a:endParaRPr>
          </a:p>
          <a:p>
            <a:pPr marL="0" lvl="0" indent="0" defTabSz="914400">
              <a:lnSpc>
                <a:spcPct val="120000"/>
              </a:lnSpc>
              <a:spcBef>
                <a:spcPts val="0"/>
              </a:spcBef>
              <a:buClr>
                <a:srgbClr val="000000"/>
              </a:buClr>
              <a:buSzPts val="2800"/>
              <a:buNone/>
              <a:defRPr/>
            </a:pPr>
            <a:r>
              <a:rPr lang="en-US" sz="1800" b="1" dirty="0">
                <a:latin typeface="Times New Roman" panose="02020603050405020304" pitchFamily="18" charset="0"/>
                <a:cs typeface="Times New Roman" panose="02020603050405020304" pitchFamily="18" charset="0"/>
              </a:rPr>
              <a:t>Other Features:</a:t>
            </a:r>
          </a:p>
          <a:p>
            <a:pPr marL="685800" lvl="1" indent="-228600" defTabSz="914400">
              <a:lnSpc>
                <a:spcPct val="120000"/>
              </a:lnSpc>
              <a:spcBef>
                <a:spcPts val="0"/>
              </a:spcBef>
              <a:buClr>
                <a:srgbClr val="000000"/>
              </a:buClr>
              <a:buSzPts val="2800"/>
              <a:defRPr/>
            </a:pPr>
            <a:r>
              <a:rPr lang="en-US" sz="1600" dirty="0">
                <a:latin typeface="Times New Roman" panose="02020603050405020304" pitchFamily="18" charset="0"/>
                <a:cs typeface="Times New Roman" panose="02020603050405020304" pitchFamily="18" charset="0"/>
              </a:rPr>
              <a:t>Responsive Design</a:t>
            </a:r>
          </a:p>
          <a:p>
            <a:pPr marL="685800" lvl="1" indent="-228600" defTabSz="914400">
              <a:lnSpc>
                <a:spcPct val="120000"/>
              </a:lnSpc>
              <a:spcBef>
                <a:spcPts val="0"/>
              </a:spcBef>
              <a:buClr>
                <a:srgbClr val="000000"/>
              </a:buClr>
              <a:buSzPts val="2800"/>
              <a:defRPr/>
            </a:pPr>
            <a:r>
              <a:rPr lang="en-US" sz="1600" dirty="0">
                <a:latin typeface="Times New Roman" panose="02020603050405020304" pitchFamily="18" charset="0"/>
                <a:cs typeface="Times New Roman" panose="02020603050405020304" pitchFamily="18" charset="0"/>
              </a:rPr>
              <a:t>Email Notifications</a:t>
            </a:r>
          </a:p>
          <a:p>
            <a:pPr marL="685800" lvl="1" indent="-228600" defTabSz="914400">
              <a:lnSpc>
                <a:spcPct val="120000"/>
              </a:lnSpc>
              <a:spcBef>
                <a:spcPts val="0"/>
              </a:spcBef>
              <a:buClr>
                <a:srgbClr val="000000"/>
              </a:buClr>
              <a:buSzPts val="2800"/>
              <a:defRPr/>
            </a:pPr>
            <a:r>
              <a:rPr lang="en-US" sz="1600" dirty="0">
                <a:latin typeface="Times New Roman" panose="02020603050405020304" pitchFamily="18" charset="0"/>
                <a:cs typeface="Times New Roman" panose="02020603050405020304" pitchFamily="18" charset="0"/>
              </a:rPr>
              <a:t>Admin Dashboard</a:t>
            </a:r>
          </a:p>
        </p:txBody>
      </p:sp>
      <p:sp>
        <p:nvSpPr>
          <p:cNvPr id="5" name="Google Shape;375;p27">
            <a:extLst>
              <a:ext uri="{FF2B5EF4-FFF2-40B4-BE49-F238E27FC236}">
                <a16:creationId xmlns:a16="http://schemas.microsoft.com/office/drawing/2014/main" id="{1F5D3D8B-307F-4A4A-A627-CF8AB87DC221}"/>
              </a:ext>
            </a:extLst>
          </p:cNvPr>
          <p:cNvSpPr txBox="1">
            <a:spLocks/>
          </p:cNvSpPr>
          <p:nvPr/>
        </p:nvSpPr>
        <p:spPr>
          <a:xfrm>
            <a:off x="1517680" y="79512"/>
            <a:ext cx="7175745" cy="742123"/>
          </a:xfrm>
          <a:prstGeom prst="rect">
            <a:avLst/>
          </a:prstGeom>
          <a:noFill/>
          <a:ln>
            <a:noFill/>
          </a:ln>
        </p:spPr>
        <p:txBody>
          <a:bodyPr spcFirstLastPara="1" wrap="square" lIns="91425" tIns="45700" rIns="91425" bIns="4570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dk1"/>
              </a:buClr>
              <a:buSzPts val="4400"/>
              <a:buFont typeface="Questrial"/>
              <a:buNone/>
            </a:pPr>
            <a:r>
              <a:rPr lang="en-US" sz="3200" dirty="0">
                <a:solidFill>
                  <a:schemeClr val="accent1">
                    <a:lumMod val="50000"/>
                  </a:schemeClr>
                </a:solidFill>
                <a:highlight>
                  <a:srgbClr val="C0C0C0"/>
                </a:highlight>
                <a:latin typeface="Times New Roman" panose="02020603050405020304" pitchFamily="18" charset="0"/>
                <a:cs typeface="Times New Roman" panose="02020603050405020304" pitchFamily="18" charset="0"/>
              </a:rPr>
              <a:t>Software feature </a:t>
            </a:r>
          </a:p>
        </p:txBody>
      </p:sp>
    </p:spTree>
    <p:extLst>
      <p:ext uri="{BB962C8B-B14F-4D97-AF65-F5344CB8AC3E}">
        <p14:creationId xmlns:p14="http://schemas.microsoft.com/office/powerpoint/2010/main" val="332448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30F55C-58E0-56C7-A2E1-AACEAD348DCC}"/>
              </a:ext>
            </a:extLst>
          </p:cNvPr>
          <p:cNvSpPr txBox="1"/>
          <p:nvPr/>
        </p:nvSpPr>
        <p:spPr>
          <a:xfrm>
            <a:off x="3657600" y="464949"/>
            <a:ext cx="4850969" cy="461665"/>
          </a:xfrm>
          <a:prstGeom prst="rect">
            <a:avLst/>
          </a:prstGeom>
          <a:noFill/>
        </p:spPr>
        <p:txBody>
          <a:bodyPr wrap="square" rtlCol="0">
            <a:spAutoFit/>
          </a:bodyPr>
          <a:lstStyle/>
          <a:p>
            <a:pPr algn="ctr"/>
            <a:r>
              <a:rPr lang="en-US" sz="2400" b="1" dirty="0"/>
              <a:t>Gantt Chart</a:t>
            </a:r>
          </a:p>
        </p:txBody>
      </p:sp>
      <p:graphicFrame>
        <p:nvGraphicFramePr>
          <p:cNvPr id="2" name="Table 1">
            <a:extLst>
              <a:ext uri="{FF2B5EF4-FFF2-40B4-BE49-F238E27FC236}">
                <a16:creationId xmlns:a16="http://schemas.microsoft.com/office/drawing/2014/main" id="{396EA219-E21A-C679-119F-7DB8BFE68718}"/>
              </a:ext>
            </a:extLst>
          </p:cNvPr>
          <p:cNvGraphicFramePr>
            <a:graphicFrameLocks noGrp="1"/>
          </p:cNvGraphicFramePr>
          <p:nvPr>
            <p:extLst>
              <p:ext uri="{D42A27DB-BD31-4B8C-83A1-F6EECF244321}">
                <p14:modId xmlns:p14="http://schemas.microsoft.com/office/powerpoint/2010/main" val="2515743378"/>
              </p:ext>
            </p:extLst>
          </p:nvPr>
        </p:nvGraphicFramePr>
        <p:xfrm>
          <a:off x="702365" y="1118901"/>
          <a:ext cx="10384189" cy="5274150"/>
        </p:xfrm>
        <a:graphic>
          <a:graphicData uri="http://schemas.openxmlformats.org/drawingml/2006/table">
            <a:tbl>
              <a:tblPr firstRow="1" bandRow="1">
                <a:tableStyleId>{5940675A-B579-460E-94D1-54222C63F5DA}</a:tableStyleId>
              </a:tblPr>
              <a:tblGrid>
                <a:gridCol w="2741806">
                  <a:extLst>
                    <a:ext uri="{9D8B030D-6E8A-4147-A177-3AD203B41FA5}">
                      <a16:colId xmlns:a16="http://schemas.microsoft.com/office/drawing/2014/main" val="850344114"/>
                    </a:ext>
                  </a:extLst>
                </a:gridCol>
                <a:gridCol w="1481204">
                  <a:extLst>
                    <a:ext uri="{9D8B030D-6E8A-4147-A177-3AD203B41FA5}">
                      <a16:colId xmlns:a16="http://schemas.microsoft.com/office/drawing/2014/main" val="2674033859"/>
                    </a:ext>
                  </a:extLst>
                </a:gridCol>
                <a:gridCol w="1244842">
                  <a:extLst>
                    <a:ext uri="{9D8B030D-6E8A-4147-A177-3AD203B41FA5}">
                      <a16:colId xmlns:a16="http://schemas.microsoft.com/office/drawing/2014/main" val="3220750161"/>
                    </a:ext>
                  </a:extLst>
                </a:gridCol>
                <a:gridCol w="1203145">
                  <a:extLst>
                    <a:ext uri="{9D8B030D-6E8A-4147-A177-3AD203B41FA5}">
                      <a16:colId xmlns:a16="http://schemas.microsoft.com/office/drawing/2014/main" val="1454068617"/>
                    </a:ext>
                  </a:extLst>
                </a:gridCol>
                <a:gridCol w="1207751">
                  <a:extLst>
                    <a:ext uri="{9D8B030D-6E8A-4147-A177-3AD203B41FA5}">
                      <a16:colId xmlns:a16="http://schemas.microsoft.com/office/drawing/2014/main" val="4291780906"/>
                    </a:ext>
                  </a:extLst>
                </a:gridCol>
                <a:gridCol w="1276357">
                  <a:extLst>
                    <a:ext uri="{9D8B030D-6E8A-4147-A177-3AD203B41FA5}">
                      <a16:colId xmlns:a16="http://schemas.microsoft.com/office/drawing/2014/main" val="1861372437"/>
                    </a:ext>
                  </a:extLst>
                </a:gridCol>
                <a:gridCol w="1229084">
                  <a:extLst>
                    <a:ext uri="{9D8B030D-6E8A-4147-A177-3AD203B41FA5}">
                      <a16:colId xmlns:a16="http://schemas.microsoft.com/office/drawing/2014/main" val="1783566382"/>
                    </a:ext>
                  </a:extLst>
                </a:gridCol>
              </a:tblGrid>
              <a:tr h="796599">
                <a:tc>
                  <a:txBody>
                    <a:bodyPr/>
                    <a:lstStyle/>
                    <a:p>
                      <a:pPr algn="ctr"/>
                      <a:r>
                        <a:rPr lang="en-US" sz="2000" b="1" dirty="0"/>
                        <a:t>Task</a:t>
                      </a:r>
                    </a:p>
                  </a:txBody>
                  <a:tcPr anchor="ctr">
                    <a:solidFill>
                      <a:schemeClr val="accent6">
                        <a:lumMod val="20000"/>
                        <a:lumOff val="80000"/>
                      </a:schemeClr>
                    </a:solidFill>
                  </a:tcPr>
                </a:tc>
                <a:tc>
                  <a:txBody>
                    <a:bodyPr/>
                    <a:lstStyle/>
                    <a:p>
                      <a:pPr algn="ctr"/>
                      <a:r>
                        <a:rPr lang="en-US" sz="2000" b="1" dirty="0"/>
                        <a:t>DAY-10</a:t>
                      </a:r>
                    </a:p>
                  </a:txBody>
                  <a:tcPr anchor="c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DAY-10</a:t>
                      </a:r>
                    </a:p>
                  </a:txBody>
                  <a:tcPr anchor="ctr">
                    <a:solidFill>
                      <a:schemeClr val="accent6">
                        <a:lumMod val="20000"/>
                        <a:lumOff val="80000"/>
                      </a:schemeClr>
                    </a:solidFill>
                  </a:tcPr>
                </a:tc>
                <a:tc>
                  <a:txBody>
                    <a:bodyPr/>
                    <a:lstStyle/>
                    <a:p>
                      <a:pPr algn="ctr"/>
                      <a:r>
                        <a:rPr lang="en-US" sz="2000" b="1" dirty="0"/>
                        <a:t>DAY-10</a:t>
                      </a:r>
                    </a:p>
                  </a:txBody>
                  <a:tcPr anchor="ctr">
                    <a:solidFill>
                      <a:schemeClr val="accent6">
                        <a:lumMod val="20000"/>
                        <a:lumOff val="80000"/>
                      </a:schemeClr>
                    </a:solidFill>
                  </a:tcPr>
                </a:tc>
                <a:tc>
                  <a:txBody>
                    <a:bodyPr/>
                    <a:lstStyle/>
                    <a:p>
                      <a:pPr algn="ctr"/>
                      <a:r>
                        <a:rPr lang="en-US" sz="2000" b="1" dirty="0"/>
                        <a:t>DAY-10</a:t>
                      </a:r>
                    </a:p>
                  </a:txBody>
                  <a:tcPr anchor="ctr">
                    <a:solidFill>
                      <a:schemeClr val="accent6">
                        <a:lumMod val="20000"/>
                        <a:lumOff val="80000"/>
                      </a:schemeClr>
                    </a:solidFill>
                  </a:tcPr>
                </a:tc>
                <a:tc>
                  <a:txBody>
                    <a:bodyPr/>
                    <a:lstStyle/>
                    <a:p>
                      <a:pPr algn="ctr"/>
                      <a:r>
                        <a:rPr lang="en-US" sz="2000" b="1" dirty="0"/>
                        <a:t>DAY-10</a:t>
                      </a:r>
                    </a:p>
                  </a:txBody>
                  <a:tcPr anchor="ctr">
                    <a:solidFill>
                      <a:schemeClr val="accent6">
                        <a:lumMod val="20000"/>
                        <a:lumOff val="80000"/>
                      </a:schemeClr>
                    </a:solidFill>
                  </a:tcPr>
                </a:tc>
                <a:tc>
                  <a:txBody>
                    <a:bodyPr/>
                    <a:lstStyle/>
                    <a:p>
                      <a:pPr algn="ctr"/>
                      <a:r>
                        <a:rPr lang="en-US" sz="2000" b="1" dirty="0"/>
                        <a:t>DAY-10</a:t>
                      </a:r>
                    </a:p>
                  </a:txBody>
                  <a:tcPr anchor="ctr">
                    <a:solidFill>
                      <a:schemeClr val="accent6">
                        <a:lumMod val="20000"/>
                        <a:lumOff val="80000"/>
                      </a:schemeClr>
                    </a:solidFill>
                  </a:tcPr>
                </a:tc>
                <a:extLst>
                  <a:ext uri="{0D108BD9-81ED-4DB2-BD59-A6C34878D82A}">
                    <a16:rowId xmlns:a16="http://schemas.microsoft.com/office/drawing/2014/main" val="890980840"/>
                  </a:ext>
                </a:extLst>
              </a:tr>
              <a:tr h="787939">
                <a:tc>
                  <a:txBody>
                    <a:bodyPr/>
                    <a:lstStyle/>
                    <a:p>
                      <a:r>
                        <a:rPr lang="en-US" sz="2000" b="1" dirty="0">
                          <a:solidFill>
                            <a:schemeClr val="tx1">
                              <a:lumMod val="75000"/>
                              <a:lumOff val="25000"/>
                            </a:schemeClr>
                          </a:solidFill>
                        </a:rPr>
                        <a:t>Requirement Analysis</a:t>
                      </a:r>
                    </a:p>
                  </a:txBody>
                  <a:tcPr anchor="ctr"/>
                </a:tc>
                <a:tc>
                  <a:txBody>
                    <a:bodyPr/>
                    <a:lstStyle/>
                    <a:p>
                      <a:endParaRPr lang="en-US" dirty="0">
                        <a:solidFill>
                          <a:schemeClr val="bg2">
                            <a:lumMod val="75000"/>
                          </a:schemeClr>
                        </a:solidFill>
                      </a:endParaRPr>
                    </a:p>
                  </a:txBody>
                  <a:tcPr>
                    <a:solidFill>
                      <a:schemeClr val="bg2">
                        <a:lumMod val="75000"/>
                      </a:schemeClr>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36570790"/>
                  </a:ext>
                </a:extLst>
              </a:tr>
              <a:tr h="695670">
                <a:tc>
                  <a:txBody>
                    <a:bodyPr/>
                    <a:lstStyle/>
                    <a:p>
                      <a:r>
                        <a:rPr lang="en-US" sz="2000" b="1" dirty="0">
                          <a:solidFill>
                            <a:schemeClr val="tx1">
                              <a:lumMod val="75000"/>
                              <a:lumOff val="25000"/>
                            </a:schemeClr>
                          </a:solidFill>
                        </a:rPr>
                        <a:t>System Design</a:t>
                      </a:r>
                    </a:p>
                  </a:txBody>
                  <a:tcPr anchor="ctr"/>
                </a:tc>
                <a:tc>
                  <a:txBody>
                    <a:bodyPr/>
                    <a:lstStyle/>
                    <a:p>
                      <a:endParaRPr lang="en-US" dirty="0"/>
                    </a:p>
                  </a:txBody>
                  <a:tcPr>
                    <a:solidFill>
                      <a:schemeClr val="bg2">
                        <a:lumMod val="75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71427478"/>
                  </a:ext>
                </a:extLst>
              </a:tr>
              <a:tr h="670828">
                <a:tc>
                  <a:txBody>
                    <a:bodyPr/>
                    <a:lstStyle/>
                    <a:p>
                      <a:r>
                        <a:rPr lang="en-US" sz="2000" b="1" dirty="0">
                          <a:solidFill>
                            <a:schemeClr val="tx1">
                              <a:lumMod val="75000"/>
                              <a:lumOff val="25000"/>
                            </a:schemeClr>
                          </a:solidFill>
                        </a:rPr>
                        <a:t>Implementation</a:t>
                      </a:r>
                    </a:p>
                  </a:txBody>
                  <a:tcPr anchor="ctr"/>
                </a:tc>
                <a:tc>
                  <a:txBody>
                    <a:bodyPr/>
                    <a:lstStyle/>
                    <a:p>
                      <a:endParaRPr lang="en-US" dirty="0"/>
                    </a:p>
                  </a:txBody>
                  <a:tcPr/>
                </a:tc>
                <a:tc>
                  <a:txBody>
                    <a:bodyPr/>
                    <a:lstStyle/>
                    <a:p>
                      <a:endParaRPr lang="en-US" dirty="0"/>
                    </a:p>
                  </a:txBody>
                  <a:tcPr>
                    <a:solidFill>
                      <a:schemeClr val="bg2">
                        <a:lumMod val="75000"/>
                      </a:schemeClr>
                    </a:solidFill>
                  </a:tcPr>
                </a:tc>
                <a:tc>
                  <a:txBody>
                    <a:bodyPr/>
                    <a:lstStyle/>
                    <a:p>
                      <a:endParaRPr lang="en-US" dirty="0"/>
                    </a:p>
                  </a:txBody>
                  <a:tcPr>
                    <a:solidFill>
                      <a:schemeClr val="bg2">
                        <a:lumMod val="75000"/>
                      </a:schemeClr>
                    </a:solidFill>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499172125"/>
                  </a:ext>
                </a:extLst>
              </a:tr>
              <a:tr h="670826">
                <a:tc>
                  <a:txBody>
                    <a:bodyPr/>
                    <a:lstStyle/>
                    <a:p>
                      <a:r>
                        <a:rPr lang="en-US" sz="2000" b="1" dirty="0">
                          <a:solidFill>
                            <a:schemeClr val="tx1">
                              <a:lumMod val="75000"/>
                              <a:lumOff val="25000"/>
                            </a:schemeClr>
                          </a:solidFill>
                        </a:rPr>
                        <a:t>Testing</a:t>
                      </a:r>
                    </a:p>
                  </a:txBody>
                  <a:tcPr anchor="ct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solidFill>
                      <a:schemeClr val="bg2">
                        <a:lumMod val="75000"/>
                      </a:schemeClr>
                    </a:solidFill>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12007107"/>
                  </a:ext>
                </a:extLst>
              </a:tr>
              <a:tr h="652695">
                <a:tc>
                  <a:txBody>
                    <a:bodyPr/>
                    <a:lstStyle/>
                    <a:p>
                      <a:r>
                        <a:rPr lang="en-US" sz="2000" b="1" dirty="0">
                          <a:solidFill>
                            <a:schemeClr val="tx1">
                              <a:lumMod val="75000"/>
                              <a:lumOff val="25000"/>
                            </a:schemeClr>
                          </a:solidFill>
                        </a:rPr>
                        <a:t>Deployment</a:t>
                      </a:r>
                    </a:p>
                  </a:txBody>
                  <a:tcPr anchor="ct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bg2">
                        <a:lumMod val="75000"/>
                      </a:schemeClr>
                    </a:solidFill>
                  </a:tcPr>
                </a:tc>
                <a:tc>
                  <a:txBody>
                    <a:bodyPr/>
                    <a:lstStyle/>
                    <a:p>
                      <a:endParaRPr lang="en-US"/>
                    </a:p>
                  </a:txBody>
                  <a:tcPr/>
                </a:tc>
                <a:extLst>
                  <a:ext uri="{0D108BD9-81ED-4DB2-BD59-A6C34878D82A}">
                    <a16:rowId xmlns:a16="http://schemas.microsoft.com/office/drawing/2014/main" val="2696553662"/>
                  </a:ext>
                </a:extLst>
              </a:tr>
              <a:tr h="543914">
                <a:tc>
                  <a:txBody>
                    <a:bodyPr/>
                    <a:lstStyle/>
                    <a:p>
                      <a:r>
                        <a:rPr lang="en-US" sz="2000" b="1" dirty="0">
                          <a:solidFill>
                            <a:schemeClr val="tx1">
                              <a:lumMod val="75000"/>
                              <a:lumOff val="25000"/>
                            </a:schemeClr>
                          </a:solidFill>
                        </a:rPr>
                        <a:t>Maintenance</a:t>
                      </a:r>
                    </a:p>
                  </a:txBody>
                  <a:tcPr anchor="ct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bg2">
                        <a:lumMod val="75000"/>
                      </a:schemeClr>
                    </a:solidFill>
                  </a:tcPr>
                </a:tc>
                <a:extLst>
                  <a:ext uri="{0D108BD9-81ED-4DB2-BD59-A6C34878D82A}">
                    <a16:rowId xmlns:a16="http://schemas.microsoft.com/office/drawing/2014/main" val="2872088422"/>
                  </a:ext>
                </a:extLst>
              </a:tr>
              <a:tr h="455679">
                <a:tc>
                  <a:txBody>
                    <a:bodyPr/>
                    <a:lstStyle/>
                    <a:p>
                      <a:r>
                        <a:rPr lang="en-US" sz="2000" b="1" dirty="0">
                          <a:solidFill>
                            <a:schemeClr val="tx1">
                              <a:lumMod val="75000"/>
                              <a:lumOff val="25000"/>
                            </a:schemeClr>
                          </a:solidFill>
                        </a:rPr>
                        <a:t>Documentation</a:t>
                      </a:r>
                    </a:p>
                  </a:txBody>
                  <a:tcPr anchor="ctr"/>
                </a:tc>
                <a:tc>
                  <a:txBody>
                    <a:bodyPr/>
                    <a:lstStyle/>
                    <a:p>
                      <a:endParaRPr lang="en-US" dirty="0"/>
                    </a:p>
                  </a:txBody>
                  <a:tcPr>
                    <a:solidFill>
                      <a:schemeClr val="bg2">
                        <a:lumMod val="75000"/>
                      </a:schemeClr>
                    </a:solidFill>
                  </a:tcPr>
                </a:tc>
                <a:tc>
                  <a:txBody>
                    <a:bodyPr/>
                    <a:lstStyle/>
                    <a:p>
                      <a:endParaRPr lang="en-US" dirty="0"/>
                    </a:p>
                  </a:txBody>
                  <a:tcPr>
                    <a:solidFill>
                      <a:schemeClr val="bg2">
                        <a:lumMod val="75000"/>
                      </a:schemeClr>
                    </a:solidFill>
                  </a:tcPr>
                </a:tc>
                <a:tc>
                  <a:txBody>
                    <a:bodyPr/>
                    <a:lstStyle/>
                    <a:p>
                      <a:endParaRPr lang="en-US" dirty="0"/>
                    </a:p>
                  </a:txBody>
                  <a:tcPr>
                    <a:solidFill>
                      <a:schemeClr val="bg2">
                        <a:lumMod val="75000"/>
                      </a:schemeClr>
                    </a:solidFill>
                  </a:tcPr>
                </a:tc>
                <a:tc>
                  <a:txBody>
                    <a:bodyPr/>
                    <a:lstStyle/>
                    <a:p>
                      <a:endParaRPr lang="en-US" dirty="0"/>
                    </a:p>
                  </a:txBody>
                  <a:tcPr>
                    <a:solidFill>
                      <a:schemeClr val="bg2">
                        <a:lumMod val="75000"/>
                      </a:schemeClr>
                    </a:solidFill>
                  </a:tcPr>
                </a:tc>
                <a:tc>
                  <a:txBody>
                    <a:bodyPr/>
                    <a:lstStyle/>
                    <a:p>
                      <a:endParaRPr lang="en-US" dirty="0"/>
                    </a:p>
                  </a:txBody>
                  <a:tcPr>
                    <a:solidFill>
                      <a:schemeClr val="bg2">
                        <a:lumMod val="75000"/>
                      </a:schemeClr>
                    </a:solidFill>
                  </a:tcPr>
                </a:tc>
                <a:tc>
                  <a:txBody>
                    <a:bodyPr/>
                    <a:lstStyle/>
                    <a:p>
                      <a:endParaRPr lang="en-US" dirty="0"/>
                    </a:p>
                  </a:txBody>
                  <a:tcPr>
                    <a:solidFill>
                      <a:schemeClr val="bg2">
                        <a:lumMod val="75000"/>
                      </a:schemeClr>
                    </a:solidFill>
                  </a:tcPr>
                </a:tc>
                <a:extLst>
                  <a:ext uri="{0D108BD9-81ED-4DB2-BD59-A6C34878D82A}">
                    <a16:rowId xmlns:a16="http://schemas.microsoft.com/office/drawing/2014/main" val="4156679411"/>
                  </a:ext>
                </a:extLst>
              </a:tr>
            </a:tbl>
          </a:graphicData>
        </a:graphic>
      </p:graphicFrame>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C0BBE6F-37BA-6A4E-A1DD-1294CE7BDA6E}"/>
                  </a:ext>
                </a:extLst>
              </p14:cNvPr>
              <p14:cNvContentPartPr/>
              <p14:nvPr/>
            </p14:nvContentPartPr>
            <p14:xfrm>
              <a:off x="9616332" y="1986368"/>
              <a:ext cx="360" cy="360"/>
            </p14:xfrm>
          </p:contentPart>
        </mc:Choice>
        <mc:Fallback xmlns="">
          <p:pic>
            <p:nvPicPr>
              <p:cNvPr id="4" name="Ink 3">
                <a:extLst>
                  <a:ext uri="{FF2B5EF4-FFF2-40B4-BE49-F238E27FC236}">
                    <a16:creationId xmlns:a16="http://schemas.microsoft.com/office/drawing/2014/main" id="{FC0BBE6F-37BA-6A4E-A1DD-1294CE7BDA6E}"/>
                  </a:ext>
                </a:extLst>
              </p:cNvPr>
              <p:cNvPicPr/>
              <p:nvPr/>
            </p:nvPicPr>
            <p:blipFill>
              <a:blip r:embed="rId3"/>
              <a:stretch>
                <a:fillRect/>
              </a:stretch>
            </p:blipFill>
            <p:spPr>
              <a:xfrm>
                <a:off x="9610212" y="198024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3FD8BE6-DABE-E6C6-FB4A-6CBB7DF562ED}"/>
                  </a:ext>
                </a:extLst>
              </p14:cNvPr>
              <p14:cNvContentPartPr/>
              <p14:nvPr/>
            </p14:nvContentPartPr>
            <p14:xfrm>
              <a:off x="-2159988" y="851288"/>
              <a:ext cx="360" cy="360"/>
            </p14:xfrm>
          </p:contentPart>
        </mc:Choice>
        <mc:Fallback xmlns="">
          <p:pic>
            <p:nvPicPr>
              <p:cNvPr id="5" name="Ink 4">
                <a:extLst>
                  <a:ext uri="{FF2B5EF4-FFF2-40B4-BE49-F238E27FC236}">
                    <a16:creationId xmlns:a16="http://schemas.microsoft.com/office/drawing/2014/main" id="{03FD8BE6-DABE-E6C6-FB4A-6CBB7DF562ED}"/>
                  </a:ext>
                </a:extLst>
              </p:cNvPr>
              <p:cNvPicPr/>
              <p:nvPr/>
            </p:nvPicPr>
            <p:blipFill>
              <a:blip r:embed="rId3"/>
              <a:stretch>
                <a:fillRect/>
              </a:stretch>
            </p:blipFill>
            <p:spPr>
              <a:xfrm>
                <a:off x="-2166108" y="84516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AF502B68-E0CE-6925-9F5C-7C616565EE76}"/>
                  </a:ext>
                </a:extLst>
              </p14:cNvPr>
              <p14:cNvContentPartPr/>
              <p14:nvPr/>
            </p14:nvContentPartPr>
            <p14:xfrm>
              <a:off x="-2159988" y="851288"/>
              <a:ext cx="360" cy="360"/>
            </p14:xfrm>
          </p:contentPart>
        </mc:Choice>
        <mc:Fallback xmlns="">
          <p:pic>
            <p:nvPicPr>
              <p:cNvPr id="6" name="Ink 5">
                <a:extLst>
                  <a:ext uri="{FF2B5EF4-FFF2-40B4-BE49-F238E27FC236}">
                    <a16:creationId xmlns:a16="http://schemas.microsoft.com/office/drawing/2014/main" id="{AF502B68-E0CE-6925-9F5C-7C616565EE76}"/>
                  </a:ext>
                </a:extLst>
              </p:cNvPr>
              <p:cNvPicPr/>
              <p:nvPr/>
            </p:nvPicPr>
            <p:blipFill>
              <a:blip r:embed="rId3"/>
              <a:stretch>
                <a:fillRect/>
              </a:stretch>
            </p:blipFill>
            <p:spPr>
              <a:xfrm>
                <a:off x="-2166108" y="84516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F0EEDE84-7D54-16FF-D58F-A76F7EFBB0D8}"/>
                  </a:ext>
                </a:extLst>
              </p14:cNvPr>
              <p14:cNvContentPartPr/>
              <p14:nvPr/>
            </p14:nvContentPartPr>
            <p14:xfrm>
              <a:off x="-2159988" y="851288"/>
              <a:ext cx="360" cy="360"/>
            </p14:xfrm>
          </p:contentPart>
        </mc:Choice>
        <mc:Fallback xmlns="">
          <p:pic>
            <p:nvPicPr>
              <p:cNvPr id="8" name="Ink 7">
                <a:extLst>
                  <a:ext uri="{FF2B5EF4-FFF2-40B4-BE49-F238E27FC236}">
                    <a16:creationId xmlns:a16="http://schemas.microsoft.com/office/drawing/2014/main" id="{F0EEDE84-7D54-16FF-D58F-A76F7EFBB0D8}"/>
                  </a:ext>
                </a:extLst>
              </p:cNvPr>
              <p:cNvPicPr/>
              <p:nvPr/>
            </p:nvPicPr>
            <p:blipFill>
              <a:blip r:embed="rId3"/>
              <a:stretch>
                <a:fillRect/>
              </a:stretch>
            </p:blipFill>
            <p:spPr>
              <a:xfrm>
                <a:off x="-2166108" y="84516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83FC3839-1725-AE5A-EA2A-E2D15A9754C6}"/>
                  </a:ext>
                </a:extLst>
              </p14:cNvPr>
              <p14:cNvContentPartPr/>
              <p14:nvPr/>
            </p14:nvContentPartPr>
            <p14:xfrm>
              <a:off x="-2159988" y="740408"/>
              <a:ext cx="360" cy="360"/>
            </p14:xfrm>
          </p:contentPart>
        </mc:Choice>
        <mc:Fallback xmlns="">
          <p:pic>
            <p:nvPicPr>
              <p:cNvPr id="9" name="Ink 8">
                <a:extLst>
                  <a:ext uri="{FF2B5EF4-FFF2-40B4-BE49-F238E27FC236}">
                    <a16:creationId xmlns:a16="http://schemas.microsoft.com/office/drawing/2014/main" id="{83FC3839-1725-AE5A-EA2A-E2D15A9754C6}"/>
                  </a:ext>
                </a:extLst>
              </p:cNvPr>
              <p:cNvPicPr/>
              <p:nvPr/>
            </p:nvPicPr>
            <p:blipFill>
              <a:blip r:embed="rId3"/>
              <a:stretch>
                <a:fillRect/>
              </a:stretch>
            </p:blipFill>
            <p:spPr>
              <a:xfrm>
                <a:off x="-2166108" y="73428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CE95F5C0-D3F7-51C9-37AD-03CB9A5BFF44}"/>
                  </a:ext>
                </a:extLst>
              </p14:cNvPr>
              <p14:cNvContentPartPr/>
              <p14:nvPr/>
            </p14:nvContentPartPr>
            <p14:xfrm>
              <a:off x="-2159988" y="740408"/>
              <a:ext cx="360" cy="360"/>
            </p14:xfrm>
          </p:contentPart>
        </mc:Choice>
        <mc:Fallback xmlns="">
          <p:pic>
            <p:nvPicPr>
              <p:cNvPr id="10" name="Ink 9">
                <a:extLst>
                  <a:ext uri="{FF2B5EF4-FFF2-40B4-BE49-F238E27FC236}">
                    <a16:creationId xmlns:a16="http://schemas.microsoft.com/office/drawing/2014/main" id="{CE95F5C0-D3F7-51C9-37AD-03CB9A5BFF44}"/>
                  </a:ext>
                </a:extLst>
              </p:cNvPr>
              <p:cNvPicPr/>
              <p:nvPr/>
            </p:nvPicPr>
            <p:blipFill>
              <a:blip r:embed="rId3"/>
              <a:stretch>
                <a:fillRect/>
              </a:stretch>
            </p:blipFill>
            <p:spPr>
              <a:xfrm>
                <a:off x="-2166108" y="73428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0C095FD7-3277-B8F6-9FC9-528A85663817}"/>
                  </a:ext>
                </a:extLst>
              </p14:cNvPr>
              <p14:cNvContentPartPr/>
              <p14:nvPr/>
            </p14:nvContentPartPr>
            <p14:xfrm>
              <a:off x="-2159988" y="740408"/>
              <a:ext cx="360" cy="360"/>
            </p14:xfrm>
          </p:contentPart>
        </mc:Choice>
        <mc:Fallback xmlns="">
          <p:pic>
            <p:nvPicPr>
              <p:cNvPr id="11" name="Ink 10">
                <a:extLst>
                  <a:ext uri="{FF2B5EF4-FFF2-40B4-BE49-F238E27FC236}">
                    <a16:creationId xmlns:a16="http://schemas.microsoft.com/office/drawing/2014/main" id="{0C095FD7-3277-B8F6-9FC9-528A85663817}"/>
                  </a:ext>
                </a:extLst>
              </p:cNvPr>
              <p:cNvPicPr/>
              <p:nvPr/>
            </p:nvPicPr>
            <p:blipFill>
              <a:blip r:embed="rId3"/>
              <a:stretch>
                <a:fillRect/>
              </a:stretch>
            </p:blipFill>
            <p:spPr>
              <a:xfrm>
                <a:off x="-2166108" y="734288"/>
                <a:ext cx="12600" cy="12600"/>
              </a:xfrm>
              <a:prstGeom prst="rect">
                <a:avLst/>
              </a:prstGeom>
            </p:spPr>
          </p:pic>
        </mc:Fallback>
      </mc:AlternateContent>
    </p:spTree>
    <p:extLst>
      <p:ext uri="{BB962C8B-B14F-4D97-AF65-F5344CB8AC3E}">
        <p14:creationId xmlns:p14="http://schemas.microsoft.com/office/powerpoint/2010/main" val="1715656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0E9B-F02E-4A1A-B61B-7E5B1F08D4CD}"/>
              </a:ext>
            </a:extLst>
          </p:cNvPr>
          <p:cNvSpPr>
            <a:spLocks noGrp="1"/>
          </p:cNvSpPr>
          <p:nvPr>
            <p:ph type="title"/>
          </p:nvPr>
        </p:nvSpPr>
        <p:spPr>
          <a:xfrm>
            <a:off x="1165686" y="236456"/>
            <a:ext cx="8596668" cy="686378"/>
          </a:xfrm>
        </p:spPr>
        <p:txBody>
          <a:bodyPr/>
          <a:lstStyle/>
          <a:p>
            <a:r>
              <a:rPr lang="en-US" dirty="0">
                <a:solidFill>
                  <a:schemeClr val="tx1"/>
                </a:solidFill>
                <a:latin typeface="Times New Roman" panose="02020603050405020304" pitchFamily="18" charset="0"/>
                <a:cs typeface="Times New Roman" panose="02020603050405020304" pitchFamily="18" charset="0"/>
              </a:rPr>
              <a:t>ERD Diagram of Car Rental System</a:t>
            </a:r>
          </a:p>
        </p:txBody>
      </p:sp>
      <p:pic>
        <p:nvPicPr>
          <p:cNvPr id="7" name="Content Placeholder 6">
            <a:extLst>
              <a:ext uri="{FF2B5EF4-FFF2-40B4-BE49-F238E27FC236}">
                <a16:creationId xmlns:a16="http://schemas.microsoft.com/office/drawing/2014/main" id="{BB4D0AF7-3AEA-419D-9035-16FF71BC0B11}"/>
              </a:ext>
            </a:extLst>
          </p:cNvPr>
          <p:cNvPicPr>
            <a:picLocks noGrp="1" noChangeAspect="1"/>
          </p:cNvPicPr>
          <p:nvPr>
            <p:ph idx="1"/>
          </p:nvPr>
        </p:nvPicPr>
        <p:blipFill>
          <a:blip r:embed="rId2"/>
          <a:stretch>
            <a:fillRect/>
          </a:stretch>
        </p:blipFill>
        <p:spPr>
          <a:xfrm>
            <a:off x="556592" y="1142364"/>
            <a:ext cx="9872869" cy="5479180"/>
          </a:xfrm>
        </p:spPr>
      </p:pic>
    </p:spTree>
    <p:extLst>
      <p:ext uri="{BB962C8B-B14F-4D97-AF65-F5344CB8AC3E}">
        <p14:creationId xmlns:p14="http://schemas.microsoft.com/office/powerpoint/2010/main" val="33911963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Organic</Template>
  <TotalTime>420</TotalTime>
  <Words>680</Words>
  <Application>Microsoft Office PowerPoint</Application>
  <PresentationFormat>Widescreen</PresentationFormat>
  <Paragraphs>113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Avenir</vt:lpstr>
      <vt:lpstr>Calibri</vt:lpstr>
      <vt:lpstr>Questrial</vt:lpstr>
      <vt:lpstr>Times New Roman</vt:lpstr>
      <vt:lpstr>Trebuchet MS</vt:lpstr>
      <vt:lpstr>Wingdings 3</vt:lpstr>
      <vt:lpstr>Facet</vt:lpstr>
      <vt:lpstr>  Project proposal on    Car Rental management           system</vt:lpstr>
      <vt:lpstr>Consultant Md. Moshaidul Islam PWAD.idb-bisew IT scholarship Email : moshaidul@gmail.com</vt:lpstr>
      <vt:lpstr>5th January 2025 The Consultant PWAD, IDB-BISEW Sher-e-Bangla Nagar, Dhaka Subject: Project Proposal for Car Rental Management System Dear Sir, I am writing to propose an innovative project for the development of a Car Rental Management System. This project is aimed at providing an efficient and user-friendly solution to meet the growing demand for car rental services. The proposed system will allow customers to browse available cars, make reservations, and complete payments easily through an intuitive platform. The goal is to simplify the car rental process, making it more accessible for customers while helping businesses manage their rental operations effectively. Thank you for considering this proposal. I look forward to the opportunity to discuss this project further and explore the possibility of its implementation. Sincerely, MD. Al-Amin Trainee ID:1285366 Batch: PWAD/NCLC-M/62/01 Email: s.sawon2001@gmail.com</vt:lpstr>
      <vt:lpstr>Introduction</vt:lpstr>
      <vt:lpstr>PowerPoint Presentation</vt:lpstr>
      <vt:lpstr>PowerPoint Presentation</vt:lpstr>
      <vt:lpstr>PowerPoint Presentation</vt:lpstr>
      <vt:lpstr>PowerPoint Presentation</vt:lpstr>
      <vt:lpstr>ERD Diagram of Car Rental System</vt:lpstr>
      <vt:lpstr>Flow chart of Car Rental System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IDB-CF</dc:creator>
  <cp:lastModifiedBy>Student1</cp:lastModifiedBy>
  <cp:revision>43</cp:revision>
  <dcterms:created xsi:type="dcterms:W3CDTF">2023-09-27T05:36:28Z</dcterms:created>
  <dcterms:modified xsi:type="dcterms:W3CDTF">2025-01-13T08:11:37Z</dcterms:modified>
</cp:coreProperties>
</file>