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erriweather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94719"/>
  </p:normalViewPr>
  <p:slideViewPr>
    <p:cSldViewPr snapToGrid="0">
      <p:cViewPr varScale="1">
        <p:scale>
          <a:sx n="202" d="100"/>
          <a:sy n="202" d="100"/>
        </p:scale>
        <p:origin x="8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8dbaf5a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8dbaf5a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48dbaf5a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48dbaf5a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8dbaf5a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8dbaf5a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8dbaf5a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8dbaf5a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d9c28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d9c28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8dbaf5a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8dbaf5a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8dbaf5a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8dbaf5a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8dbaf5a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8dbaf5a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8dbaf5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8dbaf5a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8dbaf5a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8dbaf5a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8dbaf5a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8dbaf5a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8dbaf5a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8dbaf5a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8dbaf5a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8dbaf5a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Resume Screening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57264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79"/>
              <a:t>COMP 4750: Natural Language Processing</a:t>
            </a:r>
            <a:endParaRPr sz="197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7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79"/>
              <a:t>Shawon Ibn Kamal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 this part of the application, we need to </a:t>
            </a:r>
            <a:r>
              <a:rPr lang="en" sz="1900" b="1" dirty="0"/>
              <a:t>rank</a:t>
            </a:r>
            <a:r>
              <a:rPr lang="en" sz="1900" dirty="0"/>
              <a:t> the resumes by its relevance to the job description or requirements. It can be done using the ML process called </a:t>
            </a:r>
            <a:r>
              <a:rPr lang="en" sz="1900" b="1" dirty="0"/>
              <a:t>Information Retrieval</a:t>
            </a:r>
            <a:r>
              <a:rPr lang="en" sz="1900" dirty="0"/>
              <a:t>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There are many ways to rank documents, here we will use an unsupervised method using </a:t>
            </a:r>
            <a:r>
              <a:rPr lang="en" sz="1900" b="1" dirty="0"/>
              <a:t>vector space model</a:t>
            </a:r>
            <a:r>
              <a:rPr lang="en" sz="1900" dirty="0"/>
              <a:t>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The vectors representing the resume or query can be created using word2vec, Bag of Words, Inverse Document Frequency etc. In this example, we will use </a:t>
            </a:r>
            <a:r>
              <a:rPr lang="en" sz="1900" b="1" dirty="0"/>
              <a:t>Inverse Document Frequency</a:t>
            </a:r>
            <a:r>
              <a:rPr lang="en" sz="1900" dirty="0"/>
              <a:t>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528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TF-IDF (term frequency-inverse document frequency) is a statistical measure that evaluates how relevant a word is to a document in a collection of documents. This is done by multiplying two metrics: </a:t>
            </a:r>
            <a:endParaRPr sz="190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many times a word appears in a document, and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inverse document frequency of the word across a set of documents.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vector space model will be based on </a:t>
            </a:r>
            <a:r>
              <a:rPr lang="en" sz="1900" b="1"/>
              <a:t>similarity</a:t>
            </a:r>
            <a:r>
              <a:rPr lang="en" sz="1900"/>
              <a:t>. Using cosine similarity, we can calculate a similarity score for each resumes which is given below: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A -&gt; vector of resume (document)</a:t>
            </a:r>
            <a:br>
              <a:rPr lang="en" sz="1900"/>
            </a:br>
            <a:r>
              <a:rPr lang="en" sz="1900"/>
              <a:t>B -&gt; vector of job description (query)</a:t>
            </a:r>
            <a:endParaRPr sz="19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625" y="2438438"/>
            <a:ext cx="3643224" cy="1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25" y="1781663"/>
            <a:ext cx="65151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Other factors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78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Other factors to be considered while evaluating:</a:t>
            </a:r>
            <a:endParaRPr sz="1900" dirty="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Place of location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Years of experience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Relevance of previous experience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Resume Screening?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577725"/>
            <a:ext cx="8313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333333"/>
                </a:solidFill>
                <a:highlight>
                  <a:srgbClr val="FFFFFF"/>
                </a:highlight>
              </a:rPr>
              <a:t>Resume screening</a:t>
            </a: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</a:rPr>
              <a:t> is the process of determining whether a candidate is qualified for a role based on their education, experience, and other information captured on their resume.</a:t>
            </a:r>
            <a:endParaRPr sz="19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</a:rPr>
              <a:t>The usual 3 steps to resume screening:</a:t>
            </a:r>
            <a:endParaRPr sz="19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E86B2A-193B-2745-8545-A9B332F8E04C}"/>
              </a:ext>
            </a:extLst>
          </p:cNvPr>
          <p:cNvGrpSpPr/>
          <p:nvPr/>
        </p:nvGrpSpPr>
        <p:grpSpPr>
          <a:xfrm>
            <a:off x="1116350" y="3359450"/>
            <a:ext cx="1533600" cy="1147800"/>
            <a:chOff x="1116350" y="3359450"/>
            <a:chExt cx="1533600" cy="1147800"/>
          </a:xfrm>
        </p:grpSpPr>
        <p:sp>
          <p:nvSpPr>
            <p:cNvPr id="72" name="Google Shape;72;p14"/>
            <p:cNvSpPr/>
            <p:nvPr/>
          </p:nvSpPr>
          <p:spPr>
            <a:xfrm>
              <a:off x="1116350" y="3359450"/>
              <a:ext cx="1533600" cy="1147800"/>
            </a:xfrm>
            <a:prstGeom prst="flowChartDelay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1116350" y="3568100"/>
              <a:ext cx="137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Minimum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Qualifications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10E21-2B0C-334B-9F5F-602836A0C8CF}"/>
              </a:ext>
            </a:extLst>
          </p:cNvPr>
          <p:cNvGrpSpPr/>
          <p:nvPr/>
        </p:nvGrpSpPr>
        <p:grpSpPr>
          <a:xfrm>
            <a:off x="2753225" y="3359450"/>
            <a:ext cx="1989675" cy="1147800"/>
            <a:chOff x="2753225" y="3359450"/>
            <a:chExt cx="1989675" cy="1147800"/>
          </a:xfrm>
        </p:grpSpPr>
        <p:sp>
          <p:nvSpPr>
            <p:cNvPr id="75" name="Google Shape;75;p14"/>
            <p:cNvSpPr/>
            <p:nvPr/>
          </p:nvSpPr>
          <p:spPr>
            <a:xfrm>
              <a:off x="2753225" y="3698600"/>
              <a:ext cx="352800" cy="469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66D35A-2187-5C46-B3F2-7A8FE29CEC47}"/>
                </a:ext>
              </a:extLst>
            </p:cNvPr>
            <p:cNvGrpSpPr/>
            <p:nvPr/>
          </p:nvGrpSpPr>
          <p:grpSpPr>
            <a:xfrm>
              <a:off x="3209300" y="3359450"/>
              <a:ext cx="1533600" cy="1147800"/>
              <a:chOff x="3209300" y="3359450"/>
              <a:chExt cx="1533600" cy="1147800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3209300" y="3359450"/>
                <a:ext cx="1533600" cy="1147800"/>
              </a:xfrm>
              <a:prstGeom prst="flowChartDelay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 txBox="1"/>
              <p:nvPr/>
            </p:nvSpPr>
            <p:spPr>
              <a:xfrm>
                <a:off x="3209300" y="3625550"/>
                <a:ext cx="1377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Preferred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Qualifications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35B194-0F46-A247-9BF4-4DD5A1445F42}"/>
              </a:ext>
            </a:extLst>
          </p:cNvPr>
          <p:cNvGrpSpPr/>
          <p:nvPr/>
        </p:nvGrpSpPr>
        <p:grpSpPr>
          <a:xfrm>
            <a:off x="4846175" y="3359450"/>
            <a:ext cx="1989675" cy="1147800"/>
            <a:chOff x="4846175" y="3359450"/>
            <a:chExt cx="1989675" cy="1147800"/>
          </a:xfrm>
        </p:grpSpPr>
        <p:sp>
          <p:nvSpPr>
            <p:cNvPr id="74" name="Google Shape;74;p14"/>
            <p:cNvSpPr/>
            <p:nvPr/>
          </p:nvSpPr>
          <p:spPr>
            <a:xfrm>
              <a:off x="5302250" y="3359450"/>
              <a:ext cx="1533600" cy="1147800"/>
            </a:xfrm>
            <a:prstGeom prst="flowChartDelay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846175" y="3698600"/>
              <a:ext cx="352800" cy="469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5302250" y="3625550"/>
              <a:ext cx="137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Shortlist for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Interview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to screen resume manually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3388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The biggest challenge in screening resume is in handling the </a:t>
            </a:r>
            <a:r>
              <a:rPr lang="en" sz="1900" b="1" dirty="0"/>
              <a:t>high volume</a:t>
            </a:r>
            <a:r>
              <a:rPr lang="en" sz="1900" dirty="0"/>
              <a:t> of applications received.</a:t>
            </a:r>
            <a:endParaRPr sz="1900" dirty="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 average, each corporate job offer attracts 250 resumes - </a:t>
            </a:r>
            <a:r>
              <a:rPr lang="en" sz="1900" dirty="0" err="1"/>
              <a:t>upto</a:t>
            </a:r>
            <a:r>
              <a:rPr lang="en" sz="1900" dirty="0"/>
              <a:t> </a:t>
            </a:r>
            <a:r>
              <a:rPr lang="en" sz="1900" b="1" dirty="0"/>
              <a:t>88%</a:t>
            </a:r>
            <a:r>
              <a:rPr lang="en" sz="1900" dirty="0"/>
              <a:t> of them tend to be </a:t>
            </a:r>
            <a:r>
              <a:rPr lang="en" sz="1900" b="1" dirty="0"/>
              <a:t>unqualified</a:t>
            </a:r>
            <a:r>
              <a:rPr lang="en" sz="1900" dirty="0"/>
              <a:t>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Of those candidates, 4 to 6 will get called for an interview, and only one gets the job.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/>
              <a:t>Statistics: Glassdoor</a:t>
            </a:r>
            <a:endParaRPr sz="1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75" y="156425"/>
            <a:ext cx="8195451" cy="47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to screen resume manually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This high volume of resumes take up a lot of time for recruiters to make a single hire.</a:t>
            </a:r>
            <a:endParaRPr sz="19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Average time-to-hire a new employee was 39 days in 2016, down from 43 days in 2015.</a:t>
            </a:r>
            <a:br>
              <a:rPr lang="en" sz="1800" dirty="0"/>
            </a:br>
            <a:r>
              <a:rPr lang="en" sz="1100" dirty="0"/>
              <a:t>Source: Jobvite 2017 Recruiting Funnel Benchmark Report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More time spend on hiring implies higher cost.</a:t>
            </a:r>
            <a:endParaRPr sz="1900" dirty="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Average cost per hire statistics for companies is $4,129. </a:t>
            </a:r>
            <a:br>
              <a:rPr lang="en" sz="1900" dirty="0"/>
            </a:br>
            <a:r>
              <a:rPr lang="en" sz="1100" dirty="0"/>
              <a:t>Source: SHRM Human Capital Benchmarking Report 2016</a:t>
            </a:r>
            <a:endParaRPr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Resume Screening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Goal</a:t>
            </a:r>
            <a:r>
              <a:rPr lang="en" sz="1900" dirty="0"/>
              <a:t>: The goal of this project is to built an automated resume screening application that tackles the challenges of screening manually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The application will consist of 2 main parts:</a:t>
            </a:r>
            <a:endParaRPr sz="1900" dirty="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Parsing information from resume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Evaluation using ML and NLP</a:t>
            </a:r>
            <a:endParaRPr sz="19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</a:t>
            </a:r>
            <a:r>
              <a:rPr lang="en" sz="1900" b="1" dirty="0"/>
              <a:t>first</a:t>
            </a:r>
            <a:r>
              <a:rPr lang="en" sz="1900" dirty="0"/>
              <a:t> step to parsing is to extract text from PDF files. This step is quite simple. We will do it using python </a:t>
            </a:r>
            <a:r>
              <a:rPr lang="en" sz="1900" dirty="0" err="1"/>
              <a:t>pdfminer</a:t>
            </a:r>
            <a:r>
              <a:rPr lang="en" sz="1900" dirty="0"/>
              <a:t>.</a:t>
            </a:r>
            <a:br>
              <a:rPr lang="en" sz="1900" dirty="0"/>
            </a:b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</a:t>
            </a:r>
            <a:r>
              <a:rPr lang="en" sz="1900" b="1" dirty="0"/>
              <a:t>second</a:t>
            </a:r>
            <a:r>
              <a:rPr lang="en" sz="1900" dirty="0"/>
              <a:t> step is to extract specific entities from resumes: names, addresses, phone numbers, email addresses, education, experience, skills etc.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This will be done using a NLP technique called </a:t>
            </a:r>
            <a:r>
              <a:rPr lang="en" sz="1900" b="1" dirty="0"/>
              <a:t>Named Entity Recognition </a:t>
            </a:r>
            <a:r>
              <a:rPr lang="en" sz="1900" dirty="0"/>
              <a:t>(NER).</a:t>
            </a:r>
            <a:endParaRPr sz="19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Parsing: Named Entity Recognition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2301575"/>
            <a:ext cx="8520600" cy="26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 NER model will identify </a:t>
            </a:r>
            <a:r>
              <a:rPr lang="en" sz="1900" b="1" dirty="0"/>
              <a:t>noun phrase</a:t>
            </a:r>
            <a:r>
              <a:rPr lang="en" sz="1900" dirty="0"/>
              <a:t> with the help of dependency parsing and part of speech tagging (sometimes using CFG)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Then, it will </a:t>
            </a:r>
            <a:r>
              <a:rPr lang="en" sz="1900" b="1" dirty="0"/>
              <a:t>classify</a:t>
            </a:r>
            <a:r>
              <a:rPr lang="en" sz="1900" dirty="0"/>
              <a:t> the extracted noun phrase into respective categories using lookup tables and dictionaries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To avoid misclassification, we can create a validation layer on top. Using existing knowledge graphs can help get discrete result</a:t>
            </a:r>
            <a:endParaRPr sz="19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525" y="1378523"/>
            <a:ext cx="7532850" cy="8382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Parsing: Difficulties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1996500"/>
            <a:ext cx="87915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0.3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0.8|3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5.8|67.3"/>
</p:tagLst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612</Words>
  <Application>Microsoft Macintosh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Merriweather</vt:lpstr>
      <vt:lpstr>Arial</vt:lpstr>
      <vt:lpstr>Roboto</vt:lpstr>
      <vt:lpstr>Paradigm</vt:lpstr>
      <vt:lpstr>Automated Resume Screening</vt:lpstr>
      <vt:lpstr>What is Resume Screening?</vt:lpstr>
      <vt:lpstr>Challenges to screen resume manually</vt:lpstr>
      <vt:lpstr>PowerPoint Presentation</vt:lpstr>
      <vt:lpstr>Challenges to screen resume manually</vt:lpstr>
      <vt:lpstr>Automated Resume Screening</vt:lpstr>
      <vt:lpstr>Parsing</vt:lpstr>
      <vt:lpstr>Parsing: Named Entity Recognition</vt:lpstr>
      <vt:lpstr>Parsing: Difficulties</vt:lpstr>
      <vt:lpstr>Evaluation</vt:lpstr>
      <vt:lpstr>Evaluation</vt:lpstr>
      <vt:lpstr>Evaluation</vt:lpstr>
      <vt:lpstr>Evaluation</vt:lpstr>
      <vt:lpstr>Evaluation: Other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Resume Screening</dc:title>
  <cp:lastModifiedBy>Shawon Ibn Kamal</cp:lastModifiedBy>
  <cp:revision>4</cp:revision>
  <dcterms:modified xsi:type="dcterms:W3CDTF">2021-12-02T05:37:39Z</dcterms:modified>
</cp:coreProperties>
</file>