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4" r:id="rId8"/>
    <p:sldId id="261" r:id="rId9"/>
    <p:sldId id="266" r:id="rId10"/>
    <p:sldId id="267" r:id="rId11"/>
    <p:sldId id="268" r:id="rId12"/>
    <p:sldId id="269" r:id="rId13"/>
    <p:sldId id="270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9E8"/>
    <a:srgbClr val="F5FDF8"/>
    <a:srgbClr val="22C55E"/>
    <a:srgbClr val="25D965"/>
    <a:srgbClr val="CEF6DC"/>
    <a:srgbClr val="86EAAA"/>
    <a:srgbClr val="41DF79"/>
    <a:srgbClr val="62E490"/>
    <a:srgbClr val="97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9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851390-A00E-4C3C-BC01-B842DA6912C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168EA2A7-61A8-4911-AB58-9FC85AF7EDF8}">
      <dgm:prSet phldrT="[Text]"/>
      <dgm:spPr>
        <a:solidFill>
          <a:srgbClr val="CEF6DC"/>
        </a:solidFill>
        <a:ln>
          <a:solidFill>
            <a:srgbClr val="22C55E"/>
          </a:solidFill>
        </a:ln>
      </dgm:spPr>
      <dgm:t>
        <a:bodyPr/>
        <a:lstStyle/>
        <a:p>
          <a:r>
            <a:rPr lang="en-GB" b="1" dirty="0">
              <a:solidFill>
                <a:schemeClr val="accent3">
                  <a:lumMod val="75000"/>
                </a:schemeClr>
              </a:solidFill>
            </a:rPr>
            <a:t>When user signs: Key Pair generated. Public key is embedded in PDF.</a:t>
          </a:r>
          <a:endParaRPr lang="en-ZA" dirty="0"/>
        </a:p>
      </dgm:t>
    </dgm:pt>
    <dgm:pt modelId="{FD3200E4-589A-42CC-B4FC-9F93BA2D404B}" type="parTrans" cxnId="{EF604B1F-39B5-4B4E-9FFD-A525E665FBA9}">
      <dgm:prSet/>
      <dgm:spPr/>
      <dgm:t>
        <a:bodyPr/>
        <a:lstStyle/>
        <a:p>
          <a:endParaRPr lang="en-ZA"/>
        </a:p>
      </dgm:t>
    </dgm:pt>
    <dgm:pt modelId="{391150DF-B8A1-46A6-A74A-88B42D98F150}" type="sibTrans" cxnId="{EF604B1F-39B5-4B4E-9FFD-A525E665FBA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ZA"/>
        </a:p>
      </dgm:t>
    </dgm:pt>
    <dgm:pt modelId="{9487AF41-E785-4D55-BE88-72DAB389FEFA}">
      <dgm:prSet phldrT="[Text]"/>
      <dgm:spPr>
        <a:solidFill>
          <a:srgbClr val="CEF6DC"/>
        </a:solidFill>
        <a:ln>
          <a:solidFill>
            <a:srgbClr val="22C55E"/>
          </a:solidFill>
        </a:ln>
      </dgm:spPr>
      <dgm:t>
        <a:bodyPr/>
        <a:lstStyle/>
        <a:p>
          <a:r>
            <a:rPr lang="en-GB" b="1" dirty="0">
              <a:solidFill>
                <a:schemeClr val="accent3">
                  <a:lumMod val="75000"/>
                </a:schemeClr>
              </a:solidFill>
            </a:rPr>
            <a:t>Hash generated.</a:t>
          </a:r>
          <a:endParaRPr lang="en-ZA" dirty="0"/>
        </a:p>
      </dgm:t>
    </dgm:pt>
    <dgm:pt modelId="{FDB07CE2-5485-4716-8FBF-B3D4FD03B53F}" type="parTrans" cxnId="{5E93230F-235C-4E95-96BF-D889EF56B6C9}">
      <dgm:prSet/>
      <dgm:spPr/>
      <dgm:t>
        <a:bodyPr/>
        <a:lstStyle/>
        <a:p>
          <a:endParaRPr lang="en-ZA"/>
        </a:p>
      </dgm:t>
    </dgm:pt>
    <dgm:pt modelId="{7512CE2D-0920-4336-ADB3-FADBCF9E30B6}" type="sibTrans" cxnId="{5E93230F-235C-4E95-96BF-D889EF56B6C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ZA"/>
        </a:p>
      </dgm:t>
    </dgm:pt>
    <dgm:pt modelId="{454AC658-F0F5-41B6-8279-701761ED3FBB}">
      <dgm:prSet phldrT="[Text]"/>
      <dgm:spPr>
        <a:solidFill>
          <a:srgbClr val="CEF6DC"/>
        </a:solidFill>
        <a:ln>
          <a:solidFill>
            <a:srgbClr val="22C55E"/>
          </a:solidFill>
        </a:ln>
      </dgm:spPr>
      <dgm:t>
        <a:bodyPr/>
        <a:lstStyle/>
        <a:p>
          <a:r>
            <a:rPr lang="en-GB" b="1" dirty="0">
              <a:solidFill>
                <a:schemeClr val="accent3">
                  <a:lumMod val="75000"/>
                </a:schemeClr>
              </a:solidFill>
            </a:rPr>
            <a:t>Block Created and mined. </a:t>
          </a:r>
          <a:br>
            <a:rPr lang="en-GB" b="1" dirty="0">
              <a:solidFill>
                <a:schemeClr val="accent3">
                  <a:lumMod val="75000"/>
                </a:schemeClr>
              </a:solidFill>
            </a:rPr>
          </a:br>
          <a:r>
            <a:rPr lang="en-GB" b="1" dirty="0">
              <a:solidFill>
                <a:schemeClr val="accent3">
                  <a:lumMod val="75000"/>
                </a:schemeClr>
              </a:solidFill>
            </a:rPr>
            <a:t>--&gt;</a:t>
          </a:r>
          <a:br>
            <a:rPr lang="en-GB" b="1" dirty="0">
              <a:solidFill>
                <a:schemeClr val="accent3">
                  <a:lumMod val="75000"/>
                </a:schemeClr>
              </a:solidFill>
            </a:rPr>
          </a:br>
          <a:r>
            <a:rPr lang="en-GB" b="1" dirty="0">
              <a:solidFill>
                <a:schemeClr val="accent3">
                  <a:lumMod val="75000"/>
                </a:schemeClr>
              </a:solidFill>
            </a:rPr>
            <a:t>Block added to blockchain. </a:t>
          </a:r>
          <a:endParaRPr lang="en-ZA" dirty="0"/>
        </a:p>
      </dgm:t>
    </dgm:pt>
    <dgm:pt modelId="{9939B78D-FEFD-49BD-BBF6-A4895F9D80E5}" type="parTrans" cxnId="{94D03AB6-3F07-4D84-AD94-7E33F6716524}">
      <dgm:prSet/>
      <dgm:spPr/>
      <dgm:t>
        <a:bodyPr/>
        <a:lstStyle/>
        <a:p>
          <a:endParaRPr lang="en-ZA"/>
        </a:p>
      </dgm:t>
    </dgm:pt>
    <dgm:pt modelId="{C29B0971-05C2-44B6-85AE-1FAB5CC132E3}" type="sibTrans" cxnId="{94D03AB6-3F07-4D84-AD94-7E33F6716524}">
      <dgm:prSet/>
      <dgm:spPr/>
      <dgm:t>
        <a:bodyPr/>
        <a:lstStyle/>
        <a:p>
          <a:endParaRPr lang="en-ZA"/>
        </a:p>
      </dgm:t>
    </dgm:pt>
    <dgm:pt modelId="{A610071C-8C9F-4EDB-8A45-D2B1D5B9A3B8}" type="pres">
      <dgm:prSet presAssocID="{1C851390-A00E-4C3C-BC01-B842DA6912C4}" presName="Name0" presStyleCnt="0">
        <dgm:presLayoutVars>
          <dgm:dir/>
          <dgm:resizeHandles val="exact"/>
        </dgm:presLayoutVars>
      </dgm:prSet>
      <dgm:spPr/>
    </dgm:pt>
    <dgm:pt modelId="{AD7C3C28-FF44-4634-A554-0B998916CC76}" type="pres">
      <dgm:prSet presAssocID="{168EA2A7-61A8-4911-AB58-9FC85AF7EDF8}" presName="node" presStyleLbl="node1" presStyleIdx="0" presStyleCnt="3">
        <dgm:presLayoutVars>
          <dgm:bulletEnabled val="1"/>
        </dgm:presLayoutVars>
      </dgm:prSet>
      <dgm:spPr/>
    </dgm:pt>
    <dgm:pt modelId="{6D9C85F9-9BA1-4260-A222-8310CA222EFB}" type="pres">
      <dgm:prSet presAssocID="{391150DF-B8A1-46A6-A74A-88B42D98F150}" presName="sibTrans" presStyleLbl="sibTrans2D1" presStyleIdx="0" presStyleCnt="2"/>
      <dgm:spPr/>
    </dgm:pt>
    <dgm:pt modelId="{648A3BA5-6B9A-4DE0-B98A-5A6EC8054E05}" type="pres">
      <dgm:prSet presAssocID="{391150DF-B8A1-46A6-A74A-88B42D98F150}" presName="connectorText" presStyleLbl="sibTrans2D1" presStyleIdx="0" presStyleCnt="2"/>
      <dgm:spPr/>
    </dgm:pt>
    <dgm:pt modelId="{A7B970A6-022D-49E1-A6B3-A55BD6B59D4C}" type="pres">
      <dgm:prSet presAssocID="{9487AF41-E785-4D55-BE88-72DAB389FEFA}" presName="node" presStyleLbl="node1" presStyleIdx="1" presStyleCnt="3">
        <dgm:presLayoutVars>
          <dgm:bulletEnabled val="1"/>
        </dgm:presLayoutVars>
      </dgm:prSet>
      <dgm:spPr/>
    </dgm:pt>
    <dgm:pt modelId="{FAAD744A-EC6B-4066-B3A5-3DF29888765C}" type="pres">
      <dgm:prSet presAssocID="{7512CE2D-0920-4336-ADB3-FADBCF9E30B6}" presName="sibTrans" presStyleLbl="sibTrans2D1" presStyleIdx="1" presStyleCnt="2"/>
      <dgm:spPr/>
    </dgm:pt>
    <dgm:pt modelId="{C5A2E702-CABA-4EE2-8371-DEC3C70CE68E}" type="pres">
      <dgm:prSet presAssocID="{7512CE2D-0920-4336-ADB3-FADBCF9E30B6}" presName="connectorText" presStyleLbl="sibTrans2D1" presStyleIdx="1" presStyleCnt="2"/>
      <dgm:spPr/>
    </dgm:pt>
    <dgm:pt modelId="{AF5C5C32-9E40-4522-B50A-CCE56215A977}" type="pres">
      <dgm:prSet presAssocID="{454AC658-F0F5-41B6-8279-701761ED3FBB}" presName="node" presStyleLbl="node1" presStyleIdx="2" presStyleCnt="3">
        <dgm:presLayoutVars>
          <dgm:bulletEnabled val="1"/>
        </dgm:presLayoutVars>
      </dgm:prSet>
      <dgm:spPr/>
    </dgm:pt>
  </dgm:ptLst>
  <dgm:cxnLst>
    <dgm:cxn modelId="{5E93230F-235C-4E95-96BF-D889EF56B6C9}" srcId="{1C851390-A00E-4C3C-BC01-B842DA6912C4}" destId="{9487AF41-E785-4D55-BE88-72DAB389FEFA}" srcOrd="1" destOrd="0" parTransId="{FDB07CE2-5485-4716-8FBF-B3D4FD03B53F}" sibTransId="{7512CE2D-0920-4336-ADB3-FADBCF9E30B6}"/>
    <dgm:cxn modelId="{828F0D11-45E2-4E64-9DBC-9D47EB8267D0}" type="presOf" srcId="{454AC658-F0F5-41B6-8279-701761ED3FBB}" destId="{AF5C5C32-9E40-4522-B50A-CCE56215A977}" srcOrd="0" destOrd="0" presId="urn:microsoft.com/office/officeart/2005/8/layout/process1"/>
    <dgm:cxn modelId="{EF604B1F-39B5-4B4E-9FFD-A525E665FBA9}" srcId="{1C851390-A00E-4C3C-BC01-B842DA6912C4}" destId="{168EA2A7-61A8-4911-AB58-9FC85AF7EDF8}" srcOrd="0" destOrd="0" parTransId="{FD3200E4-589A-42CC-B4FC-9F93BA2D404B}" sibTransId="{391150DF-B8A1-46A6-A74A-88B42D98F150}"/>
    <dgm:cxn modelId="{D500D62D-6398-4B55-96B7-B8A316A5A9A1}" type="presOf" srcId="{9487AF41-E785-4D55-BE88-72DAB389FEFA}" destId="{A7B970A6-022D-49E1-A6B3-A55BD6B59D4C}" srcOrd="0" destOrd="0" presId="urn:microsoft.com/office/officeart/2005/8/layout/process1"/>
    <dgm:cxn modelId="{262CFA66-070A-4811-A80B-5F3BA03FD4BD}" type="presOf" srcId="{391150DF-B8A1-46A6-A74A-88B42D98F150}" destId="{648A3BA5-6B9A-4DE0-B98A-5A6EC8054E05}" srcOrd="1" destOrd="0" presId="urn:microsoft.com/office/officeart/2005/8/layout/process1"/>
    <dgm:cxn modelId="{0BDB766A-F360-4B9C-BA3F-F2E616F1693B}" type="presOf" srcId="{391150DF-B8A1-46A6-A74A-88B42D98F150}" destId="{6D9C85F9-9BA1-4260-A222-8310CA222EFB}" srcOrd="0" destOrd="0" presId="urn:microsoft.com/office/officeart/2005/8/layout/process1"/>
    <dgm:cxn modelId="{43119582-C628-4109-BA66-4383A03DF7A3}" type="presOf" srcId="{7512CE2D-0920-4336-ADB3-FADBCF9E30B6}" destId="{C5A2E702-CABA-4EE2-8371-DEC3C70CE68E}" srcOrd="1" destOrd="0" presId="urn:microsoft.com/office/officeart/2005/8/layout/process1"/>
    <dgm:cxn modelId="{4CEB2288-4062-444F-B890-3BEB4A99C514}" type="presOf" srcId="{1C851390-A00E-4C3C-BC01-B842DA6912C4}" destId="{A610071C-8C9F-4EDB-8A45-D2B1D5B9A3B8}" srcOrd="0" destOrd="0" presId="urn:microsoft.com/office/officeart/2005/8/layout/process1"/>
    <dgm:cxn modelId="{ABB2B3A4-6645-4FCE-B55C-2A7172932C78}" type="presOf" srcId="{7512CE2D-0920-4336-ADB3-FADBCF9E30B6}" destId="{FAAD744A-EC6B-4066-B3A5-3DF29888765C}" srcOrd="0" destOrd="0" presId="urn:microsoft.com/office/officeart/2005/8/layout/process1"/>
    <dgm:cxn modelId="{94D03AB6-3F07-4D84-AD94-7E33F6716524}" srcId="{1C851390-A00E-4C3C-BC01-B842DA6912C4}" destId="{454AC658-F0F5-41B6-8279-701761ED3FBB}" srcOrd="2" destOrd="0" parTransId="{9939B78D-FEFD-49BD-BBF6-A4895F9D80E5}" sibTransId="{C29B0971-05C2-44B6-85AE-1FAB5CC132E3}"/>
    <dgm:cxn modelId="{90FEFFD6-33CB-481A-909C-2FFB807273F7}" type="presOf" srcId="{168EA2A7-61A8-4911-AB58-9FC85AF7EDF8}" destId="{AD7C3C28-FF44-4634-A554-0B998916CC76}" srcOrd="0" destOrd="0" presId="urn:microsoft.com/office/officeart/2005/8/layout/process1"/>
    <dgm:cxn modelId="{461C5FC6-4914-4313-8297-3B2016B08E9C}" type="presParOf" srcId="{A610071C-8C9F-4EDB-8A45-D2B1D5B9A3B8}" destId="{AD7C3C28-FF44-4634-A554-0B998916CC76}" srcOrd="0" destOrd="0" presId="urn:microsoft.com/office/officeart/2005/8/layout/process1"/>
    <dgm:cxn modelId="{30A3E469-47E8-4D72-ACE8-7CEBA7E6DBFA}" type="presParOf" srcId="{A610071C-8C9F-4EDB-8A45-D2B1D5B9A3B8}" destId="{6D9C85F9-9BA1-4260-A222-8310CA222EFB}" srcOrd="1" destOrd="0" presId="urn:microsoft.com/office/officeart/2005/8/layout/process1"/>
    <dgm:cxn modelId="{15131611-3C1F-46F6-9EAD-B3D5AEA43140}" type="presParOf" srcId="{6D9C85F9-9BA1-4260-A222-8310CA222EFB}" destId="{648A3BA5-6B9A-4DE0-B98A-5A6EC8054E05}" srcOrd="0" destOrd="0" presId="urn:microsoft.com/office/officeart/2005/8/layout/process1"/>
    <dgm:cxn modelId="{F8158191-2CC0-4D51-A1D2-611DCF20AAE8}" type="presParOf" srcId="{A610071C-8C9F-4EDB-8A45-D2B1D5B9A3B8}" destId="{A7B970A6-022D-49E1-A6B3-A55BD6B59D4C}" srcOrd="2" destOrd="0" presId="urn:microsoft.com/office/officeart/2005/8/layout/process1"/>
    <dgm:cxn modelId="{074EB5B4-5AF8-4B76-96E3-57E2BA2C3534}" type="presParOf" srcId="{A610071C-8C9F-4EDB-8A45-D2B1D5B9A3B8}" destId="{FAAD744A-EC6B-4066-B3A5-3DF29888765C}" srcOrd="3" destOrd="0" presId="urn:microsoft.com/office/officeart/2005/8/layout/process1"/>
    <dgm:cxn modelId="{40930C3C-37E9-45CB-ACE5-2C035A211955}" type="presParOf" srcId="{FAAD744A-EC6B-4066-B3A5-3DF29888765C}" destId="{C5A2E702-CABA-4EE2-8371-DEC3C70CE68E}" srcOrd="0" destOrd="0" presId="urn:microsoft.com/office/officeart/2005/8/layout/process1"/>
    <dgm:cxn modelId="{EB01D2F4-E37F-4F31-9D31-1E69A13126FB}" type="presParOf" srcId="{A610071C-8C9F-4EDB-8A45-D2B1D5B9A3B8}" destId="{AF5C5C32-9E40-4522-B50A-CCE56215A97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851390-A00E-4C3C-BC01-B842DA6912C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ZA"/>
        </a:p>
      </dgm:t>
    </dgm:pt>
    <dgm:pt modelId="{168EA2A7-61A8-4911-AB58-9FC85AF7EDF8}">
      <dgm:prSet phldrT="[Text]"/>
      <dgm:spPr>
        <a:solidFill>
          <a:srgbClr val="CEF6DC"/>
        </a:solidFill>
        <a:ln>
          <a:solidFill>
            <a:srgbClr val="22C55E"/>
          </a:solidFill>
        </a:ln>
      </dgm:spPr>
      <dgm:t>
        <a:bodyPr/>
        <a:lstStyle/>
        <a:p>
          <a:r>
            <a:rPr lang="en-GB" b="1" dirty="0">
              <a:solidFill>
                <a:schemeClr val="accent3">
                  <a:lumMod val="75000"/>
                </a:schemeClr>
              </a:solidFill>
            </a:rPr>
            <a:t>User Uploads PDF.</a:t>
          </a:r>
          <a:endParaRPr lang="en-ZA" dirty="0"/>
        </a:p>
      </dgm:t>
    </dgm:pt>
    <dgm:pt modelId="{FD3200E4-589A-42CC-B4FC-9F93BA2D404B}" type="parTrans" cxnId="{EF604B1F-39B5-4B4E-9FFD-A525E665FBA9}">
      <dgm:prSet/>
      <dgm:spPr/>
      <dgm:t>
        <a:bodyPr/>
        <a:lstStyle/>
        <a:p>
          <a:endParaRPr lang="en-ZA"/>
        </a:p>
      </dgm:t>
    </dgm:pt>
    <dgm:pt modelId="{391150DF-B8A1-46A6-A74A-88B42D98F150}" type="sibTrans" cxnId="{EF604B1F-39B5-4B4E-9FFD-A525E665FBA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ZA"/>
        </a:p>
      </dgm:t>
    </dgm:pt>
    <dgm:pt modelId="{9487AF41-E785-4D55-BE88-72DAB389FEFA}">
      <dgm:prSet phldrT="[Text]"/>
      <dgm:spPr>
        <a:solidFill>
          <a:srgbClr val="CEF6DC"/>
        </a:solidFill>
        <a:ln>
          <a:solidFill>
            <a:srgbClr val="22C55E"/>
          </a:solidFill>
        </a:ln>
      </dgm:spPr>
      <dgm:t>
        <a:bodyPr/>
        <a:lstStyle/>
        <a:p>
          <a:r>
            <a:rPr lang="en-GB" b="1" dirty="0">
              <a:solidFill>
                <a:schemeClr val="accent3">
                  <a:lumMod val="75000"/>
                </a:schemeClr>
              </a:solidFill>
            </a:rPr>
            <a:t>Hash compared with blockchain.</a:t>
          </a:r>
          <a:endParaRPr lang="en-ZA" dirty="0"/>
        </a:p>
      </dgm:t>
    </dgm:pt>
    <dgm:pt modelId="{FDB07CE2-5485-4716-8FBF-B3D4FD03B53F}" type="parTrans" cxnId="{5E93230F-235C-4E95-96BF-D889EF56B6C9}">
      <dgm:prSet/>
      <dgm:spPr/>
      <dgm:t>
        <a:bodyPr/>
        <a:lstStyle/>
        <a:p>
          <a:endParaRPr lang="en-ZA"/>
        </a:p>
      </dgm:t>
    </dgm:pt>
    <dgm:pt modelId="{7512CE2D-0920-4336-ADB3-FADBCF9E30B6}" type="sibTrans" cxnId="{5E93230F-235C-4E95-96BF-D889EF56B6C9}">
      <dgm:prSet/>
      <dgm:spPr>
        <a:solidFill>
          <a:schemeClr val="accent3">
            <a:lumMod val="75000"/>
          </a:schemeClr>
        </a:solidFill>
      </dgm:spPr>
      <dgm:t>
        <a:bodyPr/>
        <a:lstStyle/>
        <a:p>
          <a:endParaRPr lang="en-ZA"/>
        </a:p>
      </dgm:t>
    </dgm:pt>
    <dgm:pt modelId="{454AC658-F0F5-41B6-8279-701761ED3FBB}">
      <dgm:prSet phldrT="[Text]"/>
      <dgm:spPr>
        <a:solidFill>
          <a:srgbClr val="CEF6DC"/>
        </a:solidFill>
        <a:ln>
          <a:solidFill>
            <a:srgbClr val="22C55E"/>
          </a:solidFill>
        </a:ln>
      </dgm:spPr>
      <dgm:t>
        <a:bodyPr/>
        <a:lstStyle/>
        <a:p>
          <a:r>
            <a:rPr lang="en-GB" b="1" dirty="0">
              <a:solidFill>
                <a:schemeClr val="accent3">
                  <a:lumMod val="75000"/>
                </a:schemeClr>
              </a:solidFill>
            </a:rPr>
            <a:t>PDF either verified or tagged as fraudulent. </a:t>
          </a:r>
          <a:endParaRPr lang="en-ZA" dirty="0"/>
        </a:p>
      </dgm:t>
    </dgm:pt>
    <dgm:pt modelId="{9939B78D-FEFD-49BD-BBF6-A4895F9D80E5}" type="parTrans" cxnId="{94D03AB6-3F07-4D84-AD94-7E33F6716524}">
      <dgm:prSet/>
      <dgm:spPr/>
      <dgm:t>
        <a:bodyPr/>
        <a:lstStyle/>
        <a:p>
          <a:endParaRPr lang="en-ZA"/>
        </a:p>
      </dgm:t>
    </dgm:pt>
    <dgm:pt modelId="{C29B0971-05C2-44B6-85AE-1FAB5CC132E3}" type="sibTrans" cxnId="{94D03AB6-3F07-4D84-AD94-7E33F6716524}">
      <dgm:prSet/>
      <dgm:spPr/>
      <dgm:t>
        <a:bodyPr/>
        <a:lstStyle/>
        <a:p>
          <a:endParaRPr lang="en-ZA"/>
        </a:p>
      </dgm:t>
    </dgm:pt>
    <dgm:pt modelId="{A610071C-8C9F-4EDB-8A45-D2B1D5B9A3B8}" type="pres">
      <dgm:prSet presAssocID="{1C851390-A00E-4C3C-BC01-B842DA6912C4}" presName="Name0" presStyleCnt="0">
        <dgm:presLayoutVars>
          <dgm:dir/>
          <dgm:resizeHandles val="exact"/>
        </dgm:presLayoutVars>
      </dgm:prSet>
      <dgm:spPr/>
    </dgm:pt>
    <dgm:pt modelId="{AD7C3C28-FF44-4634-A554-0B998916CC76}" type="pres">
      <dgm:prSet presAssocID="{168EA2A7-61A8-4911-AB58-9FC85AF7EDF8}" presName="node" presStyleLbl="node1" presStyleIdx="0" presStyleCnt="3">
        <dgm:presLayoutVars>
          <dgm:bulletEnabled val="1"/>
        </dgm:presLayoutVars>
      </dgm:prSet>
      <dgm:spPr/>
    </dgm:pt>
    <dgm:pt modelId="{6D9C85F9-9BA1-4260-A222-8310CA222EFB}" type="pres">
      <dgm:prSet presAssocID="{391150DF-B8A1-46A6-A74A-88B42D98F150}" presName="sibTrans" presStyleLbl="sibTrans2D1" presStyleIdx="0" presStyleCnt="2"/>
      <dgm:spPr/>
    </dgm:pt>
    <dgm:pt modelId="{648A3BA5-6B9A-4DE0-B98A-5A6EC8054E05}" type="pres">
      <dgm:prSet presAssocID="{391150DF-B8A1-46A6-A74A-88B42D98F150}" presName="connectorText" presStyleLbl="sibTrans2D1" presStyleIdx="0" presStyleCnt="2"/>
      <dgm:spPr/>
    </dgm:pt>
    <dgm:pt modelId="{A7B970A6-022D-49E1-A6B3-A55BD6B59D4C}" type="pres">
      <dgm:prSet presAssocID="{9487AF41-E785-4D55-BE88-72DAB389FEFA}" presName="node" presStyleLbl="node1" presStyleIdx="1" presStyleCnt="3">
        <dgm:presLayoutVars>
          <dgm:bulletEnabled val="1"/>
        </dgm:presLayoutVars>
      </dgm:prSet>
      <dgm:spPr/>
    </dgm:pt>
    <dgm:pt modelId="{FAAD744A-EC6B-4066-B3A5-3DF29888765C}" type="pres">
      <dgm:prSet presAssocID="{7512CE2D-0920-4336-ADB3-FADBCF9E30B6}" presName="sibTrans" presStyleLbl="sibTrans2D1" presStyleIdx="1" presStyleCnt="2"/>
      <dgm:spPr/>
    </dgm:pt>
    <dgm:pt modelId="{C5A2E702-CABA-4EE2-8371-DEC3C70CE68E}" type="pres">
      <dgm:prSet presAssocID="{7512CE2D-0920-4336-ADB3-FADBCF9E30B6}" presName="connectorText" presStyleLbl="sibTrans2D1" presStyleIdx="1" presStyleCnt="2"/>
      <dgm:spPr/>
    </dgm:pt>
    <dgm:pt modelId="{AF5C5C32-9E40-4522-B50A-CCE56215A977}" type="pres">
      <dgm:prSet presAssocID="{454AC658-F0F5-41B6-8279-701761ED3FBB}" presName="node" presStyleLbl="node1" presStyleIdx="2" presStyleCnt="3">
        <dgm:presLayoutVars>
          <dgm:bulletEnabled val="1"/>
        </dgm:presLayoutVars>
      </dgm:prSet>
      <dgm:spPr/>
    </dgm:pt>
  </dgm:ptLst>
  <dgm:cxnLst>
    <dgm:cxn modelId="{5E93230F-235C-4E95-96BF-D889EF56B6C9}" srcId="{1C851390-A00E-4C3C-BC01-B842DA6912C4}" destId="{9487AF41-E785-4D55-BE88-72DAB389FEFA}" srcOrd="1" destOrd="0" parTransId="{FDB07CE2-5485-4716-8FBF-B3D4FD03B53F}" sibTransId="{7512CE2D-0920-4336-ADB3-FADBCF9E30B6}"/>
    <dgm:cxn modelId="{828F0D11-45E2-4E64-9DBC-9D47EB8267D0}" type="presOf" srcId="{454AC658-F0F5-41B6-8279-701761ED3FBB}" destId="{AF5C5C32-9E40-4522-B50A-CCE56215A977}" srcOrd="0" destOrd="0" presId="urn:microsoft.com/office/officeart/2005/8/layout/process1"/>
    <dgm:cxn modelId="{EF604B1F-39B5-4B4E-9FFD-A525E665FBA9}" srcId="{1C851390-A00E-4C3C-BC01-B842DA6912C4}" destId="{168EA2A7-61A8-4911-AB58-9FC85AF7EDF8}" srcOrd="0" destOrd="0" parTransId="{FD3200E4-589A-42CC-B4FC-9F93BA2D404B}" sibTransId="{391150DF-B8A1-46A6-A74A-88B42D98F150}"/>
    <dgm:cxn modelId="{D500D62D-6398-4B55-96B7-B8A316A5A9A1}" type="presOf" srcId="{9487AF41-E785-4D55-BE88-72DAB389FEFA}" destId="{A7B970A6-022D-49E1-A6B3-A55BD6B59D4C}" srcOrd="0" destOrd="0" presId="urn:microsoft.com/office/officeart/2005/8/layout/process1"/>
    <dgm:cxn modelId="{262CFA66-070A-4811-A80B-5F3BA03FD4BD}" type="presOf" srcId="{391150DF-B8A1-46A6-A74A-88B42D98F150}" destId="{648A3BA5-6B9A-4DE0-B98A-5A6EC8054E05}" srcOrd="1" destOrd="0" presId="urn:microsoft.com/office/officeart/2005/8/layout/process1"/>
    <dgm:cxn modelId="{0BDB766A-F360-4B9C-BA3F-F2E616F1693B}" type="presOf" srcId="{391150DF-B8A1-46A6-A74A-88B42D98F150}" destId="{6D9C85F9-9BA1-4260-A222-8310CA222EFB}" srcOrd="0" destOrd="0" presId="urn:microsoft.com/office/officeart/2005/8/layout/process1"/>
    <dgm:cxn modelId="{43119582-C628-4109-BA66-4383A03DF7A3}" type="presOf" srcId="{7512CE2D-0920-4336-ADB3-FADBCF9E30B6}" destId="{C5A2E702-CABA-4EE2-8371-DEC3C70CE68E}" srcOrd="1" destOrd="0" presId="urn:microsoft.com/office/officeart/2005/8/layout/process1"/>
    <dgm:cxn modelId="{4CEB2288-4062-444F-B890-3BEB4A99C514}" type="presOf" srcId="{1C851390-A00E-4C3C-BC01-B842DA6912C4}" destId="{A610071C-8C9F-4EDB-8A45-D2B1D5B9A3B8}" srcOrd="0" destOrd="0" presId="urn:microsoft.com/office/officeart/2005/8/layout/process1"/>
    <dgm:cxn modelId="{ABB2B3A4-6645-4FCE-B55C-2A7172932C78}" type="presOf" srcId="{7512CE2D-0920-4336-ADB3-FADBCF9E30B6}" destId="{FAAD744A-EC6B-4066-B3A5-3DF29888765C}" srcOrd="0" destOrd="0" presId="urn:microsoft.com/office/officeart/2005/8/layout/process1"/>
    <dgm:cxn modelId="{94D03AB6-3F07-4D84-AD94-7E33F6716524}" srcId="{1C851390-A00E-4C3C-BC01-B842DA6912C4}" destId="{454AC658-F0F5-41B6-8279-701761ED3FBB}" srcOrd="2" destOrd="0" parTransId="{9939B78D-FEFD-49BD-BBF6-A4895F9D80E5}" sibTransId="{C29B0971-05C2-44B6-85AE-1FAB5CC132E3}"/>
    <dgm:cxn modelId="{90FEFFD6-33CB-481A-909C-2FFB807273F7}" type="presOf" srcId="{168EA2A7-61A8-4911-AB58-9FC85AF7EDF8}" destId="{AD7C3C28-FF44-4634-A554-0B998916CC76}" srcOrd="0" destOrd="0" presId="urn:microsoft.com/office/officeart/2005/8/layout/process1"/>
    <dgm:cxn modelId="{461C5FC6-4914-4313-8297-3B2016B08E9C}" type="presParOf" srcId="{A610071C-8C9F-4EDB-8A45-D2B1D5B9A3B8}" destId="{AD7C3C28-FF44-4634-A554-0B998916CC76}" srcOrd="0" destOrd="0" presId="urn:microsoft.com/office/officeart/2005/8/layout/process1"/>
    <dgm:cxn modelId="{30A3E469-47E8-4D72-ACE8-7CEBA7E6DBFA}" type="presParOf" srcId="{A610071C-8C9F-4EDB-8A45-D2B1D5B9A3B8}" destId="{6D9C85F9-9BA1-4260-A222-8310CA222EFB}" srcOrd="1" destOrd="0" presId="urn:microsoft.com/office/officeart/2005/8/layout/process1"/>
    <dgm:cxn modelId="{15131611-3C1F-46F6-9EAD-B3D5AEA43140}" type="presParOf" srcId="{6D9C85F9-9BA1-4260-A222-8310CA222EFB}" destId="{648A3BA5-6B9A-4DE0-B98A-5A6EC8054E05}" srcOrd="0" destOrd="0" presId="urn:microsoft.com/office/officeart/2005/8/layout/process1"/>
    <dgm:cxn modelId="{F8158191-2CC0-4D51-A1D2-611DCF20AAE8}" type="presParOf" srcId="{A610071C-8C9F-4EDB-8A45-D2B1D5B9A3B8}" destId="{A7B970A6-022D-49E1-A6B3-A55BD6B59D4C}" srcOrd="2" destOrd="0" presId="urn:microsoft.com/office/officeart/2005/8/layout/process1"/>
    <dgm:cxn modelId="{074EB5B4-5AF8-4B76-96E3-57E2BA2C3534}" type="presParOf" srcId="{A610071C-8C9F-4EDB-8A45-D2B1D5B9A3B8}" destId="{FAAD744A-EC6B-4066-B3A5-3DF29888765C}" srcOrd="3" destOrd="0" presId="urn:microsoft.com/office/officeart/2005/8/layout/process1"/>
    <dgm:cxn modelId="{40930C3C-37E9-45CB-ACE5-2C035A211955}" type="presParOf" srcId="{FAAD744A-EC6B-4066-B3A5-3DF29888765C}" destId="{C5A2E702-CABA-4EE2-8371-DEC3C70CE68E}" srcOrd="0" destOrd="0" presId="urn:microsoft.com/office/officeart/2005/8/layout/process1"/>
    <dgm:cxn modelId="{EB01D2F4-E37F-4F31-9D31-1E69A13126FB}" type="presParOf" srcId="{A610071C-8C9F-4EDB-8A45-D2B1D5B9A3B8}" destId="{AF5C5C32-9E40-4522-B50A-CCE56215A977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C3C28-FF44-4634-A554-0B998916CC76}">
      <dsp:nvSpPr>
        <dsp:cNvPr id="0" name=""/>
        <dsp:cNvSpPr/>
      </dsp:nvSpPr>
      <dsp:spPr>
        <a:xfrm>
          <a:off x="7143" y="1285412"/>
          <a:ext cx="2135187" cy="1521321"/>
        </a:xfrm>
        <a:prstGeom prst="roundRect">
          <a:avLst>
            <a:gd name="adj" fmla="val 10000"/>
          </a:avLst>
        </a:prstGeom>
        <a:solidFill>
          <a:srgbClr val="CEF6DC"/>
        </a:solidFill>
        <a:ln w="19050" cap="flat" cmpd="sng" algn="ctr">
          <a:solidFill>
            <a:srgbClr val="22C55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3">
                  <a:lumMod val="75000"/>
                </a:schemeClr>
              </a:solidFill>
            </a:rPr>
            <a:t>When user signs: Key Pair generated. Public key is embedded in PDF.</a:t>
          </a:r>
          <a:endParaRPr lang="en-ZA" sz="1800" kern="1200" dirty="0"/>
        </a:p>
      </dsp:txBody>
      <dsp:txXfrm>
        <a:off x="51701" y="1329970"/>
        <a:ext cx="2046071" cy="1432205"/>
      </dsp:txXfrm>
    </dsp:sp>
    <dsp:sp modelId="{6D9C85F9-9BA1-4260-A222-8310CA222EFB}">
      <dsp:nvSpPr>
        <dsp:cNvPr id="0" name=""/>
        <dsp:cNvSpPr/>
      </dsp:nvSpPr>
      <dsp:spPr>
        <a:xfrm>
          <a:off x="2355850" y="178130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400" kern="1200"/>
        </a:p>
      </dsp:txBody>
      <dsp:txXfrm>
        <a:off x="2355850" y="1887214"/>
        <a:ext cx="316861" cy="317716"/>
      </dsp:txXfrm>
    </dsp:sp>
    <dsp:sp modelId="{A7B970A6-022D-49E1-A6B3-A55BD6B59D4C}">
      <dsp:nvSpPr>
        <dsp:cNvPr id="0" name=""/>
        <dsp:cNvSpPr/>
      </dsp:nvSpPr>
      <dsp:spPr>
        <a:xfrm>
          <a:off x="2996406" y="1285412"/>
          <a:ext cx="2135187" cy="1521321"/>
        </a:xfrm>
        <a:prstGeom prst="roundRect">
          <a:avLst>
            <a:gd name="adj" fmla="val 10000"/>
          </a:avLst>
        </a:prstGeom>
        <a:solidFill>
          <a:srgbClr val="CEF6DC"/>
        </a:solidFill>
        <a:ln w="19050" cap="flat" cmpd="sng" algn="ctr">
          <a:solidFill>
            <a:srgbClr val="22C55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3">
                  <a:lumMod val="75000"/>
                </a:schemeClr>
              </a:solidFill>
            </a:rPr>
            <a:t>Hash generated.</a:t>
          </a:r>
          <a:endParaRPr lang="en-ZA" sz="1800" kern="1200" dirty="0"/>
        </a:p>
      </dsp:txBody>
      <dsp:txXfrm>
        <a:off x="3040964" y="1329970"/>
        <a:ext cx="2046071" cy="1432205"/>
      </dsp:txXfrm>
    </dsp:sp>
    <dsp:sp modelId="{FAAD744A-EC6B-4066-B3A5-3DF29888765C}">
      <dsp:nvSpPr>
        <dsp:cNvPr id="0" name=""/>
        <dsp:cNvSpPr/>
      </dsp:nvSpPr>
      <dsp:spPr>
        <a:xfrm>
          <a:off x="5345112" y="178130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400" kern="1200"/>
        </a:p>
      </dsp:txBody>
      <dsp:txXfrm>
        <a:off x="5345112" y="1887214"/>
        <a:ext cx="316861" cy="317716"/>
      </dsp:txXfrm>
    </dsp:sp>
    <dsp:sp modelId="{AF5C5C32-9E40-4522-B50A-CCE56215A977}">
      <dsp:nvSpPr>
        <dsp:cNvPr id="0" name=""/>
        <dsp:cNvSpPr/>
      </dsp:nvSpPr>
      <dsp:spPr>
        <a:xfrm>
          <a:off x="5985668" y="1285412"/>
          <a:ext cx="2135187" cy="1521321"/>
        </a:xfrm>
        <a:prstGeom prst="roundRect">
          <a:avLst>
            <a:gd name="adj" fmla="val 10000"/>
          </a:avLst>
        </a:prstGeom>
        <a:solidFill>
          <a:srgbClr val="CEF6DC"/>
        </a:solidFill>
        <a:ln w="19050" cap="flat" cmpd="sng" algn="ctr">
          <a:solidFill>
            <a:srgbClr val="22C55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>
              <a:solidFill>
                <a:schemeClr val="accent3">
                  <a:lumMod val="75000"/>
                </a:schemeClr>
              </a:solidFill>
            </a:rPr>
            <a:t>Block Created and mined. </a:t>
          </a:r>
          <a:br>
            <a:rPr lang="en-GB" sz="1800" b="1" kern="1200" dirty="0">
              <a:solidFill>
                <a:schemeClr val="accent3">
                  <a:lumMod val="75000"/>
                </a:schemeClr>
              </a:solidFill>
            </a:rPr>
          </a:br>
          <a:r>
            <a:rPr lang="en-GB" sz="1800" b="1" kern="1200" dirty="0">
              <a:solidFill>
                <a:schemeClr val="accent3">
                  <a:lumMod val="75000"/>
                </a:schemeClr>
              </a:solidFill>
            </a:rPr>
            <a:t>--&gt;</a:t>
          </a:r>
          <a:br>
            <a:rPr lang="en-GB" sz="1800" b="1" kern="1200" dirty="0">
              <a:solidFill>
                <a:schemeClr val="accent3">
                  <a:lumMod val="75000"/>
                </a:schemeClr>
              </a:solidFill>
            </a:rPr>
          </a:br>
          <a:r>
            <a:rPr lang="en-GB" sz="1800" b="1" kern="1200" dirty="0">
              <a:solidFill>
                <a:schemeClr val="accent3">
                  <a:lumMod val="75000"/>
                </a:schemeClr>
              </a:solidFill>
            </a:rPr>
            <a:t>Block added to blockchain. </a:t>
          </a:r>
          <a:endParaRPr lang="en-ZA" sz="1800" kern="1200" dirty="0"/>
        </a:p>
      </dsp:txBody>
      <dsp:txXfrm>
        <a:off x="6030226" y="1329970"/>
        <a:ext cx="2046071" cy="14322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7C3C28-FF44-4634-A554-0B998916CC76}">
      <dsp:nvSpPr>
        <dsp:cNvPr id="0" name=""/>
        <dsp:cNvSpPr/>
      </dsp:nvSpPr>
      <dsp:spPr>
        <a:xfrm>
          <a:off x="7143" y="1405516"/>
          <a:ext cx="2135187" cy="1281112"/>
        </a:xfrm>
        <a:prstGeom prst="roundRect">
          <a:avLst>
            <a:gd name="adj" fmla="val 10000"/>
          </a:avLst>
        </a:prstGeom>
        <a:solidFill>
          <a:srgbClr val="CEF6DC"/>
        </a:solidFill>
        <a:ln w="19050" cap="flat" cmpd="sng" algn="ctr">
          <a:solidFill>
            <a:srgbClr val="22C55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>
              <a:solidFill>
                <a:schemeClr val="accent3">
                  <a:lumMod val="75000"/>
                </a:schemeClr>
              </a:solidFill>
            </a:rPr>
            <a:t>User Uploads PDF.</a:t>
          </a:r>
          <a:endParaRPr lang="en-ZA" sz="1900" kern="1200" dirty="0"/>
        </a:p>
      </dsp:txBody>
      <dsp:txXfrm>
        <a:off x="44665" y="1443038"/>
        <a:ext cx="2060143" cy="1206068"/>
      </dsp:txXfrm>
    </dsp:sp>
    <dsp:sp modelId="{6D9C85F9-9BA1-4260-A222-8310CA222EFB}">
      <dsp:nvSpPr>
        <dsp:cNvPr id="0" name=""/>
        <dsp:cNvSpPr/>
      </dsp:nvSpPr>
      <dsp:spPr>
        <a:xfrm>
          <a:off x="2355850" y="178130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600" kern="1200"/>
        </a:p>
      </dsp:txBody>
      <dsp:txXfrm>
        <a:off x="2355850" y="1887214"/>
        <a:ext cx="316861" cy="317716"/>
      </dsp:txXfrm>
    </dsp:sp>
    <dsp:sp modelId="{A7B970A6-022D-49E1-A6B3-A55BD6B59D4C}">
      <dsp:nvSpPr>
        <dsp:cNvPr id="0" name=""/>
        <dsp:cNvSpPr/>
      </dsp:nvSpPr>
      <dsp:spPr>
        <a:xfrm>
          <a:off x="2996406" y="1405516"/>
          <a:ext cx="2135187" cy="1281112"/>
        </a:xfrm>
        <a:prstGeom prst="roundRect">
          <a:avLst>
            <a:gd name="adj" fmla="val 10000"/>
          </a:avLst>
        </a:prstGeom>
        <a:solidFill>
          <a:srgbClr val="CEF6DC"/>
        </a:solidFill>
        <a:ln w="19050" cap="flat" cmpd="sng" algn="ctr">
          <a:solidFill>
            <a:srgbClr val="22C55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>
              <a:solidFill>
                <a:schemeClr val="accent3">
                  <a:lumMod val="75000"/>
                </a:schemeClr>
              </a:solidFill>
            </a:rPr>
            <a:t>Hash compared with blockchain.</a:t>
          </a:r>
          <a:endParaRPr lang="en-ZA" sz="1900" kern="1200" dirty="0"/>
        </a:p>
      </dsp:txBody>
      <dsp:txXfrm>
        <a:off x="3033928" y="1443038"/>
        <a:ext cx="2060143" cy="1206068"/>
      </dsp:txXfrm>
    </dsp:sp>
    <dsp:sp modelId="{FAAD744A-EC6B-4066-B3A5-3DF29888765C}">
      <dsp:nvSpPr>
        <dsp:cNvPr id="0" name=""/>
        <dsp:cNvSpPr/>
      </dsp:nvSpPr>
      <dsp:spPr>
        <a:xfrm>
          <a:off x="5345112" y="178130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ZA" sz="1600" kern="1200"/>
        </a:p>
      </dsp:txBody>
      <dsp:txXfrm>
        <a:off x="5345112" y="1887214"/>
        <a:ext cx="316861" cy="317716"/>
      </dsp:txXfrm>
    </dsp:sp>
    <dsp:sp modelId="{AF5C5C32-9E40-4522-B50A-CCE56215A977}">
      <dsp:nvSpPr>
        <dsp:cNvPr id="0" name=""/>
        <dsp:cNvSpPr/>
      </dsp:nvSpPr>
      <dsp:spPr>
        <a:xfrm>
          <a:off x="5985668" y="1405516"/>
          <a:ext cx="2135187" cy="1281112"/>
        </a:xfrm>
        <a:prstGeom prst="roundRect">
          <a:avLst>
            <a:gd name="adj" fmla="val 10000"/>
          </a:avLst>
        </a:prstGeom>
        <a:solidFill>
          <a:srgbClr val="CEF6DC"/>
        </a:solidFill>
        <a:ln w="19050" cap="flat" cmpd="sng" algn="ctr">
          <a:solidFill>
            <a:srgbClr val="22C55E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>
              <a:solidFill>
                <a:schemeClr val="accent3">
                  <a:lumMod val="75000"/>
                </a:schemeClr>
              </a:solidFill>
            </a:rPr>
            <a:t>PDF either verified or tagged as fraudulent. </a:t>
          </a:r>
          <a:endParaRPr lang="en-ZA" sz="1900" kern="1200" dirty="0"/>
        </a:p>
      </dsp:txBody>
      <dsp:txXfrm>
        <a:off x="6023190" y="1443038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F46D1-472C-232C-638B-9D08466F0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9B0274-BE0B-0850-0A46-49A19561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9089C-05D9-F49D-F08D-36BACABD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8C8C-C4BD-EDC2-22CB-A81F1AD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CF760-CC16-57D2-6D24-C94A0CBB9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25033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6671C-7B7C-910C-380D-412A06DB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9F6D92-2BBC-D704-B029-F9AB1E88C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02304-671D-77CA-1436-5D99827D1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FDA44-FBEA-F59C-D83A-45E4705DB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1CBE-FB8D-9EAB-19AF-56AB5947B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2776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11A473-87BD-2C02-5B55-D436CF40F2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9FB29-9676-FB52-13FE-8D06CB4BD8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D77DB-99CF-9E05-91BB-8394A0B61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26403-08A5-6990-6206-F90A7E36B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75A6B-8B35-5496-A45F-8A7B351D6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11486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1B6F-158E-6F9B-6861-7B2AA1FF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9D0E7-5068-7ABD-E5F2-41C6A7363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3CAA0-4C36-C263-34C9-F45AE6BF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F9DE-3A82-3D6B-7D5D-34841D6BE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06258-F3E3-9F53-DC4B-EDFE3FE03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924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83E1D-73FC-3E27-F494-3573F6C1B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F252C-55B6-FB02-988C-5DC480D0A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A3CCD-B176-7CC0-987B-A354F3556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10308-558C-E56F-A42D-D987EE51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C3A0-076A-3268-C8A9-32D7C6EB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325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52DFB-E143-6B70-10E8-8FAA8A51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144F3-4963-C689-2851-B25B64ACE4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0FFB2-E634-00C8-F04F-C74169987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1FDBF-6498-1372-4764-B14918B51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F7D67-7091-9254-9720-D31B08319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73417-999B-CAD6-94A6-C96C2478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11428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348-2936-D1A9-E2B6-5B0B27B1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5C36D-5ACD-009F-3BA2-1A2001B8C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646B2-802F-5D2D-BE8E-98ED4C3D6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053C2-8471-3418-74FC-301A489638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7796F-DFAA-19D1-FAAB-3EF3269D6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CB1BD7-2ECA-B5AD-7AF5-26C525FEE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89F8C2-755B-CEB9-B417-EE30243A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FA0AC-FAF5-ED01-D858-3FB858B3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3088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11D98-4969-4787-3212-6B0DBCBF1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E5C88E-9575-CE07-E554-0534C3A0C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7F20F1-54CD-B03A-C1C8-C3600792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0EC98-49BB-B088-32A0-80DED884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9927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F985F-7B9E-5D49-6E04-E73FE837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861F1A-6FD6-6BC0-721D-668B540F7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4220E-A9FC-BCA2-AD88-FD667191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607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433FD-78DE-ECC1-6CB0-DA63E5E01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3357-4B06-8FBD-BA1E-88A6166C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385E7-0B30-9A2C-DCCD-544D8B8BC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AC397-59DE-AE35-F28B-EC7A56CD2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9C1B57-143F-28CC-816D-31BC88D1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57283-13D1-CC9E-BA52-995C5B85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6403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2D2-9E13-F0C8-D744-B959F34D7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6E07D0-4B69-AFDE-028E-C8EA75026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D5ED3-1D19-2896-116F-10FD22B46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FE4F2-C045-D1D0-5130-B0CABADD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849481-D941-24A4-76D0-997DF57C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04379-1338-F33D-F8C1-46D1F886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110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9EA4ED-7F24-631C-22CE-E933D8872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4CAF-96C8-F2B6-6D92-18B41B01D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332B6-255E-DD57-E8B5-38FA27701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370130-135A-4829-A573-470D07D827BB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69E6-5D80-98A1-9A19-EA86E07FA6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C20E4-9235-5405-3A0D-E8532D437A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41E19B-3710-4DA4-81EA-5AF69977992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9896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3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svg"/><Relationship Id="rId7" Type="http://schemas.openxmlformats.org/officeDocument/2006/relationships/image" Target="../media/image11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13" Type="http://schemas.openxmlformats.org/officeDocument/2006/relationships/diagramQuickStyle" Target="../diagrams/quickStyle2.xml"/><Relationship Id="rId3" Type="http://schemas.openxmlformats.org/officeDocument/2006/relationships/image" Target="../media/image6.svg"/><Relationship Id="rId7" Type="http://schemas.openxmlformats.org/officeDocument/2006/relationships/diagramLayout" Target="../diagrams/layout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14.svg"/><Relationship Id="rId2" Type="http://schemas.openxmlformats.org/officeDocument/2006/relationships/image" Target="../media/image5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diagramData" Target="../diagrams/data1.xml"/><Relationship Id="rId11" Type="http://schemas.openxmlformats.org/officeDocument/2006/relationships/diagramData" Target="../diagrams/data2.xml"/><Relationship Id="rId5" Type="http://schemas.openxmlformats.org/officeDocument/2006/relationships/image" Target="../media/image4.svg"/><Relationship Id="rId15" Type="http://schemas.microsoft.com/office/2007/relationships/diagramDrawing" Target="../diagrams/drawing2.xml"/><Relationship Id="rId10" Type="http://schemas.microsoft.com/office/2007/relationships/diagramDrawing" Target="../diagrams/drawing1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1.xml"/><Relationship Id="rId14" Type="http://schemas.openxmlformats.org/officeDocument/2006/relationships/diagramColors" Target="../diagrams/colors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2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6.sv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sv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1B4248F-644C-1654-C660-BEE73C68CA52}"/>
              </a:ext>
            </a:extLst>
          </p:cNvPr>
          <p:cNvSpPr/>
          <p:nvPr/>
        </p:nvSpPr>
        <p:spPr>
          <a:xfrm>
            <a:off x="0" y="0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0AA797-3B89-9601-8F6A-79C192997331}"/>
              </a:ext>
            </a:extLst>
          </p:cNvPr>
          <p:cNvSpPr/>
          <p:nvPr/>
        </p:nvSpPr>
        <p:spPr>
          <a:xfrm>
            <a:off x="3177540" y="2902130"/>
            <a:ext cx="5745480" cy="2598407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72147B6-8035-31FA-4DBD-045518DD7C24}"/>
              </a:ext>
            </a:extLst>
          </p:cNvPr>
          <p:cNvSpPr/>
          <p:nvPr/>
        </p:nvSpPr>
        <p:spPr>
          <a:xfrm>
            <a:off x="1710692" y="570687"/>
            <a:ext cx="8950450" cy="5586832"/>
          </a:xfrm>
          <a:prstGeom prst="roundRect">
            <a:avLst/>
          </a:prstGeom>
          <a:solidFill>
            <a:srgbClr val="DFF9E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889EBD-82E2-25A1-3202-A8711E62A2BD}"/>
              </a:ext>
            </a:extLst>
          </p:cNvPr>
          <p:cNvSpPr/>
          <p:nvPr/>
        </p:nvSpPr>
        <p:spPr>
          <a:xfrm>
            <a:off x="3101340" y="1135824"/>
            <a:ext cx="6080760" cy="1371600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1F8820-3941-52AF-73A9-A8072CB91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7540" y="1303168"/>
            <a:ext cx="5843778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Yeagerists Verifier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6B992B2-E8A5-E454-8376-931C84C1622C}"/>
              </a:ext>
            </a:extLst>
          </p:cNvPr>
          <p:cNvSpPr/>
          <p:nvPr/>
        </p:nvSpPr>
        <p:spPr>
          <a:xfrm>
            <a:off x="3331655" y="3144178"/>
            <a:ext cx="5528690" cy="1298883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088FE-CD47-5298-E638-FFB4AE64E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2504" y="3381896"/>
            <a:ext cx="4126992" cy="448754"/>
          </a:xfrm>
        </p:spPr>
        <p:txBody>
          <a:bodyPr>
            <a:normAutofit fontScale="925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Yeagerist’s Hackathon Project</a:t>
            </a:r>
          </a:p>
          <a:p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634F3-CE71-B77F-4886-35A12A8416F6}"/>
              </a:ext>
            </a:extLst>
          </p:cNvPr>
          <p:cNvSpPr txBox="1"/>
          <p:nvPr/>
        </p:nvSpPr>
        <p:spPr>
          <a:xfrm>
            <a:off x="3643884" y="4983964"/>
            <a:ext cx="4812792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b="1" dirty="0">
                <a:solidFill>
                  <a:srgbClr val="41DF79"/>
                </a:solidFill>
              </a:rPr>
              <a:t>Developed by: </a:t>
            </a:r>
          </a:p>
          <a:p>
            <a:pPr>
              <a:lnSpc>
                <a:spcPct val="150000"/>
              </a:lnSpc>
            </a:pPr>
            <a:r>
              <a:rPr lang="en-GB" b="1" i="1" dirty="0">
                <a:solidFill>
                  <a:srgbClr val="86EAAA"/>
                </a:solidFill>
              </a:rPr>
              <a:t>Shawqi Hatem Fares and Maxwell Kei Farouk </a:t>
            </a:r>
          </a:p>
          <a:p>
            <a:pPr>
              <a:lnSpc>
                <a:spcPct val="150000"/>
              </a:lnSpc>
            </a:pPr>
            <a:endParaRPr lang="en-ZA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06751CC-6531-65E1-B2B1-C400C5BC45DD}"/>
              </a:ext>
            </a:extLst>
          </p:cNvPr>
          <p:cNvSpPr txBox="1">
            <a:spLocks/>
          </p:cNvSpPr>
          <p:nvPr/>
        </p:nvSpPr>
        <p:spPr>
          <a:xfrm>
            <a:off x="4032504" y="3889733"/>
            <a:ext cx="4126992" cy="448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62E49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Solutions in Cyber Security</a:t>
            </a:r>
            <a:endParaRPr lang="en-ZA" sz="1800" b="1" dirty="0">
              <a:solidFill>
                <a:srgbClr val="62E49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0E8AAF1C-2EC3-6822-A579-1D075CC5E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10737342" y="270809"/>
            <a:ext cx="1255320" cy="1255320"/>
          </a:xfrm>
          <a:prstGeom prst="rect">
            <a:avLst/>
          </a:prstGeom>
        </p:spPr>
      </p:pic>
      <p:pic>
        <p:nvPicPr>
          <p:cNvPr id="22" name="Graphic 21" descr="Shield Tick with solid fill">
            <a:extLst>
              <a:ext uri="{FF2B5EF4-FFF2-40B4-BE49-F238E27FC236}">
                <a16:creationId xmlns:a16="http://schemas.microsoft.com/office/drawing/2014/main" id="{ECF69628-7EDB-C302-B4A7-B97ACA8F1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8192739" y="3274773"/>
            <a:ext cx="448754" cy="448754"/>
          </a:xfrm>
          <a:prstGeom prst="rect">
            <a:avLst/>
          </a:prstGeom>
        </p:spPr>
      </p:pic>
      <p:pic>
        <p:nvPicPr>
          <p:cNvPr id="24" name="Graphic 23" descr="Shield Tick outline">
            <a:extLst>
              <a:ext uri="{FF2B5EF4-FFF2-40B4-BE49-F238E27FC236}">
                <a16:creationId xmlns:a16="http://schemas.microsoft.com/office/drawing/2014/main" id="{8E6AA7EC-DA80-1BC9-F08F-BC7A4085C9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71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D1000-FD0B-70C3-6B3F-AA3D6AD95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890585-2F23-6C04-58A0-E87A9869F94C}"/>
              </a:ext>
            </a:extLst>
          </p:cNvPr>
          <p:cNvSpPr/>
          <p:nvPr/>
        </p:nvSpPr>
        <p:spPr>
          <a:xfrm>
            <a:off x="0" y="-9525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C8A0246-E99B-6EC5-867F-BE634A039341}"/>
              </a:ext>
            </a:extLst>
          </p:cNvPr>
          <p:cNvSpPr/>
          <p:nvPr/>
        </p:nvSpPr>
        <p:spPr>
          <a:xfrm>
            <a:off x="1466710" y="1806463"/>
            <a:ext cx="9239732" cy="4780728"/>
          </a:xfrm>
          <a:prstGeom prst="roundRect">
            <a:avLst>
              <a:gd name="adj" fmla="val 8671"/>
            </a:avLst>
          </a:prstGeom>
          <a:solidFill>
            <a:schemeClr val="bg1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717374-C7F0-3A16-4CCB-82BCE5F79CA1}"/>
              </a:ext>
            </a:extLst>
          </p:cNvPr>
          <p:cNvSpPr/>
          <p:nvPr/>
        </p:nvSpPr>
        <p:spPr>
          <a:xfrm>
            <a:off x="1530858" y="291994"/>
            <a:ext cx="4713349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C76429-AA81-3779-62DF-E0FD19499E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704" y="405715"/>
            <a:ext cx="4187851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 Preview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D11B0A0E-A961-84FD-7DF6-EDA8D12CED78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E70E207E-BE22-FE2A-B14F-4D08A8F25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11259834-4BDE-2221-1BF7-93C724D033A9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066559-C490-6EB7-76AD-BFC31DA1FAB7}"/>
              </a:ext>
            </a:extLst>
          </p:cNvPr>
          <p:cNvSpPr/>
          <p:nvPr/>
        </p:nvSpPr>
        <p:spPr>
          <a:xfrm>
            <a:off x="6649301" y="450512"/>
            <a:ext cx="3256815" cy="895914"/>
          </a:xfrm>
          <a:prstGeom prst="roundRect">
            <a:avLst>
              <a:gd name="adj" fmla="val 3693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468E56D2-E77F-B0C7-B29F-E3F2E4A294DE}"/>
              </a:ext>
            </a:extLst>
          </p:cNvPr>
          <p:cNvSpPr txBox="1">
            <a:spLocks/>
          </p:cNvSpPr>
          <p:nvPr/>
        </p:nvSpPr>
        <p:spPr>
          <a:xfrm>
            <a:off x="6342401" y="752475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 Pop-up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Graphic 12" descr="Shield Tick with solid fill">
            <a:extLst>
              <a:ext uri="{FF2B5EF4-FFF2-40B4-BE49-F238E27FC236}">
                <a16:creationId xmlns:a16="http://schemas.microsoft.com/office/drawing/2014/main" id="{4DBCF78B-6876-1DE7-5D6B-487B7974EC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003401" y="674092"/>
            <a:ext cx="448754" cy="44875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DB2965D-FC1F-BF61-22E4-6334F7A028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6" t="4399" r="28215" b="8943"/>
          <a:stretch>
            <a:fillRect/>
          </a:stretch>
        </p:blipFill>
        <p:spPr>
          <a:xfrm>
            <a:off x="4220697" y="2126502"/>
            <a:ext cx="3599179" cy="405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02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E8051A-63F0-FDAC-21C3-9EFA41BD6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2CE123C-823E-8E73-C91E-9C82094F7AA4}"/>
              </a:ext>
            </a:extLst>
          </p:cNvPr>
          <p:cNvSpPr/>
          <p:nvPr/>
        </p:nvSpPr>
        <p:spPr>
          <a:xfrm>
            <a:off x="0" y="-9525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2E683E4-E764-263E-58D4-D92EB33D79AB}"/>
              </a:ext>
            </a:extLst>
          </p:cNvPr>
          <p:cNvSpPr/>
          <p:nvPr/>
        </p:nvSpPr>
        <p:spPr>
          <a:xfrm>
            <a:off x="1466710" y="1806463"/>
            <a:ext cx="9239732" cy="4780728"/>
          </a:xfrm>
          <a:prstGeom prst="roundRect">
            <a:avLst>
              <a:gd name="adj" fmla="val 8671"/>
            </a:avLst>
          </a:prstGeom>
          <a:solidFill>
            <a:schemeClr val="bg1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84D8B-2BB8-9F1D-11C2-97DF5C8AD8D1}"/>
              </a:ext>
            </a:extLst>
          </p:cNvPr>
          <p:cNvSpPr/>
          <p:nvPr/>
        </p:nvSpPr>
        <p:spPr>
          <a:xfrm>
            <a:off x="1530858" y="291994"/>
            <a:ext cx="4713349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6E6DB-1235-D3EE-0134-9A4B4344DA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704" y="405715"/>
            <a:ext cx="4187851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 Preview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50AD41E-0F0D-D10C-8B95-C391DF1C3544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B29C3B82-CFC4-2853-743F-B9314EF2A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B506E0B5-4A3D-A447-1588-7E3C889CB28E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00D29D-B149-CB8B-B49B-82FA7122CC64}"/>
              </a:ext>
            </a:extLst>
          </p:cNvPr>
          <p:cNvSpPr/>
          <p:nvPr/>
        </p:nvSpPr>
        <p:spPr>
          <a:xfrm>
            <a:off x="6649301" y="450512"/>
            <a:ext cx="3256815" cy="895914"/>
          </a:xfrm>
          <a:prstGeom prst="roundRect">
            <a:avLst>
              <a:gd name="adj" fmla="val 3693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BA97D60-A393-C94D-F062-925CD9052AF6}"/>
              </a:ext>
            </a:extLst>
          </p:cNvPr>
          <p:cNvSpPr txBox="1">
            <a:spLocks/>
          </p:cNvSpPr>
          <p:nvPr/>
        </p:nvSpPr>
        <p:spPr>
          <a:xfrm>
            <a:off x="6342401" y="752475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Badges Portal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Graphic 12" descr="Shield Tick with solid fill">
            <a:extLst>
              <a:ext uri="{FF2B5EF4-FFF2-40B4-BE49-F238E27FC236}">
                <a16:creationId xmlns:a16="http://schemas.microsoft.com/office/drawing/2014/main" id="{5AEFD1EE-6DC6-13FC-70CC-49CE275D38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003401" y="674092"/>
            <a:ext cx="448754" cy="448754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A66313-6E4D-2197-EE2E-96D32A4525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58" y="1952706"/>
            <a:ext cx="8939022" cy="448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22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52E23A-845A-8980-96CE-52E7803EA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E374A8-A699-6ED5-CA9C-AD3BB2EB4FFC}"/>
              </a:ext>
            </a:extLst>
          </p:cNvPr>
          <p:cNvSpPr/>
          <p:nvPr/>
        </p:nvSpPr>
        <p:spPr>
          <a:xfrm>
            <a:off x="0" y="-9525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8B742BD-CDE0-8684-7505-AC8EAA298C84}"/>
              </a:ext>
            </a:extLst>
          </p:cNvPr>
          <p:cNvSpPr/>
          <p:nvPr/>
        </p:nvSpPr>
        <p:spPr>
          <a:xfrm>
            <a:off x="1466710" y="1806463"/>
            <a:ext cx="9239732" cy="4780728"/>
          </a:xfrm>
          <a:prstGeom prst="roundRect">
            <a:avLst>
              <a:gd name="adj" fmla="val 8671"/>
            </a:avLst>
          </a:prstGeom>
          <a:solidFill>
            <a:schemeClr val="bg1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B89193-35F9-4900-6990-7BC2C31E62FF}"/>
              </a:ext>
            </a:extLst>
          </p:cNvPr>
          <p:cNvSpPr/>
          <p:nvPr/>
        </p:nvSpPr>
        <p:spPr>
          <a:xfrm>
            <a:off x="1530858" y="291994"/>
            <a:ext cx="4713349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4C833D-3A08-F18E-8C32-070DC69B2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704" y="405715"/>
            <a:ext cx="4187851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 Preview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922D996-E34A-32FE-DB39-0F0FAEB16665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1C7BF65B-DD37-7969-1052-93C930B0B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45A240D2-7136-BE52-BD8D-4D056DDB0579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7E77C67-FEE6-2862-9FF0-904F031E8E9F}"/>
              </a:ext>
            </a:extLst>
          </p:cNvPr>
          <p:cNvSpPr/>
          <p:nvPr/>
        </p:nvSpPr>
        <p:spPr>
          <a:xfrm>
            <a:off x="6649301" y="450512"/>
            <a:ext cx="3256815" cy="895914"/>
          </a:xfrm>
          <a:prstGeom prst="roundRect">
            <a:avLst>
              <a:gd name="adj" fmla="val 3693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3C3DCB5-6A3B-3C96-7CE4-5B5897E947B2}"/>
              </a:ext>
            </a:extLst>
          </p:cNvPr>
          <p:cNvSpPr txBox="1">
            <a:spLocks/>
          </p:cNvSpPr>
          <p:nvPr/>
        </p:nvSpPr>
        <p:spPr>
          <a:xfrm>
            <a:off x="6473791" y="752475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Certificate Approved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Graphic 12" descr="Shield Tick with solid fill">
            <a:extLst>
              <a:ext uri="{FF2B5EF4-FFF2-40B4-BE49-F238E27FC236}">
                <a16:creationId xmlns:a16="http://schemas.microsoft.com/office/drawing/2014/main" id="{551F41D6-1D36-A50B-F4BD-CC15D405B7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003401" y="674092"/>
            <a:ext cx="448754" cy="448754"/>
          </a:xfrm>
          <a:prstGeom prst="rect">
            <a:avLst/>
          </a:prstGeom>
        </p:spPr>
      </p:pic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5EED0529-C5DC-DDA5-BA8A-CEF2F621D4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0" t="4654" r="14412" b="765"/>
          <a:stretch>
            <a:fillRect/>
          </a:stretch>
        </p:blipFill>
        <p:spPr>
          <a:xfrm>
            <a:off x="3685032" y="2007352"/>
            <a:ext cx="4553711" cy="442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10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2779B7-D632-828B-4802-643D5299A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0264D5-E5C9-EDA0-74DE-2E8F4A12F4BA}"/>
              </a:ext>
            </a:extLst>
          </p:cNvPr>
          <p:cNvSpPr/>
          <p:nvPr/>
        </p:nvSpPr>
        <p:spPr>
          <a:xfrm>
            <a:off x="0" y="-9525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4973B34-6FAF-054C-F5B6-3741C9672744}"/>
              </a:ext>
            </a:extLst>
          </p:cNvPr>
          <p:cNvSpPr/>
          <p:nvPr/>
        </p:nvSpPr>
        <p:spPr>
          <a:xfrm>
            <a:off x="1466710" y="1806463"/>
            <a:ext cx="9239732" cy="4780728"/>
          </a:xfrm>
          <a:prstGeom prst="roundRect">
            <a:avLst>
              <a:gd name="adj" fmla="val 8671"/>
            </a:avLst>
          </a:prstGeom>
          <a:solidFill>
            <a:schemeClr val="bg1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6DEE96-A74E-43DA-88E5-17B6611A3ACA}"/>
              </a:ext>
            </a:extLst>
          </p:cNvPr>
          <p:cNvSpPr/>
          <p:nvPr/>
        </p:nvSpPr>
        <p:spPr>
          <a:xfrm>
            <a:off x="1530858" y="291994"/>
            <a:ext cx="4713349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83D140-1BE3-FE31-2E73-BFA562CE1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704" y="405715"/>
            <a:ext cx="4187851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 Preview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4B6A2ABE-AD12-C4A9-4A2D-BCEEFD055247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0A42A1BE-5767-7DEA-E011-37A2D19B9D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6D54A0AC-6B11-2CE2-D63B-F690577F7064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72BFDC1-BE83-4077-A487-2617CA9372BF}"/>
              </a:ext>
            </a:extLst>
          </p:cNvPr>
          <p:cNvSpPr/>
          <p:nvPr/>
        </p:nvSpPr>
        <p:spPr>
          <a:xfrm>
            <a:off x="6649301" y="450512"/>
            <a:ext cx="3256815" cy="895914"/>
          </a:xfrm>
          <a:prstGeom prst="roundRect">
            <a:avLst>
              <a:gd name="adj" fmla="val 3693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80CE457B-1D89-2C34-14CC-E72CDEBBF669}"/>
              </a:ext>
            </a:extLst>
          </p:cNvPr>
          <p:cNvSpPr txBox="1">
            <a:spLocks/>
          </p:cNvSpPr>
          <p:nvPr/>
        </p:nvSpPr>
        <p:spPr>
          <a:xfrm>
            <a:off x="6473791" y="752475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Certificate In-valid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Graphic 12" descr="Shield Tick with solid fill">
            <a:extLst>
              <a:ext uri="{FF2B5EF4-FFF2-40B4-BE49-F238E27FC236}">
                <a16:creationId xmlns:a16="http://schemas.microsoft.com/office/drawing/2014/main" id="{83406F61-73CD-35EA-DF04-10FD3855B4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9003401" y="674092"/>
            <a:ext cx="448754" cy="448754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B8A454-99E0-F76D-0858-7F760B917C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38" t="6990" r="20660" b="10768"/>
          <a:stretch>
            <a:fillRect/>
          </a:stretch>
        </p:blipFill>
        <p:spPr>
          <a:xfrm>
            <a:off x="3239120" y="1848834"/>
            <a:ext cx="6010173" cy="471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529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E15AE6-2D71-7246-BB76-1C07A69BD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647EE3B-261B-3B1E-9307-CAE6D1F987D7}"/>
              </a:ext>
            </a:extLst>
          </p:cNvPr>
          <p:cNvSpPr/>
          <p:nvPr/>
        </p:nvSpPr>
        <p:spPr>
          <a:xfrm>
            <a:off x="0" y="-9525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DD3AF11-11C6-8608-69A9-F68BBEE7DD2A}"/>
              </a:ext>
            </a:extLst>
          </p:cNvPr>
          <p:cNvSpPr/>
          <p:nvPr/>
        </p:nvSpPr>
        <p:spPr>
          <a:xfrm>
            <a:off x="1514234" y="2308760"/>
            <a:ext cx="9239732" cy="4328694"/>
          </a:xfrm>
          <a:prstGeom prst="roundRect">
            <a:avLst>
              <a:gd name="adj" fmla="val 8671"/>
            </a:avLst>
          </a:prstGeom>
          <a:solidFill>
            <a:schemeClr val="bg1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FA066C-FB16-D7F6-2B9C-42C5F9EC085A}"/>
              </a:ext>
            </a:extLst>
          </p:cNvPr>
          <p:cNvSpPr/>
          <p:nvPr/>
        </p:nvSpPr>
        <p:spPr>
          <a:xfrm>
            <a:off x="1530858" y="289386"/>
            <a:ext cx="9206484" cy="1842605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4C0515-DB24-E18C-7594-26F3FFE45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8691" y="1017292"/>
            <a:ext cx="8266177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our solution fits into cybersecurity 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74D5F70-9AB7-E81F-5815-8B43810B5AC1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E8131A43-A51B-4225-28F4-101E3531E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EE21F3A6-D85B-CF40-6E5D-87B9E542C05F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9D4611-338C-C11B-9386-F44D1EED67F5}"/>
              </a:ext>
            </a:extLst>
          </p:cNvPr>
          <p:cNvSpPr/>
          <p:nvPr/>
        </p:nvSpPr>
        <p:spPr>
          <a:xfrm>
            <a:off x="1967852" y="2498400"/>
            <a:ext cx="3256815" cy="895914"/>
          </a:xfrm>
          <a:prstGeom prst="roundRect">
            <a:avLst>
              <a:gd name="adj" fmla="val 3693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36F514-40C5-8520-8E12-AC0B4CE7B3D0}"/>
              </a:ext>
            </a:extLst>
          </p:cNvPr>
          <p:cNvSpPr txBox="1">
            <a:spLocks/>
          </p:cNvSpPr>
          <p:nvPr/>
        </p:nvSpPr>
        <p:spPr>
          <a:xfrm>
            <a:off x="1967852" y="2815455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Digital Fraud Prevention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Graphic 4" descr="Shield Tick with solid fill">
            <a:extLst>
              <a:ext uri="{FF2B5EF4-FFF2-40B4-BE49-F238E27FC236}">
                <a16:creationId xmlns:a16="http://schemas.microsoft.com/office/drawing/2014/main" id="{D3922D76-B41B-8339-8355-9E89B5B514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4681348" y="2721980"/>
            <a:ext cx="448754" cy="448754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B8F71727-6562-9105-7D0B-855938AA52E6}"/>
              </a:ext>
            </a:extLst>
          </p:cNvPr>
          <p:cNvSpPr txBox="1">
            <a:spLocks/>
          </p:cNvSpPr>
          <p:nvPr/>
        </p:nvSpPr>
        <p:spPr>
          <a:xfrm>
            <a:off x="1967852" y="3583953"/>
            <a:ext cx="7517716" cy="2702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solution directly addresses a cybersecurity challenge. Using digital tools we act against fraudulence. We protect the integrity and authenticity of digital documents.  </a:t>
            </a:r>
          </a:p>
          <a:p>
            <a:pPr algn="l"/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 address core cybersecurity principles: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Confidentiality: </a:t>
            </a:r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PDFs are verified by using encrypted public-private key pairs.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Integrity:  </a:t>
            </a:r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Certificates</a:t>
            </a:r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are hashed and stored immutably on the blockchain. </a:t>
            </a:r>
            <a:endParaRPr lang="en-GB" sz="1400" b="1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Availability: </a:t>
            </a: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By providing a public verification interface, our system makes certificate validation accessible anytime, anywhere.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l"/>
            <a:r>
              <a:rPr lang="en-GB" sz="14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project utilises blockchain to enhance trust in a digital framework. </a:t>
            </a:r>
          </a:p>
        </p:txBody>
      </p:sp>
      <p:pic>
        <p:nvPicPr>
          <p:cNvPr id="16" name="Graphic 15" descr="Badge 9 with solid fill">
            <a:extLst>
              <a:ext uri="{FF2B5EF4-FFF2-40B4-BE49-F238E27FC236}">
                <a16:creationId xmlns:a16="http://schemas.microsoft.com/office/drawing/2014/main" id="{DA8118CD-7FDA-2853-229C-2CF3AB514B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737342" y="264365"/>
            <a:ext cx="1261765" cy="126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2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46DF5B-AD6E-83B2-ECAB-500BA51C7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A080BCB-68D7-DCD8-B29A-7DDF3E927C86}"/>
              </a:ext>
            </a:extLst>
          </p:cNvPr>
          <p:cNvSpPr/>
          <p:nvPr/>
        </p:nvSpPr>
        <p:spPr>
          <a:xfrm>
            <a:off x="0" y="0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762CF31-C9AF-06AC-58B5-31BE2DB586A9}"/>
              </a:ext>
            </a:extLst>
          </p:cNvPr>
          <p:cNvSpPr/>
          <p:nvPr/>
        </p:nvSpPr>
        <p:spPr>
          <a:xfrm>
            <a:off x="3177540" y="2902130"/>
            <a:ext cx="5745480" cy="2598407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0A151D-CC5D-7096-6D27-DA824BA09110}"/>
              </a:ext>
            </a:extLst>
          </p:cNvPr>
          <p:cNvSpPr/>
          <p:nvPr/>
        </p:nvSpPr>
        <p:spPr>
          <a:xfrm>
            <a:off x="1666495" y="579303"/>
            <a:ext cx="8950450" cy="5586832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2F7D5C-1C6A-CDC2-33A8-AF754883C3F1}"/>
              </a:ext>
            </a:extLst>
          </p:cNvPr>
          <p:cNvSpPr/>
          <p:nvPr/>
        </p:nvSpPr>
        <p:spPr>
          <a:xfrm>
            <a:off x="3093720" y="1096761"/>
            <a:ext cx="6080760" cy="1371600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A2F367-74DB-2701-4F42-061210BF8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4111" y="1324213"/>
            <a:ext cx="5843778" cy="9587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Closing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860BC411-8361-C4E0-007A-43EB5F854096}"/>
              </a:ext>
            </a:extLst>
          </p:cNvPr>
          <p:cNvSpPr/>
          <p:nvPr/>
        </p:nvSpPr>
        <p:spPr>
          <a:xfrm>
            <a:off x="3331655" y="3155524"/>
            <a:ext cx="5528690" cy="1298883"/>
          </a:xfrm>
          <a:prstGeom prst="roundRect">
            <a:avLst>
              <a:gd name="adj" fmla="val 50000"/>
            </a:avLst>
          </a:prstGeom>
          <a:solidFill>
            <a:srgbClr val="DFF9E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C3710-E746-1E79-EBDD-0EA8E2A91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86784" y="3429723"/>
            <a:ext cx="4126992" cy="828794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Thank you for your time and the wonderful opportunity.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38AA26-49E3-5459-5323-020BE97C0691}"/>
              </a:ext>
            </a:extLst>
          </p:cNvPr>
          <p:cNvSpPr txBox="1">
            <a:spLocks/>
          </p:cNvSpPr>
          <p:nvPr/>
        </p:nvSpPr>
        <p:spPr>
          <a:xfrm>
            <a:off x="3723132" y="5595739"/>
            <a:ext cx="4636008" cy="639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i="1" dirty="0">
                <a:solidFill>
                  <a:srgbClr val="62E49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Yeagerists: Securing Accreditation.</a:t>
            </a:r>
            <a:endParaRPr lang="en-ZA" sz="1800" b="1" i="1" dirty="0">
              <a:solidFill>
                <a:srgbClr val="62E490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4" name="Graphic 23" descr="Shield Tick outline">
            <a:extLst>
              <a:ext uri="{FF2B5EF4-FFF2-40B4-BE49-F238E27FC236}">
                <a16:creationId xmlns:a16="http://schemas.microsoft.com/office/drawing/2014/main" id="{298C2CD0-FEE5-95A0-3DDF-3348B1B008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337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AF0BB-1718-33B1-75EA-21E4F5D65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40566F4-6E57-E05C-8955-B5863876F3DE}"/>
              </a:ext>
            </a:extLst>
          </p:cNvPr>
          <p:cNvSpPr/>
          <p:nvPr/>
        </p:nvSpPr>
        <p:spPr>
          <a:xfrm>
            <a:off x="0" y="-3849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94C07FD-D7E2-2EA9-E897-AA006FD01ABC}"/>
              </a:ext>
            </a:extLst>
          </p:cNvPr>
          <p:cNvSpPr/>
          <p:nvPr/>
        </p:nvSpPr>
        <p:spPr>
          <a:xfrm>
            <a:off x="1600546" y="270809"/>
            <a:ext cx="8990901" cy="6184640"/>
          </a:xfrm>
          <a:prstGeom prst="roundRect">
            <a:avLst>
              <a:gd name="adj" fmla="val 8671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26EB6DD-2C22-E2E2-3183-96691F358E7B}"/>
              </a:ext>
            </a:extLst>
          </p:cNvPr>
          <p:cNvSpPr/>
          <p:nvPr/>
        </p:nvSpPr>
        <p:spPr>
          <a:xfrm>
            <a:off x="3739324" y="555432"/>
            <a:ext cx="4713349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53C61-94FD-C0F5-7364-ADD5F0EC70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51171" y="669153"/>
            <a:ext cx="4089652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Problem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1EDFAAD-72F6-B4CD-A4DD-8ECC18D73CDB}"/>
              </a:ext>
            </a:extLst>
          </p:cNvPr>
          <p:cNvSpPr/>
          <p:nvPr/>
        </p:nvSpPr>
        <p:spPr>
          <a:xfrm>
            <a:off x="3511001" y="1978480"/>
            <a:ext cx="5121019" cy="4108330"/>
          </a:xfrm>
          <a:prstGeom prst="roundRect">
            <a:avLst>
              <a:gd name="adj" fmla="val 8796"/>
            </a:avLst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pic>
        <p:nvPicPr>
          <p:cNvPr id="22" name="Graphic 21" descr="Shield Tick with solid fill">
            <a:extLst>
              <a:ext uri="{FF2B5EF4-FFF2-40B4-BE49-F238E27FC236}">
                <a16:creationId xmlns:a16="http://schemas.microsoft.com/office/drawing/2014/main" id="{6D4241F0-95A0-B3B0-6C3E-9E34DD937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7692069" y="2226040"/>
            <a:ext cx="448754" cy="448754"/>
          </a:xfrm>
          <a:prstGeom prst="rect">
            <a:avLst/>
          </a:prstGeom>
        </p:spPr>
      </p:pic>
      <p:pic>
        <p:nvPicPr>
          <p:cNvPr id="9" name="Graphic 8" descr="Badge with solid fill">
            <a:extLst>
              <a:ext uri="{FF2B5EF4-FFF2-40B4-BE49-F238E27FC236}">
                <a16:creationId xmlns:a16="http://schemas.microsoft.com/office/drawing/2014/main" id="{E2BEAC2E-22AB-D71A-A67E-6CB7ADDB7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37341" y="270809"/>
            <a:ext cx="1255321" cy="1255321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65FC54AE-8E8D-D830-39F5-061D44A2ED41}"/>
              </a:ext>
            </a:extLst>
          </p:cNvPr>
          <p:cNvSpPr txBox="1">
            <a:spLocks/>
          </p:cNvSpPr>
          <p:nvPr/>
        </p:nvSpPr>
        <p:spPr>
          <a:xfrm>
            <a:off x="4646850" y="2313263"/>
            <a:ext cx="2849323" cy="3615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Certificate Authenticity</a:t>
            </a:r>
            <a:endParaRPr lang="en-ZA" sz="2000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666A03F-0CC5-AE85-36F0-1237853A605C}"/>
              </a:ext>
            </a:extLst>
          </p:cNvPr>
          <p:cNvSpPr txBox="1">
            <a:spLocks/>
          </p:cNvSpPr>
          <p:nvPr/>
        </p:nvSpPr>
        <p:spPr>
          <a:xfrm>
            <a:off x="4077112" y="2898346"/>
            <a:ext cx="4126992" cy="3065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Certificates and qualifications can be forged. </a:t>
            </a:r>
            <a:b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 our modern era where digital qualifications are critical to hiring, education and security, it is imperative to ensure these accreditations are legitimate. </a:t>
            </a:r>
          </a:p>
          <a:p>
            <a:pPr algn="l"/>
            <a:r>
              <a:rPr lang="en-ZA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With constant new innovations and tool accessibility, it is easy than ever to forge an accreditation/certificate. Tools such as photoshop, metadata editors, and recently, AI, forging certificates can take just a few inputs.  </a:t>
            </a:r>
          </a:p>
          <a:p>
            <a:pPr algn="l"/>
            <a:r>
              <a:rPr lang="en-ZA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Forged certificates undermine trust in educational and professional institutions. Employers can hirer unqualified candidates, and accrediting courses can lose value. </a:t>
            </a:r>
          </a:p>
          <a:p>
            <a:pPr algn="l"/>
            <a:endParaRPr lang="en-ZA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7" name="Graphic 16" descr="Shield Tick outline">
            <a:extLst>
              <a:ext uri="{FF2B5EF4-FFF2-40B4-BE49-F238E27FC236}">
                <a16:creationId xmlns:a16="http://schemas.microsoft.com/office/drawing/2014/main" id="{E5C0ACF1-A70D-8099-A880-0819A77FB9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9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BD29D5-2121-99DD-26E5-3FC6622BA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BA36F6-78D8-C5B1-2832-437627857C30}"/>
              </a:ext>
            </a:extLst>
          </p:cNvPr>
          <p:cNvSpPr/>
          <p:nvPr/>
        </p:nvSpPr>
        <p:spPr>
          <a:xfrm>
            <a:off x="0" y="-9525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C612262-A447-505D-4CC1-39A58E618675}"/>
              </a:ext>
            </a:extLst>
          </p:cNvPr>
          <p:cNvSpPr/>
          <p:nvPr/>
        </p:nvSpPr>
        <p:spPr>
          <a:xfrm>
            <a:off x="180493" y="1834093"/>
            <a:ext cx="11812169" cy="4803043"/>
          </a:xfrm>
          <a:prstGeom prst="roundRect">
            <a:avLst>
              <a:gd name="adj" fmla="val 8671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193693-036B-5AD9-A153-708E38C0694A}"/>
              </a:ext>
            </a:extLst>
          </p:cNvPr>
          <p:cNvSpPr/>
          <p:nvPr/>
        </p:nvSpPr>
        <p:spPr>
          <a:xfrm>
            <a:off x="3729902" y="289386"/>
            <a:ext cx="4713349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33EA07-AEC3-00AC-E245-7246C188FB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748" y="403107"/>
            <a:ext cx="4187851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Solution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D8F8C14-2354-22CD-35D5-0ABC6E5D2F3D}"/>
              </a:ext>
            </a:extLst>
          </p:cNvPr>
          <p:cNvSpPr/>
          <p:nvPr/>
        </p:nvSpPr>
        <p:spPr>
          <a:xfrm>
            <a:off x="856562" y="3268248"/>
            <a:ext cx="3256816" cy="3186645"/>
          </a:xfrm>
          <a:prstGeom prst="roundRect">
            <a:avLst>
              <a:gd name="adj" fmla="val 13840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A987F20-D10C-22A0-4FC1-222B7A71F810}"/>
              </a:ext>
            </a:extLst>
          </p:cNvPr>
          <p:cNvSpPr/>
          <p:nvPr/>
        </p:nvSpPr>
        <p:spPr>
          <a:xfrm>
            <a:off x="856561" y="2121108"/>
            <a:ext cx="3256815" cy="947858"/>
          </a:xfrm>
          <a:prstGeom prst="roundRect">
            <a:avLst>
              <a:gd name="adj" fmla="val 3693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2215359F-63D6-7AC5-3E08-E570A2747E0E}"/>
              </a:ext>
            </a:extLst>
          </p:cNvPr>
          <p:cNvSpPr txBox="1">
            <a:spLocks/>
          </p:cNvSpPr>
          <p:nvPr/>
        </p:nvSpPr>
        <p:spPr>
          <a:xfrm>
            <a:off x="748511" y="2310691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PDF Certificate Authentication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495151-26E5-A76B-51E3-17AB2C6ADB03}"/>
              </a:ext>
            </a:extLst>
          </p:cNvPr>
          <p:cNvSpPr txBox="1">
            <a:spLocks/>
          </p:cNvSpPr>
          <p:nvPr/>
        </p:nvSpPr>
        <p:spPr>
          <a:xfrm>
            <a:off x="1014810" y="3473826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Pair Encryption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657F072-BBC7-CFC3-D352-35E19834C9BA}"/>
              </a:ext>
            </a:extLst>
          </p:cNvPr>
          <p:cNvSpPr/>
          <p:nvPr/>
        </p:nvSpPr>
        <p:spPr>
          <a:xfrm>
            <a:off x="4310927" y="2121108"/>
            <a:ext cx="3256816" cy="1729320"/>
          </a:xfrm>
          <a:prstGeom prst="roundRect">
            <a:avLst>
              <a:gd name="adj" fmla="val 24198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7341DA35-1950-2E58-A8A2-3A1CEE9F49CB}"/>
              </a:ext>
            </a:extLst>
          </p:cNvPr>
          <p:cNvSpPr txBox="1">
            <a:spLocks/>
          </p:cNvSpPr>
          <p:nvPr/>
        </p:nvSpPr>
        <p:spPr>
          <a:xfrm>
            <a:off x="4489202" y="2320526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PDF Metadata 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73903B7-AD33-C6F8-D7C3-EBC09DAD667E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F6B00DE-9D27-1D7B-F8BE-300D348A2A53}"/>
              </a:ext>
            </a:extLst>
          </p:cNvPr>
          <p:cNvSpPr txBox="1">
            <a:spLocks/>
          </p:cNvSpPr>
          <p:nvPr/>
        </p:nvSpPr>
        <p:spPr>
          <a:xfrm>
            <a:off x="1166573" y="3877732"/>
            <a:ext cx="2753987" cy="23612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certification verification policy consists of many measures to authenticate certificates. </a:t>
            </a:r>
          </a:p>
          <a:p>
            <a:pPr algn="l"/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One of which is a modular </a:t>
            </a:r>
            <a:r>
              <a:rPr lang="en-ZA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pair encryption method. The generated certification data is used to create a public and private key. The private key is stored while the public key is used for verification. </a:t>
            </a:r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F9C674B-30D4-6037-3E3D-A1903FCDD8E1}"/>
              </a:ext>
            </a:extLst>
          </p:cNvPr>
          <p:cNvSpPr txBox="1">
            <a:spLocks/>
          </p:cNvSpPr>
          <p:nvPr/>
        </p:nvSpPr>
        <p:spPr>
          <a:xfrm>
            <a:off x="4562341" y="2744022"/>
            <a:ext cx="2753987" cy="872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Once a public key is generated, it is first stored in the certificate PDF metadata in a newly generated field. </a:t>
            </a:r>
          </a:p>
        </p:txBody>
      </p:sp>
      <p:pic>
        <p:nvPicPr>
          <p:cNvPr id="22" name="Graphic 21" descr="Shield Tick with solid fill">
            <a:extLst>
              <a:ext uri="{FF2B5EF4-FFF2-40B4-BE49-F238E27FC236}">
                <a16:creationId xmlns:a16="http://schemas.microsoft.com/office/drawing/2014/main" id="{145116BB-F043-8486-94F6-1E360F17F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3471806" y="2351028"/>
            <a:ext cx="448754" cy="448754"/>
          </a:xfrm>
          <a:prstGeom prst="rect">
            <a:avLst/>
          </a:prstGeom>
        </p:spPr>
      </p:pic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0EEA87E8-2F86-F3C2-3A11-F5743A03C0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32D08FC-B331-2752-0952-974FBB71E16D}"/>
              </a:ext>
            </a:extLst>
          </p:cNvPr>
          <p:cNvSpPr/>
          <p:nvPr/>
        </p:nvSpPr>
        <p:spPr>
          <a:xfrm>
            <a:off x="7749142" y="2121108"/>
            <a:ext cx="3256816" cy="1729320"/>
          </a:xfrm>
          <a:prstGeom prst="roundRect">
            <a:avLst>
              <a:gd name="adj" fmla="val 24198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FF751203-9CA9-CEF6-E878-AAFA6E397565}"/>
              </a:ext>
            </a:extLst>
          </p:cNvPr>
          <p:cNvSpPr txBox="1">
            <a:spLocks/>
          </p:cNvSpPr>
          <p:nvPr/>
        </p:nvSpPr>
        <p:spPr>
          <a:xfrm>
            <a:off x="7912468" y="2310691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2F7FE391-1ED2-924B-D6D6-E5887F9110BE}"/>
              </a:ext>
            </a:extLst>
          </p:cNvPr>
          <p:cNvSpPr txBox="1">
            <a:spLocks/>
          </p:cNvSpPr>
          <p:nvPr/>
        </p:nvSpPr>
        <p:spPr>
          <a:xfrm>
            <a:off x="8106600" y="2687039"/>
            <a:ext cx="2753987" cy="10485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Along with other metadata, the certification data and its associated public key are hashed and stored in our blockchain simulation.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E115A3-C96B-BBB6-F6E2-1F04DAD51B49}"/>
              </a:ext>
            </a:extLst>
          </p:cNvPr>
          <p:cNvSpPr/>
          <p:nvPr/>
        </p:nvSpPr>
        <p:spPr>
          <a:xfrm>
            <a:off x="4380053" y="3971999"/>
            <a:ext cx="3187690" cy="2482893"/>
          </a:xfrm>
          <a:prstGeom prst="roundRect">
            <a:avLst>
              <a:gd name="adj" fmla="val 21544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A7ED51D-6391-B32B-345A-089856165673}"/>
              </a:ext>
            </a:extLst>
          </p:cNvPr>
          <p:cNvSpPr txBox="1">
            <a:spLocks/>
          </p:cNvSpPr>
          <p:nvPr/>
        </p:nvSpPr>
        <p:spPr>
          <a:xfrm>
            <a:off x="4586625" y="4139814"/>
            <a:ext cx="2695534" cy="2694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Gamification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361EDAEE-3651-AB5D-B191-C47516FF731C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5235C7B-8C84-BF3C-26F0-65F07A43D8C4}"/>
              </a:ext>
            </a:extLst>
          </p:cNvPr>
          <p:cNvSpPr txBox="1">
            <a:spLocks/>
          </p:cNvSpPr>
          <p:nvPr/>
        </p:nvSpPr>
        <p:spPr>
          <a:xfrm>
            <a:off x="4562341" y="4859617"/>
            <a:ext cx="2831928" cy="10869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verification application is useless without users. Thus, the app consists of several gamified components to make verification fun and extra interactive. </a:t>
            </a:r>
          </a:p>
        </p:txBody>
      </p:sp>
      <p:pic>
        <p:nvPicPr>
          <p:cNvPr id="31" name="Graphic 30" descr="Badge 3 with solid fill">
            <a:extLst>
              <a:ext uri="{FF2B5EF4-FFF2-40B4-BE49-F238E27FC236}">
                <a16:creationId xmlns:a16="http://schemas.microsoft.com/office/drawing/2014/main" id="{8A9A62B9-BCA7-B638-047A-2C35461C36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7342" y="273890"/>
            <a:ext cx="1255320" cy="1255320"/>
          </a:xfrm>
          <a:prstGeom prst="rect">
            <a:avLst/>
          </a:prstGeom>
        </p:spPr>
      </p:pic>
      <p:pic>
        <p:nvPicPr>
          <p:cNvPr id="36" name="Picture 35" descr="A pixelated video game controller&#10;&#10;AI-generated content may be incorrect.">
            <a:extLst>
              <a:ext uri="{FF2B5EF4-FFF2-40B4-BE49-F238E27FC236}">
                <a16:creationId xmlns:a16="http://schemas.microsoft.com/office/drawing/2014/main" id="{427CB488-2D92-8093-C61E-68A524399FC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6600" y="4011255"/>
            <a:ext cx="2704928" cy="2404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27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A676BB-8480-AC19-5812-CF23F3FB4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95D0C37-E265-C370-D85F-22D016B01AD1}"/>
              </a:ext>
            </a:extLst>
          </p:cNvPr>
          <p:cNvSpPr/>
          <p:nvPr/>
        </p:nvSpPr>
        <p:spPr>
          <a:xfrm>
            <a:off x="896" y="-11450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836F9B-AC82-EB22-0B63-F4431E19D3C8}"/>
              </a:ext>
            </a:extLst>
          </p:cNvPr>
          <p:cNvSpPr/>
          <p:nvPr/>
        </p:nvSpPr>
        <p:spPr>
          <a:xfrm>
            <a:off x="3768797" y="324922"/>
            <a:ext cx="4713349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2575C7-EF36-29A5-EFA5-7A4EA6610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1748" y="403107"/>
            <a:ext cx="4197377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How it works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379ADA7-8536-908D-292A-3D7D02FD0A5B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73EA8A2D-ACDA-D78C-B679-B84864FB7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D14BFE12-638F-14FA-5395-3F1DC3A06943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3A172F4-2E07-A78F-3DD3-4DC5981713F4}"/>
              </a:ext>
            </a:extLst>
          </p:cNvPr>
          <p:cNvSpPr/>
          <p:nvPr/>
        </p:nvSpPr>
        <p:spPr>
          <a:xfrm>
            <a:off x="516541" y="2162967"/>
            <a:ext cx="10910859" cy="1844001"/>
          </a:xfrm>
          <a:prstGeom prst="roundRect">
            <a:avLst>
              <a:gd name="adj" fmla="val 19890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59A3B42B-D1BB-D15E-A0EB-D8DEFE9ACFA9}"/>
              </a:ext>
            </a:extLst>
          </p:cNvPr>
          <p:cNvSpPr txBox="1">
            <a:spLocks/>
          </p:cNvSpPr>
          <p:nvPr/>
        </p:nvSpPr>
        <p:spPr>
          <a:xfrm>
            <a:off x="211436" y="2822877"/>
            <a:ext cx="2271528" cy="5374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Certification Architecture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3" name="Graphic 42" descr="Shield Tick with solid fill">
            <a:extLst>
              <a:ext uri="{FF2B5EF4-FFF2-40B4-BE49-F238E27FC236}">
                <a16:creationId xmlns:a16="http://schemas.microsoft.com/office/drawing/2014/main" id="{A95E2754-F880-246A-7121-FED74A8E0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2074763" y="2840547"/>
            <a:ext cx="448754" cy="448754"/>
          </a:xfrm>
          <a:prstGeom prst="rect">
            <a:avLst/>
          </a:prstGeom>
        </p:spPr>
      </p:pic>
      <p:graphicFrame>
        <p:nvGraphicFramePr>
          <p:cNvPr id="51" name="Diagram 50">
            <a:extLst>
              <a:ext uri="{FF2B5EF4-FFF2-40B4-BE49-F238E27FC236}">
                <a16:creationId xmlns:a16="http://schemas.microsoft.com/office/drawing/2014/main" id="{0C05C553-17CC-E1E7-2857-FCF48011C1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2489301"/>
              </p:ext>
            </p:extLst>
          </p:nvPr>
        </p:nvGraphicFramePr>
        <p:xfrm>
          <a:off x="2900446" y="1080677"/>
          <a:ext cx="8128000" cy="4092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0C39BFA-41DD-57B6-C147-F8A134869ACD}"/>
              </a:ext>
            </a:extLst>
          </p:cNvPr>
          <p:cNvSpPr/>
          <p:nvPr/>
        </p:nvSpPr>
        <p:spPr>
          <a:xfrm>
            <a:off x="516541" y="4477047"/>
            <a:ext cx="10910859" cy="1844001"/>
          </a:xfrm>
          <a:prstGeom prst="roundRect">
            <a:avLst>
              <a:gd name="adj" fmla="val 19890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Verification   </a:t>
            </a:r>
          </a:p>
          <a:p>
            <a:r>
              <a:rPr lang="en-GB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Architecture</a:t>
            </a:r>
            <a:endParaRPr lang="en-ZA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aphicFrame>
        <p:nvGraphicFramePr>
          <p:cNvPr id="53" name="Diagram 52">
            <a:extLst>
              <a:ext uri="{FF2B5EF4-FFF2-40B4-BE49-F238E27FC236}">
                <a16:creationId xmlns:a16="http://schemas.microsoft.com/office/drawing/2014/main" id="{26D32AE9-BA24-7FA1-4E8A-2BF480C208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2171979"/>
              </p:ext>
            </p:extLst>
          </p:nvPr>
        </p:nvGraphicFramePr>
        <p:xfrm>
          <a:off x="2900446" y="3342127"/>
          <a:ext cx="8128000" cy="4092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54" name="Graphic 53" descr="Shield Tick with solid fill">
            <a:extLst>
              <a:ext uri="{FF2B5EF4-FFF2-40B4-BE49-F238E27FC236}">
                <a16:creationId xmlns:a16="http://schemas.microsoft.com/office/drawing/2014/main" id="{6ED32910-13DB-0E3B-864E-7E635333D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2135846" y="5163823"/>
            <a:ext cx="448754" cy="448754"/>
          </a:xfrm>
          <a:prstGeom prst="rect">
            <a:avLst/>
          </a:prstGeom>
        </p:spPr>
      </p:pic>
      <p:pic>
        <p:nvPicPr>
          <p:cNvPr id="56" name="Graphic 55" descr="Badge 4 with solid fill">
            <a:extLst>
              <a:ext uri="{FF2B5EF4-FFF2-40B4-BE49-F238E27FC236}">
                <a16:creationId xmlns:a16="http://schemas.microsoft.com/office/drawing/2014/main" id="{659F6CBA-9863-42CB-0EDF-DADD217CF1A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740412" y="270810"/>
            <a:ext cx="1255320" cy="125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1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B98130-5375-86F9-705D-8AF393849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440563-9641-B4DC-450E-635535EC7511}"/>
              </a:ext>
            </a:extLst>
          </p:cNvPr>
          <p:cNvSpPr/>
          <p:nvPr/>
        </p:nvSpPr>
        <p:spPr>
          <a:xfrm>
            <a:off x="28575" y="-9525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5424C38-2035-0227-4D2A-153E199108D1}"/>
              </a:ext>
            </a:extLst>
          </p:cNvPr>
          <p:cNvSpPr/>
          <p:nvPr/>
        </p:nvSpPr>
        <p:spPr>
          <a:xfrm>
            <a:off x="1462658" y="2101266"/>
            <a:ext cx="9239732" cy="3870909"/>
          </a:xfrm>
          <a:prstGeom prst="roundRect">
            <a:avLst>
              <a:gd name="adj" fmla="val 8671"/>
            </a:avLst>
          </a:prstGeom>
          <a:solidFill>
            <a:schemeClr val="bg1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35738B-62DD-C7BB-7AE7-FE9F5C55704E}"/>
              </a:ext>
            </a:extLst>
          </p:cNvPr>
          <p:cNvSpPr/>
          <p:nvPr/>
        </p:nvSpPr>
        <p:spPr>
          <a:xfrm>
            <a:off x="3729902" y="289386"/>
            <a:ext cx="4713349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A74AF-B6ED-578F-464C-B9B0C41D9A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0174" y="439588"/>
            <a:ext cx="4187851" cy="9587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 Stack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249AD2B-F0EB-BFA1-7F6D-99292DC42778}"/>
              </a:ext>
            </a:extLst>
          </p:cNvPr>
          <p:cNvSpPr/>
          <p:nvPr/>
        </p:nvSpPr>
        <p:spPr>
          <a:xfrm>
            <a:off x="2170852" y="3635204"/>
            <a:ext cx="1413505" cy="7037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DFF9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NextJS</a:t>
            </a:r>
            <a:endParaRPr lang="en-ZA" b="1" dirty="0">
              <a:solidFill>
                <a:srgbClr val="DFF9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62A28CD-92E4-BAEE-6F2F-11D628942BBA}"/>
              </a:ext>
            </a:extLst>
          </p:cNvPr>
          <p:cNvSpPr/>
          <p:nvPr/>
        </p:nvSpPr>
        <p:spPr>
          <a:xfrm>
            <a:off x="4454116" y="2438799"/>
            <a:ext cx="3256815" cy="745245"/>
          </a:xfrm>
          <a:prstGeom prst="roundRect">
            <a:avLst>
              <a:gd name="adj" fmla="val 3693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8986BC5-7D3C-F166-AD7E-AA03B4E1301C}"/>
              </a:ext>
            </a:extLst>
          </p:cNvPr>
          <p:cNvSpPr txBox="1">
            <a:spLocks/>
          </p:cNvSpPr>
          <p:nvPr/>
        </p:nvSpPr>
        <p:spPr>
          <a:xfrm>
            <a:off x="4556913" y="2642811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Web Application Design 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06D741C-30FD-CC00-751F-E0FE4107E916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2" name="Graphic 21" descr="Shield Tick with solid fill">
            <a:extLst>
              <a:ext uri="{FF2B5EF4-FFF2-40B4-BE49-F238E27FC236}">
                <a16:creationId xmlns:a16="http://schemas.microsoft.com/office/drawing/2014/main" id="{ACC135B5-E55B-2C67-53E7-D0ADCF7FE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7189320" y="2592520"/>
            <a:ext cx="448754" cy="448754"/>
          </a:xfrm>
          <a:prstGeom prst="rect">
            <a:avLst/>
          </a:prstGeom>
        </p:spPr>
      </p:pic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E9680599-0CB5-3BFA-B8A7-0818AE350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6F7AF3CE-3AE4-FC57-851C-FCF1CDCE6602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0EE9CE1-6D7C-42D0-763D-58D839E7AB7D}"/>
              </a:ext>
            </a:extLst>
          </p:cNvPr>
          <p:cNvSpPr/>
          <p:nvPr/>
        </p:nvSpPr>
        <p:spPr>
          <a:xfrm>
            <a:off x="4041748" y="3635204"/>
            <a:ext cx="1413505" cy="7037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DFF9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React</a:t>
            </a:r>
            <a:endParaRPr lang="en-ZA" b="1" dirty="0">
              <a:solidFill>
                <a:srgbClr val="DFF9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538236D-0C07-6E11-A072-CF7A6E21ED33}"/>
              </a:ext>
            </a:extLst>
          </p:cNvPr>
          <p:cNvSpPr/>
          <p:nvPr/>
        </p:nvSpPr>
        <p:spPr>
          <a:xfrm>
            <a:off x="6033510" y="3636598"/>
            <a:ext cx="1589410" cy="7037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DFF9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</a:t>
            </a:r>
            <a:endParaRPr lang="en-ZA" b="1" dirty="0">
              <a:solidFill>
                <a:srgbClr val="DFF9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E169C7-F315-5751-A495-AA0432AD8F44}"/>
              </a:ext>
            </a:extLst>
          </p:cNvPr>
          <p:cNvSpPr/>
          <p:nvPr/>
        </p:nvSpPr>
        <p:spPr>
          <a:xfrm>
            <a:off x="2170852" y="4778163"/>
            <a:ext cx="1413505" cy="7037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DFF9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Tailwind CSS</a:t>
            </a:r>
            <a:endParaRPr lang="en-ZA" b="1" dirty="0">
              <a:solidFill>
                <a:srgbClr val="DFF9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6084E61-3D3C-C699-0F58-5F89127F8881}"/>
              </a:ext>
            </a:extLst>
          </p:cNvPr>
          <p:cNvSpPr/>
          <p:nvPr/>
        </p:nvSpPr>
        <p:spPr>
          <a:xfrm>
            <a:off x="8162180" y="3635203"/>
            <a:ext cx="1747124" cy="7037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DFF9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JSX</a:t>
            </a:r>
            <a:endParaRPr lang="en-ZA" b="1" dirty="0">
              <a:solidFill>
                <a:srgbClr val="DFF9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03743D1-3864-8DA0-0595-D6E5E46ACBFD}"/>
              </a:ext>
            </a:extLst>
          </p:cNvPr>
          <p:cNvSpPr/>
          <p:nvPr/>
        </p:nvSpPr>
        <p:spPr>
          <a:xfrm>
            <a:off x="4040706" y="4762615"/>
            <a:ext cx="1413505" cy="7037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DFF9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Postgres</a:t>
            </a:r>
            <a:endParaRPr lang="en-ZA" b="1" dirty="0">
              <a:solidFill>
                <a:srgbClr val="DFF9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10EEF1D-791D-07FF-FB40-056B22F1626D}"/>
              </a:ext>
            </a:extLst>
          </p:cNvPr>
          <p:cNvSpPr/>
          <p:nvPr/>
        </p:nvSpPr>
        <p:spPr>
          <a:xfrm>
            <a:off x="6033510" y="4785949"/>
            <a:ext cx="1589410" cy="7037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rgbClr val="DFF9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Payload CMS</a:t>
            </a:r>
            <a:endParaRPr lang="en-ZA" b="1" dirty="0">
              <a:solidFill>
                <a:srgbClr val="DFF9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2" name="Graphic 31" descr="Badge 5 with solid fill">
            <a:extLst>
              <a:ext uri="{FF2B5EF4-FFF2-40B4-BE49-F238E27FC236}">
                <a16:creationId xmlns:a16="http://schemas.microsoft.com/office/drawing/2014/main" id="{1C5519D9-AC25-EEC0-3EEA-A84062A62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7342" y="264365"/>
            <a:ext cx="1261765" cy="1261765"/>
          </a:xfrm>
          <a:prstGeom prst="rect">
            <a:avLst/>
          </a:prstGeom>
        </p:spPr>
      </p:pic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D4D2D54-0671-2112-4414-E94FE1B13E45}"/>
              </a:ext>
            </a:extLst>
          </p:cNvPr>
          <p:cNvSpPr/>
          <p:nvPr/>
        </p:nvSpPr>
        <p:spPr>
          <a:xfrm>
            <a:off x="8229599" y="4785949"/>
            <a:ext cx="1589410" cy="70375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>
            <a:outerShdw blurRad="50800" dist="38100" dir="8100000" sx="104000" sy="104000" algn="tr" rotWithShape="0">
              <a:prstClr val="black">
                <a:alpha val="32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rgbClr val="DFF9E8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ShadCN</a:t>
            </a:r>
            <a:endParaRPr lang="en-ZA" b="1" dirty="0">
              <a:solidFill>
                <a:srgbClr val="DFF9E8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94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6C51B6-1A27-989C-FBDF-F373AEEEE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00B720-E4F4-3AED-09F4-98D8A1670F07}"/>
              </a:ext>
            </a:extLst>
          </p:cNvPr>
          <p:cNvSpPr/>
          <p:nvPr/>
        </p:nvSpPr>
        <p:spPr>
          <a:xfrm>
            <a:off x="0" y="-19050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2788CA-4559-40B5-006A-1030AF0737D1}"/>
              </a:ext>
            </a:extLst>
          </p:cNvPr>
          <p:cNvSpPr/>
          <p:nvPr/>
        </p:nvSpPr>
        <p:spPr>
          <a:xfrm>
            <a:off x="180493" y="1834093"/>
            <a:ext cx="11812169" cy="4803043"/>
          </a:xfrm>
          <a:prstGeom prst="roundRect">
            <a:avLst>
              <a:gd name="adj" fmla="val 8671"/>
            </a:avLst>
          </a:prstGeom>
          <a:solidFill>
            <a:schemeClr val="bg1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2A60B8-64A5-95AE-A459-4CF921533612}"/>
              </a:ext>
            </a:extLst>
          </p:cNvPr>
          <p:cNvSpPr/>
          <p:nvPr/>
        </p:nvSpPr>
        <p:spPr>
          <a:xfrm>
            <a:off x="3157047" y="359617"/>
            <a:ext cx="5881745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A1598-09DA-6DBA-4198-03CBF7993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5637" y="486558"/>
            <a:ext cx="5457883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Why Blockchain?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4CCB788-F279-654E-570D-7EF5DF10E37E}"/>
              </a:ext>
            </a:extLst>
          </p:cNvPr>
          <p:cNvSpPr/>
          <p:nvPr/>
        </p:nvSpPr>
        <p:spPr>
          <a:xfrm>
            <a:off x="4519456" y="2109886"/>
            <a:ext cx="3168781" cy="4252388"/>
          </a:xfrm>
          <a:prstGeom prst="roundRect">
            <a:avLst>
              <a:gd name="adj" fmla="val 13840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ECF9EAE-5388-6F94-2BA0-15D5880412E9}"/>
              </a:ext>
            </a:extLst>
          </p:cNvPr>
          <p:cNvSpPr/>
          <p:nvPr/>
        </p:nvSpPr>
        <p:spPr>
          <a:xfrm>
            <a:off x="854555" y="2109886"/>
            <a:ext cx="3256815" cy="895914"/>
          </a:xfrm>
          <a:prstGeom prst="roundRect">
            <a:avLst>
              <a:gd name="adj" fmla="val 3693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9DF1DC4-FE4A-C30A-2553-629B73277C1B}"/>
              </a:ext>
            </a:extLst>
          </p:cNvPr>
          <p:cNvSpPr txBox="1">
            <a:spLocks/>
          </p:cNvSpPr>
          <p:nvPr/>
        </p:nvSpPr>
        <p:spPr>
          <a:xfrm>
            <a:off x="763927" y="2413998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Solutions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8463968-0981-7EFE-141B-DDA54369955A}"/>
              </a:ext>
            </a:extLst>
          </p:cNvPr>
          <p:cNvSpPr txBox="1">
            <a:spLocks/>
          </p:cNvSpPr>
          <p:nvPr/>
        </p:nvSpPr>
        <p:spPr>
          <a:xfrm>
            <a:off x="4677206" y="2525219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Solutions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B00DF5-1070-4080-6799-280D12627A00}"/>
              </a:ext>
            </a:extLst>
          </p:cNvPr>
          <p:cNvSpPr/>
          <p:nvPr/>
        </p:nvSpPr>
        <p:spPr>
          <a:xfrm>
            <a:off x="786716" y="3194110"/>
            <a:ext cx="3256816" cy="3177331"/>
          </a:xfrm>
          <a:prstGeom prst="roundRect">
            <a:avLst>
              <a:gd name="adj" fmla="val 10708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F69D060-40D0-CD3B-2D67-D978A5CB9DCD}"/>
              </a:ext>
            </a:extLst>
          </p:cNvPr>
          <p:cNvSpPr txBox="1">
            <a:spLocks/>
          </p:cNvSpPr>
          <p:nvPr/>
        </p:nvSpPr>
        <p:spPr>
          <a:xfrm>
            <a:off x="964991" y="3393529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Blockchain Simulation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EC2F742-8732-23D2-77C1-D6E743F212B2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FD22E7-0878-08F7-3CF3-7F0457B0B5A9}"/>
              </a:ext>
            </a:extLst>
          </p:cNvPr>
          <p:cNvSpPr txBox="1">
            <a:spLocks/>
          </p:cNvSpPr>
          <p:nvPr/>
        </p:nvSpPr>
        <p:spPr>
          <a:xfrm>
            <a:off x="4677206" y="3104569"/>
            <a:ext cx="2693385" cy="2862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Creates immutable signing history.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 Adds a timestamp to the certification. (If issues of certification dates are in question.)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Block-Chain is public, anyone can verify that the pdf has not been tampered with.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signer cannot deny that they signed the pdf. </a:t>
            </a:r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F4354572-86DB-D3D5-DEED-7295BC0E1D12}"/>
              </a:ext>
            </a:extLst>
          </p:cNvPr>
          <p:cNvSpPr txBox="1">
            <a:spLocks/>
          </p:cNvSpPr>
          <p:nvPr/>
        </p:nvSpPr>
        <p:spPr>
          <a:xfrm>
            <a:off x="1105051" y="4041148"/>
            <a:ext cx="2753987" cy="2021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When implementing external blockchain platforms into our MVP, we ran into numerous roadblocks. As a MVP solution we developed a feature-rich simulated blockchain. This simulation includes block mining, certificate verification, immutable storage and validation checks. </a:t>
            </a:r>
          </a:p>
        </p:txBody>
      </p:sp>
      <p:pic>
        <p:nvPicPr>
          <p:cNvPr id="22" name="Graphic 21" descr="Shield Tick with solid fill">
            <a:extLst>
              <a:ext uri="{FF2B5EF4-FFF2-40B4-BE49-F238E27FC236}">
                <a16:creationId xmlns:a16="http://schemas.microsoft.com/office/drawing/2014/main" id="{83230B81-ECE7-C2B5-35AE-C3AA32F4F7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3410284" y="2347436"/>
            <a:ext cx="448754" cy="448754"/>
          </a:xfrm>
          <a:prstGeom prst="rect">
            <a:avLst/>
          </a:prstGeom>
        </p:spPr>
      </p:pic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BB3793B2-005E-EFDE-555F-BA607ED374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01300F-8B7B-4F15-05DB-08B8C7B8DD75}"/>
              </a:ext>
            </a:extLst>
          </p:cNvPr>
          <p:cNvSpPr/>
          <p:nvPr/>
        </p:nvSpPr>
        <p:spPr>
          <a:xfrm>
            <a:off x="8080629" y="2109885"/>
            <a:ext cx="3256816" cy="4261555"/>
          </a:xfrm>
          <a:prstGeom prst="roundRect">
            <a:avLst>
              <a:gd name="adj" fmla="val 10160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BC3DCEA-58EC-BD02-7C91-4FEB3F48477E}"/>
              </a:ext>
            </a:extLst>
          </p:cNvPr>
          <p:cNvSpPr txBox="1">
            <a:spLocks/>
          </p:cNvSpPr>
          <p:nvPr/>
        </p:nvSpPr>
        <p:spPr>
          <a:xfrm>
            <a:off x="8231582" y="2529057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Block Mining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342216D1-C993-5F3B-EA20-C0D8506F8AD4}"/>
              </a:ext>
            </a:extLst>
          </p:cNvPr>
          <p:cNvSpPr txBox="1">
            <a:spLocks/>
          </p:cNvSpPr>
          <p:nvPr/>
        </p:nvSpPr>
        <p:spPr>
          <a:xfrm>
            <a:off x="8438087" y="2675817"/>
            <a:ext cx="2753987" cy="872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73B2102C-7231-CE0A-9BA1-816082CA4DB4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1" name="Graphic 30" descr="Badge 6 with solid fill">
            <a:extLst>
              <a:ext uri="{FF2B5EF4-FFF2-40B4-BE49-F238E27FC236}">
                <a16:creationId xmlns:a16="http://schemas.microsoft.com/office/drawing/2014/main" id="{20DE491F-485A-F47C-34B0-774115E2B9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737342" y="264365"/>
            <a:ext cx="1255320" cy="125532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7BA675F-1B22-543A-001F-24FBDCEE8DE4}"/>
              </a:ext>
            </a:extLst>
          </p:cNvPr>
          <p:cNvSpPr txBox="1">
            <a:spLocks/>
          </p:cNvSpPr>
          <p:nvPr/>
        </p:nvSpPr>
        <p:spPr>
          <a:xfrm>
            <a:off x="8332042" y="3083489"/>
            <a:ext cx="2753987" cy="277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 process of securing data in a blockchain. Each block is validated by solving a cryptographic challenge. This ensure the data is untampered with and linked to a trusted chain. </a:t>
            </a:r>
          </a:p>
          <a:p>
            <a:pPr algn="l"/>
            <a:r>
              <a:rPr lang="en-GB" sz="14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For our MVP, we use a ‘difficulty’ of 2 – 4 (hash length) . This implement added security while keeping runtime low for the purpose of presentations and demos. </a:t>
            </a:r>
          </a:p>
        </p:txBody>
      </p:sp>
    </p:spTree>
    <p:extLst>
      <p:ext uri="{BB962C8B-B14F-4D97-AF65-F5344CB8AC3E}">
        <p14:creationId xmlns:p14="http://schemas.microsoft.com/office/powerpoint/2010/main" val="761891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C49D84-C583-8174-C58C-2CCA6E41F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5FB7AC-A5C3-6D14-8155-067DF3A7858E}"/>
              </a:ext>
            </a:extLst>
          </p:cNvPr>
          <p:cNvSpPr/>
          <p:nvPr/>
        </p:nvSpPr>
        <p:spPr>
          <a:xfrm>
            <a:off x="0" y="-19050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468D894-D0F3-19C0-CD40-B29570BD2672}"/>
              </a:ext>
            </a:extLst>
          </p:cNvPr>
          <p:cNvSpPr/>
          <p:nvPr/>
        </p:nvSpPr>
        <p:spPr>
          <a:xfrm>
            <a:off x="180493" y="1843618"/>
            <a:ext cx="11812169" cy="4803043"/>
          </a:xfrm>
          <a:prstGeom prst="roundRect">
            <a:avLst>
              <a:gd name="adj" fmla="val 8671"/>
            </a:avLst>
          </a:prstGeom>
          <a:solidFill>
            <a:schemeClr val="bg1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597F9B-D182-EF80-05A4-C6172E27EECB}"/>
              </a:ext>
            </a:extLst>
          </p:cNvPr>
          <p:cNvSpPr/>
          <p:nvPr/>
        </p:nvSpPr>
        <p:spPr>
          <a:xfrm>
            <a:off x="3157047" y="359617"/>
            <a:ext cx="5881745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F8837-17E0-95A2-6308-9EC629E6F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5637" y="486558"/>
            <a:ext cx="5457883" cy="9587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Gamification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B3EEB4-94C5-3F16-76FB-1E1A794BFE3F}"/>
              </a:ext>
            </a:extLst>
          </p:cNvPr>
          <p:cNvSpPr/>
          <p:nvPr/>
        </p:nvSpPr>
        <p:spPr>
          <a:xfrm>
            <a:off x="399012" y="2109885"/>
            <a:ext cx="3256815" cy="895914"/>
          </a:xfrm>
          <a:prstGeom prst="roundRect">
            <a:avLst>
              <a:gd name="adj" fmla="val 3693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6B9CE79D-455B-4C74-04BB-003C378203EC}"/>
              </a:ext>
            </a:extLst>
          </p:cNvPr>
          <p:cNvSpPr txBox="1">
            <a:spLocks/>
          </p:cNvSpPr>
          <p:nvPr/>
        </p:nvSpPr>
        <p:spPr>
          <a:xfrm>
            <a:off x="308384" y="2413997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Making Security Fun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81FFF0-B49C-6CF2-05D9-A1108C2774D8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2" name="Graphic 21" descr="Shield Tick with solid fill">
            <a:extLst>
              <a:ext uri="{FF2B5EF4-FFF2-40B4-BE49-F238E27FC236}">
                <a16:creationId xmlns:a16="http://schemas.microsoft.com/office/drawing/2014/main" id="{B4200846-1BE4-F0C7-515B-5E2FC0727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954741" y="2347435"/>
            <a:ext cx="448754" cy="448754"/>
          </a:xfrm>
          <a:prstGeom prst="rect">
            <a:avLst/>
          </a:prstGeom>
        </p:spPr>
      </p:pic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C88ECDD4-5294-A244-E60D-7200E0CEA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A9992AA-3394-7F14-6AD1-70594E7EB86A}"/>
              </a:ext>
            </a:extLst>
          </p:cNvPr>
          <p:cNvSpPr/>
          <p:nvPr/>
        </p:nvSpPr>
        <p:spPr>
          <a:xfrm>
            <a:off x="8080629" y="2109885"/>
            <a:ext cx="3256816" cy="4261555"/>
          </a:xfrm>
          <a:prstGeom prst="roundRect">
            <a:avLst>
              <a:gd name="adj" fmla="val 10160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8DE0DCF-20C1-A94B-72EE-AD5D42DE6F35}"/>
              </a:ext>
            </a:extLst>
          </p:cNvPr>
          <p:cNvSpPr txBox="1">
            <a:spLocks/>
          </p:cNvSpPr>
          <p:nvPr/>
        </p:nvSpPr>
        <p:spPr>
          <a:xfrm>
            <a:off x="8438087" y="2675817"/>
            <a:ext cx="2753987" cy="8722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2B89BDBC-4B0D-82F7-FD40-CCCFBF13F91B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1" name="Graphic 30" descr="Badge 7 with solid fill">
            <a:extLst>
              <a:ext uri="{FF2B5EF4-FFF2-40B4-BE49-F238E27FC236}">
                <a16:creationId xmlns:a16="http://schemas.microsoft.com/office/drawing/2014/main" id="{73D8075A-0F55-9F21-B70D-B81B3895B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0737342" y="264365"/>
            <a:ext cx="1255320" cy="1255320"/>
          </a:xfrm>
          <a:prstGeom prst="rect">
            <a:avLst/>
          </a:pr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D5DD2867-3587-53B9-BA16-D90C00D520A6}"/>
              </a:ext>
            </a:extLst>
          </p:cNvPr>
          <p:cNvSpPr txBox="1">
            <a:spLocks/>
          </p:cNvSpPr>
          <p:nvPr/>
        </p:nvSpPr>
        <p:spPr>
          <a:xfrm>
            <a:off x="8292716" y="2947259"/>
            <a:ext cx="2753987" cy="27772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Achievement based badges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To reward users for logins and verifying files, unique badges are awarded as progress is made.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Levels.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The user’s level is determined by the number of verified certificates.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GB" sz="16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C114B4-CEE4-02B5-8BA3-74FC99C3659D}"/>
              </a:ext>
            </a:extLst>
          </p:cNvPr>
          <p:cNvSpPr/>
          <p:nvPr/>
        </p:nvSpPr>
        <p:spPr>
          <a:xfrm>
            <a:off x="399011" y="3147648"/>
            <a:ext cx="7268650" cy="3223792"/>
          </a:xfrm>
          <a:prstGeom prst="roundRect">
            <a:avLst>
              <a:gd name="adj" fmla="val 827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A43D6141-AF5C-B316-F1F3-AFD50EDC8A00}"/>
              </a:ext>
            </a:extLst>
          </p:cNvPr>
          <p:cNvSpPr txBox="1">
            <a:spLocks/>
          </p:cNvSpPr>
          <p:nvPr/>
        </p:nvSpPr>
        <p:spPr>
          <a:xfrm>
            <a:off x="2431060" y="3384816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Badge Preview</a:t>
            </a:r>
            <a:endParaRPr lang="en-ZA" sz="2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1" name="Picture 20" descr="A pixelated video game controller&#10;&#10;AI-generated content may be incorrect.">
            <a:extLst>
              <a:ext uri="{FF2B5EF4-FFF2-40B4-BE49-F238E27FC236}">
                <a16:creationId xmlns:a16="http://schemas.microsoft.com/office/drawing/2014/main" id="{2CDA3321-8523-EC37-A43E-024040AAE7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015" y="4081090"/>
            <a:ext cx="2000565" cy="1778280"/>
          </a:xfrm>
          <a:prstGeom prst="rect">
            <a:avLst/>
          </a:prstGeom>
          <a:effectLst>
            <a:outerShdw blurRad="50800" dist="38100" dir="8100000" sx="105000" sy="105000" algn="tr" rotWithShape="0">
              <a:prstClr val="black">
                <a:alpha val="32000"/>
              </a:prstClr>
            </a:outerShdw>
          </a:effectLst>
        </p:spPr>
      </p:pic>
      <p:pic>
        <p:nvPicPr>
          <p:cNvPr id="25" name="Picture 24" descr="A green and black pixelated game&#10;&#10;AI-generated content may be incorrect.">
            <a:extLst>
              <a:ext uri="{FF2B5EF4-FFF2-40B4-BE49-F238E27FC236}">
                <a16:creationId xmlns:a16="http://schemas.microsoft.com/office/drawing/2014/main" id="{FD687010-2BAF-2438-4631-6CAF8F54E2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309" y="4200290"/>
            <a:ext cx="2084861" cy="1614086"/>
          </a:xfrm>
          <a:prstGeom prst="rect">
            <a:avLst/>
          </a:prstGeom>
          <a:effectLst>
            <a:outerShdw blurRad="50800" dist="38100" dir="8100000" sx="105000" sy="105000" algn="tr" rotWithShape="0">
              <a:prstClr val="black">
                <a:alpha val="32000"/>
              </a:prstClr>
            </a:outerShdw>
          </a:effectLst>
        </p:spPr>
      </p:pic>
      <p:pic>
        <p:nvPicPr>
          <p:cNvPr id="32" name="Picture 31" descr="A pixelated video game controller&#10;&#10;AI-generated content may be incorrect.">
            <a:extLst>
              <a:ext uri="{FF2B5EF4-FFF2-40B4-BE49-F238E27FC236}">
                <a16:creationId xmlns:a16="http://schemas.microsoft.com/office/drawing/2014/main" id="{0C8F791A-EC78-A631-3CC7-867BEBE4D4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675" y="4207519"/>
            <a:ext cx="2084861" cy="1563646"/>
          </a:xfrm>
          <a:prstGeom prst="rect">
            <a:avLst/>
          </a:prstGeom>
          <a:effectLst>
            <a:outerShdw blurRad="50800" dist="38100" dir="8100000" sx="105000" sy="105000" algn="tr" rotWithShape="0">
              <a:prstClr val="black">
                <a:alpha val="32000"/>
              </a:prstClr>
            </a:outerShdw>
          </a:effectLst>
        </p:spPr>
      </p:pic>
      <p:sp>
        <p:nvSpPr>
          <p:cNvPr id="33" name="Subtitle 2">
            <a:extLst>
              <a:ext uri="{FF2B5EF4-FFF2-40B4-BE49-F238E27FC236}">
                <a16:creationId xmlns:a16="http://schemas.microsoft.com/office/drawing/2014/main" id="{3BB6D573-1617-30DD-46F6-B3AE3A6CB839}"/>
              </a:ext>
            </a:extLst>
          </p:cNvPr>
          <p:cNvSpPr txBox="1">
            <a:spLocks/>
          </p:cNvSpPr>
          <p:nvPr/>
        </p:nvSpPr>
        <p:spPr>
          <a:xfrm>
            <a:off x="8332043" y="2405265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Features</a:t>
            </a:r>
            <a:endParaRPr lang="en-ZA" sz="2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98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9949A9-92D3-7C73-9799-B092E38BB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DD1C615-9526-844E-32DA-8D82334A9307}"/>
              </a:ext>
            </a:extLst>
          </p:cNvPr>
          <p:cNvSpPr/>
          <p:nvPr/>
        </p:nvSpPr>
        <p:spPr>
          <a:xfrm>
            <a:off x="0" y="-9525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A72F5C6-D2FD-9018-8A00-7C29070837DF}"/>
              </a:ext>
            </a:extLst>
          </p:cNvPr>
          <p:cNvSpPr/>
          <p:nvPr/>
        </p:nvSpPr>
        <p:spPr>
          <a:xfrm>
            <a:off x="1466710" y="1806463"/>
            <a:ext cx="9239732" cy="4780728"/>
          </a:xfrm>
          <a:prstGeom prst="roundRect">
            <a:avLst>
              <a:gd name="adj" fmla="val 8671"/>
            </a:avLst>
          </a:prstGeom>
          <a:solidFill>
            <a:schemeClr val="bg1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FDEDCC-77A9-1A1A-CB2F-7287DF9731D9}"/>
              </a:ext>
            </a:extLst>
          </p:cNvPr>
          <p:cNvSpPr/>
          <p:nvPr/>
        </p:nvSpPr>
        <p:spPr>
          <a:xfrm>
            <a:off x="1530858" y="291994"/>
            <a:ext cx="4713349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015C3-8232-C8B3-A93A-51D2CA80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704" y="405715"/>
            <a:ext cx="4187851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 Preview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05316F6-2247-E659-3C7A-883F05D038D4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DCF7EA5D-317E-9D0B-BEEE-4AB3A6E18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CCADA9B0-C7B6-5851-0726-148E351D5F7B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2" name="Graphic 31" descr="Badge 8 with solid fill">
            <a:extLst>
              <a:ext uri="{FF2B5EF4-FFF2-40B4-BE49-F238E27FC236}">
                <a16:creationId xmlns:a16="http://schemas.microsoft.com/office/drawing/2014/main" id="{02AF9B58-1BD9-344C-C68F-3EB7BC3048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0737342" y="264365"/>
            <a:ext cx="1261765" cy="1261765"/>
          </a:xfrm>
          <a:prstGeom prst="rect">
            <a:avLst/>
          </a:prstGeom>
        </p:spPr>
      </p:pic>
      <p:pic>
        <p:nvPicPr>
          <p:cNvPr id="16" name="Picture 15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04D7773D-1383-DF57-D2CB-5FDF4213D1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2" t="12458" r="29361" b="4204"/>
          <a:stretch>
            <a:fillRect/>
          </a:stretch>
        </p:blipFill>
        <p:spPr>
          <a:xfrm>
            <a:off x="4100927" y="1824539"/>
            <a:ext cx="4488319" cy="4741467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6CCDB29-5E23-4E0A-CABB-A793F909F22A}"/>
              </a:ext>
            </a:extLst>
          </p:cNvPr>
          <p:cNvSpPr/>
          <p:nvPr/>
        </p:nvSpPr>
        <p:spPr>
          <a:xfrm>
            <a:off x="6649301" y="450512"/>
            <a:ext cx="3256815" cy="895914"/>
          </a:xfrm>
          <a:prstGeom prst="roundRect">
            <a:avLst>
              <a:gd name="adj" fmla="val 3693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FA0EA572-A713-BCF4-4384-6BDE737A6225}"/>
              </a:ext>
            </a:extLst>
          </p:cNvPr>
          <p:cNvSpPr txBox="1">
            <a:spLocks/>
          </p:cNvSpPr>
          <p:nvPr/>
        </p:nvSpPr>
        <p:spPr>
          <a:xfrm>
            <a:off x="6342401" y="752475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Sign-In</a:t>
            </a:r>
          </a:p>
          <a:p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5" name="Graphic 24" descr="Shield Tick with solid fill">
            <a:extLst>
              <a:ext uri="{FF2B5EF4-FFF2-40B4-BE49-F238E27FC236}">
                <a16:creationId xmlns:a16="http://schemas.microsoft.com/office/drawing/2014/main" id="{566F0D00-572E-D859-A57E-5AC11FC252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 flipH="1" flipV="1">
            <a:off x="9003401" y="674092"/>
            <a:ext cx="448754" cy="4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21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5B3706-3F81-B0EA-E3E0-DB858D32F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95387F-DB1C-D009-11D9-BFBB652BE86A}"/>
              </a:ext>
            </a:extLst>
          </p:cNvPr>
          <p:cNvSpPr/>
          <p:nvPr/>
        </p:nvSpPr>
        <p:spPr>
          <a:xfrm>
            <a:off x="0" y="-9525"/>
            <a:ext cx="12192000" cy="6823749"/>
          </a:xfrm>
          <a:prstGeom prst="roundRect">
            <a:avLst>
              <a:gd name="adj" fmla="val 6056"/>
            </a:avLst>
          </a:prstGeom>
          <a:solidFill>
            <a:srgbClr val="F5FDF8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1D9AC47-AAC7-D22C-7183-DF887153C0B7}"/>
              </a:ext>
            </a:extLst>
          </p:cNvPr>
          <p:cNvSpPr/>
          <p:nvPr/>
        </p:nvSpPr>
        <p:spPr>
          <a:xfrm>
            <a:off x="1466710" y="1806463"/>
            <a:ext cx="9239732" cy="4780728"/>
          </a:xfrm>
          <a:prstGeom prst="roundRect">
            <a:avLst>
              <a:gd name="adj" fmla="val 8671"/>
            </a:avLst>
          </a:prstGeom>
          <a:solidFill>
            <a:schemeClr val="bg1"/>
          </a:solidFill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7DC438-F350-751E-5FC0-E7C1D15674D2}"/>
              </a:ext>
            </a:extLst>
          </p:cNvPr>
          <p:cNvSpPr/>
          <p:nvPr/>
        </p:nvSpPr>
        <p:spPr>
          <a:xfrm>
            <a:off x="1530858" y="291994"/>
            <a:ext cx="4713349" cy="1255321"/>
          </a:xfrm>
          <a:prstGeom prst="roundRect">
            <a:avLst/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AAD6E-952F-0404-E85E-C4BE9BA0C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2704" y="405715"/>
            <a:ext cx="4187851" cy="9587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22C55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App Preview</a:t>
            </a:r>
            <a:endParaRPr lang="en-ZA" b="1" dirty="0">
              <a:solidFill>
                <a:srgbClr val="22C55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81B6FE5-272D-298B-F490-91C594A49D87}"/>
              </a:ext>
            </a:extLst>
          </p:cNvPr>
          <p:cNvSpPr txBox="1">
            <a:spLocks/>
          </p:cNvSpPr>
          <p:nvPr/>
        </p:nvSpPr>
        <p:spPr>
          <a:xfrm>
            <a:off x="1105971" y="3360373"/>
            <a:ext cx="2753987" cy="2105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ZA" sz="1400" b="1" dirty="0">
              <a:solidFill>
                <a:schemeClr val="bg2">
                  <a:lumMod val="10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4" name="Graphic 13" descr="Shield Tick outline">
            <a:extLst>
              <a:ext uri="{FF2B5EF4-FFF2-40B4-BE49-F238E27FC236}">
                <a16:creationId xmlns:a16="http://schemas.microsoft.com/office/drawing/2014/main" id="{582E8A00-C675-D6C3-8542-E8EFE7EFBC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 flipH="1" flipV="1">
            <a:off x="275538" y="270809"/>
            <a:ext cx="1255320" cy="1255320"/>
          </a:xfrm>
          <a:prstGeom prst="rect">
            <a:avLst/>
          </a:prstGeom>
        </p:spPr>
      </p:pic>
      <p:sp>
        <p:nvSpPr>
          <p:cNvPr id="23" name="Subtitle 2">
            <a:extLst>
              <a:ext uri="{FF2B5EF4-FFF2-40B4-BE49-F238E27FC236}">
                <a16:creationId xmlns:a16="http://schemas.microsoft.com/office/drawing/2014/main" id="{B0B26BE6-40AF-9E63-4B29-C1FE0679A48D}"/>
              </a:ext>
            </a:extLst>
          </p:cNvPr>
          <p:cNvSpPr txBox="1">
            <a:spLocks/>
          </p:cNvSpPr>
          <p:nvPr/>
        </p:nvSpPr>
        <p:spPr>
          <a:xfrm>
            <a:off x="4881797" y="5417254"/>
            <a:ext cx="5685222" cy="688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GB" sz="1400" dirty="0">
              <a:solidFill>
                <a:schemeClr val="accent3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 descr="A screenshot of a certificate&#10;&#10;AI-generated content may be incorrect.">
            <a:extLst>
              <a:ext uri="{FF2B5EF4-FFF2-40B4-BE49-F238E27FC236}">
                <a16:creationId xmlns:a16="http://schemas.microsoft.com/office/drawing/2014/main" id="{00CD939B-CF27-C379-2918-362E3EE4D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80" y="1929384"/>
            <a:ext cx="7419786" cy="442379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775657D-0F9C-14CE-65AD-F3B1A034099D}"/>
              </a:ext>
            </a:extLst>
          </p:cNvPr>
          <p:cNvSpPr/>
          <p:nvPr/>
        </p:nvSpPr>
        <p:spPr>
          <a:xfrm>
            <a:off x="6649301" y="450512"/>
            <a:ext cx="3256815" cy="895914"/>
          </a:xfrm>
          <a:prstGeom prst="roundRect">
            <a:avLst>
              <a:gd name="adj" fmla="val 36936"/>
            </a:avLst>
          </a:prstGeom>
          <a:ln>
            <a:solidFill>
              <a:srgbClr val="22C55E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8BD636E-0299-E2AD-216C-64C9A088598E}"/>
              </a:ext>
            </a:extLst>
          </p:cNvPr>
          <p:cNvSpPr txBox="1">
            <a:spLocks/>
          </p:cNvSpPr>
          <p:nvPr/>
        </p:nvSpPr>
        <p:spPr>
          <a:xfrm>
            <a:off x="6342401" y="752475"/>
            <a:ext cx="2753987" cy="2618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b="1" dirty="0">
                <a:solidFill>
                  <a:srgbClr val="25D965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Issuer Portal</a:t>
            </a:r>
            <a:endParaRPr lang="en-ZA" sz="1800" b="1" dirty="0">
              <a:solidFill>
                <a:srgbClr val="25D965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3" name="Graphic 12" descr="Shield Tick with solid fill">
            <a:extLst>
              <a:ext uri="{FF2B5EF4-FFF2-40B4-BE49-F238E27FC236}">
                <a16:creationId xmlns:a16="http://schemas.microsoft.com/office/drawing/2014/main" id="{F37E2029-C90B-C8EA-0673-02B4D118B6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 flipH="1" flipV="1">
            <a:off x="9003401" y="674092"/>
            <a:ext cx="448754" cy="44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4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671</Words>
  <Application>Microsoft Office PowerPoint</Application>
  <PresentationFormat>Widescreen</PresentationFormat>
  <Paragraphs>86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Roboto</vt:lpstr>
      <vt:lpstr>Office Theme</vt:lpstr>
      <vt:lpstr>Yeagerists Verifier</vt:lpstr>
      <vt:lpstr>The Problem</vt:lpstr>
      <vt:lpstr>Our Solution</vt:lpstr>
      <vt:lpstr>How it works</vt:lpstr>
      <vt:lpstr>Tech Stack</vt:lpstr>
      <vt:lpstr>Why Blockchain?</vt:lpstr>
      <vt:lpstr>Gamification</vt:lpstr>
      <vt:lpstr>App Preview</vt:lpstr>
      <vt:lpstr>App Preview</vt:lpstr>
      <vt:lpstr>App Preview</vt:lpstr>
      <vt:lpstr>App Preview</vt:lpstr>
      <vt:lpstr>App Preview</vt:lpstr>
      <vt:lpstr>App Preview</vt:lpstr>
      <vt:lpstr>How our solution fits into cybersecurity </vt:lpstr>
      <vt:lpstr>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FAROUK</dc:creator>
  <cp:lastModifiedBy>MAXWELL FAROUK</cp:lastModifiedBy>
  <cp:revision>17</cp:revision>
  <dcterms:created xsi:type="dcterms:W3CDTF">2025-09-13T19:46:06Z</dcterms:created>
  <dcterms:modified xsi:type="dcterms:W3CDTF">2025-09-14T07:14:58Z</dcterms:modified>
</cp:coreProperties>
</file>