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
      <p:font typeface="Maven Pro"/>
      <p:regular r:id="rId24"/>
      <p:bold r:id="rId25"/>
    </p:embeddedFont>
    <p:embeddedFont>
      <p:font typeface="Syncopate"/>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yncopate-regular.fntdata"/><Relationship Id="rId25" Type="http://schemas.openxmlformats.org/officeDocument/2006/relationships/font" Target="fonts/MavenPro-bold.fntdata"/><Relationship Id="rId27" Type="http://schemas.openxmlformats.org/officeDocument/2006/relationships/font" Target="fonts/Syncopate-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95f91bf5e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95f91bf5e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70a48d2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070a48d2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5c55485c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5c55485c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95f91bf5e_0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95f91bf5e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5c55485c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5c55485c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5c55485c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5c55485c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3fb2965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3fb2965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3fb29659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3fb29659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3fb29659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3fb29659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598cb954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598cb95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5c55485c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5c55485c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9790426" y="4546120"/>
            <a:ext cx="2255173" cy="2310006"/>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6724502" y="0"/>
            <a:ext cx="5085303" cy="5118675"/>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2"/>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p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69" y="5465463"/>
            <a:ext cx="12191743" cy="1392365"/>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p11"/>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70" name="Google Shape;270;p1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95687" y="4541"/>
            <a:ext cx="1644245" cy="1846001"/>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9033219" y="3871914"/>
            <a:ext cx="2914791" cy="2985925"/>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3" name="Google Shape;83;p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9" name="Google Shape;89;p4"/>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0" name="Google Shape;90;p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6" name="Google Shape;96;p5"/>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7" name="Google Shape;97;p5"/>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p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4" name="Google Shape;104;p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0" name="Google Shape;110;p7"/>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1" name="Google Shape;111;p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9155392" y="1742"/>
            <a:ext cx="3023192" cy="3468833"/>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6" name="Google Shape;126;p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2" name="Google Shape;132;p9"/>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3" name="Google Shape;133;p9"/>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4" name="Google Shape;134;p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951176" y="5129497"/>
            <a:ext cx="1100560" cy="1100560"/>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40" name="Google Shape;140;p1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hyperlink" Target="https://shawry6.github.io/DJM_dApp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docs.ethers.io/v5/" TargetMode="External"/><Relationship Id="rId4" Type="http://schemas.openxmlformats.org/officeDocument/2006/relationships/hyperlink" Target="https://plotly.com/javascript/getting-started/#start-plotting" TargetMode="External"/><Relationship Id="rId5" Type="http://schemas.openxmlformats.org/officeDocument/2006/relationships/hyperlink" Target="http://www.youtube.com" TargetMode="External"/><Relationship Id="rId6" Type="http://schemas.openxmlformats.org/officeDocument/2006/relationships/hyperlink" Target="http://www.remix.ethereum.org" TargetMode="External"/><Relationship Id="rId7" Type="http://schemas.openxmlformats.org/officeDocument/2006/relationships/hyperlink" Target="https://openzeppelin.com/" TargetMode="External"/><Relationship Id="rId8"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hyperlink" Target="http://www.youtube.com/watch?v=cDsFlOUtCto" TargetMode="External"/><Relationship Id="rId6"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228592" y="5930692"/>
            <a:ext cx="5673900" cy="927300"/>
          </a:xfrm>
          <a:prstGeom prst="rect">
            <a:avLst/>
          </a:prstGeom>
          <a:effectLst>
            <a:outerShdw blurRad="57150" rotWithShape="0" algn="bl" dir="5400000" dist="95250">
              <a:srgbClr val="000000">
                <a:alpha val="50000"/>
              </a:srgbClr>
            </a:outerShdw>
          </a:effectLst>
        </p:spPr>
        <p:txBody>
          <a:bodyPr anchorCtr="0" anchor="t" bIns="121900" lIns="121900" spcFirstLastPara="1" rIns="121900" wrap="square" tIns="121900">
            <a:normAutofit/>
          </a:bodyPr>
          <a:lstStyle/>
          <a:p>
            <a:pPr indent="0" lvl="0" marL="0" rtl="0" algn="l">
              <a:lnSpc>
                <a:spcPct val="70000"/>
              </a:lnSpc>
              <a:spcBef>
                <a:spcPts val="0"/>
              </a:spcBef>
              <a:spcAft>
                <a:spcPts val="0"/>
              </a:spcAft>
              <a:buNone/>
            </a:pPr>
            <a:r>
              <a:rPr b="1" lang="en-AU" sz="2500">
                <a:solidFill>
                  <a:srgbClr val="D4D4D4"/>
                </a:solidFill>
                <a:latin typeface="Syncopate"/>
                <a:ea typeface="Syncopate"/>
                <a:cs typeface="Syncopate"/>
                <a:sym typeface="Syncopate"/>
              </a:rPr>
              <a:t>by</a:t>
            </a:r>
            <a:endParaRPr b="1" sz="2500">
              <a:solidFill>
                <a:srgbClr val="D4D4D4"/>
              </a:solidFill>
              <a:latin typeface="Syncopate"/>
              <a:ea typeface="Syncopate"/>
              <a:cs typeface="Syncopate"/>
              <a:sym typeface="Syncopate"/>
            </a:endParaRPr>
          </a:p>
          <a:p>
            <a:pPr indent="0" lvl="0" marL="0" rtl="0" algn="l">
              <a:lnSpc>
                <a:spcPct val="70000"/>
              </a:lnSpc>
              <a:spcBef>
                <a:spcPts val="0"/>
              </a:spcBef>
              <a:spcAft>
                <a:spcPts val="0"/>
              </a:spcAft>
              <a:buNone/>
            </a:pPr>
            <a:r>
              <a:rPr b="1" lang="en-AU" sz="2500">
                <a:solidFill>
                  <a:srgbClr val="D4D4D4"/>
                </a:solidFill>
                <a:latin typeface="Syncopate"/>
                <a:ea typeface="Syncopate"/>
                <a:cs typeface="Syncopate"/>
                <a:sym typeface="Syncopate"/>
              </a:rPr>
              <a:t>Dave - Joe</a:t>
            </a:r>
            <a:r>
              <a:rPr b="1" lang="en-AU" sz="2500">
                <a:solidFill>
                  <a:srgbClr val="D4D4D4"/>
                </a:solidFill>
                <a:latin typeface="Syncopate"/>
                <a:ea typeface="Syncopate"/>
                <a:cs typeface="Syncopate"/>
                <a:sym typeface="Syncopate"/>
              </a:rPr>
              <a:t> - M</a:t>
            </a:r>
            <a:r>
              <a:rPr b="1" lang="en-AU" sz="2500">
                <a:solidFill>
                  <a:srgbClr val="D4D4D4"/>
                </a:solidFill>
                <a:latin typeface="Syncopate"/>
                <a:ea typeface="Syncopate"/>
                <a:cs typeface="Syncopate"/>
                <a:sym typeface="Syncopate"/>
              </a:rPr>
              <a:t>iguel</a:t>
            </a:r>
            <a:endParaRPr sz="1500">
              <a:solidFill>
                <a:srgbClr val="D4D4D4"/>
              </a:solidFill>
              <a:latin typeface="Syncopate"/>
              <a:ea typeface="Syncopate"/>
              <a:cs typeface="Syncopate"/>
              <a:sym typeface="Syncopate"/>
            </a:endParaRPr>
          </a:p>
        </p:txBody>
      </p:sp>
      <p:pic>
        <p:nvPicPr>
          <p:cNvPr id="278" name="Google Shape;278;p13"/>
          <p:cNvPicPr preferRelativeResize="0"/>
          <p:nvPr/>
        </p:nvPicPr>
        <p:blipFill>
          <a:blip r:embed="rId3">
            <a:alphaModFix/>
          </a:blip>
          <a:stretch>
            <a:fillRect/>
          </a:stretch>
        </p:blipFill>
        <p:spPr>
          <a:xfrm>
            <a:off x="319775" y="1992750"/>
            <a:ext cx="6419826" cy="1646825"/>
          </a:xfrm>
          <a:prstGeom prst="rect">
            <a:avLst/>
          </a:prstGeom>
          <a:noFill/>
          <a:ln>
            <a:noFill/>
          </a:ln>
        </p:spPr>
      </p:pic>
      <p:sp>
        <p:nvSpPr>
          <p:cNvPr id="279" name="Google Shape;279;p13"/>
          <p:cNvSpPr txBox="1"/>
          <p:nvPr/>
        </p:nvSpPr>
        <p:spPr>
          <a:xfrm>
            <a:off x="5902500" y="6223500"/>
            <a:ext cx="5995500" cy="415500"/>
          </a:xfrm>
          <a:prstGeom prst="rect">
            <a:avLst/>
          </a:prstGeom>
          <a:noFill/>
          <a:ln>
            <a:noFill/>
          </a:ln>
          <a:effectLst>
            <a:outerShdw blurRad="57150" rotWithShape="0" algn="bl" dir="5400000" dist="7620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AU" sz="1500" u="sng">
                <a:solidFill>
                  <a:srgbClr val="D4D4D4"/>
                </a:solidFill>
                <a:latin typeface="Syncopate"/>
                <a:ea typeface="Syncopate"/>
                <a:cs typeface="Syncopate"/>
                <a:sym typeface="Syncopate"/>
                <a:hlinkClick r:id="rId4">
                  <a:extLst>
                    <a:ext uri="{A12FA001-AC4F-418D-AE19-62706E023703}">
                      <ahyp:hlinkClr val="tx"/>
                    </a:ext>
                  </a:extLst>
                </a:hlinkClick>
              </a:rPr>
              <a:t>https://shawry6.github.io/DJM_dApps</a:t>
            </a:r>
            <a:endParaRPr b="1" sz="1500">
              <a:solidFill>
                <a:srgbClr val="D4D4D4"/>
              </a:solidFill>
              <a:latin typeface="Syncopate"/>
              <a:ea typeface="Syncopate"/>
              <a:cs typeface="Syncopate"/>
              <a:sym typeface="Syncopat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2"/>
          <p:cNvSpPr txBox="1"/>
          <p:nvPr>
            <p:ph type="ctrTitle"/>
          </p:nvPr>
        </p:nvSpPr>
        <p:spPr>
          <a:xfrm>
            <a:off x="850067" y="515133"/>
            <a:ext cx="10752300" cy="754200"/>
          </a:xfrm>
          <a:prstGeom prst="rect">
            <a:avLst/>
          </a:prstGeom>
          <a:effectLst>
            <a:outerShdw blurRad="57150" rotWithShape="0" algn="bl" dir="5400000" dist="95250">
              <a:srgbClr val="000000">
                <a:alpha val="50000"/>
              </a:srgbClr>
            </a:outerShdw>
          </a:effectLst>
        </p:spPr>
        <p:txBody>
          <a:bodyPr anchorCtr="0" anchor="ctr" bIns="121900" lIns="121900" spcFirstLastPara="1" rIns="121900" wrap="square" tIns="121900">
            <a:spAutoFit/>
          </a:bodyPr>
          <a:lstStyle/>
          <a:p>
            <a:pPr indent="0" lvl="0" marL="0" rtl="0" algn="l">
              <a:lnSpc>
                <a:spcPct val="115000"/>
              </a:lnSpc>
              <a:spcBef>
                <a:spcPts val="1900"/>
              </a:spcBef>
              <a:spcAft>
                <a:spcPts val="1600"/>
              </a:spcAft>
              <a:buNone/>
            </a:pPr>
            <a:r>
              <a:rPr lang="en-AU" sz="3300"/>
              <a:t>Useful Resources</a:t>
            </a:r>
            <a:endParaRPr sz="3300"/>
          </a:p>
        </p:txBody>
      </p:sp>
      <p:sp>
        <p:nvSpPr>
          <p:cNvPr id="345" name="Google Shape;345;p22"/>
          <p:cNvSpPr txBox="1"/>
          <p:nvPr/>
        </p:nvSpPr>
        <p:spPr>
          <a:xfrm>
            <a:off x="850075" y="1517525"/>
            <a:ext cx="10642500" cy="4619100"/>
          </a:xfrm>
          <a:prstGeom prst="rect">
            <a:avLst/>
          </a:prstGeom>
          <a:noFill/>
          <a:ln>
            <a:noFill/>
          </a:ln>
          <a:effectLst>
            <a:outerShdw blurRad="57150" rotWithShape="0" algn="bl" dir="5400000" dist="95250">
              <a:srgbClr val="000000">
                <a:alpha val="50000"/>
              </a:srgbClr>
            </a:outerShdw>
          </a:effectLst>
        </p:spPr>
        <p:txBody>
          <a:bodyPr anchorCtr="0" anchor="t" bIns="60925" lIns="121900" spcFirstLastPara="1" rIns="121900" wrap="square" tIns="60925">
            <a:spAutoFit/>
          </a:bodyPr>
          <a:lstStyle/>
          <a:p>
            <a:pPr indent="-374650" lvl="1" marL="914400" rtl="0" algn="l">
              <a:lnSpc>
                <a:spcPct val="130000"/>
              </a:lnSpc>
              <a:spcBef>
                <a:spcPts val="1900"/>
              </a:spcBef>
              <a:spcAft>
                <a:spcPts val="0"/>
              </a:spcAft>
              <a:buClr>
                <a:schemeClr val="lt1"/>
              </a:buClr>
              <a:buSzPts val="2300"/>
              <a:buFont typeface="Roboto"/>
              <a:buChar char="○"/>
            </a:pPr>
            <a:r>
              <a:rPr lang="en-AU" sz="2300">
                <a:solidFill>
                  <a:schemeClr val="lt1"/>
                </a:solidFill>
                <a:latin typeface="Roboto"/>
                <a:ea typeface="Roboto"/>
                <a:cs typeface="Roboto"/>
                <a:sym typeface="Roboto"/>
              </a:rPr>
              <a:t>Ethers.js </a:t>
            </a:r>
            <a:endParaRPr sz="2300">
              <a:solidFill>
                <a:schemeClr val="lt1"/>
              </a:solidFill>
              <a:latin typeface="Roboto"/>
              <a:ea typeface="Roboto"/>
              <a:cs typeface="Roboto"/>
              <a:sym typeface="Roboto"/>
            </a:endParaRPr>
          </a:p>
          <a:p>
            <a:pPr indent="-374650" lvl="2" marL="1371600" rtl="0" algn="l">
              <a:lnSpc>
                <a:spcPct val="130000"/>
              </a:lnSpc>
              <a:spcBef>
                <a:spcPts val="0"/>
              </a:spcBef>
              <a:spcAft>
                <a:spcPts val="0"/>
              </a:spcAft>
              <a:buClr>
                <a:schemeClr val="lt1"/>
              </a:buClr>
              <a:buSzPts val="2300"/>
              <a:buFont typeface="Roboto"/>
              <a:buChar char="■"/>
            </a:pPr>
            <a:r>
              <a:rPr lang="en-AU" sz="2300" u="sng">
                <a:solidFill>
                  <a:schemeClr val="hlink"/>
                </a:solidFill>
                <a:latin typeface="Roboto"/>
                <a:ea typeface="Roboto"/>
                <a:cs typeface="Roboto"/>
                <a:sym typeface="Roboto"/>
                <a:hlinkClick r:id="rId3"/>
              </a:rPr>
              <a:t>https://docs.ethers.io/v5/</a:t>
            </a:r>
            <a:r>
              <a:rPr lang="en-AU" sz="2300">
                <a:solidFill>
                  <a:schemeClr val="lt1"/>
                </a:solidFill>
                <a:latin typeface="Roboto"/>
                <a:ea typeface="Roboto"/>
                <a:cs typeface="Roboto"/>
                <a:sym typeface="Roboto"/>
              </a:rPr>
              <a:t> </a:t>
            </a:r>
            <a:endParaRPr sz="2300">
              <a:solidFill>
                <a:schemeClr val="lt1"/>
              </a:solidFill>
              <a:latin typeface="Roboto"/>
              <a:ea typeface="Roboto"/>
              <a:cs typeface="Roboto"/>
              <a:sym typeface="Roboto"/>
            </a:endParaRPr>
          </a:p>
          <a:p>
            <a:pPr indent="-374650" lvl="1" marL="914400" rtl="0" algn="l">
              <a:lnSpc>
                <a:spcPct val="130000"/>
              </a:lnSpc>
              <a:spcBef>
                <a:spcPts val="0"/>
              </a:spcBef>
              <a:spcAft>
                <a:spcPts val="0"/>
              </a:spcAft>
              <a:buClr>
                <a:schemeClr val="lt1"/>
              </a:buClr>
              <a:buSzPts val="2300"/>
              <a:buFont typeface="Roboto"/>
              <a:buChar char="○"/>
            </a:pPr>
            <a:r>
              <a:rPr lang="en-AU" sz="2300">
                <a:solidFill>
                  <a:schemeClr val="lt1"/>
                </a:solidFill>
                <a:latin typeface="Roboto"/>
                <a:ea typeface="Roboto"/>
                <a:cs typeface="Roboto"/>
                <a:sym typeface="Roboto"/>
              </a:rPr>
              <a:t>Plotly</a:t>
            </a:r>
            <a:endParaRPr sz="2300">
              <a:solidFill>
                <a:schemeClr val="lt1"/>
              </a:solidFill>
              <a:latin typeface="Roboto"/>
              <a:ea typeface="Roboto"/>
              <a:cs typeface="Roboto"/>
              <a:sym typeface="Roboto"/>
            </a:endParaRPr>
          </a:p>
          <a:p>
            <a:pPr indent="-374650" lvl="2" marL="1371600" rtl="0" algn="l">
              <a:lnSpc>
                <a:spcPct val="130000"/>
              </a:lnSpc>
              <a:spcBef>
                <a:spcPts val="0"/>
              </a:spcBef>
              <a:spcAft>
                <a:spcPts val="0"/>
              </a:spcAft>
              <a:buClr>
                <a:schemeClr val="lt1"/>
              </a:buClr>
              <a:buSzPts val="2300"/>
              <a:buFont typeface="Roboto"/>
              <a:buChar char="■"/>
            </a:pPr>
            <a:r>
              <a:rPr lang="en-AU" sz="2300" u="sng">
                <a:solidFill>
                  <a:schemeClr val="hlink"/>
                </a:solidFill>
                <a:latin typeface="Roboto"/>
                <a:ea typeface="Roboto"/>
                <a:cs typeface="Roboto"/>
                <a:sym typeface="Roboto"/>
                <a:hlinkClick r:id="rId4"/>
              </a:rPr>
              <a:t>https://plotly.com/javascript/getting-started/#start-plotting</a:t>
            </a:r>
            <a:endParaRPr sz="2300">
              <a:solidFill>
                <a:schemeClr val="lt1"/>
              </a:solidFill>
              <a:latin typeface="Roboto"/>
              <a:ea typeface="Roboto"/>
              <a:cs typeface="Roboto"/>
              <a:sym typeface="Roboto"/>
            </a:endParaRPr>
          </a:p>
          <a:p>
            <a:pPr indent="-374650" lvl="1" marL="914400" rtl="0" algn="l">
              <a:lnSpc>
                <a:spcPct val="130000"/>
              </a:lnSpc>
              <a:spcBef>
                <a:spcPts val="0"/>
              </a:spcBef>
              <a:spcAft>
                <a:spcPts val="0"/>
              </a:spcAft>
              <a:buClr>
                <a:schemeClr val="lt1"/>
              </a:buClr>
              <a:buSzPts val="2300"/>
              <a:buFont typeface="Roboto"/>
              <a:buChar char="○"/>
            </a:pPr>
            <a:r>
              <a:rPr lang="en-AU" sz="2300">
                <a:solidFill>
                  <a:schemeClr val="lt1"/>
                </a:solidFill>
                <a:latin typeface="Roboto"/>
                <a:ea typeface="Roboto"/>
                <a:cs typeface="Roboto"/>
                <a:sym typeface="Roboto"/>
              </a:rPr>
              <a:t>YouTube</a:t>
            </a:r>
            <a:endParaRPr sz="2300">
              <a:solidFill>
                <a:schemeClr val="lt1"/>
              </a:solidFill>
              <a:latin typeface="Roboto"/>
              <a:ea typeface="Roboto"/>
              <a:cs typeface="Roboto"/>
              <a:sym typeface="Roboto"/>
            </a:endParaRPr>
          </a:p>
          <a:p>
            <a:pPr indent="-374650" lvl="2" marL="1371600" rtl="0" algn="l">
              <a:lnSpc>
                <a:spcPct val="130000"/>
              </a:lnSpc>
              <a:spcBef>
                <a:spcPts val="0"/>
              </a:spcBef>
              <a:spcAft>
                <a:spcPts val="0"/>
              </a:spcAft>
              <a:buClr>
                <a:schemeClr val="lt1"/>
              </a:buClr>
              <a:buSzPts val="2300"/>
              <a:buFont typeface="Roboto"/>
              <a:buChar char="■"/>
            </a:pPr>
            <a:r>
              <a:rPr lang="en-AU" sz="2300" u="sng">
                <a:solidFill>
                  <a:schemeClr val="hlink"/>
                </a:solidFill>
                <a:latin typeface="Roboto"/>
                <a:ea typeface="Roboto"/>
                <a:cs typeface="Roboto"/>
                <a:sym typeface="Roboto"/>
                <a:hlinkClick r:id="rId5"/>
              </a:rPr>
              <a:t>www.youtube.com</a:t>
            </a:r>
            <a:endParaRPr sz="2300">
              <a:solidFill>
                <a:schemeClr val="lt1"/>
              </a:solidFill>
              <a:latin typeface="Roboto"/>
              <a:ea typeface="Roboto"/>
              <a:cs typeface="Roboto"/>
              <a:sym typeface="Roboto"/>
            </a:endParaRPr>
          </a:p>
          <a:p>
            <a:pPr indent="-374650" lvl="1" marL="914400" rtl="0" algn="l">
              <a:lnSpc>
                <a:spcPct val="130000"/>
              </a:lnSpc>
              <a:spcBef>
                <a:spcPts val="0"/>
              </a:spcBef>
              <a:spcAft>
                <a:spcPts val="0"/>
              </a:spcAft>
              <a:buClr>
                <a:schemeClr val="lt1"/>
              </a:buClr>
              <a:buSzPts val="2300"/>
              <a:buFont typeface="Roboto"/>
              <a:buChar char="○"/>
            </a:pPr>
            <a:r>
              <a:rPr lang="en-AU" sz="2300">
                <a:solidFill>
                  <a:schemeClr val="lt1"/>
                </a:solidFill>
                <a:latin typeface="Roboto"/>
                <a:ea typeface="Roboto"/>
                <a:cs typeface="Roboto"/>
                <a:sym typeface="Roboto"/>
              </a:rPr>
              <a:t>Remix</a:t>
            </a:r>
            <a:endParaRPr sz="2300">
              <a:solidFill>
                <a:schemeClr val="lt1"/>
              </a:solidFill>
              <a:latin typeface="Roboto"/>
              <a:ea typeface="Roboto"/>
              <a:cs typeface="Roboto"/>
              <a:sym typeface="Roboto"/>
            </a:endParaRPr>
          </a:p>
          <a:p>
            <a:pPr indent="-374650" lvl="2" marL="1371600" rtl="0" algn="l">
              <a:lnSpc>
                <a:spcPct val="130000"/>
              </a:lnSpc>
              <a:spcBef>
                <a:spcPts val="0"/>
              </a:spcBef>
              <a:spcAft>
                <a:spcPts val="0"/>
              </a:spcAft>
              <a:buClr>
                <a:schemeClr val="lt1"/>
              </a:buClr>
              <a:buSzPts val="2300"/>
              <a:buFont typeface="Roboto"/>
              <a:buChar char="■"/>
            </a:pPr>
            <a:r>
              <a:rPr lang="en-AU" sz="2300" u="sng">
                <a:solidFill>
                  <a:schemeClr val="hlink"/>
                </a:solidFill>
                <a:latin typeface="Roboto"/>
                <a:ea typeface="Roboto"/>
                <a:cs typeface="Roboto"/>
                <a:sym typeface="Roboto"/>
                <a:hlinkClick r:id="rId6"/>
              </a:rPr>
              <a:t>www.remix.ethereum.org</a:t>
            </a:r>
            <a:endParaRPr sz="2300">
              <a:solidFill>
                <a:schemeClr val="lt1"/>
              </a:solidFill>
              <a:latin typeface="Roboto"/>
              <a:ea typeface="Roboto"/>
              <a:cs typeface="Roboto"/>
              <a:sym typeface="Roboto"/>
            </a:endParaRPr>
          </a:p>
          <a:p>
            <a:pPr indent="-374650" lvl="1" marL="914400" rtl="0" algn="l">
              <a:lnSpc>
                <a:spcPct val="130000"/>
              </a:lnSpc>
              <a:spcBef>
                <a:spcPts val="0"/>
              </a:spcBef>
              <a:spcAft>
                <a:spcPts val="0"/>
              </a:spcAft>
              <a:buClr>
                <a:schemeClr val="lt1"/>
              </a:buClr>
              <a:buSzPts val="2300"/>
              <a:buFont typeface="Roboto"/>
              <a:buChar char="○"/>
            </a:pPr>
            <a:r>
              <a:rPr lang="en-AU" sz="2300">
                <a:solidFill>
                  <a:schemeClr val="lt1"/>
                </a:solidFill>
                <a:latin typeface="Roboto"/>
                <a:ea typeface="Roboto"/>
                <a:cs typeface="Roboto"/>
                <a:sym typeface="Roboto"/>
              </a:rPr>
              <a:t>OpenZepplin</a:t>
            </a:r>
            <a:endParaRPr sz="2300">
              <a:solidFill>
                <a:schemeClr val="lt1"/>
              </a:solidFill>
              <a:latin typeface="Roboto"/>
              <a:ea typeface="Roboto"/>
              <a:cs typeface="Roboto"/>
              <a:sym typeface="Roboto"/>
            </a:endParaRPr>
          </a:p>
          <a:p>
            <a:pPr indent="-374650" lvl="2" marL="1371600" rtl="0" algn="l">
              <a:lnSpc>
                <a:spcPct val="130000"/>
              </a:lnSpc>
              <a:spcBef>
                <a:spcPts val="0"/>
              </a:spcBef>
              <a:spcAft>
                <a:spcPts val="0"/>
              </a:spcAft>
              <a:buClr>
                <a:schemeClr val="lt1"/>
              </a:buClr>
              <a:buSzPts val="2300"/>
              <a:buFont typeface="Roboto"/>
              <a:buChar char="■"/>
            </a:pPr>
            <a:r>
              <a:rPr lang="en-AU" sz="2300" u="sng">
                <a:solidFill>
                  <a:schemeClr val="hlink"/>
                </a:solidFill>
                <a:latin typeface="Roboto"/>
                <a:ea typeface="Roboto"/>
                <a:cs typeface="Roboto"/>
                <a:sym typeface="Roboto"/>
                <a:hlinkClick r:id="rId7"/>
              </a:rPr>
              <a:t>https://openzeppelin.com/</a:t>
            </a:r>
            <a:r>
              <a:rPr lang="en-AU" sz="2300">
                <a:solidFill>
                  <a:schemeClr val="lt1"/>
                </a:solidFill>
                <a:latin typeface="Roboto"/>
                <a:ea typeface="Roboto"/>
                <a:cs typeface="Roboto"/>
                <a:sym typeface="Roboto"/>
              </a:rPr>
              <a:t> </a:t>
            </a:r>
            <a:endParaRPr sz="2300">
              <a:solidFill>
                <a:schemeClr val="lt1"/>
              </a:solidFill>
              <a:latin typeface="Roboto"/>
              <a:ea typeface="Roboto"/>
              <a:cs typeface="Roboto"/>
              <a:sym typeface="Roboto"/>
            </a:endParaRPr>
          </a:p>
        </p:txBody>
      </p:sp>
      <p:pic>
        <p:nvPicPr>
          <p:cNvPr id="346" name="Google Shape;346;p22"/>
          <p:cNvPicPr preferRelativeResize="0"/>
          <p:nvPr/>
        </p:nvPicPr>
        <p:blipFill>
          <a:blip r:embed="rId8">
            <a:alphaModFix/>
          </a:blip>
          <a:stretch>
            <a:fillRect/>
          </a:stretch>
        </p:blipFill>
        <p:spPr>
          <a:xfrm>
            <a:off x="98850" y="6283650"/>
            <a:ext cx="1772875" cy="454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txBox="1"/>
          <p:nvPr>
            <p:ph type="ctrTitle"/>
          </p:nvPr>
        </p:nvSpPr>
        <p:spPr>
          <a:xfrm>
            <a:off x="850067" y="515133"/>
            <a:ext cx="10752300" cy="754200"/>
          </a:xfrm>
          <a:prstGeom prst="rect">
            <a:avLst/>
          </a:prstGeom>
          <a:effectLst>
            <a:outerShdw blurRad="57150" rotWithShape="0" algn="bl" dir="5400000" dist="95250">
              <a:srgbClr val="000000">
                <a:alpha val="50000"/>
              </a:srgbClr>
            </a:outerShdw>
          </a:effectLst>
        </p:spPr>
        <p:txBody>
          <a:bodyPr anchorCtr="0" anchor="ctr" bIns="121900" lIns="121900" spcFirstLastPara="1" rIns="121900" wrap="square" tIns="121900">
            <a:spAutoFit/>
          </a:bodyPr>
          <a:lstStyle/>
          <a:p>
            <a:pPr indent="0" lvl="0" marL="0" rtl="0" algn="l">
              <a:lnSpc>
                <a:spcPct val="115000"/>
              </a:lnSpc>
              <a:spcBef>
                <a:spcPts val="1900"/>
              </a:spcBef>
              <a:spcAft>
                <a:spcPts val="1600"/>
              </a:spcAft>
              <a:buNone/>
            </a:pPr>
            <a:r>
              <a:rPr lang="en-AU" sz="3300"/>
              <a:t>Questions</a:t>
            </a:r>
            <a:endParaRPr sz="3300"/>
          </a:p>
        </p:txBody>
      </p:sp>
      <p:pic>
        <p:nvPicPr>
          <p:cNvPr id="352" name="Google Shape;352;p23"/>
          <p:cNvPicPr preferRelativeResize="0"/>
          <p:nvPr/>
        </p:nvPicPr>
        <p:blipFill>
          <a:blip r:embed="rId3">
            <a:alphaModFix/>
          </a:blip>
          <a:stretch>
            <a:fillRect/>
          </a:stretch>
        </p:blipFill>
        <p:spPr>
          <a:xfrm>
            <a:off x="3048000" y="1573658"/>
            <a:ext cx="6096000" cy="4572000"/>
          </a:xfrm>
          <a:prstGeom prst="rect">
            <a:avLst/>
          </a:prstGeom>
          <a:noFill/>
          <a:ln>
            <a:noFill/>
          </a:ln>
        </p:spPr>
      </p:pic>
      <p:pic>
        <p:nvPicPr>
          <p:cNvPr id="353" name="Google Shape;353;p23"/>
          <p:cNvPicPr preferRelativeResize="0"/>
          <p:nvPr/>
        </p:nvPicPr>
        <p:blipFill>
          <a:blip r:embed="rId4">
            <a:alphaModFix/>
          </a:blip>
          <a:stretch>
            <a:fillRect/>
          </a:stretch>
        </p:blipFill>
        <p:spPr>
          <a:xfrm>
            <a:off x="98850" y="6283650"/>
            <a:ext cx="1772875" cy="454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35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850067" y="515133"/>
            <a:ext cx="10752300" cy="754200"/>
          </a:xfrm>
          <a:prstGeom prst="rect">
            <a:avLst/>
          </a:prstGeom>
          <a:effectLst>
            <a:outerShdw blurRad="57150" rotWithShape="0" algn="bl" dir="5400000" dist="95250">
              <a:srgbClr val="000000">
                <a:alpha val="50000"/>
              </a:srgbClr>
            </a:outerShdw>
          </a:effectLst>
        </p:spPr>
        <p:txBody>
          <a:bodyPr anchorCtr="0" anchor="ctr" bIns="121900" lIns="121900" spcFirstLastPara="1" rIns="121900" wrap="square" tIns="121900">
            <a:spAutoFit/>
          </a:bodyPr>
          <a:lstStyle/>
          <a:p>
            <a:pPr indent="0" lvl="0" marL="0" rtl="0" algn="l">
              <a:lnSpc>
                <a:spcPct val="115000"/>
              </a:lnSpc>
              <a:spcBef>
                <a:spcPts val="1900"/>
              </a:spcBef>
              <a:spcAft>
                <a:spcPts val="1600"/>
              </a:spcAft>
              <a:buNone/>
            </a:pPr>
            <a:r>
              <a:rPr lang="en-AU" sz="3300"/>
              <a:t>Motivation &amp; Summary</a:t>
            </a:r>
            <a:endParaRPr sz="3300"/>
          </a:p>
        </p:txBody>
      </p:sp>
      <p:sp>
        <p:nvSpPr>
          <p:cNvPr id="285" name="Google Shape;285;p14"/>
          <p:cNvSpPr txBox="1"/>
          <p:nvPr/>
        </p:nvSpPr>
        <p:spPr>
          <a:xfrm>
            <a:off x="850075" y="1517525"/>
            <a:ext cx="8678400" cy="4619100"/>
          </a:xfrm>
          <a:prstGeom prst="rect">
            <a:avLst/>
          </a:prstGeom>
          <a:noFill/>
          <a:ln>
            <a:noFill/>
          </a:ln>
          <a:effectLst>
            <a:outerShdw blurRad="57150" rotWithShape="0" algn="bl" dir="5400000" dist="104775">
              <a:srgbClr val="000000">
                <a:alpha val="50000"/>
              </a:srgbClr>
            </a:outerShdw>
          </a:effectLst>
        </p:spPr>
        <p:txBody>
          <a:bodyPr anchorCtr="0" anchor="t" bIns="60925" lIns="121900" spcFirstLastPara="1" rIns="121900" wrap="square" tIns="60925">
            <a:spAutoFit/>
          </a:bodyPr>
          <a:lstStyle/>
          <a:p>
            <a:pPr indent="-374650" lvl="0" marL="457200" rtl="0" algn="l">
              <a:lnSpc>
                <a:spcPct val="130000"/>
              </a:lnSpc>
              <a:spcBef>
                <a:spcPts val="1900"/>
              </a:spcBef>
              <a:spcAft>
                <a:spcPts val="0"/>
              </a:spcAft>
              <a:buClr>
                <a:schemeClr val="lt1"/>
              </a:buClr>
              <a:buSzPts val="2300"/>
              <a:buFont typeface="Roboto"/>
              <a:buChar char="●"/>
            </a:pPr>
            <a:r>
              <a:rPr b="1" lang="en-AU" sz="2300">
                <a:solidFill>
                  <a:schemeClr val="lt1"/>
                </a:solidFill>
                <a:latin typeface="Roboto"/>
                <a:ea typeface="Roboto"/>
                <a:cs typeface="Roboto"/>
                <a:sym typeface="Roboto"/>
              </a:rPr>
              <a:t>DJM_dApps</a:t>
            </a:r>
            <a:endParaRPr b="1" sz="2300">
              <a:solidFill>
                <a:schemeClr val="lt1"/>
              </a:solidFill>
              <a:latin typeface="Roboto"/>
              <a:ea typeface="Roboto"/>
              <a:cs typeface="Roboto"/>
              <a:sym typeface="Roboto"/>
            </a:endParaRPr>
          </a:p>
          <a:p>
            <a:pPr indent="-374650" lvl="1" marL="914400" rtl="0" algn="l">
              <a:lnSpc>
                <a:spcPct val="130000"/>
              </a:lnSpc>
              <a:spcBef>
                <a:spcPts val="0"/>
              </a:spcBef>
              <a:spcAft>
                <a:spcPts val="0"/>
              </a:spcAft>
              <a:buClr>
                <a:schemeClr val="lt1"/>
              </a:buClr>
              <a:buSzPts val="2300"/>
              <a:buFont typeface="Roboto"/>
              <a:buChar char="○"/>
            </a:pPr>
            <a:r>
              <a:rPr lang="en-AU" sz="2300">
                <a:solidFill>
                  <a:schemeClr val="lt1"/>
                </a:solidFill>
                <a:latin typeface="Roboto"/>
                <a:ea typeface="Roboto"/>
                <a:cs typeface="Roboto"/>
                <a:sym typeface="Roboto"/>
              </a:rPr>
              <a:t>Smart Contracts transacting on the Ethereum Blockchain </a:t>
            </a:r>
            <a:endParaRPr sz="2300">
              <a:solidFill>
                <a:schemeClr val="lt1"/>
              </a:solidFill>
              <a:latin typeface="Roboto"/>
              <a:ea typeface="Roboto"/>
              <a:cs typeface="Roboto"/>
              <a:sym typeface="Roboto"/>
            </a:endParaRPr>
          </a:p>
          <a:p>
            <a:pPr indent="-374650" lvl="1" marL="914400" rtl="0" algn="l">
              <a:lnSpc>
                <a:spcPct val="130000"/>
              </a:lnSpc>
              <a:spcBef>
                <a:spcPts val="0"/>
              </a:spcBef>
              <a:spcAft>
                <a:spcPts val="0"/>
              </a:spcAft>
              <a:buClr>
                <a:schemeClr val="lt1"/>
              </a:buClr>
              <a:buSzPts val="2300"/>
              <a:buFont typeface="Roboto"/>
              <a:buChar char="○"/>
            </a:pPr>
            <a:r>
              <a:rPr lang="en-AU" sz="2300">
                <a:solidFill>
                  <a:schemeClr val="lt1"/>
                </a:solidFill>
                <a:latin typeface="Roboto"/>
                <a:ea typeface="Roboto"/>
                <a:cs typeface="Roboto"/>
                <a:sym typeface="Roboto"/>
              </a:rPr>
              <a:t>This is a governance process which enables any group of people to agree on anything imaginable. This is achieved through the following steps:</a:t>
            </a:r>
            <a:endParaRPr sz="2300">
              <a:solidFill>
                <a:schemeClr val="lt1"/>
              </a:solidFill>
              <a:latin typeface="Roboto"/>
              <a:ea typeface="Roboto"/>
              <a:cs typeface="Roboto"/>
              <a:sym typeface="Roboto"/>
            </a:endParaRPr>
          </a:p>
          <a:p>
            <a:pPr indent="-374650" lvl="2" marL="1371600" rtl="0" algn="l">
              <a:lnSpc>
                <a:spcPct val="130000"/>
              </a:lnSpc>
              <a:spcBef>
                <a:spcPts val="0"/>
              </a:spcBef>
              <a:spcAft>
                <a:spcPts val="0"/>
              </a:spcAft>
              <a:buClr>
                <a:schemeClr val="lt1"/>
              </a:buClr>
              <a:buSzPts val="2300"/>
              <a:buFont typeface="Roboto"/>
              <a:buAutoNum type="arabicPeriod"/>
            </a:pPr>
            <a:r>
              <a:rPr b="1" lang="en-AU" sz="2300">
                <a:solidFill>
                  <a:schemeClr val="lt1"/>
                </a:solidFill>
                <a:latin typeface="Roboto"/>
                <a:ea typeface="Roboto"/>
                <a:cs typeface="Roboto"/>
                <a:sym typeface="Roboto"/>
              </a:rPr>
              <a:t>Proposal</a:t>
            </a:r>
            <a:r>
              <a:rPr lang="en-AU" sz="2300">
                <a:solidFill>
                  <a:schemeClr val="lt1"/>
                </a:solidFill>
                <a:latin typeface="Roboto"/>
                <a:ea typeface="Roboto"/>
                <a:cs typeface="Roboto"/>
                <a:sym typeface="Roboto"/>
              </a:rPr>
              <a:t> of Ideas submitted on the blockchain</a:t>
            </a:r>
            <a:endParaRPr sz="2300">
              <a:solidFill>
                <a:schemeClr val="lt1"/>
              </a:solidFill>
              <a:latin typeface="Roboto"/>
              <a:ea typeface="Roboto"/>
              <a:cs typeface="Roboto"/>
              <a:sym typeface="Roboto"/>
            </a:endParaRPr>
          </a:p>
          <a:p>
            <a:pPr indent="-374650" lvl="2" marL="1371600" rtl="0" algn="l">
              <a:lnSpc>
                <a:spcPct val="130000"/>
              </a:lnSpc>
              <a:spcBef>
                <a:spcPts val="0"/>
              </a:spcBef>
              <a:spcAft>
                <a:spcPts val="0"/>
              </a:spcAft>
              <a:buClr>
                <a:schemeClr val="lt1"/>
              </a:buClr>
              <a:buSzPts val="2300"/>
              <a:buFont typeface="Roboto"/>
              <a:buAutoNum type="arabicPeriod"/>
            </a:pPr>
            <a:r>
              <a:rPr b="1" lang="en-AU" sz="2300">
                <a:solidFill>
                  <a:schemeClr val="lt1"/>
                </a:solidFill>
                <a:latin typeface="Roboto"/>
                <a:ea typeface="Roboto"/>
                <a:cs typeface="Roboto"/>
                <a:sym typeface="Roboto"/>
              </a:rPr>
              <a:t>Voting</a:t>
            </a:r>
            <a:r>
              <a:rPr lang="en-AU" sz="2300">
                <a:solidFill>
                  <a:schemeClr val="lt1"/>
                </a:solidFill>
                <a:latin typeface="Roboto"/>
                <a:ea typeface="Roboto"/>
                <a:cs typeface="Roboto"/>
                <a:sym typeface="Roboto"/>
              </a:rPr>
              <a:t> for Proposals by the group members</a:t>
            </a:r>
            <a:endParaRPr sz="2300">
              <a:solidFill>
                <a:schemeClr val="lt1"/>
              </a:solidFill>
              <a:latin typeface="Roboto"/>
              <a:ea typeface="Roboto"/>
              <a:cs typeface="Roboto"/>
              <a:sym typeface="Roboto"/>
            </a:endParaRPr>
          </a:p>
          <a:p>
            <a:pPr indent="-374650" lvl="2" marL="1371600" rtl="0" algn="l">
              <a:lnSpc>
                <a:spcPct val="130000"/>
              </a:lnSpc>
              <a:spcBef>
                <a:spcPts val="0"/>
              </a:spcBef>
              <a:spcAft>
                <a:spcPts val="0"/>
              </a:spcAft>
              <a:buClr>
                <a:schemeClr val="lt1"/>
              </a:buClr>
              <a:buSzPts val="2300"/>
              <a:buFont typeface="Roboto"/>
              <a:buAutoNum type="arabicPeriod"/>
            </a:pPr>
            <a:r>
              <a:rPr b="1" lang="en-AU" sz="2300">
                <a:solidFill>
                  <a:schemeClr val="lt1"/>
                </a:solidFill>
                <a:latin typeface="Roboto"/>
                <a:ea typeface="Roboto"/>
                <a:cs typeface="Roboto"/>
                <a:sym typeface="Roboto"/>
              </a:rPr>
              <a:t>Bidding</a:t>
            </a:r>
            <a:r>
              <a:rPr lang="en-AU" sz="2300">
                <a:solidFill>
                  <a:schemeClr val="lt1"/>
                </a:solidFill>
                <a:latin typeface="Roboto"/>
                <a:ea typeface="Roboto"/>
                <a:cs typeface="Roboto"/>
                <a:sym typeface="Roboto"/>
              </a:rPr>
              <a:t> on a Winning Proposal by Suppliers</a:t>
            </a:r>
            <a:endParaRPr sz="2300">
              <a:solidFill>
                <a:schemeClr val="lt1"/>
              </a:solidFill>
              <a:latin typeface="Roboto"/>
              <a:ea typeface="Roboto"/>
              <a:cs typeface="Roboto"/>
              <a:sym typeface="Roboto"/>
            </a:endParaRPr>
          </a:p>
          <a:p>
            <a:pPr indent="-374650" lvl="2" marL="1371600" rtl="0" algn="l">
              <a:lnSpc>
                <a:spcPct val="130000"/>
              </a:lnSpc>
              <a:spcBef>
                <a:spcPts val="0"/>
              </a:spcBef>
              <a:spcAft>
                <a:spcPts val="0"/>
              </a:spcAft>
              <a:buClr>
                <a:schemeClr val="lt1"/>
              </a:buClr>
              <a:buSzPts val="2300"/>
              <a:buFont typeface="Roboto"/>
              <a:buAutoNum type="arabicPeriod"/>
            </a:pPr>
            <a:r>
              <a:rPr b="1" lang="en-AU" sz="2300">
                <a:solidFill>
                  <a:schemeClr val="lt1"/>
                </a:solidFill>
                <a:latin typeface="Roboto"/>
                <a:ea typeface="Roboto"/>
                <a:cs typeface="Roboto"/>
                <a:sym typeface="Roboto"/>
              </a:rPr>
              <a:t>Contracting</a:t>
            </a:r>
            <a:r>
              <a:rPr lang="en-AU" sz="2300">
                <a:solidFill>
                  <a:schemeClr val="lt1"/>
                </a:solidFill>
                <a:latin typeface="Roboto"/>
                <a:ea typeface="Roboto"/>
                <a:cs typeface="Roboto"/>
                <a:sym typeface="Roboto"/>
              </a:rPr>
              <a:t> the Winning Bidder to fulfill the Winning Proposal by the Chairperson/s of the group. </a:t>
            </a:r>
            <a:endParaRPr sz="2300">
              <a:solidFill>
                <a:schemeClr val="lt1"/>
              </a:solidFill>
              <a:latin typeface="Roboto"/>
              <a:ea typeface="Roboto"/>
              <a:cs typeface="Roboto"/>
              <a:sym typeface="Roboto"/>
            </a:endParaRPr>
          </a:p>
        </p:txBody>
      </p:sp>
      <p:pic>
        <p:nvPicPr>
          <p:cNvPr id="286" name="Google Shape;286;p14"/>
          <p:cNvPicPr preferRelativeResize="0"/>
          <p:nvPr/>
        </p:nvPicPr>
        <p:blipFill>
          <a:blip r:embed="rId3">
            <a:alphaModFix/>
          </a:blip>
          <a:stretch>
            <a:fillRect/>
          </a:stretch>
        </p:blipFill>
        <p:spPr>
          <a:xfrm>
            <a:off x="98850" y="6283650"/>
            <a:ext cx="1772875" cy="454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ctrTitle"/>
          </p:nvPr>
        </p:nvSpPr>
        <p:spPr>
          <a:xfrm>
            <a:off x="850067" y="515133"/>
            <a:ext cx="10752300" cy="754200"/>
          </a:xfrm>
          <a:prstGeom prst="rect">
            <a:avLst/>
          </a:prstGeom>
          <a:effectLst>
            <a:outerShdw blurRad="57150" rotWithShape="0" algn="bl" dir="5400000" dist="95250">
              <a:srgbClr val="000000">
                <a:alpha val="50000"/>
              </a:srgbClr>
            </a:outerShdw>
          </a:effectLst>
        </p:spPr>
        <p:txBody>
          <a:bodyPr anchorCtr="0" anchor="ctr" bIns="121900" lIns="121900" spcFirstLastPara="1" rIns="121900" wrap="square" tIns="121900">
            <a:spAutoFit/>
          </a:bodyPr>
          <a:lstStyle/>
          <a:p>
            <a:pPr indent="0" lvl="0" marL="0" rtl="0" algn="l">
              <a:lnSpc>
                <a:spcPct val="115000"/>
              </a:lnSpc>
              <a:spcBef>
                <a:spcPts val="1900"/>
              </a:spcBef>
              <a:spcAft>
                <a:spcPts val="1600"/>
              </a:spcAft>
              <a:buNone/>
            </a:pPr>
            <a:r>
              <a:rPr lang="en-AU" sz="3300"/>
              <a:t>Technologies</a:t>
            </a:r>
            <a:endParaRPr sz="3300"/>
          </a:p>
        </p:txBody>
      </p:sp>
      <p:sp>
        <p:nvSpPr>
          <p:cNvPr id="292" name="Google Shape;292;p15"/>
          <p:cNvSpPr txBox="1"/>
          <p:nvPr/>
        </p:nvSpPr>
        <p:spPr>
          <a:xfrm>
            <a:off x="850075" y="1517525"/>
            <a:ext cx="8678400" cy="1893300"/>
          </a:xfrm>
          <a:prstGeom prst="rect">
            <a:avLst/>
          </a:prstGeom>
          <a:noFill/>
          <a:ln>
            <a:noFill/>
          </a:ln>
          <a:effectLst>
            <a:outerShdw blurRad="57150" rotWithShape="0" algn="bl" dir="5400000" dist="95250">
              <a:srgbClr val="000000">
                <a:alpha val="50000"/>
              </a:srgbClr>
            </a:outerShdw>
          </a:effectLst>
        </p:spPr>
        <p:txBody>
          <a:bodyPr anchorCtr="0" anchor="t" bIns="60925" lIns="121900" spcFirstLastPara="1" rIns="121900" wrap="square" tIns="60925">
            <a:spAutoFit/>
          </a:bodyPr>
          <a:lstStyle/>
          <a:p>
            <a:pPr indent="-374650" lvl="0" marL="457200" rtl="0" algn="l">
              <a:lnSpc>
                <a:spcPct val="200000"/>
              </a:lnSpc>
              <a:spcBef>
                <a:spcPts val="1900"/>
              </a:spcBef>
              <a:spcAft>
                <a:spcPts val="0"/>
              </a:spcAft>
              <a:buClr>
                <a:schemeClr val="lt1"/>
              </a:buClr>
              <a:buSzPts val="2300"/>
              <a:buFont typeface="Roboto"/>
              <a:buChar char="●"/>
            </a:pPr>
            <a:r>
              <a:rPr lang="en-AU" sz="2300">
                <a:solidFill>
                  <a:schemeClr val="lt1"/>
                </a:solidFill>
                <a:latin typeface="Roboto"/>
                <a:ea typeface="Roboto"/>
                <a:cs typeface="Roboto"/>
                <a:sym typeface="Roboto"/>
              </a:rPr>
              <a:t>W</a:t>
            </a:r>
            <a:r>
              <a:rPr lang="en-AU" sz="2300">
                <a:solidFill>
                  <a:schemeClr val="lt1"/>
                </a:solidFill>
                <a:latin typeface="Roboto"/>
                <a:ea typeface="Roboto"/>
                <a:cs typeface="Roboto"/>
                <a:sym typeface="Roboto"/>
              </a:rPr>
              <a:t>ritten in the Solidity programming language</a:t>
            </a:r>
            <a:endParaRPr sz="2300">
              <a:solidFill>
                <a:schemeClr val="lt1"/>
              </a:solidFill>
              <a:latin typeface="Roboto"/>
              <a:ea typeface="Roboto"/>
              <a:cs typeface="Roboto"/>
              <a:sym typeface="Roboto"/>
            </a:endParaRPr>
          </a:p>
          <a:p>
            <a:pPr indent="-374650" lvl="0" marL="457200" rtl="0" algn="l">
              <a:lnSpc>
                <a:spcPct val="200000"/>
              </a:lnSpc>
              <a:spcBef>
                <a:spcPts val="0"/>
              </a:spcBef>
              <a:spcAft>
                <a:spcPts val="0"/>
              </a:spcAft>
              <a:buClr>
                <a:schemeClr val="lt1"/>
              </a:buClr>
              <a:buSzPts val="2300"/>
              <a:buFont typeface="Roboto"/>
              <a:buChar char="●"/>
            </a:pPr>
            <a:r>
              <a:rPr lang="en-AU" sz="2300">
                <a:solidFill>
                  <a:schemeClr val="lt1"/>
                </a:solidFill>
                <a:latin typeface="Roboto"/>
                <a:ea typeface="Roboto"/>
                <a:cs typeface="Roboto"/>
                <a:sym typeface="Roboto"/>
              </a:rPr>
              <a:t>HTML and Javascript for UIs</a:t>
            </a:r>
            <a:endParaRPr sz="2300">
              <a:solidFill>
                <a:schemeClr val="lt1"/>
              </a:solidFill>
              <a:latin typeface="Roboto"/>
              <a:ea typeface="Roboto"/>
              <a:cs typeface="Roboto"/>
              <a:sym typeface="Roboto"/>
            </a:endParaRPr>
          </a:p>
          <a:p>
            <a:pPr indent="-374650" lvl="0" marL="457200" rtl="0" algn="l">
              <a:lnSpc>
                <a:spcPct val="200000"/>
              </a:lnSpc>
              <a:spcBef>
                <a:spcPts val="0"/>
              </a:spcBef>
              <a:spcAft>
                <a:spcPts val="0"/>
              </a:spcAft>
              <a:buClr>
                <a:schemeClr val="lt1"/>
              </a:buClr>
              <a:buSzPts val="2300"/>
              <a:buFont typeface="Roboto"/>
              <a:buChar char="●"/>
            </a:pPr>
            <a:r>
              <a:rPr lang="en-AU" sz="2300">
                <a:solidFill>
                  <a:schemeClr val="lt1"/>
                </a:solidFill>
                <a:latin typeface="Roboto"/>
                <a:ea typeface="Roboto"/>
                <a:cs typeface="Roboto"/>
                <a:sym typeface="Roboto"/>
              </a:rPr>
              <a:t>hvPlot for statistics</a:t>
            </a:r>
            <a:endParaRPr sz="2300">
              <a:solidFill>
                <a:schemeClr val="lt1"/>
              </a:solidFill>
              <a:latin typeface="Roboto"/>
              <a:ea typeface="Roboto"/>
              <a:cs typeface="Roboto"/>
              <a:sym typeface="Roboto"/>
            </a:endParaRPr>
          </a:p>
        </p:txBody>
      </p:sp>
      <p:pic>
        <p:nvPicPr>
          <p:cNvPr id="293" name="Google Shape;293;p15"/>
          <p:cNvPicPr preferRelativeResize="0"/>
          <p:nvPr/>
        </p:nvPicPr>
        <p:blipFill>
          <a:blip r:embed="rId3">
            <a:alphaModFix/>
          </a:blip>
          <a:stretch>
            <a:fillRect/>
          </a:stretch>
        </p:blipFill>
        <p:spPr>
          <a:xfrm>
            <a:off x="98850" y="6283650"/>
            <a:ext cx="1772875" cy="454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ctrTitle"/>
          </p:nvPr>
        </p:nvSpPr>
        <p:spPr>
          <a:xfrm>
            <a:off x="850067" y="515133"/>
            <a:ext cx="10752300" cy="754200"/>
          </a:xfrm>
          <a:prstGeom prst="rect">
            <a:avLst/>
          </a:prstGeom>
          <a:effectLst>
            <a:outerShdw blurRad="57150" rotWithShape="0" algn="bl" dir="5400000" dist="95250">
              <a:srgbClr val="000000">
                <a:alpha val="50000"/>
              </a:srgbClr>
            </a:outerShdw>
          </a:effectLst>
        </p:spPr>
        <p:txBody>
          <a:bodyPr anchorCtr="0" anchor="ctr" bIns="121900" lIns="121900" spcFirstLastPara="1" rIns="121900" wrap="square" tIns="121900">
            <a:spAutoFit/>
          </a:bodyPr>
          <a:lstStyle/>
          <a:p>
            <a:pPr indent="0" lvl="0" marL="0" rtl="0" algn="l">
              <a:lnSpc>
                <a:spcPct val="115000"/>
              </a:lnSpc>
              <a:spcBef>
                <a:spcPts val="1900"/>
              </a:spcBef>
              <a:spcAft>
                <a:spcPts val="1600"/>
              </a:spcAft>
              <a:buNone/>
            </a:pPr>
            <a:r>
              <a:rPr lang="en-AU" sz="3300"/>
              <a:t>Installation Guide</a:t>
            </a:r>
            <a:endParaRPr sz="3300"/>
          </a:p>
        </p:txBody>
      </p:sp>
      <p:sp>
        <p:nvSpPr>
          <p:cNvPr id="299" name="Google Shape;299;p16"/>
          <p:cNvSpPr txBox="1"/>
          <p:nvPr/>
        </p:nvSpPr>
        <p:spPr>
          <a:xfrm>
            <a:off x="850075" y="1517525"/>
            <a:ext cx="8678400" cy="4429800"/>
          </a:xfrm>
          <a:prstGeom prst="rect">
            <a:avLst/>
          </a:prstGeom>
          <a:noFill/>
          <a:ln>
            <a:noFill/>
          </a:ln>
          <a:effectLst>
            <a:outerShdw blurRad="57150" rotWithShape="0" algn="bl" dir="5400000" dist="95250">
              <a:srgbClr val="000000">
                <a:alpha val="50000"/>
              </a:srgbClr>
            </a:outerShdw>
          </a:effectLst>
        </p:spPr>
        <p:txBody>
          <a:bodyPr anchorCtr="0" anchor="t" bIns="60925" lIns="121900" spcFirstLastPara="1" rIns="121900" wrap="square" tIns="60925">
            <a:spAutoFit/>
          </a:bodyPr>
          <a:lstStyle/>
          <a:p>
            <a:pPr indent="0" lvl="0" marL="0" rtl="0" algn="l">
              <a:lnSpc>
                <a:spcPct val="130000"/>
              </a:lnSpc>
              <a:spcBef>
                <a:spcPts val="1900"/>
              </a:spcBef>
              <a:spcAft>
                <a:spcPts val="0"/>
              </a:spcAft>
              <a:buNone/>
            </a:pPr>
            <a:r>
              <a:rPr lang="en-AU" sz="2300">
                <a:solidFill>
                  <a:schemeClr val="lt1"/>
                </a:solidFill>
                <a:latin typeface="Roboto"/>
                <a:ea typeface="Roboto"/>
                <a:cs typeface="Roboto"/>
                <a:sym typeface="Roboto"/>
              </a:rPr>
              <a:t>To transact with DJM_dApps you’ll need: </a:t>
            </a:r>
            <a:endParaRPr sz="2300">
              <a:solidFill>
                <a:schemeClr val="lt1"/>
              </a:solidFill>
              <a:latin typeface="Roboto"/>
              <a:ea typeface="Roboto"/>
              <a:cs typeface="Roboto"/>
              <a:sym typeface="Roboto"/>
            </a:endParaRPr>
          </a:p>
          <a:p>
            <a:pPr indent="-374650" lvl="1" marL="914400" rtl="0" algn="l">
              <a:lnSpc>
                <a:spcPct val="130000"/>
              </a:lnSpc>
              <a:spcBef>
                <a:spcPts val="1900"/>
              </a:spcBef>
              <a:spcAft>
                <a:spcPts val="0"/>
              </a:spcAft>
              <a:buClr>
                <a:schemeClr val="lt1"/>
              </a:buClr>
              <a:buSzPts val="2300"/>
              <a:buFont typeface="Roboto"/>
              <a:buChar char="○"/>
            </a:pPr>
            <a:r>
              <a:rPr lang="en-AU" sz="2300">
                <a:solidFill>
                  <a:schemeClr val="lt1"/>
                </a:solidFill>
                <a:latin typeface="Roboto"/>
                <a:ea typeface="Roboto"/>
                <a:cs typeface="Roboto"/>
                <a:sym typeface="Roboto"/>
              </a:rPr>
              <a:t>A digital wallet with Ethereum to transact. We recommend Metamask.</a:t>
            </a:r>
            <a:endParaRPr sz="2300">
              <a:solidFill>
                <a:schemeClr val="lt1"/>
              </a:solidFill>
              <a:latin typeface="Roboto"/>
              <a:ea typeface="Roboto"/>
              <a:cs typeface="Roboto"/>
              <a:sym typeface="Roboto"/>
            </a:endParaRPr>
          </a:p>
          <a:p>
            <a:pPr indent="-374650" lvl="1" marL="914400" rtl="0" algn="l">
              <a:lnSpc>
                <a:spcPct val="130000"/>
              </a:lnSpc>
              <a:spcBef>
                <a:spcPts val="0"/>
              </a:spcBef>
              <a:spcAft>
                <a:spcPts val="0"/>
              </a:spcAft>
              <a:buClr>
                <a:schemeClr val="lt1"/>
              </a:buClr>
              <a:buSzPts val="2300"/>
              <a:buFont typeface="Roboto"/>
              <a:buChar char="○"/>
            </a:pPr>
            <a:r>
              <a:rPr lang="en-AU" sz="2300">
                <a:solidFill>
                  <a:schemeClr val="lt1"/>
                </a:solidFill>
                <a:latin typeface="Roboto"/>
                <a:ea typeface="Roboto"/>
                <a:cs typeface="Roboto"/>
                <a:sym typeface="Roboto"/>
              </a:rPr>
              <a:t>Compatible browser. We recommend Google Chrome.</a:t>
            </a:r>
            <a:endParaRPr sz="2300">
              <a:solidFill>
                <a:schemeClr val="lt1"/>
              </a:solidFill>
              <a:latin typeface="Roboto"/>
              <a:ea typeface="Roboto"/>
              <a:cs typeface="Roboto"/>
              <a:sym typeface="Roboto"/>
            </a:endParaRPr>
          </a:p>
          <a:p>
            <a:pPr indent="-374650" lvl="1" marL="914400" rtl="0" algn="l">
              <a:lnSpc>
                <a:spcPct val="130000"/>
              </a:lnSpc>
              <a:spcBef>
                <a:spcPts val="0"/>
              </a:spcBef>
              <a:spcAft>
                <a:spcPts val="0"/>
              </a:spcAft>
              <a:buClr>
                <a:schemeClr val="lt1"/>
              </a:buClr>
              <a:buSzPts val="2300"/>
              <a:buFont typeface="Roboto"/>
              <a:buChar char="○"/>
            </a:pPr>
            <a:r>
              <a:rPr lang="en-AU" sz="2300">
                <a:solidFill>
                  <a:schemeClr val="lt1"/>
                </a:solidFill>
                <a:latin typeface="Roboto"/>
                <a:ea typeface="Roboto"/>
                <a:cs typeface="Roboto"/>
                <a:sym typeface="Roboto"/>
              </a:rPr>
              <a:t>Pinata to view blockchain submissions</a:t>
            </a:r>
            <a:endParaRPr sz="2300">
              <a:solidFill>
                <a:schemeClr val="lt1"/>
              </a:solidFill>
              <a:latin typeface="Roboto"/>
              <a:ea typeface="Roboto"/>
              <a:cs typeface="Roboto"/>
              <a:sym typeface="Roboto"/>
            </a:endParaRPr>
          </a:p>
          <a:p>
            <a:pPr indent="0" lvl="0" marL="0" rtl="0" algn="l">
              <a:lnSpc>
                <a:spcPct val="130000"/>
              </a:lnSpc>
              <a:spcBef>
                <a:spcPts val="1900"/>
              </a:spcBef>
              <a:spcAft>
                <a:spcPts val="0"/>
              </a:spcAft>
              <a:buNone/>
            </a:pPr>
            <a:r>
              <a:rPr lang="en-AU" sz="2300">
                <a:solidFill>
                  <a:schemeClr val="lt1"/>
                </a:solidFill>
                <a:latin typeface="Roboto"/>
                <a:ea typeface="Roboto"/>
                <a:cs typeface="Roboto"/>
                <a:sym typeface="Roboto"/>
              </a:rPr>
              <a:t>For the geeks:</a:t>
            </a:r>
            <a:endParaRPr sz="2300">
              <a:solidFill>
                <a:schemeClr val="lt1"/>
              </a:solidFill>
              <a:latin typeface="Roboto"/>
              <a:ea typeface="Roboto"/>
              <a:cs typeface="Roboto"/>
              <a:sym typeface="Roboto"/>
            </a:endParaRPr>
          </a:p>
          <a:p>
            <a:pPr indent="-374650" lvl="1" marL="914400" rtl="0" algn="l">
              <a:lnSpc>
                <a:spcPct val="130000"/>
              </a:lnSpc>
              <a:spcBef>
                <a:spcPts val="1900"/>
              </a:spcBef>
              <a:spcAft>
                <a:spcPts val="0"/>
              </a:spcAft>
              <a:buClr>
                <a:schemeClr val="lt1"/>
              </a:buClr>
              <a:buSzPts val="2300"/>
              <a:buFont typeface="Roboto"/>
              <a:buChar char="○"/>
            </a:pPr>
            <a:r>
              <a:rPr lang="en-AU" sz="2300">
                <a:solidFill>
                  <a:schemeClr val="lt1"/>
                </a:solidFill>
                <a:latin typeface="Roboto"/>
                <a:ea typeface="Roboto"/>
                <a:cs typeface="Roboto"/>
                <a:sym typeface="Roboto"/>
              </a:rPr>
              <a:t>To compile and deploy DJM_dApps we used and tested with Remix, Ganache and Metamask</a:t>
            </a:r>
            <a:endParaRPr sz="2300">
              <a:solidFill>
                <a:schemeClr val="lt1"/>
              </a:solidFill>
              <a:latin typeface="Roboto"/>
              <a:ea typeface="Roboto"/>
              <a:cs typeface="Roboto"/>
              <a:sym typeface="Roboto"/>
            </a:endParaRPr>
          </a:p>
        </p:txBody>
      </p:sp>
      <p:pic>
        <p:nvPicPr>
          <p:cNvPr id="300" name="Google Shape;300;p16"/>
          <p:cNvPicPr preferRelativeResize="0"/>
          <p:nvPr/>
        </p:nvPicPr>
        <p:blipFill>
          <a:blip r:embed="rId3">
            <a:alphaModFix/>
          </a:blip>
          <a:stretch>
            <a:fillRect/>
          </a:stretch>
        </p:blipFill>
        <p:spPr>
          <a:xfrm>
            <a:off x="10244450" y="730052"/>
            <a:ext cx="1472200" cy="1472200"/>
          </a:xfrm>
          <a:prstGeom prst="rect">
            <a:avLst/>
          </a:prstGeom>
          <a:noFill/>
          <a:ln>
            <a:noFill/>
          </a:ln>
        </p:spPr>
      </p:pic>
      <p:pic>
        <p:nvPicPr>
          <p:cNvPr id="301" name="Google Shape;301;p16"/>
          <p:cNvPicPr preferRelativeResize="0"/>
          <p:nvPr/>
        </p:nvPicPr>
        <p:blipFill>
          <a:blip r:embed="rId4">
            <a:alphaModFix/>
          </a:blip>
          <a:stretch>
            <a:fillRect/>
          </a:stretch>
        </p:blipFill>
        <p:spPr>
          <a:xfrm>
            <a:off x="9721831" y="2623850"/>
            <a:ext cx="2617247" cy="1472201"/>
          </a:xfrm>
          <a:prstGeom prst="rect">
            <a:avLst/>
          </a:prstGeom>
          <a:noFill/>
          <a:ln>
            <a:noFill/>
          </a:ln>
        </p:spPr>
      </p:pic>
      <p:pic>
        <p:nvPicPr>
          <p:cNvPr id="302" name="Google Shape;302;p16"/>
          <p:cNvPicPr preferRelativeResize="0"/>
          <p:nvPr/>
        </p:nvPicPr>
        <p:blipFill>
          <a:blip r:embed="rId5">
            <a:alphaModFix/>
          </a:blip>
          <a:stretch>
            <a:fillRect/>
          </a:stretch>
        </p:blipFill>
        <p:spPr>
          <a:xfrm>
            <a:off x="98850" y="6283650"/>
            <a:ext cx="1772875" cy="454775"/>
          </a:xfrm>
          <a:prstGeom prst="rect">
            <a:avLst/>
          </a:prstGeom>
          <a:noFill/>
          <a:ln>
            <a:noFill/>
          </a:ln>
        </p:spPr>
      </p:pic>
      <p:pic>
        <p:nvPicPr>
          <p:cNvPr id="303" name="Google Shape;303;p16"/>
          <p:cNvPicPr preferRelativeResize="0"/>
          <p:nvPr/>
        </p:nvPicPr>
        <p:blipFill>
          <a:blip r:embed="rId6">
            <a:alphaModFix/>
          </a:blip>
          <a:stretch>
            <a:fillRect/>
          </a:stretch>
        </p:blipFill>
        <p:spPr>
          <a:xfrm>
            <a:off x="10244450" y="4400275"/>
            <a:ext cx="1366525" cy="2029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1000"/>
                                        <p:tgtEl>
                                          <p:spTgt spid="30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1000"/>
                                        <p:tgtEl>
                                          <p:spTgt spid="30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000"/>
                                        <p:tgtEl>
                                          <p:spTgt spid="3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ctrTitle"/>
          </p:nvPr>
        </p:nvSpPr>
        <p:spPr>
          <a:xfrm>
            <a:off x="850067" y="515133"/>
            <a:ext cx="10752300" cy="754200"/>
          </a:xfrm>
          <a:prstGeom prst="rect">
            <a:avLst/>
          </a:prstGeom>
          <a:effectLst>
            <a:outerShdw blurRad="57150" rotWithShape="0" algn="bl" dir="5400000" dist="95250">
              <a:srgbClr val="000000">
                <a:alpha val="50000"/>
              </a:srgbClr>
            </a:outerShdw>
          </a:effectLst>
        </p:spPr>
        <p:txBody>
          <a:bodyPr anchorCtr="0" anchor="ctr" bIns="121900" lIns="121900" spcFirstLastPara="1" rIns="121900" wrap="square" tIns="121900">
            <a:spAutoFit/>
          </a:bodyPr>
          <a:lstStyle/>
          <a:p>
            <a:pPr indent="0" lvl="0" marL="0" rtl="0" algn="ctr">
              <a:lnSpc>
                <a:spcPct val="115000"/>
              </a:lnSpc>
              <a:spcBef>
                <a:spcPts val="1900"/>
              </a:spcBef>
              <a:spcAft>
                <a:spcPts val="1600"/>
              </a:spcAft>
              <a:buNone/>
            </a:pPr>
            <a:r>
              <a:rPr lang="en-AU" sz="3300"/>
              <a:t>Joe’s presentation of the Proposal dApp</a:t>
            </a:r>
            <a:endParaRPr sz="3300"/>
          </a:p>
        </p:txBody>
      </p:sp>
      <p:pic>
        <p:nvPicPr>
          <p:cNvPr id="309" name="Google Shape;309;p17"/>
          <p:cNvPicPr preferRelativeResize="0"/>
          <p:nvPr/>
        </p:nvPicPr>
        <p:blipFill>
          <a:blip r:embed="rId3">
            <a:alphaModFix/>
          </a:blip>
          <a:stretch>
            <a:fillRect/>
          </a:stretch>
        </p:blipFill>
        <p:spPr>
          <a:xfrm>
            <a:off x="98850" y="6283650"/>
            <a:ext cx="1772875" cy="454775"/>
          </a:xfrm>
          <a:prstGeom prst="rect">
            <a:avLst/>
          </a:prstGeom>
          <a:noFill/>
          <a:ln>
            <a:noFill/>
          </a:ln>
        </p:spPr>
      </p:pic>
      <p:pic>
        <p:nvPicPr>
          <p:cNvPr id="310" name="Google Shape;310;p17"/>
          <p:cNvPicPr preferRelativeResize="0"/>
          <p:nvPr/>
        </p:nvPicPr>
        <p:blipFill>
          <a:blip r:embed="rId4">
            <a:alphaModFix/>
          </a:blip>
          <a:stretch>
            <a:fillRect/>
          </a:stretch>
        </p:blipFill>
        <p:spPr>
          <a:xfrm>
            <a:off x="1390300" y="1336150"/>
            <a:ext cx="9353898" cy="449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ctrTitle"/>
          </p:nvPr>
        </p:nvSpPr>
        <p:spPr>
          <a:xfrm>
            <a:off x="850067" y="515133"/>
            <a:ext cx="10752300" cy="754200"/>
          </a:xfrm>
          <a:prstGeom prst="rect">
            <a:avLst/>
          </a:prstGeom>
          <a:effectLst>
            <a:outerShdw blurRad="57150" rotWithShape="0" algn="bl" dir="5400000" dist="95250">
              <a:srgbClr val="000000">
                <a:alpha val="50000"/>
              </a:srgbClr>
            </a:outerShdw>
          </a:effectLst>
        </p:spPr>
        <p:txBody>
          <a:bodyPr anchorCtr="0" anchor="ctr" bIns="121900" lIns="121900" spcFirstLastPara="1" rIns="121900" wrap="square" tIns="121900">
            <a:spAutoFit/>
          </a:bodyPr>
          <a:lstStyle/>
          <a:p>
            <a:pPr indent="0" lvl="0" marL="0" rtl="0" algn="ctr">
              <a:lnSpc>
                <a:spcPct val="115000"/>
              </a:lnSpc>
              <a:spcBef>
                <a:spcPts val="1900"/>
              </a:spcBef>
              <a:spcAft>
                <a:spcPts val="1600"/>
              </a:spcAft>
              <a:buNone/>
            </a:pPr>
            <a:r>
              <a:rPr lang="en-AU" sz="3300"/>
              <a:t>Miguel</a:t>
            </a:r>
            <a:r>
              <a:rPr lang="en-AU" sz="3300"/>
              <a:t>’s presentation of the Voting dApp</a:t>
            </a:r>
            <a:endParaRPr sz="3300"/>
          </a:p>
        </p:txBody>
      </p:sp>
      <p:pic>
        <p:nvPicPr>
          <p:cNvPr id="316" name="Google Shape;316;p18"/>
          <p:cNvPicPr preferRelativeResize="0"/>
          <p:nvPr/>
        </p:nvPicPr>
        <p:blipFill>
          <a:blip r:embed="rId3">
            <a:alphaModFix/>
          </a:blip>
          <a:stretch>
            <a:fillRect/>
          </a:stretch>
        </p:blipFill>
        <p:spPr>
          <a:xfrm>
            <a:off x="5278375" y="1574125"/>
            <a:ext cx="6461251" cy="3634475"/>
          </a:xfrm>
          <a:prstGeom prst="rect">
            <a:avLst/>
          </a:prstGeom>
          <a:noFill/>
          <a:ln>
            <a:noFill/>
          </a:ln>
        </p:spPr>
      </p:pic>
      <p:pic>
        <p:nvPicPr>
          <p:cNvPr id="317" name="Google Shape;317;p18"/>
          <p:cNvPicPr preferRelativeResize="0"/>
          <p:nvPr/>
        </p:nvPicPr>
        <p:blipFill>
          <a:blip r:embed="rId4">
            <a:alphaModFix/>
          </a:blip>
          <a:stretch>
            <a:fillRect/>
          </a:stretch>
        </p:blipFill>
        <p:spPr>
          <a:xfrm>
            <a:off x="98850" y="6283650"/>
            <a:ext cx="1772875" cy="454775"/>
          </a:xfrm>
          <a:prstGeom prst="rect">
            <a:avLst/>
          </a:prstGeom>
          <a:noFill/>
          <a:ln>
            <a:noFill/>
          </a:ln>
        </p:spPr>
      </p:pic>
      <p:pic>
        <p:nvPicPr>
          <p:cNvPr id="318" name="Google Shape;318;p18" title="DJM Blockchain dApp - Voting System Demo">
            <a:hlinkClick r:id="rId5"/>
          </p:cNvPr>
          <p:cNvPicPr preferRelativeResize="0"/>
          <p:nvPr/>
        </p:nvPicPr>
        <p:blipFill>
          <a:blip r:embed="rId6">
            <a:alphaModFix/>
          </a:blip>
          <a:stretch>
            <a:fillRect/>
          </a:stretch>
        </p:blipFill>
        <p:spPr>
          <a:xfrm>
            <a:off x="761651" y="1546475"/>
            <a:ext cx="4240300" cy="3180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type="ctrTitle"/>
          </p:nvPr>
        </p:nvSpPr>
        <p:spPr>
          <a:xfrm>
            <a:off x="850067" y="515133"/>
            <a:ext cx="10752300" cy="754200"/>
          </a:xfrm>
          <a:prstGeom prst="rect">
            <a:avLst/>
          </a:prstGeom>
          <a:effectLst>
            <a:outerShdw blurRad="57150" rotWithShape="0" algn="bl" dir="5400000" dist="95250">
              <a:srgbClr val="000000">
                <a:alpha val="50000"/>
              </a:srgbClr>
            </a:outerShdw>
          </a:effectLst>
        </p:spPr>
        <p:txBody>
          <a:bodyPr anchorCtr="0" anchor="ctr" bIns="121900" lIns="121900" spcFirstLastPara="1" rIns="121900" wrap="square" tIns="121900">
            <a:spAutoFit/>
          </a:bodyPr>
          <a:lstStyle/>
          <a:p>
            <a:pPr indent="0" lvl="0" marL="0" rtl="0" algn="ctr">
              <a:lnSpc>
                <a:spcPct val="115000"/>
              </a:lnSpc>
              <a:spcBef>
                <a:spcPts val="1900"/>
              </a:spcBef>
              <a:spcAft>
                <a:spcPts val="1600"/>
              </a:spcAft>
              <a:buNone/>
            </a:pPr>
            <a:r>
              <a:rPr lang="en-AU" sz="3300"/>
              <a:t>Dave</a:t>
            </a:r>
            <a:r>
              <a:rPr lang="en-AU" sz="3300"/>
              <a:t>’s presentation of the Voting dApp</a:t>
            </a:r>
            <a:endParaRPr sz="3300"/>
          </a:p>
        </p:txBody>
      </p:sp>
      <p:pic>
        <p:nvPicPr>
          <p:cNvPr id="324" name="Google Shape;324;p19"/>
          <p:cNvPicPr preferRelativeResize="0"/>
          <p:nvPr/>
        </p:nvPicPr>
        <p:blipFill>
          <a:blip r:embed="rId3">
            <a:alphaModFix/>
          </a:blip>
          <a:stretch>
            <a:fillRect/>
          </a:stretch>
        </p:blipFill>
        <p:spPr>
          <a:xfrm>
            <a:off x="98850" y="6283650"/>
            <a:ext cx="1772875" cy="454775"/>
          </a:xfrm>
          <a:prstGeom prst="rect">
            <a:avLst/>
          </a:prstGeom>
          <a:noFill/>
          <a:ln>
            <a:noFill/>
          </a:ln>
        </p:spPr>
      </p:pic>
      <p:pic>
        <p:nvPicPr>
          <p:cNvPr id="325" name="Google Shape;325;p19"/>
          <p:cNvPicPr preferRelativeResize="0"/>
          <p:nvPr/>
        </p:nvPicPr>
        <p:blipFill>
          <a:blip r:embed="rId4">
            <a:alphaModFix/>
          </a:blip>
          <a:stretch>
            <a:fillRect/>
          </a:stretch>
        </p:blipFill>
        <p:spPr>
          <a:xfrm>
            <a:off x="1830901" y="1424625"/>
            <a:ext cx="8989498" cy="4806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ph type="ctrTitle"/>
          </p:nvPr>
        </p:nvSpPr>
        <p:spPr>
          <a:xfrm>
            <a:off x="850067" y="515133"/>
            <a:ext cx="10752300" cy="754200"/>
          </a:xfrm>
          <a:prstGeom prst="rect">
            <a:avLst/>
          </a:prstGeom>
          <a:effectLst>
            <a:outerShdw blurRad="57150" rotWithShape="0" algn="bl" dir="5400000" dist="95250">
              <a:srgbClr val="000000">
                <a:alpha val="50000"/>
              </a:srgbClr>
            </a:outerShdw>
          </a:effectLst>
        </p:spPr>
        <p:txBody>
          <a:bodyPr anchorCtr="0" anchor="ctr" bIns="121900" lIns="121900" spcFirstLastPara="1" rIns="121900" wrap="square" tIns="121900">
            <a:spAutoFit/>
          </a:bodyPr>
          <a:lstStyle/>
          <a:p>
            <a:pPr indent="0" lvl="0" marL="0" rtl="0" algn="ctr">
              <a:lnSpc>
                <a:spcPct val="115000"/>
              </a:lnSpc>
              <a:spcBef>
                <a:spcPts val="1900"/>
              </a:spcBef>
              <a:spcAft>
                <a:spcPts val="1600"/>
              </a:spcAft>
              <a:buNone/>
            </a:pPr>
            <a:r>
              <a:rPr lang="en-AU" sz="3300"/>
              <a:t>Joe’s presentation of the Contract dApp</a:t>
            </a:r>
            <a:endParaRPr sz="3300"/>
          </a:p>
        </p:txBody>
      </p:sp>
      <p:pic>
        <p:nvPicPr>
          <p:cNvPr id="331" name="Google Shape;331;p20"/>
          <p:cNvPicPr preferRelativeResize="0"/>
          <p:nvPr/>
        </p:nvPicPr>
        <p:blipFill>
          <a:blip r:embed="rId3">
            <a:alphaModFix/>
          </a:blip>
          <a:stretch>
            <a:fillRect/>
          </a:stretch>
        </p:blipFill>
        <p:spPr>
          <a:xfrm>
            <a:off x="98850" y="6283650"/>
            <a:ext cx="1772875" cy="454775"/>
          </a:xfrm>
          <a:prstGeom prst="rect">
            <a:avLst/>
          </a:prstGeom>
          <a:noFill/>
          <a:ln>
            <a:noFill/>
          </a:ln>
        </p:spPr>
      </p:pic>
      <p:pic>
        <p:nvPicPr>
          <p:cNvPr id="332" name="Google Shape;332;p20"/>
          <p:cNvPicPr preferRelativeResize="0"/>
          <p:nvPr/>
        </p:nvPicPr>
        <p:blipFill>
          <a:blip r:embed="rId4">
            <a:alphaModFix/>
          </a:blip>
          <a:stretch>
            <a:fillRect/>
          </a:stretch>
        </p:blipFill>
        <p:spPr>
          <a:xfrm>
            <a:off x="1773842" y="1336425"/>
            <a:ext cx="8589360" cy="491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ph type="ctrTitle"/>
          </p:nvPr>
        </p:nvSpPr>
        <p:spPr>
          <a:xfrm>
            <a:off x="850067" y="515133"/>
            <a:ext cx="10752300" cy="754200"/>
          </a:xfrm>
          <a:prstGeom prst="rect">
            <a:avLst/>
          </a:prstGeom>
          <a:effectLst>
            <a:outerShdw blurRad="57150" rotWithShape="0" algn="bl" dir="5400000" dist="95250">
              <a:srgbClr val="000000">
                <a:alpha val="50000"/>
              </a:srgbClr>
            </a:outerShdw>
          </a:effectLst>
        </p:spPr>
        <p:txBody>
          <a:bodyPr anchorCtr="0" anchor="ctr" bIns="121900" lIns="121900" spcFirstLastPara="1" rIns="121900" wrap="square" tIns="121900">
            <a:spAutoFit/>
          </a:bodyPr>
          <a:lstStyle/>
          <a:p>
            <a:pPr indent="0" lvl="0" marL="0" rtl="0" algn="l">
              <a:lnSpc>
                <a:spcPct val="115000"/>
              </a:lnSpc>
              <a:spcBef>
                <a:spcPts val="1900"/>
              </a:spcBef>
              <a:spcAft>
                <a:spcPts val="1600"/>
              </a:spcAft>
              <a:buNone/>
            </a:pPr>
            <a:r>
              <a:rPr lang="en-AU" sz="3300"/>
              <a:t>Issues / Improvements</a:t>
            </a:r>
            <a:endParaRPr sz="3300"/>
          </a:p>
        </p:txBody>
      </p:sp>
      <p:sp>
        <p:nvSpPr>
          <p:cNvPr id="338" name="Google Shape;338;p21"/>
          <p:cNvSpPr txBox="1"/>
          <p:nvPr/>
        </p:nvSpPr>
        <p:spPr>
          <a:xfrm>
            <a:off x="850075" y="1517525"/>
            <a:ext cx="9991200" cy="3238500"/>
          </a:xfrm>
          <a:prstGeom prst="rect">
            <a:avLst/>
          </a:prstGeom>
          <a:noFill/>
          <a:ln>
            <a:noFill/>
          </a:ln>
          <a:effectLst>
            <a:outerShdw blurRad="57150" rotWithShape="0" algn="bl" dir="5400000" dist="95250">
              <a:srgbClr val="000000">
                <a:alpha val="50000"/>
              </a:srgbClr>
            </a:outerShdw>
          </a:effectLst>
        </p:spPr>
        <p:txBody>
          <a:bodyPr anchorCtr="0" anchor="t" bIns="60925" lIns="121900" spcFirstLastPara="1" rIns="121900" wrap="square" tIns="60925">
            <a:spAutoFit/>
          </a:bodyPr>
          <a:lstStyle/>
          <a:p>
            <a:pPr indent="-374650" lvl="0" marL="457200" rtl="0" algn="l">
              <a:lnSpc>
                <a:spcPct val="130000"/>
              </a:lnSpc>
              <a:spcBef>
                <a:spcPts val="1900"/>
              </a:spcBef>
              <a:spcAft>
                <a:spcPts val="0"/>
              </a:spcAft>
              <a:buClr>
                <a:schemeClr val="lt1"/>
              </a:buClr>
              <a:buSzPts val="2300"/>
              <a:buFont typeface="Roboto"/>
              <a:buChar char="●"/>
            </a:pPr>
            <a:r>
              <a:rPr lang="en-AU" sz="2300">
                <a:solidFill>
                  <a:schemeClr val="lt1"/>
                </a:solidFill>
                <a:latin typeface="Roboto"/>
                <a:ea typeface="Roboto"/>
                <a:cs typeface="Roboto"/>
                <a:sym typeface="Roboto"/>
              </a:rPr>
              <a:t>The User GUI involves a whole new world of coding which we had to quickly adapt to. There are many aspects that can be improved here with better knowledge of UI/UXs.   </a:t>
            </a:r>
            <a:endParaRPr sz="2300">
              <a:solidFill>
                <a:schemeClr val="lt1"/>
              </a:solidFill>
              <a:latin typeface="Roboto"/>
              <a:ea typeface="Roboto"/>
              <a:cs typeface="Roboto"/>
              <a:sym typeface="Roboto"/>
            </a:endParaRPr>
          </a:p>
          <a:p>
            <a:pPr indent="-374650" lvl="0" marL="457200" rtl="0" algn="l">
              <a:lnSpc>
                <a:spcPct val="130000"/>
              </a:lnSpc>
              <a:spcBef>
                <a:spcPts val="0"/>
              </a:spcBef>
              <a:spcAft>
                <a:spcPts val="0"/>
              </a:spcAft>
              <a:buClr>
                <a:schemeClr val="lt1"/>
              </a:buClr>
              <a:buSzPts val="2300"/>
              <a:buFont typeface="Roboto"/>
              <a:buChar char="●"/>
            </a:pPr>
            <a:r>
              <a:rPr lang="en-AU" sz="2300">
                <a:solidFill>
                  <a:schemeClr val="lt1"/>
                </a:solidFill>
                <a:latin typeface="Roboto"/>
                <a:ea typeface="Roboto"/>
                <a:cs typeface="Roboto"/>
                <a:sym typeface="Roboto"/>
              </a:rPr>
              <a:t>The efficiency of transactions needs to be improved. The process of coding within solidity, testing and transacting with Ganache and Metamask with UIs in Javascript and html then pushing submissions to the IPFS via Pinata. </a:t>
            </a:r>
            <a:endParaRPr sz="2300">
              <a:solidFill>
                <a:schemeClr val="lt1"/>
              </a:solidFill>
              <a:latin typeface="Roboto"/>
              <a:ea typeface="Roboto"/>
              <a:cs typeface="Roboto"/>
              <a:sym typeface="Roboto"/>
            </a:endParaRPr>
          </a:p>
        </p:txBody>
      </p:sp>
      <p:pic>
        <p:nvPicPr>
          <p:cNvPr id="339" name="Google Shape;339;p21"/>
          <p:cNvPicPr preferRelativeResize="0"/>
          <p:nvPr/>
        </p:nvPicPr>
        <p:blipFill>
          <a:blip r:embed="rId3">
            <a:alphaModFix/>
          </a:blip>
          <a:stretch>
            <a:fillRect/>
          </a:stretch>
        </p:blipFill>
        <p:spPr>
          <a:xfrm>
            <a:off x="98850" y="6283650"/>
            <a:ext cx="1772875" cy="454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