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7"/>
  </p:notesMasterIdLst>
  <p:handoutMasterIdLst>
    <p:handoutMasterId r:id="rId18"/>
  </p:handoutMasterIdLst>
  <p:sldIdLst>
    <p:sldId id="256" r:id="rId2"/>
    <p:sldId id="257" r:id="rId3"/>
    <p:sldId id="258" r:id="rId4"/>
    <p:sldId id="260" r:id="rId5"/>
    <p:sldId id="261" r:id="rId6"/>
    <p:sldId id="263" r:id="rId7"/>
    <p:sldId id="264" r:id="rId8"/>
    <p:sldId id="259" r:id="rId9"/>
    <p:sldId id="267" r:id="rId10"/>
    <p:sldId id="268" r:id="rId11"/>
    <p:sldId id="265" r:id="rId12"/>
    <p:sldId id="269" r:id="rId13"/>
    <p:sldId id="262" r:id="rId14"/>
    <p:sldId id="273" r:id="rId15"/>
    <p:sldId id="270"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76338-1C3C-A202-8333-FC0DFA8DFFC3}" v="1535" dt="2023-11-08T12:46:02.307"/>
    <p1510:client id="{2B97AC3F-A723-056E-522F-F03151B03B1B}" v="271" dt="2023-11-08T12:59:30.714"/>
    <p1510:client id="{38407971-64DB-4308-B2B3-F20639F70368}" v="64" dt="2023-11-08T06:29:41.217"/>
    <p1510:client id="{3E30F277-5B38-C512-6423-61C495E49D0D}" v="45" dt="2023-11-08T08:50:35.531"/>
    <p1510:client id="{46EAF27D-7F57-B433-CCBC-76B474245B40}" v="113" dt="2023-11-08T09:35:16.016"/>
    <p1510:client id="{7ACD83A8-C89A-F239-3B4E-9B793C8EC378}" v="369" dt="2023-11-08T09:27:10.145"/>
    <p1510:client id="{809EA369-1BBC-457E-BC83-2C637A280E73}" v="706" dt="2023-11-08T12:14:54.026"/>
    <p1510:client id="{8944BAE2-69DB-009C-DE06-274BA2F04595}" v="5" dt="2023-11-08T12:26:45.835"/>
    <p1510:client id="{93EB870C-66A8-8B2C-DB2A-B025528CA668}" v="409" dt="2023-11-08T11:56:28.650"/>
    <p1510:client id="{E9C0BE8F-E199-C860-1F78-2E98B07EC486}" v="471" dt="2023-11-08T08:43:19.670"/>
    <p1510:client id="{F36DE9D4-0B96-4CC0-8E21-6DD441D56ADB}" v="2" dt="2023-11-09T10:07:46.500"/>
    <p1510:client id="{F74A9769-6875-9D8B-3E32-E218A7EC8F8D}" v="72" dt="2023-11-08T13:05:0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C4E19-8368-4673-9F53-87E2D008C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8AED4F-3DE1-4EB2-A85E-A2707C2135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3DECA-6D21-450E-8EA5-92F91A3608CC}" type="datetime1">
              <a:rPr lang="en-GB" smtClean="0"/>
              <a:t>09/11/2023</a:t>
            </a:fld>
            <a:endParaRPr lang="en-GB"/>
          </a:p>
        </p:txBody>
      </p:sp>
      <p:sp>
        <p:nvSpPr>
          <p:cNvPr id="4" name="Footer Placeholder 3">
            <a:extLst>
              <a:ext uri="{FF2B5EF4-FFF2-40B4-BE49-F238E27FC236}">
                <a16:creationId xmlns:a16="http://schemas.microsoft.com/office/drawing/2014/main" id="{A63ECD23-30F9-4DD5-BE0E-26794FA29A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4F65FB9-9ACE-4651-A201-B2797BFC8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ABB9F-CEB5-4107-8FAD-F86D72707578}" type="slidenum">
              <a:rPr lang="en-GB" smtClean="0"/>
              <a:t>‹#›</a:t>
            </a:fld>
            <a:endParaRPr lang="en-GB"/>
          </a:p>
        </p:txBody>
      </p:sp>
    </p:spTree>
    <p:extLst>
      <p:ext uri="{BB962C8B-B14F-4D97-AF65-F5344CB8AC3E}">
        <p14:creationId xmlns:p14="http://schemas.microsoft.com/office/powerpoint/2010/main" val="390574497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43.108"/>
    </inkml:context>
    <inkml:brush xml:id="br0">
      <inkml:brushProperty name="width" value="0.025" units="cm"/>
      <inkml:brushProperty name="height" value="0.025" units="cm"/>
    </inkml:brush>
  </inkml:definitions>
  <inkml:trace contextRef="#ctx0" brushRef="#br0">20370 3238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5"/>
    </inkml:context>
    <inkml:brush xml:id="br0">
      <inkml:brushProperty name="width" value="0.025" units="cm"/>
      <inkml:brushProperty name="height" value="0.025" units="cm"/>
    </inkml:brush>
  </inkml:definitions>
  <inkml:trace contextRef="#ctx0" brushRef="#br0">19521 9837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6"/>
    </inkml:context>
    <inkml:brush xml:id="br0">
      <inkml:brushProperty name="width" value="0.025" units="cm"/>
      <inkml:brushProperty name="height" value="0.025" units="cm"/>
    </inkml:brush>
  </inkml:definitions>
  <inkml:trace contextRef="#ctx0" brushRef="#br0">19013 9347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7"/>
    </inkml:context>
    <inkml:brush xml:id="br0">
      <inkml:brushProperty name="width" value="0.025" units="cm"/>
      <inkml:brushProperty name="height" value="0.025" units="cm"/>
    </inkml:brush>
  </inkml:definitions>
  <inkml:trace contextRef="#ctx0" brushRef="#br0">19058 9309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8"/>
    </inkml:context>
    <inkml:brush xml:id="br0">
      <inkml:brushProperty name="width" value="0.025" units="cm"/>
      <inkml:brushProperty name="height" value="0.025" units="cm"/>
    </inkml:brush>
  </inkml:definitions>
  <inkml:trace contextRef="#ctx0" brushRef="#br0">19185 9392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9"/>
    </inkml:context>
    <inkml:brush xml:id="br0">
      <inkml:brushProperty name="width" value="0.025" units="cm"/>
      <inkml:brushProperty name="height" value="0.025" units="cm"/>
    </inkml:brush>
  </inkml:definitions>
  <inkml:trace contextRef="#ctx0" brushRef="#br0">18835 9116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43.109"/>
    </inkml:context>
    <inkml:brush xml:id="br0">
      <inkml:brushProperty name="width" value="0.025" units="cm"/>
      <inkml:brushProperty name="height" value="0.025" units="cm"/>
    </inkml:brush>
  </inkml:definitions>
  <inkml:trace contextRef="#ctx0" brushRef="#br0">21205 2573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43.110"/>
    </inkml:context>
    <inkml:brush xml:id="br0">
      <inkml:brushProperty name="width" value="0.025" units="cm"/>
      <inkml:brushProperty name="height" value="0.025" units="cm"/>
    </inkml:brush>
  </inkml:definitions>
  <inkml:trace contextRef="#ctx0" brushRef="#br0">21205 2540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43.111"/>
    </inkml:context>
    <inkml:brush xml:id="br0">
      <inkml:brushProperty name="width" value="0.025" units="cm"/>
      <inkml:brushProperty name="height" value="0.025" units="cm"/>
    </inkml:brush>
  </inkml:definitions>
  <inkml:trace contextRef="#ctx0" brushRef="#br0">21249 2472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45:05.815"/>
    </inkml:context>
    <inkml:brush xml:id="br0">
      <inkml:brushProperty name="width" value="0.025" units="cm"/>
      <inkml:brushProperty name="height" value="0.025" units="cm"/>
    </inkml:brush>
  </inkml:definitions>
  <inkml:trace contextRef="#ctx0" brushRef="#br0">16391 4997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45:05.816"/>
    </inkml:context>
    <inkml:brush xml:id="br0">
      <inkml:brushProperty name="width" value="0.025" units="cm"/>
      <inkml:brushProperty name="height" value="0.025" units="cm"/>
    </inkml:brush>
  </inkml:definitions>
  <inkml:trace contextRef="#ctx0" brushRef="#br0">16391 4997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45:05.817"/>
    </inkml:context>
    <inkml:brush xml:id="br0">
      <inkml:brushProperty name="width" value="0.025" units="cm"/>
      <inkml:brushProperty name="height" value="0.025" units="cm"/>
    </inkml:brush>
  </inkml:definitions>
  <inkml:trace contextRef="#ctx0" brushRef="#br0">16391 4997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45:05.818"/>
    </inkml:context>
    <inkml:brush xml:id="br0">
      <inkml:brushProperty name="width" value="0.025" units="cm"/>
      <inkml:brushProperty name="height" value="0.025" units="cm"/>
    </inkml:brush>
  </inkml:definitions>
  <inkml:trace contextRef="#ctx0" brushRef="#br0">16391 4997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8T08:50:38.514"/>
    </inkml:context>
    <inkml:brush xml:id="br0">
      <inkml:brushProperty name="width" value="0.025" units="cm"/>
      <inkml:brushProperty name="height" value="0.025" units="cm"/>
    </inkml:brush>
  </inkml:definitions>
  <inkml:trace contextRef="#ctx0" brushRef="#br0">19521 9837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1DD5-60B2-4AA8-A1F6-D8D246208762}" type="datetime1">
              <a:rPr lang="en-GB" smtClean="0"/>
              <a:pPr/>
              <a:t>09/11/2023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1BEDC-50E9-45C7-9E89-0A952ADB1772}" type="slidenum">
              <a:rPr lang="en-GB" noProof="0" smtClean="0"/>
              <a:t>‹#›</a:t>
            </a:fld>
            <a:endParaRPr lang="en-GB" noProof="0"/>
          </a:p>
        </p:txBody>
      </p:sp>
    </p:spTree>
    <p:extLst>
      <p:ext uri="{BB962C8B-B14F-4D97-AF65-F5344CB8AC3E}">
        <p14:creationId xmlns:p14="http://schemas.microsoft.com/office/powerpoint/2010/main" val="965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D1BEDC-50E9-45C7-9E89-0A952ADB1772}" type="slidenum">
              <a:rPr lang="en-GB" smtClean="0"/>
              <a:t>1</a:t>
            </a:fld>
            <a:endParaRPr lang="en-GB"/>
          </a:p>
        </p:txBody>
      </p:sp>
    </p:spTree>
    <p:extLst>
      <p:ext uri="{BB962C8B-B14F-4D97-AF65-F5344CB8AC3E}">
        <p14:creationId xmlns:p14="http://schemas.microsoft.com/office/powerpoint/2010/main" val="228045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11/9/2023</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61726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7442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4628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2937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6961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4339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237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839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3057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0931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11/9/2023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9761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11/9/2023</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288204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2.xml"/><Relationship Id="rId3" Type="http://schemas.openxmlformats.org/officeDocument/2006/relationships/image" Target="../media/image9.png"/><Relationship Id="rId7" Type="http://schemas.openxmlformats.org/officeDocument/2006/relationships/customXml" Target="../ink/ink6.xml"/><Relationship Id="rId12" Type="http://schemas.openxmlformats.org/officeDocument/2006/relationships/customXml" Target="../ink/ink11.xml"/><Relationship Id="rId2" Type="http://schemas.openxmlformats.org/officeDocument/2006/relationships/image" Target="../media/image8.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0.xml"/><Relationship Id="rId5" Type="http://schemas.openxmlformats.org/officeDocument/2006/relationships/customXml" Target="../ink/ink5.xml"/><Relationship Id="rId15" Type="http://schemas.openxmlformats.org/officeDocument/2006/relationships/customXml" Target="../ink/ink14.xml"/><Relationship Id="rId10" Type="http://schemas.openxmlformats.org/officeDocument/2006/relationships/customXml" Target="../ink/ink9.xml"/><Relationship Id="rId4" Type="http://schemas.openxmlformats.org/officeDocument/2006/relationships/image" Target="../media/image10.png"/><Relationship Id="rId9" Type="http://schemas.openxmlformats.org/officeDocument/2006/relationships/customXml" Target="../ink/ink8.xml"/><Relationship Id="rId14" Type="http://schemas.openxmlformats.org/officeDocument/2006/relationships/customXml" Target="../ink/ink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BC086B1-6465-4129-A7B8-61553933B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82C5FA64-2302-2C55-6074-44A764106F5E}"/>
              </a:ext>
            </a:extLst>
          </p:cNvPr>
          <p:cNvPicPr>
            <a:picLocks noChangeAspect="1"/>
          </p:cNvPicPr>
          <p:nvPr/>
        </p:nvPicPr>
        <p:blipFill rotWithShape="1">
          <a:blip r:embed="rId3"/>
          <a:srcRect l="20317" r="128" b="1"/>
          <a:stretch/>
        </p:blipFill>
        <p:spPr>
          <a:xfrm>
            <a:off x="20" y="10"/>
            <a:ext cx="12191977" cy="6857990"/>
          </a:xfrm>
          <a:prstGeom prst="rect">
            <a:avLst/>
          </a:prstGeom>
        </p:spPr>
      </p:pic>
      <p:sp>
        <p:nvSpPr>
          <p:cNvPr id="41" name="Rectangle 40">
            <a:extLst>
              <a:ext uri="{FF2B5EF4-FFF2-40B4-BE49-F238E27FC236}">
                <a16:creationId xmlns:a16="http://schemas.microsoft.com/office/drawing/2014/main" id="{3F6CEB52-D98E-4943-B072-F83075F09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86070" y="747059"/>
            <a:ext cx="4843929" cy="2762904"/>
          </a:xfrm>
        </p:spPr>
        <p:txBody>
          <a:bodyPr rtlCol="0">
            <a:normAutofit/>
          </a:bodyPr>
          <a:lstStyle/>
          <a:p>
            <a:pPr algn="l"/>
            <a:r>
              <a:rPr lang="en-GB" sz="5100" b="1" u="sng">
                <a:solidFill>
                  <a:schemeClr val="bg1"/>
                </a:solidFill>
                <a:latin typeface="Calibri"/>
                <a:ea typeface="Calibri"/>
                <a:cs typeface="Calibri"/>
              </a:rPr>
              <a:t>Zero-shot Egocentric action Recognition</a:t>
            </a:r>
            <a:endParaRPr lang="en-US" sz="5100">
              <a:solidFill>
                <a:schemeClr val="bg1"/>
              </a:solidFill>
              <a:cs typeface="Aharoni"/>
            </a:endParaRPr>
          </a:p>
        </p:txBody>
      </p:sp>
      <p:sp>
        <p:nvSpPr>
          <p:cNvPr id="3" name="Subtitle 2"/>
          <p:cNvSpPr>
            <a:spLocks noGrp="1"/>
          </p:cNvSpPr>
          <p:nvPr>
            <p:ph type="subTitle" idx="1"/>
          </p:nvPr>
        </p:nvSpPr>
        <p:spPr>
          <a:xfrm>
            <a:off x="6586070" y="3810000"/>
            <a:ext cx="4843929" cy="1524000"/>
          </a:xfrm>
        </p:spPr>
        <p:txBody>
          <a:bodyPr vert="horz" lIns="91440" tIns="45720" rIns="91440" bIns="45720" rtlCol="0">
            <a:normAutofit/>
          </a:bodyPr>
          <a:lstStyle/>
          <a:p>
            <a:pPr algn="l"/>
            <a:r>
              <a:rPr lang="en-GB">
                <a:solidFill>
                  <a:schemeClr val="bg1"/>
                </a:solidFill>
              </a:rPr>
              <a:t>                        PHASE 2</a:t>
            </a:r>
            <a:endParaRPr lang="en-US">
              <a:solidFill>
                <a:schemeClr val="bg1"/>
              </a:solidFill>
            </a:endParaRPr>
          </a:p>
          <a:p>
            <a:pPr algn="l"/>
            <a:r>
              <a:rPr lang="en-GB">
                <a:solidFill>
                  <a:schemeClr val="bg1"/>
                </a:solidFill>
              </a:rPr>
              <a:t>                    TEAM SIGMA</a:t>
            </a:r>
          </a:p>
        </p:txBody>
      </p:sp>
    </p:spTree>
    <p:extLst>
      <p:ext uri="{BB962C8B-B14F-4D97-AF65-F5344CB8AC3E}">
        <p14:creationId xmlns:p14="http://schemas.microsoft.com/office/powerpoint/2010/main" val="34023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47D5D-3BAB-3E6F-0217-0172B7F00AE0}"/>
              </a:ext>
            </a:extLst>
          </p:cNvPr>
          <p:cNvSpPr>
            <a:spLocks noGrp="1"/>
          </p:cNvSpPr>
          <p:nvPr>
            <p:ph type="title"/>
          </p:nvPr>
        </p:nvSpPr>
        <p:spPr>
          <a:xfrm>
            <a:off x="6163464" y="755650"/>
            <a:ext cx="5266535" cy="1345115"/>
          </a:xfrm>
        </p:spPr>
        <p:txBody>
          <a:bodyPr>
            <a:normAutofit/>
          </a:bodyPr>
          <a:lstStyle/>
          <a:p>
            <a:r>
              <a:rPr lang="en-US">
                <a:cs typeface="Aharoni"/>
              </a:rPr>
              <a:t>Using concept net.</a:t>
            </a:r>
            <a:endParaRPr lang="en-US"/>
          </a:p>
        </p:txBody>
      </p:sp>
      <p:pic>
        <p:nvPicPr>
          <p:cNvPr id="5" name="Picture 4">
            <a:extLst>
              <a:ext uri="{FF2B5EF4-FFF2-40B4-BE49-F238E27FC236}">
                <a16:creationId xmlns:a16="http://schemas.microsoft.com/office/drawing/2014/main" id="{C7CDBF0E-8151-CEDD-F6B3-1134FB4D18DA}"/>
              </a:ext>
            </a:extLst>
          </p:cNvPr>
          <p:cNvPicPr>
            <a:picLocks noChangeAspect="1"/>
          </p:cNvPicPr>
          <p:nvPr/>
        </p:nvPicPr>
        <p:blipFill rotWithShape="1">
          <a:blip r:embed="rId2"/>
          <a:srcRect l="46329" r="4648"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D6CD18B7-9AF0-4346-83F0-D43ACDC17B3D}"/>
              </a:ext>
            </a:extLst>
          </p:cNvPr>
          <p:cNvSpPr>
            <a:spLocks noGrp="1"/>
          </p:cNvSpPr>
          <p:nvPr>
            <p:ph idx="1"/>
          </p:nvPr>
        </p:nvSpPr>
        <p:spPr>
          <a:xfrm>
            <a:off x="6163464" y="2207969"/>
            <a:ext cx="5266535" cy="3884983"/>
          </a:xfrm>
        </p:spPr>
        <p:txBody>
          <a:bodyPr vert="horz" lIns="91440" tIns="45720" rIns="91440" bIns="45720" rtlCol="0" anchor="t">
            <a:normAutofit/>
          </a:bodyPr>
          <a:lstStyle/>
          <a:p>
            <a:pPr>
              <a:lnSpc>
                <a:spcPct val="95000"/>
              </a:lnSpc>
            </a:pPr>
            <a:r>
              <a:rPr lang="en-US" sz="2200"/>
              <a:t>We use concept net to provide a sense of common sense  knowledge to the model.</a:t>
            </a:r>
          </a:p>
          <a:p>
            <a:pPr>
              <a:lnSpc>
                <a:spcPct val="95000"/>
              </a:lnSpc>
            </a:pPr>
            <a:r>
              <a:rPr lang="en-US" sz="2200"/>
              <a:t>Concept net is basically  a relational knowledge graph.</a:t>
            </a:r>
          </a:p>
          <a:p>
            <a:pPr>
              <a:lnSpc>
                <a:spcPct val="95000"/>
              </a:lnSpc>
            </a:pPr>
            <a:r>
              <a:rPr lang="en-US" sz="2200"/>
              <a:t>We input object and verb into the concept net probability calculation code and obtain a probability indicating , how much sense the particular action make.</a:t>
            </a:r>
          </a:p>
          <a:p>
            <a:pPr>
              <a:lnSpc>
                <a:spcPct val="95000"/>
              </a:lnSpc>
            </a:pPr>
            <a:endParaRPr lang="en-US" sz="2200"/>
          </a:p>
        </p:txBody>
      </p:sp>
    </p:spTree>
    <p:extLst>
      <p:ext uri="{BB962C8B-B14F-4D97-AF65-F5344CB8AC3E}">
        <p14:creationId xmlns:p14="http://schemas.microsoft.com/office/powerpoint/2010/main" val="381951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6BC086B1-6465-4129-A7B8-61553933B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11720DF1-A0CE-C869-AE59-A319A900FF39}"/>
              </a:ext>
            </a:extLst>
          </p:cNvPr>
          <p:cNvPicPr>
            <a:picLocks noChangeAspect="1"/>
          </p:cNvPicPr>
          <p:nvPr/>
        </p:nvPicPr>
        <p:blipFill rotWithShape="1">
          <a:blip r:embed="rId2"/>
          <a:srcRect r="-2" b="-2"/>
          <a:stretch/>
        </p:blipFill>
        <p:spPr>
          <a:xfrm>
            <a:off x="20" y="10"/>
            <a:ext cx="12191977" cy="6857990"/>
          </a:xfrm>
          <a:prstGeom prst="rect">
            <a:avLst/>
          </a:prstGeom>
        </p:spPr>
      </p:pic>
      <p:sp>
        <p:nvSpPr>
          <p:cNvPr id="13" name="Rectangle 12">
            <a:extLst>
              <a:ext uri="{FF2B5EF4-FFF2-40B4-BE49-F238E27FC236}">
                <a16:creationId xmlns:a16="http://schemas.microsoft.com/office/drawing/2014/main" id="{3F6CEB52-D98E-4943-B072-F83075F09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4B686-4731-4DB3-9D74-5F625F012F3F}"/>
              </a:ext>
            </a:extLst>
          </p:cNvPr>
          <p:cNvSpPr>
            <a:spLocks noGrp="1"/>
          </p:cNvSpPr>
          <p:nvPr>
            <p:ph type="title"/>
          </p:nvPr>
        </p:nvSpPr>
        <p:spPr>
          <a:xfrm>
            <a:off x="6586070" y="747059"/>
            <a:ext cx="4843929" cy="2762904"/>
          </a:xfrm>
        </p:spPr>
        <p:txBody>
          <a:bodyPr vert="horz" lIns="91440" tIns="45720" rIns="91440" bIns="45720" rtlCol="0" anchor="b">
            <a:normAutofit/>
          </a:bodyPr>
          <a:lstStyle/>
          <a:p>
            <a:r>
              <a:rPr lang="en-US">
                <a:solidFill>
                  <a:schemeClr val="bg1"/>
                </a:solidFill>
              </a:rPr>
              <a:t>Datasets</a:t>
            </a:r>
            <a:br>
              <a:rPr lang="en-US">
                <a:solidFill>
                  <a:schemeClr val="bg1"/>
                </a:solidFill>
              </a:rPr>
            </a:br>
            <a:r>
              <a:rPr lang="en-US">
                <a:solidFill>
                  <a:schemeClr val="bg1"/>
                </a:solidFill>
              </a:rPr>
              <a:t>&amp; Training Details</a:t>
            </a:r>
            <a:br>
              <a:rPr lang="en-US">
                <a:solidFill>
                  <a:schemeClr val="bg1"/>
                </a:solidFill>
              </a:rPr>
            </a:br>
            <a:r>
              <a:rPr lang="en-US">
                <a:solidFill>
                  <a:schemeClr val="bg1"/>
                </a:solidFill>
              </a:rPr>
              <a:t> </a:t>
            </a:r>
          </a:p>
          <a:p>
            <a:endParaRPr lang="en-US">
              <a:solidFill>
                <a:schemeClr val="bg1"/>
              </a:solidFill>
            </a:endParaRPr>
          </a:p>
        </p:txBody>
      </p:sp>
    </p:spTree>
    <p:extLst>
      <p:ext uri="{BB962C8B-B14F-4D97-AF65-F5344CB8AC3E}">
        <p14:creationId xmlns:p14="http://schemas.microsoft.com/office/powerpoint/2010/main" val="35584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67EA5-1EDA-718A-6200-5C479EBEBCAB}"/>
              </a:ext>
            </a:extLst>
          </p:cNvPr>
          <p:cNvSpPr>
            <a:spLocks noGrp="1"/>
          </p:cNvSpPr>
          <p:nvPr>
            <p:ph type="title"/>
          </p:nvPr>
        </p:nvSpPr>
        <p:spPr>
          <a:xfrm>
            <a:off x="346613" y="242620"/>
            <a:ext cx="5266535" cy="1345115"/>
          </a:xfrm>
        </p:spPr>
        <p:txBody>
          <a:bodyPr>
            <a:normAutofit/>
          </a:bodyPr>
          <a:lstStyle/>
          <a:p>
            <a:r>
              <a:rPr lang="en-US">
                <a:cs typeface="Aharoni"/>
              </a:rPr>
              <a:t>EGTEA and Splits:</a:t>
            </a:r>
            <a:endParaRPr lang="en-US"/>
          </a:p>
        </p:txBody>
      </p:sp>
      <p:sp>
        <p:nvSpPr>
          <p:cNvPr id="3" name="Content Placeholder 2">
            <a:extLst>
              <a:ext uri="{FF2B5EF4-FFF2-40B4-BE49-F238E27FC236}">
                <a16:creationId xmlns:a16="http://schemas.microsoft.com/office/drawing/2014/main" id="{BB70798E-CAA0-5A69-CB21-66B7303FFEB6}"/>
              </a:ext>
            </a:extLst>
          </p:cNvPr>
          <p:cNvSpPr>
            <a:spLocks noGrp="1"/>
          </p:cNvSpPr>
          <p:nvPr>
            <p:ph idx="1"/>
          </p:nvPr>
        </p:nvSpPr>
        <p:spPr>
          <a:xfrm>
            <a:off x="75010" y="1393157"/>
            <a:ext cx="11226732" cy="5771120"/>
          </a:xfrm>
        </p:spPr>
        <p:txBody>
          <a:bodyPr vert="horz" lIns="91440" tIns="45720" rIns="91440" bIns="45720" rtlCol="0" anchor="t">
            <a:noAutofit/>
          </a:bodyPr>
          <a:lstStyle/>
          <a:p>
            <a:pPr>
              <a:lnSpc>
                <a:spcPct val="95000"/>
              </a:lnSpc>
            </a:pPr>
            <a:r>
              <a:rPr lang="en-US" sz="2000">
                <a:ea typeface="+mn-lt"/>
                <a:cs typeface="+mn-lt"/>
              </a:rPr>
              <a:t>We chose the EGTEA Gaze+10 dataset for our experiments. Launched in 2017, this dataset contains 28 hours of egocentric videos with 32 subjects performing cooking related actions. It is composed of 10,325 action segments, with 19 verbs, 53 nouns and 106 actions. </a:t>
            </a:r>
            <a:endParaRPr lang="en-US" sz="2000"/>
          </a:p>
          <a:p>
            <a:pPr>
              <a:lnSpc>
                <a:spcPct val="95000"/>
              </a:lnSpc>
            </a:pPr>
            <a:r>
              <a:rPr lang="en-US" sz="2000">
                <a:ea typeface="+mn-lt"/>
                <a:cs typeface="+mn-lt"/>
              </a:rPr>
              <a:t>Official splits in EGTEA are not suitable for ZSL, since the actions in the test set are also represented in the train set. Therefore, in our experiments, we employ new splits. </a:t>
            </a:r>
            <a:endParaRPr lang="en-US" sz="2000"/>
          </a:p>
          <a:p>
            <a:pPr>
              <a:lnSpc>
                <a:spcPct val="95000"/>
              </a:lnSpc>
            </a:pPr>
            <a:r>
              <a:rPr lang="en-US" sz="2000">
                <a:ea typeface="+mn-lt"/>
                <a:cs typeface="+mn-lt"/>
              </a:rPr>
              <a:t>First, we removed action videos containing verbs and objects that only appear once, as they are not appropriate for the zero-shot task, as formulated in given papers. This left us with 9 verbs and 29 objects. </a:t>
            </a:r>
          </a:p>
          <a:p>
            <a:pPr>
              <a:lnSpc>
                <a:spcPct val="95000"/>
              </a:lnSpc>
            </a:pPr>
            <a:r>
              <a:rPr lang="en-US" sz="2000">
                <a:ea typeface="+mn-lt"/>
                <a:cs typeface="+mn-lt"/>
              </a:rPr>
              <a:t>Second, to generate the test set, we randomly took 20% of the action classes under the condition that any verb and object contained in that test set must appear in the training set (in any action). That is, all the verbs and objects must appear in the training set. </a:t>
            </a:r>
          </a:p>
          <a:p>
            <a:pPr>
              <a:lnSpc>
                <a:spcPct val="95000"/>
              </a:lnSpc>
            </a:pPr>
            <a:r>
              <a:rPr lang="en-US" sz="2000">
                <a:ea typeface="+mn-lt"/>
                <a:cs typeface="+mn-lt"/>
              </a:rPr>
              <a:t>The validation set is created taking a stratified subset from the resulting training set, using the 10% of the videos in train. Note that the validation set is important not for the ZSL task itself, but to train and tune the detectors. </a:t>
            </a:r>
            <a:endParaRPr lang="en-US" sz="2000"/>
          </a:p>
          <a:p>
            <a:pPr>
              <a:lnSpc>
                <a:spcPct val="95000"/>
              </a:lnSpc>
            </a:pPr>
            <a:r>
              <a:rPr lang="en-US" sz="2000"/>
              <a:t>A video input is segmented into 25 frames uniformly.</a:t>
            </a:r>
          </a:p>
          <a:p>
            <a:pPr>
              <a:lnSpc>
                <a:spcPct val="95000"/>
              </a:lnSpc>
            </a:pPr>
            <a:endParaRPr lang="en-US" sz="2000"/>
          </a:p>
          <a:p>
            <a:pPr>
              <a:lnSpc>
                <a:spcPct val="95000"/>
              </a:lnSpc>
            </a:pPr>
            <a:endParaRPr lang="en-US" sz="2000"/>
          </a:p>
        </p:txBody>
      </p:sp>
    </p:spTree>
    <p:extLst>
      <p:ext uri="{BB962C8B-B14F-4D97-AF65-F5344CB8AC3E}">
        <p14:creationId xmlns:p14="http://schemas.microsoft.com/office/powerpoint/2010/main" val="98782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A1F462-83C1-B96C-7B58-3116667F27A9}"/>
              </a:ext>
            </a:extLst>
          </p:cNvPr>
          <p:cNvSpPr txBox="1"/>
          <p:nvPr/>
        </p:nvSpPr>
        <p:spPr>
          <a:xfrm>
            <a:off x="6035397" y="128121"/>
            <a:ext cx="5266535" cy="13451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5000"/>
              </a:lnSpc>
              <a:spcBef>
                <a:spcPct val="0"/>
              </a:spcBef>
              <a:spcAft>
                <a:spcPts val="600"/>
              </a:spcAft>
            </a:pPr>
            <a:r>
              <a:rPr lang="en-US" sz="4200" kern="1200" spc="-50" baseline="0">
                <a:solidFill>
                  <a:schemeClr val="tx1"/>
                </a:solidFill>
                <a:latin typeface="+mj-lt"/>
                <a:ea typeface="+mj-ea"/>
                <a:cs typeface="+mj-cs"/>
              </a:rPr>
              <a:t>LOSS FUNCTION:</a:t>
            </a:r>
          </a:p>
        </p:txBody>
      </p:sp>
      <p:pic>
        <p:nvPicPr>
          <p:cNvPr id="5" name="Picture 4">
            <a:extLst>
              <a:ext uri="{FF2B5EF4-FFF2-40B4-BE49-F238E27FC236}">
                <a16:creationId xmlns:a16="http://schemas.microsoft.com/office/drawing/2014/main" id="{EDCE65BD-9A6C-B9BC-A14E-A9DC3703C00B}"/>
              </a:ext>
            </a:extLst>
          </p:cNvPr>
          <p:cNvPicPr>
            <a:picLocks noChangeAspect="1"/>
          </p:cNvPicPr>
          <p:nvPr/>
        </p:nvPicPr>
        <p:blipFill rotWithShape="1">
          <a:blip r:embed="rId2"/>
          <a:srcRect l="18566" r="39877" b="6250"/>
          <a:stretch/>
        </p:blipFill>
        <p:spPr>
          <a:xfrm>
            <a:off x="20" y="10"/>
            <a:ext cx="5404493" cy="6857990"/>
          </a:xfrm>
          <a:prstGeom prst="rect">
            <a:avLst/>
          </a:prstGeom>
        </p:spPr>
      </p:pic>
      <p:sp>
        <p:nvSpPr>
          <p:cNvPr id="3" name="TextBox 2">
            <a:extLst>
              <a:ext uri="{FF2B5EF4-FFF2-40B4-BE49-F238E27FC236}">
                <a16:creationId xmlns:a16="http://schemas.microsoft.com/office/drawing/2014/main" id="{FB042D75-EF1C-ABB9-9A1C-F10CA3F65AA2}"/>
              </a:ext>
            </a:extLst>
          </p:cNvPr>
          <p:cNvSpPr txBox="1"/>
          <p:nvPr/>
        </p:nvSpPr>
        <p:spPr>
          <a:xfrm>
            <a:off x="5919946" y="800687"/>
            <a:ext cx="5266535" cy="388498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defTabSz="914400">
              <a:lnSpc>
                <a:spcPct val="95000"/>
              </a:lnSpc>
              <a:spcAft>
                <a:spcPts val="600"/>
              </a:spcAft>
              <a:buFont typeface="Calibri"/>
              <a:buChar char="-"/>
            </a:pPr>
            <a:r>
              <a:rPr lang="en-US" sz="1900"/>
              <a:t>In our model, since ResNet-50 and </a:t>
            </a:r>
            <a:r>
              <a:rPr lang="en-US" sz="1900" err="1"/>
              <a:t>ConvLSTM</a:t>
            </a:r>
            <a:r>
              <a:rPr lang="en-US" sz="1900"/>
              <a:t> has been employed for the object classification, cross-entropy loss has been calculated. </a:t>
            </a:r>
          </a:p>
          <a:p>
            <a:pPr marL="171450" indent="-171450" defTabSz="914400">
              <a:lnSpc>
                <a:spcPct val="95000"/>
              </a:lnSpc>
              <a:spcAft>
                <a:spcPts val="600"/>
              </a:spcAft>
              <a:buFont typeface="Calibri"/>
              <a:buChar char="-"/>
            </a:pPr>
            <a:r>
              <a:rPr lang="en-US" sz="1900"/>
              <a:t>The formula used is: L = -Σ </a:t>
            </a:r>
            <a:r>
              <a:rPr lang="en-US" sz="1900" err="1"/>
              <a:t>y_true</a:t>
            </a:r>
            <a:r>
              <a:rPr lang="en-US" sz="1900"/>
              <a:t> * log(</a:t>
            </a:r>
            <a:r>
              <a:rPr lang="en-US" sz="1900" err="1"/>
              <a:t>y_pred</a:t>
            </a:r>
            <a:r>
              <a:rPr lang="en-US" sz="1900"/>
              <a:t>)</a:t>
            </a:r>
          </a:p>
          <a:p>
            <a:pPr defTabSz="914400">
              <a:lnSpc>
                <a:spcPct val="95000"/>
              </a:lnSpc>
              <a:spcAft>
                <a:spcPts val="600"/>
              </a:spcAft>
            </a:pPr>
            <a:r>
              <a:rPr lang="en-US" sz="1900"/>
              <a:t>     Where; </a:t>
            </a:r>
          </a:p>
          <a:p>
            <a:pPr defTabSz="914400">
              <a:lnSpc>
                <a:spcPct val="95000"/>
              </a:lnSpc>
              <a:spcAft>
                <a:spcPts val="600"/>
              </a:spcAft>
            </a:pPr>
            <a:r>
              <a:rPr lang="en-US" sz="1900"/>
              <a:t>     L represents the loss</a:t>
            </a:r>
          </a:p>
          <a:p>
            <a:pPr defTabSz="914400">
              <a:lnSpc>
                <a:spcPct val="95000"/>
              </a:lnSpc>
              <a:spcAft>
                <a:spcPts val="600"/>
              </a:spcAft>
            </a:pPr>
            <a:r>
              <a:rPr lang="en-US" sz="1900"/>
              <a:t>     </a:t>
            </a:r>
            <a:r>
              <a:rPr lang="en-US" sz="1900" err="1"/>
              <a:t>y_true</a:t>
            </a:r>
            <a:r>
              <a:rPr lang="en-US" sz="1900"/>
              <a:t> is the true class distribution for the video sequence</a:t>
            </a:r>
          </a:p>
          <a:p>
            <a:pPr defTabSz="914400">
              <a:lnSpc>
                <a:spcPct val="95000"/>
              </a:lnSpc>
              <a:spcAft>
                <a:spcPts val="600"/>
              </a:spcAft>
            </a:pPr>
            <a:r>
              <a:rPr lang="en-US" sz="1900"/>
              <a:t>     </a:t>
            </a:r>
            <a:r>
              <a:rPr lang="en-US" sz="1900" err="1"/>
              <a:t>y_pred</a:t>
            </a:r>
            <a:r>
              <a:rPr lang="en-US" sz="1900"/>
              <a:t> is the predicted class distribution for the video sequence</a:t>
            </a:r>
          </a:p>
          <a:p>
            <a:pPr marL="171450" indent="-171450" defTabSz="914400">
              <a:lnSpc>
                <a:spcPct val="95000"/>
              </a:lnSpc>
              <a:spcAft>
                <a:spcPts val="600"/>
              </a:spcAft>
              <a:buFont typeface="Calibri"/>
              <a:buChar char="-"/>
            </a:pPr>
            <a:r>
              <a:rPr lang="en-US" sz="1900"/>
              <a:t>The loss function is minimized by the standard gradient descent algorithm.</a:t>
            </a:r>
          </a:p>
          <a:p>
            <a:pPr marL="171450" indent="-171450" defTabSz="914400">
              <a:lnSpc>
                <a:spcPct val="95000"/>
              </a:lnSpc>
              <a:spcAft>
                <a:spcPts val="600"/>
              </a:spcAft>
              <a:buFont typeface="Calibri"/>
              <a:buChar char="-"/>
            </a:pPr>
            <a:r>
              <a:rPr lang="en-US" sz="1900"/>
              <a:t>By minimizing the categorical cross-entropy loss, the model is effectively penalized for making incorrect classifications and encouraged to produce more accurate predictions. </a:t>
            </a:r>
          </a:p>
          <a:p>
            <a:pPr defTabSz="914400">
              <a:lnSpc>
                <a:spcPct val="95000"/>
              </a:lnSpc>
              <a:spcAft>
                <a:spcPts val="600"/>
              </a:spcAft>
            </a:pPr>
            <a:endParaRPr lang="en-US" sz="1900"/>
          </a:p>
        </p:txBody>
      </p:sp>
    </p:spTree>
    <p:extLst>
      <p:ext uri="{BB962C8B-B14F-4D97-AF65-F5344CB8AC3E}">
        <p14:creationId xmlns:p14="http://schemas.microsoft.com/office/powerpoint/2010/main" val="299868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6F34-6432-77B6-DCF9-9D9824C7688D}"/>
              </a:ext>
            </a:extLst>
          </p:cNvPr>
          <p:cNvSpPr>
            <a:spLocks noGrp="1"/>
          </p:cNvSpPr>
          <p:nvPr>
            <p:ph type="title"/>
          </p:nvPr>
        </p:nvSpPr>
        <p:spPr/>
        <p:txBody>
          <a:bodyPr/>
          <a:lstStyle/>
          <a:p>
            <a:r>
              <a:rPr lang="en-US">
                <a:cs typeface="Aharoni"/>
              </a:rPr>
              <a:t>EXPECTED IMPROVEMENTS ON EXISTING METHODS</a:t>
            </a:r>
            <a:endParaRPr lang="en-US"/>
          </a:p>
        </p:txBody>
      </p:sp>
      <p:sp>
        <p:nvSpPr>
          <p:cNvPr id="3" name="Content Placeholder 2">
            <a:extLst>
              <a:ext uri="{FF2B5EF4-FFF2-40B4-BE49-F238E27FC236}">
                <a16:creationId xmlns:a16="http://schemas.microsoft.com/office/drawing/2014/main" id="{9BCC019C-6D2D-5EC5-3CDB-341B4BD61C20}"/>
              </a:ext>
            </a:extLst>
          </p:cNvPr>
          <p:cNvSpPr>
            <a:spLocks noGrp="1"/>
          </p:cNvSpPr>
          <p:nvPr>
            <p:ph idx="1"/>
          </p:nvPr>
        </p:nvSpPr>
        <p:spPr/>
        <p:txBody>
          <a:bodyPr vert="horz" lIns="91440" tIns="45720" rIns="91440" bIns="45720" rtlCol="0" anchor="t">
            <a:normAutofit/>
          </a:bodyPr>
          <a:lstStyle/>
          <a:p>
            <a:r>
              <a:rPr lang="en-US"/>
              <a:t>Improving accuracy without effecting training time, over SOTA solutions, which don’t use concept net.</a:t>
            </a:r>
          </a:p>
          <a:p>
            <a:r>
              <a:rPr lang="en-US"/>
              <a:t>Giving model ability to avoid blunders by providing the base of common-sense knowledge.</a:t>
            </a:r>
          </a:p>
          <a:p>
            <a:endParaRPr lang="en-US"/>
          </a:p>
          <a:p>
            <a:endParaRPr lang="en-US"/>
          </a:p>
          <a:p>
            <a:endParaRPr lang="en-US"/>
          </a:p>
          <a:p>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02534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8BD7B05-2F90-1DF9-CA22-6050837E6783}"/>
              </a:ext>
            </a:extLst>
          </p:cNvPr>
          <p:cNvSpPr txBox="1"/>
          <p:nvPr/>
        </p:nvSpPr>
        <p:spPr>
          <a:xfrm>
            <a:off x="5020063" y="1367013"/>
            <a:ext cx="5370237" cy="279694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5000"/>
              </a:lnSpc>
              <a:spcBef>
                <a:spcPct val="0"/>
              </a:spcBef>
              <a:spcAft>
                <a:spcPts val="600"/>
              </a:spcAft>
            </a:pPr>
            <a:endParaRPr lang="en-US" sz="6000" spc="-50">
              <a:latin typeface="+mj-lt"/>
              <a:ea typeface="+mj-ea"/>
              <a:cs typeface="+mj-cs"/>
            </a:endParaRPr>
          </a:p>
          <a:p>
            <a:pPr defTabSz="914400">
              <a:lnSpc>
                <a:spcPct val="95000"/>
              </a:lnSpc>
              <a:spcBef>
                <a:spcPct val="0"/>
              </a:spcBef>
              <a:spcAft>
                <a:spcPts val="600"/>
              </a:spcAft>
            </a:pPr>
            <a:r>
              <a:rPr lang="en-US" sz="6000" spc="-50">
                <a:latin typeface="+mj-lt"/>
                <a:ea typeface="+mj-ea"/>
                <a:cs typeface="+mj-cs"/>
              </a:rPr>
              <a:t>Thank You</a:t>
            </a:r>
          </a:p>
        </p:txBody>
      </p:sp>
      <p:pic>
        <p:nvPicPr>
          <p:cNvPr id="8" name="Graphic 7" descr="Handshake">
            <a:extLst>
              <a:ext uri="{FF2B5EF4-FFF2-40B4-BE49-F238E27FC236}">
                <a16:creationId xmlns:a16="http://schemas.microsoft.com/office/drawing/2014/main" id="{CE72D268-7034-92E6-E2B8-C28AD31F4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5467" y="1807634"/>
            <a:ext cx="3242732" cy="3242732"/>
          </a:xfrm>
          <a:prstGeom prst="rect">
            <a:avLst/>
          </a:prstGeom>
        </p:spPr>
      </p:pic>
      <p:sp>
        <p:nvSpPr>
          <p:cNvPr id="5" name="TextBox 4">
            <a:extLst>
              <a:ext uri="{FF2B5EF4-FFF2-40B4-BE49-F238E27FC236}">
                <a16:creationId xmlns:a16="http://schemas.microsoft.com/office/drawing/2014/main" id="{D14CB221-97D6-3BE8-9F4F-D3761941AE8A}"/>
              </a:ext>
            </a:extLst>
          </p:cNvPr>
          <p:cNvSpPr txBox="1"/>
          <p:nvPr/>
        </p:nvSpPr>
        <p:spPr>
          <a:xfrm>
            <a:off x="4692713" y="4436198"/>
            <a:ext cx="62016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The end of the presentation has been reached!!</a:t>
            </a:r>
          </a:p>
        </p:txBody>
      </p:sp>
    </p:spTree>
    <p:extLst>
      <p:ext uri="{BB962C8B-B14F-4D97-AF65-F5344CB8AC3E}">
        <p14:creationId xmlns:p14="http://schemas.microsoft.com/office/powerpoint/2010/main" val="179256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7CA6D-7063-0BDC-A297-41C8B9AA9CEB}"/>
              </a:ext>
            </a:extLst>
          </p:cNvPr>
          <p:cNvSpPr>
            <a:spLocks noGrp="1"/>
          </p:cNvSpPr>
          <p:nvPr>
            <p:ph type="title"/>
          </p:nvPr>
        </p:nvSpPr>
        <p:spPr>
          <a:xfrm>
            <a:off x="6163464" y="755650"/>
            <a:ext cx="5266535" cy="1345115"/>
          </a:xfrm>
        </p:spPr>
        <p:txBody>
          <a:bodyPr>
            <a:normAutofit/>
          </a:bodyPr>
          <a:lstStyle/>
          <a:p>
            <a:r>
              <a:rPr lang="en-GB">
                <a:cs typeface="Aharoni"/>
              </a:rPr>
              <a:t>PROBLEM STATEMENT</a:t>
            </a:r>
            <a:endParaRPr lang="en-GB"/>
          </a:p>
        </p:txBody>
      </p:sp>
      <p:pic>
        <p:nvPicPr>
          <p:cNvPr id="17" name="Picture 16" descr="Maze">
            <a:extLst>
              <a:ext uri="{FF2B5EF4-FFF2-40B4-BE49-F238E27FC236}">
                <a16:creationId xmlns:a16="http://schemas.microsoft.com/office/drawing/2014/main" id="{10CB4058-7970-1A38-A729-711CFFE2E61E}"/>
              </a:ext>
            </a:extLst>
          </p:cNvPr>
          <p:cNvPicPr>
            <a:picLocks noChangeAspect="1"/>
          </p:cNvPicPr>
          <p:nvPr/>
        </p:nvPicPr>
        <p:blipFill rotWithShape="1">
          <a:blip r:embed="rId2"/>
          <a:srcRect l="22193" r="25281" b="-3"/>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A9954E0F-97D4-BF3F-A111-2736F215D8D0}"/>
              </a:ext>
            </a:extLst>
          </p:cNvPr>
          <p:cNvSpPr>
            <a:spLocks noGrp="1"/>
          </p:cNvSpPr>
          <p:nvPr>
            <p:ph idx="1"/>
          </p:nvPr>
        </p:nvSpPr>
        <p:spPr>
          <a:xfrm>
            <a:off x="6163464" y="2207969"/>
            <a:ext cx="5266535" cy="3884983"/>
          </a:xfrm>
        </p:spPr>
        <p:txBody>
          <a:bodyPr vert="horz" lIns="91440" tIns="45720" rIns="91440" bIns="45720" rtlCol="0">
            <a:normAutofit/>
          </a:bodyPr>
          <a:lstStyle/>
          <a:p>
            <a:r>
              <a:rPr lang="en-GB"/>
              <a:t>Given a video clip, the goal is to predict a single way label for the video in a zero-shot way. The challenge is to do it for egocentric video.</a:t>
            </a:r>
          </a:p>
        </p:txBody>
      </p:sp>
    </p:spTree>
    <p:extLst>
      <p:ext uri="{BB962C8B-B14F-4D97-AF65-F5344CB8AC3E}">
        <p14:creationId xmlns:p14="http://schemas.microsoft.com/office/powerpoint/2010/main" val="264716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64A91-E669-9E13-241E-B827F1AD7C2A}"/>
              </a:ext>
            </a:extLst>
          </p:cNvPr>
          <p:cNvSpPr>
            <a:spLocks noGrp="1"/>
          </p:cNvSpPr>
          <p:nvPr>
            <p:ph type="title"/>
          </p:nvPr>
        </p:nvSpPr>
        <p:spPr>
          <a:xfrm>
            <a:off x="6163464" y="755650"/>
            <a:ext cx="5266535" cy="1345115"/>
          </a:xfrm>
        </p:spPr>
        <p:txBody>
          <a:bodyPr>
            <a:normAutofit/>
          </a:bodyPr>
          <a:lstStyle/>
          <a:p>
            <a:r>
              <a:rPr lang="en-GB">
                <a:cs typeface="Aharoni"/>
              </a:rPr>
              <a:t>Zero Shot Learning</a:t>
            </a:r>
            <a:endParaRPr lang="en-GB"/>
          </a:p>
        </p:txBody>
      </p:sp>
      <p:pic>
        <p:nvPicPr>
          <p:cNvPr id="20" name="Picture 19" descr="White bulbs with a yellow one standing out">
            <a:extLst>
              <a:ext uri="{FF2B5EF4-FFF2-40B4-BE49-F238E27FC236}">
                <a16:creationId xmlns:a16="http://schemas.microsoft.com/office/drawing/2014/main" id="{A2E609E5-91EF-3A50-7B5A-AD3ABA86945F}"/>
              </a:ext>
            </a:extLst>
          </p:cNvPr>
          <p:cNvPicPr>
            <a:picLocks noChangeAspect="1"/>
          </p:cNvPicPr>
          <p:nvPr/>
        </p:nvPicPr>
        <p:blipFill rotWithShape="1">
          <a:blip r:embed="rId2"/>
          <a:srcRect l="16669" r="30728" b="-1"/>
          <a:stretch/>
        </p:blipFill>
        <p:spPr>
          <a:xfrm>
            <a:off x="20" y="10"/>
            <a:ext cx="5404493" cy="6857990"/>
          </a:xfrm>
          <a:prstGeom prst="rect">
            <a:avLst/>
          </a:prstGeom>
        </p:spPr>
      </p:pic>
      <p:sp>
        <p:nvSpPr>
          <p:cNvPr id="21" name="Content Placeholder 2">
            <a:extLst>
              <a:ext uri="{FF2B5EF4-FFF2-40B4-BE49-F238E27FC236}">
                <a16:creationId xmlns:a16="http://schemas.microsoft.com/office/drawing/2014/main" id="{6F835730-8496-EF58-F2A1-03DBCCDC65AB}"/>
              </a:ext>
            </a:extLst>
          </p:cNvPr>
          <p:cNvSpPr>
            <a:spLocks noGrp="1"/>
          </p:cNvSpPr>
          <p:nvPr>
            <p:ph idx="1"/>
          </p:nvPr>
        </p:nvSpPr>
        <p:spPr>
          <a:xfrm>
            <a:off x="6163464" y="2207969"/>
            <a:ext cx="5266535" cy="3884983"/>
          </a:xfrm>
        </p:spPr>
        <p:txBody>
          <a:bodyPr vert="horz" lIns="91440" tIns="45720" rIns="91440" bIns="45720" rtlCol="0">
            <a:normAutofit/>
          </a:bodyPr>
          <a:lstStyle/>
          <a:p>
            <a:pPr>
              <a:lnSpc>
                <a:spcPct val="95000"/>
              </a:lnSpc>
            </a:pPr>
            <a:r>
              <a:rPr lang="en-GB" sz="1800"/>
              <a:t>Zero-shot machine learning is used to construct recognition models for unseen target classes that have not labelled for training. It is done in two stages.</a:t>
            </a:r>
          </a:p>
          <a:p>
            <a:pPr>
              <a:lnSpc>
                <a:spcPct val="95000"/>
              </a:lnSpc>
            </a:pPr>
            <a:r>
              <a:rPr lang="en-GB" sz="1800"/>
              <a:t>Training: Where the knowledge attribute is captured</a:t>
            </a:r>
          </a:p>
          <a:p>
            <a:pPr>
              <a:lnSpc>
                <a:spcPct val="95000"/>
              </a:lnSpc>
            </a:pPr>
            <a:r>
              <a:rPr lang="en-GB" sz="1800"/>
              <a:t>Inference: The knowledge is then used to categorise instances among new sets of classes.</a:t>
            </a:r>
          </a:p>
          <a:p>
            <a:pPr>
              <a:lnSpc>
                <a:spcPct val="95000"/>
              </a:lnSpc>
            </a:pPr>
            <a:r>
              <a:rPr lang="en-GB" sz="1800"/>
              <a:t>ZSL recognition relies on the existence of a labelled training set of seen classes and the knowledge about how each unseen class is semantically related to the seen class.</a:t>
            </a:r>
          </a:p>
          <a:p>
            <a:pPr>
              <a:lnSpc>
                <a:spcPct val="95000"/>
              </a:lnSpc>
            </a:pPr>
            <a:endParaRPr lang="en-GB" sz="180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AB8D782-1C41-742F-6ECB-CE855B702260}"/>
                  </a:ext>
                </a:extLst>
              </p14:cNvPr>
              <p14:cNvContentPartPr/>
              <p14:nvPr/>
            </p14:nvContentPartPr>
            <p14:xfrm>
              <a:off x="7677149" y="1238249"/>
              <a:ext cx="13607" cy="13607"/>
            </p14:xfrm>
          </p:contentPart>
        </mc:Choice>
        <mc:Fallback xmlns="">
          <p:pic>
            <p:nvPicPr>
              <p:cNvPr id="3" name="Ink 2">
                <a:extLst>
                  <a:ext uri="{FF2B5EF4-FFF2-40B4-BE49-F238E27FC236}">
                    <a16:creationId xmlns:a16="http://schemas.microsoft.com/office/drawing/2014/main" id="{AAB8D782-1C41-742F-6ECB-CE855B702260}"/>
                  </a:ext>
                </a:extLst>
              </p:cNvPr>
              <p:cNvPicPr/>
              <p:nvPr/>
            </p:nvPicPr>
            <p:blipFill>
              <a:blip r:embed="rId4"/>
              <a:stretch>
                <a:fillRect/>
              </a:stretch>
            </p:blipFill>
            <p:spPr>
              <a:xfrm>
                <a:off x="7513865" y="1074965"/>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5697475-2474-1BDE-3B4A-AE9925357B64}"/>
                  </a:ext>
                </a:extLst>
              </p14:cNvPr>
              <p14:cNvContentPartPr/>
              <p14:nvPr/>
            </p14:nvContentPartPr>
            <p14:xfrm>
              <a:off x="8156121" y="889906"/>
              <a:ext cx="13607" cy="13607"/>
            </p14:xfrm>
          </p:contentPart>
        </mc:Choice>
        <mc:Fallback xmlns="">
          <p:pic>
            <p:nvPicPr>
              <p:cNvPr id="4" name="Ink 3">
                <a:extLst>
                  <a:ext uri="{FF2B5EF4-FFF2-40B4-BE49-F238E27FC236}">
                    <a16:creationId xmlns:a16="http://schemas.microsoft.com/office/drawing/2014/main" id="{35697475-2474-1BDE-3B4A-AE9925357B64}"/>
                  </a:ext>
                </a:extLst>
              </p:cNvPr>
              <p:cNvPicPr/>
              <p:nvPr/>
            </p:nvPicPr>
            <p:blipFill>
              <a:blip r:embed="rId4"/>
              <a:stretch>
                <a:fillRect/>
              </a:stretch>
            </p:blipFill>
            <p:spPr>
              <a:xfrm>
                <a:off x="7992837" y="726622"/>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77FA987-B853-3647-543C-EFD845D99099}"/>
                  </a:ext>
                </a:extLst>
              </p14:cNvPr>
              <p14:cNvContentPartPr/>
              <p14:nvPr/>
            </p14:nvContentPartPr>
            <p14:xfrm>
              <a:off x="8156121" y="889906"/>
              <a:ext cx="13607" cy="13607"/>
            </p14:xfrm>
          </p:contentPart>
        </mc:Choice>
        <mc:Fallback xmlns="">
          <p:pic>
            <p:nvPicPr>
              <p:cNvPr id="5" name="Ink 4">
                <a:extLst>
                  <a:ext uri="{FF2B5EF4-FFF2-40B4-BE49-F238E27FC236}">
                    <a16:creationId xmlns:a16="http://schemas.microsoft.com/office/drawing/2014/main" id="{077FA987-B853-3647-543C-EFD845D99099}"/>
                  </a:ext>
                </a:extLst>
              </p:cNvPr>
              <p:cNvPicPr/>
              <p:nvPr/>
            </p:nvPicPr>
            <p:blipFill>
              <a:blip r:embed="rId4"/>
              <a:stretch>
                <a:fillRect/>
              </a:stretch>
            </p:blipFill>
            <p:spPr>
              <a:xfrm>
                <a:off x="7992837" y="726622"/>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CFCE307-1C7E-7696-9807-2C37A7D600BD}"/>
                  </a:ext>
                </a:extLst>
              </p14:cNvPr>
              <p14:cNvContentPartPr/>
              <p14:nvPr/>
            </p14:nvContentPartPr>
            <p14:xfrm>
              <a:off x="8167008" y="868135"/>
              <a:ext cx="13607" cy="13607"/>
            </p14:xfrm>
          </p:contentPart>
        </mc:Choice>
        <mc:Fallback xmlns="">
          <p:pic>
            <p:nvPicPr>
              <p:cNvPr id="6" name="Ink 5">
                <a:extLst>
                  <a:ext uri="{FF2B5EF4-FFF2-40B4-BE49-F238E27FC236}">
                    <a16:creationId xmlns:a16="http://schemas.microsoft.com/office/drawing/2014/main" id="{6CFCE307-1C7E-7696-9807-2C37A7D600BD}"/>
                  </a:ext>
                </a:extLst>
              </p:cNvPr>
              <p:cNvPicPr/>
              <p:nvPr/>
            </p:nvPicPr>
            <p:blipFill>
              <a:blip r:embed="rId4"/>
              <a:stretch>
                <a:fillRect/>
              </a:stretch>
            </p:blipFill>
            <p:spPr>
              <a:xfrm>
                <a:off x="8003724" y="704851"/>
                <a:ext cx="340175" cy="340175"/>
              </a:xfrm>
              <a:prstGeom prst="rect">
                <a:avLst/>
              </a:prstGeom>
            </p:spPr>
          </p:pic>
        </mc:Fallback>
      </mc:AlternateContent>
    </p:spTree>
    <p:extLst>
      <p:ext uri="{BB962C8B-B14F-4D97-AF65-F5344CB8AC3E}">
        <p14:creationId xmlns:p14="http://schemas.microsoft.com/office/powerpoint/2010/main" val="372822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7A31C-0D31-B3B6-7653-B3F97B0F249D}"/>
              </a:ext>
            </a:extLst>
          </p:cNvPr>
          <p:cNvSpPr>
            <a:spLocks noGrp="1"/>
          </p:cNvSpPr>
          <p:nvPr>
            <p:ph type="title"/>
          </p:nvPr>
        </p:nvSpPr>
        <p:spPr>
          <a:xfrm>
            <a:off x="6163464" y="755650"/>
            <a:ext cx="5266535" cy="1345115"/>
          </a:xfrm>
        </p:spPr>
        <p:txBody>
          <a:bodyPr>
            <a:normAutofit/>
          </a:bodyPr>
          <a:lstStyle/>
          <a:p>
            <a:r>
              <a:rPr lang="en-GB">
                <a:cs typeface="Aharoni"/>
              </a:rPr>
              <a:t>Related Work</a:t>
            </a:r>
          </a:p>
        </p:txBody>
      </p:sp>
      <p:pic>
        <p:nvPicPr>
          <p:cNvPr id="5" name="Picture 4" descr="3D box skeletons">
            <a:extLst>
              <a:ext uri="{FF2B5EF4-FFF2-40B4-BE49-F238E27FC236}">
                <a16:creationId xmlns:a16="http://schemas.microsoft.com/office/drawing/2014/main" id="{C7B6D4CD-E0A4-F274-F2B8-3890090892BA}"/>
              </a:ext>
            </a:extLst>
          </p:cNvPr>
          <p:cNvPicPr>
            <a:picLocks noChangeAspect="1"/>
          </p:cNvPicPr>
          <p:nvPr/>
        </p:nvPicPr>
        <p:blipFill rotWithShape="1">
          <a:blip r:embed="rId2"/>
          <a:srcRect l="26810" r="20664" b="-3"/>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CE980C82-DA25-7E1B-9784-90EAA2764514}"/>
              </a:ext>
            </a:extLst>
          </p:cNvPr>
          <p:cNvSpPr>
            <a:spLocks noGrp="1"/>
          </p:cNvSpPr>
          <p:nvPr>
            <p:ph idx="1"/>
          </p:nvPr>
        </p:nvSpPr>
        <p:spPr>
          <a:xfrm>
            <a:off x="6163464" y="1914055"/>
            <a:ext cx="5266535" cy="4189783"/>
          </a:xfrm>
        </p:spPr>
        <p:txBody>
          <a:bodyPr vert="horz" lIns="91440" tIns="45720" rIns="91440" bIns="45720" rtlCol="0" anchor="t">
            <a:noAutofit/>
          </a:bodyPr>
          <a:lstStyle/>
          <a:p>
            <a:pPr marL="0" indent="0">
              <a:lnSpc>
                <a:spcPct val="95000"/>
              </a:lnSpc>
              <a:buNone/>
            </a:pPr>
            <a:r>
              <a:rPr lang="en-GB" sz="1600" b="1"/>
              <a:t>Gaze Attention:</a:t>
            </a:r>
          </a:p>
          <a:p>
            <a:pPr>
              <a:lnSpc>
                <a:spcPct val="95000"/>
              </a:lnSpc>
              <a:buClr>
                <a:srgbClr val="83AC81"/>
              </a:buClr>
              <a:buFont typeface="Wingdings" panose="020B0504020202020204" pitchFamily="34" charset="0"/>
              <a:buChar char="q"/>
            </a:pPr>
            <a:r>
              <a:rPr lang="en-GB" sz="1600"/>
              <a:t>To address difficulties in incorporating gaze data in attention mechanism, probabilistic modelling method is used.</a:t>
            </a:r>
          </a:p>
          <a:p>
            <a:pPr>
              <a:lnSpc>
                <a:spcPct val="95000"/>
              </a:lnSpc>
              <a:buClr>
                <a:srgbClr val="83AC81"/>
              </a:buClr>
              <a:buFont typeface="Wingdings" panose="020B0504020202020204" pitchFamily="34" charset="0"/>
              <a:buChar char="q"/>
            </a:pPr>
            <a:r>
              <a:rPr lang="en-GB" sz="1600"/>
              <a:t>Ablation study and qualitative study is performed to demonstrate effectiveness of attention mechanism.</a:t>
            </a:r>
          </a:p>
          <a:p>
            <a:pPr marL="0" indent="0">
              <a:lnSpc>
                <a:spcPct val="95000"/>
              </a:lnSpc>
              <a:buClr>
                <a:srgbClr val="83AC81"/>
              </a:buClr>
              <a:buNone/>
            </a:pPr>
            <a:r>
              <a:rPr lang="en-GB" sz="1600" b="1"/>
              <a:t>Use of external knowledge:</a:t>
            </a:r>
          </a:p>
          <a:p>
            <a:pPr>
              <a:lnSpc>
                <a:spcPct val="95000"/>
              </a:lnSpc>
              <a:buClr>
                <a:srgbClr val="83AC81"/>
              </a:buClr>
              <a:buFont typeface="Wingdings" panose="020B0504020202020204" pitchFamily="34" charset="0"/>
              <a:buChar char="q"/>
            </a:pPr>
            <a:r>
              <a:rPr lang="en-GB" sz="1600"/>
              <a:t>Both the verb and active objects were separately inferred.</a:t>
            </a:r>
          </a:p>
          <a:p>
            <a:pPr>
              <a:lnSpc>
                <a:spcPct val="95000"/>
              </a:lnSpc>
              <a:buClr>
                <a:srgbClr val="83AC81"/>
              </a:buClr>
              <a:buFont typeface="Wingdings" panose="020B0504020202020204" pitchFamily="34" charset="0"/>
              <a:buChar char="q"/>
            </a:pPr>
            <a:r>
              <a:rPr lang="en-US" sz="1600">
                <a:ea typeface="+mn-lt"/>
                <a:cs typeface="+mn-lt"/>
              </a:rPr>
              <a:t>In this method, the system would be capable of making predictions by combining the knowledge acquired from those two separated branches, as long as the verb and the object have been previously seen.</a:t>
            </a:r>
            <a:endParaRPr lang="en-GB" sz="1600">
              <a:ea typeface="+mn-lt"/>
              <a:cs typeface="+mn-lt"/>
            </a:endParaRPr>
          </a:p>
        </p:txBody>
      </p:sp>
    </p:spTree>
    <p:extLst>
      <p:ext uri="{BB962C8B-B14F-4D97-AF65-F5344CB8AC3E}">
        <p14:creationId xmlns:p14="http://schemas.microsoft.com/office/powerpoint/2010/main" val="146522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twork Technology Background">
            <a:extLst>
              <a:ext uri="{FF2B5EF4-FFF2-40B4-BE49-F238E27FC236}">
                <a16:creationId xmlns:a16="http://schemas.microsoft.com/office/drawing/2014/main" id="{9437E8D6-53FE-396B-708E-C227110FD683}"/>
              </a:ext>
            </a:extLst>
          </p:cNvPr>
          <p:cNvPicPr>
            <a:picLocks noChangeAspect="1"/>
          </p:cNvPicPr>
          <p:nvPr/>
        </p:nvPicPr>
        <p:blipFill rotWithShape="1">
          <a:blip r:embed="rId2"/>
          <a:srcRect l="45555" r="8575" b="-6"/>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3E9EF03F-AB8B-1AEF-5FA9-5A1D78EC3B11}"/>
              </a:ext>
            </a:extLst>
          </p:cNvPr>
          <p:cNvSpPr>
            <a:spLocks noGrp="1"/>
          </p:cNvSpPr>
          <p:nvPr>
            <p:ph idx="1"/>
          </p:nvPr>
        </p:nvSpPr>
        <p:spPr>
          <a:xfrm>
            <a:off x="6207007" y="1086741"/>
            <a:ext cx="5266535" cy="4690525"/>
          </a:xfrm>
        </p:spPr>
        <p:txBody>
          <a:bodyPr vert="horz" lIns="91440" tIns="45720" rIns="91440" bIns="45720" rtlCol="0" anchor="t">
            <a:noAutofit/>
          </a:bodyPr>
          <a:lstStyle/>
          <a:p>
            <a:pPr marL="0" indent="0">
              <a:lnSpc>
                <a:spcPct val="95000"/>
              </a:lnSpc>
              <a:buNone/>
            </a:pPr>
            <a:r>
              <a:rPr lang="en-GB" sz="1600" b="1"/>
              <a:t>Open-world egocentric action recognition:</a:t>
            </a:r>
            <a:endParaRPr lang="en-US" sz="1600"/>
          </a:p>
          <a:p>
            <a:pPr>
              <a:lnSpc>
                <a:spcPct val="95000"/>
              </a:lnSpc>
              <a:buFont typeface="Wingdings" panose="020B0504020202020204" pitchFamily="34" charset="0"/>
              <a:buChar char="q"/>
            </a:pPr>
            <a:r>
              <a:rPr lang="en-GB" sz="1600"/>
              <a:t>This approach </a:t>
            </a:r>
            <a:r>
              <a:rPr lang="en-US" sz="1600">
                <a:ea typeface="+mn-lt"/>
                <a:cs typeface="+mn-lt"/>
              </a:rPr>
              <a:t> integrates commonsense knowledge and symbolic reasoning with the representation learning capabilities of deep neural networks to overcome the dependence on annotated training data.</a:t>
            </a:r>
          </a:p>
          <a:p>
            <a:pPr>
              <a:lnSpc>
                <a:spcPct val="95000"/>
              </a:lnSpc>
              <a:buFont typeface="Wingdings" panose="020B0504020202020204" pitchFamily="34" charset="0"/>
              <a:buChar char="q"/>
            </a:pPr>
            <a:r>
              <a:rPr lang="en-US" sz="1600">
                <a:ea typeface="+mn-lt"/>
                <a:cs typeface="+mn-lt"/>
              </a:rPr>
              <a:t>This approach uses a general-purpose knowledge base that is not specifically tailored for the specific domain and has no learned correspondence in the target domain.</a:t>
            </a:r>
          </a:p>
          <a:p>
            <a:pPr marL="0" indent="0">
              <a:lnSpc>
                <a:spcPct val="95000"/>
              </a:lnSpc>
              <a:buNone/>
            </a:pPr>
            <a:r>
              <a:rPr lang="en-US" sz="1600" b="1">
                <a:ea typeface="+mn-lt"/>
                <a:cs typeface="+mn-lt"/>
              </a:rPr>
              <a:t>Incorporating Visual Grounding in GCN:</a:t>
            </a:r>
          </a:p>
          <a:p>
            <a:pPr>
              <a:lnSpc>
                <a:spcPct val="95000"/>
              </a:lnSpc>
              <a:spcBef>
                <a:spcPts val="1000"/>
              </a:spcBef>
              <a:buFont typeface="Wingdings" panose="020B0504020202020204" pitchFamily="34" charset="0"/>
              <a:buChar char="q"/>
            </a:pPr>
            <a:r>
              <a:rPr lang="en-US" sz="1600">
                <a:ea typeface="+mn-lt"/>
                <a:cs typeface="+mn-lt"/>
              </a:rPr>
              <a:t>Addresses the limitation of using only the language graph in zero-shot learning, ignoring the semantics of the visual graph.</a:t>
            </a:r>
          </a:p>
          <a:p>
            <a:pPr>
              <a:lnSpc>
                <a:spcPct val="95000"/>
              </a:lnSpc>
              <a:spcBef>
                <a:spcPts val="1000"/>
              </a:spcBef>
              <a:buFont typeface="Wingdings" panose="020B0504020202020204" pitchFamily="34" charset="0"/>
              <a:buChar char="q"/>
            </a:pPr>
            <a:r>
              <a:rPr lang="en-US" sz="1600">
                <a:latin typeface="Calibri"/>
                <a:ea typeface="Calibri"/>
                <a:cs typeface="Calibri"/>
              </a:rPr>
              <a:t>The method outperforms the state-of-the-art methods on both datasets. </a:t>
            </a:r>
          </a:p>
          <a:p>
            <a:pPr>
              <a:lnSpc>
                <a:spcPct val="95000"/>
              </a:lnSpc>
              <a:spcBef>
                <a:spcPts val="1000"/>
              </a:spcBef>
              <a:buFont typeface="Wingdings" panose="020B0504020202020204" pitchFamily="34" charset="0"/>
              <a:buChar char="q"/>
            </a:pPr>
            <a:endParaRPr lang="en-US" sz="1400">
              <a:latin typeface="Avenir Next LT Pro"/>
              <a:ea typeface="Calibri"/>
              <a:cs typeface="Calibri"/>
            </a:endParaRPr>
          </a:p>
          <a:p>
            <a:pPr>
              <a:lnSpc>
                <a:spcPct val="95000"/>
              </a:lnSpc>
              <a:spcBef>
                <a:spcPts val="1000"/>
              </a:spcBef>
              <a:buFont typeface="Wingdings" panose="020B0504020202020204" pitchFamily="34" charset="0"/>
              <a:buChar char="q"/>
            </a:pPr>
            <a:endParaRPr lang="en-US" sz="1400">
              <a:latin typeface="Avenir Next LT Pro"/>
              <a:ea typeface="Calibri"/>
              <a:cs typeface="Calibri"/>
            </a:endParaRPr>
          </a:p>
          <a:p>
            <a:pPr>
              <a:lnSpc>
                <a:spcPct val="95000"/>
              </a:lnSpc>
              <a:spcBef>
                <a:spcPts val="1000"/>
              </a:spcBef>
              <a:buFont typeface="Wingdings" panose="020B0504020202020204" pitchFamily="34" charset="0"/>
              <a:buChar char="q"/>
            </a:pPr>
            <a:endParaRPr lang="en-US" sz="1400">
              <a:latin typeface="Calibri"/>
              <a:ea typeface="Calibri"/>
              <a:cs typeface="Calibri"/>
            </a:endParaRPr>
          </a:p>
          <a:p>
            <a:pPr>
              <a:lnSpc>
                <a:spcPct val="95000"/>
              </a:lnSpc>
              <a:buFont typeface="Wingdings" panose="020B0504020202020204" pitchFamily="34" charset="0"/>
              <a:buChar char="q"/>
            </a:pPr>
            <a:endParaRPr lang="en-US" sz="1400"/>
          </a:p>
          <a:p>
            <a:pPr>
              <a:lnSpc>
                <a:spcPct val="95000"/>
              </a:lnSpc>
              <a:buFont typeface="Wingdings" panose="020B0504020202020204" pitchFamily="34" charset="0"/>
              <a:buChar char="q"/>
            </a:pPr>
            <a:endParaRPr lang="en-GB" sz="1400"/>
          </a:p>
          <a:p>
            <a:pPr>
              <a:lnSpc>
                <a:spcPct val="95000"/>
              </a:lnSpc>
              <a:buFont typeface="Wingdings" panose="020B0504020202020204" pitchFamily="34" charset="0"/>
              <a:buChar char="q"/>
            </a:pPr>
            <a:endParaRPr lang="en-GB" sz="1400"/>
          </a:p>
        </p:txBody>
      </p:sp>
    </p:spTree>
    <p:extLst>
      <p:ext uri="{BB962C8B-B14F-4D97-AF65-F5344CB8AC3E}">
        <p14:creationId xmlns:p14="http://schemas.microsoft.com/office/powerpoint/2010/main" val="392137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2C84039B-8CF9-47CD-8F02-B1DBD5E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AFA746B7-4A63-AB93-CEE3-80058E3AA6D2}"/>
              </a:ext>
            </a:extLst>
          </p:cNvPr>
          <p:cNvPicPr>
            <a:picLocks noChangeAspect="1"/>
          </p:cNvPicPr>
          <p:nvPr/>
        </p:nvPicPr>
        <p:blipFill rotWithShape="1">
          <a:blip r:embed="rId2"/>
          <a:srcRect t="7905" r="-2" b="7698"/>
          <a:stretch/>
        </p:blipFill>
        <p:spPr>
          <a:xfrm>
            <a:off x="20" y="10"/>
            <a:ext cx="12191977" cy="6857990"/>
          </a:xfrm>
          <a:prstGeom prst="rect">
            <a:avLst/>
          </a:prstGeom>
        </p:spPr>
      </p:pic>
      <p:sp>
        <p:nvSpPr>
          <p:cNvPr id="13" name="Rectangle 12">
            <a:extLst>
              <a:ext uri="{FF2B5EF4-FFF2-40B4-BE49-F238E27FC236}">
                <a16:creationId xmlns:a16="http://schemas.microsoft.com/office/drawing/2014/main" id="{48D8C7A8-9E05-4465-8B1B-577C9F1DB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17C3C-A2BD-6912-1658-CA9FED5A60A7}"/>
              </a:ext>
            </a:extLst>
          </p:cNvPr>
          <p:cNvSpPr>
            <a:spLocks noGrp="1"/>
          </p:cNvSpPr>
          <p:nvPr>
            <p:ph type="title"/>
          </p:nvPr>
        </p:nvSpPr>
        <p:spPr>
          <a:xfrm>
            <a:off x="762000" y="747059"/>
            <a:ext cx="5989320" cy="2762904"/>
          </a:xfrm>
        </p:spPr>
        <p:txBody>
          <a:bodyPr vert="horz" lIns="91440" tIns="45720" rIns="91440" bIns="45720" rtlCol="0" anchor="b">
            <a:normAutofit/>
          </a:bodyPr>
          <a:lstStyle/>
          <a:p>
            <a:r>
              <a:rPr lang="en-US" sz="6000">
                <a:solidFill>
                  <a:schemeClr val="bg1"/>
                </a:solidFill>
              </a:rPr>
              <a:t>PROPOSED WORK </a:t>
            </a:r>
          </a:p>
          <a:p>
            <a:endParaRPr lang="en-US" sz="6000">
              <a:solidFill>
                <a:schemeClr val="bg1"/>
              </a:solidFill>
            </a:endParaRPr>
          </a:p>
        </p:txBody>
      </p:sp>
    </p:spTree>
    <p:extLst>
      <p:ext uri="{BB962C8B-B14F-4D97-AF65-F5344CB8AC3E}">
        <p14:creationId xmlns:p14="http://schemas.microsoft.com/office/powerpoint/2010/main" val="33963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4EB90-358C-EE62-17C5-A30862CCC913}"/>
              </a:ext>
            </a:extLst>
          </p:cNvPr>
          <p:cNvSpPr>
            <a:spLocks noGrp="1"/>
          </p:cNvSpPr>
          <p:nvPr>
            <p:ph type="title"/>
          </p:nvPr>
        </p:nvSpPr>
        <p:spPr>
          <a:xfrm>
            <a:off x="6163464" y="755650"/>
            <a:ext cx="5266535" cy="1345115"/>
          </a:xfrm>
        </p:spPr>
        <p:txBody>
          <a:bodyPr>
            <a:normAutofit/>
          </a:bodyPr>
          <a:lstStyle/>
          <a:p>
            <a:r>
              <a:rPr lang="en-US">
                <a:cs typeface="Aharoni"/>
              </a:rPr>
              <a:t>Using Concept Net for ZSL </a:t>
            </a:r>
            <a:endParaRPr lang="en-US"/>
          </a:p>
        </p:txBody>
      </p:sp>
      <p:pic>
        <p:nvPicPr>
          <p:cNvPr id="14" name="Picture 13" descr="A network formed by white dots">
            <a:extLst>
              <a:ext uri="{FF2B5EF4-FFF2-40B4-BE49-F238E27FC236}">
                <a16:creationId xmlns:a16="http://schemas.microsoft.com/office/drawing/2014/main" id="{80F89461-022E-C38A-2094-1294F8501078}"/>
              </a:ext>
            </a:extLst>
          </p:cNvPr>
          <p:cNvPicPr>
            <a:picLocks noChangeAspect="1"/>
          </p:cNvPicPr>
          <p:nvPr/>
        </p:nvPicPr>
        <p:blipFill rotWithShape="1">
          <a:blip r:embed="rId2"/>
          <a:srcRect l="39243" r="-6" b="-6"/>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9A162993-E051-1B5E-0F73-06EB01E2B8DA}"/>
              </a:ext>
            </a:extLst>
          </p:cNvPr>
          <p:cNvSpPr>
            <a:spLocks noGrp="1"/>
          </p:cNvSpPr>
          <p:nvPr>
            <p:ph idx="1"/>
          </p:nvPr>
        </p:nvSpPr>
        <p:spPr>
          <a:xfrm>
            <a:off x="6163464" y="2207969"/>
            <a:ext cx="5266535" cy="3884983"/>
          </a:xfrm>
        </p:spPr>
        <p:txBody>
          <a:bodyPr vert="horz" lIns="91440" tIns="45720" rIns="91440" bIns="45720" rtlCol="0" anchor="t">
            <a:normAutofit/>
          </a:bodyPr>
          <a:lstStyle/>
          <a:p>
            <a:pPr>
              <a:lnSpc>
                <a:spcPct val="95000"/>
              </a:lnSpc>
            </a:pPr>
            <a:r>
              <a:rPr lang="en-US" sz="1600"/>
              <a:t>Aim:  improving current / existing ZSL models by using concept net as knowledge base to provide a common-sense Knowledge base.</a:t>
            </a:r>
          </a:p>
          <a:p>
            <a:pPr>
              <a:lnSpc>
                <a:spcPct val="95000"/>
              </a:lnSpc>
            </a:pPr>
            <a:r>
              <a:rPr lang="en-US" sz="1600"/>
              <a:t>Concept net : ConceptNet is a freely-available semantic network, designed to help computers understand the meanings of words that people use.</a:t>
            </a:r>
          </a:p>
          <a:p>
            <a:pPr>
              <a:lnSpc>
                <a:spcPct val="95000"/>
              </a:lnSpc>
            </a:pPr>
            <a:r>
              <a:rPr lang="en-US" sz="1600"/>
              <a:t>ConceptNet originated from the crowdsourcing project Open Mind Common Sense, which was launched in 1999 at the MIT Media Lab. It has since grown to include knowledge from other crowdsourced resources, expert-created resources, and games with a purpose.</a:t>
            </a:r>
          </a:p>
          <a:p>
            <a:pPr>
              <a:lnSpc>
                <a:spcPct val="95000"/>
              </a:lnSpc>
            </a:pPr>
            <a:endParaRPr lang="en-US" sz="1600"/>
          </a:p>
        </p:txBody>
      </p:sp>
    </p:spTree>
    <p:extLst>
      <p:ext uri="{BB962C8B-B14F-4D97-AF65-F5344CB8AC3E}">
        <p14:creationId xmlns:p14="http://schemas.microsoft.com/office/powerpoint/2010/main" val="312278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block diagram&#10;&#10;Description automatically generated">
            <a:extLst>
              <a:ext uri="{FF2B5EF4-FFF2-40B4-BE49-F238E27FC236}">
                <a16:creationId xmlns:a16="http://schemas.microsoft.com/office/drawing/2014/main" id="{0DECCB58-D89B-2418-6DEF-08688BA00B6D}"/>
              </a:ext>
            </a:extLst>
          </p:cNvPr>
          <p:cNvPicPr>
            <a:picLocks noChangeAspect="1"/>
          </p:cNvPicPr>
          <p:nvPr/>
        </p:nvPicPr>
        <p:blipFill>
          <a:blip r:embed="rId2"/>
          <a:stretch>
            <a:fillRect/>
          </a:stretch>
        </p:blipFill>
        <p:spPr>
          <a:xfrm>
            <a:off x="3338296" y="1169853"/>
            <a:ext cx="3627351" cy="1758412"/>
          </a:xfrm>
          <a:prstGeom prst="rect">
            <a:avLst/>
          </a:prstGeom>
        </p:spPr>
      </p:pic>
      <p:pic>
        <p:nvPicPr>
          <p:cNvPr id="4" name="Content Placeholder 3" descr="A group of white and pink squares&#10;&#10;Description automatically generated">
            <a:extLst>
              <a:ext uri="{FF2B5EF4-FFF2-40B4-BE49-F238E27FC236}">
                <a16:creationId xmlns:a16="http://schemas.microsoft.com/office/drawing/2014/main" id="{076D694F-8CA1-5C7A-3152-64EF9442D7BA}"/>
              </a:ext>
            </a:extLst>
          </p:cNvPr>
          <p:cNvPicPr>
            <a:picLocks noChangeAspect="1"/>
          </p:cNvPicPr>
          <p:nvPr/>
        </p:nvPicPr>
        <p:blipFill>
          <a:blip r:embed="rId3"/>
          <a:stretch>
            <a:fillRect/>
          </a:stretch>
        </p:blipFill>
        <p:spPr>
          <a:xfrm>
            <a:off x="1105694" y="2264717"/>
            <a:ext cx="1152917" cy="1152917"/>
          </a:xfrm>
          <a:prstGeom prst="rect">
            <a:avLst/>
          </a:prstGeom>
        </p:spPr>
      </p:pic>
      <p:pic>
        <p:nvPicPr>
          <p:cNvPr id="7" name="Picture 6" descr="A diagram of a block diagram&#10;&#10;Description automatically generated">
            <a:extLst>
              <a:ext uri="{FF2B5EF4-FFF2-40B4-BE49-F238E27FC236}">
                <a16:creationId xmlns:a16="http://schemas.microsoft.com/office/drawing/2014/main" id="{D62F4A7C-F9CB-AAD9-5F1A-591535F9E697}"/>
              </a:ext>
            </a:extLst>
          </p:cNvPr>
          <p:cNvPicPr>
            <a:picLocks noChangeAspect="1"/>
          </p:cNvPicPr>
          <p:nvPr/>
        </p:nvPicPr>
        <p:blipFill>
          <a:blip r:embed="rId4"/>
          <a:stretch>
            <a:fillRect/>
          </a:stretch>
        </p:blipFill>
        <p:spPr>
          <a:xfrm>
            <a:off x="3342523" y="3423801"/>
            <a:ext cx="3613448" cy="1763005"/>
          </a:xfrm>
          <a:prstGeom prst="rect">
            <a:avLst/>
          </a:prstGeom>
        </p:spPr>
      </p:pic>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3FBBAA03-41B4-8F40-8A17-71357CCEC3C2}"/>
                  </a:ext>
                </a:extLst>
              </p14:cNvPr>
              <p14:cNvContentPartPr/>
              <p14:nvPr/>
            </p14:nvContentPartPr>
            <p14:xfrm>
              <a:off x="7854042" y="2119992"/>
              <a:ext cx="13607" cy="13607"/>
            </p14:xfrm>
          </p:contentPart>
        </mc:Choice>
        <mc:Fallback xmlns="">
          <p:pic>
            <p:nvPicPr>
              <p:cNvPr id="21" name="Ink 20">
                <a:extLst>
                  <a:ext uri="{FF2B5EF4-FFF2-40B4-BE49-F238E27FC236}">
                    <a16:creationId xmlns:a16="http://schemas.microsoft.com/office/drawing/2014/main" id="{3FBBAA03-41B4-8F40-8A17-71357CCEC3C2}"/>
                  </a:ext>
                </a:extLst>
              </p:cNvPr>
              <p:cNvPicPr/>
              <p:nvPr/>
            </p:nvPicPr>
            <p:blipFill>
              <a:blip r:embed="rId6"/>
              <a:stretch>
                <a:fillRect/>
              </a:stretch>
            </p:blipFill>
            <p:spPr>
              <a:xfrm>
                <a:off x="7690758" y="1956708"/>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6891889C-1E29-3AA7-9FEC-573A832228CA}"/>
                  </a:ext>
                </a:extLst>
              </p14:cNvPr>
              <p14:cNvContentPartPr/>
              <p14:nvPr/>
            </p14:nvContentPartPr>
            <p14:xfrm>
              <a:off x="7854042" y="2119992"/>
              <a:ext cx="13607" cy="13607"/>
            </p14:xfrm>
          </p:contentPart>
        </mc:Choice>
        <mc:Fallback xmlns="">
          <p:pic>
            <p:nvPicPr>
              <p:cNvPr id="22" name="Ink 21">
                <a:extLst>
                  <a:ext uri="{FF2B5EF4-FFF2-40B4-BE49-F238E27FC236}">
                    <a16:creationId xmlns:a16="http://schemas.microsoft.com/office/drawing/2014/main" id="{6891889C-1E29-3AA7-9FEC-573A832228CA}"/>
                  </a:ext>
                </a:extLst>
              </p:cNvPr>
              <p:cNvPicPr/>
              <p:nvPr/>
            </p:nvPicPr>
            <p:blipFill>
              <a:blip r:embed="rId6"/>
              <a:stretch>
                <a:fillRect/>
              </a:stretch>
            </p:blipFill>
            <p:spPr>
              <a:xfrm>
                <a:off x="7690758" y="1956708"/>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7472604-A1B3-86DA-692E-99360C6D3DAB}"/>
                  </a:ext>
                </a:extLst>
              </p14:cNvPr>
              <p14:cNvContentPartPr/>
              <p14:nvPr/>
            </p14:nvContentPartPr>
            <p14:xfrm>
              <a:off x="7854042" y="2119992"/>
              <a:ext cx="13607" cy="13607"/>
            </p14:xfrm>
          </p:contentPart>
        </mc:Choice>
        <mc:Fallback xmlns="">
          <p:pic>
            <p:nvPicPr>
              <p:cNvPr id="23" name="Ink 22">
                <a:extLst>
                  <a:ext uri="{FF2B5EF4-FFF2-40B4-BE49-F238E27FC236}">
                    <a16:creationId xmlns:a16="http://schemas.microsoft.com/office/drawing/2014/main" id="{A7472604-A1B3-86DA-692E-99360C6D3DAB}"/>
                  </a:ext>
                </a:extLst>
              </p:cNvPr>
              <p:cNvPicPr/>
              <p:nvPr/>
            </p:nvPicPr>
            <p:blipFill>
              <a:blip r:embed="rId6"/>
              <a:stretch>
                <a:fillRect/>
              </a:stretch>
            </p:blipFill>
            <p:spPr>
              <a:xfrm>
                <a:off x="7690758" y="1956708"/>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A05D1115-CB8A-516D-E6FE-435D90F03832}"/>
                  </a:ext>
                </a:extLst>
              </p14:cNvPr>
              <p14:cNvContentPartPr/>
              <p14:nvPr/>
            </p14:nvContentPartPr>
            <p14:xfrm>
              <a:off x="7854042" y="2119992"/>
              <a:ext cx="13607" cy="13607"/>
            </p14:xfrm>
          </p:contentPart>
        </mc:Choice>
        <mc:Fallback xmlns="">
          <p:pic>
            <p:nvPicPr>
              <p:cNvPr id="24" name="Ink 23">
                <a:extLst>
                  <a:ext uri="{FF2B5EF4-FFF2-40B4-BE49-F238E27FC236}">
                    <a16:creationId xmlns:a16="http://schemas.microsoft.com/office/drawing/2014/main" id="{A05D1115-CB8A-516D-E6FE-435D90F03832}"/>
                  </a:ext>
                </a:extLst>
              </p:cNvPr>
              <p:cNvPicPr/>
              <p:nvPr/>
            </p:nvPicPr>
            <p:blipFill>
              <a:blip r:embed="rId6"/>
              <a:stretch>
                <a:fillRect/>
              </a:stretch>
            </p:blipFill>
            <p:spPr>
              <a:xfrm>
                <a:off x="7690758" y="1956708"/>
                <a:ext cx="340175" cy="340175"/>
              </a:xfrm>
              <a:prstGeom prst="rect">
                <a:avLst/>
              </a:prstGeom>
            </p:spPr>
          </p:pic>
        </mc:Fallback>
      </mc:AlternateContent>
      <p:cxnSp>
        <p:nvCxnSpPr>
          <p:cNvPr id="3" name="Straight Arrow Connector 2">
            <a:extLst>
              <a:ext uri="{FF2B5EF4-FFF2-40B4-BE49-F238E27FC236}">
                <a16:creationId xmlns:a16="http://schemas.microsoft.com/office/drawing/2014/main" id="{B247BD98-09CC-F9F0-09F4-FB4393A29CC7}"/>
              </a:ext>
            </a:extLst>
          </p:cNvPr>
          <p:cNvCxnSpPr/>
          <p:nvPr/>
        </p:nvCxnSpPr>
        <p:spPr>
          <a:xfrm flipV="1">
            <a:off x="2352674" y="1949903"/>
            <a:ext cx="772886" cy="849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705C7F5-B2E2-281F-660E-454029AF4041}"/>
              </a:ext>
            </a:extLst>
          </p:cNvPr>
          <p:cNvCxnSpPr/>
          <p:nvPr/>
        </p:nvCxnSpPr>
        <p:spPr>
          <a:xfrm>
            <a:off x="2354035" y="2778579"/>
            <a:ext cx="772887" cy="1110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7B9D8F0-4362-ECF7-CE9D-197DB51F3F08}"/>
              </a:ext>
            </a:extLst>
          </p:cNvPr>
          <p:cNvCxnSpPr/>
          <p:nvPr/>
        </p:nvCxnSpPr>
        <p:spPr>
          <a:xfrm>
            <a:off x="6970940" y="1756682"/>
            <a:ext cx="1534885" cy="1034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4B57C-5FE1-F08C-9A19-B18A7F310531}"/>
              </a:ext>
            </a:extLst>
          </p:cNvPr>
          <p:cNvCxnSpPr/>
          <p:nvPr/>
        </p:nvCxnSpPr>
        <p:spPr>
          <a:xfrm flipV="1">
            <a:off x="6983186" y="2803072"/>
            <a:ext cx="1523999" cy="1904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69CF373-D0E0-4957-056C-4C028E23DC85}"/>
              </a:ext>
            </a:extLst>
          </p:cNvPr>
          <p:cNvSpPr/>
          <p:nvPr/>
        </p:nvSpPr>
        <p:spPr>
          <a:xfrm>
            <a:off x="8539843" y="2590799"/>
            <a:ext cx="359228" cy="33745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FFBB1D9C-0B24-0F21-46F0-62C4F079D4FE}"/>
              </a:ext>
            </a:extLst>
          </p:cNvPr>
          <p:cNvCxnSpPr/>
          <p:nvPr/>
        </p:nvCxnSpPr>
        <p:spPr>
          <a:xfrm>
            <a:off x="8573861" y="2641147"/>
            <a:ext cx="283029" cy="25037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CC8F52F5-9AF3-C3F6-A07A-0653DC1544C6}"/>
                  </a:ext>
                </a:extLst>
              </p14:cNvPr>
              <p14:cNvContentPartPr/>
              <p14:nvPr/>
            </p14:nvContentPartPr>
            <p14:xfrm>
              <a:off x="7263492" y="4612821"/>
              <a:ext cx="13607" cy="13607"/>
            </p14:xfrm>
          </p:contentPart>
        </mc:Choice>
        <mc:Fallback xmlns="">
          <p:pic>
            <p:nvPicPr>
              <p:cNvPr id="14" name="Ink 13">
                <a:extLst>
                  <a:ext uri="{FF2B5EF4-FFF2-40B4-BE49-F238E27FC236}">
                    <a16:creationId xmlns:a16="http://schemas.microsoft.com/office/drawing/2014/main" id="{CC8F52F5-9AF3-C3F6-A07A-0653DC1544C6}"/>
                  </a:ext>
                </a:extLst>
              </p:cNvPr>
              <p:cNvPicPr/>
              <p:nvPr/>
            </p:nvPicPr>
            <p:blipFill>
              <a:blip r:embed="rId6"/>
              <a:stretch>
                <a:fillRect/>
              </a:stretch>
            </p:blipFill>
            <p:spPr>
              <a:xfrm>
                <a:off x="7100208" y="4449537"/>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DC6049-A149-B631-E137-C53B1AD9648D}"/>
                  </a:ext>
                </a:extLst>
              </p14:cNvPr>
              <p14:cNvContentPartPr/>
              <p14:nvPr/>
            </p14:nvContentPartPr>
            <p14:xfrm>
              <a:off x="7263492" y="4612821"/>
              <a:ext cx="13607" cy="13607"/>
            </p14:xfrm>
          </p:contentPart>
        </mc:Choice>
        <mc:Fallback xmlns="">
          <p:pic>
            <p:nvPicPr>
              <p:cNvPr id="16" name="Ink 15">
                <a:extLst>
                  <a:ext uri="{FF2B5EF4-FFF2-40B4-BE49-F238E27FC236}">
                    <a16:creationId xmlns:a16="http://schemas.microsoft.com/office/drawing/2014/main" id="{4CDC6049-A149-B631-E137-C53B1AD9648D}"/>
                  </a:ext>
                </a:extLst>
              </p:cNvPr>
              <p:cNvPicPr/>
              <p:nvPr/>
            </p:nvPicPr>
            <p:blipFill>
              <a:blip r:embed="rId6"/>
              <a:stretch>
                <a:fillRect/>
              </a:stretch>
            </p:blipFill>
            <p:spPr>
              <a:xfrm>
                <a:off x="7100208" y="4449537"/>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B39CDFB-E4B4-2A4C-9487-C4640B25F654}"/>
                  </a:ext>
                </a:extLst>
              </p14:cNvPr>
              <p14:cNvContentPartPr/>
              <p14:nvPr/>
            </p14:nvContentPartPr>
            <p14:xfrm>
              <a:off x="7002235" y="4395106"/>
              <a:ext cx="13607" cy="13607"/>
            </p14:xfrm>
          </p:contentPart>
        </mc:Choice>
        <mc:Fallback xmlns="">
          <p:pic>
            <p:nvPicPr>
              <p:cNvPr id="17" name="Ink 16">
                <a:extLst>
                  <a:ext uri="{FF2B5EF4-FFF2-40B4-BE49-F238E27FC236}">
                    <a16:creationId xmlns:a16="http://schemas.microsoft.com/office/drawing/2014/main" id="{3B39CDFB-E4B4-2A4C-9487-C4640B25F654}"/>
                  </a:ext>
                </a:extLst>
              </p:cNvPr>
              <p:cNvPicPr/>
              <p:nvPr/>
            </p:nvPicPr>
            <p:blipFill>
              <a:blip r:embed="rId6"/>
              <a:stretch>
                <a:fillRect/>
              </a:stretch>
            </p:blipFill>
            <p:spPr>
              <a:xfrm>
                <a:off x="6838951" y="4231822"/>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2281133B-E9E0-8AD2-E5B2-D01563C45864}"/>
                  </a:ext>
                </a:extLst>
              </p14:cNvPr>
              <p14:cNvContentPartPr/>
              <p14:nvPr/>
            </p14:nvContentPartPr>
            <p14:xfrm>
              <a:off x="7034892" y="4362450"/>
              <a:ext cx="13607" cy="13607"/>
            </p14:xfrm>
          </p:contentPart>
        </mc:Choice>
        <mc:Fallback xmlns="">
          <p:pic>
            <p:nvPicPr>
              <p:cNvPr id="18" name="Ink 17">
                <a:extLst>
                  <a:ext uri="{FF2B5EF4-FFF2-40B4-BE49-F238E27FC236}">
                    <a16:creationId xmlns:a16="http://schemas.microsoft.com/office/drawing/2014/main" id="{2281133B-E9E0-8AD2-E5B2-D01563C45864}"/>
                  </a:ext>
                </a:extLst>
              </p:cNvPr>
              <p:cNvPicPr/>
              <p:nvPr/>
            </p:nvPicPr>
            <p:blipFill>
              <a:blip r:embed="rId6"/>
              <a:stretch>
                <a:fillRect/>
              </a:stretch>
            </p:blipFill>
            <p:spPr>
              <a:xfrm>
                <a:off x="6871608" y="4199166"/>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66413B4A-B321-6438-2C83-0ED763E2C7F8}"/>
                  </a:ext>
                </a:extLst>
              </p14:cNvPr>
              <p14:cNvContentPartPr/>
              <p14:nvPr/>
            </p14:nvContentPartPr>
            <p14:xfrm>
              <a:off x="7100206" y="4427763"/>
              <a:ext cx="13607" cy="13607"/>
            </p14:xfrm>
          </p:contentPart>
        </mc:Choice>
        <mc:Fallback xmlns="">
          <p:pic>
            <p:nvPicPr>
              <p:cNvPr id="19" name="Ink 18">
                <a:extLst>
                  <a:ext uri="{FF2B5EF4-FFF2-40B4-BE49-F238E27FC236}">
                    <a16:creationId xmlns:a16="http://schemas.microsoft.com/office/drawing/2014/main" id="{66413B4A-B321-6438-2C83-0ED763E2C7F8}"/>
                  </a:ext>
                </a:extLst>
              </p:cNvPr>
              <p:cNvPicPr/>
              <p:nvPr/>
            </p:nvPicPr>
            <p:blipFill>
              <a:blip r:embed="rId6"/>
              <a:stretch>
                <a:fillRect/>
              </a:stretch>
            </p:blipFill>
            <p:spPr>
              <a:xfrm>
                <a:off x="6936922" y="4264479"/>
                <a:ext cx="340175" cy="34017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8A8C251E-B59E-CC88-9F91-F69E6BD753FC}"/>
                  </a:ext>
                </a:extLst>
              </p14:cNvPr>
              <p14:cNvContentPartPr/>
              <p14:nvPr/>
            </p14:nvContentPartPr>
            <p14:xfrm>
              <a:off x="6936920" y="4286249"/>
              <a:ext cx="13607" cy="13607"/>
            </p14:xfrm>
          </p:contentPart>
        </mc:Choice>
        <mc:Fallback xmlns="">
          <p:pic>
            <p:nvPicPr>
              <p:cNvPr id="26" name="Ink 25">
                <a:extLst>
                  <a:ext uri="{FF2B5EF4-FFF2-40B4-BE49-F238E27FC236}">
                    <a16:creationId xmlns:a16="http://schemas.microsoft.com/office/drawing/2014/main" id="{8A8C251E-B59E-CC88-9F91-F69E6BD753FC}"/>
                  </a:ext>
                </a:extLst>
              </p:cNvPr>
              <p:cNvPicPr/>
              <p:nvPr/>
            </p:nvPicPr>
            <p:blipFill>
              <a:blip r:embed="rId6"/>
              <a:stretch>
                <a:fillRect/>
              </a:stretch>
            </p:blipFill>
            <p:spPr>
              <a:xfrm>
                <a:off x="6773636" y="4122965"/>
                <a:ext cx="340175" cy="340175"/>
              </a:xfrm>
              <a:prstGeom prst="rect">
                <a:avLst/>
              </a:prstGeom>
            </p:spPr>
          </p:pic>
        </mc:Fallback>
      </mc:AlternateContent>
      <p:cxnSp>
        <p:nvCxnSpPr>
          <p:cNvPr id="2" name="Straight Arrow Connector 1">
            <a:extLst>
              <a:ext uri="{FF2B5EF4-FFF2-40B4-BE49-F238E27FC236}">
                <a16:creationId xmlns:a16="http://schemas.microsoft.com/office/drawing/2014/main" id="{DD7B3F8E-F622-031B-C9AE-1EE561E8D732}"/>
              </a:ext>
            </a:extLst>
          </p:cNvPr>
          <p:cNvCxnSpPr/>
          <p:nvPr/>
        </p:nvCxnSpPr>
        <p:spPr>
          <a:xfrm flipV="1">
            <a:off x="8567057" y="2667001"/>
            <a:ext cx="293915" cy="20682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Knowledge Bases in Neo4j | Max De Marzi">
            <a:extLst>
              <a:ext uri="{FF2B5EF4-FFF2-40B4-BE49-F238E27FC236}">
                <a16:creationId xmlns:a16="http://schemas.microsoft.com/office/drawing/2014/main" id="{35DBF43B-5EFD-A792-7CA4-3EBAAB4891E8}"/>
              </a:ext>
            </a:extLst>
          </p:cNvPr>
          <p:cNvPicPr>
            <a:picLocks noChangeAspect="1"/>
          </p:cNvPicPr>
          <p:nvPr/>
        </p:nvPicPr>
        <p:blipFill>
          <a:blip r:embed="rId16"/>
          <a:stretch>
            <a:fillRect/>
          </a:stretch>
        </p:blipFill>
        <p:spPr>
          <a:xfrm>
            <a:off x="8425542" y="168779"/>
            <a:ext cx="2862944" cy="2057299"/>
          </a:xfrm>
          <a:prstGeom prst="rect">
            <a:avLst/>
          </a:prstGeom>
        </p:spPr>
      </p:pic>
      <p:cxnSp>
        <p:nvCxnSpPr>
          <p:cNvPr id="20" name="Straight Arrow Connector 19">
            <a:extLst>
              <a:ext uri="{FF2B5EF4-FFF2-40B4-BE49-F238E27FC236}">
                <a16:creationId xmlns:a16="http://schemas.microsoft.com/office/drawing/2014/main" id="{C4C843BB-6025-67E9-1198-439F5526BE85}"/>
              </a:ext>
            </a:extLst>
          </p:cNvPr>
          <p:cNvCxnSpPr/>
          <p:nvPr/>
        </p:nvCxnSpPr>
        <p:spPr>
          <a:xfrm>
            <a:off x="9930492" y="2375808"/>
            <a:ext cx="2" cy="3809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760A6B-9881-633B-3B0E-543967263DB0}"/>
              </a:ext>
            </a:extLst>
          </p:cNvPr>
          <p:cNvCxnSpPr/>
          <p:nvPr/>
        </p:nvCxnSpPr>
        <p:spPr>
          <a:xfrm flipH="1" flipV="1">
            <a:off x="9006568" y="2714626"/>
            <a:ext cx="914400" cy="21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E8F3764-4437-C7CC-E9DC-4AE2C61FC867}"/>
              </a:ext>
            </a:extLst>
          </p:cNvPr>
          <p:cNvCxnSpPr/>
          <p:nvPr/>
        </p:nvCxnSpPr>
        <p:spPr>
          <a:xfrm>
            <a:off x="8708571" y="2939143"/>
            <a:ext cx="10887" cy="293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9ACBAFB-8CDD-0E2C-9D96-8C7F429773C9}"/>
              </a:ext>
            </a:extLst>
          </p:cNvPr>
          <p:cNvSpPr txBox="1"/>
          <p:nvPr/>
        </p:nvSpPr>
        <p:spPr>
          <a:xfrm>
            <a:off x="2215241" y="1543050"/>
            <a:ext cx="188867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t>Verb Detector</a:t>
            </a:r>
          </a:p>
        </p:txBody>
      </p:sp>
      <p:sp>
        <p:nvSpPr>
          <p:cNvPr id="31" name="TextBox 30">
            <a:extLst>
              <a:ext uri="{FF2B5EF4-FFF2-40B4-BE49-F238E27FC236}">
                <a16:creationId xmlns:a16="http://schemas.microsoft.com/office/drawing/2014/main" id="{1129B900-7658-1392-2FE1-61DD4A5B07D2}"/>
              </a:ext>
            </a:extLst>
          </p:cNvPr>
          <p:cNvSpPr txBox="1"/>
          <p:nvPr/>
        </p:nvSpPr>
        <p:spPr>
          <a:xfrm>
            <a:off x="2079171" y="4128406"/>
            <a:ext cx="194582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t>Object Detector</a:t>
            </a:r>
          </a:p>
        </p:txBody>
      </p:sp>
      <p:sp>
        <p:nvSpPr>
          <p:cNvPr id="32" name="TextBox 31">
            <a:extLst>
              <a:ext uri="{FF2B5EF4-FFF2-40B4-BE49-F238E27FC236}">
                <a16:creationId xmlns:a16="http://schemas.microsoft.com/office/drawing/2014/main" id="{8041D408-C4CF-782E-D2C5-493CCF486C27}"/>
              </a:ext>
            </a:extLst>
          </p:cNvPr>
          <p:cNvSpPr txBox="1"/>
          <p:nvPr/>
        </p:nvSpPr>
        <p:spPr>
          <a:xfrm>
            <a:off x="876300" y="3420835"/>
            <a:ext cx="30343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t>Uniformly Samples Frame</a:t>
            </a:r>
          </a:p>
        </p:txBody>
      </p:sp>
      <p:sp>
        <p:nvSpPr>
          <p:cNvPr id="33" name="TextBox 32">
            <a:extLst>
              <a:ext uri="{FF2B5EF4-FFF2-40B4-BE49-F238E27FC236}">
                <a16:creationId xmlns:a16="http://schemas.microsoft.com/office/drawing/2014/main" id="{452D705A-96EC-304E-117B-8C19C3B47975}"/>
              </a:ext>
            </a:extLst>
          </p:cNvPr>
          <p:cNvSpPr txBox="1"/>
          <p:nvPr/>
        </p:nvSpPr>
        <p:spPr>
          <a:xfrm rot="18480000">
            <a:off x="6724649" y="3153568"/>
            <a:ext cx="25037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t>P(object-i)</a:t>
            </a:r>
          </a:p>
        </p:txBody>
      </p:sp>
      <p:sp>
        <p:nvSpPr>
          <p:cNvPr id="34" name="TextBox 33">
            <a:extLst>
              <a:ext uri="{FF2B5EF4-FFF2-40B4-BE49-F238E27FC236}">
                <a16:creationId xmlns:a16="http://schemas.microsoft.com/office/drawing/2014/main" id="{AF235ECC-FFF9-8E4D-30F8-5B87BE7D8EF7}"/>
              </a:ext>
            </a:extLst>
          </p:cNvPr>
          <p:cNvSpPr txBox="1"/>
          <p:nvPr/>
        </p:nvSpPr>
        <p:spPr>
          <a:xfrm rot="2160000">
            <a:off x="7266215" y="2223407"/>
            <a:ext cx="157842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100" b="1"/>
              <a:t>P(verb-j)</a:t>
            </a:r>
          </a:p>
        </p:txBody>
      </p:sp>
      <p:sp>
        <p:nvSpPr>
          <p:cNvPr id="35" name="TextBox 34">
            <a:extLst>
              <a:ext uri="{FF2B5EF4-FFF2-40B4-BE49-F238E27FC236}">
                <a16:creationId xmlns:a16="http://schemas.microsoft.com/office/drawing/2014/main" id="{E5608097-4C5C-5637-D79C-DF8F65B64A88}"/>
              </a:ext>
            </a:extLst>
          </p:cNvPr>
          <p:cNvSpPr txBox="1"/>
          <p:nvPr/>
        </p:nvSpPr>
        <p:spPr>
          <a:xfrm>
            <a:off x="9334500" y="2506436"/>
            <a:ext cx="85997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100" b="1"/>
              <a:t>P(iRj)</a:t>
            </a:r>
          </a:p>
        </p:txBody>
      </p:sp>
      <p:sp>
        <p:nvSpPr>
          <p:cNvPr id="12" name="TextBox 11">
            <a:extLst>
              <a:ext uri="{FF2B5EF4-FFF2-40B4-BE49-F238E27FC236}">
                <a16:creationId xmlns:a16="http://schemas.microsoft.com/office/drawing/2014/main" id="{A704ACB2-A039-73A6-C196-27AF84573AB1}"/>
              </a:ext>
            </a:extLst>
          </p:cNvPr>
          <p:cNvSpPr txBox="1"/>
          <p:nvPr/>
        </p:nvSpPr>
        <p:spPr>
          <a:xfrm>
            <a:off x="8104414" y="3194957"/>
            <a:ext cx="36467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t>P(verb-j object-</a:t>
            </a:r>
            <a:r>
              <a:rPr lang="en-GB" sz="1100" b="1" err="1"/>
              <a:t>i</a:t>
            </a:r>
            <a:r>
              <a:rPr lang="en-GB" sz="1100" b="1"/>
              <a:t>)= P(object-</a:t>
            </a:r>
            <a:r>
              <a:rPr lang="en-GB" sz="1100" b="1" err="1"/>
              <a:t>i</a:t>
            </a:r>
            <a:r>
              <a:rPr lang="en-GB" sz="1100" b="1"/>
              <a:t>)*P(verb-j)*P(</a:t>
            </a:r>
            <a:r>
              <a:rPr lang="en-GB" sz="1100" b="1" err="1"/>
              <a:t>iRj</a:t>
            </a:r>
            <a:r>
              <a:rPr lang="en-GB" sz="1100" b="1"/>
              <a:t>)</a:t>
            </a:r>
          </a:p>
        </p:txBody>
      </p:sp>
      <p:sp>
        <p:nvSpPr>
          <p:cNvPr id="27" name="TextBox 26">
            <a:extLst>
              <a:ext uri="{FF2B5EF4-FFF2-40B4-BE49-F238E27FC236}">
                <a16:creationId xmlns:a16="http://schemas.microsoft.com/office/drawing/2014/main" id="{F76CC839-B25A-F37B-8CBE-7C14D89E51FD}"/>
              </a:ext>
            </a:extLst>
          </p:cNvPr>
          <p:cNvSpPr txBox="1"/>
          <p:nvPr/>
        </p:nvSpPr>
        <p:spPr>
          <a:xfrm>
            <a:off x="183615" y="5673686"/>
            <a:ext cx="1165951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ea typeface="+mn-lt"/>
                <a:cs typeface="+mn-lt"/>
              </a:rPr>
              <a:t>Architecture overview: two neural networks composed of a ResNet50 and a Con- </a:t>
            </a:r>
            <a:r>
              <a:rPr lang="en-US" sz="1600" err="1">
                <a:latin typeface="Aharoni"/>
                <a:ea typeface="+mn-lt"/>
                <a:cs typeface="+mn-lt"/>
              </a:rPr>
              <a:t>vLSTM</a:t>
            </a:r>
            <a:r>
              <a:rPr lang="en-US" sz="1600">
                <a:latin typeface="Aharoni"/>
                <a:ea typeface="+mn-lt"/>
                <a:cs typeface="+mn-lt"/>
              </a:rPr>
              <a:t> take as input a video (uniformly sampled frames) and output two probability distributions (verbs and objects). The resulting probability distributions are combined with a probability value from concept net infer the most probable action. The layers or blocks of layers in orange are frozen while the yellow ones are trained. </a:t>
            </a:r>
            <a:endParaRPr lang="en-US" sz="1600">
              <a:latin typeface="Aharoni"/>
              <a:cs typeface="Aharoni"/>
            </a:endParaRPr>
          </a:p>
          <a:p>
            <a:endParaRPr lang="en-US" sz="1600">
              <a:latin typeface="Aharoni"/>
              <a:cs typeface="Aharoni"/>
            </a:endParaRPr>
          </a:p>
          <a:p>
            <a:endParaRPr lang="en-US"/>
          </a:p>
        </p:txBody>
      </p:sp>
    </p:spTree>
    <p:extLst>
      <p:ext uri="{BB962C8B-B14F-4D97-AF65-F5344CB8AC3E}">
        <p14:creationId xmlns:p14="http://schemas.microsoft.com/office/powerpoint/2010/main" val="311326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EAED6-39C2-8C1D-F27E-1ECF4795686E}"/>
              </a:ext>
            </a:extLst>
          </p:cNvPr>
          <p:cNvSpPr>
            <a:spLocks noGrp="1"/>
          </p:cNvSpPr>
          <p:nvPr>
            <p:ph type="title"/>
          </p:nvPr>
        </p:nvSpPr>
        <p:spPr>
          <a:xfrm>
            <a:off x="6163464" y="755650"/>
            <a:ext cx="5266535" cy="1345115"/>
          </a:xfrm>
        </p:spPr>
        <p:txBody>
          <a:bodyPr>
            <a:normAutofit/>
          </a:bodyPr>
          <a:lstStyle/>
          <a:p>
            <a:r>
              <a:rPr lang="en-US">
                <a:cs typeface="Aharoni"/>
              </a:rPr>
              <a:t>Explaining The model</a:t>
            </a:r>
            <a:endParaRPr lang="en-US"/>
          </a:p>
        </p:txBody>
      </p:sp>
      <p:pic>
        <p:nvPicPr>
          <p:cNvPr id="21" name="Picture 20" descr="Different coloured dots on white wall">
            <a:extLst>
              <a:ext uri="{FF2B5EF4-FFF2-40B4-BE49-F238E27FC236}">
                <a16:creationId xmlns:a16="http://schemas.microsoft.com/office/drawing/2014/main" id="{6659863D-A889-5DAD-E328-D3EAC8C411E2}"/>
              </a:ext>
            </a:extLst>
          </p:cNvPr>
          <p:cNvPicPr>
            <a:picLocks noChangeAspect="1"/>
          </p:cNvPicPr>
          <p:nvPr/>
        </p:nvPicPr>
        <p:blipFill rotWithShape="1">
          <a:blip r:embed="rId2"/>
          <a:srcRect l="21418" r="22291" b="8"/>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0228F253-1760-48C6-3D06-AD600F592A9B}"/>
              </a:ext>
            </a:extLst>
          </p:cNvPr>
          <p:cNvSpPr>
            <a:spLocks noGrp="1"/>
          </p:cNvSpPr>
          <p:nvPr>
            <p:ph idx="1"/>
          </p:nvPr>
        </p:nvSpPr>
        <p:spPr>
          <a:xfrm>
            <a:off x="6163464" y="2207969"/>
            <a:ext cx="5266535" cy="3884983"/>
          </a:xfrm>
        </p:spPr>
        <p:txBody>
          <a:bodyPr vert="horz" lIns="91440" tIns="45720" rIns="91440" bIns="45720" rtlCol="0">
            <a:normAutofit/>
          </a:bodyPr>
          <a:lstStyle/>
          <a:p>
            <a:pPr>
              <a:lnSpc>
                <a:spcPct val="95000"/>
              </a:lnSpc>
            </a:pPr>
            <a:r>
              <a:rPr lang="en-US" sz="1200"/>
              <a:t>Object and verb detection using a combination of ResNet-50 and LSTM.</a:t>
            </a:r>
          </a:p>
          <a:p>
            <a:pPr>
              <a:lnSpc>
                <a:spcPct val="95000"/>
              </a:lnSpc>
            </a:pPr>
            <a:r>
              <a:rPr lang="en-US" sz="1200">
                <a:ea typeface="+mn-lt"/>
                <a:cs typeface="+mn-lt"/>
              </a:rPr>
              <a:t>Object classification involves identifying and classifying objects within an image or video sequence. Deep learning models, such as convolutional neural networks (CNNs), have achieved remarkable performance in object classification tasks. However, when dealing with video sequences, CNNs may struggle to capture the temporal dynamics of the video. This is where recurrent neural networks (RNNs), such as </a:t>
            </a:r>
            <a:r>
              <a:rPr lang="en-US" sz="1200" err="1">
                <a:ea typeface="+mn-lt"/>
                <a:cs typeface="+mn-lt"/>
              </a:rPr>
              <a:t>ConvLSTMs</a:t>
            </a:r>
            <a:r>
              <a:rPr lang="en-US" sz="1200">
                <a:ea typeface="+mn-lt"/>
                <a:cs typeface="+mn-lt"/>
              </a:rPr>
              <a:t>, come into play.</a:t>
            </a:r>
            <a:endParaRPr lang="en-US" sz="1200"/>
          </a:p>
          <a:p>
            <a:pPr>
              <a:lnSpc>
                <a:spcPct val="95000"/>
              </a:lnSpc>
            </a:pPr>
            <a:r>
              <a:rPr lang="en-US" sz="1200"/>
              <a:t>ResNet-50 is used for Feature Extraction.</a:t>
            </a:r>
          </a:p>
          <a:p>
            <a:pPr>
              <a:lnSpc>
                <a:spcPct val="95000"/>
              </a:lnSpc>
            </a:pPr>
            <a:r>
              <a:rPr lang="en-US" sz="1200" err="1"/>
              <a:t>ConvLSTM</a:t>
            </a:r>
            <a:r>
              <a:rPr lang="en-US" sz="1200"/>
              <a:t> is used for temporal modeling.</a:t>
            </a:r>
          </a:p>
          <a:p>
            <a:pPr>
              <a:lnSpc>
                <a:spcPct val="95000"/>
              </a:lnSpc>
            </a:pPr>
            <a:r>
              <a:rPr lang="en-US" sz="1200"/>
              <a:t>In the model used, ResNet-50 is combined with the </a:t>
            </a:r>
            <a:r>
              <a:rPr lang="en-US" sz="1200" err="1"/>
              <a:t>ConvLSTM</a:t>
            </a:r>
            <a:r>
              <a:rPr lang="en-US" sz="1200"/>
              <a:t> and classification is being done by Fully Connected Layer.</a:t>
            </a:r>
          </a:p>
          <a:p>
            <a:pPr>
              <a:lnSpc>
                <a:spcPct val="95000"/>
              </a:lnSpc>
            </a:pPr>
            <a:r>
              <a:rPr lang="en-US" sz="1200"/>
              <a:t>The major benefits leveraged from this combination are: Spatial feature extraction, Capturing temporal dynamics and Improved classification accuracy.</a:t>
            </a:r>
            <a:br>
              <a:rPr lang="en-US" sz="1200"/>
            </a:br>
            <a:endParaRPr lang="en-US" sz="1200"/>
          </a:p>
        </p:txBody>
      </p:sp>
    </p:spTree>
    <p:extLst>
      <p:ext uri="{BB962C8B-B14F-4D97-AF65-F5344CB8AC3E}">
        <p14:creationId xmlns:p14="http://schemas.microsoft.com/office/powerpoint/2010/main" val="1479025445"/>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PrismaticVTI</vt:lpstr>
      <vt:lpstr>Zero-shot Egocentric action Recognition</vt:lpstr>
      <vt:lpstr>PROBLEM STATEMENT</vt:lpstr>
      <vt:lpstr>Zero Shot Learning</vt:lpstr>
      <vt:lpstr>Related Work</vt:lpstr>
      <vt:lpstr>PowerPoint Presentation</vt:lpstr>
      <vt:lpstr>PROPOSED WORK  </vt:lpstr>
      <vt:lpstr>Using Concept Net for ZSL </vt:lpstr>
      <vt:lpstr>PowerPoint Presentation</vt:lpstr>
      <vt:lpstr>Explaining The model</vt:lpstr>
      <vt:lpstr>Using concept net.</vt:lpstr>
      <vt:lpstr>Datasets &amp; Training Details   </vt:lpstr>
      <vt:lpstr>EGTEA and Splits:</vt:lpstr>
      <vt:lpstr>PowerPoint Presentation</vt:lpstr>
      <vt:lpstr>EXPECTED IMPROVEMENTS ON EXISTING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2023-11-08T06:22:27Z</dcterms:created>
  <dcterms:modified xsi:type="dcterms:W3CDTF">2023-11-09T13:49:50Z</dcterms:modified>
</cp:coreProperties>
</file>