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73" r:id="rId2"/>
    <p:sldId id="274" r:id="rId3"/>
    <p:sldId id="279" r:id="rId4"/>
    <p:sldId id="275" r:id="rId5"/>
    <p:sldId id="277" r:id="rId6"/>
    <p:sldId id="280" r:id="rId7"/>
    <p:sldId id="278" r:id="rId8"/>
    <p:sldId id="281" r:id="rId9"/>
    <p:sldId id="282" r:id="rId10"/>
    <p:sldId id="284" r:id="rId11"/>
    <p:sldId id="283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11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A6190-5AD5-411D-A2E1-CBFE7E9E6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50A6A-9AD9-4E67-9462-D622CFDE0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0A736-D3CF-4EB7-8BA0-56472C32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65AC6-B87A-4EBA-B5CD-060027BD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488DB-60F0-4281-A964-2443B325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2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EB3EE-A2DB-4BB1-A7D3-A0E19FE2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A02AF-04E3-4889-B2B3-D98DB361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4347A8-EED2-4DA7-9BE0-7AA7704ED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8424D-1236-4066-A324-3907D5E7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51CA-B414-4232-B114-A90ACC1F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D6192-695D-4227-AE0B-3EA9CBC3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54A16-14F8-4CB3-AD57-B527F609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325C68-8630-4876-B207-8FCAFF5D6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492D9-B443-41D4-973E-7F75D9963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DB944-0545-4638-A809-88812325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CB92B-2950-4C87-BD29-26773F1A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7218A-5399-4877-8317-49CE8692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91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837B0-C504-4248-82B3-C30E56AC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3E2B1-CB37-49C1-BDF5-69131C2FF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74288-8500-499F-B800-80D610D9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37A37-0202-4584-B227-5E6F42C4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D5D5F-4C5B-47C6-BB09-28353E75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66FFDE-E565-43B6-816D-AD849F713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196E0-7FFC-41C4-8A20-9977CFDD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04FD4-3F67-48F0-99BF-32E95510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0597B-50B0-49E1-AB31-8A6DEEA2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1D741-23EF-4045-864E-D0B67AE0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3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02B1F-64F3-4E30-B8C0-9E7B01A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F23D0-8C1C-4092-B53E-2ED20452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1F094-E542-4629-B01A-25843580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FC85F-C866-44D9-9EC9-379126B0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AF8C0-3ECF-4ADA-8BD9-5E582316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2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768DA-0488-4CED-A68C-9D2B56D8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7FB74-C757-47B8-9614-71988E97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28799-2D7D-4133-89EE-E64B341D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5DB67-A697-4381-857A-900FA494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B6B01-62BD-4950-A49D-FF9C3708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4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60867-D0E6-4DA9-8103-0F955DAD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6A977-D89D-4F04-8848-CF37D5DAF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981415-34F0-4F6E-A3DA-2034899B9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F067-FDFB-4F46-8834-5BEBB1E2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2DEEF-A9BA-413D-9A0B-D0E3CA7A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165A1-0101-4989-BD20-C59F856F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A170E-EAB4-40EF-931F-BCE42BB0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28271-321F-4BFE-90B3-B1331F00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8DC894-BAA6-4039-BE93-1822B537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48505-CC8F-456C-870A-402DF88E3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10CA90-34DA-40B8-AD1A-89B17C422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B891A4-B41E-472E-8570-33CD41DD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915F28-F346-48D6-9FD1-35B637CA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E73DF1-F4F2-4DA0-851B-99BEB7F1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8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9442-8CE2-4116-ADF1-E697A148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DA499-6C66-41BA-B784-CE6BD842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C86A6-1A27-41C7-9322-3007D624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8ADB03-FBEB-41FA-B8DE-B740EA18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1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C43016-326E-4DB4-9724-2123CCBEE99E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DF4B4-2C36-40E8-87E3-E6C2743F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AEFB8D-4BF9-403F-B2A6-BDEF316C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38EC4-1B30-4C03-8B5F-429FF2DD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C43016-326E-4DB4-9724-2123CCBEE99E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DF4B4-2C36-40E8-87E3-E6C2743F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AEFB8D-4BF9-403F-B2A6-BDEF316C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38EC4-1B30-4C03-8B5F-429FF2DD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DF4B4-2C36-40E8-87E3-E6C2743F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AEFB8D-4BF9-403F-B2A6-BDEF316C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38EC4-1B30-4C03-8B5F-429FF2DD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766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8B613-257D-48E4-BC08-4889370B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1247E-7D2A-458D-906F-C3353157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71369-175D-413C-AA17-836E5969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4F23-26F7-45C5-A3F7-10F80CCFD8E0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658A0-2760-4402-A880-D6CDDA740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51037-8752-41F7-B408-BFBD8874F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52D4-4EF0-45BD-937C-A896D8324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1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77946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86323" y="1499190"/>
            <a:ext cx="4219353" cy="3859619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6769060" y="1494587"/>
            <a:ext cx="1440000" cy="1440000"/>
          </a:xfrm>
          <a:prstGeom prst="rtTriangle">
            <a:avLst/>
          </a:prstGeom>
          <a:solidFill>
            <a:srgbClr val="fdd02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5566410" y="3167390"/>
            <a:ext cx="1078230" cy="5740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-300" normalizeH="0" baseline="0" mc:Ignorable="hp" hp:hslEmbossed="0">
                <a:solidFill>
                  <a:srgbClr val="3b3838"/>
                </a:solidFill>
                <a:latin typeface="맑은 고딕"/>
                <a:ea typeface="맑은 고딕"/>
              </a:rPr>
              <a:t>Part 3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-300" normalizeH="0" baseline="0" mc:Ignorable="hp" hp:hslEmbossed="0">
              <a:solidFill>
                <a:srgbClr val="3b3838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211035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85070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/>
          <p:cNvSpPr txBox="1"/>
          <p:nvPr/>
        </p:nvSpPr>
        <p:spPr>
          <a:xfrm>
            <a:off x="453948" y="540814"/>
            <a:ext cx="11284104" cy="5572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이 자료는 대한민국 저작권법의 보호를 받습니다. 작성된 모든 내용의 권리는 작성자에게 있으며, 작성자의 동의 없는 사용이 금지됩니다.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본 자료의 일부 혹은 전체 내용을 무단으로 복제/배포하거나 2차적 저작물로 재편집하는 경우, 5년 이하의 징역 또는 5천만원 이하의 벌금과 민사상 손해배상을 청구합니다.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※ 저작권법 제 30조(사적이용을 위한 복제)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공표된 저작물을 영리를 목적으로 하지 아니하고, 개인적으로 이용하거나 가정 및 이에 준하는 한정된 범위 안에서 이용하는 경우에는 그 이용자는 이를 복제할 수 있다. 다만, 공중의 사용에 제공하기 위하여 설치된 복사기기에 의한 복제는 그러지 아니하다.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※ 저작권법 제 136조(벌칙)의 ① 다음 각 호의 어느 하나에 해당하는 자는 5년 이하의 징역 또는 5천만원 이하의 벌금에 처하거나 이를 병과할 수 있다.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지적재산권 및 이 법에 따라 보호되는 재산적 권리(제93조에 따른 권리는 제외한다)를 복제, 공연, 공중송신, 전시, 배포, 대여, 2차적 저작물 작성의 방법으로 침해한 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※ 민법 제750조(불법행위의 내용)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고의 또는 과실로 인한 위법행위로 타인에게 손해를 가한 자는 그 손해를 배상할 책임이 있다.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165190004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115879"/>
          </a:xfrm>
          <a:prstGeom prst="rect">
            <a:avLst/>
          </a:prstGeom>
          <a:solidFill>
            <a:srgbClr val="03abc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563525" y="565961"/>
            <a:ext cx="1023340" cy="57513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목차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356235" y="2474567"/>
            <a:ext cx="1240155" cy="54295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Part 1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959233" y="2650860"/>
            <a:ext cx="4288144" cy="4523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시가배당률 투자법이란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4810" y="3523213"/>
            <a:ext cx="1240155" cy="54205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04292" y="3653465"/>
            <a:ext cx="2830598" cy="4499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주가 데이터 분석 개요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011161" y="4640955"/>
            <a:ext cx="1614054" cy="45301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파이썬 코드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30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422910" y="4543879"/>
            <a:ext cx="1240155" cy="54056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Part 3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12" name="직각 삼각형 11"/>
          <p:cNvSpPr/>
          <p:nvPr/>
        </p:nvSpPr>
        <p:spPr>
          <a:xfrm rot="10800000">
            <a:off x="6096000" y="2115879"/>
            <a:ext cx="6105618" cy="4742121"/>
          </a:xfrm>
          <a:prstGeom prst="rtTriangle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314694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86323" y="1499190"/>
            <a:ext cx="4219353" cy="3859619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6769060" y="1494587"/>
            <a:ext cx="1440000" cy="1440000"/>
          </a:xfrm>
          <a:prstGeom prst="rtTriangle">
            <a:avLst/>
          </a:prstGeom>
          <a:solidFill>
            <a:srgbClr val="fdd02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5566410" y="3167390"/>
            <a:ext cx="1078230" cy="5740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-300" normalizeH="0" baseline="0" mc:Ignorable="hp" hp:hslEmbossed="0">
                <a:solidFill>
                  <a:srgbClr val="3b3838"/>
                </a:solidFill>
                <a:latin typeface="맑은 고딕"/>
                <a:ea typeface="맑은 고딕"/>
              </a:rPr>
              <a:t>Part 1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-300" normalizeH="0" baseline="0" mc:Ignorable="hp" hp:hslEmbossed="0">
              <a:solidFill>
                <a:srgbClr val="3b3838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1357329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334289" y="331644"/>
            <a:ext cx="4011041" cy="5847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</a:rPr>
              <a:t>시가배당률 투자법이란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-300" normalizeH="0" baseline="0" mc:Ignorable="hp" hp:hslEmbossed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cxnSp>
        <p:nvCxnSpPr>
          <p:cNvPr id="6" name="직선 연결선 15"/>
          <p:cNvCxnSpPr/>
          <p:nvPr/>
        </p:nvCxnSpPr>
        <p:spPr>
          <a:xfrm>
            <a:off x="0" y="1165295"/>
            <a:ext cx="11653284" cy="0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7" name="TextBox 13"/>
          <p:cNvSpPr txBox="1"/>
          <p:nvPr/>
        </p:nvSpPr>
        <p:spPr>
          <a:xfrm>
            <a:off x="410994" y="1461775"/>
            <a:ext cx="11284104" cy="4317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돋움체"/>
                <a:ea typeface="돋움체"/>
              </a:rPr>
              <a:t>시가배당률 투자법이란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-300" normalizeH="0" baseline="0" mc:Ignorable="hp" hp:hslEmbossed="0">
              <a:solidFill>
                <a:srgbClr val="404040"/>
              </a:solidFill>
              <a:latin typeface="돋움체"/>
              <a:ea typeface="돋움체"/>
            </a:endParaRPr>
          </a:p>
        </p:txBody>
      </p:sp>
    </p:spTree>
    <p:extLst>
      <p:ext uri="{BB962C8B-B14F-4D97-AF65-F5344CB8AC3E}">
        <p14:creationId xmlns:p14="http://schemas.microsoft.com/office/powerpoint/2010/main" val="239904235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66920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86323" y="1499190"/>
            <a:ext cx="4219353" cy="3859619"/>
          </a:xfrm>
          <a:prstGeom prst="rect">
            <a:avLst/>
          </a:prstGeom>
          <a:solidFill>
            <a:srgbClr val="f2dedd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6769060" y="1494587"/>
            <a:ext cx="1440000" cy="1440000"/>
          </a:xfrm>
          <a:prstGeom prst="rtTriangle">
            <a:avLst/>
          </a:prstGeom>
          <a:solidFill>
            <a:srgbClr val="fdd02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5566410" y="3167390"/>
            <a:ext cx="1078230" cy="5740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-300" normalizeH="0" baseline="0" mc:Ignorable="hp" hp:hslEmbossed="0">
                <a:solidFill>
                  <a:srgbClr val="3b3838"/>
                </a:solidFill>
                <a:latin typeface="맑은 고딕"/>
                <a:ea typeface="맑은 고딕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-300" normalizeH="0" baseline="0" mc:Ignorable="hp" hp:hslEmbossed="0">
              <a:solidFill>
                <a:srgbClr val="3b3838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849872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59925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65740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46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colorful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fdd02d"/>
      </a:accent1>
      <a:accent2>
        <a:srgbClr val="03abcf"/>
      </a:accent2>
      <a:accent3>
        <a:srgbClr val="8bc8c9"/>
      </a:accent3>
      <a:accent4>
        <a:srgbClr val="f2dedd"/>
      </a:accent4>
      <a:accent5>
        <a:srgbClr val="c49676"/>
      </a:accent5>
      <a:accent6>
        <a:srgbClr val="9f938d"/>
      </a:accent6>
      <a:hlink>
        <a:srgbClr val="595959"/>
      </a:hlink>
      <a:folHlink>
        <a:srgbClr val="595959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161</ep:Words>
  <ep:PresentationFormat>와이드스크린</ep:PresentationFormat>
  <ep:Paragraphs>33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2021-01-03T01:18:04.000</dcterms:created>
  <dc:creator>Yu Saebyeol</dc:creator>
  <cp:lastModifiedBy>shaws</cp:lastModifiedBy>
  <dcterms:modified xsi:type="dcterms:W3CDTF">2022-12-21T07:49:32.629</dcterms:modified>
  <cp:revision>33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