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4" r:id="rId2"/>
    <p:sldId id="279" r:id="rId3"/>
    <p:sldId id="275" r:id="rId4"/>
    <p:sldId id="277" r:id="rId5"/>
    <p:sldId id="280" r:id="rId6"/>
    <p:sldId id="278" r:id="rId7"/>
    <p:sldId id="281" r:id="rId8"/>
    <p:sldId id="282" r:id="rId9"/>
    <p:sldId id="284" r:id="rId10"/>
    <p:sldId id="283" r:id="rId11"/>
    <p:sldId id="276" r:id="rId1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40" y="116"/>
      </p:cViewPr>
      <p:guideLst>
        <p:guide orient="horz" pos="3836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A6190-5AD5-411D-A2E1-CBFE7E9E6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50A6A-9AD9-4E67-9462-D622CFDE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0A736-D3CF-4EB7-8BA0-56472C32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65AC6-B87A-4EBA-B5CD-060027B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88DB-60F0-4281-A964-2443B325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2285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EB3EE-A2DB-4BB1-A7D3-A0E19FE2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A02AF-04E3-4889-B2B3-D98DB361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347A8-EED2-4DA7-9BE0-7AA7704ED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8424D-1236-4066-A324-3907D5E7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51CA-B414-4232-B114-A90ACC1F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D6192-695D-4227-AE0B-3EA9CBC3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6534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54A16-14F8-4CB3-AD57-B527F609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325C68-8630-4876-B207-8FCAFF5D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492D9-B443-41D4-973E-7F75D996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DB944-0545-4638-A809-88812325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B92B-2950-4C87-BD29-26773F1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7218A-5399-4877-8317-49CE869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9152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837B0-C504-4248-82B3-C30E56AC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3E2B1-CB37-49C1-BDF5-69131C2F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74288-8500-499F-B800-80D610D9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37A37-0202-4584-B227-5E6F42C4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5D5F-4C5B-47C6-BB09-28353E7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7687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66FFDE-E565-43B6-816D-AD849F713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196E0-7FFC-41C4-8A20-9977CFDD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04FD4-3F67-48F0-99BF-32E9551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0597B-50B0-49E1-AB31-8A6DEEA2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1D741-23EF-4045-864E-D0B67AE0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3973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02B1F-64F3-4E30-B8C0-9E7B01A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23D0-8C1C-4092-B53E-2ED2045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1F094-E542-4629-B01A-25843580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FC85F-C866-44D9-9EC9-379126B0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AF8C0-3ECF-4ADA-8BD9-5E582316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2624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768DA-0488-4CED-A68C-9D2B56D8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7FB74-C757-47B8-9614-71988E97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28799-2D7D-4133-89EE-E64B341D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5DB67-A697-4381-857A-900FA494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B6B01-62BD-4950-A49D-FF9C3708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4978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60867-D0E6-4DA9-8103-0F955DAD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6A977-D89D-4F04-8848-CF37D5DAF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81415-34F0-4F6E-A3DA-2034899B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F067-FDFB-4F46-8834-5BEBB1E2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2DEEF-A9BA-413D-9A0B-D0E3CA7A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165A1-0101-4989-BD20-C59F856F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63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A170E-EAB4-40EF-931F-BCE42BB0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28271-321F-4BFE-90B3-B1331F00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8DC894-BAA6-4039-BE93-1822B537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48505-CC8F-456C-870A-402DF88E3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10CA90-34DA-40B8-AD1A-89B17C42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B891A4-B41E-472E-8570-33CD41DD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15F28-F346-48D6-9FD1-35B637CA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73DF1-F4F2-4DA0-851B-99BEB7F1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81451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9442-8CE2-4116-ADF1-E697A148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DA499-6C66-41BA-B784-CE6BD842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C86A6-1A27-41C7-9322-3007D624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ADB03-FBEB-41FA-B8DE-B740EA18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1983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C43016-326E-4DB4-9724-2123CCBEE99E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DF4B4-2C36-40E8-87E3-E6C2743F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EFB8D-4BF9-403F-B2A6-BDEF316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38EC4-1B30-4C03-8B5F-429FF2D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18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C43016-326E-4DB4-9724-2123CCBEE99E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DF4B4-2C36-40E8-87E3-E6C2743F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EFB8D-4BF9-403F-B2A6-BDEF316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38EC4-1B30-4C03-8B5F-429FF2D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136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DF4B4-2C36-40E8-87E3-E6C2743F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EFB8D-4BF9-403F-B2A6-BDEF316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38EC4-1B30-4C03-8B5F-429FF2D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7663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8B613-257D-48E4-BC08-4889370B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1247E-7D2A-458D-906F-C3353157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71369-175D-413C-AA17-836E5969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658A0-2760-4402-A880-D6CDDA740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51037-8752-41F7-B408-BFBD8874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2142313"/>
          </a:xfrm>
          <a:prstGeom prst="rect">
            <a:avLst/>
          </a:prstGeom>
          <a:solidFill>
            <a:srgbClr val="03abc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563525" y="565961"/>
            <a:ext cx="1023340" cy="57513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807625" y="4432333"/>
            <a:ext cx="4031082" cy="191893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배당 가치 투자 전략이란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주가 데이터 분석 개요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파이썬 코드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362585" y="7698137"/>
            <a:ext cx="2869429" cy="4533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314694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00.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234507" y="1107098"/>
            <a:ext cx="6388985" cy="10800819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91485070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234507" y="1107100"/>
            <a:ext cx="6388985" cy="63935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이 자료는 대한민국 저작권법의 보호를 받습니다. 작성된 모든 내용의 권리는 작성자에게 있으며, 작성자의 동의 없는 사용이 금지됩니다.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본 자료의 일부 혹은 전체 내용을 무단으로 복제/배포하거나 2차적 저작물로 재편집하는 경우, 5년 이하의 징역 또는 5천만원 이하의 벌금과 민사상 손해배상을 청구합니다.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※ 저작권법 제 30조(사적이용을 위한 복제)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공표된 저작물을 영리를 목적으로 하지 아니하고, 개인적으로 이용하거나 가정 및 이에 준하는 한정된 범위 안에서 이용하는 경우에는 그 이용자는 이를 복제할 수 있다. 다만, 공중의 사용에 제공하기 위하여 설치된 복사기기에 의한 복제는 그러지 아니하다.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※ 저작권법 제 136조(벌칙)의 ① 다음 각 호의 어느 하나에 해당하는 자는 5년 이하의 징역 또는 5천만원 이하의 벌금에 처하거나 이를 병과할 수 있다.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지적재산권 및 이 법에 따라 보호되는 재산적 권리(제93조에 따른 권리는 제외한다)를 복제, 공연, 공중송신, 전시, 배포, 대여, 2차적 저작물 작성의 방법으로 침해한 자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※ 민법 제750조(불법행위의 내용)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고의 또는 과실로 인한 위법행위로 타인에게 손해를 가한 자는 그 손해를 배상할 책임이 있다.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165190004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2"/>
                </a:solidFill>
                <a:latin typeface="돋움"/>
                <a:ea typeface="돋움"/>
              </a:rPr>
              <a:t>Chapter 01.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2"/>
                </a:solidFill>
                <a:latin typeface="돋움"/>
                <a:ea typeface="돋움"/>
              </a:rPr>
              <a:t> 배당 가치 투자 전략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dk2"/>
              </a:solidFill>
              <a:latin typeface="돋움"/>
              <a:ea typeface="돋움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34506" y="1107093"/>
            <a:ext cx="6388985" cy="11340176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좋은 회사의 주식을 싸게 사서 비싸게 팔아라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~”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누구나 아는 주식 투자의 기본 원리입니다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그러나 실전에서는 대부분 실패합니다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왜 그럴까요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첫째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좋은 회사를 고르기가 어렵기 때문입니다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더군다나 직장인이 퇴근 후에 매크로를 공부하고 유망한 산업에서 미래에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등할 기업을 찾기란 짚더미에서 바늘 찾기입니다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둘째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싼 가격이 얼마이고 비싼 가격이 얼마인지 모르기 때문입니다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설사 유망한 기업을 찾았다고 해도 현재 가격이 싼 가격인지 비싼 가격인지 평가할 방법도 없습니다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하지만 실망하지 마세요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우리같은 평범한 직장인도 좋은 회사를 싸게 사서 비싸게 팔 수 있는 방법이 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바로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 가치 투자법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주식 시장의 원조라고 할 수 있는 미국에서는 이미 배당 가치 투자가 지수 투자보다 수익률이 높다는 것은 이미 증명되었습니다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파란 선은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Dividend Aristocrats,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한국말로 번역하면 배당 귀족주이고 빨간 선은 미국의 대표 지수인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S&amp;P 500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수익률입니다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65" y="7733337"/>
            <a:ext cx="6439068" cy="42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7329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334289" y="331644"/>
            <a:ext cx="4011041" cy="5847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시가배당률 투자법이란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10994" y="1461775"/>
            <a:ext cx="11284104" cy="4317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시가배당률 투자법이란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01.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2"/>
                </a:solidFill>
                <a:latin typeface="돋움"/>
                <a:ea typeface="돋움"/>
              </a:rPr>
              <a:t>배당 가치 투자 전략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234506" y="1107098"/>
            <a:ext cx="6388985" cy="10787722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배당귀족주란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25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년 이상 배당을 인상한 기업들이죠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과거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년 기준으로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S&amp;P 500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연평균 복리 수익률은 약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13%,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배당귀족주는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14%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원금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억원을 투자해서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년 동안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14%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복리 수익을 올리면 최종 평가금액이 얼마인가요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억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천만원입니다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만일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5%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예금 상품에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년간 묻어 두면 얼마가 될까요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억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천입니다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610" y="3274738"/>
            <a:ext cx="5693377" cy="3343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128" y="7816572"/>
            <a:ext cx="6168072" cy="37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235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01.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2"/>
                </a:solidFill>
                <a:latin typeface="돋움"/>
                <a:ea typeface="돋움"/>
              </a:rPr>
              <a:t>배당 가치 투자 전략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234506" y="1107098"/>
            <a:ext cx="6388985" cy="3673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234506" y="1107097"/>
            <a:ext cx="6388985" cy="91398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물론 과거 수익률이 미래 수익률을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100%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보장하지는 않습니다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그렇게 될 확률이 높다는 겁니다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여기서 핵심은 이런 겁니다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배당은 투자 수익과 밀접한 상관관계가 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이제 배당 가치 투자 전략에 대해서 설명해 보겠습니다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첫째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좋은 회사를 선정합니다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전문 용어로 블루칩 주식이라고 합니다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배당금 인상 – 지난 12년간 최소 5배 증가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S&amp;P 품질 순위 – "A" 등급 이상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유동성 – 최소 500만 주 발행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유동성 – 최소 80개 기관 투자자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연속 배당 - 최소 25년 연속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수입 – 지난 12년 중 7년 동안 개선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둘째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배당수익률을 기준으로 매수 시점과 매매 시점을 찾는다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배당수익률이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역사적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고점(주가 저점)일 때 매수한다.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배당수익률이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역사적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저점(주가 고점)일 때 매도한다.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배당수익률은 어떻게 계산하나요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171360" lvl="0" indent="-171360" algn="just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배당수익률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배당금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주가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따라서 배당수익률이 높으면 주가가 싼 거고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배당수익률이 낮으면 주가가 높은 상태입니다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306669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00.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34507" y="1107098"/>
            <a:ext cx="6388985" cy="10800819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배당 가치 투자 전략이 좋은 건 알겠는데 실제로 어떻게 적용할 수 있을까요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구슬이 서말이라도 꿰어야 보배다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!”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아무리 좋은 전략이라도 써 먹을 수 없다면 말짱 도루묵입니다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하지만 걱정하지 마세요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 파이썬 데이터 분석으로 배당 가치 투자 전략을 만들면 됩니다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전체적인 순서는 아래와 같습니다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미국 배당 귀족주 리스트를 받아 온다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야후 파이낸스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를 이용해서 주식 데이터를 불러 온다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과거 배당 이력을 계산하고 역사적 고점과 저점을 찾는다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현재 배당률을 기준으로 매수 점수를 산출한다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매수 점수를 기준으로 투자 후보를 선정한다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8849872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00.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234507" y="1107098"/>
            <a:ext cx="6388985" cy="10800819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8259925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00.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234507" y="1107098"/>
            <a:ext cx="6388985" cy="10800819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25165740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00.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234507" y="1107098"/>
            <a:ext cx="6388985" cy="10800819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142846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Chapter 00.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f3f3f"/>
                </a:solidFill>
                <a:latin typeface="돋움"/>
                <a:ea typeface="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3f3f3f"/>
              </a:solidFill>
              <a:latin typeface="돋움"/>
              <a:ea typeface="돋움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34507" y="1107098"/>
            <a:ext cx="6388985" cy="10800819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100" normalizeH="0" baseline="0" mc:Ignorable="hp" hp:hslEmbossed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3721103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olorful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dd02d"/>
      </a:accent1>
      <a:accent2>
        <a:srgbClr val="03abcf"/>
      </a:accent2>
      <a:accent3>
        <a:srgbClr val="8bc8c9"/>
      </a:accent3>
      <a:accent4>
        <a:srgbClr val="f2dedd"/>
      </a:accent4>
      <a:accent5>
        <a:srgbClr val="c49676"/>
      </a:accent5>
      <a:accent6>
        <a:srgbClr val="9f938d"/>
      </a:accent6>
      <a:hlink>
        <a:srgbClr val="595959"/>
      </a:hlink>
      <a:folHlink>
        <a:srgbClr val="595959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503</ep:Words>
  <ep:PresentationFormat>사용자 지정</ep:PresentationFormat>
  <ep:Paragraphs>157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2021-01-03T01:18:04.000</dcterms:created>
  <dc:creator>Yu Saebyeol</dc:creator>
  <cp:lastModifiedBy>shaws</cp:lastModifiedBy>
  <dcterms:modified xsi:type="dcterms:W3CDTF">2022-12-25T02:45:46.282</dcterms:modified>
  <cp:revision>56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