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74" r:id="rId4"/>
    <p:sldId id="301" r:id="rId5"/>
    <p:sldId id="347" r:id="rId6"/>
    <p:sldId id="279" r:id="rId7"/>
    <p:sldId id="349" r:id="rId8"/>
    <p:sldId id="275" r:id="rId9"/>
    <p:sldId id="281" r:id="rId10"/>
    <p:sldId id="282" r:id="rId11"/>
    <p:sldId id="283" r:id="rId12"/>
    <p:sldId id="284" r:id="rId13"/>
    <p:sldId id="350" r:id="rId14"/>
    <p:sldId id="358" r:id="rId15"/>
    <p:sldId id="351" r:id="rId16"/>
    <p:sldId id="359" r:id="rId17"/>
    <p:sldId id="360" r:id="rId18"/>
    <p:sldId id="361" r:id="rId19"/>
    <p:sldId id="352" r:id="rId20"/>
    <p:sldId id="353" r:id="rId21"/>
    <p:sldId id="354" r:id="rId22"/>
    <p:sldId id="355" r:id="rId23"/>
    <p:sldId id="356" r:id="rId24"/>
    <p:sldId id="357" r:id="rId25"/>
    <p:sldId id="276" r:id="rId26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133" autoAdjust="0"/>
    <p:restoredTop sz="93348"/>
  </p:normalViewPr>
  <p:slideViewPr>
    <p:cSldViewPr snapToGrid="0">
      <p:cViewPr varScale="1">
        <p:scale>
          <a:sx n="100" d="100"/>
          <a:sy n="100" d="100"/>
        </p:scale>
        <p:origin x="1512" y="72"/>
      </p:cViewPr>
      <p:guideLst>
        <p:guide orient="horz" pos="3094"/>
        <p:guide pos="214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4"/>
        <p:guide pos="214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handoutMaster" Target="handoutMasters/handoutMaster1.xml"  /><Relationship Id="rId30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902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42037" y="685800"/>
            <a:ext cx="23739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4453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39996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832226" y="9541404"/>
            <a:ext cx="2950633" cy="296664"/>
          </a:xfrm>
          <a:prstGeom prst="rect">
            <a:avLst/>
          </a:prstGeom>
        </p:spPr>
        <p:txBody>
          <a:bodyPr/>
          <a:lstStyle>
            <a:lvl1pPr>
              <a:defRPr>
                <a:latin typeface="돋움"/>
                <a:ea typeface="돋움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5164534"/>
            <a:ext cx="2743200" cy="296664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3B1552D4-4EF0-45BD-937C-A896D8324C2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7" name="가로 글상자 6"/>
          <p:cNvSpPr txBox="1"/>
          <p:nvPr userDrawn="1"/>
        </p:nvSpPr>
        <p:spPr>
          <a:xfrm>
            <a:off x="851957" y="2622659"/>
            <a:ext cx="5154084" cy="4660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5000">
                <a:solidFill>
                  <a:srgbClr val="F2F2F2"/>
                </a:solidFill>
                <a:latin typeface="돋움"/>
                <a:ea typeface="돋움"/>
                <a:cs typeface="+mn-cs"/>
              </a:rPr>
              <a:t>코드</a:t>
            </a:r>
          </a:p>
          <a:p>
            <a:pPr lvl="0" algn="ctr">
              <a:defRPr/>
            </a:pPr>
            <a:r>
              <a:rPr lang="ko-KR" altLang="en-US" sz="15000">
                <a:solidFill>
                  <a:srgbClr val="F2F2F2"/>
                </a:solidFill>
                <a:latin typeface="돋움"/>
                <a:ea typeface="돋움"/>
                <a:cs typeface="+mn-cs"/>
              </a:rPr>
              <a:t>장인</a:t>
            </a:r>
          </a:p>
        </p:txBody>
      </p:sp>
    </p:spTree>
    <p:extLst>
      <p:ext uri="{BB962C8B-B14F-4D97-AF65-F5344CB8AC3E}">
        <p14:creationId xmlns:p14="http://schemas.microsoft.com/office/powerpoint/2010/main" val="165652285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832226" y="9541404"/>
            <a:ext cx="2950633" cy="296664"/>
          </a:xfrm>
          <a:prstGeom prst="rect">
            <a:avLst/>
          </a:prstGeom>
        </p:spPr>
        <p:txBody>
          <a:bodyPr/>
          <a:lstStyle>
            <a:lvl1pPr>
              <a:defRPr>
                <a:latin typeface="돋움"/>
                <a:ea typeface="돋움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5164534"/>
            <a:ext cx="2743200" cy="296664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3B1552D4-4EF0-45BD-937C-A896D8324C2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7" name="가로 글상자 6"/>
          <p:cNvSpPr txBox="1"/>
          <p:nvPr userDrawn="1"/>
        </p:nvSpPr>
        <p:spPr>
          <a:xfrm>
            <a:off x="851957" y="2622659"/>
            <a:ext cx="5154084" cy="4660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5000">
                <a:solidFill>
                  <a:srgbClr val="f2f2f2"/>
                </a:solidFill>
                <a:latin typeface="돋움"/>
                <a:ea typeface="돋움"/>
                <a:cs typeface="+mn-cs"/>
              </a:rPr>
              <a:t>코드</a:t>
            </a:r>
            <a:endParaRPr lang="ko-KR" altLang="en-US" sz="15000">
              <a:solidFill>
                <a:srgbClr val="f2f2f2"/>
              </a:solidFill>
              <a:latin typeface="돋움"/>
              <a:ea typeface="돋움"/>
              <a:cs typeface="+mn-cs"/>
            </a:endParaRPr>
          </a:p>
          <a:p>
            <a:pPr lvl="0" algn="ctr">
              <a:defRPr/>
            </a:pPr>
            <a:r>
              <a:rPr lang="ko-KR" altLang="en-US" sz="15000">
                <a:solidFill>
                  <a:srgbClr val="f2f2f2"/>
                </a:solidFill>
                <a:latin typeface="돋움"/>
                <a:ea typeface="돋움"/>
                <a:cs typeface="+mn-cs"/>
              </a:rPr>
              <a:t>장인</a:t>
            </a:r>
            <a:endParaRPr lang="ko-KR" altLang="en-US" sz="15000">
              <a:solidFill>
                <a:srgbClr val="f2f2f2"/>
              </a:solidFill>
              <a:latin typeface="돋움"/>
              <a:ea typeface="돋움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858000" cy="12605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 flipH="1" flipV="1">
            <a:off x="0" y="9176657"/>
            <a:ext cx="6858000" cy="72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091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81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cafe.naver.com/codegarage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www.anaconda.com/" TargetMode="External"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 txBox="1"/>
          <p:nvPr/>
        </p:nvSpPr>
        <p:spPr>
          <a:xfrm>
            <a:off x="514855" y="2131600"/>
            <a:ext cx="5828290" cy="58008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7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일 완성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파이썬 퀀트투자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코스피 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배당주 분석하기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43146941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/>
          <p:cNvSpPr txBox="1"/>
          <p:nvPr/>
        </p:nvSpPr>
        <p:spPr>
          <a:xfrm>
            <a:off x="234507" y="1107098"/>
            <a:ext cx="6388985" cy="848505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이제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 파이썬 커널을 만들겠습니다.​</a:t>
            </a: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다시 우측 상단에서 'New -&gt; Python3"를 클릭합니다.</a:t>
            </a: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파이썬 커널이 만들어졌습니다.</a:t>
            </a: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“Untitled”를 클릭하고</a:t>
            </a: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 파일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 이름을 </a:t>
            </a: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바꿔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 줍니다.</a:t>
            </a: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100" normalizeH="0" baseline="0">
                <a:solidFill>
                  <a:srgbClr val="0000ff"/>
                </a:solidFill>
                <a:latin typeface="돋움"/>
                <a:ea typeface="돋움"/>
                <a:cs typeface="+mn-cs"/>
              </a:rPr>
              <a:t>“Day1_Install_Pykrx”</a:t>
            </a:r>
            <a:endParaRPr kumimoji="0" lang="en-US" altLang="ko-KR" sz="1200" b="0" i="0" u="none" strike="noStrike" kern="1200" cap="none" spc="100" normalizeH="0" baseline="0">
              <a:solidFill>
                <a:srgbClr val="0000ff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0000ff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0000ff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0000ff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0000ff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0000ff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0000ff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0000ff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0000ff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000" y="2095626"/>
            <a:ext cx="5772150" cy="17899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3612" y="4280384"/>
            <a:ext cx="5824949" cy="216886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Day 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주피터 노트북 설치하기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2295" y="7349718"/>
            <a:ext cx="5931524" cy="21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41365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3"/>
          <p:cNvSpPr txBox="1"/>
          <p:nvPr/>
        </p:nvSpPr>
        <p:spPr>
          <a:xfrm>
            <a:off x="234506" y="1107098"/>
            <a:ext cx="6388985" cy="85530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한국 주식 분석을 위한 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pyrkx 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라이브러리를 설치하고 테스트합니다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kumimoji="0" lang="ko-KR" altLang="en-US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빈 박스에 아래처럼 입력합니다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i="0" u="none" strike="noStrike" kern="1200" cap="none" normalizeH="0" baseline="0">
                <a:solidFill>
                  <a:srgbClr val="0000ff"/>
                </a:solidFill>
                <a:latin typeface="돋움"/>
                <a:ea typeface="돋움"/>
              </a:rPr>
              <a:t>%pip install pykrx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그리고 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Shift + Enter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를 누릅니다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입력한 명령어가 실행됩니다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478" y="2432609"/>
            <a:ext cx="6285042" cy="182704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1475" y="5010150"/>
            <a:ext cx="6277305" cy="276701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Day 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주피터 노트북 설치하기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68084366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3"/>
          <p:cNvSpPr txBox="1"/>
          <p:nvPr/>
        </p:nvSpPr>
        <p:spPr>
          <a:xfrm>
            <a:off x="234506" y="1107098"/>
            <a:ext cx="6388985" cy="85530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이런 메시지가 떴다면 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pykrx 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설치가 성공한 겁니다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간단하게 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pykrx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를 테스트 해 보고 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1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일차 연습을 마치겠습니다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아래 코드를 입력하고 실행합니다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from pykrx import stock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그리고 다음 박스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(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주피터 노트북에서는 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‘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셀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’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이라고 부릅니다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.)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에는 아래 코드를 입력하고 실행합니다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tickers = stock.get_market_ticker_list()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tickers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get_market_ticker_list()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라는 함수를 호출해서 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tickers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라는 변수에 한국 시장의 모든 주식 코드를 리스트로 저장한 겁니다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이것으로 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1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일차 연습을 마칩니다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고생하셨습니다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783338"/>
            <a:ext cx="6858000" cy="78151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Day 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주피터 노트북 설치하기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5924" y="5342791"/>
            <a:ext cx="6226151" cy="230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852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3"/>
          <p:cNvSpPr txBox="1"/>
          <p:nvPr/>
        </p:nvSpPr>
        <p:spPr>
          <a:xfrm>
            <a:off x="234506" y="1107098"/>
            <a:ext cx="6388985" cy="85530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Day 2. 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54697298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3"/>
          <p:cNvSpPr txBox="1"/>
          <p:nvPr/>
        </p:nvSpPr>
        <p:spPr>
          <a:xfrm>
            <a:off x="234506" y="1107098"/>
            <a:ext cx="6388985" cy="85530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Day . 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3782112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3"/>
          <p:cNvSpPr txBox="1"/>
          <p:nvPr/>
        </p:nvSpPr>
        <p:spPr>
          <a:xfrm>
            <a:off x="234506" y="1107098"/>
            <a:ext cx="6388985" cy="85530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Day . 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4264037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3"/>
          <p:cNvSpPr txBox="1"/>
          <p:nvPr/>
        </p:nvSpPr>
        <p:spPr>
          <a:xfrm>
            <a:off x="234506" y="1107098"/>
            <a:ext cx="6388985" cy="85530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Day . 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07773035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3"/>
          <p:cNvSpPr txBox="1"/>
          <p:nvPr/>
        </p:nvSpPr>
        <p:spPr>
          <a:xfrm>
            <a:off x="234506" y="1107098"/>
            <a:ext cx="6388985" cy="85530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Day . 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09165025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3"/>
          <p:cNvSpPr txBox="1"/>
          <p:nvPr/>
        </p:nvSpPr>
        <p:spPr>
          <a:xfrm>
            <a:off x="234506" y="1107098"/>
            <a:ext cx="6388985" cy="85530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Day . 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28731500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3"/>
          <p:cNvSpPr txBox="1"/>
          <p:nvPr/>
        </p:nvSpPr>
        <p:spPr>
          <a:xfrm>
            <a:off x="234506" y="1107098"/>
            <a:ext cx="6388985" cy="85530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Day . 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03438072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/>
        </p:nvSpPr>
        <p:spPr>
          <a:xfrm>
            <a:off x="514855" y="1502950"/>
            <a:ext cx="5828290" cy="4200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ct val="150000"/>
              </a:lnSpc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Day 0.</a:t>
            </a: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 코딩 공부 </a:t>
            </a: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‘</a:t>
            </a: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각</a:t>
            </a: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’</a:t>
            </a: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잡고 하지 마라</a:t>
            </a: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!</a:t>
            </a:r>
            <a:endParaRPr kumimoji="0" lang="en-US" altLang="ko-KR" sz="2000" b="0" i="0" u="none" strike="noStrike" kern="1200" cap="none" spc="0" normalizeH="0" baseline="0">
              <a:latin typeface="맑은 고딕"/>
              <a:ea typeface="맑은 고딕"/>
            </a:endParaRPr>
          </a:p>
          <a:p>
            <a:pPr marL="0" lvl="0" indent="0" algn="l">
              <a:lnSpc>
                <a:spcPct val="150000"/>
              </a:lnSpc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Day 1.</a:t>
            </a: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 주피터 노트북 설치하기</a:t>
            </a:r>
            <a:endParaRPr kumimoji="0" lang="ko-KR" altLang="en-US" sz="2000" b="0" i="0" u="none" strike="noStrike" kern="1200" cap="none" spc="0" normalizeH="0" baseline="0">
              <a:latin typeface="맑은 고딕"/>
              <a:ea typeface="맑은 고딕"/>
            </a:endParaRPr>
          </a:p>
          <a:p>
            <a:pPr marL="0" lvl="0" indent="0" algn="l">
              <a:lnSpc>
                <a:spcPct val="150000"/>
              </a:lnSpc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Day 2.</a:t>
            </a: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 판다스 데이터프레임 실습 </a:t>
            </a:r>
            <a:endParaRPr kumimoji="0" lang="ko-KR" altLang="en-US" sz="2000" b="0" i="0" u="none" strike="noStrike" kern="1200" cap="none" spc="0" normalizeH="0" baseline="0">
              <a:latin typeface="맑은 고딕"/>
              <a:ea typeface="맑은 고딕"/>
            </a:endParaRPr>
          </a:p>
          <a:p>
            <a:pPr marL="0" lvl="0" indent="0" algn="l">
              <a:lnSpc>
                <a:spcPct val="150000"/>
              </a:lnSpc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Day 3.</a:t>
            </a: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pykrx api</a:t>
            </a: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 실습</a:t>
            </a:r>
            <a:endParaRPr kumimoji="0" lang="ko-KR" altLang="en-US" sz="2000" b="0" i="0" u="none" strike="noStrike" kern="1200" cap="none" spc="0" normalizeH="0" baseline="0">
              <a:latin typeface="맑은 고딕"/>
              <a:ea typeface="맑은 고딕"/>
            </a:endParaRPr>
          </a:p>
          <a:p>
            <a:pPr marL="0" lvl="0" indent="0" algn="l">
              <a:lnSpc>
                <a:spcPct val="150000"/>
              </a:lnSpc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Day 4.</a:t>
            </a: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 코스피 저평가 우량주 선정하기</a:t>
            </a:r>
            <a:endParaRPr kumimoji="0" lang="ko-KR" altLang="en-US" sz="2000" b="0" i="0" u="none" strike="noStrike" kern="1200" cap="none" spc="0" normalizeH="0" baseline="0">
              <a:latin typeface="맑은 고딕"/>
              <a:ea typeface="맑은 고딕"/>
            </a:endParaRPr>
          </a:p>
          <a:p>
            <a:pPr marL="0" lvl="0" indent="0" algn="l">
              <a:lnSpc>
                <a:spcPct val="150000"/>
              </a:lnSpc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Day 5.</a:t>
            </a: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 코스피 </a:t>
            </a:r>
            <a:endParaRPr kumimoji="0" lang="ko-KR" altLang="en-US" sz="2000" b="0" i="0" u="none" strike="noStrike" kern="1200" cap="none" spc="0" normalizeH="0" baseline="0">
              <a:latin typeface="맑은 고딕"/>
              <a:ea typeface="맑은 고딕"/>
            </a:endParaRPr>
          </a:p>
          <a:p>
            <a:pPr marL="0" lvl="0" indent="0" algn="l">
              <a:lnSpc>
                <a:spcPct val="150000"/>
              </a:lnSpc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Day 6.</a:t>
            </a: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 코스피 전체 배당주 한 방에 분석하기 </a:t>
            </a:r>
            <a:endParaRPr kumimoji="0" lang="ko-KR" altLang="en-US" sz="2000" b="0" i="0" u="none" strike="noStrike" kern="1200" cap="none" spc="0" normalizeH="0" baseline="0">
              <a:latin typeface="맑은 고딕"/>
              <a:ea typeface="맑은 고딕"/>
            </a:endParaRPr>
          </a:p>
          <a:p>
            <a:pPr marL="0" lvl="0" indent="0" algn="l">
              <a:lnSpc>
                <a:spcPct val="150000"/>
              </a:lnSpc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Day 7.</a:t>
            </a: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 실행파일 만들기</a:t>
            </a:r>
            <a:endParaRPr kumimoji="0" lang="ko-KR" altLang="en-US" sz="2000" b="0" i="0" u="none" strike="noStrike" kern="1200" cap="none" spc="0" normalizeH="0" baseline="0">
              <a:latin typeface="맑은 고딕"/>
              <a:ea typeface="맑은 고딕"/>
            </a:endParaRPr>
          </a:p>
          <a:p>
            <a:pPr marL="0" lvl="0" indent="0" algn="l">
              <a:lnSpc>
                <a:spcPct val="150000"/>
              </a:lnSpc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Day 0 Again.</a:t>
            </a: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 마치며</a:t>
            </a:r>
            <a:endParaRPr kumimoji="0" lang="ko-KR" altLang="en-US" sz="2000" b="0" i="0" u="none" strike="noStrike" kern="1200" cap="none" spc="0" normalizeH="0" baseline="0">
              <a:latin typeface="맑은 고딕"/>
              <a:ea typeface="맑은 고딕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2362585" y="7698137"/>
            <a:ext cx="2869429" cy="45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400" b="0" i="0" u="none" strike="noStrike" kern="1200" cap="none" spc="-300" normalizeH="0" baseline="0">
              <a:solidFill>
                <a:srgbClr val="404040"/>
              </a:solidFill>
              <a:latin typeface="맑은 고딕"/>
              <a:ea typeface="맑은 고딕"/>
            </a:endParaRPr>
          </a:p>
        </p:txBody>
      </p:sp>
      <p:sp>
        <p:nvSpPr>
          <p:cNvPr id="17" name="가로 글상자 16"/>
          <p:cNvSpPr txBox="1"/>
          <p:nvPr userDrawn="1"/>
        </p:nvSpPr>
        <p:spPr>
          <a:xfrm>
            <a:off x="0" y="0"/>
            <a:ext cx="6858000" cy="1371271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67530e"/>
                </a:solidFill>
                <a:latin typeface="돋움"/>
                <a:ea typeface="돋움"/>
                <a:cs typeface="마루 부리 Beta"/>
              </a:rPr>
              <a:t>목차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67530e"/>
              </a:solidFill>
              <a:latin typeface="돋움"/>
              <a:ea typeface="돋움"/>
              <a:cs typeface="마루 부리 Beta"/>
            </a:endParaRPr>
          </a:p>
        </p:txBody>
      </p:sp>
    </p:spTree>
    <p:extLst>
      <p:ext uri="{BB962C8B-B14F-4D97-AF65-F5344CB8AC3E}">
        <p14:creationId xmlns:p14="http://schemas.microsoft.com/office/powerpoint/2010/main" val="1867033468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3"/>
          <p:cNvSpPr txBox="1"/>
          <p:nvPr/>
        </p:nvSpPr>
        <p:spPr>
          <a:xfrm>
            <a:off x="234506" y="1107098"/>
            <a:ext cx="6388985" cy="85530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Day . 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95595098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3"/>
          <p:cNvSpPr txBox="1"/>
          <p:nvPr/>
        </p:nvSpPr>
        <p:spPr>
          <a:xfrm>
            <a:off x="234506" y="1107098"/>
            <a:ext cx="6388985" cy="85530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Day . 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1453767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3"/>
          <p:cNvSpPr txBox="1"/>
          <p:nvPr/>
        </p:nvSpPr>
        <p:spPr>
          <a:xfrm>
            <a:off x="234506" y="1107098"/>
            <a:ext cx="6388985" cy="85530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Day . 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32663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234507" y="1107100"/>
            <a:ext cx="6388985" cy="6393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100" normalizeH="0" baseline="0">
                <a:solidFill>
                  <a:srgbClr val="404040"/>
                </a:solidFill>
                <a:latin typeface="돋움체"/>
                <a:ea typeface="돋움체"/>
              </a:rPr>
              <a:t>이 자료는 대한민국 저작권법의 보호를 받습니다. 작성된 모든 내용의 권리는 작성자에게 있으며, 작성자의 동의 없는 사용이 금지됩니다.</a:t>
            </a: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100" normalizeH="0" baseline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100" normalizeH="0" baseline="0">
                <a:solidFill>
                  <a:srgbClr val="404040"/>
                </a:solidFill>
                <a:latin typeface="돋움체"/>
                <a:ea typeface="돋움체"/>
              </a:rPr>
              <a:t>본 자료의 일부 혹은 전체 내용을 무단으로 복제/배포하거나 2차적 저작물로 재편집하는 경우, 5년 이하의 징역 또는 5천만원 이하의 벌금과 민사상 손해배상을 청구합니다.</a:t>
            </a: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100" normalizeH="0" baseline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100" normalizeH="0" baseline="0">
                <a:solidFill>
                  <a:srgbClr val="404040"/>
                </a:solidFill>
                <a:latin typeface="돋움체"/>
                <a:ea typeface="돋움체"/>
              </a:rPr>
              <a:t>※ 저작권법 제 30조(사적이용을 위한 복제)</a:t>
            </a: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100" normalizeH="0" baseline="0">
                <a:solidFill>
                  <a:srgbClr val="404040"/>
                </a:solidFill>
                <a:latin typeface="돋움체"/>
                <a:ea typeface="돋움체"/>
              </a:rPr>
              <a:t>공표된 저작물을 영리를 목적으로 하지 아니하고, 개인적으로 이용하거나 가정 및 이에 준하는 한정된 범위 안에서 이용하는 경우에는 그 이용자는 이를 복제할 수 있다. 다만, 공중의 사용에 제공하기 위하여 설치된 복사기기에 의한 복제는 그러지 아니하다.</a:t>
            </a: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100" normalizeH="0" baseline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100" normalizeH="0" baseline="0">
                <a:solidFill>
                  <a:srgbClr val="404040"/>
                </a:solidFill>
                <a:latin typeface="돋움체"/>
                <a:ea typeface="돋움체"/>
              </a:rPr>
              <a:t>※ 저작권법 제 136조(벌칙)의 ① 다음 각 호의 어느 하나에 해당하는 자는 5년 이하의 징역 또는 5천만원 이하의 벌금에 처하거나 이를 병과할 수 있다.</a:t>
            </a: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100" normalizeH="0" baseline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100" normalizeH="0" baseline="0">
                <a:solidFill>
                  <a:srgbClr val="404040"/>
                </a:solidFill>
                <a:latin typeface="돋움체"/>
                <a:ea typeface="돋움체"/>
              </a:rPr>
              <a:t>지적재산권 및 이 법에 따라 보호되는 재산적 권리(제93조에 따른 권리는 제외한다)를 복제, 공연, 공중송신, 전시, 배포, 대여, 2차적 저작물 작성의 방법으로 침해한 자</a:t>
            </a: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100" normalizeH="0" baseline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100" normalizeH="0" baseline="0">
                <a:solidFill>
                  <a:srgbClr val="404040"/>
                </a:solidFill>
                <a:latin typeface="돋움체"/>
                <a:ea typeface="돋움체"/>
              </a:rPr>
              <a:t>※ 민법 제750조(불법행위의 내용)</a:t>
            </a: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100" normalizeH="0" baseline="0">
                <a:solidFill>
                  <a:srgbClr val="404040"/>
                </a:solidFill>
                <a:latin typeface="돋움체"/>
                <a:ea typeface="돋움체"/>
              </a:rPr>
              <a:t>고의 또는 과실로 인한 위법행위로 타인에게 손해를 가한 자는 그 손해를 배상할 책임이 있다.</a:t>
            </a:r>
          </a:p>
        </p:txBody>
      </p:sp>
    </p:spTree>
    <p:extLst>
      <p:ext uri="{BB962C8B-B14F-4D97-AF65-F5344CB8AC3E}">
        <p14:creationId xmlns:p14="http://schemas.microsoft.com/office/powerpoint/2010/main" val="1651900045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572510" y="582135"/>
            <a:ext cx="3748030" cy="5751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전자책 사용 가이드</a:t>
            </a:r>
            <a:endParaRPr kumimoji="0" lang="ko-KR" altLang="en-US" sz="32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514855" y="2131602"/>
            <a:ext cx="5828290" cy="2829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000" lvl="0" indent="-444000" algn="l">
              <a:lnSpc>
                <a:spcPct val="150000"/>
              </a:lnSpc>
              <a:buAutoNum type="arabicPeriod"/>
              <a:defRPr/>
            </a:pP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파이썬 기초가 있다면 </a:t>
            </a: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Day 3</a:t>
            </a: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부터 시작하세요</a:t>
            </a: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.</a:t>
            </a:r>
            <a:endParaRPr kumimoji="0" lang="en-US" altLang="ko-KR" sz="2000" b="0" i="0" u="none" strike="noStrike" kern="1200" cap="none" spc="0" normalizeH="0" baseline="0">
              <a:latin typeface="맑은 고딕"/>
              <a:ea typeface="맑은 고딕"/>
            </a:endParaRPr>
          </a:p>
          <a:p>
            <a:pPr marL="444000" lvl="0" indent="-444000" algn="l">
              <a:lnSpc>
                <a:spcPct val="150000"/>
              </a:lnSpc>
              <a:buAutoNum type="arabicPeriod"/>
              <a:defRPr/>
            </a:pP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코드 실행 중 에러가 발생할 경우 네이버 카페에 질문을 올려 주세요</a:t>
            </a: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.</a:t>
            </a:r>
            <a:endParaRPr kumimoji="0" lang="en-US" altLang="ko-KR" sz="2000" b="0" i="0" u="none" strike="noStrike" kern="1200" cap="none" spc="0" normalizeH="0" baseline="0">
              <a:latin typeface="맑은 고딕"/>
              <a:ea typeface="맑은 고딕"/>
            </a:endParaRPr>
          </a:p>
          <a:p>
            <a:pPr marL="0" lvl="0" indent="0" algn="l">
              <a:lnSpc>
                <a:spcPct val="150000"/>
              </a:lnSpc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     주소</a:t>
            </a: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  <a:hlinkClick r:id="rId2"/>
              </a:rPr>
              <a:t>https://cafe.naver.com/codegarage</a:t>
            </a:r>
            <a:endParaRPr kumimoji="0" lang="en-US" altLang="ko-KR" sz="2000" b="0" i="0" u="none" strike="noStrike" kern="1200" cap="none" spc="0" normalizeH="0" baseline="0">
              <a:latin typeface="맑은 고딕"/>
              <a:ea typeface="맑은 고딕"/>
            </a:endParaRPr>
          </a:p>
          <a:p>
            <a:pPr marL="0" lvl="0" indent="0" algn="l">
              <a:lnSpc>
                <a:spcPct val="150000"/>
              </a:lnSpc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     </a:t>
            </a:r>
            <a:endParaRPr kumimoji="0" lang="ko-KR" altLang="en-US" sz="2000" b="0" i="0" u="none" strike="noStrike" kern="1200" cap="none" spc="0" normalizeH="0" baseline="0">
              <a:latin typeface="맑은 고딕"/>
              <a:ea typeface="맑은 고딕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000" b="0" i="0" u="none" strike="noStrike" kern="1200" cap="none" spc="0" normalizeH="0" baseline="0">
              <a:latin typeface="맑은 고딕"/>
              <a:ea typeface="맑은 고딕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2362585" y="7698137"/>
            <a:ext cx="2869429" cy="45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400" b="0" i="0" u="none" strike="noStrike" kern="1200" cap="none" spc="-300" normalizeH="0" baseline="0">
              <a:solidFill>
                <a:srgbClr val="404040"/>
              </a:solidFill>
              <a:latin typeface="맑은 고딕"/>
              <a:ea typeface="맑은 고딕"/>
            </a:endParaRPr>
          </a:p>
        </p:txBody>
      </p:sp>
      <p:sp>
        <p:nvSpPr>
          <p:cNvPr id="11" name="가로 글상자 10"/>
          <p:cNvSpPr txBox="1"/>
          <p:nvPr userDrawn="1"/>
        </p:nvSpPr>
        <p:spPr>
          <a:xfrm>
            <a:off x="0" y="0"/>
            <a:ext cx="6858000" cy="136306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67530e"/>
                </a:solidFill>
                <a:latin typeface="돋움"/>
                <a:ea typeface="돋움"/>
                <a:cs typeface="마루 부리 Beta"/>
              </a:rPr>
              <a:t>전자책 사용 가이드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67530e"/>
              </a:solidFill>
              <a:latin typeface="돋움"/>
              <a:ea typeface="돋움"/>
              <a:cs typeface="마루 부리 Beta"/>
            </a:endParaRPr>
          </a:p>
        </p:txBody>
      </p:sp>
    </p:spTree>
    <p:extLst>
      <p:ext uri="{BB962C8B-B14F-4D97-AF65-F5344CB8AC3E}">
        <p14:creationId xmlns:p14="http://schemas.microsoft.com/office/powerpoint/2010/main" val="385151660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lstStyle/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Day 0.</a:t>
            </a:r>
            <a:r>
              <a:rPr kumimoji="0" lang="ko-KR" altLang="en-US" sz="180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 코딩 공부</a:t>
            </a:r>
            <a:r>
              <a:rPr kumimoji="0" lang="en-US" altLang="ko-KR" sz="180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 ‘</a:t>
            </a:r>
            <a:r>
              <a:rPr kumimoji="0" lang="ko-KR" altLang="en-US" sz="180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각</a:t>
            </a:r>
            <a:r>
              <a:rPr kumimoji="0" lang="en-US" altLang="ko-KR" sz="180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’</a:t>
            </a:r>
            <a:r>
              <a:rPr kumimoji="0" lang="ko-KR" altLang="en-US" sz="180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 잡고 시작하지 마라</a:t>
            </a:r>
            <a:r>
              <a:rPr kumimoji="0" lang="en-US" altLang="ko-KR" sz="180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!</a:t>
            </a:r>
            <a:endParaRPr kumimoji="0" lang="en-US" altLang="ko-KR" sz="1800" i="0" u="none" strike="noStrike" kern="1200" cap="none" spc="0" normalizeH="0" baseline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234506" y="1042394"/>
            <a:ext cx="6388985" cy="85685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“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코딩 배우는데 얼마나 걸리나요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?”</a:t>
            </a: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안녕하세요. 코딩으로 직장도 다니고 투자도 하는 '코드장인'입니다. 코딩하면 일반인이 하는 가장 첫 질문은 이런 겁니다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.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 코딩 배우는데 얼마나 걸리나요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?</a:t>
            </a: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참 난감한 질문입니다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.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 그래서 저도 이렇게 시작해 보겠습니다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.</a:t>
            </a: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“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코딩 공부 각 잡고 시작하지 마세요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!”</a:t>
            </a: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현대인이 실패하는 이유는 '장인 정신'이라고 합니다. 장인 정신 때문에 실패한다고요? 여러분의 상식과 반대인가요? 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‘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장인 정신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’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이란 한 번 배운 일로 죽을 때까지 먹고사는 거죠. 농사꾼은 평생 농사만 짓고, 대장장이는 평생 호미나 낫만 만드는 거죠.</a:t>
            </a: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왜 그럴까요?</a:t>
            </a: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​</a:t>
            </a: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한 가지 분야에서 상위 0.1%가 되는 건 타고난 몇 사람만 가능하기 때문입니다. 그렇다면 일반인은 상위 0.1%가 될 수 없는 건가요? 아니요. 답이 있습니다.</a:t>
            </a: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역행자 자청이 말하는 "타이탄의 도구"를 아시나요? </a:t>
            </a: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상위 20% 정도 되는 실력, 즉 타이탄의 도구를 여러 개 모아서 합치면 됩니다. </a:t>
            </a: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그렇다면 타이탄의 도구는 무엇이 있을까요?</a:t>
            </a: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222000" lvl="0" indent="-222000" algn="just">
              <a:lnSpc>
                <a:spcPct val="150000"/>
              </a:lnSpc>
              <a:buAutoNum type="circleNumDbPlain"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온라인 마케팅</a:t>
            </a: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222000" lvl="0" indent="-222000" algn="just">
              <a:lnSpc>
                <a:spcPct val="150000"/>
              </a:lnSpc>
              <a:buAutoNum type="circleNumDbPlain"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디자인</a:t>
            </a: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222000" lvl="0" indent="-222000" algn="just">
              <a:lnSpc>
                <a:spcPct val="150000"/>
              </a:lnSpc>
              <a:buAutoNum type="circleNumDbPlain"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동영상 편집 기술</a:t>
            </a: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222000" lvl="0" indent="-222000" algn="just">
              <a:lnSpc>
                <a:spcPct val="150000"/>
              </a:lnSpc>
              <a:buAutoNum type="circleNumDbPlain"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PDF 책 제작과 판매</a:t>
            </a: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222000" lvl="0" indent="-222000" algn="just">
              <a:lnSpc>
                <a:spcPct val="150000"/>
              </a:lnSpc>
              <a:buAutoNum type="circleNumDbPlain"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프로그래밍</a:t>
            </a: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특히 프로그래밍은 역행자 자청도 못 배웠다고 후회하는 도구입니다. 저도 지금 ⓵ ⓶ ⓷ ⓸번을 배우는 초보입니다.</a:t>
            </a: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71357329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3"/>
          <p:cNvSpPr txBox="1"/>
          <p:nvPr/>
        </p:nvSpPr>
        <p:spPr>
          <a:xfrm>
            <a:off x="234506" y="1042394"/>
            <a:ext cx="6388985" cy="85685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그러나 ⓹번 프로그래밍에 대해서는 남들보다 조금은 할 말이 있습니다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.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 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2000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년부터 개발자로 일하기 시작했으니 올해로 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24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년차 프로그래머이기 때문입니다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.</a:t>
            </a: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“코딩 책 사서 공부 하지 마세요~”</a:t>
            </a: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국어, 영어, 수학 이런 거는 특히 수학은 덧셈, 뺄셈, 먼저 배우고 그다음에 곱하기 배우고 순차적으로 공부합니다.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 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그러나 코딩은 그렇게 하는 거 보다 먼저 목적을 정하고 내가 필요한 부분만 찾아서 공부하는 게 빠릅니다.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 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특히 요즘은 구글링 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또는 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ChatGPT로 웬만하면 다 찾을 수 있습니다.</a:t>
            </a: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“코딩은 개발 주기가 엄청 빠르고 유행에 민감합니다.”</a:t>
            </a: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오늘 이게 유행이라고 해서 열심히 파다 보면 내일은 저게 유행이 됩니다.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 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저도 임베디드 개발자로 시작해서 C나 C++로 평생 먹고 살 줄 알았습니다.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 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그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러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다가 스마트폰의 시대가 오면서 자바가 유행하기 시작했습니다.</a:t>
            </a: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자바를 열심히 배워서 이제 좀 편히 먹고 사나 했더니 금방 인공지능과 파이썬의 시대가 되었습니다. 그래서 개발자들은 항상 새로운 흐름에 빨리 올라탈 수 있는 능력이 있어야 됩니다.​</a:t>
            </a: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그러니까 새로운 게 나올 때마다 책을 사서 배우겠다고 한다면 어느 세월에 배워서 언제 써먹을 수 있냔 말이죠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~</a:t>
            </a: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이제 생각과 행동을 바꾸세요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.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 먼저 목표를 정하세요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.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 그리고 작은 목표 여러 개로 나누세요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.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 목표 설정이 끝났다면 노트북 열고 구글링을 해서 원하는 작은 목표에 해당하는 코드를 찾은 다음에 따라서 코딩하세요. 그러면 실패할 겁니다. 실패 원인을 찾고 해결하세요. 그리고 다음 작은 목표를 해결하세요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.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 이런 식으로 최종 목표를 빠르게 달성해야 합니다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.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 전문 용어로 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“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애자일 프로세스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”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라고도 합니다.</a:t>
            </a: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Day 0.</a:t>
            </a:r>
            <a:r>
              <a:rPr kumimoji="0" lang="ko-KR" altLang="en-US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코딩 공부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‘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각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’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잡고 시작하지 마라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!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59239524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3"/>
          <p:cNvSpPr txBox="1"/>
          <p:nvPr/>
        </p:nvSpPr>
        <p:spPr>
          <a:xfrm>
            <a:off x="234506" y="1107098"/>
            <a:ext cx="6388985" cy="85530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뭐 하나 각 잡고 배워서 평생 먹고살겠다는 생각부터 버리세요~ </a:t>
            </a:r>
            <a:endParaRPr kumimoji="0" lang="ko-KR" altLang="en-US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세상이 변했을 때 빠르게 적응할 수 있는 사람이 되세요. 그러다 보면 자연스럽게 타이탄의 도구가 모아질 거고 상위 0.1%에 가까워질 겁니다.</a:t>
            </a:r>
            <a:endParaRPr kumimoji="0" lang="ko-KR" altLang="en-US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그러니까 오늘부터는 무슨 문제가 생겼다면 "내가 과연 이걸 해결할 수 있을까?"라고 묻지 마세요. 이런게 바로 역행자 자청이 말하는 '유전자 오작동'입니다. 이제는 질문을 바꿔야 합니다."이걸 어떻게 해결할 수 있을까?"</a:t>
            </a:r>
            <a:endParaRPr kumimoji="0" lang="ko-KR" altLang="en-US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다시 처음으로 돌아가 보겠습니다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“</a:t>
            </a:r>
            <a:r>
              <a:rPr kumimoji="0" lang="ko-KR" altLang="en-US" sz="1200" b="1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파이썬으로 주식 분석하고 싶습니다</a:t>
            </a:r>
            <a:r>
              <a:rPr kumimoji="0" lang="en-US" altLang="ko-KR" sz="1200" b="1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.</a:t>
            </a:r>
            <a:r>
              <a:rPr kumimoji="0" lang="ko-KR" altLang="en-US" sz="1200" b="1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 코딩 배우는데 얼마나 걸릴까요</a:t>
            </a:r>
            <a:r>
              <a:rPr kumimoji="0" lang="en-US" altLang="ko-KR" sz="1200" b="1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?”</a:t>
            </a:r>
            <a:endParaRPr kumimoji="0" lang="en-US" altLang="ko-KR" sz="1200" b="1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이제는 이런 질문하지 마세요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“</a:t>
            </a:r>
            <a:r>
              <a:rPr kumimoji="0" lang="ko-KR" altLang="en-US" sz="1200" b="1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파이썬으로 주식 분석하고 싶습니다</a:t>
            </a:r>
            <a:r>
              <a:rPr kumimoji="0" lang="en-US" altLang="ko-KR" sz="1200" b="1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.</a:t>
            </a:r>
            <a:r>
              <a:rPr kumimoji="0" lang="ko-KR" altLang="en-US" sz="1200" b="1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 </a:t>
            </a:r>
            <a:r>
              <a:rPr kumimoji="0" lang="ko-KR" altLang="en-US" sz="1200" b="1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어떻게 하면 코딩을 빨리 배울 수 있을까요</a:t>
            </a:r>
            <a:r>
              <a:rPr kumimoji="0" lang="en-US" altLang="ko-KR" sz="1200" b="1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?”</a:t>
            </a:r>
            <a:endParaRPr kumimoji="0" lang="en-US" altLang="ko-KR" sz="1200" b="1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이제 지금부터 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24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년차 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‘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코드장인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’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이 파이썬 퀀트투자 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7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일 완성 가이드를 드리겠습니다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 물론 이건 정답이 아닙니다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 수많은 퀀트투자 방법 중 하나일 뿐입니다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 나중에는 여러분의 방법을 만들어 보세요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감사합니다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Day 0.</a:t>
            </a:r>
            <a:r>
              <a:rPr kumimoji="0" lang="ko-KR" altLang="en-US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코딩 공부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‘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각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’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잡고 시작하지 마라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!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3498" y="1105456"/>
            <a:ext cx="6051002" cy="1967032"/>
          </a:xfrm>
          <a:prstGeom prst="rect">
            <a:avLst/>
          </a:prstGeom>
        </p:spPr>
      </p:pic>
      <p:sp>
        <p:nvSpPr>
          <p:cNvPr id="20" name="가로 글상자 19"/>
          <p:cNvSpPr txBox="1"/>
          <p:nvPr/>
        </p:nvSpPr>
        <p:spPr>
          <a:xfrm>
            <a:off x="2230549" y="1087191"/>
            <a:ext cx="2396901" cy="277253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normalizeH="0" baseline="0">
                <a:solidFill>
                  <a:srgbClr val="ff0000"/>
                </a:solidFill>
                <a:latin typeface="돋움"/>
                <a:ea typeface="돋움"/>
              </a:rPr>
              <a:t>애자일 프로세스</a:t>
            </a:r>
            <a:endParaRPr kumimoji="0" lang="ko-KR" altLang="en-US" sz="1200" b="1" i="0" u="none" strike="noStrike" kern="1200" cap="none" normalizeH="0" baseline="0">
              <a:solidFill>
                <a:srgbClr val="ff0000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399042353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/>
          <p:cNvSpPr txBox="1"/>
          <p:nvPr/>
        </p:nvSpPr>
        <p:spPr>
          <a:xfrm>
            <a:off x="234507" y="1107098"/>
            <a:ext cx="6388985" cy="852077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먼저 윈도우 기반 개발 환경을 설정하겠습니다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.</a:t>
            </a: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 </a:t>
            </a:r>
            <a:endParaRPr kumimoji="0" lang="ko-KR" altLang="en-US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파이썬 데이터 분석에는 주피터 노트북이 사용됩니다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.</a:t>
            </a: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 반응형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 UI</a:t>
            </a: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에 그림 그리기도 쉬워서 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‘</a:t>
            </a: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데이터 분석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,</a:t>
            </a: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 시각화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’</a:t>
            </a: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에 좋습니다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.</a:t>
            </a: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먼저 아나콘다를 다운로드합니다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.</a:t>
            </a: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100" normalizeH="0" baseline="0">
                <a:solidFill>
                  <a:srgbClr val="404040"/>
                </a:solidFill>
                <a:latin typeface="돋움"/>
                <a:ea typeface="돋움"/>
                <a:cs typeface="+mn-cs"/>
                <a:hlinkClick r:id="rId2"/>
              </a:rPr>
              <a:t>https://www.anaconda.com/</a:t>
            </a:r>
            <a:endParaRPr kumimoji="0" lang="en-US" altLang="ko-KR" sz="1200" b="0" i="0" u="none" strike="noStrike" kern="1200" cap="none" spc="100" normalizeH="0" baseline="0">
              <a:solidFill>
                <a:srgbClr val="404040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404040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404040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404040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404040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404040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404040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404040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404040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404040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404040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100" normalizeH="0" baseline="0">
                <a:solidFill>
                  <a:srgbClr val="404040"/>
                </a:solidFill>
                <a:latin typeface="돋움"/>
                <a:ea typeface="돋움"/>
                <a:cs typeface="+mn-cs"/>
              </a:rPr>
              <a:t>Setup 파일을 실행하고 옵션이 나오면 "Register Anaconda3 ~"만 체크합니다.</a:t>
            </a:r>
            <a:endParaRPr kumimoji="0" lang="en-US" altLang="ko-KR" sz="1200" b="0" i="0" u="none" strike="noStrike" kern="1200" cap="none" spc="100" normalizeH="0" baseline="0">
              <a:solidFill>
                <a:srgbClr val="404040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404040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404040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404040"/>
              </a:solidFill>
              <a:latin typeface="돋움"/>
              <a:ea typeface="돋움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2971" y="3132405"/>
            <a:ext cx="6265166" cy="25200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7753" y="6348977"/>
            <a:ext cx="6291791" cy="336287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Day 1.</a:t>
            </a:r>
            <a:r>
              <a:rPr kumimoji="0" lang="ko-KR" altLang="en-US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주피터 노트북 설치하기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51657400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/>
          <p:cNvSpPr txBox="1"/>
          <p:nvPr/>
        </p:nvSpPr>
        <p:spPr>
          <a:xfrm>
            <a:off x="234507" y="1107098"/>
            <a:ext cx="6388985" cy="849932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설치가 끝나면 윈도우 시작 메뉴에 주피터 노트북이 있습니다.</a:t>
            </a: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주피터 노트북을 실행</a:t>
            </a: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합니다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.</a:t>
            </a: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우측 상단에 있는 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New</a:t>
            </a: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 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Folder</a:t>
            </a: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를 클릭합니다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.</a:t>
            </a: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7322" y="1573836"/>
            <a:ext cx="5923355" cy="21236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0375" y="4289374"/>
            <a:ext cx="5937249" cy="23105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2926" y="7067143"/>
            <a:ext cx="6052146" cy="257653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Day 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주피터 노트북 설치하기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27536403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/>
          <p:cNvSpPr txBox="1"/>
          <p:nvPr/>
        </p:nvSpPr>
        <p:spPr>
          <a:xfrm>
            <a:off x="234507" y="1107098"/>
            <a:ext cx="6388985" cy="850844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그럼 "Untitled Folder"가 생기는데요, 체크합니다.</a:t>
            </a: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좌측 상단에 있는 Rename 메뉴를 클릭</a:t>
            </a: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하고 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‘Workspace’</a:t>
            </a: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로 변경합니다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.</a:t>
            </a: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Workspace 폴더를 클릭해서 들어갑니다.</a:t>
            </a: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3713" y="1582462"/>
            <a:ext cx="6083923" cy="23491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6274" y="4595137"/>
            <a:ext cx="5914481" cy="20369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0078" y="7306989"/>
            <a:ext cx="5834398" cy="221907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Day 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주피터 노트북 설치하기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3847186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colorful">
      <a:dk1>
        <a:sysClr val="windowText" lastClr="000000"/>
      </a:dk1>
      <a:lt1>
        <a:sysClr val="window" lastClr="ffffff"/>
      </a:lt1>
      <a:dk2>
        <a:srgbClr val="3f3f3f"/>
      </a:dk2>
      <a:lt2>
        <a:srgbClr val="e7e6e6"/>
      </a:lt2>
      <a:accent1>
        <a:srgbClr val="fdd02d"/>
      </a:accent1>
      <a:accent2>
        <a:srgbClr val="03abcf"/>
      </a:accent2>
      <a:accent3>
        <a:srgbClr val="8bc8c9"/>
      </a:accent3>
      <a:accent4>
        <a:srgbClr val="f2dedd"/>
      </a:accent4>
      <a:accent5>
        <a:srgbClr val="c49676"/>
      </a:accent5>
      <a:accent6>
        <a:srgbClr val="9f938d"/>
      </a:accent6>
      <a:hlink>
        <a:srgbClr val="595959"/>
      </a:hlink>
      <a:folHlink>
        <a:srgbClr val="595959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noAutofit/>
      </a:bodyPr>
      <a:lstStyle>
        <a:defPPr marL="0" indent="0" algn="ctr" defTabSz="914400" rtl="0" eaLnBrk="1" latinLnBrk="1" hangingPunct="1">
          <a:lnSpc>
            <a:spcPct val="150000"/>
          </a:lnSpc>
          <a:spcBef>
            <a:spcPts val="0"/>
          </a:spcBef>
          <a:spcAft>
            <a:spcPts val="0"/>
          </a:spcAft>
          <a:buNone/>
          <a:defRPr kumimoji="0" sz="1200" b="0" i="0" u="none" strike="noStrike" kern="1200" cap="none" normalizeH="0" baseline="0" dirty="0">
            <a:solidFill>
              <a:schemeClr val="dk1"/>
            </a:solidFill>
            <a:latin typeface="돋움"/>
            <a:ea typeface="돋움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864</ep:Words>
  <ep:PresentationFormat>A4 용지(210x297mm)</ep:PresentationFormat>
  <ep:Paragraphs>314</ep:Paragraphs>
  <ep:Slides>23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2021-01-03T01:18:04.000</dcterms:created>
  <dc:creator>Yu Saebyeol</dc:creator>
  <cp:lastModifiedBy>shaws</cp:lastModifiedBy>
  <dcterms:modified xsi:type="dcterms:W3CDTF">2023-02-18T11:52:33.843</dcterms:modified>
  <cp:revision>372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