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60" r:id="rId5"/>
    <p:sldId id="261" r:id="rId6"/>
    <p:sldId id="263" r:id="rId7"/>
    <p:sldId id="264" r:id="rId8"/>
    <p:sldId id="265" r:id="rId9"/>
    <p:sldId id="266" r:id="rId10"/>
    <p:sldId id="267" r:id="rId11"/>
    <p:sldId id="281" r:id="rId12"/>
    <p:sldId id="268" r:id="rId13"/>
    <p:sldId id="262" r:id="rId14"/>
    <p:sldId id="270" r:id="rId15"/>
    <p:sldId id="272" r:id="rId16"/>
    <p:sldId id="273" r:id="rId17"/>
    <p:sldId id="282" r:id="rId18"/>
    <p:sldId id="274" r:id="rId19"/>
    <p:sldId id="275" r:id="rId20"/>
    <p:sldId id="276" r:id="rId21"/>
    <p:sldId id="271" r:id="rId22"/>
    <p:sldId id="277" r:id="rId23"/>
    <p:sldId id="279" r:id="rId24"/>
    <p:sldId id="283" r:id="rId25"/>
    <p:sldId id="280" r:id="rId26"/>
    <p:sldId id="284"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121" autoAdjust="0"/>
  </p:normalViewPr>
  <p:slideViewPr>
    <p:cSldViewPr>
      <p:cViewPr varScale="1">
        <p:scale>
          <a:sx n="68" d="100"/>
          <a:sy n="68" d="100"/>
        </p:scale>
        <p:origin x="-287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3FC9D2-31F6-469F-8DB9-BE4B38417320}" type="datetimeFigureOut">
              <a:rPr lang="en-GB" smtClean="0"/>
              <a:t>23/10/2015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C0D593-2C3D-4B4F-9FC1-9E1049D91AC1}" type="slidenum">
              <a:rPr lang="en-GB" smtClean="0"/>
              <a:t>‹#›</a:t>
            </a:fld>
            <a:endParaRPr lang="en-GB"/>
          </a:p>
        </p:txBody>
      </p:sp>
    </p:spTree>
    <p:extLst>
      <p:ext uri="{BB962C8B-B14F-4D97-AF65-F5344CB8AC3E}">
        <p14:creationId xmlns:p14="http://schemas.microsoft.com/office/powerpoint/2010/main" val="3850834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Welcome to DDD </a:t>
            </a:r>
            <a:r>
              <a:rPr lang="en-GB" dirty="0" smtClean="0"/>
              <a:t>North, I</a:t>
            </a:r>
            <a:r>
              <a:rPr lang="en-GB" baseline="0" dirty="0" smtClean="0"/>
              <a:t> hope your all having a great day so far.</a:t>
            </a:r>
            <a:endParaRPr lang="en-GB" dirty="0" smtClean="0"/>
          </a:p>
          <a:p>
            <a:endParaRPr lang="en-GB" dirty="0" smtClean="0"/>
          </a:p>
          <a:p>
            <a:r>
              <a:rPr lang="en-GB" dirty="0" smtClean="0"/>
              <a:t>As the title</a:t>
            </a:r>
            <a:r>
              <a:rPr lang="en-GB" baseline="0" dirty="0" smtClean="0"/>
              <a:t> says where going to be talking about </a:t>
            </a:r>
            <a:r>
              <a:rPr lang="en-GB" baseline="0" dirty="0" smtClean="0"/>
              <a:t>Microservice </a:t>
            </a:r>
            <a:r>
              <a:rPr lang="en-GB" baseline="0" dirty="0" smtClean="0"/>
              <a:t>architectures in this session, first of all however (CLICK)</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second generally accepted way is via a restful based JSON interface.</a:t>
            </a:r>
          </a:p>
          <a:p>
            <a:endParaRPr lang="en-GB" baseline="0" dirty="0" smtClean="0"/>
          </a:p>
          <a:p>
            <a:r>
              <a:rPr lang="en-GB" baseline="0" dirty="0" smtClean="0"/>
              <a:t>In this scenario, your “Web Based Application” is very often just a simple static user interface, which in many cases is not even server rendered by something like ASP.NET </a:t>
            </a:r>
            <a:r>
              <a:rPr lang="en-GB" baseline="0" dirty="0" err="1" smtClean="0"/>
              <a:t>Mvc</a:t>
            </a:r>
            <a:r>
              <a:rPr lang="en-GB" baseline="0" dirty="0" smtClean="0"/>
              <a:t>, but rather is just a simple collection of plain old HTML pages using something like Knockout, Angular, </a:t>
            </a:r>
            <a:r>
              <a:rPr lang="en-GB" baseline="0" dirty="0" err="1" smtClean="0"/>
              <a:t>Drundal</a:t>
            </a:r>
            <a:r>
              <a:rPr lang="en-GB" baseline="0" dirty="0" smtClean="0"/>
              <a:t> or many others to template it’s data in via the use of MVVM and </a:t>
            </a:r>
            <a:r>
              <a:rPr lang="en-GB" baseline="0" dirty="0" err="1" smtClean="0"/>
              <a:t>ajax</a:t>
            </a:r>
            <a:r>
              <a:rPr lang="en-GB" baseline="0" dirty="0" smtClean="0"/>
              <a:t> calls.</a:t>
            </a:r>
          </a:p>
          <a:p>
            <a:endParaRPr lang="en-GB" baseline="0" dirty="0" smtClean="0"/>
          </a:p>
          <a:p>
            <a:r>
              <a:rPr lang="en-GB" baseline="0" dirty="0" smtClean="0"/>
              <a:t>An individual area of functionality would in this scenario present it’s own restful api, generally rendering nothing except pure data.  This data can be generated from a Database, an external service or many other sources available to the service.</a:t>
            </a:r>
          </a:p>
          <a:p>
            <a:endParaRPr lang="en-GB" baseline="0" dirty="0" smtClean="0"/>
          </a:p>
          <a:p>
            <a:r>
              <a:rPr lang="en-GB" baseline="0" dirty="0" smtClean="0"/>
              <a:t>This </a:t>
            </a:r>
            <a:r>
              <a:rPr lang="en-GB" baseline="0" dirty="0" smtClean="0"/>
              <a:t>for many seems to be the more accepted way, especially when deployed to applications which change frequently or have high scaling needs, as it means that individual parts can easily be swapped out as needed without having to remove dependencies also.</a:t>
            </a:r>
          </a:p>
          <a:p>
            <a:endParaRPr lang="en-GB" baseline="0" dirty="0" smtClean="0"/>
          </a:p>
          <a:p>
            <a:r>
              <a:rPr lang="en-GB" baseline="0" dirty="0" smtClean="0"/>
              <a:t>Some deployments even use both methods, with a large group of back end services sharing data via an ESB, but with the UI layers communicating to a common facade which then connects to these services via the ESB solution.</a:t>
            </a:r>
          </a:p>
          <a:p>
            <a:endParaRPr lang="en-GB" baseline="0" dirty="0" smtClean="0"/>
          </a:p>
          <a:p>
            <a:r>
              <a:rPr lang="en-GB" dirty="0" smtClean="0"/>
              <a:t>One thing that is apparent in this setup,</a:t>
            </a:r>
            <a:r>
              <a:rPr lang="en-GB" baseline="0" dirty="0" smtClean="0"/>
              <a:t> is that it’s generally considered bad practice to deliver render-able HTML and UI elements from any of the API’s presented by the services.  That’s not to say it can’t be done, but it’s generally frowned upon if HTML is produced anywhere else except from the frontend application layer.</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14</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r>
              <a:rPr lang="en-GB" dirty="0" smtClean="0"/>
              <a:t>So what of the overall benefits?</a:t>
            </a:r>
          </a:p>
          <a:p>
            <a:endParaRPr lang="en-GB" dirty="0" smtClean="0"/>
          </a:p>
          <a:p>
            <a:r>
              <a:rPr lang="en-GB" dirty="0" smtClean="0"/>
              <a:t>Some </a:t>
            </a:r>
            <a:r>
              <a:rPr lang="en-GB" dirty="0" smtClean="0"/>
              <a:t>of the many benefits that a Microservice deployment will bring you are, Loosely coupled teams.</a:t>
            </a:r>
          </a:p>
          <a:p>
            <a:endParaRPr lang="en-GB" dirty="0" smtClean="0"/>
          </a:p>
          <a:p>
            <a:r>
              <a:rPr lang="en-GB" baseline="0" dirty="0" smtClean="0"/>
              <a:t>When </a:t>
            </a:r>
            <a:r>
              <a:rPr lang="en-GB" baseline="0" dirty="0" smtClean="0"/>
              <a:t>was the last time you involved your DBA’s, UI Designers, Managers, Domain Specialists and other key players on a project in your development efforts?</a:t>
            </a:r>
          </a:p>
          <a:p>
            <a:endParaRPr lang="en-GB" baseline="0" dirty="0" smtClean="0"/>
          </a:p>
          <a:p>
            <a:r>
              <a:rPr lang="en-GB" baseline="0" dirty="0" smtClean="0"/>
              <a:t>If your anything like most teams, I can guarantee the answer is pretty much NEVER.  If you think about it though, ALL of these people have key bits of information that are crucial to your applications ongoing health, with “application” groups no more do you have the “Throw it over the wall for the next team” syndrome</a:t>
            </a:r>
          </a:p>
          <a:p>
            <a:endParaRPr lang="en-GB" baseline="0" dirty="0" smtClean="0"/>
          </a:p>
          <a:p>
            <a:r>
              <a:rPr lang="en-GB" baseline="0" dirty="0" smtClean="0"/>
              <a:t>Because your applications are modular, you can now have specialist teams that look after the “Accounts Module” or the “Shopping Service”, if the business needs a “Widget Manager” adding, they can easily build a team that has experience building “Widget Managers”, this team can develop the application in isolation quite easily then simply “connect” it to the live site when it’s fully tested and working, without causing any problems to the already live application.</a:t>
            </a:r>
          </a:p>
          <a:p>
            <a:endParaRPr lang="en-GB" baseline="0" dirty="0" smtClean="0"/>
          </a:p>
          <a:p>
            <a:r>
              <a:rPr lang="en-GB" baseline="0" dirty="0" smtClean="0"/>
              <a:t>Likewise, old modules that are no longer relevant can just as easily be pruned and removed.</a:t>
            </a:r>
          </a:p>
          <a:p>
            <a:endParaRPr lang="en-GB" baseline="0" dirty="0" smtClean="0"/>
          </a:p>
          <a:p>
            <a:r>
              <a:rPr lang="en-GB" baseline="0" dirty="0" smtClean="0"/>
              <a:t>Things </a:t>
            </a:r>
            <a:r>
              <a:rPr lang="en-GB" baseline="0" dirty="0" smtClean="0"/>
              <a:t>are “Pluggable” and “Chainable”, which means you can easily connect 2 or more services together to act as a processing pipeline.  You might for example have a service that retrieves a list of “Do </a:t>
            </a:r>
            <a:r>
              <a:rPr lang="en-GB" baseline="0" dirty="0" err="1" smtClean="0"/>
              <a:t>Dah’s</a:t>
            </a:r>
            <a:r>
              <a:rPr lang="en-GB" baseline="0" dirty="0" smtClean="0"/>
              <a:t>” from the product catalogue, that list may be requested by a customer preferences service which has knowledge of a customers favourite colours and can then filter the list to only include the ones the customer will most likely buy.</a:t>
            </a:r>
          </a:p>
          <a:p>
            <a:endParaRPr lang="en-GB" baseline="0" dirty="0" smtClean="0"/>
          </a:p>
          <a:p>
            <a:r>
              <a:rPr lang="en-GB" baseline="0" dirty="0" smtClean="0"/>
              <a:t>If you have any experience with </a:t>
            </a:r>
            <a:r>
              <a:rPr lang="en-GB" baseline="0" dirty="0" smtClean="0"/>
              <a:t>Linux </a:t>
            </a:r>
            <a:r>
              <a:rPr lang="en-GB" baseline="0" dirty="0" smtClean="0"/>
              <a:t>or </a:t>
            </a:r>
            <a:r>
              <a:rPr lang="en-GB" baseline="0" dirty="0" smtClean="0"/>
              <a:t>Unix </a:t>
            </a:r>
            <a:r>
              <a:rPr lang="en-GB" baseline="0" dirty="0" smtClean="0"/>
              <a:t>systems or general console based environments then you’ll </a:t>
            </a:r>
            <a:r>
              <a:rPr lang="en-GB" baseline="0" dirty="0" smtClean="0"/>
              <a:t>very likely understand </a:t>
            </a:r>
            <a:r>
              <a:rPr lang="en-GB" baseline="0" dirty="0" smtClean="0"/>
              <a:t>straight </a:t>
            </a:r>
            <a:r>
              <a:rPr lang="en-GB" baseline="0" dirty="0" smtClean="0"/>
              <a:t>away </a:t>
            </a:r>
            <a:r>
              <a:rPr lang="en-GB" baseline="0" dirty="0" smtClean="0"/>
              <a:t>the process I’m </a:t>
            </a:r>
            <a:r>
              <a:rPr lang="en-GB" baseline="0" dirty="0" smtClean="0"/>
              <a:t>describing </a:t>
            </a:r>
            <a:r>
              <a:rPr lang="en-GB" baseline="0" dirty="0" smtClean="0"/>
              <a:t>here</a:t>
            </a:r>
            <a:r>
              <a:rPr lang="en-GB" baseline="0" dirty="0" smtClean="0"/>
              <a:t>.</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15</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Don’t be fooled however, it’s not all pretty colours and flower gardens, some of these plants have thorns on them.</a:t>
            </a:r>
          </a:p>
          <a:p>
            <a:endParaRPr lang="en-GB" dirty="0" smtClean="0"/>
          </a:p>
          <a:p>
            <a:r>
              <a:rPr lang="en-GB" dirty="0" smtClean="0"/>
              <a:t>Maintenance </a:t>
            </a:r>
            <a:r>
              <a:rPr lang="en-GB" dirty="0" smtClean="0"/>
              <a:t>costs are going to be higher, especially at the IT-Pro and server admin end of the scale.  Because you have so many separate moving parts, you need a reliable service team that understands the overall big picture.</a:t>
            </a:r>
          </a:p>
          <a:p>
            <a:endParaRPr lang="en-GB" dirty="0" smtClean="0"/>
          </a:p>
          <a:p>
            <a:r>
              <a:rPr lang="en-GB" dirty="0" smtClean="0"/>
              <a:t>These days this maintenance burden is made much easier by</a:t>
            </a:r>
            <a:r>
              <a:rPr lang="en-GB" baseline="0" dirty="0" smtClean="0"/>
              <a:t> the growing </a:t>
            </a:r>
            <a:r>
              <a:rPr lang="en-GB" baseline="0" dirty="0" err="1" smtClean="0"/>
              <a:t>DevOps</a:t>
            </a:r>
            <a:r>
              <a:rPr lang="en-GB" baseline="0" dirty="0" smtClean="0"/>
              <a:t> movement, but with such a spread out surface area, there are still going to be </a:t>
            </a:r>
            <a:r>
              <a:rPr lang="en-GB" baseline="0" dirty="0" err="1" smtClean="0"/>
              <a:t>gotchas</a:t>
            </a:r>
            <a:r>
              <a:rPr lang="en-GB" baseline="0" dirty="0" smtClean="0"/>
              <a:t> and surprises waiting to bite.  You might also need to diversify your staff to work on different platforms and environments which they may not be knowledgeable about.</a:t>
            </a:r>
          </a:p>
          <a:p>
            <a:endParaRPr lang="en-GB" dirty="0" smtClean="0"/>
          </a:p>
          <a:p>
            <a:r>
              <a:rPr lang="en-GB" dirty="0" smtClean="0"/>
              <a:t>Because by it’s nature, independent modules are in essence disconnected from the mother ship, then you also have a problem of</a:t>
            </a:r>
            <a:r>
              <a:rPr lang="en-GB" baseline="0" dirty="0" smtClean="0"/>
              <a:t> potential data islands forming.  You might even find that an application can be introduced, performing a service that already exists, or has very similar data that exists elsewhere.</a:t>
            </a:r>
          </a:p>
          <a:p>
            <a:endParaRPr lang="en-GB" baseline="0" dirty="0" smtClean="0"/>
          </a:p>
          <a:p>
            <a:r>
              <a:rPr lang="en-GB" baseline="0" dirty="0" smtClean="0"/>
              <a:t>To avoid these issues, you need a good solid management team that manages and facilitates communication between the different application teams to lessen the impact of things like this.</a:t>
            </a:r>
          </a:p>
          <a:p>
            <a:endParaRPr lang="en-GB" baseline="0" dirty="0" smtClean="0"/>
          </a:p>
          <a:p>
            <a:r>
              <a:rPr lang="en-GB" baseline="0" dirty="0" smtClean="0"/>
              <a:t>Finally monitoring is absolutely essential, there simply is no other way to put this</a:t>
            </a:r>
            <a:r>
              <a:rPr lang="en-GB" baseline="0" dirty="0" smtClean="0"/>
              <a:t>. (CLICK)</a:t>
            </a:r>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23C0D593-2C3D-4B4F-9FC1-9E1049D91AC1}" type="slidenum">
              <a:rPr lang="en-GB" smtClean="0"/>
              <a:t>16</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MONITOR ALL THE THINGS!!</a:t>
            </a:r>
          </a:p>
          <a:p>
            <a:endParaRPr lang="en-GB" baseline="0" dirty="0" smtClean="0"/>
          </a:p>
          <a:p>
            <a:r>
              <a:rPr lang="en-GB" baseline="0" dirty="0" smtClean="0"/>
              <a:t>If your not monitoring the smallest of nodes in the solution, then you run the risk of loosing a jig-saw piece when you least expect it, just like any machine you need to look after all the moving parts as a whole collection, not just the parts your interested in.</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17</a:t>
            </a:fld>
            <a:endParaRPr lang="en-GB"/>
          </a:p>
        </p:txBody>
      </p:sp>
    </p:spTree>
    <p:extLst>
      <p:ext uri="{BB962C8B-B14F-4D97-AF65-F5344CB8AC3E}">
        <p14:creationId xmlns:p14="http://schemas.microsoft.com/office/powerpoint/2010/main" val="236829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r>
              <a:rPr lang="en-GB" dirty="0" smtClean="0"/>
              <a:t>So why is Owin &amp; Katana an important part</a:t>
            </a:r>
            <a:r>
              <a:rPr lang="en-GB" baseline="0" dirty="0" smtClean="0"/>
              <a:t> of this emerging landscape?</a:t>
            </a:r>
          </a:p>
          <a:p>
            <a:endParaRPr lang="en-GB" baseline="0" dirty="0" smtClean="0"/>
          </a:p>
          <a:p>
            <a:r>
              <a:rPr lang="en-GB" baseline="0" dirty="0" smtClean="0"/>
              <a:t>The whole idea behind Owin and Katana is the exact ethos that surrounds that of the Microservice Architecture pattern.</a:t>
            </a:r>
          </a:p>
          <a:p>
            <a:endParaRPr lang="en-GB" baseline="0" dirty="0" smtClean="0"/>
          </a:p>
          <a:p>
            <a:r>
              <a:rPr lang="en-GB" baseline="0" dirty="0" smtClean="0"/>
              <a:t>Small, fast and efficient services that can be chained together to create larger applications.</a:t>
            </a:r>
          </a:p>
          <a:p>
            <a:endParaRPr lang="en-GB" baseline="0" dirty="0" smtClean="0"/>
          </a:p>
          <a:p>
            <a:r>
              <a:rPr lang="en-GB" baseline="0" dirty="0" smtClean="0"/>
              <a:t>Owin &amp; Katana seek to remove bloated frameworks like </a:t>
            </a:r>
            <a:r>
              <a:rPr lang="en-GB" baseline="0" dirty="0" err="1" smtClean="0"/>
              <a:t>system.web</a:t>
            </a:r>
            <a:r>
              <a:rPr lang="en-GB" baseline="0" dirty="0" smtClean="0"/>
              <a:t> and replace them with an open ended flexible architecture that allows you the greatest of flexibility in your functional areas.</a:t>
            </a:r>
          </a:p>
          <a:p>
            <a:endParaRPr lang="en-GB" dirty="0" smtClean="0"/>
          </a:p>
          <a:p>
            <a:r>
              <a:rPr lang="en-GB" dirty="0" smtClean="0"/>
              <a:t>Because Owin is an open standard, it’s cross platform, services</a:t>
            </a:r>
            <a:r>
              <a:rPr lang="en-GB" baseline="0" dirty="0" smtClean="0"/>
              <a:t> created on the windows platform, will run quite happily on Mono or under the various </a:t>
            </a:r>
            <a:r>
              <a:rPr lang="en-GB" baseline="0" dirty="0" err="1" smtClean="0"/>
              <a:t>Xamarin</a:t>
            </a:r>
            <a:r>
              <a:rPr lang="en-GB" baseline="0" dirty="0" smtClean="0"/>
              <a:t> ports for things like iOS and Android.</a:t>
            </a:r>
          </a:p>
          <a:p>
            <a:endParaRPr lang="en-GB" baseline="0" dirty="0" smtClean="0"/>
          </a:p>
          <a:p>
            <a:r>
              <a:rPr lang="en-GB" baseline="0" dirty="0" smtClean="0"/>
              <a:t>The standard is available in the public domain, so is not controlled by any one corporation, so there’s no nasty lock in's that might end up tying you down.</a:t>
            </a:r>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19</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r>
              <a:rPr lang="en-GB" dirty="0" smtClean="0"/>
              <a:t>The open source nature of Owin means that it’s already established elsewhere.</a:t>
            </a:r>
          </a:p>
          <a:p>
            <a:endParaRPr lang="en-GB" dirty="0" smtClean="0"/>
          </a:p>
          <a:p>
            <a:r>
              <a:rPr lang="en-GB" dirty="0" smtClean="0"/>
              <a:t>Katana is just Microsoft’s implementation of the standard.  “</a:t>
            </a:r>
            <a:r>
              <a:rPr lang="en-GB" dirty="0" err="1" smtClean="0"/>
              <a:t>NoWin</a:t>
            </a:r>
            <a:r>
              <a:rPr lang="en-GB" dirty="0" smtClean="0"/>
              <a:t>” has been available and used in production on Apache2 under Linux and Unix systems for quite some time now.</a:t>
            </a:r>
          </a:p>
          <a:p>
            <a:endParaRPr lang="en-GB" dirty="0" smtClean="0"/>
          </a:p>
          <a:p>
            <a:r>
              <a:rPr lang="en-GB" dirty="0" smtClean="0"/>
              <a:t>The best part about it all however, is that it’s not just Microsoft that support it.</a:t>
            </a:r>
          </a:p>
          <a:p>
            <a:endParaRPr lang="en-GB" dirty="0" smtClean="0"/>
          </a:p>
          <a:p>
            <a:r>
              <a:rPr lang="en-GB" dirty="0" smtClean="0"/>
              <a:t>Myself personally for example, I absolutely love using the “NancyFX” framework for .NET, and NancyFX fully supports the</a:t>
            </a:r>
            <a:r>
              <a:rPr lang="en-GB" baseline="0" dirty="0" smtClean="0"/>
              <a:t> Owin standard way of doing things, </a:t>
            </a:r>
            <a:r>
              <a:rPr lang="en-GB" baseline="0" dirty="0" err="1" smtClean="0"/>
              <a:t>openstack</a:t>
            </a:r>
            <a:r>
              <a:rPr lang="en-GB" baseline="0" dirty="0" smtClean="0"/>
              <a:t> and the MS Web-API are two others that already do too.</a:t>
            </a:r>
          </a:p>
          <a:p>
            <a:endParaRPr lang="en-GB" baseline="0" dirty="0" smtClean="0"/>
          </a:p>
          <a:p>
            <a:r>
              <a:rPr lang="en-GB" baseline="0" dirty="0" smtClean="0"/>
              <a:t>NancyFX runs unmodified on Mono under Linux and Unix, which means as .NET developers we can now do something that Java has been doing for a very long time, and that’s write once, run anywhere.</a:t>
            </a:r>
          </a:p>
          <a:p>
            <a:endParaRPr lang="en-GB" baseline="0" dirty="0" smtClean="0"/>
          </a:p>
          <a:p>
            <a:r>
              <a:rPr lang="en-GB" baseline="0" dirty="0" smtClean="0"/>
              <a:t>I recently wrote a book on using NancyFX for the succinctly </a:t>
            </a:r>
            <a:r>
              <a:rPr lang="en-GB" baseline="0" dirty="0" err="1" smtClean="0"/>
              <a:t>Ebook</a:t>
            </a:r>
            <a:r>
              <a:rPr lang="en-GB" baseline="0" dirty="0" smtClean="0"/>
              <a:t> series available from Syncfusion, which is scheduled to be released next month (November 2015), in this book I use a phase coined by a good friend of mine:</a:t>
            </a:r>
          </a:p>
          <a:p>
            <a:endParaRPr lang="en-GB" baseline="0" dirty="0" smtClean="0"/>
          </a:p>
          <a:p>
            <a:r>
              <a:rPr lang="en-GB" baseline="0" dirty="0" smtClean="0"/>
              <a:t>“NancyFX, that’s that toolkit that’s a bit like NodeJS for C# isn’t it?”</a:t>
            </a:r>
          </a:p>
          <a:p>
            <a:endParaRPr lang="en-GB" baseline="0" dirty="0" smtClean="0"/>
          </a:p>
          <a:p>
            <a:r>
              <a:rPr lang="en-GB" baseline="0" dirty="0" smtClean="0"/>
              <a:t>A statement that couldn’t be any more accurate, because just like NodeJS, Nancy and all of these frameworks that support Owin can create their own hosting layer just as easily as they can support existing web server hosting layers.</a:t>
            </a:r>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20</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r>
              <a:rPr lang="en-GB" dirty="0" smtClean="0"/>
              <a:t>This modular</a:t>
            </a:r>
            <a:r>
              <a:rPr lang="en-GB" baseline="0" dirty="0" smtClean="0"/>
              <a:t> architecture, means that the services you build to support your Microservice pattern maintain their light weight and speed very simply by cutting out the excess baggage that they don’t need.</a:t>
            </a:r>
          </a:p>
          <a:p>
            <a:endParaRPr lang="en-GB" baseline="0" dirty="0" smtClean="0"/>
          </a:p>
          <a:p>
            <a:r>
              <a:rPr lang="en-GB" baseline="0" dirty="0" smtClean="0"/>
              <a:t>As you saw earlier, it’s this excess baggage that contributes to the overall bulk that makes up a large portion of the monolithic behemoth that we’ve come to know in most web application architectures.</a:t>
            </a:r>
          </a:p>
          <a:p>
            <a:endParaRPr lang="en-GB" dirty="0" smtClean="0"/>
          </a:p>
        </p:txBody>
      </p:sp>
      <p:sp>
        <p:nvSpPr>
          <p:cNvPr id="4" name="Slide Number Placeholder 3"/>
          <p:cNvSpPr>
            <a:spLocks noGrp="1"/>
          </p:cNvSpPr>
          <p:nvPr>
            <p:ph type="sldNum" sz="quarter" idx="10"/>
          </p:nvPr>
        </p:nvSpPr>
        <p:spPr/>
        <p:txBody>
          <a:bodyPr/>
          <a:lstStyle/>
          <a:p>
            <a:fld id="{23C0D593-2C3D-4B4F-9FC1-9E1049D91AC1}" type="slidenum">
              <a:rPr lang="en-GB" smtClean="0"/>
              <a:t>21</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a:p>
            <a:r>
              <a:rPr lang="en-GB" dirty="0" smtClean="0"/>
              <a:t>Where all familiar with typical N-Tier application</a:t>
            </a:r>
            <a:r>
              <a:rPr lang="en-GB" baseline="0" dirty="0" smtClean="0"/>
              <a:t> design, where we break our projects into layers.</a:t>
            </a:r>
          </a:p>
          <a:p>
            <a:endParaRPr lang="en-GB" baseline="0" dirty="0" smtClean="0"/>
          </a:p>
          <a:p>
            <a:r>
              <a:rPr lang="en-GB" baseline="0" dirty="0" smtClean="0"/>
              <a:t>In the .NET world this often means that we separate out our services into class libraries, which are then brought into our web/UI layer, often using some kind of IOC container.</a:t>
            </a:r>
          </a:p>
          <a:p>
            <a:endParaRPr lang="en-GB" baseline="0" dirty="0" smtClean="0"/>
          </a:p>
          <a:p>
            <a:r>
              <a:rPr lang="en-GB" baseline="0" dirty="0" smtClean="0"/>
              <a:t>With Owin and the use of the Microservice pattern, you can now go one step further and fully separate out your entire layer into it’s own fully decoupled service.</a:t>
            </a:r>
          </a:p>
          <a:p>
            <a:endParaRPr lang="en-GB" baseline="0" dirty="0" smtClean="0"/>
          </a:p>
          <a:p>
            <a:r>
              <a:rPr lang="en-GB" baseline="0" dirty="0" smtClean="0"/>
              <a:t>Your cross cutting concerns become “Authentication Services” and “Communication Bus Services” that are accessible by all components.</a:t>
            </a:r>
          </a:p>
          <a:p>
            <a:endParaRPr lang="en-GB" baseline="0" dirty="0" smtClean="0"/>
          </a:p>
          <a:p>
            <a:r>
              <a:rPr lang="en-GB" baseline="0" dirty="0" smtClean="0"/>
              <a:t>Your “Data Layer” becomes your “Data Service” and can be replicated at will and then load balanced to meet periods of intense database activity, each department in your organisation can have it’s own “Business Rules” service, meaning the knowledge of how those rules are interpreted stays only with the department that uses it.</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22</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23</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24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Since we only have 60 minutes, this session won’t be particularly heavy on details.</a:t>
            </a:r>
          </a:p>
          <a:p>
            <a:endParaRPr lang="en-GB" dirty="0" smtClean="0"/>
          </a:p>
          <a:p>
            <a:r>
              <a:rPr lang="en-GB" dirty="0" smtClean="0"/>
              <a:t>As much as I’d love for it to be a deep dive I simply won’t have time</a:t>
            </a:r>
            <a:r>
              <a:rPr lang="en-GB" baseline="0" dirty="0" smtClean="0"/>
              <a:t> to cover everything, we’ll use the first 30 minutes or so taking a fairly high level look at what the pattern represents and some of it’s benefits and drawbacks.</a:t>
            </a:r>
          </a:p>
          <a:p>
            <a:endParaRPr lang="en-GB" baseline="0" dirty="0" smtClean="0"/>
          </a:p>
          <a:p>
            <a:r>
              <a:rPr lang="en-GB" baseline="0" dirty="0" smtClean="0"/>
              <a:t>We’ll define what it’s attributes are, and look at some of the theoretical points surrounding it.</a:t>
            </a:r>
          </a:p>
          <a:p>
            <a:endParaRPr lang="en-GB" baseline="0" dirty="0" smtClean="0"/>
          </a:p>
          <a:p>
            <a:r>
              <a:rPr lang="en-GB" baseline="0" dirty="0" smtClean="0"/>
              <a:t>We’ll then move on to a quick overview of what Owin &amp; Katana is, and how it fit’s into the microservices architectural pattern, and more importantly why you seriously need to be looking at using it.</a:t>
            </a:r>
          </a:p>
          <a:p>
            <a:endParaRPr lang="en-GB" baseline="0" dirty="0" smtClean="0"/>
          </a:p>
          <a:p>
            <a:r>
              <a:rPr lang="en-GB" baseline="0" dirty="0" smtClean="0"/>
              <a:t>Finally we’ll take a look at a ready made Visual Studio and IIS7 Solution that implements the pattern in a very basic form, where I’ll talk you through some of the code and techniques used to make it worth while.</a:t>
            </a:r>
          </a:p>
          <a:p>
            <a:endParaRPr lang="en-GB" baseline="0" dirty="0" smtClean="0"/>
          </a:p>
          <a:p>
            <a:r>
              <a:rPr lang="en-GB" baseline="0" dirty="0" smtClean="0"/>
              <a:t>Since I don’t have much time, if we could leave any Questions until the end of the session, and time permitting I’ll do my best to answer as many as I can.</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5</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so with all that behind us I’m now going to spend a small amount of time showing you ONE possible implementation of this pattern using .NET</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25</a:t>
            </a:fld>
            <a:endParaRPr lang="en-GB"/>
          </a:p>
        </p:txBody>
      </p:sp>
    </p:spTree>
    <p:extLst>
      <p:ext uri="{BB962C8B-B14F-4D97-AF65-F5344CB8AC3E}">
        <p14:creationId xmlns:p14="http://schemas.microsoft.com/office/powerpoint/2010/main" val="2422961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26</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Microservice architectures are a</a:t>
            </a:r>
            <a:r>
              <a:rPr lang="en-GB" baseline="0" dirty="0" smtClean="0"/>
              <a:t> project level architectural design pattern, they are not as some might try to have you believe a software design pattern.  Martin Fowler on his blog makes this mistake and tries to define “Microservice” as a modular concept at a single application level.  While you can apply it in this manner (as we’ll see in just a moment) the concept is actually far more reaching than a singular application.</a:t>
            </a:r>
          </a:p>
          <a:p>
            <a:endParaRPr lang="en-GB" baseline="0" dirty="0" smtClean="0"/>
          </a:p>
          <a:p>
            <a:r>
              <a:rPr lang="en-GB" baseline="0" dirty="0" smtClean="0"/>
              <a:t>From a guideline point of view the Microservice pattern helps you decide what hardware/software you need to deploy and how, unlike the more traditional model where you map out the software architecture, build the initial model then performance test it to see what’s needed to run it.  With the Microservice pattern you also get a lot of </a:t>
            </a:r>
            <a:r>
              <a:rPr lang="en-GB" baseline="0" dirty="0" smtClean="0"/>
              <a:t>flexibility </a:t>
            </a:r>
            <a:r>
              <a:rPr lang="en-GB" baseline="0" dirty="0" smtClean="0"/>
              <a:t>in those guidelines.</a:t>
            </a:r>
          </a:p>
          <a:p>
            <a:endParaRPr lang="en-GB" baseline="0" dirty="0" smtClean="0"/>
          </a:p>
          <a:p>
            <a:r>
              <a:rPr lang="en-GB" baseline="0" dirty="0" smtClean="0"/>
              <a:t>From a support perspective you don’t need anything special to deploy the Microservice Architecture pattern.  Every web server based platform currently available has everything needed out of the box to make it work, and in the few cases where it’s not available out of the box it’s generally easy enough to add it after the fact.</a:t>
            </a:r>
          </a:p>
          <a:p>
            <a:endParaRPr lang="en-GB" baseline="0" dirty="0" smtClean="0"/>
          </a:p>
          <a:p>
            <a:r>
              <a:rPr lang="en-GB" baseline="0" dirty="0" smtClean="0"/>
              <a:t>It might surprise many that the pattern has been around for a very long time, and there’s a very high chance that you’ve used it without realizing.  As a pattern, it’s concept has been hijacked and moulded into something that many of us already have first hand experience with and that’s the general SOA based pattern.</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7</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baseline="0" dirty="0" smtClean="0"/>
              <a:t>Most of us developing software in .NET today will most likely be using ASP.NET MVC, MVC is a perfect example of a monolithic </a:t>
            </a:r>
            <a:r>
              <a:rPr lang="en-GB" baseline="0" dirty="0" smtClean="0"/>
              <a:t>architecture, in so much that in most cases your controllers are all compiled into one single central web application, and while there exists methods to allow you to detach your controllers, many of these methods are often complex and error prone to implement.</a:t>
            </a:r>
          </a:p>
          <a:p>
            <a:endParaRPr lang="en-GB" baseline="0" dirty="0" smtClean="0"/>
          </a:p>
          <a:p>
            <a:r>
              <a:rPr lang="en-GB" baseline="0" dirty="0" smtClean="0"/>
              <a:t>One </a:t>
            </a:r>
            <a:r>
              <a:rPr lang="en-GB" baseline="0" dirty="0" smtClean="0"/>
              <a:t>thing that will please most folks in here about the pattern however is it’s ability to changed dynamically with very little impact.  Because of this scaling horizontally is also very easy AND (this ones for the business minded folks in here) costs on average, much less than scaling out an entire </a:t>
            </a:r>
            <a:r>
              <a:rPr lang="en-GB" baseline="0" dirty="0" smtClean="0"/>
              <a:t>monolithic </a:t>
            </a:r>
            <a:r>
              <a:rPr lang="en-GB" baseline="0" dirty="0" smtClean="0"/>
              <a:t>code base.</a:t>
            </a:r>
          </a:p>
          <a:p>
            <a:endParaRPr lang="en-GB" baseline="0" dirty="0" smtClean="0"/>
          </a:p>
          <a:p>
            <a:r>
              <a:rPr lang="en-GB" baseline="0" dirty="0" smtClean="0"/>
              <a:t>Because it’s a flexible architecture, EVRYTHING is layered.  For those of you who practice n-tier in a monolithic MVC application, you can immediately go out and start using Microservices, simply by splitting your layers up into discrete layered projects that communicate using a loosely coupled, disjointed medium.</a:t>
            </a:r>
          </a:p>
          <a:p>
            <a:endParaRPr lang="en-GB" baseline="0" dirty="0" smtClean="0"/>
          </a:p>
          <a:p>
            <a:r>
              <a:rPr lang="en-GB" baseline="0" dirty="0" smtClean="0"/>
              <a:t>Finally, it’s not something that’s platform specific, if you have the ability to write web services on a platform or in a given language then that ability can be used in a Microservice deployment.  Even a </a:t>
            </a:r>
            <a:r>
              <a:rPr lang="en-GB" baseline="0" dirty="0" smtClean="0"/>
              <a:t>Linux </a:t>
            </a:r>
            <a:r>
              <a:rPr lang="en-GB" baseline="0" dirty="0" smtClean="0"/>
              <a:t>shell script, sitting listening on a port via the command line Net-Cat tool can be used as part of a Microservice deployment.</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8</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GB" baseline="0" dirty="0" smtClean="0"/>
          </a:p>
          <a:p>
            <a:r>
              <a:rPr lang="en-GB" dirty="0" smtClean="0"/>
              <a:t>So what does a Microservice Deployment look like.</a:t>
            </a:r>
            <a:r>
              <a:rPr lang="en-GB" baseline="0" dirty="0" smtClean="0"/>
              <a:t>  Before we answer that question let’s take a look at a typical monolithic architecture for comparison.</a:t>
            </a:r>
          </a:p>
          <a:p>
            <a:endParaRPr lang="en-GB" baseline="0" dirty="0" smtClean="0"/>
          </a:p>
          <a:p>
            <a:r>
              <a:rPr lang="en-GB" baseline="0" dirty="0" smtClean="0"/>
              <a:t>(Credit where it’s due, the diagrams I’m using have been borrowed from martin fowlers blog at martinfowler.com, if your interested in software architecture in anyway </a:t>
            </a:r>
            <a:r>
              <a:rPr lang="en-GB" baseline="0" dirty="0" err="1" smtClean="0"/>
              <a:t>esp</a:t>
            </a:r>
            <a:r>
              <a:rPr lang="en-GB" baseline="0" dirty="0" smtClean="0"/>
              <a:t> under .NET you should pay it a visit)</a:t>
            </a:r>
          </a:p>
          <a:p>
            <a:endParaRPr lang="en-GB" baseline="0" dirty="0" smtClean="0"/>
          </a:p>
          <a:p>
            <a:r>
              <a:rPr lang="en-GB" baseline="0" dirty="0" smtClean="0"/>
              <a:t>In a typical monolithic architecture we have a single </a:t>
            </a:r>
            <a:r>
              <a:rPr lang="en-GB" baseline="0" dirty="0" smtClean="0"/>
              <a:t>server, </a:t>
            </a:r>
            <a:r>
              <a:rPr lang="en-GB" baseline="0" dirty="0" smtClean="0"/>
              <a:t>that usually has all the parts required for our application to run, </a:t>
            </a:r>
            <a:r>
              <a:rPr lang="en-GB" baseline="0" dirty="0" smtClean="0"/>
              <a:t>represented by the blue rectangle, and when </a:t>
            </a:r>
            <a:r>
              <a:rPr lang="en-GB" baseline="0" dirty="0" smtClean="0"/>
              <a:t>we deploy, we typically push that entire single unit </a:t>
            </a:r>
            <a:r>
              <a:rPr lang="en-GB" baseline="0" dirty="0" smtClean="0"/>
              <a:t>and everything else around it onto </a:t>
            </a:r>
            <a:r>
              <a:rPr lang="en-GB" baseline="0" dirty="0" smtClean="0"/>
              <a:t>our </a:t>
            </a:r>
            <a:r>
              <a:rPr lang="en-GB" baseline="0" dirty="0" smtClean="0"/>
              <a:t>hardware, often as </a:t>
            </a:r>
            <a:r>
              <a:rPr lang="en-GB" baseline="0" dirty="0" smtClean="0"/>
              <a:t>a single </a:t>
            </a:r>
            <a:r>
              <a:rPr lang="en-GB" baseline="0" dirty="0" smtClean="0"/>
              <a:t>monolithic entity</a:t>
            </a:r>
            <a:r>
              <a:rPr lang="en-GB" baseline="0" dirty="0" smtClean="0"/>
              <a:t>, giving us one copy of the </a:t>
            </a:r>
            <a:r>
              <a:rPr lang="en-GB" baseline="0" dirty="0" smtClean="0"/>
              <a:t>entire application landscape </a:t>
            </a:r>
            <a:r>
              <a:rPr lang="en-GB" baseline="0" dirty="0" smtClean="0"/>
              <a:t>per server.</a:t>
            </a:r>
          </a:p>
          <a:p>
            <a:endParaRPr lang="en-GB" baseline="0" dirty="0" smtClean="0"/>
          </a:p>
          <a:p>
            <a:r>
              <a:rPr lang="en-GB" baseline="0" dirty="0" smtClean="0"/>
              <a:t>In the diagram </a:t>
            </a:r>
            <a:r>
              <a:rPr lang="en-GB" baseline="0" dirty="0" smtClean="0"/>
              <a:t>we </a:t>
            </a:r>
            <a:r>
              <a:rPr lang="en-GB" baseline="0" dirty="0" smtClean="0"/>
              <a:t>have 4 </a:t>
            </a:r>
            <a:r>
              <a:rPr lang="en-GB" baseline="0" dirty="0" smtClean="0"/>
              <a:t>sub-units on 1 application server, </a:t>
            </a:r>
            <a:r>
              <a:rPr lang="en-GB" baseline="0" dirty="0" smtClean="0"/>
              <a:t>which for many of you will most likely mean </a:t>
            </a:r>
            <a:r>
              <a:rPr lang="en-GB" baseline="0" dirty="0" smtClean="0"/>
              <a:t>a single application </a:t>
            </a:r>
            <a:r>
              <a:rPr lang="en-GB" baseline="0" dirty="0" smtClean="0"/>
              <a:t>deployed on </a:t>
            </a:r>
            <a:r>
              <a:rPr lang="en-GB" baseline="0" dirty="0" smtClean="0"/>
              <a:t>1 </a:t>
            </a:r>
            <a:r>
              <a:rPr lang="en-GB" baseline="0" dirty="0" smtClean="0"/>
              <a:t>Microsoft </a:t>
            </a:r>
            <a:r>
              <a:rPr lang="en-GB" baseline="0" dirty="0" smtClean="0"/>
              <a:t>Azure or Amazon EC2 instance, with 4 areas of separate functionality.</a:t>
            </a:r>
            <a:endParaRPr lang="en-GB" baseline="0" dirty="0" smtClean="0"/>
          </a:p>
          <a:p>
            <a:endParaRPr lang="en-GB" baseline="0" dirty="0" smtClean="0"/>
          </a:p>
          <a:p>
            <a:r>
              <a:rPr lang="en-GB" baseline="0" dirty="0" smtClean="0"/>
              <a:t>If your app is large then that deployment may take time, worse still if you have to add or update any functionality in the application, you have to take the entire app offline to update it.</a:t>
            </a:r>
          </a:p>
          <a:p>
            <a:endParaRPr lang="en-GB" baseline="0" dirty="0" smtClean="0"/>
          </a:p>
          <a:p>
            <a:r>
              <a:rPr lang="en-GB" baseline="0" dirty="0" smtClean="0"/>
              <a:t>This might not be a problem if you have multiple geographic deployments because you can easily take an instance down, replace it, then spin it back up, repeating the process for each of the other instances, but for a single app on a single server, this could mean downtime.</a:t>
            </a:r>
          </a:p>
          <a:p>
            <a:endParaRPr lang="en-GB" baseline="0" dirty="0" smtClean="0"/>
          </a:p>
          <a:p>
            <a:r>
              <a:rPr lang="en-GB" baseline="0" dirty="0" smtClean="0"/>
              <a:t>And what about scaling up, to meet demand?  (CLICK)  </a:t>
            </a:r>
            <a:r>
              <a:rPr lang="en-GB" baseline="0" dirty="0" smtClean="0"/>
              <a:t>Usually we scale the entire server virtual machine, even if it is just to meet demand in a small part of the entire build, and believe me when you start scaling large server instances, the IOP’s, bandwidth and billing from various elastic services get’s very un-funny, very fast, I’ve faced bills of £9k from Amazon before.</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In a Microservice Architecture</a:t>
            </a:r>
            <a:r>
              <a:rPr lang="en-GB" baseline="0" dirty="0" smtClean="0"/>
              <a:t> each module of functionality is different.</a:t>
            </a:r>
          </a:p>
          <a:p>
            <a:endParaRPr lang="en-GB" baseline="0" dirty="0" smtClean="0"/>
          </a:p>
          <a:p>
            <a:r>
              <a:rPr lang="en-GB" baseline="0" dirty="0" smtClean="0"/>
              <a:t>You may have a Module that handles accounting, one that handles sales and another that handles a catalogue.</a:t>
            </a:r>
          </a:p>
          <a:p>
            <a:endParaRPr lang="en-GB" baseline="0" dirty="0" smtClean="0"/>
          </a:p>
          <a:p>
            <a:r>
              <a:rPr lang="en-GB" dirty="0" smtClean="0"/>
              <a:t>Because each module/service is an independent entity, when we deploy our services out to our servers, we deploy only what we need to initially meet demand.</a:t>
            </a:r>
          </a:p>
          <a:p>
            <a:endParaRPr lang="en-GB" dirty="0" smtClean="0"/>
          </a:p>
          <a:p>
            <a:r>
              <a:rPr lang="en-GB" dirty="0" smtClean="0"/>
              <a:t>In the diagram on screen you can see that the deployments on each of the 4 servers are made up of singular pieces each with a specific function.</a:t>
            </a:r>
          </a:p>
          <a:p>
            <a:endParaRPr lang="en-GB" dirty="0" smtClean="0"/>
          </a:p>
          <a:p>
            <a:r>
              <a:rPr lang="en-GB" dirty="0" smtClean="0"/>
              <a:t>When we scale (CLICK) we only have to scale the individual</a:t>
            </a:r>
            <a:r>
              <a:rPr lang="en-GB" baseline="0" dirty="0" smtClean="0"/>
              <a:t> smaller parts needed to fill that demand, as opposed to a large monolithic entity ,where only a small fraction of it may get used.</a:t>
            </a:r>
          </a:p>
          <a:p>
            <a:endParaRPr lang="en-GB" baseline="0" dirty="0" smtClean="0"/>
          </a:p>
          <a:p>
            <a:r>
              <a:rPr lang="en-GB" baseline="0" dirty="0" smtClean="0"/>
              <a:t>If we are asked to add extra functionality (CLICK) that’s just as easy too.</a:t>
            </a:r>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10</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baseline="0" dirty="0" smtClean="0"/>
              <a:t>How you build and deploy your sub modules is entirely up to you. On windows (as you’ll see in the demo) you might create them as stand alone windows services running in some kind of a container architecture such as </a:t>
            </a:r>
            <a:r>
              <a:rPr lang="en-GB" baseline="0" dirty="0" err="1" smtClean="0"/>
              <a:t>docker</a:t>
            </a:r>
            <a:r>
              <a:rPr lang="en-GB" baseline="0" dirty="0" smtClean="0"/>
              <a:t>.</a:t>
            </a:r>
          </a:p>
          <a:p>
            <a:endParaRPr lang="en-GB" baseline="0" dirty="0" smtClean="0"/>
          </a:p>
          <a:p>
            <a:r>
              <a:rPr lang="en-GB" baseline="0" dirty="0" smtClean="0"/>
              <a:t>Under Linux or Unix, you might have VM’s running under a hypervisor such as </a:t>
            </a:r>
            <a:r>
              <a:rPr lang="en-GB" baseline="0" dirty="0" err="1" smtClean="0"/>
              <a:t>Xen</a:t>
            </a:r>
            <a:r>
              <a:rPr lang="en-GB" baseline="0" dirty="0" smtClean="0"/>
              <a:t> and deploying as simple Daemons running independently of any other services.</a:t>
            </a:r>
          </a:p>
          <a:p>
            <a:endParaRPr lang="en-GB" baseline="0" dirty="0" smtClean="0"/>
          </a:p>
          <a:p>
            <a:r>
              <a:rPr lang="en-GB" baseline="0" dirty="0" smtClean="0"/>
              <a:t>How far you boil your applications functionality down is limited only by what resources you have available, and exactly what you want to achieve, I personally wouldn’t go any lower than a given leaf node in a rest URL, I have however seen some builds that almost go right down to individual controller level.</a:t>
            </a:r>
          </a:p>
          <a:p>
            <a:endParaRPr lang="en-GB" baseline="0" dirty="0" smtClean="0"/>
          </a:p>
          <a:p>
            <a:r>
              <a:rPr lang="en-GB" baseline="0" dirty="0" smtClean="0"/>
              <a:t>The smaller you break things down however, the larger your overall maintenance task is going to be, so there is always going to be a trade off between using this to increase your performance and increasing your workload.</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Typically your break points should mirror functionality areas.</a:t>
            </a:r>
            <a:endParaRPr lang="en-GB" dirty="0" smtClean="0"/>
          </a:p>
          <a:p>
            <a:endParaRPr lang="en-GB" dirty="0" smtClean="0"/>
          </a:p>
          <a:p>
            <a:r>
              <a:rPr lang="en-GB" dirty="0" smtClean="0"/>
              <a:t>Often you’ll </a:t>
            </a:r>
            <a:r>
              <a:rPr lang="en-GB" dirty="0" smtClean="0"/>
              <a:t>have one </a:t>
            </a:r>
            <a:r>
              <a:rPr lang="en-GB" dirty="0" smtClean="0"/>
              <a:t>application </a:t>
            </a:r>
            <a:r>
              <a:rPr lang="en-GB" dirty="0" smtClean="0"/>
              <a:t>platform that acts as a master and holds most of the </a:t>
            </a:r>
            <a:r>
              <a:rPr lang="en-GB" dirty="0" smtClean="0"/>
              <a:t>UI and essential core operational parts, </a:t>
            </a:r>
            <a:r>
              <a:rPr lang="en-GB" dirty="0" smtClean="0"/>
              <a:t>then you have some kind of URL re-writing</a:t>
            </a:r>
            <a:r>
              <a:rPr lang="en-GB" baseline="0" dirty="0" smtClean="0"/>
              <a:t> mechanism that “re-directs” the leaf nodes in your application to the appropriate services.</a:t>
            </a:r>
          </a:p>
          <a:p>
            <a:endParaRPr lang="en-GB" baseline="0" dirty="0" smtClean="0"/>
          </a:p>
          <a:p>
            <a:r>
              <a:rPr lang="en-GB" baseline="0" dirty="0" smtClean="0"/>
              <a:t>(CLICK)</a:t>
            </a:r>
          </a:p>
          <a:p>
            <a:endParaRPr lang="en-GB" baseline="0" dirty="0" smtClean="0"/>
          </a:p>
          <a:p>
            <a:r>
              <a:rPr lang="en-GB" baseline="0" dirty="0" smtClean="0"/>
              <a:t>For example, the account management UI might live at ‘/Account’</a:t>
            </a:r>
          </a:p>
          <a:p>
            <a:endParaRPr lang="en-GB" baseline="0" dirty="0" smtClean="0"/>
          </a:p>
          <a:p>
            <a:r>
              <a:rPr lang="en-GB" baseline="0" dirty="0" smtClean="0"/>
              <a:t>(CLICK)</a:t>
            </a:r>
          </a:p>
          <a:p>
            <a:endParaRPr lang="en-GB" baseline="0" dirty="0" smtClean="0"/>
          </a:p>
          <a:p>
            <a:r>
              <a:rPr lang="en-GB" baseline="0" dirty="0" smtClean="0"/>
              <a:t>But the customer service might live at ‘/Account/Service’</a:t>
            </a:r>
          </a:p>
          <a:p>
            <a:endParaRPr lang="en-GB" baseline="0" dirty="0" smtClean="0"/>
          </a:p>
          <a:p>
            <a:r>
              <a:rPr lang="en-GB" baseline="0" dirty="0" smtClean="0"/>
              <a:t>To the end user, everything appears to be seamless, and from the outside actually looks like a single monolithic application with everything served off the same URL, </a:t>
            </a:r>
            <a:r>
              <a:rPr lang="en-GB" baseline="0" dirty="0" smtClean="0"/>
              <a:t>under </a:t>
            </a:r>
            <a:r>
              <a:rPr lang="en-GB" baseline="0" dirty="0" smtClean="0"/>
              <a:t>the hood </a:t>
            </a:r>
            <a:r>
              <a:rPr lang="en-GB" baseline="0" dirty="0" smtClean="0"/>
              <a:t>however it’s </a:t>
            </a:r>
            <a:r>
              <a:rPr lang="en-GB" baseline="0" dirty="0" smtClean="0"/>
              <a:t>an amazingly flexible and dynamic set up.</a:t>
            </a:r>
          </a:p>
          <a:p>
            <a:endParaRPr lang="en-GB" baseline="0" dirty="0" smtClean="0"/>
          </a:p>
        </p:txBody>
      </p:sp>
      <p:sp>
        <p:nvSpPr>
          <p:cNvPr id="4" name="Slide Number Placeholder 3"/>
          <p:cNvSpPr>
            <a:spLocks noGrp="1"/>
          </p:cNvSpPr>
          <p:nvPr>
            <p:ph type="sldNum" sz="quarter" idx="10"/>
          </p:nvPr>
        </p:nvSpPr>
        <p:spPr/>
        <p:txBody>
          <a:bodyPr/>
          <a:lstStyle/>
          <a:p>
            <a:fld id="{23C0D593-2C3D-4B4F-9FC1-9E1049D91AC1}" type="slidenum">
              <a:rPr lang="en-GB" smtClean="0"/>
              <a:t>12</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Communication between the various modules is often the most hotly debated topic when designing</a:t>
            </a:r>
            <a:r>
              <a:rPr lang="en-GB" baseline="0" dirty="0" smtClean="0"/>
              <a:t> a Microservice Deployment, and there are two main schools of thought here.</a:t>
            </a:r>
          </a:p>
          <a:p>
            <a:endParaRPr lang="en-GB" baseline="0" dirty="0" smtClean="0"/>
          </a:p>
          <a:p>
            <a:r>
              <a:rPr lang="en-GB" baseline="0" dirty="0" smtClean="0"/>
              <a:t>Many people have a preference for the Enterprise Service Bus way of doing things, where you have a central communications bus.</a:t>
            </a:r>
          </a:p>
          <a:p>
            <a:endParaRPr lang="en-GB" baseline="0" dirty="0" smtClean="0"/>
          </a:p>
          <a:p>
            <a:r>
              <a:rPr lang="en-GB" baseline="0" dirty="0" smtClean="0"/>
              <a:t>Messages are posted to this bus, and each of the services in the solution </a:t>
            </a:r>
            <a:r>
              <a:rPr lang="en-GB" baseline="0" dirty="0" smtClean="0"/>
              <a:t>watches </a:t>
            </a:r>
            <a:r>
              <a:rPr lang="en-GB" baseline="0" dirty="0" smtClean="0"/>
              <a:t>for messages they understand.</a:t>
            </a:r>
          </a:p>
          <a:p>
            <a:endParaRPr lang="en-GB" baseline="0" dirty="0" smtClean="0"/>
          </a:p>
          <a:p>
            <a:r>
              <a:rPr lang="en-GB" baseline="0" dirty="0" smtClean="0"/>
              <a:t>This is a good solid communication method, </a:t>
            </a:r>
            <a:r>
              <a:rPr lang="en-GB" baseline="0" dirty="0" smtClean="0"/>
              <a:t>but it has one very big pain point that in many ways defeats some of what Microservices set’s out to achieve.</a:t>
            </a:r>
          </a:p>
          <a:p>
            <a:endParaRPr lang="en-GB" baseline="0" dirty="0" smtClean="0"/>
          </a:p>
          <a:p>
            <a:r>
              <a:rPr lang="en-GB" baseline="0" dirty="0" smtClean="0"/>
              <a:t>Your “Bus Component” presents a single point of failure, and if you loose your bus, you effectively loose the entire application.  There’s nothing saying that you can’t load balance the “Bus Component” but if you have a correctly designed deployment, where you’ve gone to great lengths to ensure that functionality is independent enough to “Stay Running” even if some components fail, then having a central BUS is not the correct strategy to use overall.</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23C0D593-2C3D-4B4F-9FC1-9E1049D91AC1}" type="slidenum">
              <a:rPr lang="en-GB" smtClean="0"/>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44E4DA8-1E87-410B-8C0B-6BB2BD72524C}"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4E4DA8-1E87-410B-8C0B-6BB2BD72524C}"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4E4DA8-1E87-410B-8C0B-6BB2BD72524C}"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44E4DA8-1E87-410B-8C0B-6BB2BD72524C}"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E4DA8-1E87-410B-8C0B-6BB2BD72524C}" type="datetimeFigureOut">
              <a:rPr lang="en-GB" smtClean="0"/>
              <a:t>23/10/2015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44E4DA8-1E87-410B-8C0B-6BB2BD72524C}" type="datetimeFigureOut">
              <a:rPr lang="en-GB" smtClean="0"/>
              <a:t>23/10/2015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44E4DA8-1E87-410B-8C0B-6BB2BD72524C}" type="datetimeFigureOut">
              <a:rPr lang="en-GB" smtClean="0"/>
              <a:t>23/10/2015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44E4DA8-1E87-410B-8C0B-6BB2BD72524C}" type="datetimeFigureOut">
              <a:rPr lang="en-GB" smtClean="0"/>
              <a:t>23/10/2015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E4DA8-1E87-410B-8C0B-6BB2BD72524C}" type="datetimeFigureOut">
              <a:rPr lang="en-GB" smtClean="0"/>
              <a:t>23/10/2015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E4DA8-1E87-410B-8C0B-6BB2BD72524C}" type="datetimeFigureOut">
              <a:rPr lang="en-GB" smtClean="0"/>
              <a:t>23/10/2015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E4DA8-1E87-410B-8C0B-6BB2BD72524C}" type="datetimeFigureOut">
              <a:rPr lang="en-GB" smtClean="0"/>
              <a:t>23/10/2015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5C7314-EF52-4FAB-8CAB-92B59300116A}"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E4DA8-1E87-410B-8C0B-6BB2BD72524C}" type="datetimeFigureOut">
              <a:rPr lang="en-GB" smtClean="0"/>
              <a:t>23/10/2015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C7314-EF52-4FAB-8CAB-92B59300116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bg2">
                <a:shade val="45000"/>
                <a:satMod val="135000"/>
              </a:schemeClr>
              <a:prstClr val="white"/>
            </a:duotone>
            <a:lum bright="-88000" contrast="40000"/>
          </a:blip>
          <a:srcRect/>
          <a:stretch>
            <a:fillRect l="-2000" t="-5000" r="-15000" b="-13000"/>
          </a:stretch>
        </a:blipFill>
        <a:effectLst/>
      </p:bgPr>
    </p:bg>
    <p:spTree>
      <p:nvGrpSpPr>
        <p:cNvPr id="1" name=""/>
        <p:cNvGrpSpPr/>
        <p:nvPr/>
      </p:nvGrpSpPr>
      <p:grpSpPr>
        <a:xfrm>
          <a:off x="0" y="0"/>
          <a:ext cx="0" cy="0"/>
          <a:chOff x="0" y="0"/>
          <a:chExt cx="0" cy="0"/>
        </a:xfrm>
      </p:grpSpPr>
      <p:pic>
        <p:nvPicPr>
          <p:cNvPr id="4" name="Picture 3" descr="me_ams.jpg"/>
          <p:cNvPicPr>
            <a:picLocks noChangeAspect="1"/>
          </p:cNvPicPr>
          <p:nvPr/>
        </p:nvPicPr>
        <p:blipFill>
          <a:blip r:embed="rId4" cstate="print"/>
          <a:stretch>
            <a:fillRect/>
          </a:stretch>
        </p:blipFill>
        <p:spPr>
          <a:xfrm>
            <a:off x="304800" y="304800"/>
            <a:ext cx="1522731" cy="2564904"/>
          </a:xfrm>
          <a:prstGeom prst="rect">
            <a:avLst/>
          </a:prstGeom>
        </p:spPr>
      </p:pic>
      <p:pic>
        <p:nvPicPr>
          <p:cNvPr id="5" name="Picture 4" descr="tiny.png"/>
          <p:cNvPicPr>
            <a:picLocks noChangeAspect="1"/>
          </p:cNvPicPr>
          <p:nvPr/>
        </p:nvPicPr>
        <p:blipFill>
          <a:blip r:embed="rId5" cstate="print"/>
          <a:stretch>
            <a:fillRect/>
          </a:stretch>
        </p:blipFill>
        <p:spPr>
          <a:xfrm>
            <a:off x="152400" y="5638800"/>
            <a:ext cx="942975" cy="1114425"/>
          </a:xfrm>
          <a:prstGeom prst="rect">
            <a:avLst/>
          </a:prstGeom>
        </p:spPr>
      </p:pic>
      <p:pic>
        <p:nvPicPr>
          <p:cNvPr id="6" name="Picture 5" descr="medium.png"/>
          <p:cNvPicPr>
            <a:picLocks noChangeAspect="1"/>
          </p:cNvPicPr>
          <p:nvPr/>
        </p:nvPicPr>
        <p:blipFill>
          <a:blip r:embed="rId6" cstate="print"/>
          <a:stretch>
            <a:fillRect/>
          </a:stretch>
        </p:blipFill>
        <p:spPr>
          <a:xfrm>
            <a:off x="7553986" y="5805264"/>
            <a:ext cx="1410502" cy="877077"/>
          </a:xfrm>
          <a:prstGeom prst="rect">
            <a:avLst/>
          </a:prstGeom>
        </p:spPr>
      </p:pic>
      <p:sp>
        <p:nvSpPr>
          <p:cNvPr id="8" name="Title 1"/>
          <p:cNvSpPr>
            <a:spLocks noGrp="1"/>
          </p:cNvSpPr>
          <p:nvPr>
            <p:ph type="ctrTitle"/>
          </p:nvPr>
        </p:nvSpPr>
        <p:spPr>
          <a:xfrm>
            <a:off x="0" y="2996952"/>
            <a:ext cx="9144000" cy="576063"/>
          </a:xfrm>
        </p:spPr>
        <p:txBody>
          <a:bodyPr>
            <a:normAutofit fontScale="90000"/>
          </a:bodyPr>
          <a:lstStyle/>
          <a:p>
            <a:r>
              <a:rPr lang="en-GB" dirty="0" smtClean="0">
                <a:solidFill>
                  <a:schemeClr val="accent6">
                    <a:lumMod val="75000"/>
                  </a:schemeClr>
                </a:solidFill>
              </a:rPr>
              <a:t>Microservice Architectures</a:t>
            </a:r>
            <a:endParaRPr lang="en-GB" dirty="0">
              <a:solidFill>
                <a:schemeClr val="accent6">
                  <a:lumMod val="75000"/>
                </a:schemeClr>
              </a:solidFill>
            </a:endParaRPr>
          </a:p>
        </p:txBody>
      </p:sp>
      <p:sp>
        <p:nvSpPr>
          <p:cNvPr id="9" name="Title 1"/>
          <p:cNvSpPr txBox="1">
            <a:spLocks/>
          </p:cNvSpPr>
          <p:nvPr/>
        </p:nvSpPr>
        <p:spPr>
          <a:xfrm>
            <a:off x="0" y="3501009"/>
            <a:ext cx="9144000" cy="576063"/>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accent6">
                    <a:lumMod val="75000"/>
                  </a:schemeClr>
                </a:solidFill>
                <a:effectLst/>
                <a:uLnTx/>
                <a:uFillTx/>
                <a:latin typeface="+mj-lt"/>
                <a:ea typeface="+mj-ea"/>
                <a:cs typeface="+mj-cs"/>
              </a:rPr>
              <a:t>What is it? Why does it matter?</a:t>
            </a:r>
            <a:endParaRPr kumimoji="0" lang="en-GB" sz="4400" b="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sp>
        <p:nvSpPr>
          <p:cNvPr id="10" name="Title 1"/>
          <p:cNvSpPr txBox="1">
            <a:spLocks/>
          </p:cNvSpPr>
          <p:nvPr/>
        </p:nvSpPr>
        <p:spPr>
          <a:xfrm>
            <a:off x="0" y="4221089"/>
            <a:ext cx="9144000" cy="576063"/>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accent4">
                    <a:lumMod val="75000"/>
                  </a:schemeClr>
                </a:solidFill>
                <a:effectLst/>
                <a:uLnTx/>
                <a:uFillTx/>
                <a:latin typeface="+mj-lt"/>
                <a:ea typeface="+mj-ea"/>
                <a:cs typeface="+mj-cs"/>
              </a:rPr>
              <a:t>Peter “Shawty” Shaw</a:t>
            </a:r>
            <a:endParaRPr kumimoji="0" lang="en-GB" sz="4400" b="0" i="0" u="none" strike="noStrike" kern="1200" cap="none" spc="0" normalizeH="0" baseline="0" noProof="0" dirty="0">
              <a:ln>
                <a:noFill/>
              </a:ln>
              <a:solidFill>
                <a:schemeClr val="accent4">
                  <a:lumMod val="75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1570186"/>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does a Microservice Architecture</a:t>
            </a:r>
          </a:p>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Look like?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descr="F:\Resources\PPT Related\Micro-4-servers.png"/>
          <p:cNvPicPr>
            <a:picLocks noChangeAspect="1" noChangeArrowheads="1"/>
          </p:cNvPicPr>
          <p:nvPr/>
        </p:nvPicPr>
        <p:blipFill>
          <a:blip r:embed="rId4" cstate="print"/>
          <a:srcRect/>
          <a:stretch>
            <a:fillRect/>
          </a:stretch>
        </p:blipFill>
        <p:spPr bwMode="auto">
          <a:xfrm>
            <a:off x="2987824" y="2420888"/>
            <a:ext cx="3086100" cy="321945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2051" name="Picture 3" descr="F:\Resources\PPT Related\lower-right-server.png"/>
          <p:cNvPicPr>
            <a:picLocks noChangeAspect="1" noChangeArrowheads="1"/>
          </p:cNvPicPr>
          <p:nvPr/>
        </p:nvPicPr>
        <p:blipFill>
          <a:blip r:embed="rId5" cstate="print"/>
          <a:srcRect/>
          <a:stretch>
            <a:fillRect/>
          </a:stretch>
        </p:blipFill>
        <p:spPr bwMode="auto">
          <a:xfrm>
            <a:off x="2975992" y="4080098"/>
            <a:ext cx="1524000" cy="158115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2052" name="Picture 4" descr="F:\Resources\PPT Related\upper-left-server.png"/>
          <p:cNvPicPr>
            <a:picLocks noChangeAspect="1" noChangeArrowheads="1"/>
          </p:cNvPicPr>
          <p:nvPr/>
        </p:nvPicPr>
        <p:blipFill>
          <a:blip r:embed="rId6" cstate="print"/>
          <a:srcRect/>
          <a:stretch>
            <a:fillRect/>
          </a:stretch>
        </p:blipFill>
        <p:spPr bwMode="auto">
          <a:xfrm>
            <a:off x="4499992" y="2420888"/>
            <a:ext cx="15621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205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 0  L 0.25 0  E" pathEditMode="relative" ptsTypes="">
                                      <p:cBhvr>
                                        <p:cTn id="10" dur="2000" fill="hold"/>
                                        <p:tgtEl>
                                          <p:spTgt spid="20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does </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a Microservice </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Architecture Look like?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600" b="1" u="none" strike="noStrike" kern="1200" cap="none" spc="0" normalizeH="0" noProof="0" dirty="0" smtClean="0">
                <a:ln>
                  <a:noFill/>
                </a:ln>
                <a:solidFill>
                  <a:schemeClr val="accent6">
                    <a:lumMod val="75000"/>
                  </a:schemeClr>
                </a:solidFill>
                <a:effectLst/>
                <a:uLnTx/>
                <a:uFillTx/>
              </a:rPr>
              <a:t>There’s no rules for how you deploy a functional module</a:t>
            </a:r>
            <a:endParaRPr kumimoji="0" lang="en-GB" sz="3600" b="1" u="none" strike="noStrike" kern="1200" cap="none" spc="0" normalizeH="0" noProof="0" dirty="0" smtClean="0">
              <a:ln>
                <a:noFill/>
              </a:ln>
              <a:solidFill>
                <a:schemeClr val="accent6">
                  <a:lumMod val="75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600" b="1" u="none" strike="noStrike" kern="1200" cap="none" spc="0" normalizeH="0" noProof="0" dirty="0" smtClean="0">
              <a:ln>
                <a:noFill/>
              </a:ln>
              <a:solidFill>
                <a:schemeClr val="accent6">
                  <a:lumMod val="75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3600" b="1" dirty="0" smtClean="0">
                <a:solidFill>
                  <a:schemeClr val="accent6">
                    <a:lumMod val="75000"/>
                  </a:schemeClr>
                </a:solidFill>
              </a:rPr>
              <a:t>How small you reduce a unit of functionality too is your decision</a:t>
            </a:r>
            <a:endParaRPr lang="en-GB" sz="3600" b="1" dirty="0" smtClean="0">
              <a:solidFill>
                <a:schemeClr val="accent6">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extLst>
      <p:ext uri="{BB962C8B-B14F-4D97-AF65-F5344CB8AC3E}">
        <p14:creationId xmlns:p14="http://schemas.microsoft.com/office/powerpoint/2010/main" val="1969479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1570186"/>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does a Microservice Architecture</a:t>
            </a:r>
          </a:p>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Look like?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descr="F:\Resources\PPT Related\Fig3-small.png"/>
          <p:cNvPicPr>
            <a:picLocks noChangeAspect="1" noChangeArrowheads="1"/>
          </p:cNvPicPr>
          <p:nvPr/>
        </p:nvPicPr>
        <p:blipFill>
          <a:blip r:embed="rId4" cstate="print"/>
          <a:srcRect/>
          <a:stretch>
            <a:fillRect/>
          </a:stretch>
        </p:blipFill>
        <p:spPr bwMode="auto">
          <a:xfrm>
            <a:off x="1979712" y="1484785"/>
            <a:ext cx="5715000" cy="4464496"/>
          </a:xfrm>
          <a:prstGeom prst="rect">
            <a:avLst/>
          </a:prstGeom>
          <a:noFill/>
        </p:spPr>
      </p:pic>
      <p:sp>
        <p:nvSpPr>
          <p:cNvPr id="7" name="TextBox 6"/>
          <p:cNvSpPr txBox="1"/>
          <p:nvPr/>
        </p:nvSpPr>
        <p:spPr>
          <a:xfrm>
            <a:off x="2339752" y="5229200"/>
            <a:ext cx="1152367" cy="400110"/>
          </a:xfrm>
          <a:prstGeom prst="rect">
            <a:avLst/>
          </a:prstGeom>
          <a:noFill/>
        </p:spPr>
        <p:txBody>
          <a:bodyPr wrap="none" rtlCol="0">
            <a:spAutoFit/>
          </a:bodyPr>
          <a:lstStyle/>
          <a:p>
            <a:r>
              <a:rPr lang="en-GB" sz="2000" b="1" dirty="0" smtClean="0">
                <a:solidFill>
                  <a:schemeClr val="accent6">
                    <a:lumMod val="75000"/>
                  </a:schemeClr>
                </a:solidFill>
              </a:rPr>
              <a:t>/Account</a:t>
            </a:r>
            <a:endParaRPr lang="en-GB" sz="2000" b="1" dirty="0">
              <a:solidFill>
                <a:schemeClr val="accent6">
                  <a:lumMod val="75000"/>
                </a:schemeClr>
              </a:solidFill>
            </a:endParaRPr>
          </a:p>
        </p:txBody>
      </p:sp>
      <p:sp>
        <p:nvSpPr>
          <p:cNvPr id="8" name="TextBox 7"/>
          <p:cNvSpPr txBox="1"/>
          <p:nvPr/>
        </p:nvSpPr>
        <p:spPr>
          <a:xfrm>
            <a:off x="5940152" y="6021288"/>
            <a:ext cx="2029851" cy="400110"/>
          </a:xfrm>
          <a:prstGeom prst="rect">
            <a:avLst/>
          </a:prstGeom>
          <a:noFill/>
        </p:spPr>
        <p:txBody>
          <a:bodyPr wrap="none" rtlCol="0">
            <a:spAutoFit/>
          </a:bodyPr>
          <a:lstStyle/>
          <a:p>
            <a:r>
              <a:rPr lang="en-GB" sz="2000" b="1" dirty="0" smtClean="0">
                <a:solidFill>
                  <a:schemeClr val="accent6">
                    <a:lumMod val="75000"/>
                  </a:schemeClr>
                </a:solidFill>
              </a:rPr>
              <a:t>/Account/Service</a:t>
            </a:r>
            <a:endParaRPr lang="en-GB" sz="2000" b="1" dirty="0">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9511" y="274638"/>
            <a:ext cx="8784977" cy="157018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How do the modules/services communicate?</a:t>
            </a: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0" y="1772816"/>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There are currently 2 common schools of thought.</a:t>
            </a:r>
            <a:endParaRPr lang="en-GB" sz="2000" b="1" dirty="0">
              <a:solidFill>
                <a:schemeClr val="accent6">
                  <a:lumMod val="75000"/>
                </a:schemeClr>
              </a:solidFill>
            </a:endParaRPr>
          </a:p>
        </p:txBody>
      </p:sp>
      <p:pic>
        <p:nvPicPr>
          <p:cNvPr id="4098" name="Picture 2" descr="F:\Resources\PPT Related\ESB-Architecture-with-BPS-D2.png"/>
          <p:cNvPicPr>
            <a:picLocks noChangeAspect="1" noChangeArrowheads="1"/>
          </p:cNvPicPr>
          <p:nvPr/>
        </p:nvPicPr>
        <p:blipFill>
          <a:blip r:embed="rId4" cstate="print"/>
          <a:srcRect/>
          <a:stretch>
            <a:fillRect/>
          </a:stretch>
        </p:blipFill>
        <p:spPr bwMode="auto">
          <a:xfrm>
            <a:off x="251520" y="2348880"/>
            <a:ext cx="8568952" cy="3744416"/>
          </a:xfrm>
          <a:prstGeom prst="rect">
            <a:avLst/>
          </a:prstGeom>
          <a:noFill/>
        </p:spPr>
      </p:pic>
      <p:sp>
        <p:nvSpPr>
          <p:cNvPr id="6" name="TextBox 5"/>
          <p:cNvSpPr txBox="1"/>
          <p:nvPr/>
        </p:nvSpPr>
        <p:spPr>
          <a:xfrm>
            <a:off x="0" y="6125234"/>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The Enterprise Service Bus Way</a:t>
            </a:r>
            <a:endParaRPr lang="en-GB" sz="2000" b="1" dirty="0">
              <a:solidFill>
                <a:schemeClr val="accent6">
                  <a:lumMod val="75000"/>
                </a:schemeClr>
              </a:solidFill>
            </a:endParaRPr>
          </a:p>
        </p:txBody>
      </p:sp>
      <p:sp>
        <p:nvSpPr>
          <p:cNvPr id="7" name="TextBox 6"/>
          <p:cNvSpPr txBox="1"/>
          <p:nvPr/>
        </p:nvSpPr>
        <p:spPr>
          <a:xfrm>
            <a:off x="1801350" y="2699628"/>
            <a:ext cx="1546514" cy="369332"/>
          </a:xfrm>
          <a:prstGeom prst="rect">
            <a:avLst/>
          </a:prstGeom>
          <a:noFill/>
        </p:spPr>
        <p:txBody>
          <a:bodyPr wrap="none" rtlCol="0">
            <a:spAutoFit/>
          </a:bodyPr>
          <a:lstStyle/>
          <a:p>
            <a:r>
              <a:rPr lang="en-GB" dirty="0" smtClean="0"/>
              <a:t>External Client</a:t>
            </a:r>
            <a:endParaRPr lang="en-GB" dirty="0"/>
          </a:p>
        </p:txBody>
      </p:sp>
      <p:sp>
        <p:nvSpPr>
          <p:cNvPr id="8" name="TextBox 7"/>
          <p:cNvSpPr txBox="1"/>
          <p:nvPr/>
        </p:nvSpPr>
        <p:spPr>
          <a:xfrm>
            <a:off x="5508104" y="2699628"/>
            <a:ext cx="1544205" cy="369332"/>
          </a:xfrm>
          <a:prstGeom prst="rect">
            <a:avLst/>
          </a:prstGeom>
          <a:noFill/>
        </p:spPr>
        <p:txBody>
          <a:bodyPr wrap="none" rtlCol="0">
            <a:spAutoFit/>
          </a:bodyPr>
          <a:lstStyle/>
          <a:p>
            <a:r>
              <a:rPr lang="en-GB" dirty="0" smtClean="0"/>
              <a:t>Website Client</a:t>
            </a:r>
            <a:endParaRPr lang="en-GB" dirty="0"/>
          </a:p>
        </p:txBody>
      </p:sp>
      <p:sp>
        <p:nvSpPr>
          <p:cNvPr id="9" name="TextBox 8"/>
          <p:cNvSpPr txBox="1"/>
          <p:nvPr/>
        </p:nvSpPr>
        <p:spPr>
          <a:xfrm>
            <a:off x="2339752" y="3933056"/>
            <a:ext cx="4688463" cy="369332"/>
          </a:xfrm>
          <a:prstGeom prst="rect">
            <a:avLst/>
          </a:prstGeom>
          <a:noFill/>
        </p:spPr>
        <p:txBody>
          <a:bodyPr wrap="none" rtlCol="0">
            <a:spAutoFit/>
          </a:bodyPr>
          <a:lstStyle/>
          <a:p>
            <a:r>
              <a:rPr lang="en-GB" dirty="0" smtClean="0"/>
              <a:t>Enterprise Service Bus (e.g.: Redis or RabbitMQ)</a:t>
            </a:r>
            <a:endParaRPr lang="en-GB" dirty="0"/>
          </a:p>
        </p:txBody>
      </p:sp>
      <p:sp>
        <p:nvSpPr>
          <p:cNvPr id="10" name="TextBox 9"/>
          <p:cNvSpPr txBox="1"/>
          <p:nvPr/>
        </p:nvSpPr>
        <p:spPr>
          <a:xfrm>
            <a:off x="683568" y="5291916"/>
            <a:ext cx="2376264" cy="369332"/>
          </a:xfrm>
          <a:prstGeom prst="rect">
            <a:avLst/>
          </a:prstGeom>
          <a:noFill/>
        </p:spPr>
        <p:txBody>
          <a:bodyPr wrap="square" rtlCol="0">
            <a:spAutoFit/>
          </a:bodyPr>
          <a:lstStyle/>
          <a:p>
            <a:pPr algn="ctr"/>
            <a:r>
              <a:rPr lang="en-GB" dirty="0" smtClean="0"/>
              <a:t>Service Module</a:t>
            </a:r>
            <a:endParaRPr lang="en-GB" dirty="0"/>
          </a:p>
        </p:txBody>
      </p:sp>
      <p:sp>
        <p:nvSpPr>
          <p:cNvPr id="11" name="TextBox 10"/>
          <p:cNvSpPr txBox="1"/>
          <p:nvPr/>
        </p:nvSpPr>
        <p:spPr>
          <a:xfrm>
            <a:off x="3347864" y="5291916"/>
            <a:ext cx="2448272" cy="369332"/>
          </a:xfrm>
          <a:prstGeom prst="rect">
            <a:avLst/>
          </a:prstGeom>
          <a:noFill/>
        </p:spPr>
        <p:txBody>
          <a:bodyPr wrap="square" rtlCol="0">
            <a:spAutoFit/>
          </a:bodyPr>
          <a:lstStyle/>
          <a:p>
            <a:pPr algn="ctr"/>
            <a:r>
              <a:rPr lang="en-GB" dirty="0" smtClean="0"/>
              <a:t>Service Module</a:t>
            </a:r>
            <a:endParaRPr lang="en-GB" dirty="0"/>
          </a:p>
        </p:txBody>
      </p:sp>
      <p:sp>
        <p:nvSpPr>
          <p:cNvPr id="12" name="TextBox 11"/>
          <p:cNvSpPr txBox="1"/>
          <p:nvPr/>
        </p:nvSpPr>
        <p:spPr>
          <a:xfrm>
            <a:off x="5940153" y="5291916"/>
            <a:ext cx="2448272" cy="369332"/>
          </a:xfrm>
          <a:prstGeom prst="rect">
            <a:avLst/>
          </a:prstGeom>
          <a:noFill/>
        </p:spPr>
        <p:txBody>
          <a:bodyPr wrap="square" rtlCol="0">
            <a:spAutoFit/>
          </a:bodyPr>
          <a:lstStyle/>
          <a:p>
            <a:pPr algn="ctr"/>
            <a:r>
              <a:rPr lang="en-GB" dirty="0" smtClean="0"/>
              <a:t>Service Module</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9511" y="274638"/>
            <a:ext cx="8784977" cy="157018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How do the modules/services communicate?</a:t>
            </a: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4" name="TextBox 3"/>
          <p:cNvSpPr txBox="1"/>
          <p:nvPr/>
        </p:nvSpPr>
        <p:spPr>
          <a:xfrm>
            <a:off x="0" y="1772816"/>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There are currently 2 common schools of thought.</a:t>
            </a:r>
            <a:endParaRPr lang="en-GB" sz="2000" b="1" dirty="0">
              <a:solidFill>
                <a:schemeClr val="accent6">
                  <a:lumMod val="75000"/>
                </a:schemeClr>
              </a:solidFill>
            </a:endParaRPr>
          </a:p>
        </p:txBody>
      </p:sp>
      <p:sp>
        <p:nvSpPr>
          <p:cNvPr id="6" name="TextBox 5"/>
          <p:cNvSpPr txBox="1"/>
          <p:nvPr/>
        </p:nvSpPr>
        <p:spPr>
          <a:xfrm>
            <a:off x="0" y="6125234"/>
            <a:ext cx="9144000" cy="400110"/>
          </a:xfrm>
          <a:prstGeom prst="rect">
            <a:avLst/>
          </a:prstGeom>
          <a:noFill/>
        </p:spPr>
        <p:txBody>
          <a:bodyPr wrap="square" rtlCol="0">
            <a:spAutoFit/>
          </a:bodyPr>
          <a:lstStyle/>
          <a:p>
            <a:pPr algn="ctr"/>
            <a:r>
              <a:rPr lang="en-GB" sz="2000" b="1" dirty="0" smtClean="0">
                <a:solidFill>
                  <a:schemeClr val="accent6">
                    <a:lumMod val="75000"/>
                  </a:schemeClr>
                </a:solidFill>
              </a:rPr>
              <a:t>The Restful/HTTP way</a:t>
            </a:r>
            <a:endParaRPr lang="en-GB" sz="2000" b="1" dirty="0">
              <a:solidFill>
                <a:schemeClr val="accent6">
                  <a:lumMod val="75000"/>
                </a:schemeClr>
              </a:solidFill>
            </a:endParaRPr>
          </a:p>
        </p:txBody>
      </p:sp>
      <p:pic>
        <p:nvPicPr>
          <p:cNvPr id="5122" name="Picture 2" descr="F:\Resources\PPT Related\neKuF.png"/>
          <p:cNvPicPr>
            <a:picLocks noChangeAspect="1" noChangeArrowheads="1"/>
          </p:cNvPicPr>
          <p:nvPr/>
        </p:nvPicPr>
        <p:blipFill>
          <a:blip r:embed="rId4" cstate="print"/>
          <a:srcRect/>
          <a:stretch>
            <a:fillRect/>
          </a:stretch>
        </p:blipFill>
        <p:spPr bwMode="auto">
          <a:xfrm>
            <a:off x="1475656" y="1988840"/>
            <a:ext cx="6264696" cy="4104456"/>
          </a:xfrm>
          <a:prstGeom prst="rect">
            <a:avLst/>
          </a:prstGeom>
          <a:noFill/>
        </p:spPr>
      </p:pic>
      <p:sp>
        <p:nvSpPr>
          <p:cNvPr id="13" name="TextBox 12"/>
          <p:cNvSpPr txBox="1"/>
          <p:nvPr/>
        </p:nvSpPr>
        <p:spPr>
          <a:xfrm>
            <a:off x="2051720" y="3923764"/>
            <a:ext cx="1544205" cy="369332"/>
          </a:xfrm>
          <a:prstGeom prst="rect">
            <a:avLst/>
          </a:prstGeom>
          <a:noFill/>
        </p:spPr>
        <p:txBody>
          <a:bodyPr wrap="none" rtlCol="0">
            <a:spAutoFit/>
          </a:bodyPr>
          <a:lstStyle/>
          <a:p>
            <a:r>
              <a:rPr lang="en-GB" dirty="0" smtClean="0"/>
              <a:t>Website Client</a:t>
            </a:r>
            <a:endParaRPr lang="en-GB" dirty="0"/>
          </a:p>
        </p:txBody>
      </p:sp>
      <p:sp>
        <p:nvSpPr>
          <p:cNvPr id="14" name="TextBox 13"/>
          <p:cNvSpPr txBox="1"/>
          <p:nvPr/>
        </p:nvSpPr>
        <p:spPr>
          <a:xfrm>
            <a:off x="5940152" y="3923764"/>
            <a:ext cx="947503" cy="369332"/>
          </a:xfrm>
          <a:prstGeom prst="rect">
            <a:avLst/>
          </a:prstGeom>
          <a:noFill/>
        </p:spPr>
        <p:txBody>
          <a:bodyPr wrap="none" rtlCol="0">
            <a:spAutoFit/>
          </a:bodyPr>
          <a:lstStyle/>
          <a:p>
            <a:r>
              <a:rPr lang="en-GB" dirty="0" smtClean="0"/>
              <a:t>Rest API</a:t>
            </a:r>
            <a:endParaRPr lang="en-GB" dirty="0"/>
          </a:p>
        </p:txBody>
      </p:sp>
      <p:sp>
        <p:nvSpPr>
          <p:cNvPr id="15" name="TextBox 14"/>
          <p:cNvSpPr txBox="1"/>
          <p:nvPr/>
        </p:nvSpPr>
        <p:spPr>
          <a:xfrm>
            <a:off x="5557310" y="5363924"/>
            <a:ext cx="1678986" cy="369332"/>
          </a:xfrm>
          <a:prstGeom prst="rect">
            <a:avLst/>
          </a:prstGeom>
          <a:noFill/>
        </p:spPr>
        <p:txBody>
          <a:bodyPr wrap="none" rtlCol="0">
            <a:spAutoFit/>
          </a:bodyPr>
          <a:lstStyle/>
          <a:p>
            <a:r>
              <a:rPr lang="en-GB" dirty="0" smtClean="0"/>
              <a:t>External Service</a:t>
            </a:r>
            <a:endParaRPr lang="en-GB" dirty="0"/>
          </a:p>
        </p:txBody>
      </p:sp>
      <p:sp>
        <p:nvSpPr>
          <p:cNvPr id="16" name="TextBox 15"/>
          <p:cNvSpPr txBox="1"/>
          <p:nvPr/>
        </p:nvSpPr>
        <p:spPr>
          <a:xfrm>
            <a:off x="5890089" y="2636912"/>
            <a:ext cx="1058175" cy="369332"/>
          </a:xfrm>
          <a:prstGeom prst="rect">
            <a:avLst/>
          </a:prstGeom>
          <a:noFill/>
        </p:spPr>
        <p:txBody>
          <a:bodyPr wrap="none" rtlCol="0">
            <a:spAutoFit/>
          </a:bodyPr>
          <a:lstStyle/>
          <a:p>
            <a:r>
              <a:rPr lang="en-GB" dirty="0" smtClean="0"/>
              <a:t>Database</a:t>
            </a:r>
            <a:endParaRPr lang="en-GB" dirty="0"/>
          </a:p>
        </p:txBody>
      </p:sp>
      <p:sp>
        <p:nvSpPr>
          <p:cNvPr id="17" name="TextBox 16"/>
          <p:cNvSpPr txBox="1"/>
          <p:nvPr/>
        </p:nvSpPr>
        <p:spPr>
          <a:xfrm>
            <a:off x="4283968" y="3645024"/>
            <a:ext cx="665567" cy="369332"/>
          </a:xfrm>
          <a:prstGeom prst="rect">
            <a:avLst/>
          </a:prstGeom>
          <a:noFill/>
        </p:spPr>
        <p:txBody>
          <a:bodyPr wrap="none" rtlCol="0">
            <a:spAutoFit/>
          </a:bodyPr>
          <a:lstStyle/>
          <a:p>
            <a:r>
              <a:rPr lang="en-GB" dirty="0" smtClean="0"/>
              <a:t>JSON</a:t>
            </a:r>
            <a:endParaRPr lang="en-GB" dirty="0"/>
          </a:p>
        </p:txBody>
      </p:sp>
      <p:sp>
        <p:nvSpPr>
          <p:cNvPr id="18" name="TextBox 17"/>
          <p:cNvSpPr txBox="1"/>
          <p:nvPr/>
        </p:nvSpPr>
        <p:spPr>
          <a:xfrm>
            <a:off x="6518857" y="3203684"/>
            <a:ext cx="789447" cy="369332"/>
          </a:xfrm>
          <a:prstGeom prst="rect">
            <a:avLst/>
          </a:prstGeom>
          <a:noFill/>
        </p:spPr>
        <p:txBody>
          <a:bodyPr wrap="none" rtlCol="0">
            <a:spAutoFit/>
          </a:bodyPr>
          <a:lstStyle/>
          <a:p>
            <a:r>
              <a:rPr lang="en-GB" dirty="0" smtClean="0"/>
              <a:t>Native</a:t>
            </a:r>
            <a:endParaRPr lang="en-GB" dirty="0"/>
          </a:p>
        </p:txBody>
      </p:sp>
      <p:sp>
        <p:nvSpPr>
          <p:cNvPr id="19" name="TextBox 18"/>
          <p:cNvSpPr txBox="1"/>
          <p:nvPr/>
        </p:nvSpPr>
        <p:spPr>
          <a:xfrm>
            <a:off x="6498721" y="4643844"/>
            <a:ext cx="665567" cy="369332"/>
          </a:xfrm>
          <a:prstGeom prst="rect">
            <a:avLst/>
          </a:prstGeom>
          <a:noFill/>
        </p:spPr>
        <p:txBody>
          <a:bodyPr wrap="none" rtlCol="0">
            <a:spAutoFit/>
          </a:bodyPr>
          <a:lstStyle/>
          <a:p>
            <a:r>
              <a:rPr lang="en-GB" dirty="0" smtClean="0"/>
              <a:t>JSON</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Benefits of a Microservice Architecture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Loosely coupled application teams rather than divided teams with specific technical silos.</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Think of your own team, do you actually involve your DBA’s and maintenance guys in your development cycle?</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Applications have a modular structure</a:t>
            </a:r>
          </a:p>
          <a:p>
            <a:pPr lvl="1">
              <a:spcBef>
                <a:spcPct val="20000"/>
              </a:spcBef>
              <a:buFont typeface="Arial" pitchFamily="34" charset="0"/>
              <a:buChar char="•"/>
            </a:pPr>
            <a:r>
              <a:rPr lang="en-GB" sz="2500" b="1" dirty="0" smtClean="0">
                <a:solidFill>
                  <a:schemeClr val="accent4">
                    <a:lumMod val="75000"/>
                  </a:schemeClr>
                </a:solidFill>
              </a:rPr>
              <a:t>It’s all about flexibility and changing business needs</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Things are pluggable</a:t>
            </a:r>
          </a:p>
          <a:p>
            <a:pPr lvl="1">
              <a:spcBef>
                <a:spcPct val="20000"/>
              </a:spcBef>
              <a:buFont typeface="Arial" pitchFamily="34" charset="0"/>
              <a:buChar char="•"/>
            </a:pPr>
            <a:r>
              <a:rPr lang="en-GB" sz="2500" b="1" dirty="0" smtClean="0">
                <a:solidFill>
                  <a:schemeClr val="accent4">
                    <a:lumMod val="75000"/>
                  </a:schemeClr>
                </a:solidFill>
              </a:rPr>
              <a:t>If you have ANY experience with Linux/Unix then think about ‘pipes’ and chaining commands together</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Drawbacks of a Microservice Architecture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Potentially higher maintenance cost</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Because things are more spread out, possibly over different platforms maintenance is going to be fraught with more problems and potential costs</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Data Islands</a:t>
            </a:r>
          </a:p>
          <a:p>
            <a:pPr lvl="1">
              <a:spcBef>
                <a:spcPct val="20000"/>
              </a:spcBef>
              <a:buFont typeface="Arial" pitchFamily="34" charset="0"/>
              <a:buChar char="•"/>
            </a:pPr>
            <a:r>
              <a:rPr lang="en-GB" sz="2500" b="1" dirty="0" smtClean="0">
                <a:solidFill>
                  <a:schemeClr val="accent4">
                    <a:lumMod val="75000"/>
                  </a:schemeClr>
                </a:solidFill>
              </a:rPr>
              <a:t>Data can easily get disjointed, simply because of the unique nature of the architecture.</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Monitoring</a:t>
            </a:r>
          </a:p>
          <a:p>
            <a:pPr lvl="1">
              <a:spcBef>
                <a:spcPct val="20000"/>
              </a:spcBef>
              <a:buFont typeface="Arial" pitchFamily="34" charset="0"/>
              <a:buChar char="•"/>
            </a:pPr>
            <a:r>
              <a:rPr lang="en-GB" sz="2500" b="1" dirty="0" smtClean="0">
                <a:solidFill>
                  <a:schemeClr val="accent4">
                    <a:lumMod val="75000"/>
                  </a:schemeClr>
                </a:solidFill>
              </a:rPr>
              <a:t>For a successful service deployment, monitoring is ESSENTIAL, dashboards monitoring every aspect of every service must be in place to notify you of every metric.</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uster-sta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6322379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1196752"/>
            <a:ext cx="7548330" cy="5661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662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6000" r="-26000"/>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2348880"/>
            <a:ext cx="8784976" cy="1015663"/>
          </a:xfrm>
          <a:prstGeom prst="rect">
            <a:avLst/>
          </a:prstGeom>
          <a:noFill/>
        </p:spPr>
        <p:txBody>
          <a:bodyPr wrap="square" rtlCol="0">
            <a:spAutoFit/>
          </a:bodyPr>
          <a:lstStyle/>
          <a:p>
            <a:pPr algn="ctr"/>
            <a:r>
              <a:rPr lang="en-GB" sz="6000" dirty="0" smtClean="0"/>
              <a:t>Owin </a:t>
            </a:r>
            <a:r>
              <a:rPr lang="en-GB" sz="6000" dirty="0" smtClean="0"/>
              <a:t>&amp; Katana</a:t>
            </a:r>
            <a:endParaRPr lang="en-GB" sz="6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Why Owin &amp; Katana</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fontScale="925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In A Nut Shell</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Because it’s an ideal way to create small, nimble and flexible services on ANY platform</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Middleware</a:t>
            </a:r>
          </a:p>
          <a:p>
            <a:pPr lvl="1">
              <a:spcBef>
                <a:spcPct val="20000"/>
              </a:spcBef>
              <a:buFont typeface="Arial" pitchFamily="34" charset="0"/>
              <a:buChar char="•"/>
            </a:pPr>
            <a:r>
              <a:rPr lang="en-GB" sz="2500" b="1" dirty="0" smtClean="0">
                <a:solidFill>
                  <a:schemeClr val="accent4">
                    <a:lumMod val="75000"/>
                  </a:schemeClr>
                </a:solidFill>
              </a:rPr>
              <a:t>Cutting out the bloated overhead of things like “</a:t>
            </a:r>
            <a:r>
              <a:rPr lang="en-GB" sz="2500" b="1" dirty="0" err="1" smtClean="0">
                <a:solidFill>
                  <a:schemeClr val="accent4">
                    <a:lumMod val="75000"/>
                  </a:schemeClr>
                </a:solidFill>
              </a:rPr>
              <a:t>System.Web</a:t>
            </a:r>
            <a:r>
              <a:rPr lang="en-GB" sz="2500" b="1" dirty="0" smtClean="0">
                <a:solidFill>
                  <a:schemeClr val="accent4">
                    <a:lumMod val="75000"/>
                  </a:schemeClr>
                </a:solidFill>
              </a:rPr>
              <a:t>” and “</a:t>
            </a:r>
            <a:r>
              <a:rPr lang="en-GB" sz="2500" b="1" dirty="0" err="1" smtClean="0">
                <a:solidFill>
                  <a:schemeClr val="accent4">
                    <a:lumMod val="75000"/>
                  </a:schemeClr>
                </a:solidFill>
              </a:rPr>
              <a:t>System.Web.Mvc</a:t>
            </a:r>
            <a:r>
              <a:rPr lang="en-GB" sz="2500" b="1" dirty="0" smtClean="0">
                <a:solidFill>
                  <a:schemeClr val="accent4">
                    <a:lumMod val="75000"/>
                  </a:schemeClr>
                </a:solidFill>
              </a:rPr>
              <a:t>” and opting for a more streamlined middleware just works.  Why do you </a:t>
            </a:r>
            <a:r>
              <a:rPr lang="en-GB" sz="2500" b="1" dirty="0" smtClean="0">
                <a:solidFill>
                  <a:schemeClr val="accent4">
                    <a:lumMod val="75000"/>
                  </a:schemeClr>
                </a:solidFill>
              </a:rPr>
              <a:t>think things like </a:t>
            </a:r>
            <a:r>
              <a:rPr lang="en-GB" sz="2500" b="1" dirty="0" smtClean="0">
                <a:solidFill>
                  <a:schemeClr val="accent4">
                    <a:lumMod val="75000"/>
                  </a:schemeClr>
                </a:solidFill>
              </a:rPr>
              <a:t>NodeJS are so successful?</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Cross Platform</a:t>
            </a:r>
          </a:p>
          <a:p>
            <a:pPr lvl="1">
              <a:spcBef>
                <a:spcPct val="20000"/>
              </a:spcBef>
              <a:buFont typeface="Arial" pitchFamily="34" charset="0"/>
              <a:buChar char="•"/>
            </a:pPr>
            <a:r>
              <a:rPr lang="en-GB" sz="2500" b="1" dirty="0" smtClean="0">
                <a:solidFill>
                  <a:schemeClr val="accent4">
                    <a:lumMod val="75000"/>
                  </a:schemeClr>
                </a:solidFill>
              </a:rPr>
              <a:t>Owin is an “Open” standard, which means it’s available in the public domain for ANY platform provider to implement</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Who Am I</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I’m the UK &amp; Europe group manager for the Linked.NET Users group (Lidnug) a global .NET user group based on the Linked-In platform.</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I’m a Pluralsight Author and one of the main Authors in the Syncfusion Succinctly Series of free EBooks</a:t>
            </a: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I’ve been doing I.T &amp; Computing in one form or another since the early 1980’s and I pride myself on being one of the UK’s original back bedroom developers.</a:t>
            </a: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 now own &amp; run Digital Solutions UK, offering consultancy &amp; other I.T related services in the North East of England.</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Why Owin &amp; Katana</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It’s already established in .NET and Linux</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Katana is Microsoft’s implementation of the Owin standard.  It’s also already available on the Linux/Unix platform as an Apache 2 module called “</a:t>
            </a:r>
            <a:r>
              <a:rPr kumimoji="0" lang="en-GB" sz="2500" b="1" u="none" strike="noStrike" kern="1200" cap="none" spc="0" normalizeH="0" noProof="0" dirty="0" err="1" smtClean="0">
                <a:ln>
                  <a:noFill/>
                </a:ln>
                <a:solidFill>
                  <a:schemeClr val="accent4">
                    <a:lumMod val="75000"/>
                  </a:schemeClr>
                </a:solidFill>
                <a:effectLst/>
                <a:uLnTx/>
                <a:uFillTx/>
                <a:latin typeface="+mn-lt"/>
                <a:ea typeface="+mn-ea"/>
                <a:cs typeface="+mn-cs"/>
              </a:rPr>
              <a:t>NoWin</a:t>
            </a: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Many toolkits already support it</a:t>
            </a:r>
          </a:p>
          <a:p>
            <a:pPr lvl="1">
              <a:spcBef>
                <a:spcPct val="20000"/>
              </a:spcBef>
              <a:buFont typeface="Arial" pitchFamily="34" charset="0"/>
              <a:buChar char="•"/>
            </a:pPr>
            <a:r>
              <a:rPr lang="en-GB" sz="2500" b="1" dirty="0" smtClean="0">
                <a:solidFill>
                  <a:schemeClr val="accent4">
                    <a:lumMod val="75000"/>
                  </a:schemeClr>
                </a:solidFill>
              </a:rPr>
              <a:t>Web-API, </a:t>
            </a:r>
            <a:r>
              <a:rPr lang="en-GB" sz="2500" b="1" dirty="0" err="1" smtClean="0">
                <a:solidFill>
                  <a:schemeClr val="accent4">
                    <a:lumMod val="75000"/>
                  </a:schemeClr>
                </a:solidFill>
              </a:rPr>
              <a:t>NancyFX</a:t>
            </a:r>
            <a:r>
              <a:rPr lang="en-GB" sz="2500" b="1" dirty="0" smtClean="0">
                <a:solidFill>
                  <a:schemeClr val="accent4">
                    <a:lumMod val="75000"/>
                  </a:schemeClr>
                </a:solidFill>
              </a:rPr>
              <a:t>, </a:t>
            </a:r>
            <a:r>
              <a:rPr lang="en-GB" sz="2500" b="1" dirty="0" err="1" smtClean="0">
                <a:solidFill>
                  <a:schemeClr val="accent4">
                    <a:lumMod val="75000"/>
                  </a:schemeClr>
                </a:solidFill>
              </a:rPr>
              <a:t>OpenStack</a:t>
            </a:r>
            <a:r>
              <a:rPr lang="en-GB" sz="2500" b="1" dirty="0" smtClean="0">
                <a:solidFill>
                  <a:schemeClr val="accent4">
                    <a:lumMod val="75000"/>
                  </a:schemeClr>
                </a:solidFill>
              </a:rPr>
              <a:t> and many more already understand the interface semantics so can already work ahead of the .NET vNext strategy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You DON’T need a web server</a:t>
            </a:r>
          </a:p>
          <a:p>
            <a:pPr lvl="1">
              <a:spcBef>
                <a:spcPct val="20000"/>
              </a:spcBef>
              <a:buFont typeface="Arial" pitchFamily="34" charset="0"/>
              <a:buChar char="•"/>
            </a:pPr>
            <a:r>
              <a:rPr lang="en-GB" sz="2500" b="1" dirty="0" smtClean="0">
                <a:solidFill>
                  <a:schemeClr val="accent4">
                    <a:lumMod val="75000"/>
                  </a:schemeClr>
                </a:solidFill>
              </a:rPr>
              <a:t>Just as NodeJS can spin up a service endpoint without a web server, so can Owin</a:t>
            </a:r>
            <a:r>
              <a:rPr lang="en-GB" sz="2500" b="1" dirty="0">
                <a:solidFill>
                  <a:schemeClr val="accent4">
                    <a:lumMod val="75000"/>
                  </a:schemeClr>
                </a:solidFill>
              </a:rPr>
              <a:t> </a:t>
            </a:r>
            <a:r>
              <a:rPr lang="en-GB" sz="2500" b="1" dirty="0" smtClean="0">
                <a:solidFill>
                  <a:schemeClr val="accent4">
                    <a:lumMod val="75000"/>
                  </a:schemeClr>
                </a:solidFill>
              </a:rPr>
              <a:t>and it’s related family</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9511" y="274638"/>
            <a:ext cx="8784977" cy="157018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Owin is Modular</a:t>
            </a: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146" name="Picture 2" descr="F:\Resources\PPT Related\OWIN_Katana_Figure02.png"/>
          <p:cNvPicPr>
            <a:picLocks noChangeAspect="1" noChangeArrowheads="1"/>
          </p:cNvPicPr>
          <p:nvPr/>
        </p:nvPicPr>
        <p:blipFill>
          <a:blip r:embed="rId4" cstate="print"/>
          <a:srcRect/>
          <a:stretch>
            <a:fillRect/>
          </a:stretch>
        </p:blipFill>
        <p:spPr bwMode="auto">
          <a:xfrm>
            <a:off x="2195736" y="2492896"/>
            <a:ext cx="5040312" cy="3325812"/>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3" name="Title 1"/>
          <p:cNvSpPr txBox="1">
            <a:spLocks/>
          </p:cNvSpPr>
          <p:nvPr/>
        </p:nvSpPr>
        <p:spPr>
          <a:xfrm>
            <a:off x="179511" y="274638"/>
            <a:ext cx="8784977" cy="157018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Owin is Layered</a:t>
            </a:r>
            <a:endParaRPr kumimoji="0" lang="en-GB" sz="44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2050" name="Picture 2" descr="E:\windowslivewriter-designingntierapplicationswithopenaccess_105ce-openaccessarchitecturelayers_8e7974ce-ff90-4aa9-ad41-b0876e71a655-jp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0" y="1844824"/>
            <a:ext cx="8784977" cy="48965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Summary</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fontScale="92500"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Owin makes for a great platform to run services on</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The choices you have extend to many different platforms and architectures from .NET to Apple</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.NET is NOW Open source</a:t>
            </a:r>
          </a:p>
          <a:p>
            <a:pPr lvl="1">
              <a:spcBef>
                <a:spcPct val="20000"/>
              </a:spcBef>
              <a:buFont typeface="Arial" pitchFamily="34" charset="0"/>
              <a:buChar char="•"/>
            </a:pPr>
            <a:r>
              <a:rPr lang="en-GB" sz="2500" b="1" dirty="0" smtClean="0">
                <a:solidFill>
                  <a:schemeClr val="accent4">
                    <a:lumMod val="75000"/>
                  </a:schemeClr>
                </a:solidFill>
              </a:rPr>
              <a:t>Because .NET is now open source, the .NET ecosystem can be ported to anything that can build it, splitting up ASP.NET and the monolith that is </a:t>
            </a:r>
            <a:r>
              <a:rPr lang="en-GB" sz="2500" b="1" dirty="0" err="1" smtClean="0">
                <a:solidFill>
                  <a:schemeClr val="accent4">
                    <a:lumMod val="75000"/>
                  </a:schemeClr>
                </a:solidFill>
              </a:rPr>
              <a:t>System.Web</a:t>
            </a:r>
            <a:r>
              <a:rPr lang="en-GB" sz="2500" b="1" dirty="0" smtClean="0">
                <a:solidFill>
                  <a:schemeClr val="accent4">
                    <a:lumMod val="75000"/>
                  </a:schemeClr>
                </a:solidFill>
              </a:rPr>
              <a:t> into Owin pipeline modules is now easy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One Common Environment, a Million different possibilities</a:t>
            </a:r>
          </a:p>
          <a:p>
            <a:pPr lvl="1">
              <a:spcBef>
                <a:spcPct val="20000"/>
              </a:spcBef>
              <a:buFont typeface="Arial" pitchFamily="34" charset="0"/>
              <a:buChar char="•"/>
            </a:pPr>
            <a:r>
              <a:rPr lang="en-GB" sz="2500" b="1" dirty="0" smtClean="0">
                <a:solidFill>
                  <a:schemeClr val="accent4">
                    <a:lumMod val="75000"/>
                  </a:schemeClr>
                </a:solidFill>
              </a:rPr>
              <a:t>.NET truly is entering a new era of write once, run anywhere, </a:t>
            </a:r>
            <a:r>
              <a:rPr lang="en-GB" sz="2500" b="1" dirty="0" err="1" smtClean="0">
                <a:solidFill>
                  <a:schemeClr val="accent4">
                    <a:lumMod val="75000"/>
                  </a:schemeClr>
                </a:solidFill>
              </a:rPr>
              <a:t>i</a:t>
            </a:r>
            <a:r>
              <a:rPr lang="en-GB" sz="2500" b="1" dirty="0" smtClean="0">
                <a:solidFill>
                  <a:schemeClr val="accent4">
                    <a:lumMod val="75000"/>
                  </a:schemeClr>
                </a:solidFill>
              </a:rPr>
              <a:t> can now even run a full .NET stack on my Raspberry PI!</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Summary</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Deploying Microservices makes your development efforts more flexible</a:t>
            </a:r>
            <a:endParaRPr lang="en-GB" sz="2500" b="1" dirty="0" smtClean="0">
              <a:solidFill>
                <a:schemeClr val="accent6">
                  <a:lumMod val="75000"/>
                </a:schemeClr>
              </a:solidFill>
            </a:endParaRP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If you’re an Agile practitioner, wrap your functionality into Microservices and deploy to your sprint timelines</a:t>
            </a:r>
            <a:endPar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Microservices can be challenging</a:t>
            </a:r>
            <a:endParaRPr lang="en-GB" sz="2500" b="1" dirty="0" smtClean="0">
              <a:solidFill>
                <a:schemeClr val="accent6">
                  <a:lumMod val="75000"/>
                </a:schemeClr>
              </a:solidFill>
            </a:endParaRPr>
          </a:p>
          <a:p>
            <a:pPr lvl="1">
              <a:spcBef>
                <a:spcPct val="20000"/>
              </a:spcBef>
              <a:buFont typeface="Arial" pitchFamily="34" charset="0"/>
              <a:buChar char="•"/>
            </a:pPr>
            <a:r>
              <a:rPr lang="en-GB" sz="2500" b="1" dirty="0" smtClean="0">
                <a:solidFill>
                  <a:schemeClr val="accent4">
                    <a:lumMod val="75000"/>
                  </a:schemeClr>
                </a:solidFill>
              </a:rPr>
              <a:t>It’s not always going to be super easy, especially in the beginning, but once your running it’s plain sailing all the way.</a:t>
            </a:r>
            <a:endParaRPr lang="en-GB" sz="2500" b="1" dirty="0" smtClean="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Good Planning is the secret to success</a:t>
            </a: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lvl="1">
              <a:spcBef>
                <a:spcPct val="20000"/>
              </a:spcBef>
              <a:buFont typeface="Arial" pitchFamily="34" charset="0"/>
              <a:buChar char="•"/>
            </a:pPr>
            <a:r>
              <a:rPr lang="en-GB" sz="2500" b="1" dirty="0" smtClean="0">
                <a:solidFill>
                  <a:schemeClr val="accent4">
                    <a:lumMod val="75000"/>
                  </a:schemeClr>
                </a:solidFill>
              </a:rPr>
              <a:t>Knowing what you want to achieve, and having an initial picture of how gives you a great head start.</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extLst>
      <p:ext uri="{BB962C8B-B14F-4D97-AF65-F5344CB8AC3E}">
        <p14:creationId xmlns:p14="http://schemas.microsoft.com/office/powerpoint/2010/main" val="13447428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l="-26000" r="-26000"/>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2348880"/>
            <a:ext cx="8784976" cy="1015663"/>
          </a:xfrm>
          <a:prstGeom prst="rect">
            <a:avLst/>
          </a:prstGeom>
          <a:noFill/>
        </p:spPr>
        <p:txBody>
          <a:bodyPr wrap="square" rtlCol="0">
            <a:spAutoFit/>
          </a:bodyPr>
          <a:lstStyle/>
          <a:p>
            <a:pPr algn="ctr"/>
            <a:r>
              <a:rPr lang="en-GB" sz="6000" dirty="0" smtClean="0"/>
              <a:t>Demo Time</a:t>
            </a:r>
            <a:endParaRPr lang="en-GB" sz="6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Demo Time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Code is available on my Git-Hub Page</a:t>
            </a:r>
            <a:endParaRPr lang="en-GB" sz="2500" b="1" dirty="0" smtClean="0">
              <a:solidFill>
                <a:schemeClr val="accent6">
                  <a:lumMod val="75000"/>
                </a:schemeClr>
              </a:solidFill>
            </a:endParaRP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Clone </a:t>
            </a:r>
            <a:r>
              <a:rPr lang="en-GB" sz="2500" b="1" dirty="0">
                <a:solidFill>
                  <a:schemeClr val="accent4">
                    <a:lumMod val="75000"/>
                  </a:schemeClr>
                </a:solidFill>
              </a:rPr>
              <a:t>it from : </a:t>
            </a:r>
            <a:r>
              <a:rPr lang="en-GB" sz="2500" dirty="0">
                <a:solidFill>
                  <a:schemeClr val="accent4">
                    <a:lumMod val="75000"/>
                  </a:schemeClr>
                </a:solidFill>
              </a:rPr>
              <a:t>https://github.com/shawty/DDDNorth2015</a:t>
            </a:r>
            <a:endParaRPr kumimoji="0" lang="en-GB" sz="2500" u="none" strike="noStrike" kern="1200" cap="none" spc="0" normalizeH="0" noProof="0" dirty="0" smtClean="0">
              <a:ln>
                <a:noFill/>
              </a:ln>
              <a:solidFill>
                <a:schemeClr val="accent4">
                  <a:lumMod val="75000"/>
                </a:schemeClr>
              </a:solidFill>
              <a:effectLst/>
              <a:uLnTx/>
              <a:uFillTx/>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You cannot do this using IIS Express</a:t>
            </a:r>
            <a:endParaRPr lang="en-GB" sz="2500" b="1" dirty="0" smtClean="0">
              <a:solidFill>
                <a:schemeClr val="accent6">
                  <a:lumMod val="75000"/>
                </a:schemeClr>
              </a:solidFill>
            </a:endParaRPr>
          </a:p>
          <a:p>
            <a:pPr lvl="1">
              <a:spcBef>
                <a:spcPct val="20000"/>
              </a:spcBef>
              <a:buFont typeface="Arial" pitchFamily="34" charset="0"/>
              <a:buChar char="•"/>
            </a:pPr>
            <a:r>
              <a:rPr lang="en-GB" sz="2500" b="1" dirty="0" smtClean="0">
                <a:solidFill>
                  <a:schemeClr val="accent4">
                    <a:lumMod val="75000"/>
                  </a:schemeClr>
                </a:solidFill>
              </a:rPr>
              <a:t>Because of the nature of the way the demo works you MUST put this together under a full IIS Server, it won’t work on the express versions that ship with Visual Studio</a:t>
            </a:r>
            <a:endParaRPr lang="en-GB" sz="2500" b="1" dirty="0" smtClean="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You will need Application Request Routing added to IIS</a:t>
            </a: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lvl="1">
              <a:spcBef>
                <a:spcPct val="20000"/>
              </a:spcBef>
              <a:buFont typeface="Arial" pitchFamily="34" charset="0"/>
              <a:buChar char="•"/>
            </a:pPr>
            <a:r>
              <a:rPr lang="en-GB" sz="2500" b="1" dirty="0" smtClean="0">
                <a:solidFill>
                  <a:schemeClr val="accent4">
                    <a:lumMod val="75000"/>
                  </a:schemeClr>
                </a:solidFill>
              </a:rPr>
              <a:t>Using IIS for this means you need the ARR (Application request routing) extension added, you can download it free at: </a:t>
            </a:r>
          </a:p>
          <a:p>
            <a:pPr lvl="1">
              <a:spcBef>
                <a:spcPct val="20000"/>
              </a:spcBef>
            </a:pPr>
            <a:endParaRPr lang="en-GB" sz="2500" b="1" dirty="0">
              <a:solidFill>
                <a:schemeClr val="accent4">
                  <a:lumMod val="75000"/>
                </a:schemeClr>
              </a:solidFill>
            </a:endParaRPr>
          </a:p>
          <a:p>
            <a:pPr lvl="1">
              <a:spcBef>
                <a:spcPct val="20000"/>
              </a:spcBef>
            </a:pPr>
            <a:r>
              <a:rPr lang="en-GB" sz="2500" dirty="0" smtClean="0">
                <a:solidFill>
                  <a:schemeClr val="accent4">
                    <a:lumMod val="75000"/>
                  </a:schemeClr>
                </a:solidFill>
              </a:rPr>
              <a:t>http://www.iis.net/downloads/microsoft/application-request-routing/</a:t>
            </a:r>
            <a:endParaRPr lang="en-GB" sz="2500" dirty="0">
              <a:solidFill>
                <a:schemeClr val="accent4">
                  <a:lumMod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extLst>
      <p:ext uri="{BB962C8B-B14F-4D97-AF65-F5344CB8AC3E}">
        <p14:creationId xmlns:p14="http://schemas.microsoft.com/office/powerpoint/2010/main" val="14060861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6000" r="-26000"/>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Who Am I (How to contact me)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You can find me on twitter as</a:t>
            </a:r>
          </a:p>
          <a:p>
            <a:pPr lvl="1">
              <a:spcBef>
                <a:spcPct val="20000"/>
              </a:spcBef>
              <a:buFont typeface="Arial" pitchFamily="34" charset="0"/>
              <a:buChar char="•"/>
            </a:pPr>
            <a:r>
              <a:rPr lang="en-GB" sz="2500" b="1" dirty="0" smtClean="0">
                <a:solidFill>
                  <a:schemeClr val="accent4">
                    <a:lumMod val="75000"/>
                  </a:schemeClr>
                </a:solidFill>
              </a:rPr>
              <a:t>@Shawty_ds</a:t>
            </a:r>
            <a:endPar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You can find me on Linked-In</a:t>
            </a:r>
          </a:p>
          <a:p>
            <a:pPr lvl="1">
              <a:spcBef>
                <a:spcPct val="20000"/>
              </a:spcBef>
              <a:buFont typeface="Arial" pitchFamily="34" charset="0"/>
              <a:buChar char="•"/>
            </a:pPr>
            <a:r>
              <a:rPr lang="en-GB" sz="2500" b="1" dirty="0" smtClean="0">
                <a:solidFill>
                  <a:schemeClr val="accent4">
                    <a:lumMod val="75000"/>
                  </a:schemeClr>
                </a:solidFill>
              </a:rPr>
              <a:t>https://www.linkedin.com/in/petershaw08</a:t>
            </a: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You can email me</a:t>
            </a:r>
          </a:p>
          <a:p>
            <a:pPr lvl="1">
              <a:spcBef>
                <a:spcPct val="20000"/>
              </a:spcBef>
              <a:buFont typeface="Arial" pitchFamily="34" charset="0"/>
              <a:buChar char="•"/>
            </a:pPr>
            <a:r>
              <a:rPr lang="en-GB" sz="2500" b="1" dirty="0" smtClean="0">
                <a:solidFill>
                  <a:schemeClr val="accent4">
                    <a:lumMod val="75000"/>
                  </a:schemeClr>
                </a:solidFill>
              </a:rPr>
              <a:t>Shawty.d.ds@googlemail.com</a:t>
            </a:r>
            <a:endPar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6000" r="-26000"/>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2996952"/>
            <a:ext cx="8784976" cy="1015663"/>
          </a:xfrm>
          <a:prstGeom prst="rect">
            <a:avLst/>
          </a:prstGeom>
          <a:noFill/>
        </p:spPr>
        <p:txBody>
          <a:bodyPr wrap="square" rtlCol="0">
            <a:spAutoFit/>
          </a:bodyPr>
          <a:lstStyle/>
          <a:p>
            <a:pPr algn="ctr"/>
            <a:r>
              <a:rPr lang="en-GB" sz="6000" dirty="0" smtClean="0"/>
              <a:t>Session Agenda</a:t>
            </a:r>
            <a:endParaRPr lang="en-GB" sz="6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Session Agenda</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Define what a Microservice Architecture is</a:t>
            </a:r>
          </a:p>
          <a:p>
            <a:pPr lvl="1">
              <a:spcBef>
                <a:spcPct val="20000"/>
              </a:spcBef>
              <a:buFont typeface="Arial" pitchFamily="34" charset="0"/>
              <a:buChar char="•"/>
            </a:pPr>
            <a:r>
              <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rPr>
              <a:t>Benefits</a:t>
            </a:r>
          </a:p>
          <a:p>
            <a:pPr lvl="1">
              <a:spcBef>
                <a:spcPct val="20000"/>
              </a:spcBef>
              <a:buFont typeface="Arial" pitchFamily="34" charset="0"/>
              <a:buChar char="•"/>
            </a:pPr>
            <a:r>
              <a:rPr lang="en-GB" sz="2500" b="1" dirty="0" smtClean="0">
                <a:solidFill>
                  <a:schemeClr val="accent4">
                    <a:lumMod val="75000"/>
                  </a:schemeClr>
                </a:solidFill>
              </a:rPr>
              <a:t>Drawbacks</a:t>
            </a:r>
            <a:endPar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Explain why Owin &amp; Katana have an important role to play</a:t>
            </a:r>
          </a:p>
          <a:p>
            <a:pPr lvl="1">
              <a:spcBef>
                <a:spcPct val="20000"/>
              </a:spcBef>
              <a:buFont typeface="Arial" pitchFamily="34" charset="0"/>
              <a:buChar char="•"/>
            </a:pPr>
            <a:r>
              <a:rPr lang="en-GB" sz="2500" b="1" dirty="0" smtClean="0">
                <a:solidFill>
                  <a:schemeClr val="accent4">
                    <a:lumMod val="75000"/>
                  </a:schemeClr>
                </a:solidFill>
              </a:rPr>
              <a:t>Lightweight Services</a:t>
            </a:r>
          </a:p>
          <a:p>
            <a:pPr lvl="1">
              <a:spcBef>
                <a:spcPct val="20000"/>
              </a:spcBef>
              <a:buFont typeface="Arial" pitchFamily="34" charset="0"/>
              <a:buChar char="•"/>
            </a:pPr>
            <a:r>
              <a:rPr lang="en-GB" sz="2500" b="1" dirty="0" smtClean="0">
                <a:solidFill>
                  <a:schemeClr val="accent4">
                    <a:lumMod val="75000"/>
                  </a:schemeClr>
                </a:solidFill>
              </a:rPr>
              <a:t>Platform Agnostic</a:t>
            </a: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Practical/Technical demonstration</a:t>
            </a:r>
          </a:p>
          <a:p>
            <a:pPr lvl="1">
              <a:spcBef>
                <a:spcPct val="20000"/>
              </a:spcBef>
              <a:buFont typeface="Arial" pitchFamily="34" charset="0"/>
              <a:buChar char="•"/>
            </a:pPr>
            <a:r>
              <a:rPr lang="en-GB" sz="2500" b="1" dirty="0" smtClean="0">
                <a:solidFill>
                  <a:schemeClr val="accent4">
                    <a:lumMod val="75000"/>
                  </a:schemeClr>
                </a:solidFill>
              </a:rPr>
              <a:t>Working Microservice Setup under IIS7</a:t>
            </a:r>
          </a:p>
          <a:p>
            <a:pPr lvl="1">
              <a:spcBef>
                <a:spcPct val="20000"/>
              </a:spcBef>
              <a:buFont typeface="Arial" pitchFamily="34" charset="0"/>
              <a:buChar char="•"/>
            </a:pPr>
            <a:r>
              <a:rPr lang="en-GB" sz="2500" b="1" dirty="0" smtClean="0">
                <a:solidFill>
                  <a:schemeClr val="accent4">
                    <a:lumMod val="75000"/>
                  </a:schemeClr>
                </a:solidFill>
              </a:rPr>
              <a:t>Tour of some </a:t>
            </a:r>
            <a:r>
              <a:rPr lang="en-GB" sz="2500" b="1" dirty="0" err="1" smtClean="0">
                <a:solidFill>
                  <a:schemeClr val="accent4">
                    <a:lumMod val="75000"/>
                  </a:schemeClr>
                </a:solidFill>
              </a:rPr>
              <a:t>Owin</a:t>
            </a:r>
            <a:r>
              <a:rPr lang="en-GB" sz="2500" b="1" dirty="0" smtClean="0">
                <a:solidFill>
                  <a:schemeClr val="accent4">
                    <a:lumMod val="75000"/>
                  </a:schemeClr>
                </a:solidFill>
              </a:rPr>
              <a:t>/Katana services &amp; code</a:t>
            </a:r>
            <a:endParaRPr kumimoji="0" lang="en-GB" sz="2500" b="1" u="none" strike="noStrike" kern="1200" cap="none" spc="0" normalizeH="0" noProof="0" dirty="0" smtClean="0">
              <a:ln>
                <a:noFill/>
              </a:ln>
              <a:solidFill>
                <a:schemeClr val="accent4">
                  <a:lumMod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GB"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6000" r="-26000"/>
          </a:stretch>
        </a:blipFill>
        <a:effectLst/>
      </p:bgPr>
    </p:bg>
    <p:spTree>
      <p:nvGrpSpPr>
        <p:cNvPr id="1" name=""/>
        <p:cNvGrpSpPr/>
        <p:nvPr/>
      </p:nvGrpSpPr>
      <p:grpSpPr>
        <a:xfrm>
          <a:off x="0" y="0"/>
          <a:ext cx="0" cy="0"/>
          <a:chOff x="0" y="0"/>
          <a:chExt cx="0" cy="0"/>
        </a:xfrm>
      </p:grpSpPr>
      <p:sp>
        <p:nvSpPr>
          <p:cNvPr id="2" name="TextBox 1"/>
          <p:cNvSpPr txBox="1"/>
          <p:nvPr/>
        </p:nvSpPr>
        <p:spPr>
          <a:xfrm>
            <a:off x="179512" y="2348880"/>
            <a:ext cx="8784976" cy="1938992"/>
          </a:xfrm>
          <a:prstGeom prst="rect">
            <a:avLst/>
          </a:prstGeom>
          <a:noFill/>
        </p:spPr>
        <p:txBody>
          <a:bodyPr wrap="square" rtlCol="0">
            <a:spAutoFit/>
          </a:bodyPr>
          <a:lstStyle/>
          <a:p>
            <a:pPr algn="ctr"/>
            <a:r>
              <a:rPr lang="en-GB" sz="6000" dirty="0" smtClean="0"/>
              <a:t>What is a Microservice</a:t>
            </a:r>
          </a:p>
          <a:p>
            <a:pPr algn="ctr"/>
            <a:r>
              <a:rPr lang="en-GB" sz="6000" dirty="0" smtClean="0"/>
              <a:t>Architecture?</a:t>
            </a:r>
            <a:endParaRPr lang="en-GB" sz="6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is a Microservice Architecture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It’s an architectural project design pattern</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It’s a set of guidelines on which to base deployment choices</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It’s already supported by EVERY server setup on the planet</a:t>
            </a:r>
            <a:endParaRPr lang="en-GB" sz="3200"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1" u="none" strike="noStrike" kern="1200" cap="none" spc="0" normalizeH="0" noProof="0" dirty="0">
              <a:ln>
                <a:noFill/>
              </a:ln>
              <a:solidFill>
                <a:schemeClr val="tx1">
                  <a:tint val="75000"/>
                </a:schemeClr>
              </a:solidFill>
              <a:effectLst/>
              <a:uLnTx/>
              <a:uFillTx/>
              <a:latin typeface="+mn-lt"/>
              <a:ea typeface="+mn-ea"/>
              <a:cs typeface="+mn-cs"/>
            </a:endParaRPr>
          </a:p>
          <a:p>
            <a:pPr>
              <a:spcBef>
                <a:spcPct val="20000"/>
              </a:spcBef>
              <a:buFont typeface="Arial" pitchFamily="34" charset="0"/>
              <a:buChar char="•"/>
            </a:pPr>
            <a:r>
              <a:rPr lang="en-GB" sz="2500" b="1" dirty="0">
                <a:solidFill>
                  <a:schemeClr val="accent6">
                    <a:lumMod val="75000"/>
                  </a:schemeClr>
                </a:solidFill>
              </a:rPr>
              <a:t>It’s </a:t>
            </a:r>
            <a:r>
              <a:rPr lang="en-GB" sz="2500" b="1" dirty="0" smtClean="0">
                <a:solidFill>
                  <a:schemeClr val="accent6">
                    <a:lumMod val="75000"/>
                  </a:schemeClr>
                </a:solidFill>
              </a:rPr>
              <a:t>been around for a long time (or at least the concept has)</a:t>
            </a:r>
            <a:endParaRPr lang="en-GB" sz="3200" dirty="0" smtClean="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sp>
        <p:nvSpPr>
          <p:cNvPr id="12" name="Title 1"/>
          <p:cNvSpPr txBox="1">
            <a:spLocks/>
          </p:cNvSpPr>
          <p:nvPr/>
        </p:nvSpPr>
        <p:spPr>
          <a:xfrm>
            <a:off x="179511" y="274638"/>
            <a:ext cx="8784977" cy="706090"/>
          </a:xfrm>
          <a:prstGeom prst="rect">
            <a:avLst/>
          </a:prstGeom>
        </p:spPr>
        <p:txBody>
          <a:bodyPr vert="horz" lIns="91440" tIns="45720" rIns="91440" bIns="45720" rtlCol="0" anchor="ctr">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is a Microservice Architecture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Content Placeholder 2"/>
          <p:cNvSpPr txBox="1">
            <a:spLocks/>
          </p:cNvSpPr>
          <p:nvPr/>
        </p:nvSpPr>
        <p:spPr>
          <a:xfrm>
            <a:off x="179511" y="1124744"/>
            <a:ext cx="8784977" cy="5047456"/>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It’s the very opposite of the general purpose monolithic architectures we seem to use today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lang="en-GB" sz="2500" b="1" dirty="0" smtClean="0">
                <a:solidFill>
                  <a:schemeClr val="accent6">
                    <a:lumMod val="75000"/>
                  </a:schemeClr>
                </a:solidFill>
              </a:rPr>
              <a:t>It makes scaling easier and more importantly, less costly</a:t>
            </a: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rPr>
              <a:t>It’s separation of concerns over and above software level</a:t>
            </a:r>
            <a:endParaRPr lang="en-GB" sz="3200"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1" u="none" strike="noStrike" kern="1200" cap="none" spc="0" normalizeH="0" noProof="0" dirty="0">
              <a:ln>
                <a:noFill/>
              </a:ln>
              <a:solidFill>
                <a:schemeClr val="tx1">
                  <a:tint val="75000"/>
                </a:schemeClr>
              </a:solidFill>
              <a:effectLst/>
              <a:uLnTx/>
              <a:uFillTx/>
              <a:latin typeface="+mn-lt"/>
              <a:ea typeface="+mn-ea"/>
              <a:cs typeface="+mn-cs"/>
            </a:endParaRPr>
          </a:p>
          <a:p>
            <a:pPr>
              <a:spcBef>
                <a:spcPct val="20000"/>
              </a:spcBef>
              <a:buFont typeface="Arial" pitchFamily="34" charset="0"/>
              <a:buChar char="•"/>
            </a:pPr>
            <a:r>
              <a:rPr lang="en-GB" sz="2500" b="1" dirty="0" smtClean="0">
                <a:solidFill>
                  <a:schemeClr val="accent6">
                    <a:lumMod val="75000"/>
                  </a:schemeClr>
                </a:solidFill>
              </a:rPr>
              <a:t>It’s NOT platform specific</a:t>
            </a:r>
            <a:endParaRPr lang="en-GB" sz="3200" dirty="0" smtClean="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GB" sz="2500" b="1" u="none" strike="noStrike" kern="1200" cap="none" spc="0" normalizeH="0" noProof="0" dirty="0" smtClean="0">
              <a:ln>
                <a:noFill/>
              </a:ln>
              <a:solidFill>
                <a:schemeClr val="accent6">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duotone>
              <a:schemeClr val="accent4">
                <a:shade val="45000"/>
                <a:satMod val="135000"/>
              </a:schemeClr>
              <a:prstClr val="white"/>
            </a:duotone>
          </a:blip>
          <a:srcRect/>
          <a:stretch>
            <a:fillRect l="-26000" r="-26000"/>
          </a:stretch>
        </a:blipFill>
        <a:effectLst/>
      </p:bgPr>
    </p:bg>
    <p:spTree>
      <p:nvGrpSpPr>
        <p:cNvPr id="1" name=""/>
        <p:cNvGrpSpPr/>
        <p:nvPr/>
      </p:nvGrpSpPr>
      <p:grpSpPr>
        <a:xfrm>
          <a:off x="0" y="0"/>
          <a:ext cx="0" cy="0"/>
          <a:chOff x="0" y="0"/>
          <a:chExt cx="0" cy="0"/>
        </a:xfrm>
      </p:grpSpPr>
      <p:pic>
        <p:nvPicPr>
          <p:cNvPr id="1027" name="Picture 3" descr="F:\Resources\PPT Related\monolithic-servers-only.png"/>
          <p:cNvPicPr>
            <a:picLocks noChangeAspect="1" noChangeArrowheads="1"/>
          </p:cNvPicPr>
          <p:nvPr/>
        </p:nvPicPr>
        <p:blipFill>
          <a:blip r:embed="rId4" cstate="print"/>
          <a:srcRect/>
          <a:stretch>
            <a:fillRect/>
          </a:stretch>
        </p:blipFill>
        <p:spPr bwMode="auto">
          <a:xfrm>
            <a:off x="683568" y="3300561"/>
            <a:ext cx="3133725" cy="3152775"/>
          </a:xfrm>
          <a:prstGeom prst="rect">
            <a:avLst/>
          </a:prstGeom>
        </p:spPr>
        <p:style>
          <a:lnRef idx="2">
            <a:schemeClr val="accent3">
              <a:shade val="50000"/>
            </a:schemeClr>
          </a:lnRef>
          <a:fillRef idx="1">
            <a:schemeClr val="accent3"/>
          </a:fillRef>
          <a:effectRef idx="0">
            <a:schemeClr val="accent3"/>
          </a:effectRef>
          <a:fontRef idx="minor">
            <a:schemeClr val="lt1"/>
          </a:fontRef>
        </p:style>
      </p:pic>
      <p:pic>
        <p:nvPicPr>
          <p:cNvPr id="1029" name="Picture 5" descr="F:\Resources\PPT Related\monolithic-servers-only.png"/>
          <p:cNvPicPr>
            <a:picLocks noChangeAspect="1" noChangeArrowheads="1"/>
          </p:cNvPicPr>
          <p:nvPr/>
        </p:nvPicPr>
        <p:blipFill>
          <a:blip r:embed="rId4" cstate="print"/>
          <a:srcRect/>
          <a:stretch>
            <a:fillRect/>
          </a:stretch>
        </p:blipFill>
        <p:spPr bwMode="auto">
          <a:xfrm>
            <a:off x="683568" y="3300561"/>
            <a:ext cx="3133725" cy="3152775"/>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12" name="Title 1"/>
          <p:cNvSpPr txBox="1">
            <a:spLocks/>
          </p:cNvSpPr>
          <p:nvPr/>
        </p:nvSpPr>
        <p:spPr>
          <a:xfrm>
            <a:off x="179511" y="274638"/>
            <a:ext cx="8784977" cy="1570186"/>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What does a Microservice Architecture</a:t>
            </a:r>
          </a:p>
          <a:p>
            <a:pPr marL="0" marR="0" lvl="0" indent="0" algn="ctr" defTabSz="914400" rtl="0" eaLnBrk="1" fontAlgn="auto" latinLnBrk="0" hangingPunct="1">
              <a:lnSpc>
                <a:spcPct val="100000"/>
              </a:lnSpc>
              <a:spcBef>
                <a:spcPct val="0"/>
              </a:spcBef>
              <a:spcAft>
                <a:spcPts val="0"/>
              </a:spcAft>
              <a:buClrTx/>
              <a:buSzTx/>
              <a:buFontTx/>
              <a:buNone/>
              <a:tabLst/>
              <a:defRPr/>
            </a:pPr>
            <a:r>
              <a:rPr lang="en-GB" sz="4400" dirty="0" smtClean="0">
                <a:latin typeface="+mj-lt"/>
                <a:ea typeface="+mj-ea"/>
                <a:cs typeface="+mj-cs"/>
              </a:rPr>
              <a:t>Look like?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0" y="1700808"/>
            <a:ext cx="9144000" cy="477054"/>
          </a:xfrm>
          <a:prstGeom prst="rect">
            <a:avLst/>
          </a:prstGeom>
          <a:noFill/>
        </p:spPr>
        <p:txBody>
          <a:bodyPr wrap="square" rtlCol="0">
            <a:spAutoFit/>
          </a:bodyPr>
          <a:lstStyle/>
          <a:p>
            <a:pPr algn="ctr"/>
            <a:r>
              <a:rPr lang="en-GB" sz="2500" dirty="0" smtClean="0">
                <a:solidFill>
                  <a:schemeClr val="accent6">
                    <a:lumMod val="75000"/>
                  </a:schemeClr>
                </a:solidFill>
              </a:rPr>
              <a:t>First let’s see a monolithic architecture for comparison</a:t>
            </a:r>
            <a:endParaRPr lang="en-GB" sz="2500" dirty="0">
              <a:solidFill>
                <a:schemeClr val="accent6">
                  <a:lumMod val="75000"/>
                </a:schemeClr>
              </a:solidFill>
            </a:endParaRPr>
          </a:p>
        </p:txBody>
      </p:sp>
      <p:sp>
        <p:nvSpPr>
          <p:cNvPr id="2" name="TextBox 1"/>
          <p:cNvSpPr txBox="1"/>
          <p:nvPr/>
        </p:nvSpPr>
        <p:spPr>
          <a:xfrm>
            <a:off x="179510" y="2420888"/>
            <a:ext cx="8784977" cy="369332"/>
          </a:xfrm>
          <a:prstGeom prst="rect">
            <a:avLst/>
          </a:prstGeom>
          <a:noFill/>
        </p:spPr>
        <p:txBody>
          <a:bodyPr wrap="square" rtlCol="0">
            <a:spAutoFit/>
          </a:bodyPr>
          <a:lstStyle/>
          <a:p>
            <a:pPr algn="ctr"/>
            <a:r>
              <a:rPr lang="en-GB" dirty="0" smtClean="0"/>
              <a:t>Images borrowed from martinfowler.com</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556E-7 2.37335E-6 L 0.5059 -0.00116 " pathEditMode="fixed" rAng="0" ptsTypes="AA">
                                      <p:cBhvr>
                                        <p:cTn id="6" dur="2000" fill="hold"/>
                                        <p:tgtEl>
                                          <p:spTgt spid="1029"/>
                                        </p:tgtEl>
                                        <p:attrNameLst>
                                          <p:attrName>ppt_x</p:attrName>
                                          <p:attrName>ppt_y</p:attrName>
                                        </p:attrNameLst>
                                      </p:cBhvr>
                                      <p:rCtr x="253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4367</Words>
  <Application>Microsoft Office PowerPoint</Application>
  <PresentationFormat>On-screen Show (4:3)</PresentationFormat>
  <Paragraphs>342</Paragraphs>
  <Slides>27</Slides>
  <Notes>21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Microservice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shawty</dc:creator>
  <cp:lastModifiedBy>Peter Jack Shaw</cp:lastModifiedBy>
  <cp:revision>66</cp:revision>
  <dcterms:created xsi:type="dcterms:W3CDTF">2014-11-28T12:38:11Z</dcterms:created>
  <dcterms:modified xsi:type="dcterms:W3CDTF">2015-10-23T19:06:34Z</dcterms:modified>
</cp:coreProperties>
</file>