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7" r:id="rId23"/>
    <p:sldId id="280" r:id="rId24"/>
    <p:sldId id="281"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Shaw" initials="PS" lastIdx="1" clrIdx="0">
    <p:extLst>
      <p:ext uri="{19B8F6BF-5375-455C-9EA6-DF929625EA0E}">
        <p15:presenceInfo xmlns:p15="http://schemas.microsoft.com/office/powerpoint/2012/main" userId="4515677bdf99b3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snapToGrid="0">
      <p:cViewPr varScale="1">
        <p:scale>
          <a:sx n="107" d="100"/>
          <a:sy n="107" d="100"/>
        </p:scale>
        <p:origin x="612" y="96"/>
      </p:cViewPr>
      <p:guideLst>
        <p:guide orient="horz" pos="2160"/>
        <p:guide pos="3840"/>
      </p:guideLst>
    </p:cSldViewPr>
  </p:slideViewPr>
  <p:outlineViewPr>
    <p:cViewPr>
      <p:scale>
        <a:sx n="33" d="100"/>
        <a:sy n="33" d="100"/>
      </p:scale>
      <p:origin x="0" y="-1745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B99149-04D9-4EA9-A217-B3C686BEECED}" type="datetimeFigureOut">
              <a:rPr lang="en-GB" smtClean="0"/>
              <a:t>22/09/2022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E06786-67B3-4537-8984-CC6B9716E827}" type="slidenum">
              <a:rPr lang="en-GB" smtClean="0"/>
              <a:t>‹#›</a:t>
            </a:fld>
            <a:endParaRPr lang="en-GB"/>
          </a:p>
        </p:txBody>
      </p:sp>
    </p:spTree>
    <p:extLst>
      <p:ext uri="{BB962C8B-B14F-4D97-AF65-F5344CB8AC3E}">
        <p14:creationId xmlns:p14="http://schemas.microsoft.com/office/powerpoint/2010/main" val="3229738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E06786-67B3-4537-8984-CC6B9716E827}" type="slidenum">
              <a:rPr lang="en-GB" smtClean="0"/>
              <a:t>2</a:t>
            </a:fld>
            <a:endParaRPr lang="en-GB"/>
          </a:p>
        </p:txBody>
      </p:sp>
    </p:spTree>
    <p:extLst>
      <p:ext uri="{BB962C8B-B14F-4D97-AF65-F5344CB8AC3E}">
        <p14:creationId xmlns:p14="http://schemas.microsoft.com/office/powerpoint/2010/main" val="835166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FTDI website</a:t>
            </a:r>
          </a:p>
        </p:txBody>
      </p:sp>
      <p:sp>
        <p:nvSpPr>
          <p:cNvPr id="4" name="Slide Number Placeholder 3"/>
          <p:cNvSpPr>
            <a:spLocks noGrp="1"/>
          </p:cNvSpPr>
          <p:nvPr>
            <p:ph type="sldNum" sz="quarter" idx="5"/>
          </p:nvPr>
        </p:nvSpPr>
        <p:spPr/>
        <p:txBody>
          <a:bodyPr/>
          <a:lstStyle/>
          <a:p>
            <a:fld id="{08E06786-67B3-4537-8984-CC6B9716E827}" type="slidenum">
              <a:rPr lang="en-GB" smtClean="0"/>
              <a:t>11</a:t>
            </a:fld>
            <a:endParaRPr lang="en-GB"/>
          </a:p>
        </p:txBody>
      </p:sp>
    </p:spTree>
    <p:extLst>
      <p:ext uri="{BB962C8B-B14F-4D97-AF65-F5344CB8AC3E}">
        <p14:creationId xmlns:p14="http://schemas.microsoft.com/office/powerpoint/2010/main" val="4254926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FTDI website</a:t>
            </a:r>
          </a:p>
        </p:txBody>
      </p:sp>
      <p:sp>
        <p:nvSpPr>
          <p:cNvPr id="4" name="Slide Number Placeholder 3"/>
          <p:cNvSpPr>
            <a:spLocks noGrp="1"/>
          </p:cNvSpPr>
          <p:nvPr>
            <p:ph type="sldNum" sz="quarter" idx="5"/>
          </p:nvPr>
        </p:nvSpPr>
        <p:spPr/>
        <p:txBody>
          <a:bodyPr/>
          <a:lstStyle/>
          <a:p>
            <a:fld id="{08E06786-67B3-4537-8984-CC6B9716E827}" type="slidenum">
              <a:rPr lang="en-GB" smtClean="0"/>
              <a:t>12</a:t>
            </a:fld>
            <a:endParaRPr lang="en-GB"/>
          </a:p>
        </p:txBody>
      </p:sp>
    </p:spTree>
    <p:extLst>
      <p:ext uri="{BB962C8B-B14F-4D97-AF65-F5344CB8AC3E}">
        <p14:creationId xmlns:p14="http://schemas.microsoft.com/office/powerpoint/2010/main" val="3896602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FTDI website</a:t>
            </a:r>
          </a:p>
        </p:txBody>
      </p:sp>
      <p:sp>
        <p:nvSpPr>
          <p:cNvPr id="4" name="Slide Number Placeholder 3"/>
          <p:cNvSpPr>
            <a:spLocks noGrp="1"/>
          </p:cNvSpPr>
          <p:nvPr>
            <p:ph type="sldNum" sz="quarter" idx="5"/>
          </p:nvPr>
        </p:nvSpPr>
        <p:spPr/>
        <p:txBody>
          <a:bodyPr/>
          <a:lstStyle/>
          <a:p>
            <a:fld id="{08E06786-67B3-4537-8984-CC6B9716E827}" type="slidenum">
              <a:rPr lang="en-GB" smtClean="0"/>
              <a:t>13</a:t>
            </a:fld>
            <a:endParaRPr lang="en-GB"/>
          </a:p>
        </p:txBody>
      </p:sp>
    </p:spTree>
    <p:extLst>
      <p:ext uri="{BB962C8B-B14F-4D97-AF65-F5344CB8AC3E}">
        <p14:creationId xmlns:p14="http://schemas.microsoft.com/office/powerpoint/2010/main" val="3259034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FTDI website</a:t>
            </a:r>
          </a:p>
        </p:txBody>
      </p:sp>
      <p:sp>
        <p:nvSpPr>
          <p:cNvPr id="4" name="Slide Number Placeholder 3"/>
          <p:cNvSpPr>
            <a:spLocks noGrp="1"/>
          </p:cNvSpPr>
          <p:nvPr>
            <p:ph type="sldNum" sz="quarter" idx="5"/>
          </p:nvPr>
        </p:nvSpPr>
        <p:spPr/>
        <p:txBody>
          <a:bodyPr/>
          <a:lstStyle/>
          <a:p>
            <a:fld id="{08E06786-67B3-4537-8984-CC6B9716E827}" type="slidenum">
              <a:rPr lang="en-GB" smtClean="0"/>
              <a:t>14</a:t>
            </a:fld>
            <a:endParaRPr lang="en-GB"/>
          </a:p>
        </p:txBody>
      </p:sp>
    </p:spTree>
    <p:extLst>
      <p:ext uri="{BB962C8B-B14F-4D97-AF65-F5344CB8AC3E}">
        <p14:creationId xmlns:p14="http://schemas.microsoft.com/office/powerpoint/2010/main" val="7819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E06786-67B3-4537-8984-CC6B9716E827}" type="slidenum">
              <a:rPr lang="en-GB" smtClean="0"/>
              <a:t>15</a:t>
            </a:fld>
            <a:endParaRPr lang="en-GB"/>
          </a:p>
        </p:txBody>
      </p:sp>
    </p:spTree>
    <p:extLst>
      <p:ext uri="{BB962C8B-B14F-4D97-AF65-F5344CB8AC3E}">
        <p14:creationId xmlns:p14="http://schemas.microsoft.com/office/powerpoint/2010/main" val="2406745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E06786-67B3-4537-8984-CC6B9716E827}" type="slidenum">
              <a:rPr lang="en-GB" smtClean="0"/>
              <a:t>16</a:t>
            </a:fld>
            <a:endParaRPr lang="en-GB"/>
          </a:p>
        </p:txBody>
      </p:sp>
    </p:spTree>
    <p:extLst>
      <p:ext uri="{BB962C8B-B14F-4D97-AF65-F5344CB8AC3E}">
        <p14:creationId xmlns:p14="http://schemas.microsoft.com/office/powerpoint/2010/main" val="781950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E06786-67B3-4537-8984-CC6B9716E827}" type="slidenum">
              <a:rPr lang="en-GB" smtClean="0"/>
              <a:t>17</a:t>
            </a:fld>
            <a:endParaRPr lang="en-GB"/>
          </a:p>
        </p:txBody>
      </p:sp>
    </p:spTree>
    <p:extLst>
      <p:ext uri="{BB962C8B-B14F-4D97-AF65-F5344CB8AC3E}">
        <p14:creationId xmlns:p14="http://schemas.microsoft.com/office/powerpoint/2010/main" val="3875625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E06786-67B3-4537-8984-CC6B9716E827}" type="slidenum">
              <a:rPr lang="en-GB" smtClean="0"/>
              <a:t>18</a:t>
            </a:fld>
            <a:endParaRPr lang="en-GB"/>
          </a:p>
        </p:txBody>
      </p:sp>
    </p:spTree>
    <p:extLst>
      <p:ext uri="{BB962C8B-B14F-4D97-AF65-F5344CB8AC3E}">
        <p14:creationId xmlns:p14="http://schemas.microsoft.com/office/powerpoint/2010/main" val="2376132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E06786-67B3-4537-8984-CC6B9716E827}" type="slidenum">
              <a:rPr lang="en-GB" smtClean="0"/>
              <a:t>19</a:t>
            </a:fld>
            <a:endParaRPr lang="en-GB"/>
          </a:p>
        </p:txBody>
      </p:sp>
    </p:spTree>
    <p:extLst>
      <p:ext uri="{BB962C8B-B14F-4D97-AF65-F5344CB8AC3E}">
        <p14:creationId xmlns:p14="http://schemas.microsoft.com/office/powerpoint/2010/main" val="2252553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E06786-67B3-4537-8984-CC6B9716E827}" type="slidenum">
              <a:rPr lang="en-GB" smtClean="0"/>
              <a:t>20</a:t>
            </a:fld>
            <a:endParaRPr lang="en-GB"/>
          </a:p>
        </p:txBody>
      </p:sp>
    </p:spTree>
    <p:extLst>
      <p:ext uri="{BB962C8B-B14F-4D97-AF65-F5344CB8AC3E}">
        <p14:creationId xmlns:p14="http://schemas.microsoft.com/office/powerpoint/2010/main" val="349328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E06786-67B3-4537-8984-CC6B9716E827}" type="slidenum">
              <a:rPr lang="en-GB" smtClean="0"/>
              <a:t>3</a:t>
            </a:fld>
            <a:endParaRPr lang="en-GB"/>
          </a:p>
        </p:txBody>
      </p:sp>
    </p:spTree>
    <p:extLst>
      <p:ext uri="{BB962C8B-B14F-4D97-AF65-F5344CB8AC3E}">
        <p14:creationId xmlns:p14="http://schemas.microsoft.com/office/powerpoint/2010/main" val="1669563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E06786-67B3-4537-8984-CC6B9716E827}" type="slidenum">
              <a:rPr lang="en-GB" smtClean="0"/>
              <a:t>21</a:t>
            </a:fld>
            <a:endParaRPr lang="en-GB"/>
          </a:p>
        </p:txBody>
      </p:sp>
    </p:spTree>
    <p:extLst>
      <p:ext uri="{BB962C8B-B14F-4D97-AF65-F5344CB8AC3E}">
        <p14:creationId xmlns:p14="http://schemas.microsoft.com/office/powerpoint/2010/main" val="2387537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E06786-67B3-4537-8984-CC6B9716E827}" type="slidenum">
              <a:rPr lang="en-GB" smtClean="0"/>
              <a:t>22</a:t>
            </a:fld>
            <a:endParaRPr lang="en-GB"/>
          </a:p>
        </p:txBody>
      </p:sp>
    </p:spTree>
    <p:extLst>
      <p:ext uri="{BB962C8B-B14F-4D97-AF65-F5344CB8AC3E}">
        <p14:creationId xmlns:p14="http://schemas.microsoft.com/office/powerpoint/2010/main" val="3331369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E06786-67B3-4537-8984-CC6B9716E827}" type="slidenum">
              <a:rPr lang="en-GB" smtClean="0"/>
              <a:t>23</a:t>
            </a:fld>
            <a:endParaRPr lang="en-GB"/>
          </a:p>
        </p:txBody>
      </p:sp>
    </p:spTree>
    <p:extLst>
      <p:ext uri="{BB962C8B-B14F-4D97-AF65-F5344CB8AC3E}">
        <p14:creationId xmlns:p14="http://schemas.microsoft.com/office/powerpoint/2010/main" val="656268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E06786-67B3-4537-8984-CC6B9716E827}" type="slidenum">
              <a:rPr lang="en-GB" smtClean="0"/>
              <a:t>24</a:t>
            </a:fld>
            <a:endParaRPr lang="en-GB"/>
          </a:p>
        </p:txBody>
      </p:sp>
    </p:spTree>
    <p:extLst>
      <p:ext uri="{BB962C8B-B14F-4D97-AF65-F5344CB8AC3E}">
        <p14:creationId xmlns:p14="http://schemas.microsoft.com/office/powerpoint/2010/main" val="1168583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E06786-67B3-4537-8984-CC6B9716E827}" type="slidenum">
              <a:rPr lang="en-GB" smtClean="0"/>
              <a:t>25</a:t>
            </a:fld>
            <a:endParaRPr lang="en-GB"/>
          </a:p>
        </p:txBody>
      </p:sp>
    </p:spTree>
    <p:extLst>
      <p:ext uri="{BB962C8B-B14F-4D97-AF65-F5344CB8AC3E}">
        <p14:creationId xmlns:p14="http://schemas.microsoft.com/office/powerpoint/2010/main" val="104423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E06786-67B3-4537-8984-CC6B9716E827}" type="slidenum">
              <a:rPr lang="en-GB" smtClean="0"/>
              <a:t>4</a:t>
            </a:fld>
            <a:endParaRPr lang="en-GB"/>
          </a:p>
        </p:txBody>
      </p:sp>
    </p:spTree>
    <p:extLst>
      <p:ext uri="{BB962C8B-B14F-4D97-AF65-F5344CB8AC3E}">
        <p14:creationId xmlns:p14="http://schemas.microsoft.com/office/powerpoint/2010/main" val="543329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E06786-67B3-4537-8984-CC6B9716E827}" type="slidenum">
              <a:rPr lang="en-GB" smtClean="0"/>
              <a:t>5</a:t>
            </a:fld>
            <a:endParaRPr lang="en-GB"/>
          </a:p>
        </p:txBody>
      </p:sp>
    </p:spTree>
    <p:extLst>
      <p:ext uri="{BB962C8B-B14F-4D97-AF65-F5344CB8AC3E}">
        <p14:creationId xmlns:p14="http://schemas.microsoft.com/office/powerpoint/2010/main" val="207522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E06786-67B3-4537-8984-CC6B9716E827}" type="slidenum">
              <a:rPr lang="en-GB" smtClean="0"/>
              <a:t>6</a:t>
            </a:fld>
            <a:endParaRPr lang="en-GB"/>
          </a:p>
        </p:txBody>
      </p:sp>
    </p:spTree>
    <p:extLst>
      <p:ext uri="{BB962C8B-B14F-4D97-AF65-F5344CB8AC3E}">
        <p14:creationId xmlns:p14="http://schemas.microsoft.com/office/powerpoint/2010/main" val="413814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E06786-67B3-4537-8984-CC6B9716E827}" type="slidenum">
              <a:rPr lang="en-GB" smtClean="0"/>
              <a:t>7</a:t>
            </a:fld>
            <a:endParaRPr lang="en-GB"/>
          </a:p>
        </p:txBody>
      </p:sp>
    </p:spTree>
    <p:extLst>
      <p:ext uri="{BB962C8B-B14F-4D97-AF65-F5344CB8AC3E}">
        <p14:creationId xmlns:p14="http://schemas.microsoft.com/office/powerpoint/2010/main" val="3859650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E06786-67B3-4537-8984-CC6B9716E827}" type="slidenum">
              <a:rPr lang="en-GB" smtClean="0"/>
              <a:t>8</a:t>
            </a:fld>
            <a:endParaRPr lang="en-GB"/>
          </a:p>
        </p:txBody>
      </p:sp>
    </p:spTree>
    <p:extLst>
      <p:ext uri="{BB962C8B-B14F-4D97-AF65-F5344CB8AC3E}">
        <p14:creationId xmlns:p14="http://schemas.microsoft.com/office/powerpoint/2010/main" val="797049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E06786-67B3-4537-8984-CC6B9716E827}" type="slidenum">
              <a:rPr lang="en-GB" smtClean="0"/>
              <a:t>9</a:t>
            </a:fld>
            <a:endParaRPr lang="en-GB"/>
          </a:p>
        </p:txBody>
      </p:sp>
    </p:spTree>
    <p:extLst>
      <p:ext uri="{BB962C8B-B14F-4D97-AF65-F5344CB8AC3E}">
        <p14:creationId xmlns:p14="http://schemas.microsoft.com/office/powerpoint/2010/main" val="3552659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E06786-67B3-4537-8984-CC6B9716E827}" type="slidenum">
              <a:rPr lang="en-GB" smtClean="0"/>
              <a:t>10</a:t>
            </a:fld>
            <a:endParaRPr lang="en-GB"/>
          </a:p>
        </p:txBody>
      </p:sp>
    </p:spTree>
    <p:extLst>
      <p:ext uri="{BB962C8B-B14F-4D97-AF65-F5344CB8AC3E}">
        <p14:creationId xmlns:p14="http://schemas.microsoft.com/office/powerpoint/2010/main" val="3796441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9D3F-A134-4F36-88BF-7C069E571B7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7F33BAD8-0952-4ABA-AD39-0ACBAA54A3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2873844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1B80-EEA5-4F6E-BDEE-F256EDD0BF1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208157-C328-4388-B4C1-26F3C3277CED}"/>
              </a:ext>
            </a:extLst>
          </p:cNvPr>
          <p:cNvSpPr>
            <a:spLocks noGrp="1"/>
          </p:cNvSpPr>
          <p:nvPr>
            <p:ph type="body" orient="vert" idx="1"/>
          </p:nvPr>
        </p:nvSpPr>
        <p:spPr>
          <a:xfrm>
            <a:off x="838200" y="1730375"/>
            <a:ext cx="1051560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4966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6BC08F-E2AD-4305-A870-B2C48DA11D3D}"/>
              </a:ext>
            </a:extLst>
          </p:cNvPr>
          <p:cNvSpPr>
            <a:spLocks noGrp="1"/>
          </p:cNvSpPr>
          <p:nvPr>
            <p:ph type="title" orient="vert"/>
          </p:nvPr>
        </p:nvSpPr>
        <p:spPr>
          <a:xfrm>
            <a:off x="8724900" y="26987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F7DF392-E3DF-4706-8B59-210377219EA8}"/>
              </a:ext>
            </a:extLst>
          </p:cNvPr>
          <p:cNvSpPr>
            <a:spLocks noGrp="1"/>
          </p:cNvSpPr>
          <p:nvPr>
            <p:ph type="body" orient="vert" idx="1"/>
          </p:nvPr>
        </p:nvSpPr>
        <p:spPr>
          <a:xfrm>
            <a:off x="838200" y="26987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89330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A13A9-0D7D-4609-BD87-AFC932C75932}"/>
              </a:ext>
            </a:extLst>
          </p:cNvPr>
          <p:cNvSpPr>
            <a:spLocks noGrp="1"/>
          </p:cNvSpPr>
          <p:nvPr>
            <p:ph type="title"/>
          </p:nvPr>
        </p:nvSpPr>
        <p:spPr/>
        <p:txBody>
          <a:bodyPr/>
          <a:lstStyle>
            <a:lvl1pPr algn="ctr">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6F58E87D-94A2-4108-949F-6285B4647A5B}"/>
              </a:ext>
            </a:extLst>
          </p:cNvPr>
          <p:cNvSpPr>
            <a:spLocks noGrp="1"/>
          </p:cNvSpPr>
          <p:nvPr>
            <p:ph idx="1"/>
          </p:nvPr>
        </p:nvSpPr>
        <p:spPr>
          <a:xfrm>
            <a:off x="838200" y="1825625"/>
            <a:ext cx="10515600" cy="3908603"/>
          </a:xfrm>
        </p:spPr>
        <p:txBody>
          <a:bodyPr/>
          <a:lstStyle>
            <a:lvl3pPr>
              <a:defRPr baseline="0">
                <a:solidFill>
                  <a:schemeClr val="accent5">
                    <a:lumMod val="75000"/>
                  </a:schemeClr>
                </a:solidFill>
              </a:defRPr>
            </a:lvl3pPr>
            <a:lvl4pPr>
              <a:defRPr baseline="0">
                <a:solidFill>
                  <a:schemeClr val="accent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939204922"/>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04C9-1B70-4198-BF58-A07FBD2863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5BA9E7-C9B1-4995-B435-1FDC922808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20974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963BC-B7D0-4F85-A60E-19266A76999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49BBB7-FB2E-4FCB-9A09-5CC04EDCDB2A}"/>
              </a:ext>
            </a:extLst>
          </p:cNvPr>
          <p:cNvSpPr>
            <a:spLocks noGrp="1"/>
          </p:cNvSpPr>
          <p:nvPr>
            <p:ph sz="half" idx="1"/>
          </p:nvPr>
        </p:nvSpPr>
        <p:spPr>
          <a:xfrm>
            <a:off x="838200" y="173037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7E529CE-89D6-4B92-B7BE-91C9162C029C}"/>
              </a:ext>
            </a:extLst>
          </p:cNvPr>
          <p:cNvSpPr>
            <a:spLocks noGrp="1"/>
          </p:cNvSpPr>
          <p:nvPr>
            <p:ph sz="half" idx="2"/>
          </p:nvPr>
        </p:nvSpPr>
        <p:spPr>
          <a:xfrm>
            <a:off x="6172200" y="173037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3447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634D-2FEA-40EB-AF2F-A02F9D8C1E1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7E3C0E-01F7-48BD-B36C-B0246CED1C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2D726-85DA-4114-9009-D842C7B89A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3049FA-3058-43FB-9CA9-1CF2E1F599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E6376A-0A13-4142-93BB-EFD8AEEE34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7295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4613-4D4E-44FD-9644-B4F3D982BE0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56065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589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8DD0-071D-4F19-ACE3-2A026BD267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C0B1272-93C9-4FB5-9B93-E8107E46E6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C8E3976-4351-4383-BF57-251D9019D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6047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3A92-E1AC-4D58-80F4-92DE6BA2D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5592870-9309-4EAD-9E67-EDE9667C41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5E861DF-0E3E-4C55-A1B0-B5E49E9E6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43673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03EC60F-57D6-43AF-A988-82CC2AD729D4}"/>
              </a:ext>
            </a:extLst>
          </p:cNvPr>
          <p:cNvCxnSpPr>
            <a:cxnSpLocks/>
          </p:cNvCxnSpPr>
          <p:nvPr userDrawn="1"/>
        </p:nvCxnSpPr>
        <p:spPr>
          <a:xfrm>
            <a:off x="0" y="6248399"/>
            <a:ext cx="12192000" cy="0"/>
          </a:xfrm>
          <a:prstGeom prst="line">
            <a:avLst/>
          </a:prstGeom>
          <a:ln w="76200"/>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9031BA32-E689-4A3D-9A33-BAC228A37A26}"/>
              </a:ext>
            </a:extLst>
          </p:cNvPr>
          <p:cNvSpPr/>
          <p:nvPr userDrawn="1"/>
        </p:nvSpPr>
        <p:spPr>
          <a:xfrm>
            <a:off x="0" y="6264067"/>
            <a:ext cx="12192000" cy="593933"/>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baseline="0" dirty="0">
                <a:solidFill>
                  <a:schemeClr val="accent1">
                    <a:lumMod val="75000"/>
                  </a:schemeClr>
                </a:solidFill>
              </a:rPr>
              <a:t>Low Level USB with .NET</a:t>
            </a:r>
          </a:p>
        </p:txBody>
      </p:sp>
      <p:sp>
        <p:nvSpPr>
          <p:cNvPr id="2" name="Title Placeholder 1">
            <a:extLst>
              <a:ext uri="{FF2B5EF4-FFF2-40B4-BE49-F238E27FC236}">
                <a16:creationId xmlns:a16="http://schemas.microsoft.com/office/drawing/2014/main" id="{EBBB0D28-629F-47A2-8AD8-8D7581C7AA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614386-F953-4A2A-A89A-E40A65F3F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a:extLst>
              <a:ext uri="{FF2B5EF4-FFF2-40B4-BE49-F238E27FC236}">
                <a16:creationId xmlns:a16="http://schemas.microsoft.com/office/drawing/2014/main" id="{F9DDFC5A-9358-45A3-B2FE-805147A8F1A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4164" y="6302240"/>
            <a:ext cx="457949" cy="517394"/>
          </a:xfrm>
          <a:prstGeom prst="rect">
            <a:avLst/>
          </a:prstGeom>
        </p:spPr>
      </p:pic>
    </p:spTree>
    <p:extLst>
      <p:ext uri="{BB962C8B-B14F-4D97-AF65-F5344CB8AC3E}">
        <p14:creationId xmlns:p14="http://schemas.microsoft.com/office/powerpoint/2010/main" val="2276863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accent5">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accent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youtube.com/watch?v=QkHsryvDZf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hawty.d.ds@google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shawty/lowlevelusb"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EA4570A-A3B7-F6D1-1863-96205391261D}"/>
              </a:ext>
            </a:extLst>
          </p:cNvPr>
          <p:cNvPicPr>
            <a:picLocks noChangeAspect="1" noChangeArrowheads="1"/>
          </p:cNvPicPr>
          <p:nvPr/>
        </p:nvPicPr>
        <p:blipFill>
          <a:blip r:embed="rId2">
            <a:grayscl/>
            <a:extLst>
              <a:ext uri="{BEBA8EAE-BF5A-486C-A8C5-ECC9F3942E4B}">
                <a14:imgProps xmlns:a14="http://schemas.microsoft.com/office/drawing/2010/main">
                  <a14:imgLayer r:embed="rId3">
                    <a14:imgEffect>
                      <a14:colorTemperature colorTemp="4537"/>
                    </a14:imgEffect>
                    <a14:imgEffect>
                      <a14:saturation sat="0"/>
                    </a14:imgEffect>
                    <a14:imgEffect>
                      <a14:brightnessContrast bright="38000" contrast="-40000"/>
                    </a14:imgEffect>
                  </a14:imgLayer>
                </a14:imgProps>
              </a:ext>
              <a:ext uri="{28A0092B-C50C-407E-A947-70E740481C1C}">
                <a14:useLocalDpi xmlns:a14="http://schemas.microsoft.com/office/drawing/2010/main" val="0"/>
              </a:ext>
            </a:extLst>
          </a:blip>
          <a:srcRect/>
          <a:stretch>
            <a:fillRect/>
          </a:stretch>
        </p:blipFill>
        <p:spPr bwMode="auto">
          <a:xfrm>
            <a:off x="0" y="0"/>
            <a:ext cx="12192000" cy="618331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872BDCC-5852-4695-8311-3903382F1818}"/>
              </a:ext>
            </a:extLst>
          </p:cNvPr>
          <p:cNvSpPr>
            <a:spLocks noGrp="1"/>
          </p:cNvSpPr>
          <p:nvPr>
            <p:ph type="ctrTitle"/>
          </p:nvPr>
        </p:nvSpPr>
        <p:spPr/>
        <p:txBody>
          <a:bodyPr/>
          <a:lstStyle/>
          <a:p>
            <a:r>
              <a:rPr lang="en-GB" b="1" dirty="0"/>
              <a:t>Low Level USB with .NET</a:t>
            </a:r>
          </a:p>
        </p:txBody>
      </p:sp>
      <p:sp>
        <p:nvSpPr>
          <p:cNvPr id="3" name="Subtitle 2">
            <a:extLst>
              <a:ext uri="{FF2B5EF4-FFF2-40B4-BE49-F238E27FC236}">
                <a16:creationId xmlns:a16="http://schemas.microsoft.com/office/drawing/2014/main" id="{0D2D5E08-994C-4850-A741-BDB83FFF2EA4}"/>
              </a:ext>
            </a:extLst>
          </p:cNvPr>
          <p:cNvSpPr>
            <a:spLocks noGrp="1"/>
          </p:cNvSpPr>
          <p:nvPr>
            <p:ph type="subTitle" idx="1"/>
          </p:nvPr>
        </p:nvSpPr>
        <p:spPr/>
        <p:txBody>
          <a:bodyPr/>
          <a:lstStyle/>
          <a:p>
            <a:r>
              <a:rPr lang="en-GB" dirty="0"/>
              <a:t>Building your own gadgets without a PI or an Arduino.</a:t>
            </a:r>
          </a:p>
        </p:txBody>
      </p:sp>
      <p:sp>
        <p:nvSpPr>
          <p:cNvPr id="6" name="TextBox 5">
            <a:extLst>
              <a:ext uri="{FF2B5EF4-FFF2-40B4-BE49-F238E27FC236}">
                <a16:creationId xmlns:a16="http://schemas.microsoft.com/office/drawing/2014/main" id="{E2DA3EB2-E941-4D11-91D9-8AF9CA29627D}"/>
              </a:ext>
            </a:extLst>
          </p:cNvPr>
          <p:cNvSpPr txBox="1"/>
          <p:nvPr/>
        </p:nvSpPr>
        <p:spPr>
          <a:xfrm flipH="1">
            <a:off x="7229475" y="5813979"/>
            <a:ext cx="4191000" cy="369332"/>
          </a:xfrm>
          <a:prstGeom prst="rect">
            <a:avLst/>
          </a:prstGeom>
          <a:noFill/>
        </p:spPr>
        <p:txBody>
          <a:bodyPr wrap="square" rtlCol="0">
            <a:spAutoFit/>
          </a:bodyPr>
          <a:lstStyle/>
          <a:p>
            <a:r>
              <a:rPr lang="en-GB" dirty="0"/>
              <a:t>Peter “Shawty” Shaw/Digital Solutions UK</a:t>
            </a:r>
          </a:p>
        </p:txBody>
      </p:sp>
      <p:pic>
        <p:nvPicPr>
          <p:cNvPr id="8" name="Picture 7">
            <a:extLst>
              <a:ext uri="{FF2B5EF4-FFF2-40B4-BE49-F238E27FC236}">
                <a16:creationId xmlns:a16="http://schemas.microsoft.com/office/drawing/2014/main" id="{4D211BEA-E660-42AA-82D2-EAD833018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20475" y="4903208"/>
            <a:ext cx="771526" cy="1297566"/>
          </a:xfrm>
          <a:prstGeom prst="rect">
            <a:avLst/>
          </a:prstGeom>
        </p:spPr>
      </p:pic>
      <p:pic>
        <p:nvPicPr>
          <p:cNvPr id="14" name="Picture 13">
            <a:extLst>
              <a:ext uri="{FF2B5EF4-FFF2-40B4-BE49-F238E27FC236}">
                <a16:creationId xmlns:a16="http://schemas.microsoft.com/office/drawing/2014/main" id="{D9BD3E08-EEA7-4FDF-92FE-72D7816509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9400" y="61733"/>
            <a:ext cx="1673060" cy="1890236"/>
          </a:xfrm>
          <a:prstGeom prst="rect">
            <a:avLst/>
          </a:prstGeom>
        </p:spPr>
      </p:pic>
      <p:pic>
        <p:nvPicPr>
          <p:cNvPr id="7" name="Picture 6">
            <a:extLst>
              <a:ext uri="{FF2B5EF4-FFF2-40B4-BE49-F238E27FC236}">
                <a16:creationId xmlns:a16="http://schemas.microsoft.com/office/drawing/2014/main" id="{379ED8FC-F36E-CC6B-6C19-BEF124684D46}"/>
              </a:ext>
            </a:extLst>
          </p:cNvPr>
          <p:cNvPicPr>
            <a:picLocks noChangeAspect="1"/>
          </p:cNvPicPr>
          <p:nvPr/>
        </p:nvPicPr>
        <p:blipFill>
          <a:blip r:embed="rId6"/>
          <a:stretch>
            <a:fillRect/>
          </a:stretch>
        </p:blipFill>
        <p:spPr>
          <a:xfrm>
            <a:off x="79540" y="61733"/>
            <a:ext cx="1985842" cy="1239166"/>
          </a:xfrm>
          <a:prstGeom prst="rect">
            <a:avLst/>
          </a:prstGeom>
        </p:spPr>
      </p:pic>
    </p:spTree>
    <p:extLst>
      <p:ext uri="{BB962C8B-B14F-4D97-AF65-F5344CB8AC3E}">
        <p14:creationId xmlns:p14="http://schemas.microsoft.com/office/powerpoint/2010/main" val="989479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Bit Banging an I2C signal?</a:t>
            </a:r>
          </a:p>
        </p:txBody>
      </p:sp>
      <p:sp>
        <p:nvSpPr>
          <p:cNvPr id="3" name="Content Placeholder 2">
            <a:extLst>
              <a:ext uri="{FF2B5EF4-FFF2-40B4-BE49-F238E27FC236}">
                <a16:creationId xmlns:a16="http://schemas.microsoft.com/office/drawing/2014/main" id="{CB732871-E8B6-4A39-B630-F5852C6FCE1A}"/>
              </a:ext>
            </a:extLst>
          </p:cNvPr>
          <p:cNvSpPr>
            <a:spLocks noGrp="1"/>
          </p:cNvSpPr>
          <p:nvPr>
            <p:ph idx="1"/>
          </p:nvPr>
        </p:nvSpPr>
        <p:spPr>
          <a:xfrm>
            <a:off x="838200" y="1825626"/>
            <a:ext cx="10515600" cy="675528"/>
          </a:xfrm>
        </p:spPr>
        <p:txBody>
          <a:bodyPr>
            <a:normAutofit/>
          </a:bodyPr>
          <a:lstStyle/>
          <a:p>
            <a:r>
              <a:rPr lang="en-GB" dirty="0"/>
              <a:t>Hopefully everyone here is familiar with I2C….</a:t>
            </a:r>
          </a:p>
        </p:txBody>
      </p:sp>
      <p:pic>
        <p:nvPicPr>
          <p:cNvPr id="3074" name="Picture 2">
            <a:extLst>
              <a:ext uri="{FF2B5EF4-FFF2-40B4-BE49-F238E27FC236}">
                <a16:creationId xmlns:a16="http://schemas.microsoft.com/office/drawing/2014/main" id="{A31DA80D-0081-23A3-499F-4380A6D0C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01154"/>
            <a:ext cx="12192000" cy="272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946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Programming the FT232R</a:t>
            </a:r>
          </a:p>
        </p:txBody>
      </p:sp>
      <p:sp>
        <p:nvSpPr>
          <p:cNvPr id="3" name="Content Placeholder 2">
            <a:extLst>
              <a:ext uri="{FF2B5EF4-FFF2-40B4-BE49-F238E27FC236}">
                <a16:creationId xmlns:a16="http://schemas.microsoft.com/office/drawing/2014/main" id="{CB732871-E8B6-4A39-B630-F5852C6FCE1A}"/>
              </a:ext>
            </a:extLst>
          </p:cNvPr>
          <p:cNvSpPr>
            <a:spLocks noGrp="1"/>
          </p:cNvSpPr>
          <p:nvPr>
            <p:ph idx="1"/>
          </p:nvPr>
        </p:nvSpPr>
        <p:spPr>
          <a:xfrm>
            <a:off x="838200" y="1825625"/>
            <a:ext cx="10515600" cy="4189693"/>
          </a:xfrm>
        </p:spPr>
        <p:txBody>
          <a:bodyPr>
            <a:normAutofit/>
          </a:bodyPr>
          <a:lstStyle/>
          <a:p>
            <a:r>
              <a:rPr lang="en-GB" dirty="0"/>
              <a:t>The FT232R can easily produce this timing wave form, and others too such as SPI.</a:t>
            </a:r>
          </a:p>
          <a:p>
            <a:r>
              <a:rPr lang="en-GB" dirty="0"/>
              <a:t>The manufacturers of the FT232R, provide a programmers toolkit that works with .NET/C#</a:t>
            </a:r>
          </a:p>
          <a:p>
            <a:r>
              <a:rPr lang="en-GB" dirty="0"/>
              <a:t>You don’t have to use .NET however, there are language bindings for just about every language &amp; every platform (Windows, Linux, Mac, rPI… and so on)</a:t>
            </a:r>
          </a:p>
          <a:p>
            <a:r>
              <a:rPr lang="en-GB" dirty="0"/>
              <a:t>The </a:t>
            </a:r>
            <a:r>
              <a:rPr lang="en-GB" dirty="0" err="1"/>
              <a:t>dll</a:t>
            </a:r>
            <a:r>
              <a:rPr lang="en-GB" dirty="0"/>
              <a:t> used to access this functionality is called “D2XXX” and can be downloaded free of charge from the FTDI website.</a:t>
            </a:r>
          </a:p>
        </p:txBody>
      </p:sp>
    </p:spTree>
    <p:extLst>
      <p:ext uri="{BB962C8B-B14F-4D97-AF65-F5344CB8AC3E}">
        <p14:creationId xmlns:p14="http://schemas.microsoft.com/office/powerpoint/2010/main" val="3958301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1CA8572-1E51-427F-6092-95C26BA4F5E3}"/>
              </a:ext>
            </a:extLst>
          </p:cNvPr>
          <p:cNvPicPr>
            <a:picLocks noChangeAspect="1"/>
          </p:cNvPicPr>
          <p:nvPr/>
        </p:nvPicPr>
        <p:blipFill>
          <a:blip r:embed="rId3"/>
          <a:stretch>
            <a:fillRect/>
          </a:stretch>
        </p:blipFill>
        <p:spPr>
          <a:xfrm>
            <a:off x="6995928" y="3056965"/>
            <a:ext cx="5087866" cy="3079843"/>
          </a:xfrm>
          <a:prstGeom prst="rect">
            <a:avLst/>
          </a:prstGeom>
        </p:spPr>
      </p:pic>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Programming the FT232R</a:t>
            </a:r>
          </a:p>
        </p:txBody>
      </p:sp>
      <p:sp>
        <p:nvSpPr>
          <p:cNvPr id="3" name="Content Placeholder 2">
            <a:extLst>
              <a:ext uri="{FF2B5EF4-FFF2-40B4-BE49-F238E27FC236}">
                <a16:creationId xmlns:a16="http://schemas.microsoft.com/office/drawing/2014/main" id="{CB732871-E8B6-4A39-B630-F5852C6FCE1A}"/>
              </a:ext>
            </a:extLst>
          </p:cNvPr>
          <p:cNvSpPr>
            <a:spLocks noGrp="1"/>
          </p:cNvSpPr>
          <p:nvPr>
            <p:ph idx="1"/>
          </p:nvPr>
        </p:nvSpPr>
        <p:spPr>
          <a:xfrm>
            <a:off x="838200" y="1825626"/>
            <a:ext cx="10515600" cy="1325564"/>
          </a:xfrm>
        </p:spPr>
        <p:txBody>
          <a:bodyPr>
            <a:normAutofit/>
          </a:bodyPr>
          <a:lstStyle/>
          <a:p>
            <a:r>
              <a:rPr lang="en-GB" dirty="0"/>
              <a:t>While all of this looks really great, and something neat to play with, the FT232R unfortunately has one very big problem, shown neatly by “Scott Harden” in his you tube video at:</a:t>
            </a:r>
          </a:p>
        </p:txBody>
      </p:sp>
      <p:sp>
        <p:nvSpPr>
          <p:cNvPr id="4" name="Content Placeholder 2">
            <a:extLst>
              <a:ext uri="{FF2B5EF4-FFF2-40B4-BE49-F238E27FC236}">
                <a16:creationId xmlns:a16="http://schemas.microsoft.com/office/drawing/2014/main" id="{ED79455A-C0DB-C184-F93C-8A9C08BC88B7}"/>
              </a:ext>
            </a:extLst>
          </p:cNvPr>
          <p:cNvSpPr txBox="1">
            <a:spLocks/>
          </p:cNvSpPr>
          <p:nvPr/>
        </p:nvSpPr>
        <p:spPr>
          <a:xfrm>
            <a:off x="824753" y="3429000"/>
            <a:ext cx="5271247" cy="2415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accent5">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accent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accent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hlinkClick r:id="rId4"/>
              </a:rPr>
              <a:t>https://www.youtube.com/watch?v=QkHsryvDZfo</a:t>
            </a:r>
            <a:endParaRPr lang="en-GB" dirty="0"/>
          </a:p>
          <a:p>
            <a:endParaRPr lang="en-GB" dirty="0"/>
          </a:p>
          <a:p>
            <a:r>
              <a:rPr lang="en-GB" dirty="0"/>
              <a:t>The FT232 has a serious timing bug in the silicon itself.</a:t>
            </a:r>
          </a:p>
        </p:txBody>
      </p:sp>
    </p:spTree>
    <p:extLst>
      <p:ext uri="{BB962C8B-B14F-4D97-AF65-F5344CB8AC3E}">
        <p14:creationId xmlns:p14="http://schemas.microsoft.com/office/powerpoint/2010/main" val="2878706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Programming the FT232R</a:t>
            </a:r>
          </a:p>
        </p:txBody>
      </p:sp>
      <p:pic>
        <p:nvPicPr>
          <p:cNvPr id="9" name="Picture 8">
            <a:extLst>
              <a:ext uri="{FF2B5EF4-FFF2-40B4-BE49-F238E27FC236}">
                <a16:creationId xmlns:a16="http://schemas.microsoft.com/office/drawing/2014/main" id="{8C8C18B6-AC81-B42D-6102-FCDA1A196F25}"/>
              </a:ext>
            </a:extLst>
          </p:cNvPr>
          <p:cNvPicPr>
            <a:picLocks noChangeAspect="1"/>
          </p:cNvPicPr>
          <p:nvPr/>
        </p:nvPicPr>
        <p:blipFill>
          <a:blip r:embed="rId3"/>
          <a:stretch>
            <a:fillRect/>
          </a:stretch>
        </p:blipFill>
        <p:spPr>
          <a:xfrm>
            <a:off x="141467" y="1521821"/>
            <a:ext cx="11768334" cy="4511425"/>
          </a:xfrm>
          <a:prstGeom prst="rect">
            <a:avLst/>
          </a:prstGeom>
        </p:spPr>
      </p:pic>
    </p:spTree>
    <p:extLst>
      <p:ext uri="{BB962C8B-B14F-4D97-AF65-F5344CB8AC3E}">
        <p14:creationId xmlns:p14="http://schemas.microsoft.com/office/powerpoint/2010/main" val="3271591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Programming the FT232R</a:t>
            </a:r>
          </a:p>
        </p:txBody>
      </p:sp>
      <p:pic>
        <p:nvPicPr>
          <p:cNvPr id="4" name="Picture 3">
            <a:extLst>
              <a:ext uri="{FF2B5EF4-FFF2-40B4-BE49-F238E27FC236}">
                <a16:creationId xmlns:a16="http://schemas.microsoft.com/office/drawing/2014/main" id="{3CD55F91-C305-700D-B536-F8B91D9E7484}"/>
              </a:ext>
            </a:extLst>
          </p:cNvPr>
          <p:cNvPicPr>
            <a:picLocks noChangeAspect="1"/>
          </p:cNvPicPr>
          <p:nvPr/>
        </p:nvPicPr>
        <p:blipFill>
          <a:blip r:embed="rId3"/>
          <a:stretch>
            <a:fillRect/>
          </a:stretch>
        </p:blipFill>
        <p:spPr>
          <a:xfrm>
            <a:off x="0" y="1538288"/>
            <a:ext cx="12125233" cy="3625383"/>
          </a:xfrm>
          <a:prstGeom prst="rect">
            <a:avLst/>
          </a:prstGeom>
        </p:spPr>
      </p:pic>
    </p:spTree>
    <p:extLst>
      <p:ext uri="{BB962C8B-B14F-4D97-AF65-F5344CB8AC3E}">
        <p14:creationId xmlns:p14="http://schemas.microsoft.com/office/powerpoint/2010/main" val="278760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43858B-B067-0E9A-2D3B-5BE097560ACC}"/>
              </a:ext>
            </a:extLst>
          </p:cNvPr>
          <p:cNvPicPr>
            <a:picLocks noChangeAspect="1"/>
          </p:cNvPicPr>
          <p:nvPr/>
        </p:nvPicPr>
        <p:blipFill>
          <a:blip r:embed="rId3"/>
          <a:stretch>
            <a:fillRect/>
          </a:stretch>
        </p:blipFill>
        <p:spPr>
          <a:xfrm>
            <a:off x="3980329" y="2047417"/>
            <a:ext cx="4889840" cy="3908602"/>
          </a:xfrm>
          <a:prstGeom prst="rect">
            <a:avLst/>
          </a:prstGeom>
        </p:spPr>
      </p:pic>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Introducing the FT232H</a:t>
            </a:r>
          </a:p>
        </p:txBody>
      </p:sp>
      <p:sp>
        <p:nvSpPr>
          <p:cNvPr id="3" name="Content Placeholder 2">
            <a:extLst>
              <a:ext uri="{FF2B5EF4-FFF2-40B4-BE49-F238E27FC236}">
                <a16:creationId xmlns:a16="http://schemas.microsoft.com/office/drawing/2014/main" id="{CB732871-E8B6-4A39-B630-F5852C6FCE1A}"/>
              </a:ext>
            </a:extLst>
          </p:cNvPr>
          <p:cNvSpPr>
            <a:spLocks noGrp="1"/>
          </p:cNvSpPr>
          <p:nvPr>
            <p:ph idx="1"/>
          </p:nvPr>
        </p:nvSpPr>
        <p:spPr/>
        <p:txBody>
          <a:bodyPr>
            <a:normAutofit/>
          </a:bodyPr>
          <a:lstStyle/>
          <a:p>
            <a:r>
              <a:rPr lang="en-GB" dirty="0"/>
              <a:t>FTDI came up with a solution to the problem, in the form of a completely new device:</a:t>
            </a:r>
          </a:p>
        </p:txBody>
      </p:sp>
    </p:spTree>
    <p:extLst>
      <p:ext uri="{BB962C8B-B14F-4D97-AF65-F5344CB8AC3E}">
        <p14:creationId xmlns:p14="http://schemas.microsoft.com/office/powerpoint/2010/main" val="2711813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Introducing the FT232H</a:t>
            </a:r>
          </a:p>
        </p:txBody>
      </p:sp>
      <p:sp>
        <p:nvSpPr>
          <p:cNvPr id="3" name="Content Placeholder 2">
            <a:extLst>
              <a:ext uri="{FF2B5EF4-FFF2-40B4-BE49-F238E27FC236}">
                <a16:creationId xmlns:a16="http://schemas.microsoft.com/office/drawing/2014/main" id="{CB732871-E8B6-4A39-B630-F5852C6FCE1A}"/>
              </a:ext>
            </a:extLst>
          </p:cNvPr>
          <p:cNvSpPr>
            <a:spLocks noGrp="1"/>
          </p:cNvSpPr>
          <p:nvPr>
            <p:ph idx="1"/>
          </p:nvPr>
        </p:nvSpPr>
        <p:spPr/>
        <p:txBody>
          <a:bodyPr>
            <a:normAutofit/>
          </a:bodyPr>
          <a:lstStyle/>
          <a:p>
            <a:r>
              <a:rPr lang="en-GB" dirty="0"/>
              <a:t>The FT232H has been completely re-designed from scratch, and features a new serial processor called “Multi-Protocol </a:t>
            </a:r>
            <a:r>
              <a:rPr lang="en-GB" dirty="0" err="1"/>
              <a:t>Synchronus</a:t>
            </a:r>
            <a:r>
              <a:rPr lang="en-GB" dirty="0"/>
              <a:t> Serial Engine”</a:t>
            </a:r>
          </a:p>
          <a:p>
            <a:endParaRPr lang="en-GB" dirty="0"/>
          </a:p>
          <a:p>
            <a:r>
              <a:rPr lang="en-GB" dirty="0"/>
              <a:t>“MPSSE” for short</a:t>
            </a:r>
          </a:p>
          <a:p>
            <a:endParaRPr lang="en-GB" dirty="0"/>
          </a:p>
          <a:p>
            <a:r>
              <a:rPr lang="en-GB" dirty="0"/>
              <a:t>The new processor has specific commands to tell it, switch to I2C mode, switch to UART mode, Switch to SPI mode.</a:t>
            </a:r>
          </a:p>
          <a:p>
            <a:endParaRPr lang="en-GB" dirty="0"/>
          </a:p>
        </p:txBody>
      </p:sp>
    </p:spTree>
    <p:extLst>
      <p:ext uri="{BB962C8B-B14F-4D97-AF65-F5344CB8AC3E}">
        <p14:creationId xmlns:p14="http://schemas.microsoft.com/office/powerpoint/2010/main" val="2410406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Introducing the FT232H</a:t>
            </a:r>
          </a:p>
        </p:txBody>
      </p:sp>
      <p:sp>
        <p:nvSpPr>
          <p:cNvPr id="3" name="Content Placeholder 2">
            <a:extLst>
              <a:ext uri="{FF2B5EF4-FFF2-40B4-BE49-F238E27FC236}">
                <a16:creationId xmlns:a16="http://schemas.microsoft.com/office/drawing/2014/main" id="{CB732871-E8B6-4A39-B630-F5852C6FCE1A}"/>
              </a:ext>
            </a:extLst>
          </p:cNvPr>
          <p:cNvSpPr>
            <a:spLocks noGrp="1"/>
          </p:cNvSpPr>
          <p:nvPr>
            <p:ph idx="1"/>
          </p:nvPr>
        </p:nvSpPr>
        <p:spPr/>
        <p:txBody>
          <a:bodyPr>
            <a:normAutofit/>
          </a:bodyPr>
          <a:lstStyle/>
          <a:p>
            <a:r>
              <a:rPr lang="en-GB" dirty="0"/>
              <a:t>It’s also very fast, with a minimum on-board clock speed of 60Mhz built directly into the chip’s silicon.</a:t>
            </a:r>
          </a:p>
          <a:p>
            <a:endParaRPr lang="en-GB" dirty="0"/>
          </a:p>
          <a:p>
            <a:r>
              <a:rPr lang="en-GB" dirty="0"/>
              <a:t>It’s easily capable of running an 800Khz I2C bus, even though the standard “Fast Bus” is only 400Khz</a:t>
            </a:r>
          </a:p>
          <a:p>
            <a:endParaRPr lang="en-GB" dirty="0"/>
          </a:p>
          <a:p>
            <a:pPr marL="0" indent="0">
              <a:buNone/>
            </a:pPr>
            <a:endParaRPr lang="en-GB" dirty="0"/>
          </a:p>
        </p:txBody>
      </p:sp>
    </p:spTree>
    <p:extLst>
      <p:ext uri="{BB962C8B-B14F-4D97-AF65-F5344CB8AC3E}">
        <p14:creationId xmlns:p14="http://schemas.microsoft.com/office/powerpoint/2010/main" val="1447821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Introducing the FT232H</a:t>
            </a:r>
          </a:p>
        </p:txBody>
      </p:sp>
      <p:sp>
        <p:nvSpPr>
          <p:cNvPr id="3" name="Content Placeholder 2">
            <a:extLst>
              <a:ext uri="{FF2B5EF4-FFF2-40B4-BE49-F238E27FC236}">
                <a16:creationId xmlns:a16="http://schemas.microsoft.com/office/drawing/2014/main" id="{CB732871-E8B6-4A39-B630-F5852C6FCE1A}"/>
              </a:ext>
            </a:extLst>
          </p:cNvPr>
          <p:cNvSpPr>
            <a:spLocks noGrp="1"/>
          </p:cNvSpPr>
          <p:nvPr>
            <p:ph idx="1"/>
          </p:nvPr>
        </p:nvSpPr>
        <p:spPr/>
        <p:txBody>
          <a:bodyPr>
            <a:normAutofit/>
          </a:bodyPr>
          <a:lstStyle/>
          <a:p>
            <a:r>
              <a:rPr lang="en-GB" dirty="0"/>
              <a:t>If you look on the underneath of the FT232H board, you’ll see that the pin naming no longer is specific to standard UART protocols.</a:t>
            </a:r>
          </a:p>
          <a:p>
            <a:pPr marL="0" indent="0">
              <a:buNone/>
            </a:pPr>
            <a:endParaRPr lang="en-GB" dirty="0"/>
          </a:p>
        </p:txBody>
      </p:sp>
      <p:pic>
        <p:nvPicPr>
          <p:cNvPr id="5" name="Picture 4">
            <a:extLst>
              <a:ext uri="{FF2B5EF4-FFF2-40B4-BE49-F238E27FC236}">
                <a16:creationId xmlns:a16="http://schemas.microsoft.com/office/drawing/2014/main" id="{E7E2BAD7-F167-E42D-39E2-4C4D26A2A5E2}"/>
              </a:ext>
            </a:extLst>
          </p:cNvPr>
          <p:cNvPicPr>
            <a:picLocks noChangeAspect="1"/>
          </p:cNvPicPr>
          <p:nvPr/>
        </p:nvPicPr>
        <p:blipFill>
          <a:blip r:embed="rId3"/>
          <a:stretch>
            <a:fillRect/>
          </a:stretch>
        </p:blipFill>
        <p:spPr>
          <a:xfrm>
            <a:off x="3045622" y="2882292"/>
            <a:ext cx="6100755" cy="3266951"/>
          </a:xfrm>
          <a:prstGeom prst="rect">
            <a:avLst/>
          </a:prstGeom>
        </p:spPr>
      </p:pic>
    </p:spTree>
    <p:extLst>
      <p:ext uri="{BB962C8B-B14F-4D97-AF65-F5344CB8AC3E}">
        <p14:creationId xmlns:p14="http://schemas.microsoft.com/office/powerpoint/2010/main" val="2146087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Introducing the FT232H</a:t>
            </a:r>
          </a:p>
        </p:txBody>
      </p:sp>
      <p:sp>
        <p:nvSpPr>
          <p:cNvPr id="3" name="Content Placeholder 2">
            <a:extLst>
              <a:ext uri="{FF2B5EF4-FFF2-40B4-BE49-F238E27FC236}">
                <a16:creationId xmlns:a16="http://schemas.microsoft.com/office/drawing/2014/main" id="{CB732871-E8B6-4A39-B630-F5852C6FCE1A}"/>
              </a:ext>
            </a:extLst>
          </p:cNvPr>
          <p:cNvSpPr>
            <a:spLocks noGrp="1"/>
          </p:cNvSpPr>
          <p:nvPr>
            <p:ph idx="1"/>
          </p:nvPr>
        </p:nvSpPr>
        <p:spPr/>
        <p:txBody>
          <a:bodyPr>
            <a:normAutofit/>
          </a:bodyPr>
          <a:lstStyle/>
          <a:p>
            <a:r>
              <a:rPr lang="en-GB" dirty="0"/>
              <a:t>This is because the FT232H from a software point of view labels it’s ports as 2 8-Bit GPIO ports.</a:t>
            </a:r>
          </a:p>
          <a:p>
            <a:r>
              <a:rPr lang="en-GB" dirty="0"/>
              <a:t>All 8 lines can be controlled independently and like many GPIO systems in use, can be designated as inputs or outputs, and be changed under software control.</a:t>
            </a:r>
          </a:p>
          <a:p>
            <a:r>
              <a:rPr lang="en-GB" dirty="0"/>
              <a:t>For SERIAL based protocols such as SPI, I2C and Uart the important pins are:</a:t>
            </a:r>
          </a:p>
          <a:p>
            <a:pPr marL="0" indent="0">
              <a:buNone/>
            </a:pPr>
            <a:endParaRPr lang="en-GB" dirty="0"/>
          </a:p>
        </p:txBody>
      </p:sp>
    </p:spTree>
    <p:extLst>
      <p:ext uri="{BB962C8B-B14F-4D97-AF65-F5344CB8AC3E}">
        <p14:creationId xmlns:p14="http://schemas.microsoft.com/office/powerpoint/2010/main" val="356424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CB732871-E8B6-4A39-B630-F5852C6FCE1A}"/>
              </a:ext>
            </a:extLst>
          </p:cNvPr>
          <p:cNvSpPr>
            <a:spLocks noGrp="1"/>
          </p:cNvSpPr>
          <p:nvPr>
            <p:ph idx="1"/>
          </p:nvPr>
        </p:nvSpPr>
        <p:spPr/>
        <p:txBody>
          <a:bodyPr>
            <a:normAutofit/>
          </a:bodyPr>
          <a:lstStyle/>
          <a:p>
            <a:r>
              <a:rPr lang="en-GB" dirty="0"/>
              <a:t>If you’ve not met me before, then you can stalk me via the following means:</a:t>
            </a:r>
          </a:p>
          <a:p>
            <a:pPr lvl="1"/>
            <a:r>
              <a:rPr lang="en-GB" dirty="0"/>
              <a:t>Email – </a:t>
            </a:r>
            <a:r>
              <a:rPr lang="en-GB" dirty="0">
                <a:hlinkClick r:id="rId3"/>
              </a:rPr>
              <a:t>shawty.d.ds@googlemail.com</a:t>
            </a:r>
            <a:endParaRPr lang="en-GB" dirty="0"/>
          </a:p>
          <a:p>
            <a:pPr lvl="1"/>
            <a:r>
              <a:rPr lang="en-GB" dirty="0"/>
              <a:t>Twitter - @shawty_ds</a:t>
            </a:r>
          </a:p>
          <a:p>
            <a:pPr lvl="1"/>
            <a:r>
              <a:rPr lang="en-GB" dirty="0"/>
              <a:t>Linked-in – “Peter Shaw”/”</a:t>
            </a:r>
            <a:r>
              <a:rPr lang="en-GB" dirty="0" err="1"/>
              <a:t>LiDNUG</a:t>
            </a:r>
            <a:r>
              <a:rPr lang="en-GB" dirty="0"/>
              <a:t>” (The online .NET user group I help run)</a:t>
            </a:r>
          </a:p>
          <a:p>
            <a:r>
              <a:rPr lang="en-GB" dirty="0"/>
              <a:t>The code for this session is available from my </a:t>
            </a:r>
            <a:r>
              <a:rPr lang="en-GB" dirty="0" err="1"/>
              <a:t>Github</a:t>
            </a:r>
            <a:r>
              <a:rPr lang="en-GB" dirty="0"/>
              <a:t> repo at:</a:t>
            </a:r>
          </a:p>
          <a:p>
            <a:pPr lvl="1"/>
            <a:r>
              <a:rPr lang="en-GB" dirty="0">
                <a:hlinkClick r:id="rId4"/>
              </a:rPr>
              <a:t>https://github.com/shawty/lowlevelusb</a:t>
            </a:r>
            <a:endParaRPr lang="en-GB" dirty="0"/>
          </a:p>
          <a:p>
            <a:pPr marL="457200" lvl="1" indent="0">
              <a:buNone/>
            </a:pPr>
            <a:endParaRPr lang="en-GB" dirty="0"/>
          </a:p>
        </p:txBody>
      </p:sp>
    </p:spTree>
    <p:extLst>
      <p:ext uri="{BB962C8B-B14F-4D97-AF65-F5344CB8AC3E}">
        <p14:creationId xmlns:p14="http://schemas.microsoft.com/office/powerpoint/2010/main" val="3718902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Introducing the FT232H</a:t>
            </a:r>
          </a:p>
        </p:txBody>
      </p:sp>
      <p:sp>
        <p:nvSpPr>
          <p:cNvPr id="3" name="Content Placeholder 2">
            <a:extLst>
              <a:ext uri="{FF2B5EF4-FFF2-40B4-BE49-F238E27FC236}">
                <a16:creationId xmlns:a16="http://schemas.microsoft.com/office/drawing/2014/main" id="{CB732871-E8B6-4A39-B630-F5852C6FCE1A}"/>
              </a:ext>
            </a:extLst>
          </p:cNvPr>
          <p:cNvSpPr>
            <a:spLocks noGrp="1"/>
          </p:cNvSpPr>
          <p:nvPr>
            <p:ph idx="1"/>
          </p:nvPr>
        </p:nvSpPr>
        <p:spPr/>
        <p:txBody>
          <a:bodyPr>
            <a:normAutofit/>
          </a:bodyPr>
          <a:lstStyle/>
          <a:p>
            <a:r>
              <a:rPr lang="en-GB" dirty="0"/>
              <a:t>AD0 (Clock) [Green], AD1 (Serial Data In) [Yellow], AD2 (Serial Data Out) [Blue]</a:t>
            </a:r>
          </a:p>
          <a:p>
            <a:pPr marL="0" indent="0">
              <a:buNone/>
            </a:pPr>
            <a:endParaRPr lang="en-GB" dirty="0"/>
          </a:p>
        </p:txBody>
      </p:sp>
      <p:pic>
        <p:nvPicPr>
          <p:cNvPr id="6" name="Picture 5">
            <a:extLst>
              <a:ext uri="{FF2B5EF4-FFF2-40B4-BE49-F238E27FC236}">
                <a16:creationId xmlns:a16="http://schemas.microsoft.com/office/drawing/2014/main" id="{7EA734E7-388C-165D-11A2-6DB9CAF706ED}"/>
              </a:ext>
            </a:extLst>
          </p:cNvPr>
          <p:cNvPicPr>
            <a:picLocks noChangeAspect="1"/>
          </p:cNvPicPr>
          <p:nvPr/>
        </p:nvPicPr>
        <p:blipFill>
          <a:blip r:embed="rId3"/>
          <a:stretch>
            <a:fillRect/>
          </a:stretch>
        </p:blipFill>
        <p:spPr>
          <a:xfrm>
            <a:off x="3845858" y="2295564"/>
            <a:ext cx="5625625" cy="3703028"/>
          </a:xfrm>
          <a:prstGeom prst="rect">
            <a:avLst/>
          </a:prstGeom>
        </p:spPr>
      </p:pic>
    </p:spTree>
    <p:extLst>
      <p:ext uri="{BB962C8B-B14F-4D97-AF65-F5344CB8AC3E}">
        <p14:creationId xmlns:p14="http://schemas.microsoft.com/office/powerpoint/2010/main" val="3778151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Introducing the FT232H</a:t>
            </a:r>
          </a:p>
        </p:txBody>
      </p:sp>
      <p:sp>
        <p:nvSpPr>
          <p:cNvPr id="3" name="Content Placeholder 2">
            <a:extLst>
              <a:ext uri="{FF2B5EF4-FFF2-40B4-BE49-F238E27FC236}">
                <a16:creationId xmlns:a16="http://schemas.microsoft.com/office/drawing/2014/main" id="{CB732871-E8B6-4A39-B630-F5852C6FCE1A}"/>
              </a:ext>
            </a:extLst>
          </p:cNvPr>
          <p:cNvSpPr>
            <a:spLocks noGrp="1"/>
          </p:cNvSpPr>
          <p:nvPr>
            <p:ph idx="1"/>
          </p:nvPr>
        </p:nvSpPr>
        <p:spPr/>
        <p:txBody>
          <a:bodyPr>
            <a:normAutofit/>
          </a:bodyPr>
          <a:lstStyle/>
          <a:p>
            <a:r>
              <a:rPr lang="en-GB" dirty="0"/>
              <a:t>A suitable circuit to connect this all up, would look something like the following:</a:t>
            </a:r>
          </a:p>
          <a:p>
            <a:pPr marL="0" indent="0">
              <a:buNone/>
            </a:pPr>
            <a:endParaRPr lang="en-GB" dirty="0"/>
          </a:p>
        </p:txBody>
      </p:sp>
      <p:pic>
        <p:nvPicPr>
          <p:cNvPr id="5" name="Picture 4">
            <a:extLst>
              <a:ext uri="{FF2B5EF4-FFF2-40B4-BE49-F238E27FC236}">
                <a16:creationId xmlns:a16="http://schemas.microsoft.com/office/drawing/2014/main" id="{F94FC22C-2413-4CAD-B911-F4EF6A6D9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2753" y="2319618"/>
            <a:ext cx="4832536" cy="3866029"/>
          </a:xfrm>
          <a:prstGeom prst="rect">
            <a:avLst/>
          </a:prstGeom>
        </p:spPr>
      </p:pic>
    </p:spTree>
    <p:extLst>
      <p:ext uri="{BB962C8B-B14F-4D97-AF65-F5344CB8AC3E}">
        <p14:creationId xmlns:p14="http://schemas.microsoft.com/office/powerpoint/2010/main" val="1663643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Buyer beware</a:t>
            </a:r>
          </a:p>
        </p:txBody>
      </p:sp>
      <p:sp>
        <p:nvSpPr>
          <p:cNvPr id="3" name="Content Placeholder 2">
            <a:extLst>
              <a:ext uri="{FF2B5EF4-FFF2-40B4-BE49-F238E27FC236}">
                <a16:creationId xmlns:a16="http://schemas.microsoft.com/office/drawing/2014/main" id="{CB732871-E8B6-4A39-B630-F5852C6FCE1A}"/>
              </a:ext>
            </a:extLst>
          </p:cNvPr>
          <p:cNvSpPr>
            <a:spLocks noGrp="1"/>
          </p:cNvSpPr>
          <p:nvPr>
            <p:ph idx="1"/>
          </p:nvPr>
        </p:nvSpPr>
        <p:spPr/>
        <p:txBody>
          <a:bodyPr>
            <a:normAutofit/>
          </a:bodyPr>
          <a:lstStyle/>
          <a:p>
            <a:r>
              <a:rPr lang="en-GB" dirty="0"/>
              <a:t>With a device as popular is this, it’ll come as no surprise the Chinese markets are flooded with clone devices called a CH341A:</a:t>
            </a:r>
          </a:p>
        </p:txBody>
      </p:sp>
      <p:pic>
        <p:nvPicPr>
          <p:cNvPr id="5" name="Picture 4">
            <a:extLst>
              <a:ext uri="{FF2B5EF4-FFF2-40B4-BE49-F238E27FC236}">
                <a16:creationId xmlns:a16="http://schemas.microsoft.com/office/drawing/2014/main" id="{510E3DC1-0EB4-93BD-7E68-83CF36019623}"/>
              </a:ext>
            </a:extLst>
          </p:cNvPr>
          <p:cNvPicPr>
            <a:picLocks noChangeAspect="1"/>
          </p:cNvPicPr>
          <p:nvPr/>
        </p:nvPicPr>
        <p:blipFill>
          <a:blip r:embed="rId3"/>
          <a:stretch>
            <a:fillRect/>
          </a:stretch>
        </p:blipFill>
        <p:spPr>
          <a:xfrm>
            <a:off x="2243393" y="2608729"/>
            <a:ext cx="7319793" cy="3626685"/>
          </a:xfrm>
          <a:prstGeom prst="rect">
            <a:avLst/>
          </a:prstGeom>
        </p:spPr>
      </p:pic>
    </p:spTree>
    <p:extLst>
      <p:ext uri="{BB962C8B-B14F-4D97-AF65-F5344CB8AC3E}">
        <p14:creationId xmlns:p14="http://schemas.microsoft.com/office/powerpoint/2010/main" val="943144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0E3DC1-0EB4-93BD-7E68-83CF36019623}"/>
              </a:ext>
            </a:extLst>
          </p:cNvPr>
          <p:cNvPicPr>
            <a:picLocks noChangeAspect="1"/>
          </p:cNvPicPr>
          <p:nvPr/>
        </p:nvPicPr>
        <p:blipFill>
          <a:blip r:embed="rId3"/>
          <a:stretch>
            <a:fillRect/>
          </a:stretch>
        </p:blipFill>
        <p:spPr>
          <a:xfrm>
            <a:off x="2243393" y="2608729"/>
            <a:ext cx="7319793" cy="3626685"/>
          </a:xfrm>
          <a:prstGeom prst="rect">
            <a:avLst/>
          </a:prstGeom>
        </p:spPr>
      </p:pic>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Buyer beware</a:t>
            </a:r>
          </a:p>
        </p:txBody>
      </p:sp>
      <p:sp>
        <p:nvSpPr>
          <p:cNvPr id="3" name="Content Placeholder 2">
            <a:extLst>
              <a:ext uri="{FF2B5EF4-FFF2-40B4-BE49-F238E27FC236}">
                <a16:creationId xmlns:a16="http://schemas.microsoft.com/office/drawing/2014/main" id="{CB732871-E8B6-4A39-B630-F5852C6FCE1A}"/>
              </a:ext>
            </a:extLst>
          </p:cNvPr>
          <p:cNvSpPr>
            <a:spLocks noGrp="1"/>
          </p:cNvSpPr>
          <p:nvPr>
            <p:ph idx="1"/>
          </p:nvPr>
        </p:nvSpPr>
        <p:spPr/>
        <p:txBody>
          <a:bodyPr>
            <a:normAutofit/>
          </a:bodyPr>
          <a:lstStyle/>
          <a:p>
            <a:r>
              <a:rPr lang="en-GB" dirty="0"/>
              <a:t>Despite what the listings tell you, these ARE NOT the same as the FT232H.  They do, do the same thing, but the SDK (when you manage to find it) is entirely written in Chinese and will not be provided in English!!</a:t>
            </a:r>
          </a:p>
        </p:txBody>
      </p:sp>
    </p:spTree>
    <p:extLst>
      <p:ext uri="{BB962C8B-B14F-4D97-AF65-F5344CB8AC3E}">
        <p14:creationId xmlns:p14="http://schemas.microsoft.com/office/powerpoint/2010/main" val="2790368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0E3DC1-0EB4-93BD-7E68-83CF36019623}"/>
              </a:ext>
            </a:extLst>
          </p:cNvPr>
          <p:cNvPicPr>
            <a:picLocks noChangeAspect="1"/>
          </p:cNvPicPr>
          <p:nvPr/>
        </p:nvPicPr>
        <p:blipFill>
          <a:blip r:embed="rId3"/>
          <a:stretch>
            <a:fillRect/>
          </a:stretch>
        </p:blipFill>
        <p:spPr>
          <a:xfrm>
            <a:off x="2243393" y="2608729"/>
            <a:ext cx="7319793" cy="3626685"/>
          </a:xfrm>
          <a:prstGeom prst="rect">
            <a:avLst/>
          </a:prstGeom>
        </p:spPr>
      </p:pic>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Buyer beware</a:t>
            </a:r>
          </a:p>
        </p:txBody>
      </p:sp>
      <p:sp>
        <p:nvSpPr>
          <p:cNvPr id="3" name="Content Placeholder 2">
            <a:extLst>
              <a:ext uri="{FF2B5EF4-FFF2-40B4-BE49-F238E27FC236}">
                <a16:creationId xmlns:a16="http://schemas.microsoft.com/office/drawing/2014/main" id="{CB732871-E8B6-4A39-B630-F5852C6FCE1A}"/>
              </a:ext>
            </a:extLst>
          </p:cNvPr>
          <p:cNvSpPr>
            <a:spLocks noGrp="1"/>
          </p:cNvSpPr>
          <p:nvPr>
            <p:ph idx="1"/>
          </p:nvPr>
        </p:nvSpPr>
        <p:spPr/>
        <p:txBody>
          <a:bodyPr>
            <a:normAutofit/>
          </a:bodyPr>
          <a:lstStyle/>
          <a:p>
            <a:r>
              <a:rPr lang="en-GB" dirty="0"/>
              <a:t>If you do a search for CH341A on places like you-tube, you’ll find a huge amount of devices used to hack eeprom’s in Cars, TV’s and anything else that has a CPU, those eeprom programmers are built round this chip.</a:t>
            </a:r>
          </a:p>
        </p:txBody>
      </p:sp>
    </p:spTree>
    <p:extLst>
      <p:ext uri="{BB962C8B-B14F-4D97-AF65-F5344CB8AC3E}">
        <p14:creationId xmlns:p14="http://schemas.microsoft.com/office/powerpoint/2010/main" val="2760432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To be continued….</a:t>
            </a:r>
          </a:p>
        </p:txBody>
      </p:sp>
      <p:sp>
        <p:nvSpPr>
          <p:cNvPr id="3" name="Content Placeholder 2">
            <a:extLst>
              <a:ext uri="{FF2B5EF4-FFF2-40B4-BE49-F238E27FC236}">
                <a16:creationId xmlns:a16="http://schemas.microsoft.com/office/drawing/2014/main" id="{CB732871-E8B6-4A39-B630-F5852C6FCE1A}"/>
              </a:ext>
            </a:extLst>
          </p:cNvPr>
          <p:cNvSpPr>
            <a:spLocks noGrp="1"/>
          </p:cNvSpPr>
          <p:nvPr>
            <p:ph idx="1"/>
          </p:nvPr>
        </p:nvSpPr>
        <p:spPr/>
        <p:txBody>
          <a:bodyPr>
            <a:normAutofit/>
          </a:bodyPr>
          <a:lstStyle/>
          <a:p>
            <a:r>
              <a:rPr lang="en-GB" dirty="0"/>
              <a:t>That’s all for the printed word for now……</a:t>
            </a:r>
          </a:p>
          <a:p>
            <a:endParaRPr lang="en-GB" dirty="0"/>
          </a:p>
          <a:p>
            <a:r>
              <a:rPr lang="en-GB" dirty="0"/>
              <a:t>When we come back, after the break, we’ll take a look at some of the code used to drive this chip, and have a look at some wiring up on the bread board.</a:t>
            </a:r>
          </a:p>
          <a:p>
            <a:endParaRPr lang="en-GB"/>
          </a:p>
          <a:p>
            <a:endParaRPr lang="en-GB" dirty="0"/>
          </a:p>
        </p:txBody>
      </p:sp>
    </p:spTree>
    <p:extLst>
      <p:ext uri="{BB962C8B-B14F-4D97-AF65-F5344CB8AC3E}">
        <p14:creationId xmlns:p14="http://schemas.microsoft.com/office/powerpoint/2010/main" val="4003716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E79975-D993-CC50-66AE-9175EC95C362}"/>
              </a:ext>
            </a:extLst>
          </p:cNvPr>
          <p:cNvPicPr>
            <a:picLocks noChangeAspect="1"/>
          </p:cNvPicPr>
          <p:nvPr/>
        </p:nvPicPr>
        <p:blipFill>
          <a:blip r:embed="rId3"/>
          <a:stretch>
            <a:fillRect/>
          </a:stretch>
        </p:blipFill>
        <p:spPr>
          <a:xfrm>
            <a:off x="5109882" y="1690688"/>
            <a:ext cx="4527268" cy="4154720"/>
          </a:xfrm>
          <a:prstGeom prst="rect">
            <a:avLst/>
          </a:prstGeom>
        </p:spPr>
      </p:pic>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CB732871-E8B6-4A39-B630-F5852C6FCE1A}"/>
              </a:ext>
            </a:extLst>
          </p:cNvPr>
          <p:cNvSpPr>
            <a:spLocks noGrp="1"/>
          </p:cNvSpPr>
          <p:nvPr>
            <p:ph idx="1"/>
          </p:nvPr>
        </p:nvSpPr>
        <p:spPr/>
        <p:txBody>
          <a:bodyPr>
            <a:normAutofit/>
          </a:bodyPr>
          <a:lstStyle/>
          <a:p>
            <a:r>
              <a:rPr lang="en-GB" dirty="0"/>
              <a:t>How many of you recognise these:</a:t>
            </a:r>
          </a:p>
        </p:txBody>
      </p:sp>
    </p:spTree>
    <p:extLst>
      <p:ext uri="{BB962C8B-B14F-4D97-AF65-F5344CB8AC3E}">
        <p14:creationId xmlns:p14="http://schemas.microsoft.com/office/powerpoint/2010/main" val="1704258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F6885D-0B15-8EF9-76A6-A9438446C9CE}"/>
              </a:ext>
            </a:extLst>
          </p:cNvPr>
          <p:cNvPicPr>
            <a:picLocks noChangeAspect="1"/>
          </p:cNvPicPr>
          <p:nvPr/>
        </p:nvPicPr>
        <p:blipFill>
          <a:blip r:embed="rId3"/>
          <a:stretch>
            <a:fillRect/>
          </a:stretch>
        </p:blipFill>
        <p:spPr>
          <a:xfrm>
            <a:off x="0" y="2644113"/>
            <a:ext cx="4066313" cy="3485411"/>
          </a:xfrm>
          <a:prstGeom prst="rect">
            <a:avLst/>
          </a:prstGeom>
        </p:spPr>
      </p:pic>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CB732871-E8B6-4A39-B630-F5852C6FCE1A}"/>
              </a:ext>
            </a:extLst>
          </p:cNvPr>
          <p:cNvSpPr>
            <a:spLocks noGrp="1"/>
          </p:cNvSpPr>
          <p:nvPr>
            <p:ph idx="1"/>
          </p:nvPr>
        </p:nvSpPr>
        <p:spPr>
          <a:xfrm>
            <a:off x="3209364" y="1825625"/>
            <a:ext cx="8144435" cy="3908603"/>
          </a:xfrm>
        </p:spPr>
        <p:txBody>
          <a:bodyPr>
            <a:normAutofit/>
          </a:bodyPr>
          <a:lstStyle/>
          <a:p>
            <a:pPr marL="457200" lvl="1" indent="0">
              <a:buNone/>
            </a:pPr>
            <a:r>
              <a:rPr lang="en-GB" dirty="0"/>
              <a:t>If you recognise them as a UART / USB Serial port, then tonight hopefully, your going to find out they can do quite a bit more than just standard serial communications.</a:t>
            </a:r>
          </a:p>
          <a:p>
            <a:pPr marL="457200" lvl="1" indent="0">
              <a:buNone/>
            </a:pPr>
            <a:endParaRPr lang="en-GB" dirty="0"/>
          </a:p>
        </p:txBody>
      </p:sp>
    </p:spTree>
    <p:extLst>
      <p:ext uri="{BB962C8B-B14F-4D97-AF65-F5344CB8AC3E}">
        <p14:creationId xmlns:p14="http://schemas.microsoft.com/office/powerpoint/2010/main" val="3341707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When is a UART not a UART?</a:t>
            </a:r>
          </a:p>
        </p:txBody>
      </p:sp>
      <p:sp>
        <p:nvSpPr>
          <p:cNvPr id="3" name="Content Placeholder 2">
            <a:extLst>
              <a:ext uri="{FF2B5EF4-FFF2-40B4-BE49-F238E27FC236}">
                <a16:creationId xmlns:a16="http://schemas.microsoft.com/office/drawing/2014/main" id="{CB732871-E8B6-4A39-B630-F5852C6FCE1A}"/>
              </a:ext>
            </a:extLst>
          </p:cNvPr>
          <p:cNvSpPr>
            <a:spLocks noGrp="1"/>
          </p:cNvSpPr>
          <p:nvPr>
            <p:ph idx="1"/>
          </p:nvPr>
        </p:nvSpPr>
        <p:spPr/>
        <p:txBody>
          <a:bodyPr>
            <a:normAutofit/>
          </a:bodyPr>
          <a:lstStyle/>
          <a:p>
            <a:r>
              <a:rPr lang="en-GB" dirty="0"/>
              <a:t>Most people purchase these devices for their intended use, to add a USB serial port to devices running 5V logic.</a:t>
            </a:r>
          </a:p>
          <a:p>
            <a:r>
              <a:rPr lang="en-GB" dirty="0"/>
              <a:t>As a result, they often just solder on the minimum of pins needed at the end of the board, to gain access to the normal serial lines.</a:t>
            </a:r>
          </a:p>
          <a:p>
            <a:r>
              <a:rPr lang="en-GB" dirty="0"/>
              <a:t>The devices from stock can be connected to any line marked RX/TX on pretty much any device you come across.</a:t>
            </a:r>
          </a:p>
          <a:p>
            <a:r>
              <a:rPr lang="en-GB" dirty="0"/>
              <a:t>They can even be connected to a Raspberry PI on pins 8 &amp; 10 with a suitable logic level converter to give your device a serial console.</a:t>
            </a:r>
          </a:p>
        </p:txBody>
      </p:sp>
    </p:spTree>
    <p:extLst>
      <p:ext uri="{BB962C8B-B14F-4D97-AF65-F5344CB8AC3E}">
        <p14:creationId xmlns:p14="http://schemas.microsoft.com/office/powerpoint/2010/main" val="69174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When is a UART not a UART?</a:t>
            </a:r>
          </a:p>
        </p:txBody>
      </p:sp>
      <p:sp>
        <p:nvSpPr>
          <p:cNvPr id="3" name="Content Placeholder 2">
            <a:extLst>
              <a:ext uri="{FF2B5EF4-FFF2-40B4-BE49-F238E27FC236}">
                <a16:creationId xmlns:a16="http://schemas.microsoft.com/office/drawing/2014/main" id="{CB732871-E8B6-4A39-B630-F5852C6FCE1A}"/>
              </a:ext>
            </a:extLst>
          </p:cNvPr>
          <p:cNvSpPr>
            <a:spLocks noGrp="1"/>
          </p:cNvSpPr>
          <p:nvPr>
            <p:ph idx="1"/>
          </p:nvPr>
        </p:nvSpPr>
        <p:spPr>
          <a:xfrm>
            <a:off x="838200" y="1825625"/>
            <a:ext cx="6683188" cy="3908603"/>
          </a:xfrm>
        </p:spPr>
        <p:txBody>
          <a:bodyPr>
            <a:normAutofit/>
          </a:bodyPr>
          <a:lstStyle/>
          <a:p>
            <a:r>
              <a:rPr lang="en-GB" dirty="0"/>
              <a:t>Look carefully however, you’ll see on most boards that there are far more pins than needed for regular serial operations.</a:t>
            </a:r>
          </a:p>
          <a:p>
            <a:r>
              <a:rPr lang="en-GB" dirty="0"/>
              <a:t>These smaller boards have a chip on them, that’s more like a CPU (But dedicated for serial data) than just a simple USB to serial converter.</a:t>
            </a:r>
          </a:p>
          <a:p>
            <a:r>
              <a:rPr lang="en-GB" dirty="0"/>
              <a:t>In the case of these small red devices, the chip is an FTDI232R (FT232R) for short</a:t>
            </a:r>
          </a:p>
        </p:txBody>
      </p:sp>
      <p:pic>
        <p:nvPicPr>
          <p:cNvPr id="5" name="Picture 4">
            <a:extLst>
              <a:ext uri="{FF2B5EF4-FFF2-40B4-BE49-F238E27FC236}">
                <a16:creationId xmlns:a16="http://schemas.microsoft.com/office/drawing/2014/main" id="{366C661A-A8AB-6D06-4ED1-4A075DA8E5D4}"/>
              </a:ext>
            </a:extLst>
          </p:cNvPr>
          <p:cNvPicPr>
            <a:picLocks noChangeAspect="1"/>
          </p:cNvPicPr>
          <p:nvPr/>
        </p:nvPicPr>
        <p:blipFill>
          <a:blip r:embed="rId3"/>
          <a:stretch>
            <a:fillRect/>
          </a:stretch>
        </p:blipFill>
        <p:spPr>
          <a:xfrm>
            <a:off x="7367567" y="1913396"/>
            <a:ext cx="4305901" cy="4124901"/>
          </a:xfrm>
          <a:prstGeom prst="rect">
            <a:avLst/>
          </a:prstGeom>
        </p:spPr>
      </p:pic>
    </p:spTree>
    <p:extLst>
      <p:ext uri="{BB962C8B-B14F-4D97-AF65-F5344CB8AC3E}">
        <p14:creationId xmlns:p14="http://schemas.microsoft.com/office/powerpoint/2010/main" val="100663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When is a UART not a UART?</a:t>
            </a:r>
          </a:p>
        </p:txBody>
      </p:sp>
      <p:sp>
        <p:nvSpPr>
          <p:cNvPr id="3" name="Content Placeholder 2">
            <a:extLst>
              <a:ext uri="{FF2B5EF4-FFF2-40B4-BE49-F238E27FC236}">
                <a16:creationId xmlns:a16="http://schemas.microsoft.com/office/drawing/2014/main" id="{CB732871-E8B6-4A39-B630-F5852C6FCE1A}"/>
              </a:ext>
            </a:extLst>
          </p:cNvPr>
          <p:cNvSpPr>
            <a:spLocks noGrp="1"/>
          </p:cNvSpPr>
          <p:nvPr>
            <p:ph idx="1"/>
          </p:nvPr>
        </p:nvSpPr>
        <p:spPr/>
        <p:txBody>
          <a:bodyPr>
            <a:normAutofit/>
          </a:bodyPr>
          <a:lstStyle/>
          <a:p>
            <a:r>
              <a:rPr lang="en-GB" dirty="0"/>
              <a:t>The clever part about all these pins however, aside from their intended use for status LED’s, is that they can be toggled independently directly under software control.</a:t>
            </a:r>
          </a:p>
          <a:p>
            <a:r>
              <a:rPr lang="en-GB" dirty="0"/>
              <a:t>Not just the indicator pins for LED’s but the serial data pins too.</a:t>
            </a:r>
          </a:p>
          <a:p>
            <a:r>
              <a:rPr lang="en-GB" dirty="0"/>
              <a:t>This allows us to perform some interesting “Bit Banging” scenarios.</a:t>
            </a:r>
          </a:p>
          <a:p>
            <a:endParaRPr lang="en-GB" dirty="0"/>
          </a:p>
        </p:txBody>
      </p:sp>
    </p:spTree>
    <p:extLst>
      <p:ext uri="{BB962C8B-B14F-4D97-AF65-F5344CB8AC3E}">
        <p14:creationId xmlns:p14="http://schemas.microsoft.com/office/powerpoint/2010/main" val="99378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Want is Bit Banging?</a:t>
            </a:r>
          </a:p>
        </p:txBody>
      </p:sp>
      <p:sp>
        <p:nvSpPr>
          <p:cNvPr id="3" name="Content Placeholder 2">
            <a:extLst>
              <a:ext uri="{FF2B5EF4-FFF2-40B4-BE49-F238E27FC236}">
                <a16:creationId xmlns:a16="http://schemas.microsoft.com/office/drawing/2014/main" id="{CB732871-E8B6-4A39-B630-F5852C6FCE1A}"/>
              </a:ext>
            </a:extLst>
          </p:cNvPr>
          <p:cNvSpPr>
            <a:spLocks noGrp="1"/>
          </p:cNvSpPr>
          <p:nvPr>
            <p:ph idx="1"/>
          </p:nvPr>
        </p:nvSpPr>
        <p:spPr>
          <a:xfrm>
            <a:off x="838200" y="1825625"/>
            <a:ext cx="10515600" cy="1603375"/>
          </a:xfrm>
        </p:spPr>
        <p:txBody>
          <a:bodyPr>
            <a:normAutofit lnSpcReduction="10000"/>
          </a:bodyPr>
          <a:lstStyle/>
          <a:p>
            <a:r>
              <a:rPr lang="en-GB" dirty="0"/>
              <a:t>Despite how it sounds, Bit Banging is the process of directly controlling single wires in a digital system, to perform complex protocol transmissions, such as I2C, SPI and other bus orientated connections.</a:t>
            </a:r>
          </a:p>
        </p:txBody>
      </p:sp>
      <p:pic>
        <p:nvPicPr>
          <p:cNvPr id="2050" name="Picture 2">
            <a:extLst>
              <a:ext uri="{FF2B5EF4-FFF2-40B4-BE49-F238E27FC236}">
                <a16:creationId xmlns:a16="http://schemas.microsoft.com/office/drawing/2014/main" id="{04381AA8-78FC-EC87-D360-83831AA58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1106" y="3069320"/>
            <a:ext cx="4272802" cy="299950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7ACD580F-41CA-D11C-3C84-9ABEA3C544B7}"/>
              </a:ext>
            </a:extLst>
          </p:cNvPr>
          <p:cNvSpPr txBox="1">
            <a:spLocks/>
          </p:cNvSpPr>
          <p:nvPr/>
        </p:nvSpPr>
        <p:spPr>
          <a:xfrm>
            <a:off x="838200" y="3429000"/>
            <a:ext cx="5876365" cy="2111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accent5">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accent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accent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If you have ever used “Software Serial” on an Arduino, then you’ve performed “Bit Banging”.</a:t>
            </a:r>
          </a:p>
        </p:txBody>
      </p:sp>
    </p:spTree>
    <p:extLst>
      <p:ext uri="{BB962C8B-B14F-4D97-AF65-F5344CB8AC3E}">
        <p14:creationId xmlns:p14="http://schemas.microsoft.com/office/powerpoint/2010/main" val="4015087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0CE4-A6E9-47A0-A79B-ACA364AE93DA}"/>
              </a:ext>
            </a:extLst>
          </p:cNvPr>
          <p:cNvSpPr>
            <a:spLocks noGrp="1"/>
          </p:cNvSpPr>
          <p:nvPr>
            <p:ph type="title"/>
          </p:nvPr>
        </p:nvSpPr>
        <p:spPr/>
        <p:txBody>
          <a:bodyPr/>
          <a:lstStyle/>
          <a:p>
            <a:r>
              <a:rPr lang="en-GB" dirty="0"/>
              <a:t>Want is Bit Banging?</a:t>
            </a:r>
          </a:p>
        </p:txBody>
      </p:sp>
      <p:sp>
        <p:nvSpPr>
          <p:cNvPr id="3" name="Content Placeholder 2">
            <a:extLst>
              <a:ext uri="{FF2B5EF4-FFF2-40B4-BE49-F238E27FC236}">
                <a16:creationId xmlns:a16="http://schemas.microsoft.com/office/drawing/2014/main" id="{CB732871-E8B6-4A39-B630-F5852C6FCE1A}"/>
              </a:ext>
            </a:extLst>
          </p:cNvPr>
          <p:cNvSpPr>
            <a:spLocks noGrp="1"/>
          </p:cNvSpPr>
          <p:nvPr>
            <p:ph idx="1"/>
          </p:nvPr>
        </p:nvSpPr>
        <p:spPr>
          <a:xfrm>
            <a:off x="838200" y="1825625"/>
            <a:ext cx="10515600" cy="4189693"/>
          </a:xfrm>
        </p:spPr>
        <p:txBody>
          <a:bodyPr>
            <a:normAutofit/>
          </a:bodyPr>
          <a:lstStyle/>
          <a:p>
            <a:r>
              <a:rPr lang="en-GB" dirty="0"/>
              <a:t>The FT232R as a “Serial Processor” allows you to “Bit Bang” but without any complex software.</a:t>
            </a:r>
          </a:p>
          <a:p>
            <a:r>
              <a:rPr lang="en-GB" dirty="0"/>
              <a:t>Like A CPU, you send “commands” to it in the form of bytes.</a:t>
            </a:r>
          </a:p>
          <a:p>
            <a:r>
              <a:rPr lang="en-GB" dirty="0"/>
              <a:t>If you ever did any machine code programming, </a:t>
            </a:r>
            <a:r>
              <a:rPr lang="en-GB" dirty="0" err="1"/>
              <a:t>esp</a:t>
            </a:r>
            <a:r>
              <a:rPr lang="en-GB" dirty="0"/>
              <a:t> on older 8-bit micros such as the 6502/Z80 or 6809, the idea is exactly the same.</a:t>
            </a:r>
          </a:p>
          <a:p>
            <a:r>
              <a:rPr lang="en-GB" dirty="0"/>
              <a:t>With the FT232R, the commands you send it, tell it things like how/when to cycle the clock line, when/how to change the serial data line, generally much faster and more precise than you can do in pure code, toggling GPIO pins.</a:t>
            </a:r>
          </a:p>
        </p:txBody>
      </p:sp>
    </p:spTree>
    <p:extLst>
      <p:ext uri="{BB962C8B-B14F-4D97-AF65-F5344CB8AC3E}">
        <p14:creationId xmlns:p14="http://schemas.microsoft.com/office/powerpoint/2010/main" val="3494711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6631</TotalTime>
  <Words>1239</Words>
  <Application>Microsoft Office PowerPoint</Application>
  <PresentationFormat>Widescreen</PresentationFormat>
  <Paragraphs>109</Paragraphs>
  <Slides>25</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Low Level USB with .NET</vt:lpstr>
      <vt:lpstr>Introduction</vt:lpstr>
      <vt:lpstr>Introduction</vt:lpstr>
      <vt:lpstr>Introduction</vt:lpstr>
      <vt:lpstr>When is a UART not a UART?</vt:lpstr>
      <vt:lpstr>When is a UART not a UART?</vt:lpstr>
      <vt:lpstr>When is a UART not a UART?</vt:lpstr>
      <vt:lpstr>Want is Bit Banging?</vt:lpstr>
      <vt:lpstr>Want is Bit Banging?</vt:lpstr>
      <vt:lpstr>Bit Banging an I2C signal?</vt:lpstr>
      <vt:lpstr>Programming the FT232R</vt:lpstr>
      <vt:lpstr>Programming the FT232R</vt:lpstr>
      <vt:lpstr>Programming the FT232R</vt:lpstr>
      <vt:lpstr>Programming the FT232R</vt:lpstr>
      <vt:lpstr>Introducing the FT232H</vt:lpstr>
      <vt:lpstr>Introducing the FT232H</vt:lpstr>
      <vt:lpstr>Introducing the FT232H</vt:lpstr>
      <vt:lpstr>Introducing the FT232H</vt:lpstr>
      <vt:lpstr>Introducing the FT232H</vt:lpstr>
      <vt:lpstr>Introducing the FT232H</vt:lpstr>
      <vt:lpstr>Introducing the FT232H</vt:lpstr>
      <vt:lpstr>Buyer beware</vt:lpstr>
      <vt:lpstr>Buyer beware</vt:lpstr>
      <vt:lpstr>Buyer beware</vt:lpstr>
      <vt:lpstr>To be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Shaw</dc:creator>
  <cp:lastModifiedBy>Peter Shaw</cp:lastModifiedBy>
  <cp:revision>39</cp:revision>
  <dcterms:created xsi:type="dcterms:W3CDTF">2022-03-24T16:17:57Z</dcterms:created>
  <dcterms:modified xsi:type="dcterms:W3CDTF">2022-09-22T16:04:12Z</dcterms:modified>
</cp:coreProperties>
</file>