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9" r:id="rId4"/>
    <p:sldId id="260" r:id="rId5"/>
    <p:sldId id="261" r:id="rId6"/>
    <p:sldId id="263" r:id="rId7"/>
    <p:sldId id="264" r:id="rId8"/>
    <p:sldId id="265" r:id="rId9"/>
    <p:sldId id="266" r:id="rId10"/>
    <p:sldId id="267" r:id="rId11"/>
    <p:sldId id="268" r:id="rId12"/>
    <p:sldId id="262" r:id="rId13"/>
    <p:sldId id="270" r:id="rId14"/>
    <p:sldId id="272" r:id="rId15"/>
    <p:sldId id="273" r:id="rId16"/>
    <p:sldId id="274" r:id="rId17"/>
    <p:sldId id="275" r:id="rId18"/>
    <p:sldId id="276" r:id="rId19"/>
    <p:sldId id="271" r:id="rId20"/>
    <p:sldId id="277" r:id="rId21"/>
    <p:sldId id="278" r:id="rId22"/>
    <p:sldId id="279" r:id="rId23"/>
    <p:sldId id="280" r:id="rId24"/>
    <p:sldId id="26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121" autoAdjust="0"/>
  </p:normalViewPr>
  <p:slideViewPr>
    <p:cSldViewPr>
      <p:cViewPr varScale="1">
        <p:scale>
          <a:sx n="67" d="100"/>
          <a:sy n="67" d="100"/>
        </p:scale>
        <p:origin x="-23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3FC9D2-31F6-469F-8DB9-BE4B38417320}" type="datetimeFigureOut">
              <a:rPr lang="en-GB" smtClean="0"/>
              <a:t>28/11/2014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C0D593-2C3D-4B4F-9FC1-9E1049D91AC1}"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Welcome to DDD Scotland, I hope you all had a good lunch and are hopefully not so full that you’ll fall asleep in this session :-)</a:t>
            </a:r>
          </a:p>
          <a:p>
            <a:endParaRPr lang="en-GB" dirty="0" smtClean="0"/>
          </a:p>
          <a:p>
            <a:r>
              <a:rPr lang="en-GB" dirty="0" smtClean="0"/>
              <a:t>As the title</a:t>
            </a:r>
            <a:r>
              <a:rPr lang="en-GB" baseline="0" dirty="0" smtClean="0"/>
              <a:t> says where going to be talking about </a:t>
            </a:r>
            <a:r>
              <a:rPr lang="en-GB" baseline="0" dirty="0" err="1" smtClean="0"/>
              <a:t>microservice</a:t>
            </a:r>
            <a:r>
              <a:rPr lang="en-GB" baseline="0" dirty="0" smtClean="0"/>
              <a:t> architectures in this session, first of all however (CLICK)</a:t>
            </a:r>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baseline="0" dirty="0" smtClean="0"/>
          </a:p>
          <a:p>
            <a:r>
              <a:rPr lang="en-GB" dirty="0" smtClean="0"/>
              <a:t>Some of the many benefits that a Microservice deployment will bring you are, Loosely coupled teams.</a:t>
            </a:r>
          </a:p>
          <a:p>
            <a:endParaRPr lang="en-GB" dirty="0" smtClean="0"/>
          </a:p>
          <a:p>
            <a:r>
              <a:rPr lang="en-GB" dirty="0" smtClean="0"/>
              <a:t>When was the last time you maintained</a:t>
            </a:r>
            <a:r>
              <a:rPr lang="en-GB" baseline="0" dirty="0" smtClean="0"/>
              <a:t> your application?  When was the last time you involved your DBA’s, UI Designers, Managers, Domain Specialists and other key players on a project in your development efforts?</a:t>
            </a:r>
          </a:p>
          <a:p>
            <a:endParaRPr lang="en-GB" baseline="0" dirty="0" smtClean="0"/>
          </a:p>
          <a:p>
            <a:r>
              <a:rPr lang="en-GB" baseline="0" dirty="0" smtClean="0"/>
              <a:t>If your anything like most teams, I can guarantee the answer is pretty much NEVER.  If you think about it though, ALL of these people have key bits of information that are crucial to your applications ongoing health, with “application” groups no more do you have the “Throw it over the wall for the next team” syndrome</a:t>
            </a:r>
          </a:p>
          <a:p>
            <a:endParaRPr lang="en-GB" baseline="0" dirty="0" smtClean="0"/>
          </a:p>
          <a:p>
            <a:r>
              <a:rPr lang="en-GB" baseline="0" dirty="0" smtClean="0"/>
              <a:t>Because your applications are modular, you can now have specialist teams that look after the “Accounts Module” or the “Shopping Service”, if the business needs a “Widget Manager” adding, they can easily build a team that has experience building “Widget Managers”, this team can develop the application in isolation quite easily then simply “connect” it to the live site when it’s fully tested and working, without causing any problems to the already live application.</a:t>
            </a:r>
          </a:p>
          <a:p>
            <a:endParaRPr lang="en-GB" baseline="0" dirty="0" smtClean="0"/>
          </a:p>
          <a:p>
            <a:r>
              <a:rPr lang="en-GB" baseline="0" dirty="0" smtClean="0"/>
              <a:t>Likewise, old modules that are no longer relevant can just as easily be pruned and removed.</a:t>
            </a:r>
          </a:p>
          <a:p>
            <a:endParaRPr lang="en-GB" baseline="0" dirty="0" smtClean="0"/>
          </a:p>
          <a:p>
            <a:r>
              <a:rPr lang="en-GB" baseline="0" dirty="0" smtClean="0"/>
              <a:t>Finally things are “Pluggable” and “Chainable”, which means you can easily connect 2 or more services together to act as a processing pipeline.  You might for example have a service that retrieves a list of “Do </a:t>
            </a:r>
            <a:r>
              <a:rPr lang="en-GB" baseline="0" dirty="0" err="1" smtClean="0"/>
              <a:t>Dah’s</a:t>
            </a:r>
            <a:r>
              <a:rPr lang="en-GB" baseline="0" dirty="0" smtClean="0"/>
              <a:t>” from the product catalogue, that list may be requested by a customer preferences service which has knowledge of a customers favourite colours and can then filter the list to only include the ones the customer will most likely buy.</a:t>
            </a:r>
          </a:p>
          <a:p>
            <a:endParaRPr lang="en-GB" baseline="0" dirty="0" smtClean="0"/>
          </a:p>
          <a:p>
            <a:r>
              <a:rPr lang="en-GB" baseline="0" dirty="0" smtClean="0"/>
              <a:t>If you have any experience with </a:t>
            </a:r>
            <a:r>
              <a:rPr lang="en-GB" baseline="0" dirty="0" err="1" smtClean="0"/>
              <a:t>linux</a:t>
            </a:r>
            <a:r>
              <a:rPr lang="en-GB" baseline="0" dirty="0" smtClean="0"/>
              <a:t> or </a:t>
            </a:r>
            <a:r>
              <a:rPr lang="en-GB" baseline="0" dirty="0" err="1" smtClean="0"/>
              <a:t>unix</a:t>
            </a:r>
            <a:r>
              <a:rPr lang="en-GB" baseline="0" dirty="0" smtClean="0"/>
              <a:t> systems or general console based environments then you’ll understand straight away the process I’m trying to describe here.</a:t>
            </a:r>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14</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Maintenance costs are going to be higher, especially at the IT-Pro and server admin end of the scale.  Because you have so many separate moving parts, you need a reliable service team that understands the overall big picture.</a:t>
            </a:r>
          </a:p>
          <a:p>
            <a:endParaRPr lang="en-GB" dirty="0" smtClean="0"/>
          </a:p>
          <a:p>
            <a:r>
              <a:rPr lang="en-GB" dirty="0" smtClean="0"/>
              <a:t>These days this maintenance burden is made much easier by</a:t>
            </a:r>
            <a:r>
              <a:rPr lang="en-GB" baseline="0" dirty="0" smtClean="0"/>
              <a:t> the growing </a:t>
            </a:r>
            <a:r>
              <a:rPr lang="en-GB" baseline="0" dirty="0" err="1" smtClean="0"/>
              <a:t>DevOps</a:t>
            </a:r>
            <a:r>
              <a:rPr lang="en-GB" baseline="0" dirty="0" smtClean="0"/>
              <a:t> movement, but with such a spread out surface area, there are still going to be </a:t>
            </a:r>
            <a:r>
              <a:rPr lang="en-GB" baseline="0" dirty="0" err="1" smtClean="0"/>
              <a:t>gotchas</a:t>
            </a:r>
            <a:r>
              <a:rPr lang="en-GB" baseline="0" dirty="0" smtClean="0"/>
              <a:t> and surprises waiting to bite.  You might also need to diversify your staff to work on different platforms and environments which they may not be knowledgeable about.</a:t>
            </a:r>
          </a:p>
          <a:p>
            <a:endParaRPr lang="en-GB" dirty="0" smtClean="0"/>
          </a:p>
          <a:p>
            <a:r>
              <a:rPr lang="en-GB" dirty="0" smtClean="0"/>
              <a:t>Because by it’s nature, independent modules are in essence disconnected from the mother ship, then you also have a problem of</a:t>
            </a:r>
            <a:r>
              <a:rPr lang="en-GB" baseline="0" dirty="0" smtClean="0"/>
              <a:t> potential data islands forming.  You might even find that an application can be introduced, performing a service that already exists, or has very similar data that exists elsewhere.</a:t>
            </a:r>
          </a:p>
          <a:p>
            <a:endParaRPr lang="en-GB" baseline="0" dirty="0" smtClean="0"/>
          </a:p>
          <a:p>
            <a:r>
              <a:rPr lang="en-GB" baseline="0" dirty="0" smtClean="0"/>
              <a:t>To avoid these issues, you need a good solid management team that manages and facilitates communication between the different application teams to lessen the impact of things like this.</a:t>
            </a:r>
          </a:p>
          <a:p>
            <a:endParaRPr lang="en-GB" baseline="0" dirty="0" smtClean="0"/>
          </a:p>
          <a:p>
            <a:r>
              <a:rPr lang="en-GB" baseline="0" dirty="0" smtClean="0"/>
              <a:t>Finally monitoring is absolutely essential, there simply is no other way to put this.</a:t>
            </a:r>
          </a:p>
          <a:p>
            <a:endParaRPr lang="en-GB" baseline="0" dirty="0" smtClean="0"/>
          </a:p>
          <a:p>
            <a:r>
              <a:rPr lang="en-GB" baseline="0" dirty="0" smtClean="0"/>
              <a:t>MONITOR ALL THE THINGS!!</a:t>
            </a:r>
          </a:p>
          <a:p>
            <a:endParaRPr lang="en-GB" baseline="0" dirty="0" smtClean="0"/>
          </a:p>
          <a:p>
            <a:r>
              <a:rPr lang="en-GB" baseline="0" dirty="0" smtClean="0"/>
              <a:t>If your not monitoring the smallest of nodes in the solution, then you run the risk of loosing a jig-saw piece when you least expect it, just like any machine you need to look after all the moving parts as a whole collection, not just the parts your interested in.</a:t>
            </a:r>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15</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17</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18</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19</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20</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21</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22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Since we only have 60 minutes, this session won’t be particularly heavy on details.</a:t>
            </a:r>
          </a:p>
          <a:p>
            <a:endParaRPr lang="en-GB" dirty="0" smtClean="0"/>
          </a:p>
          <a:p>
            <a:r>
              <a:rPr lang="en-GB" dirty="0" smtClean="0"/>
              <a:t>As much as I’d love for it to be a deep dive I simply won’t have time</a:t>
            </a:r>
            <a:r>
              <a:rPr lang="en-GB" baseline="0" dirty="0" smtClean="0"/>
              <a:t> to cover everything, we’ll use the first 30 minutes or so taking a fairly high level look at what the pattern represents and some of it’s benefits and drawbacks.</a:t>
            </a:r>
          </a:p>
          <a:p>
            <a:endParaRPr lang="en-GB" baseline="0" dirty="0" smtClean="0"/>
          </a:p>
          <a:p>
            <a:r>
              <a:rPr lang="en-GB" baseline="0" dirty="0" smtClean="0"/>
              <a:t>We’ll define what it’s attributes are, and look at some of the theoretical points surrounding it.</a:t>
            </a:r>
          </a:p>
          <a:p>
            <a:endParaRPr lang="en-GB" baseline="0" dirty="0" smtClean="0"/>
          </a:p>
          <a:p>
            <a:r>
              <a:rPr lang="en-GB" baseline="0" dirty="0" smtClean="0"/>
              <a:t>We’ll then move on to a quick overview of what Owin &amp; Katana is, and how it fit’s into the </a:t>
            </a:r>
            <a:r>
              <a:rPr lang="en-GB" baseline="0" dirty="0" err="1" smtClean="0"/>
              <a:t>microservices</a:t>
            </a:r>
            <a:r>
              <a:rPr lang="en-GB" baseline="0" dirty="0" smtClean="0"/>
              <a:t> architectural pattern, and more importantly why you seriously need to be looking at using it.</a:t>
            </a:r>
          </a:p>
          <a:p>
            <a:endParaRPr lang="en-GB" baseline="0" dirty="0" smtClean="0"/>
          </a:p>
          <a:p>
            <a:r>
              <a:rPr lang="en-GB" baseline="0" dirty="0" smtClean="0"/>
              <a:t>Finally we’ll take a look at a ready made Visual Studio and IIS7 Solution that implements the pattern in a very basic form, where I’ll talk you through some of the code and techniques used to make it worth while.</a:t>
            </a:r>
          </a:p>
          <a:p>
            <a:endParaRPr lang="en-GB" baseline="0" dirty="0" smtClean="0"/>
          </a:p>
          <a:p>
            <a:r>
              <a:rPr lang="en-GB" baseline="0" dirty="0" smtClean="0"/>
              <a:t>Since I don’t have much time, if we could leave any Questions until the end of the session, and time permitting I’ll do my best to answer as many as I can.</a:t>
            </a:r>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5</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Microservice architectures are a</a:t>
            </a:r>
            <a:r>
              <a:rPr lang="en-GB" baseline="0" dirty="0" smtClean="0"/>
              <a:t> project level architectural design pattern, they are not as some might try to have you believe a software design pattern.  Martin Fowler on his blog makes this mistake and tries to define “Microservice” as a modular concept at a single application level.  While you can apply it in this manner (as we’ll see in just a moment) the concept is actually far more reaching than a singular application.</a:t>
            </a:r>
          </a:p>
          <a:p>
            <a:endParaRPr lang="en-GB" baseline="0" dirty="0" smtClean="0"/>
          </a:p>
          <a:p>
            <a:r>
              <a:rPr lang="en-GB" baseline="0" dirty="0" smtClean="0"/>
              <a:t>From a guideline point of view the Microservice pattern helps you decide what hardware/software you need to deploy and how, unlike the more traditional model where you map out the software architecture, build the initial model then performance test it to see what’s needed to run it.  With the Microservice pattern you also get a lot of </a:t>
            </a:r>
            <a:r>
              <a:rPr lang="en-GB" baseline="0" dirty="0" err="1" smtClean="0"/>
              <a:t>flexability</a:t>
            </a:r>
            <a:r>
              <a:rPr lang="en-GB" baseline="0" dirty="0" smtClean="0"/>
              <a:t> in those guidelines.</a:t>
            </a:r>
          </a:p>
          <a:p>
            <a:endParaRPr lang="en-GB" baseline="0" dirty="0" smtClean="0"/>
          </a:p>
          <a:p>
            <a:r>
              <a:rPr lang="en-GB" baseline="0" dirty="0" smtClean="0"/>
              <a:t>From a support perspective you don’t need anything special to deploy the Microservice Architecture pattern.  Every web server based platform currently available has everything needed out of the box to make it work, and in the few cases where it’s not available out of the box it’s generally easy enough to add it after the fact.</a:t>
            </a:r>
          </a:p>
          <a:p>
            <a:endParaRPr lang="en-GB" baseline="0" dirty="0" smtClean="0"/>
          </a:p>
          <a:p>
            <a:r>
              <a:rPr lang="en-GB" baseline="0" dirty="0" smtClean="0"/>
              <a:t>It might surprise many that the pattern has been around for a very long time, and there’s a very high chance that you’ve used it without realizing.  As a pattern, it’s concept has been hijacked and moulded into something that many of us already have first hand experience with and that’s the general SOA based pattern.</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7</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baseline="0" dirty="0" smtClean="0"/>
              <a:t>Most of us developing software in .NET today will most likely be using ASP.NET MVC, MVC is a perfect example of a monolithic architecture.  MVC can be deployed in a Microservice deployment, but only as part of a greater deployment strategy that would see it being used as part of a larger network of services and user interfaces.</a:t>
            </a:r>
          </a:p>
          <a:p>
            <a:endParaRPr lang="en-GB" baseline="0" dirty="0" smtClean="0"/>
          </a:p>
          <a:p>
            <a:r>
              <a:rPr lang="en-GB" baseline="0" dirty="0" smtClean="0"/>
              <a:t>One thing that will please most folks in here about the pattern however is it’s ability to changed dynamically with very little impact.  Because of this scaling horizontally is also very easy AND (this ones for the business minded folks in here) costs on average, much less than scaling out an entire </a:t>
            </a:r>
            <a:r>
              <a:rPr lang="en-GB" baseline="0" dirty="0" err="1" smtClean="0"/>
              <a:t>monilithic</a:t>
            </a:r>
            <a:r>
              <a:rPr lang="en-GB" baseline="0" dirty="0" smtClean="0"/>
              <a:t> code base.</a:t>
            </a:r>
          </a:p>
          <a:p>
            <a:endParaRPr lang="en-GB" baseline="0" dirty="0" smtClean="0"/>
          </a:p>
          <a:p>
            <a:r>
              <a:rPr lang="en-GB" baseline="0" dirty="0" smtClean="0"/>
              <a:t>Because it’s a flexible architecture, EVRYTHING is layered.  For those of you who practice n-tier in a monolithic MVC application, you can immediately go out and start using </a:t>
            </a:r>
            <a:r>
              <a:rPr lang="en-GB" baseline="0" dirty="0" err="1" smtClean="0"/>
              <a:t>Microservices</a:t>
            </a:r>
            <a:r>
              <a:rPr lang="en-GB" baseline="0" dirty="0" smtClean="0"/>
              <a:t>, simply by splitting your layers up into discrete layered projects that communicate using a loosely coupled, disjointed medium.</a:t>
            </a:r>
          </a:p>
          <a:p>
            <a:endParaRPr lang="en-GB" baseline="0" dirty="0" smtClean="0"/>
          </a:p>
          <a:p>
            <a:r>
              <a:rPr lang="en-GB" baseline="0" dirty="0" smtClean="0"/>
              <a:t>Finally, it’s not something that’s platform specific, if you have the ability to write web services on a platform or in a given language then that ability can be used in a Microservice deployment.  Even a </a:t>
            </a:r>
            <a:r>
              <a:rPr lang="en-GB" baseline="0" dirty="0" err="1" smtClean="0"/>
              <a:t>linux</a:t>
            </a:r>
            <a:r>
              <a:rPr lang="en-GB" baseline="0" dirty="0" smtClean="0"/>
              <a:t> shell script, sitting listening on a port via the command line Net-Cat tool can be used as part of a Microservice deployment.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8</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baseline="0" dirty="0" smtClean="0"/>
          </a:p>
          <a:p>
            <a:r>
              <a:rPr lang="en-GB" dirty="0" smtClean="0"/>
              <a:t>So what does a Microservice Deployment look like.</a:t>
            </a:r>
            <a:r>
              <a:rPr lang="en-GB" baseline="0" dirty="0" smtClean="0"/>
              <a:t>  Before we answer that question let’s take a look at a typical monolithic architecture for comparison.</a:t>
            </a:r>
          </a:p>
          <a:p>
            <a:endParaRPr lang="en-GB" baseline="0" dirty="0" smtClean="0"/>
          </a:p>
          <a:p>
            <a:r>
              <a:rPr lang="en-GB" baseline="0" dirty="0" smtClean="0"/>
              <a:t>(Credit where it’s due, the diagrams I’m using have been borrowed from martin fowlers blog at martinfowler.com, if your interested in software architecture in anyway </a:t>
            </a:r>
            <a:r>
              <a:rPr lang="en-GB" baseline="0" dirty="0" err="1" smtClean="0"/>
              <a:t>esp</a:t>
            </a:r>
            <a:r>
              <a:rPr lang="en-GB" baseline="0" dirty="0" smtClean="0"/>
              <a:t> under .NET you should pay it a visit)</a:t>
            </a:r>
          </a:p>
          <a:p>
            <a:endParaRPr lang="en-GB" baseline="0" dirty="0" smtClean="0"/>
          </a:p>
          <a:p>
            <a:r>
              <a:rPr lang="en-GB" baseline="0" dirty="0" smtClean="0"/>
              <a:t>In a typical monolithic architecture we have a single application, that usually has all the parts required for our application to run, if you imagine our application is the smaller entity here at the top, when we deploy, we typically push that entire single unit onto our servers, as a single entity, giving us one copy of the application per server.</a:t>
            </a:r>
          </a:p>
          <a:p>
            <a:endParaRPr lang="en-GB" baseline="0" dirty="0" smtClean="0"/>
          </a:p>
          <a:p>
            <a:r>
              <a:rPr lang="en-GB" baseline="0" dirty="0" smtClean="0"/>
              <a:t>In the diagram above, we have 4 copies on 4 servers, which for many of you will most likely mean 4 applications deployed on 4 Microsoft Azure instances.</a:t>
            </a:r>
          </a:p>
          <a:p>
            <a:endParaRPr lang="en-GB" baseline="0" dirty="0" smtClean="0"/>
          </a:p>
          <a:p>
            <a:r>
              <a:rPr lang="en-GB" baseline="0" dirty="0" smtClean="0"/>
              <a:t>If your app is large then that deployment may take time, worse still if you have to add or update any functionality in the application, you have to take the entire app offline to update it.</a:t>
            </a:r>
          </a:p>
          <a:p>
            <a:endParaRPr lang="en-GB" baseline="0" dirty="0" smtClean="0"/>
          </a:p>
          <a:p>
            <a:r>
              <a:rPr lang="en-GB" baseline="0" dirty="0" smtClean="0"/>
              <a:t>This might not be a problem if you have multiple geographic deployments because you can easily take an instance down, replace it, then spin it back up, repeating the process for each of the other instances, but for a single app on a single server, this could mean downtime.</a:t>
            </a:r>
          </a:p>
          <a:p>
            <a:endParaRPr lang="en-GB" baseline="0" dirty="0" smtClean="0"/>
          </a:p>
          <a:p>
            <a:r>
              <a:rPr lang="en-GB" baseline="0" dirty="0" smtClean="0"/>
              <a:t>And what about scaling up, to meet demand?  (CLICK)  our 4 servers, and all the heavy bandwidth, I/O and bills that go with them,  when our 4 servers suddenly become 8 or more.</a:t>
            </a:r>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9</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In a Microservice Architecture</a:t>
            </a:r>
            <a:r>
              <a:rPr lang="en-GB" baseline="0" dirty="0" smtClean="0"/>
              <a:t> each module of functionality is different.</a:t>
            </a:r>
          </a:p>
          <a:p>
            <a:endParaRPr lang="en-GB" baseline="0" dirty="0" smtClean="0"/>
          </a:p>
          <a:p>
            <a:r>
              <a:rPr lang="en-GB" baseline="0" dirty="0" smtClean="0"/>
              <a:t>You may have a Module that handles accounting, one that handles sales and another that handles a catalogue.</a:t>
            </a:r>
          </a:p>
          <a:p>
            <a:endParaRPr lang="en-GB" baseline="0" dirty="0" smtClean="0"/>
          </a:p>
          <a:p>
            <a:r>
              <a:rPr lang="en-GB" dirty="0" smtClean="0"/>
              <a:t>Because each module/service is an independent entity, when we deploy our services out to our servers, we deploy only what we need to initially meet demand.</a:t>
            </a:r>
          </a:p>
          <a:p>
            <a:endParaRPr lang="en-GB" dirty="0" smtClean="0"/>
          </a:p>
          <a:p>
            <a:r>
              <a:rPr lang="en-GB" dirty="0" smtClean="0"/>
              <a:t>In the diagram on screen you can see that the deployments on each of the 4 servers are made up of singular pieces each with a specific function.</a:t>
            </a:r>
          </a:p>
          <a:p>
            <a:endParaRPr lang="en-GB" dirty="0" smtClean="0"/>
          </a:p>
          <a:p>
            <a:r>
              <a:rPr lang="en-GB" dirty="0" smtClean="0"/>
              <a:t>When we scale (CLICK) we only have to scale the individual</a:t>
            </a:r>
            <a:r>
              <a:rPr lang="en-GB" baseline="0" dirty="0" smtClean="0"/>
              <a:t> smaller parts needed to fill that demand, as opposed to a large monolithic entity ,where only a small fraction of it may get used.</a:t>
            </a:r>
          </a:p>
          <a:p>
            <a:endParaRPr lang="en-GB" baseline="0" dirty="0" smtClean="0"/>
          </a:p>
          <a:p>
            <a:r>
              <a:rPr lang="en-GB" baseline="0" dirty="0" smtClean="0"/>
              <a:t>If we are asked to add extra functionality (CLICK) that’s just as easy too.</a:t>
            </a:r>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10</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In practice, it looks very much like this.</a:t>
            </a:r>
          </a:p>
          <a:p>
            <a:endParaRPr lang="en-GB" dirty="0" smtClean="0"/>
          </a:p>
          <a:p>
            <a:r>
              <a:rPr lang="en-GB" dirty="0" smtClean="0"/>
              <a:t>Typically you have one app platform that acts as a master and holds most of the UI, then you have some kind of URL re-writing</a:t>
            </a:r>
            <a:r>
              <a:rPr lang="en-GB" baseline="0" dirty="0" smtClean="0"/>
              <a:t> mechanism that “re-directs” the leaf nodes in your application to the appropriate services.</a:t>
            </a:r>
          </a:p>
          <a:p>
            <a:endParaRPr lang="en-GB" baseline="0" dirty="0" smtClean="0"/>
          </a:p>
          <a:p>
            <a:r>
              <a:rPr lang="en-GB" baseline="0" dirty="0" smtClean="0"/>
              <a:t>(CLICK)</a:t>
            </a:r>
          </a:p>
          <a:p>
            <a:endParaRPr lang="en-GB" baseline="0" dirty="0" smtClean="0"/>
          </a:p>
          <a:p>
            <a:r>
              <a:rPr lang="en-GB" baseline="0" dirty="0" smtClean="0"/>
              <a:t>For example, the account management UI might live at ‘/Account’</a:t>
            </a:r>
          </a:p>
          <a:p>
            <a:endParaRPr lang="en-GB" baseline="0" dirty="0" smtClean="0"/>
          </a:p>
          <a:p>
            <a:r>
              <a:rPr lang="en-GB" baseline="0" dirty="0" smtClean="0"/>
              <a:t>(CLICK)</a:t>
            </a:r>
          </a:p>
          <a:p>
            <a:endParaRPr lang="en-GB" baseline="0" dirty="0" smtClean="0"/>
          </a:p>
          <a:p>
            <a:r>
              <a:rPr lang="en-GB" baseline="0" dirty="0" smtClean="0"/>
              <a:t>But the customer service might live at ‘/Account/Service’</a:t>
            </a:r>
          </a:p>
          <a:p>
            <a:endParaRPr lang="en-GB" baseline="0" dirty="0" smtClean="0"/>
          </a:p>
          <a:p>
            <a:r>
              <a:rPr lang="en-GB" baseline="0" dirty="0" smtClean="0"/>
              <a:t>To the end user, everything appears to be seamless, and from the outside actually looks like a single monolithic application with everything served off the same URL, but under the hood it’s an amazingly flexible and dynamic set up.</a:t>
            </a:r>
          </a:p>
          <a:p>
            <a:endParaRPr lang="en-GB" baseline="0" dirty="0" smtClean="0"/>
          </a:p>
        </p:txBody>
      </p:sp>
      <p:sp>
        <p:nvSpPr>
          <p:cNvPr id="4" name="Slide Number Placeholder 3"/>
          <p:cNvSpPr>
            <a:spLocks noGrp="1"/>
          </p:cNvSpPr>
          <p:nvPr>
            <p:ph type="sldNum" sz="quarter" idx="10"/>
          </p:nvPr>
        </p:nvSpPr>
        <p:spPr/>
        <p:txBody>
          <a:bodyPr/>
          <a:lstStyle/>
          <a:p>
            <a:fld id="{23C0D593-2C3D-4B4F-9FC1-9E1049D91AC1}" type="slidenum">
              <a:rPr lang="en-GB" smtClean="0"/>
              <a:t>11</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Communication between the various modules is often the most hotly debated topic when designing</a:t>
            </a:r>
            <a:r>
              <a:rPr lang="en-GB" baseline="0" dirty="0" smtClean="0"/>
              <a:t> a Microservice Deployment, and there are two main schools of thought here.</a:t>
            </a:r>
          </a:p>
          <a:p>
            <a:endParaRPr lang="en-GB" baseline="0" dirty="0" smtClean="0"/>
          </a:p>
          <a:p>
            <a:r>
              <a:rPr lang="en-GB" baseline="0" dirty="0" smtClean="0"/>
              <a:t>Many people have a preference for the Enterprise Service Bus way of doing things, where you have a central communications bus.</a:t>
            </a:r>
          </a:p>
          <a:p>
            <a:endParaRPr lang="en-GB" baseline="0" dirty="0" smtClean="0"/>
          </a:p>
          <a:p>
            <a:r>
              <a:rPr lang="en-GB" baseline="0" dirty="0" smtClean="0"/>
              <a:t>Messages are posted to this bus, and each of the services in the solution watch for messages they understand.</a:t>
            </a:r>
          </a:p>
          <a:p>
            <a:endParaRPr lang="en-GB" baseline="0" dirty="0" smtClean="0"/>
          </a:p>
          <a:p>
            <a:r>
              <a:rPr lang="en-GB" baseline="0" dirty="0" smtClean="0"/>
              <a:t>This is a good solid communication method, but it does have the disadvantage of ALWAYS requiring one single point of contact, and as most of us likely know where there’s one point of contact for everything, there’s one point of failure for everything also.</a:t>
            </a:r>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12</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second generally accepted way is via a restful based JSON interface.</a:t>
            </a:r>
          </a:p>
          <a:p>
            <a:endParaRPr lang="en-GB" baseline="0" dirty="0" smtClean="0"/>
          </a:p>
          <a:p>
            <a:r>
              <a:rPr lang="en-GB" baseline="0" dirty="0" smtClean="0"/>
              <a:t>Where a client typically talks directly to a given service, usually using JSON.  This service then accepts the JSON data, process it in some way either by making further JSON calls to an external service, or by some kind of native binding to a database.</a:t>
            </a:r>
          </a:p>
          <a:p>
            <a:endParaRPr lang="en-GB" baseline="0" dirty="0" smtClean="0"/>
          </a:p>
          <a:p>
            <a:r>
              <a:rPr lang="en-GB" baseline="0" dirty="0" smtClean="0"/>
              <a:t>This for many seems to be the more accepted way, especially when deployed to applications which change frequently or have high scaling needs, as it means that individual parts can easily be swapped out as needed without having to remove dependencies also.</a:t>
            </a:r>
          </a:p>
          <a:p>
            <a:endParaRPr lang="en-GB" baseline="0" dirty="0" smtClean="0"/>
          </a:p>
          <a:p>
            <a:r>
              <a:rPr lang="en-GB" baseline="0" dirty="0" smtClean="0"/>
              <a:t>Some deployments even use both methods, with a large group of back end services sharing data via an ESB, but with the UI layers communicating to a common facade which then connects to these services via the ESB solution.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44E4DA8-1E87-410B-8C0B-6BB2BD72524C}" type="datetimeFigureOut">
              <a:rPr lang="en-GB" smtClean="0"/>
              <a:t>28/11/2014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4E4DA8-1E87-410B-8C0B-6BB2BD72524C}" type="datetimeFigureOut">
              <a:rPr lang="en-GB" smtClean="0"/>
              <a:t>28/11/2014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4E4DA8-1E87-410B-8C0B-6BB2BD72524C}" type="datetimeFigureOut">
              <a:rPr lang="en-GB" smtClean="0"/>
              <a:t>28/11/2014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4E4DA8-1E87-410B-8C0B-6BB2BD72524C}" type="datetimeFigureOut">
              <a:rPr lang="en-GB" smtClean="0"/>
              <a:t>28/11/2014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E4DA8-1E87-410B-8C0B-6BB2BD72524C}" type="datetimeFigureOut">
              <a:rPr lang="en-GB" smtClean="0"/>
              <a:t>28/11/2014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44E4DA8-1E87-410B-8C0B-6BB2BD72524C}" type="datetimeFigureOut">
              <a:rPr lang="en-GB" smtClean="0"/>
              <a:t>28/11/2014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44E4DA8-1E87-410B-8C0B-6BB2BD72524C}" type="datetimeFigureOut">
              <a:rPr lang="en-GB" smtClean="0"/>
              <a:t>28/11/2014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44E4DA8-1E87-410B-8C0B-6BB2BD72524C}" type="datetimeFigureOut">
              <a:rPr lang="en-GB" smtClean="0"/>
              <a:t>28/11/2014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E4DA8-1E87-410B-8C0B-6BB2BD72524C}" type="datetimeFigureOut">
              <a:rPr lang="en-GB" smtClean="0"/>
              <a:t>28/11/2014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E4DA8-1E87-410B-8C0B-6BB2BD72524C}" type="datetimeFigureOut">
              <a:rPr lang="en-GB" smtClean="0"/>
              <a:t>28/11/2014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E4DA8-1E87-410B-8C0B-6BB2BD72524C}" type="datetimeFigureOut">
              <a:rPr lang="en-GB" smtClean="0"/>
              <a:t>28/11/2014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E4DA8-1E87-410B-8C0B-6BB2BD72524C}" type="datetimeFigureOut">
              <a:rPr lang="en-GB" smtClean="0"/>
              <a:t>28/11/2014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C7314-EF52-4FAB-8CAB-92B59300116A}"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bg2">
                <a:shade val="45000"/>
                <a:satMod val="135000"/>
              </a:schemeClr>
              <a:prstClr val="white"/>
            </a:duotone>
            <a:lum bright="-88000" contrast="40000"/>
          </a:blip>
          <a:srcRect/>
          <a:stretch>
            <a:fillRect l="-2000" t="-5000" r="-15000" b="-13000"/>
          </a:stretch>
        </a:blipFill>
        <a:effectLst/>
      </p:bgPr>
    </p:bg>
    <p:spTree>
      <p:nvGrpSpPr>
        <p:cNvPr id="1" name=""/>
        <p:cNvGrpSpPr/>
        <p:nvPr/>
      </p:nvGrpSpPr>
      <p:grpSpPr>
        <a:xfrm>
          <a:off x="0" y="0"/>
          <a:ext cx="0" cy="0"/>
          <a:chOff x="0" y="0"/>
          <a:chExt cx="0" cy="0"/>
        </a:xfrm>
      </p:grpSpPr>
      <p:pic>
        <p:nvPicPr>
          <p:cNvPr id="4" name="Picture 3" descr="me_ams.jpg"/>
          <p:cNvPicPr>
            <a:picLocks noChangeAspect="1"/>
          </p:cNvPicPr>
          <p:nvPr/>
        </p:nvPicPr>
        <p:blipFill>
          <a:blip r:embed="rId4" cstate="print"/>
          <a:stretch>
            <a:fillRect/>
          </a:stretch>
        </p:blipFill>
        <p:spPr>
          <a:xfrm>
            <a:off x="304800" y="304800"/>
            <a:ext cx="1522731" cy="2564904"/>
          </a:xfrm>
          <a:prstGeom prst="rect">
            <a:avLst/>
          </a:prstGeom>
        </p:spPr>
      </p:pic>
      <p:pic>
        <p:nvPicPr>
          <p:cNvPr id="5" name="Picture 4" descr="tiny.png"/>
          <p:cNvPicPr>
            <a:picLocks noChangeAspect="1"/>
          </p:cNvPicPr>
          <p:nvPr/>
        </p:nvPicPr>
        <p:blipFill>
          <a:blip r:embed="rId5" cstate="print"/>
          <a:stretch>
            <a:fillRect/>
          </a:stretch>
        </p:blipFill>
        <p:spPr>
          <a:xfrm>
            <a:off x="152400" y="5638800"/>
            <a:ext cx="942975" cy="1114425"/>
          </a:xfrm>
          <a:prstGeom prst="rect">
            <a:avLst/>
          </a:prstGeom>
        </p:spPr>
      </p:pic>
      <p:pic>
        <p:nvPicPr>
          <p:cNvPr id="6" name="Picture 5" descr="medium.png"/>
          <p:cNvPicPr>
            <a:picLocks noChangeAspect="1"/>
          </p:cNvPicPr>
          <p:nvPr/>
        </p:nvPicPr>
        <p:blipFill>
          <a:blip r:embed="rId6" cstate="print"/>
          <a:stretch>
            <a:fillRect/>
          </a:stretch>
        </p:blipFill>
        <p:spPr>
          <a:xfrm>
            <a:off x="7553986" y="5805264"/>
            <a:ext cx="1410502" cy="877077"/>
          </a:xfrm>
          <a:prstGeom prst="rect">
            <a:avLst/>
          </a:prstGeom>
        </p:spPr>
      </p:pic>
      <p:sp>
        <p:nvSpPr>
          <p:cNvPr id="8" name="Title 1"/>
          <p:cNvSpPr>
            <a:spLocks noGrp="1"/>
          </p:cNvSpPr>
          <p:nvPr>
            <p:ph type="ctrTitle"/>
          </p:nvPr>
        </p:nvSpPr>
        <p:spPr>
          <a:xfrm>
            <a:off x="0" y="2996952"/>
            <a:ext cx="9144000" cy="576063"/>
          </a:xfrm>
        </p:spPr>
        <p:txBody>
          <a:bodyPr>
            <a:normAutofit fontScale="90000"/>
          </a:bodyPr>
          <a:lstStyle/>
          <a:p>
            <a:r>
              <a:rPr lang="en-GB" dirty="0" smtClean="0">
                <a:solidFill>
                  <a:schemeClr val="accent6">
                    <a:lumMod val="75000"/>
                  </a:schemeClr>
                </a:solidFill>
              </a:rPr>
              <a:t>Microservice Architectures</a:t>
            </a:r>
            <a:endParaRPr lang="en-GB" dirty="0">
              <a:solidFill>
                <a:schemeClr val="accent6">
                  <a:lumMod val="75000"/>
                </a:schemeClr>
              </a:solidFill>
            </a:endParaRPr>
          </a:p>
        </p:txBody>
      </p:sp>
      <p:sp>
        <p:nvSpPr>
          <p:cNvPr id="9" name="Title 1"/>
          <p:cNvSpPr txBox="1">
            <a:spLocks/>
          </p:cNvSpPr>
          <p:nvPr/>
        </p:nvSpPr>
        <p:spPr>
          <a:xfrm>
            <a:off x="0" y="3501009"/>
            <a:ext cx="9144000" cy="576063"/>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accent6">
                    <a:lumMod val="75000"/>
                  </a:schemeClr>
                </a:solidFill>
                <a:effectLst/>
                <a:uLnTx/>
                <a:uFillTx/>
                <a:latin typeface="+mj-lt"/>
                <a:ea typeface="+mj-ea"/>
                <a:cs typeface="+mj-cs"/>
              </a:rPr>
              <a:t>And why Owin &amp; Katana are going to be game changers</a:t>
            </a:r>
            <a:endParaRPr kumimoji="0" lang="en-GB" sz="4400" b="0" i="0" u="none" strike="noStrike" kern="1200" cap="none" spc="0" normalizeH="0" baseline="0" noProof="0" dirty="0">
              <a:ln>
                <a:noFill/>
              </a:ln>
              <a:solidFill>
                <a:schemeClr val="accent6">
                  <a:lumMod val="75000"/>
                </a:schemeClr>
              </a:solidFill>
              <a:effectLst/>
              <a:uLnTx/>
              <a:uFillTx/>
              <a:latin typeface="+mj-lt"/>
              <a:ea typeface="+mj-ea"/>
              <a:cs typeface="+mj-cs"/>
            </a:endParaRPr>
          </a:p>
        </p:txBody>
      </p:sp>
      <p:sp>
        <p:nvSpPr>
          <p:cNvPr id="10" name="Title 1"/>
          <p:cNvSpPr txBox="1">
            <a:spLocks/>
          </p:cNvSpPr>
          <p:nvPr/>
        </p:nvSpPr>
        <p:spPr>
          <a:xfrm>
            <a:off x="0" y="4221089"/>
            <a:ext cx="9144000" cy="576063"/>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accent4">
                    <a:lumMod val="75000"/>
                  </a:schemeClr>
                </a:solidFill>
                <a:effectLst/>
                <a:uLnTx/>
                <a:uFillTx/>
                <a:latin typeface="+mj-lt"/>
                <a:ea typeface="+mj-ea"/>
                <a:cs typeface="+mj-cs"/>
              </a:rPr>
              <a:t>Peter “Shawty” Shaw</a:t>
            </a:r>
            <a:endParaRPr kumimoji="0" lang="en-GB" sz="4400" b="0" i="0" u="none" strike="noStrike" kern="1200" cap="none" spc="0" normalizeH="0" baseline="0" noProof="0" dirty="0">
              <a:ln>
                <a:noFill/>
              </a:ln>
              <a:solidFill>
                <a:schemeClr val="accent4">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1570186"/>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What does a Microservice Architecture</a:t>
            </a:r>
          </a:p>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dirty="0" smtClean="0">
                <a:latin typeface="+mj-lt"/>
                <a:ea typeface="+mj-ea"/>
                <a:cs typeface="+mj-cs"/>
              </a:rPr>
              <a:t>Look like?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050" name="Picture 2" descr="F:\Resources\PPT Related\Micro-4-servers.png"/>
          <p:cNvPicPr>
            <a:picLocks noChangeAspect="1" noChangeArrowheads="1"/>
          </p:cNvPicPr>
          <p:nvPr/>
        </p:nvPicPr>
        <p:blipFill>
          <a:blip r:embed="rId4" cstate="print"/>
          <a:srcRect/>
          <a:stretch>
            <a:fillRect/>
          </a:stretch>
        </p:blipFill>
        <p:spPr bwMode="auto">
          <a:xfrm>
            <a:off x="2987824" y="2420888"/>
            <a:ext cx="3086100" cy="3219450"/>
          </a:xfrm>
          <a:prstGeom prst="rect">
            <a:avLst/>
          </a:prstGeom>
          <a:noFill/>
        </p:spPr>
      </p:pic>
      <p:pic>
        <p:nvPicPr>
          <p:cNvPr id="2051" name="Picture 3" descr="F:\Resources\PPT Related\lower-right-server.png"/>
          <p:cNvPicPr>
            <a:picLocks noChangeAspect="1" noChangeArrowheads="1"/>
          </p:cNvPicPr>
          <p:nvPr/>
        </p:nvPicPr>
        <p:blipFill>
          <a:blip r:embed="rId5" cstate="print"/>
          <a:srcRect/>
          <a:stretch>
            <a:fillRect/>
          </a:stretch>
        </p:blipFill>
        <p:spPr bwMode="auto">
          <a:xfrm>
            <a:off x="2987824" y="4077072"/>
            <a:ext cx="1524000" cy="1581150"/>
          </a:xfrm>
          <a:prstGeom prst="rect">
            <a:avLst/>
          </a:prstGeom>
          <a:noFill/>
        </p:spPr>
      </p:pic>
      <p:pic>
        <p:nvPicPr>
          <p:cNvPr id="2052" name="Picture 4" descr="F:\Resources\PPT Related\upper-left-server.png"/>
          <p:cNvPicPr>
            <a:picLocks noChangeAspect="1" noChangeArrowheads="1"/>
          </p:cNvPicPr>
          <p:nvPr/>
        </p:nvPicPr>
        <p:blipFill>
          <a:blip r:embed="rId6" cstate="print"/>
          <a:srcRect/>
          <a:stretch>
            <a:fillRect/>
          </a:stretch>
        </p:blipFill>
        <p:spPr bwMode="auto">
          <a:xfrm>
            <a:off x="4499992" y="2420888"/>
            <a:ext cx="1562100" cy="16383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205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0  L 0.25 0  E" pathEditMode="relative" ptsTypes="">
                                      <p:cBhvr>
                                        <p:cTn id="10" dur="2000" fill="hold"/>
                                        <p:tgtEl>
                                          <p:spTgt spid="205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1570186"/>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What does a Microservice Architecture</a:t>
            </a:r>
          </a:p>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dirty="0" smtClean="0">
                <a:latin typeface="+mj-lt"/>
                <a:ea typeface="+mj-ea"/>
                <a:cs typeface="+mj-cs"/>
              </a:rPr>
              <a:t>Look like?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3074" name="Picture 2" descr="F:\Resources\PPT Related\Fig3-small.png"/>
          <p:cNvPicPr>
            <a:picLocks noChangeAspect="1" noChangeArrowheads="1"/>
          </p:cNvPicPr>
          <p:nvPr/>
        </p:nvPicPr>
        <p:blipFill>
          <a:blip r:embed="rId4" cstate="print"/>
          <a:srcRect/>
          <a:stretch>
            <a:fillRect/>
          </a:stretch>
        </p:blipFill>
        <p:spPr bwMode="auto">
          <a:xfrm>
            <a:off x="1979712" y="1484785"/>
            <a:ext cx="5715000" cy="4464496"/>
          </a:xfrm>
          <a:prstGeom prst="rect">
            <a:avLst/>
          </a:prstGeom>
          <a:noFill/>
        </p:spPr>
      </p:pic>
      <p:sp>
        <p:nvSpPr>
          <p:cNvPr id="7" name="TextBox 6"/>
          <p:cNvSpPr txBox="1"/>
          <p:nvPr/>
        </p:nvSpPr>
        <p:spPr>
          <a:xfrm>
            <a:off x="2339752" y="5229200"/>
            <a:ext cx="1152367" cy="400110"/>
          </a:xfrm>
          <a:prstGeom prst="rect">
            <a:avLst/>
          </a:prstGeom>
          <a:noFill/>
        </p:spPr>
        <p:txBody>
          <a:bodyPr wrap="none" rtlCol="0">
            <a:spAutoFit/>
          </a:bodyPr>
          <a:lstStyle/>
          <a:p>
            <a:r>
              <a:rPr lang="en-GB" sz="2000" b="1" dirty="0" smtClean="0">
                <a:solidFill>
                  <a:schemeClr val="accent6">
                    <a:lumMod val="75000"/>
                  </a:schemeClr>
                </a:solidFill>
              </a:rPr>
              <a:t>/Account</a:t>
            </a:r>
            <a:endParaRPr lang="en-GB" sz="2000" b="1" dirty="0">
              <a:solidFill>
                <a:schemeClr val="accent6">
                  <a:lumMod val="75000"/>
                </a:schemeClr>
              </a:solidFill>
            </a:endParaRPr>
          </a:p>
        </p:txBody>
      </p:sp>
      <p:sp>
        <p:nvSpPr>
          <p:cNvPr id="8" name="TextBox 7"/>
          <p:cNvSpPr txBox="1"/>
          <p:nvPr/>
        </p:nvSpPr>
        <p:spPr>
          <a:xfrm>
            <a:off x="5940152" y="6021288"/>
            <a:ext cx="2029851" cy="400110"/>
          </a:xfrm>
          <a:prstGeom prst="rect">
            <a:avLst/>
          </a:prstGeom>
          <a:noFill/>
        </p:spPr>
        <p:txBody>
          <a:bodyPr wrap="none" rtlCol="0">
            <a:spAutoFit/>
          </a:bodyPr>
          <a:lstStyle/>
          <a:p>
            <a:r>
              <a:rPr lang="en-GB" sz="2000" b="1" dirty="0" smtClean="0">
                <a:solidFill>
                  <a:schemeClr val="accent6">
                    <a:lumMod val="75000"/>
                  </a:schemeClr>
                </a:solidFill>
              </a:rPr>
              <a:t>/Account/Service</a:t>
            </a:r>
            <a:endParaRPr lang="en-GB" sz="2000"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6000" r="-26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79511" y="274638"/>
            <a:ext cx="8784977" cy="157018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dirty="0" smtClean="0">
                <a:latin typeface="+mj-lt"/>
                <a:ea typeface="+mj-ea"/>
                <a:cs typeface="+mj-cs"/>
              </a:rPr>
              <a:t>How do the modules/services communicate?</a:t>
            </a:r>
            <a:endParaRPr kumimoji="0" lang="en-GB"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TextBox 3"/>
          <p:cNvSpPr txBox="1"/>
          <p:nvPr/>
        </p:nvSpPr>
        <p:spPr>
          <a:xfrm>
            <a:off x="0" y="1772816"/>
            <a:ext cx="9144000" cy="400110"/>
          </a:xfrm>
          <a:prstGeom prst="rect">
            <a:avLst/>
          </a:prstGeom>
          <a:noFill/>
        </p:spPr>
        <p:txBody>
          <a:bodyPr wrap="square" rtlCol="0">
            <a:spAutoFit/>
          </a:bodyPr>
          <a:lstStyle/>
          <a:p>
            <a:pPr algn="ctr"/>
            <a:r>
              <a:rPr lang="en-GB" sz="2000" b="1" dirty="0" smtClean="0">
                <a:solidFill>
                  <a:schemeClr val="accent6">
                    <a:lumMod val="75000"/>
                  </a:schemeClr>
                </a:solidFill>
              </a:rPr>
              <a:t>There are currently 2 common schools of thought.</a:t>
            </a:r>
            <a:endParaRPr lang="en-GB" sz="2000" b="1" dirty="0">
              <a:solidFill>
                <a:schemeClr val="accent6">
                  <a:lumMod val="75000"/>
                </a:schemeClr>
              </a:solidFill>
            </a:endParaRPr>
          </a:p>
        </p:txBody>
      </p:sp>
      <p:pic>
        <p:nvPicPr>
          <p:cNvPr id="4098" name="Picture 2" descr="F:\Resources\PPT Related\ESB-Architecture-with-BPS-D2.png"/>
          <p:cNvPicPr>
            <a:picLocks noChangeAspect="1" noChangeArrowheads="1"/>
          </p:cNvPicPr>
          <p:nvPr/>
        </p:nvPicPr>
        <p:blipFill>
          <a:blip r:embed="rId4" cstate="print"/>
          <a:srcRect/>
          <a:stretch>
            <a:fillRect/>
          </a:stretch>
        </p:blipFill>
        <p:spPr bwMode="auto">
          <a:xfrm>
            <a:off x="251520" y="2348880"/>
            <a:ext cx="8568952" cy="3744416"/>
          </a:xfrm>
          <a:prstGeom prst="rect">
            <a:avLst/>
          </a:prstGeom>
          <a:noFill/>
        </p:spPr>
      </p:pic>
      <p:sp>
        <p:nvSpPr>
          <p:cNvPr id="6" name="TextBox 5"/>
          <p:cNvSpPr txBox="1"/>
          <p:nvPr/>
        </p:nvSpPr>
        <p:spPr>
          <a:xfrm>
            <a:off x="0" y="6125234"/>
            <a:ext cx="9144000" cy="400110"/>
          </a:xfrm>
          <a:prstGeom prst="rect">
            <a:avLst/>
          </a:prstGeom>
          <a:noFill/>
        </p:spPr>
        <p:txBody>
          <a:bodyPr wrap="square" rtlCol="0">
            <a:spAutoFit/>
          </a:bodyPr>
          <a:lstStyle/>
          <a:p>
            <a:pPr algn="ctr"/>
            <a:r>
              <a:rPr lang="en-GB" sz="2000" b="1" dirty="0" smtClean="0">
                <a:solidFill>
                  <a:schemeClr val="accent6">
                    <a:lumMod val="75000"/>
                  </a:schemeClr>
                </a:solidFill>
              </a:rPr>
              <a:t>The Enterprise Service Bus Way</a:t>
            </a:r>
            <a:endParaRPr lang="en-GB" sz="2000" b="1" dirty="0">
              <a:solidFill>
                <a:schemeClr val="accent6">
                  <a:lumMod val="75000"/>
                </a:schemeClr>
              </a:solidFill>
            </a:endParaRPr>
          </a:p>
        </p:txBody>
      </p:sp>
      <p:sp>
        <p:nvSpPr>
          <p:cNvPr id="7" name="TextBox 6"/>
          <p:cNvSpPr txBox="1"/>
          <p:nvPr/>
        </p:nvSpPr>
        <p:spPr>
          <a:xfrm>
            <a:off x="1801350" y="2699628"/>
            <a:ext cx="1546514" cy="369332"/>
          </a:xfrm>
          <a:prstGeom prst="rect">
            <a:avLst/>
          </a:prstGeom>
          <a:noFill/>
        </p:spPr>
        <p:txBody>
          <a:bodyPr wrap="none" rtlCol="0">
            <a:spAutoFit/>
          </a:bodyPr>
          <a:lstStyle/>
          <a:p>
            <a:r>
              <a:rPr lang="en-GB" dirty="0" smtClean="0"/>
              <a:t>External Client</a:t>
            </a:r>
            <a:endParaRPr lang="en-GB" dirty="0"/>
          </a:p>
        </p:txBody>
      </p:sp>
      <p:sp>
        <p:nvSpPr>
          <p:cNvPr id="8" name="TextBox 7"/>
          <p:cNvSpPr txBox="1"/>
          <p:nvPr/>
        </p:nvSpPr>
        <p:spPr>
          <a:xfrm>
            <a:off x="5508104" y="2699628"/>
            <a:ext cx="1544205" cy="369332"/>
          </a:xfrm>
          <a:prstGeom prst="rect">
            <a:avLst/>
          </a:prstGeom>
          <a:noFill/>
        </p:spPr>
        <p:txBody>
          <a:bodyPr wrap="none" rtlCol="0">
            <a:spAutoFit/>
          </a:bodyPr>
          <a:lstStyle/>
          <a:p>
            <a:r>
              <a:rPr lang="en-GB" dirty="0" smtClean="0"/>
              <a:t>Website Client</a:t>
            </a:r>
            <a:endParaRPr lang="en-GB" dirty="0"/>
          </a:p>
        </p:txBody>
      </p:sp>
      <p:sp>
        <p:nvSpPr>
          <p:cNvPr id="9" name="TextBox 8"/>
          <p:cNvSpPr txBox="1"/>
          <p:nvPr/>
        </p:nvSpPr>
        <p:spPr>
          <a:xfrm>
            <a:off x="2339752" y="3933056"/>
            <a:ext cx="4688463" cy="369332"/>
          </a:xfrm>
          <a:prstGeom prst="rect">
            <a:avLst/>
          </a:prstGeom>
          <a:noFill/>
        </p:spPr>
        <p:txBody>
          <a:bodyPr wrap="none" rtlCol="0">
            <a:spAutoFit/>
          </a:bodyPr>
          <a:lstStyle/>
          <a:p>
            <a:r>
              <a:rPr lang="en-GB" dirty="0" smtClean="0"/>
              <a:t>Enterprise Service Bus (e.g.: Redis or RabbitMQ)</a:t>
            </a:r>
            <a:endParaRPr lang="en-GB" dirty="0"/>
          </a:p>
        </p:txBody>
      </p:sp>
      <p:sp>
        <p:nvSpPr>
          <p:cNvPr id="10" name="TextBox 9"/>
          <p:cNvSpPr txBox="1"/>
          <p:nvPr/>
        </p:nvSpPr>
        <p:spPr>
          <a:xfrm>
            <a:off x="683568" y="5291916"/>
            <a:ext cx="2376264" cy="369332"/>
          </a:xfrm>
          <a:prstGeom prst="rect">
            <a:avLst/>
          </a:prstGeom>
          <a:noFill/>
        </p:spPr>
        <p:txBody>
          <a:bodyPr wrap="square" rtlCol="0">
            <a:spAutoFit/>
          </a:bodyPr>
          <a:lstStyle/>
          <a:p>
            <a:pPr algn="ctr"/>
            <a:r>
              <a:rPr lang="en-GB" dirty="0" smtClean="0"/>
              <a:t>Service Module</a:t>
            </a:r>
            <a:endParaRPr lang="en-GB" dirty="0"/>
          </a:p>
        </p:txBody>
      </p:sp>
      <p:sp>
        <p:nvSpPr>
          <p:cNvPr id="11" name="TextBox 10"/>
          <p:cNvSpPr txBox="1"/>
          <p:nvPr/>
        </p:nvSpPr>
        <p:spPr>
          <a:xfrm>
            <a:off x="3347864" y="5291916"/>
            <a:ext cx="2448272" cy="369332"/>
          </a:xfrm>
          <a:prstGeom prst="rect">
            <a:avLst/>
          </a:prstGeom>
          <a:noFill/>
        </p:spPr>
        <p:txBody>
          <a:bodyPr wrap="square" rtlCol="0">
            <a:spAutoFit/>
          </a:bodyPr>
          <a:lstStyle/>
          <a:p>
            <a:pPr algn="ctr"/>
            <a:r>
              <a:rPr lang="en-GB" dirty="0" smtClean="0"/>
              <a:t>Service Module</a:t>
            </a:r>
            <a:endParaRPr lang="en-GB" dirty="0"/>
          </a:p>
        </p:txBody>
      </p:sp>
      <p:sp>
        <p:nvSpPr>
          <p:cNvPr id="12" name="TextBox 11"/>
          <p:cNvSpPr txBox="1"/>
          <p:nvPr/>
        </p:nvSpPr>
        <p:spPr>
          <a:xfrm>
            <a:off x="5940153" y="5291916"/>
            <a:ext cx="2448272" cy="369332"/>
          </a:xfrm>
          <a:prstGeom prst="rect">
            <a:avLst/>
          </a:prstGeom>
          <a:noFill/>
        </p:spPr>
        <p:txBody>
          <a:bodyPr wrap="square" rtlCol="0">
            <a:spAutoFit/>
          </a:bodyPr>
          <a:lstStyle/>
          <a:p>
            <a:pPr algn="ctr"/>
            <a:r>
              <a:rPr lang="en-GB" dirty="0" smtClean="0"/>
              <a:t>Service Module</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6000" r="-26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79511" y="274638"/>
            <a:ext cx="8784977" cy="157018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dirty="0" smtClean="0">
                <a:latin typeface="+mj-lt"/>
                <a:ea typeface="+mj-ea"/>
                <a:cs typeface="+mj-cs"/>
              </a:rPr>
              <a:t>How do the modules/services communicate?</a:t>
            </a:r>
            <a:endParaRPr kumimoji="0" lang="en-GB"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TextBox 3"/>
          <p:cNvSpPr txBox="1"/>
          <p:nvPr/>
        </p:nvSpPr>
        <p:spPr>
          <a:xfrm>
            <a:off x="0" y="1772816"/>
            <a:ext cx="9144000" cy="400110"/>
          </a:xfrm>
          <a:prstGeom prst="rect">
            <a:avLst/>
          </a:prstGeom>
          <a:noFill/>
        </p:spPr>
        <p:txBody>
          <a:bodyPr wrap="square" rtlCol="0">
            <a:spAutoFit/>
          </a:bodyPr>
          <a:lstStyle/>
          <a:p>
            <a:pPr algn="ctr"/>
            <a:r>
              <a:rPr lang="en-GB" sz="2000" b="1" dirty="0" smtClean="0">
                <a:solidFill>
                  <a:schemeClr val="accent6">
                    <a:lumMod val="75000"/>
                  </a:schemeClr>
                </a:solidFill>
              </a:rPr>
              <a:t>There are currently 2 common schools of thought.</a:t>
            </a:r>
            <a:endParaRPr lang="en-GB" sz="2000" b="1" dirty="0">
              <a:solidFill>
                <a:schemeClr val="accent6">
                  <a:lumMod val="75000"/>
                </a:schemeClr>
              </a:solidFill>
            </a:endParaRPr>
          </a:p>
        </p:txBody>
      </p:sp>
      <p:sp>
        <p:nvSpPr>
          <p:cNvPr id="6" name="TextBox 5"/>
          <p:cNvSpPr txBox="1"/>
          <p:nvPr/>
        </p:nvSpPr>
        <p:spPr>
          <a:xfrm>
            <a:off x="0" y="6125234"/>
            <a:ext cx="9144000" cy="400110"/>
          </a:xfrm>
          <a:prstGeom prst="rect">
            <a:avLst/>
          </a:prstGeom>
          <a:noFill/>
        </p:spPr>
        <p:txBody>
          <a:bodyPr wrap="square" rtlCol="0">
            <a:spAutoFit/>
          </a:bodyPr>
          <a:lstStyle/>
          <a:p>
            <a:pPr algn="ctr"/>
            <a:r>
              <a:rPr lang="en-GB" sz="2000" b="1" dirty="0" smtClean="0">
                <a:solidFill>
                  <a:schemeClr val="accent6">
                    <a:lumMod val="75000"/>
                  </a:schemeClr>
                </a:solidFill>
              </a:rPr>
              <a:t>The Restful/HTTP way</a:t>
            </a:r>
            <a:endParaRPr lang="en-GB" sz="2000" b="1" dirty="0">
              <a:solidFill>
                <a:schemeClr val="accent6">
                  <a:lumMod val="75000"/>
                </a:schemeClr>
              </a:solidFill>
            </a:endParaRPr>
          </a:p>
        </p:txBody>
      </p:sp>
      <p:pic>
        <p:nvPicPr>
          <p:cNvPr id="5122" name="Picture 2" descr="F:\Resources\PPT Related\neKuF.png"/>
          <p:cNvPicPr>
            <a:picLocks noChangeAspect="1" noChangeArrowheads="1"/>
          </p:cNvPicPr>
          <p:nvPr/>
        </p:nvPicPr>
        <p:blipFill>
          <a:blip r:embed="rId4" cstate="print"/>
          <a:srcRect/>
          <a:stretch>
            <a:fillRect/>
          </a:stretch>
        </p:blipFill>
        <p:spPr bwMode="auto">
          <a:xfrm>
            <a:off x="1475656" y="1988840"/>
            <a:ext cx="6264696" cy="4104456"/>
          </a:xfrm>
          <a:prstGeom prst="rect">
            <a:avLst/>
          </a:prstGeom>
          <a:noFill/>
        </p:spPr>
      </p:pic>
      <p:sp>
        <p:nvSpPr>
          <p:cNvPr id="13" name="TextBox 12"/>
          <p:cNvSpPr txBox="1"/>
          <p:nvPr/>
        </p:nvSpPr>
        <p:spPr>
          <a:xfrm>
            <a:off x="2051720" y="3923764"/>
            <a:ext cx="1544205" cy="369332"/>
          </a:xfrm>
          <a:prstGeom prst="rect">
            <a:avLst/>
          </a:prstGeom>
          <a:noFill/>
        </p:spPr>
        <p:txBody>
          <a:bodyPr wrap="none" rtlCol="0">
            <a:spAutoFit/>
          </a:bodyPr>
          <a:lstStyle/>
          <a:p>
            <a:r>
              <a:rPr lang="en-GB" dirty="0" smtClean="0"/>
              <a:t>Website Client</a:t>
            </a:r>
            <a:endParaRPr lang="en-GB" dirty="0"/>
          </a:p>
        </p:txBody>
      </p:sp>
      <p:sp>
        <p:nvSpPr>
          <p:cNvPr id="14" name="TextBox 13"/>
          <p:cNvSpPr txBox="1"/>
          <p:nvPr/>
        </p:nvSpPr>
        <p:spPr>
          <a:xfrm>
            <a:off x="5940152" y="3923764"/>
            <a:ext cx="947503" cy="369332"/>
          </a:xfrm>
          <a:prstGeom prst="rect">
            <a:avLst/>
          </a:prstGeom>
          <a:noFill/>
        </p:spPr>
        <p:txBody>
          <a:bodyPr wrap="none" rtlCol="0">
            <a:spAutoFit/>
          </a:bodyPr>
          <a:lstStyle/>
          <a:p>
            <a:r>
              <a:rPr lang="en-GB" dirty="0" smtClean="0"/>
              <a:t>Rest API</a:t>
            </a:r>
            <a:endParaRPr lang="en-GB" dirty="0"/>
          </a:p>
        </p:txBody>
      </p:sp>
      <p:sp>
        <p:nvSpPr>
          <p:cNvPr id="15" name="TextBox 14"/>
          <p:cNvSpPr txBox="1"/>
          <p:nvPr/>
        </p:nvSpPr>
        <p:spPr>
          <a:xfrm>
            <a:off x="5557310" y="5363924"/>
            <a:ext cx="1678986" cy="369332"/>
          </a:xfrm>
          <a:prstGeom prst="rect">
            <a:avLst/>
          </a:prstGeom>
          <a:noFill/>
        </p:spPr>
        <p:txBody>
          <a:bodyPr wrap="none" rtlCol="0">
            <a:spAutoFit/>
          </a:bodyPr>
          <a:lstStyle/>
          <a:p>
            <a:r>
              <a:rPr lang="en-GB" dirty="0" smtClean="0"/>
              <a:t>External Service</a:t>
            </a:r>
            <a:endParaRPr lang="en-GB" dirty="0"/>
          </a:p>
        </p:txBody>
      </p:sp>
      <p:sp>
        <p:nvSpPr>
          <p:cNvPr id="16" name="TextBox 15"/>
          <p:cNvSpPr txBox="1"/>
          <p:nvPr/>
        </p:nvSpPr>
        <p:spPr>
          <a:xfrm>
            <a:off x="5890089" y="2636912"/>
            <a:ext cx="1058175" cy="369332"/>
          </a:xfrm>
          <a:prstGeom prst="rect">
            <a:avLst/>
          </a:prstGeom>
          <a:noFill/>
        </p:spPr>
        <p:txBody>
          <a:bodyPr wrap="none" rtlCol="0">
            <a:spAutoFit/>
          </a:bodyPr>
          <a:lstStyle/>
          <a:p>
            <a:r>
              <a:rPr lang="en-GB" dirty="0" smtClean="0"/>
              <a:t>Database</a:t>
            </a:r>
            <a:endParaRPr lang="en-GB" dirty="0"/>
          </a:p>
        </p:txBody>
      </p:sp>
      <p:sp>
        <p:nvSpPr>
          <p:cNvPr id="17" name="TextBox 16"/>
          <p:cNvSpPr txBox="1"/>
          <p:nvPr/>
        </p:nvSpPr>
        <p:spPr>
          <a:xfrm>
            <a:off x="4283968" y="3645024"/>
            <a:ext cx="665567" cy="369332"/>
          </a:xfrm>
          <a:prstGeom prst="rect">
            <a:avLst/>
          </a:prstGeom>
          <a:noFill/>
        </p:spPr>
        <p:txBody>
          <a:bodyPr wrap="none" rtlCol="0">
            <a:spAutoFit/>
          </a:bodyPr>
          <a:lstStyle/>
          <a:p>
            <a:r>
              <a:rPr lang="en-GB" dirty="0" smtClean="0"/>
              <a:t>JSON</a:t>
            </a:r>
            <a:endParaRPr lang="en-GB" dirty="0"/>
          </a:p>
        </p:txBody>
      </p:sp>
      <p:sp>
        <p:nvSpPr>
          <p:cNvPr id="18" name="TextBox 17"/>
          <p:cNvSpPr txBox="1"/>
          <p:nvPr/>
        </p:nvSpPr>
        <p:spPr>
          <a:xfrm>
            <a:off x="6518857" y="3203684"/>
            <a:ext cx="789447" cy="369332"/>
          </a:xfrm>
          <a:prstGeom prst="rect">
            <a:avLst/>
          </a:prstGeom>
          <a:noFill/>
        </p:spPr>
        <p:txBody>
          <a:bodyPr wrap="none" rtlCol="0">
            <a:spAutoFit/>
          </a:bodyPr>
          <a:lstStyle/>
          <a:p>
            <a:r>
              <a:rPr lang="en-GB" dirty="0" smtClean="0"/>
              <a:t>Native</a:t>
            </a:r>
            <a:endParaRPr lang="en-GB" dirty="0"/>
          </a:p>
        </p:txBody>
      </p:sp>
      <p:sp>
        <p:nvSpPr>
          <p:cNvPr id="19" name="TextBox 18"/>
          <p:cNvSpPr txBox="1"/>
          <p:nvPr/>
        </p:nvSpPr>
        <p:spPr>
          <a:xfrm>
            <a:off x="6498721" y="4643844"/>
            <a:ext cx="665567" cy="369332"/>
          </a:xfrm>
          <a:prstGeom prst="rect">
            <a:avLst/>
          </a:prstGeom>
          <a:noFill/>
        </p:spPr>
        <p:txBody>
          <a:bodyPr wrap="none" rtlCol="0">
            <a:spAutoFit/>
          </a:bodyPr>
          <a:lstStyle/>
          <a:p>
            <a:r>
              <a:rPr lang="en-GB" dirty="0" smtClean="0"/>
              <a:t>JSON</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Benefits of a Microservice Architecture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Loosely coupled application teams rather than divided teams with specific technical silos.</a:t>
            </a:r>
          </a:p>
          <a:p>
            <a:pPr lvl="1">
              <a:spcBef>
                <a:spcPct val="20000"/>
              </a:spcBef>
              <a:buFont typeface="Arial" pitchFamily="34" charset="0"/>
              <a:buChar char="•"/>
            </a:pPr>
            <a:r>
              <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rPr>
              <a:t>Think of your own team, do you actually involve your DBA’s and maintenance guys in your development cycle?</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Applications have a modular structure</a:t>
            </a:r>
          </a:p>
          <a:p>
            <a:pPr lvl="1">
              <a:spcBef>
                <a:spcPct val="20000"/>
              </a:spcBef>
              <a:buFont typeface="Arial" pitchFamily="34" charset="0"/>
              <a:buChar char="•"/>
            </a:pPr>
            <a:r>
              <a:rPr lang="en-GB" sz="2500" b="1" dirty="0" smtClean="0">
                <a:solidFill>
                  <a:schemeClr val="accent4">
                    <a:lumMod val="75000"/>
                  </a:schemeClr>
                </a:solidFill>
              </a:rPr>
              <a:t>It’s all about flexibility and changing business needs</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Things are pluggable</a:t>
            </a:r>
          </a:p>
          <a:p>
            <a:pPr lvl="1">
              <a:spcBef>
                <a:spcPct val="20000"/>
              </a:spcBef>
              <a:buFont typeface="Arial" pitchFamily="34" charset="0"/>
              <a:buChar char="•"/>
            </a:pPr>
            <a:r>
              <a:rPr lang="en-GB" sz="2500" b="1" dirty="0" smtClean="0">
                <a:solidFill>
                  <a:schemeClr val="accent4">
                    <a:lumMod val="75000"/>
                  </a:schemeClr>
                </a:solidFill>
              </a:rPr>
              <a:t>If you have ANY experience with Linux/Unix then think about ‘pipes’ and chaining commands together</a:t>
            </a:r>
            <a:endParaRPr lang="en-GB" sz="2500" dirty="0">
              <a:solidFill>
                <a:schemeClr val="accent4">
                  <a:lumMod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Drawbacks of a Microservice Architecture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Potentially higher maintenance cost</a:t>
            </a:r>
          </a:p>
          <a:p>
            <a:pPr lvl="1">
              <a:spcBef>
                <a:spcPct val="20000"/>
              </a:spcBef>
              <a:buFont typeface="Arial" pitchFamily="34" charset="0"/>
              <a:buChar char="•"/>
            </a:pPr>
            <a:r>
              <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rPr>
              <a:t>Because things are more spread out, possibly over different platforms maintenance is going to be fraught with more problems and potential costs</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Data Islands</a:t>
            </a:r>
          </a:p>
          <a:p>
            <a:pPr lvl="1">
              <a:spcBef>
                <a:spcPct val="20000"/>
              </a:spcBef>
              <a:buFont typeface="Arial" pitchFamily="34" charset="0"/>
              <a:buChar char="•"/>
            </a:pPr>
            <a:r>
              <a:rPr lang="en-GB" sz="2500" b="1" dirty="0" smtClean="0">
                <a:solidFill>
                  <a:schemeClr val="accent4">
                    <a:lumMod val="75000"/>
                  </a:schemeClr>
                </a:solidFill>
              </a:rPr>
              <a:t>Data can easily get disjointed, simply because of the unique nature of the architecture.</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Monitoring</a:t>
            </a:r>
          </a:p>
          <a:p>
            <a:pPr lvl="1">
              <a:spcBef>
                <a:spcPct val="20000"/>
              </a:spcBef>
              <a:buFont typeface="Arial" pitchFamily="34" charset="0"/>
              <a:buChar char="•"/>
            </a:pPr>
            <a:r>
              <a:rPr lang="en-GB" sz="2500" b="1" dirty="0" smtClean="0">
                <a:solidFill>
                  <a:schemeClr val="accent4">
                    <a:lumMod val="75000"/>
                  </a:schemeClr>
                </a:solidFill>
              </a:rPr>
              <a:t>For a successful service deployment, monitoring is ESSENTIAL, dashboards monitoring every aspect of every service must be in place to notify you of every metric.</a:t>
            </a:r>
            <a:endParaRPr lang="en-GB" sz="2500" dirty="0">
              <a:solidFill>
                <a:schemeClr val="accent4">
                  <a:lumMod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6000" r="-26000"/>
          </a:stretch>
        </a:blipFill>
        <a:effectLst/>
      </p:bgPr>
    </p:bg>
    <p:spTree>
      <p:nvGrpSpPr>
        <p:cNvPr id="1" name=""/>
        <p:cNvGrpSpPr/>
        <p:nvPr/>
      </p:nvGrpSpPr>
      <p:grpSpPr>
        <a:xfrm>
          <a:off x="0" y="0"/>
          <a:ext cx="0" cy="0"/>
          <a:chOff x="0" y="0"/>
          <a:chExt cx="0" cy="0"/>
        </a:xfrm>
      </p:grpSpPr>
      <p:sp>
        <p:nvSpPr>
          <p:cNvPr id="2" name="TextBox 1"/>
          <p:cNvSpPr txBox="1"/>
          <p:nvPr/>
        </p:nvSpPr>
        <p:spPr>
          <a:xfrm>
            <a:off x="179512" y="2348880"/>
            <a:ext cx="8784976" cy="1015663"/>
          </a:xfrm>
          <a:prstGeom prst="rect">
            <a:avLst/>
          </a:prstGeom>
          <a:noFill/>
        </p:spPr>
        <p:txBody>
          <a:bodyPr wrap="square" rtlCol="0">
            <a:spAutoFit/>
          </a:bodyPr>
          <a:lstStyle/>
          <a:p>
            <a:pPr algn="ctr"/>
            <a:r>
              <a:rPr lang="en-GB" sz="6000" dirty="0" smtClean="0"/>
              <a:t>Why Owin &amp; Katana</a:t>
            </a:r>
            <a:endParaRPr lang="en-GB" sz="6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Why Owin &amp; Katana</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In A Nut Shell</a:t>
            </a:r>
          </a:p>
          <a:p>
            <a:pPr lvl="1">
              <a:spcBef>
                <a:spcPct val="20000"/>
              </a:spcBef>
              <a:buFont typeface="Arial" pitchFamily="34" charset="0"/>
              <a:buChar char="•"/>
            </a:pPr>
            <a:r>
              <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rPr>
              <a:t>Because it’s an ideal way to create small, nimble and flexible services on ANY platform</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Middleware</a:t>
            </a:r>
          </a:p>
          <a:p>
            <a:pPr lvl="1">
              <a:spcBef>
                <a:spcPct val="20000"/>
              </a:spcBef>
              <a:buFont typeface="Arial" pitchFamily="34" charset="0"/>
              <a:buChar char="•"/>
            </a:pPr>
            <a:r>
              <a:rPr lang="en-GB" sz="2500" b="1" dirty="0" smtClean="0">
                <a:solidFill>
                  <a:schemeClr val="accent4">
                    <a:lumMod val="75000"/>
                  </a:schemeClr>
                </a:solidFill>
              </a:rPr>
              <a:t>Cutting out the bloated overhead of things like “</a:t>
            </a:r>
            <a:r>
              <a:rPr lang="en-GB" sz="2500" b="1" dirty="0" err="1" smtClean="0">
                <a:solidFill>
                  <a:schemeClr val="accent4">
                    <a:lumMod val="75000"/>
                  </a:schemeClr>
                </a:solidFill>
              </a:rPr>
              <a:t>System.Web</a:t>
            </a:r>
            <a:r>
              <a:rPr lang="en-GB" sz="2500" b="1" dirty="0" smtClean="0">
                <a:solidFill>
                  <a:schemeClr val="accent4">
                    <a:lumMod val="75000"/>
                  </a:schemeClr>
                </a:solidFill>
              </a:rPr>
              <a:t>” and “</a:t>
            </a:r>
            <a:r>
              <a:rPr lang="en-GB" sz="2500" b="1" dirty="0" err="1" smtClean="0">
                <a:solidFill>
                  <a:schemeClr val="accent4">
                    <a:lumMod val="75000"/>
                  </a:schemeClr>
                </a:solidFill>
              </a:rPr>
              <a:t>System.Web.Mvc</a:t>
            </a:r>
            <a:r>
              <a:rPr lang="en-GB" sz="2500" b="1" dirty="0" smtClean="0">
                <a:solidFill>
                  <a:schemeClr val="accent4">
                    <a:lumMod val="75000"/>
                  </a:schemeClr>
                </a:solidFill>
              </a:rPr>
              <a:t>” and opting for a more streamlined middleware just works.  Why do you things </a:t>
            </a:r>
            <a:r>
              <a:rPr lang="en-GB" sz="2500" b="1" dirty="0" err="1" smtClean="0">
                <a:solidFill>
                  <a:schemeClr val="accent4">
                    <a:lumMod val="75000"/>
                  </a:schemeClr>
                </a:solidFill>
              </a:rPr>
              <a:t>things</a:t>
            </a:r>
            <a:r>
              <a:rPr lang="en-GB" sz="2500" b="1" dirty="0" smtClean="0">
                <a:solidFill>
                  <a:schemeClr val="accent4">
                    <a:lumMod val="75000"/>
                  </a:schemeClr>
                </a:solidFill>
              </a:rPr>
              <a:t> like NodeJS are so successful?</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Cross Platform</a:t>
            </a:r>
          </a:p>
          <a:p>
            <a:pPr lvl="1">
              <a:spcBef>
                <a:spcPct val="20000"/>
              </a:spcBef>
              <a:buFont typeface="Arial" pitchFamily="34" charset="0"/>
              <a:buChar char="•"/>
            </a:pPr>
            <a:r>
              <a:rPr lang="en-GB" sz="2500" b="1" dirty="0" smtClean="0">
                <a:solidFill>
                  <a:schemeClr val="accent4">
                    <a:lumMod val="75000"/>
                  </a:schemeClr>
                </a:solidFill>
              </a:rPr>
              <a:t>Owin is an “Open” standard, which means it’s available in the public domain for ANY platform provider to implement</a:t>
            </a:r>
            <a:endParaRPr lang="en-GB" sz="2500" dirty="0">
              <a:solidFill>
                <a:schemeClr val="accent4">
                  <a:lumMod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Why Owin &amp; Katana</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It’s already established in .NET and Linux</a:t>
            </a:r>
          </a:p>
          <a:p>
            <a:pPr lvl="1">
              <a:spcBef>
                <a:spcPct val="20000"/>
              </a:spcBef>
              <a:buFont typeface="Arial" pitchFamily="34" charset="0"/>
              <a:buChar char="•"/>
            </a:pPr>
            <a:r>
              <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rPr>
              <a:t>Katana is Microsoft’s implementation of the Owin standard.  It’s also already available on the Linux/Unix platform as an Apache 2 module called “</a:t>
            </a:r>
            <a:r>
              <a:rPr kumimoji="0" lang="en-GB" sz="2500" b="1" u="none" strike="noStrike" kern="1200" cap="none" spc="0" normalizeH="0" noProof="0" dirty="0" err="1" smtClean="0">
                <a:ln>
                  <a:noFill/>
                </a:ln>
                <a:solidFill>
                  <a:schemeClr val="accent4">
                    <a:lumMod val="75000"/>
                  </a:schemeClr>
                </a:solidFill>
                <a:effectLst/>
                <a:uLnTx/>
                <a:uFillTx/>
                <a:latin typeface="+mn-lt"/>
                <a:ea typeface="+mn-ea"/>
                <a:cs typeface="+mn-cs"/>
              </a:rPr>
              <a:t>NoWin</a:t>
            </a:r>
            <a:r>
              <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rPr>
              <a:t>”</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Many toolkits already support it</a:t>
            </a:r>
          </a:p>
          <a:p>
            <a:pPr lvl="1">
              <a:spcBef>
                <a:spcPct val="20000"/>
              </a:spcBef>
              <a:buFont typeface="Arial" pitchFamily="34" charset="0"/>
              <a:buChar char="•"/>
            </a:pPr>
            <a:r>
              <a:rPr lang="en-GB" sz="2500" b="1" dirty="0" smtClean="0">
                <a:solidFill>
                  <a:schemeClr val="accent4">
                    <a:lumMod val="75000"/>
                  </a:schemeClr>
                </a:solidFill>
              </a:rPr>
              <a:t>Web-API, </a:t>
            </a:r>
            <a:r>
              <a:rPr lang="en-GB" sz="2500" b="1" dirty="0" err="1" smtClean="0">
                <a:solidFill>
                  <a:schemeClr val="accent4">
                    <a:lumMod val="75000"/>
                  </a:schemeClr>
                </a:solidFill>
              </a:rPr>
              <a:t>NancyFX</a:t>
            </a:r>
            <a:r>
              <a:rPr lang="en-GB" sz="2500" b="1" dirty="0" smtClean="0">
                <a:solidFill>
                  <a:schemeClr val="accent4">
                    <a:lumMod val="75000"/>
                  </a:schemeClr>
                </a:solidFill>
              </a:rPr>
              <a:t>, </a:t>
            </a:r>
            <a:r>
              <a:rPr lang="en-GB" sz="2500" b="1" dirty="0" err="1" smtClean="0">
                <a:solidFill>
                  <a:schemeClr val="accent4">
                    <a:lumMod val="75000"/>
                  </a:schemeClr>
                </a:solidFill>
              </a:rPr>
              <a:t>OpenStack</a:t>
            </a:r>
            <a:r>
              <a:rPr lang="en-GB" sz="2500" b="1" dirty="0" smtClean="0">
                <a:solidFill>
                  <a:schemeClr val="accent4">
                    <a:lumMod val="75000"/>
                  </a:schemeClr>
                </a:solidFill>
              </a:rPr>
              <a:t> and many more already understand the interface semantics so can already work ahead of the .NET vNext strategy</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You DON’T need a web server</a:t>
            </a:r>
          </a:p>
          <a:p>
            <a:pPr lvl="1">
              <a:spcBef>
                <a:spcPct val="20000"/>
              </a:spcBef>
              <a:buFont typeface="Arial" pitchFamily="34" charset="0"/>
              <a:buChar char="•"/>
            </a:pPr>
            <a:r>
              <a:rPr lang="en-GB" sz="2500" b="1" dirty="0" smtClean="0">
                <a:solidFill>
                  <a:schemeClr val="accent4">
                    <a:lumMod val="75000"/>
                  </a:schemeClr>
                </a:solidFill>
              </a:rPr>
              <a:t>Just as NodeJS can spin up a service endpoint without a web server, so can Owin</a:t>
            </a:r>
            <a:r>
              <a:rPr lang="en-GB" sz="2500" b="1" dirty="0">
                <a:solidFill>
                  <a:schemeClr val="accent4">
                    <a:lumMod val="75000"/>
                  </a:schemeClr>
                </a:solidFill>
              </a:rPr>
              <a:t> </a:t>
            </a:r>
            <a:r>
              <a:rPr lang="en-GB" sz="2500" b="1" dirty="0" smtClean="0">
                <a:solidFill>
                  <a:schemeClr val="accent4">
                    <a:lumMod val="75000"/>
                  </a:schemeClr>
                </a:solidFill>
              </a:rPr>
              <a:t>and it’s related family</a:t>
            </a:r>
            <a:endParaRPr lang="en-GB" sz="2500" dirty="0">
              <a:solidFill>
                <a:schemeClr val="accent4">
                  <a:lumMod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6000" r="-26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79511" y="274638"/>
            <a:ext cx="8784977" cy="157018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dirty="0" smtClean="0">
                <a:latin typeface="+mj-lt"/>
                <a:ea typeface="+mj-ea"/>
                <a:cs typeface="+mj-cs"/>
              </a:rPr>
              <a:t>Owin is Modular</a:t>
            </a:r>
            <a:endParaRPr kumimoji="0" lang="en-GB"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TextBox 3"/>
          <p:cNvSpPr txBox="1"/>
          <p:nvPr/>
        </p:nvSpPr>
        <p:spPr>
          <a:xfrm>
            <a:off x="0" y="1772816"/>
            <a:ext cx="9144000" cy="400110"/>
          </a:xfrm>
          <a:prstGeom prst="rect">
            <a:avLst/>
          </a:prstGeom>
          <a:noFill/>
        </p:spPr>
        <p:txBody>
          <a:bodyPr wrap="square" rtlCol="0">
            <a:spAutoFit/>
          </a:bodyPr>
          <a:lstStyle/>
          <a:p>
            <a:pPr algn="ctr"/>
            <a:r>
              <a:rPr lang="en-GB" sz="2000" b="1" dirty="0" smtClean="0">
                <a:solidFill>
                  <a:schemeClr val="accent6">
                    <a:lumMod val="75000"/>
                  </a:schemeClr>
                </a:solidFill>
              </a:rPr>
              <a:t>Which is great for Modular Architectures</a:t>
            </a:r>
            <a:endParaRPr lang="en-GB" sz="2000" b="1" dirty="0">
              <a:solidFill>
                <a:schemeClr val="accent6">
                  <a:lumMod val="75000"/>
                </a:schemeClr>
              </a:solidFill>
            </a:endParaRPr>
          </a:p>
        </p:txBody>
      </p:sp>
      <p:pic>
        <p:nvPicPr>
          <p:cNvPr id="6146" name="Picture 2" descr="F:\Resources\PPT Related\OWIN_Katana_Figure02.png"/>
          <p:cNvPicPr>
            <a:picLocks noChangeAspect="1" noChangeArrowheads="1"/>
          </p:cNvPicPr>
          <p:nvPr/>
        </p:nvPicPr>
        <p:blipFill>
          <a:blip r:embed="rId4" cstate="print"/>
          <a:srcRect/>
          <a:stretch>
            <a:fillRect/>
          </a:stretch>
        </p:blipFill>
        <p:spPr bwMode="auto">
          <a:xfrm>
            <a:off x="2195736" y="2492896"/>
            <a:ext cx="5040312" cy="332581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Who Am I</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I’m the UK &amp; Europe group manager for the Linked.NET Users group (Lidnug) a global .NET user group based on the Linked-In platform.</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I’m a Pluralsight Author and one of the main Authors in the Syncfusion Succinctly Series of free EBooks</a:t>
            </a: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I’ve been doing I.T &amp; Computing in one form or another since the early 1980’s and I pride myself on being one of the UK’s original back bedroom developers.</a:t>
            </a: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I now own &amp; run Digital Solutions UK, offering consultancy &amp; other I.T related services in the North East of England.</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6000" r="-26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79511" y="274638"/>
            <a:ext cx="8784977" cy="157018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dirty="0" smtClean="0">
                <a:latin typeface="+mj-lt"/>
                <a:ea typeface="+mj-ea"/>
                <a:cs typeface="+mj-cs"/>
              </a:rPr>
              <a:t>Owin is Layered</a:t>
            </a:r>
            <a:endParaRPr kumimoji="0" lang="en-GB"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TextBox 3"/>
          <p:cNvSpPr txBox="1"/>
          <p:nvPr/>
        </p:nvSpPr>
        <p:spPr>
          <a:xfrm>
            <a:off x="0" y="1772816"/>
            <a:ext cx="9144000" cy="400110"/>
          </a:xfrm>
          <a:prstGeom prst="rect">
            <a:avLst/>
          </a:prstGeom>
          <a:noFill/>
        </p:spPr>
        <p:txBody>
          <a:bodyPr wrap="square" rtlCol="0">
            <a:spAutoFit/>
          </a:bodyPr>
          <a:lstStyle/>
          <a:p>
            <a:pPr algn="ctr"/>
            <a:r>
              <a:rPr lang="en-GB" sz="2000" b="1" dirty="0" smtClean="0">
                <a:solidFill>
                  <a:schemeClr val="accent6">
                    <a:lumMod val="75000"/>
                  </a:schemeClr>
                </a:solidFill>
              </a:rPr>
              <a:t>Which is great for a layer based disconnected approach</a:t>
            </a:r>
            <a:endParaRPr lang="en-GB" sz="2000" b="1" dirty="0">
              <a:solidFill>
                <a:schemeClr val="accent6">
                  <a:lumMod val="75000"/>
                </a:schemeClr>
              </a:solidFill>
            </a:endParaRPr>
          </a:p>
        </p:txBody>
      </p:sp>
      <p:pic>
        <p:nvPicPr>
          <p:cNvPr id="7170" name="Picture 2" descr="F:\Resources\PPT Related\OWIN.png"/>
          <p:cNvPicPr>
            <a:picLocks noChangeAspect="1" noChangeArrowheads="1"/>
          </p:cNvPicPr>
          <p:nvPr/>
        </p:nvPicPr>
        <p:blipFill>
          <a:blip r:embed="rId4" cstate="print"/>
          <a:srcRect/>
          <a:stretch>
            <a:fillRect/>
          </a:stretch>
        </p:blipFill>
        <p:spPr bwMode="auto">
          <a:xfrm>
            <a:off x="1259632" y="2204864"/>
            <a:ext cx="6624736" cy="4248472"/>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6000" r="-26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79511" y="274638"/>
            <a:ext cx="8784977" cy="157018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dirty="0" smtClean="0">
                <a:latin typeface="+mj-lt"/>
                <a:ea typeface="+mj-ea"/>
                <a:cs typeface="+mj-cs"/>
              </a:rPr>
              <a:t>Owin is a Pipeline</a:t>
            </a:r>
            <a:endParaRPr kumimoji="0" lang="en-GB"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TextBox 3"/>
          <p:cNvSpPr txBox="1"/>
          <p:nvPr/>
        </p:nvSpPr>
        <p:spPr>
          <a:xfrm>
            <a:off x="0" y="1772816"/>
            <a:ext cx="9144000" cy="400110"/>
          </a:xfrm>
          <a:prstGeom prst="rect">
            <a:avLst/>
          </a:prstGeom>
          <a:noFill/>
        </p:spPr>
        <p:txBody>
          <a:bodyPr wrap="square" rtlCol="0">
            <a:spAutoFit/>
          </a:bodyPr>
          <a:lstStyle/>
          <a:p>
            <a:pPr algn="ctr"/>
            <a:r>
              <a:rPr lang="en-GB" sz="2000" b="1" dirty="0" smtClean="0">
                <a:solidFill>
                  <a:schemeClr val="accent6">
                    <a:lumMod val="75000"/>
                  </a:schemeClr>
                </a:solidFill>
              </a:rPr>
              <a:t>Which is great for chainable/pluggable services</a:t>
            </a:r>
            <a:endParaRPr lang="en-GB" sz="2000" b="1" dirty="0">
              <a:solidFill>
                <a:schemeClr val="accent6">
                  <a:lumMod val="75000"/>
                </a:schemeClr>
              </a:solidFill>
            </a:endParaRPr>
          </a:p>
        </p:txBody>
      </p:sp>
      <p:pic>
        <p:nvPicPr>
          <p:cNvPr id="8194" name="Picture 2" descr="F:\Resources\PPT Related\owin-pipeline.png"/>
          <p:cNvPicPr>
            <a:picLocks noChangeAspect="1" noChangeArrowheads="1"/>
          </p:cNvPicPr>
          <p:nvPr/>
        </p:nvPicPr>
        <p:blipFill>
          <a:blip r:embed="rId4" cstate="print"/>
          <a:srcRect/>
          <a:stretch>
            <a:fillRect/>
          </a:stretch>
        </p:blipFill>
        <p:spPr bwMode="auto">
          <a:xfrm>
            <a:off x="144016" y="2993708"/>
            <a:ext cx="8892480" cy="1371396"/>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Why Owin &amp; Katana</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Owin makes for a great platform to run services on</a:t>
            </a:r>
          </a:p>
          <a:p>
            <a:pPr lvl="1">
              <a:spcBef>
                <a:spcPct val="20000"/>
              </a:spcBef>
              <a:buFont typeface="Arial" pitchFamily="34" charset="0"/>
              <a:buChar char="•"/>
            </a:pPr>
            <a:r>
              <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rPr>
              <a:t>The choices you have extend to many different platforms and architectures from .NET to Apple</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.NET is NOW Open source</a:t>
            </a:r>
          </a:p>
          <a:p>
            <a:pPr lvl="1">
              <a:spcBef>
                <a:spcPct val="20000"/>
              </a:spcBef>
              <a:buFont typeface="Arial" pitchFamily="34" charset="0"/>
              <a:buChar char="•"/>
            </a:pPr>
            <a:r>
              <a:rPr lang="en-GB" sz="2500" b="1" dirty="0" smtClean="0">
                <a:solidFill>
                  <a:schemeClr val="accent4">
                    <a:lumMod val="75000"/>
                  </a:schemeClr>
                </a:solidFill>
              </a:rPr>
              <a:t>Because .NET is now open source, the .NET ecosystem can be ported to anything that can build it, splitting up ASP.NET and the monolith that is </a:t>
            </a:r>
            <a:r>
              <a:rPr lang="en-GB" sz="2500" b="1" dirty="0" err="1" smtClean="0">
                <a:solidFill>
                  <a:schemeClr val="accent4">
                    <a:lumMod val="75000"/>
                  </a:schemeClr>
                </a:solidFill>
              </a:rPr>
              <a:t>System.Web</a:t>
            </a:r>
            <a:r>
              <a:rPr lang="en-GB" sz="2500" b="1" dirty="0" smtClean="0">
                <a:solidFill>
                  <a:schemeClr val="accent4">
                    <a:lumMod val="75000"/>
                  </a:schemeClr>
                </a:solidFill>
              </a:rPr>
              <a:t> into Owin pipeline modules is now easy</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One Common Environment, a Million different possibilities</a:t>
            </a:r>
          </a:p>
          <a:p>
            <a:pPr lvl="1">
              <a:spcBef>
                <a:spcPct val="20000"/>
              </a:spcBef>
              <a:buFont typeface="Arial" pitchFamily="34" charset="0"/>
              <a:buChar char="•"/>
            </a:pPr>
            <a:r>
              <a:rPr lang="en-GB" sz="2500" b="1" dirty="0" smtClean="0">
                <a:solidFill>
                  <a:schemeClr val="accent4">
                    <a:lumMod val="75000"/>
                  </a:schemeClr>
                </a:solidFill>
              </a:rPr>
              <a:t>.NET truly is entering a new era of write once, run anywhere, </a:t>
            </a:r>
            <a:r>
              <a:rPr lang="en-GB" sz="2500" b="1" dirty="0" err="1" smtClean="0">
                <a:solidFill>
                  <a:schemeClr val="accent4">
                    <a:lumMod val="75000"/>
                  </a:schemeClr>
                </a:solidFill>
              </a:rPr>
              <a:t>i</a:t>
            </a:r>
            <a:r>
              <a:rPr lang="en-GB" sz="2500" b="1" dirty="0" smtClean="0">
                <a:solidFill>
                  <a:schemeClr val="accent4">
                    <a:lumMod val="75000"/>
                  </a:schemeClr>
                </a:solidFill>
              </a:rPr>
              <a:t> can now even run a full .NET stack on my Raspberry PI!</a:t>
            </a:r>
            <a:endParaRPr lang="en-GB" sz="2500" dirty="0">
              <a:solidFill>
                <a:schemeClr val="accent4">
                  <a:lumMod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6000" r="-26000"/>
          </a:stretch>
        </a:blipFill>
        <a:effectLst/>
      </p:bgPr>
    </p:bg>
    <p:spTree>
      <p:nvGrpSpPr>
        <p:cNvPr id="1" name=""/>
        <p:cNvGrpSpPr/>
        <p:nvPr/>
      </p:nvGrpSpPr>
      <p:grpSpPr>
        <a:xfrm>
          <a:off x="0" y="0"/>
          <a:ext cx="0" cy="0"/>
          <a:chOff x="0" y="0"/>
          <a:chExt cx="0" cy="0"/>
        </a:xfrm>
      </p:grpSpPr>
      <p:sp>
        <p:nvSpPr>
          <p:cNvPr id="2" name="TextBox 1"/>
          <p:cNvSpPr txBox="1"/>
          <p:nvPr/>
        </p:nvSpPr>
        <p:spPr>
          <a:xfrm>
            <a:off x="179512" y="2348880"/>
            <a:ext cx="8784976" cy="1015663"/>
          </a:xfrm>
          <a:prstGeom prst="rect">
            <a:avLst/>
          </a:prstGeom>
          <a:noFill/>
        </p:spPr>
        <p:txBody>
          <a:bodyPr wrap="square" rtlCol="0">
            <a:spAutoFit/>
          </a:bodyPr>
          <a:lstStyle/>
          <a:p>
            <a:pPr algn="ctr"/>
            <a:r>
              <a:rPr lang="en-GB" sz="6000" dirty="0" smtClean="0"/>
              <a:t>Demo Time</a:t>
            </a:r>
            <a:endParaRPr lang="en-GB" sz="6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6000" r="-26000"/>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Who Am I (How to contact me)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You can find me on twitter as</a:t>
            </a:r>
          </a:p>
          <a:p>
            <a:pPr lvl="1">
              <a:spcBef>
                <a:spcPct val="20000"/>
              </a:spcBef>
              <a:buFont typeface="Arial" pitchFamily="34" charset="0"/>
              <a:buChar char="•"/>
            </a:pPr>
            <a:r>
              <a:rPr lang="en-GB" sz="2500" b="1" dirty="0" smtClean="0">
                <a:solidFill>
                  <a:schemeClr val="accent4">
                    <a:lumMod val="75000"/>
                  </a:schemeClr>
                </a:solidFill>
              </a:rPr>
              <a:t>@Shawty_ds</a:t>
            </a:r>
            <a:endPar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You can find me on Linked-In</a:t>
            </a:r>
          </a:p>
          <a:p>
            <a:pPr lvl="1">
              <a:spcBef>
                <a:spcPct val="20000"/>
              </a:spcBef>
              <a:buFont typeface="Arial" pitchFamily="34" charset="0"/>
              <a:buChar char="•"/>
            </a:pPr>
            <a:r>
              <a:rPr lang="en-GB" sz="2500" b="1" dirty="0" smtClean="0">
                <a:solidFill>
                  <a:schemeClr val="accent4">
                    <a:lumMod val="75000"/>
                  </a:schemeClr>
                </a:solidFill>
              </a:rPr>
              <a:t>https://www.linkedin.com/in/petershaw08</a:t>
            </a: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You can email me</a:t>
            </a:r>
          </a:p>
          <a:p>
            <a:pPr lvl="1">
              <a:spcBef>
                <a:spcPct val="20000"/>
              </a:spcBef>
              <a:buFont typeface="Arial" pitchFamily="34" charset="0"/>
              <a:buChar char="•"/>
            </a:pPr>
            <a:r>
              <a:rPr lang="en-GB" sz="2500" b="1" dirty="0" smtClean="0">
                <a:solidFill>
                  <a:schemeClr val="accent4">
                    <a:lumMod val="75000"/>
                  </a:schemeClr>
                </a:solidFill>
              </a:rPr>
              <a:t>Shawty.d.ds@googlemail.com</a:t>
            </a:r>
            <a:endPar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6000" r="-26000"/>
          </a:stretch>
        </a:blipFill>
        <a:effectLst/>
      </p:bgPr>
    </p:bg>
    <p:spTree>
      <p:nvGrpSpPr>
        <p:cNvPr id="1" name=""/>
        <p:cNvGrpSpPr/>
        <p:nvPr/>
      </p:nvGrpSpPr>
      <p:grpSpPr>
        <a:xfrm>
          <a:off x="0" y="0"/>
          <a:ext cx="0" cy="0"/>
          <a:chOff x="0" y="0"/>
          <a:chExt cx="0" cy="0"/>
        </a:xfrm>
      </p:grpSpPr>
      <p:sp>
        <p:nvSpPr>
          <p:cNvPr id="2" name="TextBox 1"/>
          <p:cNvSpPr txBox="1"/>
          <p:nvPr/>
        </p:nvSpPr>
        <p:spPr>
          <a:xfrm>
            <a:off x="179512" y="2996952"/>
            <a:ext cx="8784976" cy="1015663"/>
          </a:xfrm>
          <a:prstGeom prst="rect">
            <a:avLst/>
          </a:prstGeom>
          <a:noFill/>
        </p:spPr>
        <p:txBody>
          <a:bodyPr wrap="square" rtlCol="0">
            <a:spAutoFit/>
          </a:bodyPr>
          <a:lstStyle/>
          <a:p>
            <a:pPr algn="ctr"/>
            <a:r>
              <a:rPr lang="en-GB" sz="6000" dirty="0" smtClean="0"/>
              <a:t>Session Agenda</a:t>
            </a:r>
            <a:endParaRPr lang="en-GB" sz="6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Session Agenda</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Define what a Microservice Architecture is</a:t>
            </a:r>
          </a:p>
          <a:p>
            <a:pPr lvl="1">
              <a:spcBef>
                <a:spcPct val="20000"/>
              </a:spcBef>
              <a:buFont typeface="Arial" pitchFamily="34" charset="0"/>
              <a:buChar char="•"/>
            </a:pPr>
            <a:r>
              <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rPr>
              <a:t>Benefits</a:t>
            </a:r>
          </a:p>
          <a:p>
            <a:pPr lvl="1">
              <a:spcBef>
                <a:spcPct val="20000"/>
              </a:spcBef>
              <a:buFont typeface="Arial" pitchFamily="34" charset="0"/>
              <a:buChar char="•"/>
            </a:pPr>
            <a:r>
              <a:rPr lang="en-GB" sz="2500" b="1" dirty="0" smtClean="0">
                <a:solidFill>
                  <a:schemeClr val="accent4">
                    <a:lumMod val="75000"/>
                  </a:schemeClr>
                </a:solidFill>
              </a:rPr>
              <a:t>Drawbacks</a:t>
            </a:r>
            <a:endPar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Explain why Owin &amp; Katana have an important role to play</a:t>
            </a:r>
          </a:p>
          <a:p>
            <a:pPr lvl="1">
              <a:spcBef>
                <a:spcPct val="20000"/>
              </a:spcBef>
              <a:buFont typeface="Arial" pitchFamily="34" charset="0"/>
              <a:buChar char="•"/>
            </a:pPr>
            <a:r>
              <a:rPr lang="en-GB" sz="2500" b="1" dirty="0" smtClean="0">
                <a:solidFill>
                  <a:schemeClr val="accent4">
                    <a:lumMod val="75000"/>
                  </a:schemeClr>
                </a:solidFill>
              </a:rPr>
              <a:t>Lightweight Services</a:t>
            </a:r>
          </a:p>
          <a:p>
            <a:pPr lvl="1">
              <a:spcBef>
                <a:spcPct val="20000"/>
              </a:spcBef>
              <a:buFont typeface="Arial" pitchFamily="34" charset="0"/>
              <a:buChar char="•"/>
            </a:pPr>
            <a:r>
              <a:rPr lang="en-GB" sz="2500" b="1" dirty="0" smtClean="0">
                <a:solidFill>
                  <a:schemeClr val="accent4">
                    <a:lumMod val="75000"/>
                  </a:schemeClr>
                </a:solidFill>
              </a:rPr>
              <a:t>Platform Agnostic</a:t>
            </a: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Practical/Technical demonstration</a:t>
            </a:r>
          </a:p>
          <a:p>
            <a:pPr lvl="1">
              <a:spcBef>
                <a:spcPct val="20000"/>
              </a:spcBef>
              <a:buFont typeface="Arial" pitchFamily="34" charset="0"/>
              <a:buChar char="•"/>
            </a:pPr>
            <a:r>
              <a:rPr lang="en-GB" sz="2500" b="1" dirty="0" smtClean="0">
                <a:solidFill>
                  <a:schemeClr val="accent4">
                    <a:lumMod val="75000"/>
                  </a:schemeClr>
                </a:solidFill>
              </a:rPr>
              <a:t>Working Microservice Setup under IIS7</a:t>
            </a:r>
          </a:p>
          <a:p>
            <a:pPr lvl="1">
              <a:spcBef>
                <a:spcPct val="20000"/>
              </a:spcBef>
              <a:buFont typeface="Arial" pitchFamily="34" charset="0"/>
              <a:buChar char="•"/>
            </a:pPr>
            <a:r>
              <a:rPr lang="en-GB" sz="2500" b="1" dirty="0" smtClean="0">
                <a:solidFill>
                  <a:schemeClr val="accent4">
                    <a:lumMod val="75000"/>
                  </a:schemeClr>
                </a:solidFill>
              </a:rPr>
              <a:t>Tour of some </a:t>
            </a:r>
            <a:r>
              <a:rPr lang="en-GB" sz="2500" b="1" dirty="0" err="1" smtClean="0">
                <a:solidFill>
                  <a:schemeClr val="accent4">
                    <a:lumMod val="75000"/>
                  </a:schemeClr>
                </a:solidFill>
              </a:rPr>
              <a:t>Owin</a:t>
            </a:r>
            <a:r>
              <a:rPr lang="en-GB" sz="2500" b="1" dirty="0" smtClean="0">
                <a:solidFill>
                  <a:schemeClr val="accent4">
                    <a:lumMod val="75000"/>
                  </a:schemeClr>
                </a:solidFill>
              </a:rPr>
              <a:t>/Katana services &amp; code</a:t>
            </a:r>
            <a:endPar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6000" r="-26000"/>
          </a:stretch>
        </a:blipFill>
        <a:effectLst/>
      </p:bgPr>
    </p:bg>
    <p:spTree>
      <p:nvGrpSpPr>
        <p:cNvPr id="1" name=""/>
        <p:cNvGrpSpPr/>
        <p:nvPr/>
      </p:nvGrpSpPr>
      <p:grpSpPr>
        <a:xfrm>
          <a:off x="0" y="0"/>
          <a:ext cx="0" cy="0"/>
          <a:chOff x="0" y="0"/>
          <a:chExt cx="0" cy="0"/>
        </a:xfrm>
      </p:grpSpPr>
      <p:sp>
        <p:nvSpPr>
          <p:cNvPr id="2" name="TextBox 1"/>
          <p:cNvSpPr txBox="1"/>
          <p:nvPr/>
        </p:nvSpPr>
        <p:spPr>
          <a:xfrm>
            <a:off x="179512" y="2348880"/>
            <a:ext cx="8784976" cy="1938992"/>
          </a:xfrm>
          <a:prstGeom prst="rect">
            <a:avLst/>
          </a:prstGeom>
          <a:noFill/>
        </p:spPr>
        <p:txBody>
          <a:bodyPr wrap="square" rtlCol="0">
            <a:spAutoFit/>
          </a:bodyPr>
          <a:lstStyle/>
          <a:p>
            <a:pPr algn="ctr"/>
            <a:r>
              <a:rPr lang="en-GB" sz="6000" dirty="0" smtClean="0"/>
              <a:t>What is a Microservice</a:t>
            </a:r>
          </a:p>
          <a:p>
            <a:pPr algn="ctr"/>
            <a:r>
              <a:rPr lang="en-GB" sz="6000" dirty="0" smtClean="0"/>
              <a:t>Architecture?</a:t>
            </a:r>
            <a:endParaRPr lang="en-GB" sz="6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What is a Microservice Architecture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It’s an architectural project design pattern</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It’s a set of guidelines on which to base deployment choices</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It’s already supported by EVERY server setup on the planet</a:t>
            </a:r>
            <a:endParaRPr lang="en-GB" sz="3200"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1" u="none" strike="noStrike" kern="1200" cap="none" spc="0" normalizeH="0" noProof="0" dirty="0">
              <a:ln>
                <a:noFill/>
              </a:ln>
              <a:solidFill>
                <a:schemeClr val="tx1">
                  <a:tint val="75000"/>
                </a:schemeClr>
              </a:solidFill>
              <a:effectLst/>
              <a:uLnTx/>
              <a:uFillTx/>
              <a:latin typeface="+mn-lt"/>
              <a:ea typeface="+mn-ea"/>
              <a:cs typeface="+mn-cs"/>
            </a:endParaRPr>
          </a:p>
          <a:p>
            <a:pPr>
              <a:spcBef>
                <a:spcPct val="20000"/>
              </a:spcBef>
              <a:buFont typeface="Arial" pitchFamily="34" charset="0"/>
              <a:buChar char="•"/>
            </a:pPr>
            <a:r>
              <a:rPr lang="en-GB" sz="2500" b="1" dirty="0">
                <a:solidFill>
                  <a:schemeClr val="accent6">
                    <a:lumMod val="75000"/>
                  </a:schemeClr>
                </a:solidFill>
              </a:rPr>
              <a:t>It’s </a:t>
            </a:r>
            <a:r>
              <a:rPr lang="en-GB" sz="2500" b="1" dirty="0" smtClean="0">
                <a:solidFill>
                  <a:schemeClr val="accent6">
                    <a:lumMod val="75000"/>
                  </a:schemeClr>
                </a:solidFill>
              </a:rPr>
              <a:t>been around for a long time (or at least the concept has)</a:t>
            </a:r>
            <a:endParaRPr lang="en-GB" sz="3200" dirty="0" smtClean="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What is a Microservice Architecture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It’s the very opposite of the general purpose monolithic architectures we seem to use today</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It makes scaling easier and more importantly, less costly</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It’s separation of concerns over and above software level</a:t>
            </a:r>
            <a:endParaRPr lang="en-GB" sz="3200"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1" u="none" strike="noStrike" kern="1200" cap="none" spc="0" normalizeH="0" noProof="0" dirty="0">
              <a:ln>
                <a:noFill/>
              </a:ln>
              <a:solidFill>
                <a:schemeClr val="tx1">
                  <a:tint val="75000"/>
                </a:schemeClr>
              </a:solidFill>
              <a:effectLst/>
              <a:uLnTx/>
              <a:uFillTx/>
              <a:latin typeface="+mn-lt"/>
              <a:ea typeface="+mn-ea"/>
              <a:cs typeface="+mn-cs"/>
            </a:endParaRPr>
          </a:p>
          <a:p>
            <a:pPr>
              <a:spcBef>
                <a:spcPct val="20000"/>
              </a:spcBef>
              <a:buFont typeface="Arial" pitchFamily="34" charset="0"/>
              <a:buChar char="•"/>
            </a:pPr>
            <a:r>
              <a:rPr lang="en-GB" sz="2500" b="1" dirty="0" smtClean="0">
                <a:solidFill>
                  <a:schemeClr val="accent6">
                    <a:lumMod val="75000"/>
                  </a:schemeClr>
                </a:solidFill>
              </a:rPr>
              <a:t>It’s NOT platform specific</a:t>
            </a:r>
            <a:endParaRPr lang="en-GB" sz="3200" dirty="0" smtClean="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1570186"/>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What does a Microservice Architecture</a:t>
            </a:r>
          </a:p>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dirty="0" smtClean="0">
                <a:latin typeface="+mj-lt"/>
                <a:ea typeface="+mj-ea"/>
                <a:cs typeface="+mj-cs"/>
              </a:rPr>
              <a:t>Look like?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0" y="1700808"/>
            <a:ext cx="9144000" cy="477054"/>
          </a:xfrm>
          <a:prstGeom prst="rect">
            <a:avLst/>
          </a:prstGeom>
          <a:noFill/>
        </p:spPr>
        <p:txBody>
          <a:bodyPr wrap="square" rtlCol="0">
            <a:spAutoFit/>
          </a:bodyPr>
          <a:lstStyle/>
          <a:p>
            <a:pPr algn="ctr"/>
            <a:r>
              <a:rPr lang="en-GB" sz="2500" dirty="0" smtClean="0">
                <a:solidFill>
                  <a:schemeClr val="accent6">
                    <a:lumMod val="75000"/>
                  </a:schemeClr>
                </a:solidFill>
              </a:rPr>
              <a:t>First let’s see a monolithic architecture for comparison</a:t>
            </a:r>
            <a:endParaRPr lang="en-GB" sz="2500" dirty="0">
              <a:solidFill>
                <a:schemeClr val="accent6">
                  <a:lumMod val="75000"/>
                </a:schemeClr>
              </a:solidFill>
            </a:endParaRPr>
          </a:p>
        </p:txBody>
      </p:sp>
      <p:pic>
        <p:nvPicPr>
          <p:cNvPr id="1027" name="Picture 3" descr="F:\Resources\PPT Related\monolithic-servers-only.png"/>
          <p:cNvPicPr>
            <a:picLocks noChangeAspect="1" noChangeArrowheads="1"/>
          </p:cNvPicPr>
          <p:nvPr/>
        </p:nvPicPr>
        <p:blipFill>
          <a:blip r:embed="rId4" cstate="print"/>
          <a:srcRect/>
          <a:stretch>
            <a:fillRect/>
          </a:stretch>
        </p:blipFill>
        <p:spPr bwMode="auto">
          <a:xfrm>
            <a:off x="683568" y="3300561"/>
            <a:ext cx="3133725" cy="3152775"/>
          </a:xfrm>
          <a:prstGeom prst="rect">
            <a:avLst/>
          </a:prstGeom>
          <a:noFill/>
        </p:spPr>
      </p:pic>
      <p:pic>
        <p:nvPicPr>
          <p:cNvPr id="1028" name="Picture 4" descr="F:\Resources\PPT Related\monolithic-single-server.png"/>
          <p:cNvPicPr>
            <a:picLocks noChangeAspect="1" noChangeArrowheads="1"/>
          </p:cNvPicPr>
          <p:nvPr/>
        </p:nvPicPr>
        <p:blipFill>
          <a:blip r:embed="rId5" cstate="print"/>
          <a:srcRect/>
          <a:stretch>
            <a:fillRect/>
          </a:stretch>
        </p:blipFill>
        <p:spPr bwMode="auto">
          <a:xfrm>
            <a:off x="4067944" y="2276872"/>
            <a:ext cx="857250" cy="876300"/>
          </a:xfrm>
          <a:prstGeom prst="rect">
            <a:avLst/>
          </a:prstGeom>
          <a:noFill/>
        </p:spPr>
      </p:pic>
      <p:pic>
        <p:nvPicPr>
          <p:cNvPr id="1029" name="Picture 5" descr="F:\Resources\PPT Related\monolithic-servers-only.png"/>
          <p:cNvPicPr>
            <a:picLocks noChangeAspect="1" noChangeArrowheads="1"/>
          </p:cNvPicPr>
          <p:nvPr/>
        </p:nvPicPr>
        <p:blipFill>
          <a:blip r:embed="rId4" cstate="print"/>
          <a:srcRect/>
          <a:stretch>
            <a:fillRect/>
          </a:stretch>
        </p:blipFill>
        <p:spPr bwMode="auto">
          <a:xfrm>
            <a:off x="683568" y="3300561"/>
            <a:ext cx="3133725" cy="31527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55556E-7 2.37335E-6 L 0.5059 -0.00116 " pathEditMode="fixed" rAng="0" ptsTypes="AA">
                                      <p:cBhvr>
                                        <p:cTn id="6" dur="2000" fill="hold"/>
                                        <p:tgtEl>
                                          <p:spTgt spid="1029"/>
                                        </p:tgtEl>
                                        <p:attrNameLst>
                                          <p:attrName>ppt_x</p:attrName>
                                          <p:attrName>ppt_y</p:attrName>
                                        </p:attrNameLst>
                                      </p:cBhvr>
                                      <p:rCtr x="253"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TotalTime>
  <Words>3082</Words>
  <Application>Microsoft Office PowerPoint</Application>
  <PresentationFormat>On-screen Show (4:3)</PresentationFormat>
  <Paragraphs>257</Paragraphs>
  <Slides>24</Slides>
  <Notes>17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Microservice Architectures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shawty</dc:creator>
  <cp:lastModifiedBy>shawty</cp:lastModifiedBy>
  <cp:revision>45</cp:revision>
  <dcterms:created xsi:type="dcterms:W3CDTF">2014-11-28T12:38:11Z</dcterms:created>
  <dcterms:modified xsi:type="dcterms:W3CDTF">2014-11-28T21:16:04Z</dcterms:modified>
</cp:coreProperties>
</file>