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66" r:id="rId5"/>
    <p:sldId id="259" r:id="rId6"/>
    <p:sldId id="258" r:id="rId7"/>
    <p:sldId id="272" r:id="rId8"/>
    <p:sldId id="271" r:id="rId9"/>
    <p:sldId id="273" r:id="rId10"/>
    <p:sldId id="274" r:id="rId11"/>
    <p:sldId id="275" r:id="rId12"/>
    <p:sldId id="276" r:id="rId13"/>
    <p:sldId id="277" r:id="rId14"/>
    <p:sldId id="269"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274" autoAdjust="0"/>
  </p:normalViewPr>
  <p:slideViewPr>
    <p:cSldViewPr snapToGrid="0" showGuides="1">
      <p:cViewPr varScale="1">
        <p:scale>
          <a:sx n="72" d="100"/>
          <a:sy n="72" d="100"/>
        </p:scale>
        <p:origin x="660" y="7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27.07.2019</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27.07.2019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5</a:t>
            </a:fld>
            <a:endParaRPr lang="ru-RU" dirty="0"/>
          </a:p>
        </p:txBody>
      </p:sp>
    </p:spTree>
    <p:extLst>
      <p:ext uri="{BB962C8B-B14F-4D97-AF65-F5344CB8AC3E}">
        <p14:creationId xmlns:p14="http://schemas.microsoft.com/office/powerpoint/2010/main" val="784103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6</a:t>
            </a:fld>
            <a:endParaRPr lang="ru-RU" dirty="0"/>
          </a:p>
        </p:txBody>
      </p:sp>
    </p:spTree>
    <p:extLst>
      <p:ext uri="{BB962C8B-B14F-4D97-AF65-F5344CB8AC3E}">
        <p14:creationId xmlns:p14="http://schemas.microsoft.com/office/powerpoint/2010/main" val="4290947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7</a:t>
            </a:fld>
            <a:endParaRPr lang="ru-RU" dirty="0"/>
          </a:p>
        </p:txBody>
      </p:sp>
    </p:spTree>
    <p:extLst>
      <p:ext uri="{BB962C8B-B14F-4D97-AF65-F5344CB8AC3E}">
        <p14:creationId xmlns:p14="http://schemas.microsoft.com/office/powerpoint/2010/main" val="94535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8</a:t>
            </a:fld>
            <a:endParaRPr lang="ru-RU" dirty="0"/>
          </a:p>
        </p:txBody>
      </p:sp>
    </p:spTree>
    <p:extLst>
      <p:ext uri="{BB962C8B-B14F-4D97-AF65-F5344CB8AC3E}">
        <p14:creationId xmlns:p14="http://schemas.microsoft.com/office/powerpoint/2010/main" val="372152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D78A92-0141-4330-8F3E-FAADFAC23844}" type="slidenum">
              <a:rPr lang="ru-RU" smtClean="0"/>
              <a:t>9</a:t>
            </a:fld>
            <a:endParaRPr lang="ru-RU" dirty="0"/>
          </a:p>
        </p:txBody>
      </p:sp>
    </p:spTree>
    <p:extLst>
      <p:ext uri="{BB962C8B-B14F-4D97-AF65-F5344CB8AC3E}">
        <p14:creationId xmlns:p14="http://schemas.microsoft.com/office/powerpoint/2010/main" val="362569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393871" y="1071395"/>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199141" y="172809"/>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943600" y="1483675"/>
            <a:ext cx="624957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1115" y="43972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61477" y="4433244"/>
            <a:ext cx="17348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50657" y="4156602"/>
            <a:ext cx="45719"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50657" y="4682093"/>
            <a:ext cx="45719"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11115" y="140102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64709" y="4161024"/>
            <a:ext cx="1737363"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703304" y="4437664"/>
            <a:ext cx="3499370"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Graphic 33">
            <a:extLst>
              <a:ext uri="{FF2B5EF4-FFF2-40B4-BE49-F238E27FC236}">
                <a16:creationId xmlns:a16="http://schemas.microsoft.com/office/drawing/2014/main" id="{38956B41-4EE0-4C7C-8436-027F5DE8B1BC}"/>
              </a:ext>
            </a:extLst>
          </p:cNvPr>
          <p:cNvSpPr/>
          <p:nvPr userDrawn="1"/>
        </p:nvSpPr>
        <p:spPr>
          <a:xfrm>
            <a:off x="811114" y="4380907"/>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1370" y="6303737"/>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2242" y="6288518"/>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a:xfrm>
            <a:off x="10802308" y="6317526"/>
            <a:ext cx="549442" cy="365125"/>
          </a:xfrm>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457798" y="618773"/>
            <a:ext cx="5690680" cy="1517356"/>
          </a:xfrm>
        </p:spPr>
        <p:txBody>
          <a:bodyPr/>
          <a:lstStyle/>
          <a:p>
            <a:r>
              <a:rPr lang="en-US" dirty="0"/>
              <a:t>Flight Ticket Booking (FTB)</a:t>
            </a:r>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86259" y="3425363"/>
            <a:ext cx="3629300" cy="1296509"/>
          </a:xfrm>
        </p:spPr>
        <p:txBody>
          <a:bodyPr>
            <a:normAutofit fontScale="85000" lnSpcReduction="10000"/>
          </a:bodyPr>
          <a:lstStyle/>
          <a:p>
            <a:r>
              <a:rPr lang="en-US" dirty="0"/>
              <a:t>Team 6:</a:t>
            </a:r>
          </a:p>
          <a:p>
            <a:r>
              <a:rPr lang="en-US" dirty="0" err="1"/>
              <a:t>Chibuisi</a:t>
            </a:r>
            <a:r>
              <a:rPr lang="en-US" dirty="0"/>
              <a:t> Kelvin Amiaka</a:t>
            </a:r>
          </a:p>
          <a:p>
            <a:r>
              <a:rPr lang="en-US" dirty="0"/>
              <a:t>Ali Mohammad Ahmadi</a:t>
            </a:r>
            <a:endParaRPr lang="ru-RU" dirty="0"/>
          </a:p>
        </p:txBody>
      </p:sp>
      <p:sp>
        <p:nvSpPr>
          <p:cNvPr id="3" name="Text Placeholder 2">
            <a:extLst>
              <a:ext uri="{FF2B5EF4-FFF2-40B4-BE49-F238E27FC236}">
                <a16:creationId xmlns:a16="http://schemas.microsoft.com/office/drawing/2014/main" id="{5ECCBAE3-CEA3-4EE0-83F6-41CFC54D2B4A}"/>
              </a:ext>
            </a:extLst>
          </p:cNvPr>
          <p:cNvSpPr>
            <a:spLocks noGrp="1"/>
          </p:cNvSpPr>
          <p:nvPr>
            <p:ph type="body" sz="quarter" idx="20"/>
          </p:nvPr>
        </p:nvSpPr>
        <p:spPr/>
        <p:txBody>
          <a:bodyPr/>
          <a:lstStyle/>
          <a:p>
            <a:r>
              <a:rPr lang="en-US" dirty="0"/>
              <a:t>July</a:t>
            </a:r>
            <a:br>
              <a:rPr lang="en-US" dirty="0"/>
            </a:br>
            <a:r>
              <a:rPr lang="en-US" dirty="0"/>
              <a:t>2019</a:t>
            </a:r>
            <a:endParaRPr lang="ru-RU" dirty="0"/>
          </a:p>
        </p:txBody>
      </p:sp>
      <p:pic>
        <p:nvPicPr>
          <p:cNvPr id="12" name="Picture Placeholder 11" descr="Beautiful cliff sea town on sunset">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95E168-DA5E-4888-8D8A-92B118324C14}" type="slidenum">
              <a:rPr lang="ru-RU" smtClean="0"/>
              <a:t>10</a:t>
            </a:fld>
            <a:endParaRPr lang="ru-RU"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6449" y="1825625"/>
            <a:ext cx="5799102" cy="4351338"/>
          </a:xfrm>
        </p:spPr>
      </p:pic>
      <p:sp>
        <p:nvSpPr>
          <p:cNvPr id="5" name="Title 4"/>
          <p:cNvSpPr>
            <a:spLocks noGrp="1"/>
          </p:cNvSpPr>
          <p:nvPr>
            <p:ph type="title"/>
          </p:nvPr>
        </p:nvSpPr>
        <p:spPr/>
        <p:txBody>
          <a:bodyPr/>
          <a:lstStyle/>
          <a:p>
            <a:r>
              <a:rPr lang="en-US" dirty="0"/>
              <a:t>VIEW OF PARTICIPATING CLASSES</a:t>
            </a:r>
          </a:p>
        </p:txBody>
      </p:sp>
    </p:spTree>
    <p:extLst>
      <p:ext uri="{BB962C8B-B14F-4D97-AF65-F5344CB8AC3E}">
        <p14:creationId xmlns:p14="http://schemas.microsoft.com/office/powerpoint/2010/main" val="25863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p:txBody>
          <a:bodyPr/>
          <a:lstStyle/>
          <a:p>
            <a:r>
              <a:rPr lang="en-US" dirty="0"/>
              <a:t>Problem Statement</a:t>
            </a:r>
            <a:endParaRPr lang="ru-RU" dirty="0"/>
          </a:p>
        </p:txBody>
      </p:sp>
      <p:sp>
        <p:nvSpPr>
          <p:cNvPr id="7" name="Text Placeholder 6">
            <a:extLst>
              <a:ext uri="{FF2B5EF4-FFF2-40B4-BE49-F238E27FC236}">
                <a16:creationId xmlns:a16="http://schemas.microsoft.com/office/drawing/2014/main" id="{B0CA970E-796E-4258-8457-D1CEF7B4B866}"/>
              </a:ext>
            </a:extLst>
          </p:cNvPr>
          <p:cNvSpPr>
            <a:spLocks noGrp="1"/>
          </p:cNvSpPr>
          <p:nvPr>
            <p:ph type="body" idx="20"/>
          </p:nvPr>
        </p:nvSpPr>
        <p:spPr>
          <a:xfrm>
            <a:off x="330048" y="2081463"/>
            <a:ext cx="10666816" cy="3546407"/>
          </a:xfrm>
        </p:spPr>
        <p:txBody>
          <a:bodyPr>
            <a:noAutofit/>
          </a:bodyPr>
          <a:lstStyle/>
          <a:p>
            <a:pPr algn="just"/>
            <a:r>
              <a:rPr lang="en-US" sz="3600" dirty="0"/>
              <a:t>Aero Travels is an airline reservation company. It has numbers of branches spread across the world. The Aero Travels manages flight operations manually, but as its customers grow in number, managing flight operations manually becomes difficult and time consuming. So, it would be better to use an automated system.</a:t>
            </a:r>
          </a:p>
        </p:txBody>
      </p:sp>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39535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707568" y="3680450"/>
            <a:ext cx="4503295" cy="782638"/>
          </a:xfrm>
        </p:spPr>
        <p:txBody>
          <a:bodyPr/>
          <a:lstStyle/>
          <a:p>
            <a:r>
              <a:rPr lang="en-US" dirty="0"/>
              <a:t>Users</a:t>
            </a:r>
            <a:endParaRPr lang="ru-RU" dirty="0"/>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707568" y="4612288"/>
            <a:ext cx="7008236" cy="1753627"/>
          </a:xfrm>
        </p:spPr>
        <p:txBody>
          <a:bodyPr>
            <a:normAutofit/>
          </a:bodyPr>
          <a:lstStyle/>
          <a:p>
            <a:r>
              <a:rPr lang="en-US" sz="3600" dirty="0"/>
              <a:t>Admin</a:t>
            </a:r>
          </a:p>
          <a:p>
            <a:r>
              <a:rPr lang="en-US" sz="3600" dirty="0"/>
              <a:t>Travel Agents</a:t>
            </a:r>
          </a:p>
          <a:p>
            <a:r>
              <a:rPr lang="en-US" sz="3600" dirty="0"/>
              <a:t>Customers</a:t>
            </a:r>
          </a:p>
          <a:p>
            <a:endParaRPr lang="en-US" sz="6000" dirty="0"/>
          </a:p>
          <a:p>
            <a:endParaRPr lang="ru-RU" sz="6000" dirty="0"/>
          </a:p>
        </p:txBody>
      </p:sp>
      <p:pic>
        <p:nvPicPr>
          <p:cNvPr id="14" name="Picture Placeholder 13" descr="Boat on sunset sea">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rotWithShape="1">
          <a:blip r:embed="rId2"/>
          <a:srcRect l="18" t="19053" r="-18" b="-174"/>
          <a:stretch/>
        </p:blipFill>
        <p:spPr>
          <a:xfrm>
            <a:off x="5919536" y="1483675"/>
            <a:ext cx="6273641"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
        <p:nvSpPr>
          <p:cNvPr id="11" name="Title 1">
            <a:extLst>
              <a:ext uri="{FF2B5EF4-FFF2-40B4-BE49-F238E27FC236}">
                <a16:creationId xmlns:a16="http://schemas.microsoft.com/office/drawing/2014/main" id="{64F79B87-4AA7-436A-A28E-213168C1C67B}"/>
              </a:ext>
            </a:extLst>
          </p:cNvPr>
          <p:cNvSpPr txBox="1">
            <a:spLocks/>
          </p:cNvSpPr>
          <p:nvPr/>
        </p:nvSpPr>
        <p:spPr>
          <a:xfrm>
            <a:off x="707568" y="701037"/>
            <a:ext cx="4503295" cy="7826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dirty="0"/>
              <a:t>FTB System Functionalities</a:t>
            </a:r>
            <a:endParaRPr lang="ru-RU" dirty="0"/>
          </a:p>
        </p:txBody>
      </p:sp>
      <p:sp>
        <p:nvSpPr>
          <p:cNvPr id="1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707568" y="1632875"/>
            <a:ext cx="7008236" cy="1753627"/>
          </a:xfrm>
        </p:spPr>
        <p:txBody>
          <a:bodyPr>
            <a:normAutofit fontScale="92500" lnSpcReduction="20000"/>
          </a:bodyPr>
          <a:lstStyle/>
          <a:p>
            <a:r>
              <a:rPr lang="en-US" sz="3600" dirty="0"/>
              <a:t>Schedule Flights</a:t>
            </a:r>
          </a:p>
          <a:p>
            <a:r>
              <a:rPr lang="en-US" sz="3600" dirty="0"/>
              <a:t>Book Flights</a:t>
            </a:r>
          </a:p>
          <a:p>
            <a:r>
              <a:rPr lang="en-US" sz="3600" dirty="0"/>
              <a:t>Search Available Flights</a:t>
            </a:r>
          </a:p>
          <a:p>
            <a:r>
              <a:rPr lang="en-US" sz="3600" dirty="0"/>
              <a:t>Verify Booking</a:t>
            </a:r>
            <a:endParaRPr lang="ru-RU" sz="6000" dirty="0"/>
          </a:p>
        </p:txBody>
      </p:sp>
    </p:spTree>
    <p:extLst>
      <p:ext uri="{BB962C8B-B14F-4D97-AF65-F5344CB8AC3E}">
        <p14:creationId xmlns:p14="http://schemas.microsoft.com/office/powerpoint/2010/main" val="202353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437021" y="637473"/>
            <a:ext cx="5943600" cy="6088380"/>
          </a:xfrm>
          <a:prstGeom prst="rect">
            <a:avLst/>
          </a:prstGeom>
        </p:spPr>
      </p:pic>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Use Case Diagram</a:t>
            </a:r>
          </a:p>
        </p:txBody>
      </p:sp>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4</a:t>
            </a:fld>
            <a:endParaRPr lang="ru-RU" dirty="0"/>
          </a:p>
        </p:txBody>
      </p:sp>
    </p:spTree>
    <p:extLst>
      <p:ext uri="{BB962C8B-B14F-4D97-AF65-F5344CB8AC3E}">
        <p14:creationId xmlns:p14="http://schemas.microsoft.com/office/powerpoint/2010/main" val="5958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13" name="Rectangle 12"/>
          <p:cNvSpPr/>
          <p:nvPr/>
        </p:nvSpPr>
        <p:spPr>
          <a:xfrm>
            <a:off x="458003" y="457200"/>
            <a:ext cx="6532814" cy="923330"/>
          </a:xfrm>
          <a:prstGeom prst="rect">
            <a:avLst/>
          </a:prstGeom>
          <a:noFill/>
        </p:spPr>
        <p:txBody>
          <a:bodyPr wrap="none" lIns="91440" tIns="45720" rIns="91440" bIns="45720">
            <a:spAutoFit/>
          </a:bodyPr>
          <a:lstStyle/>
          <a:p>
            <a:r>
              <a:rPr lang="en-US" sz="5400" b="0" cap="none" spc="0" dirty="0">
                <a:ln w="0"/>
                <a:solidFill>
                  <a:schemeClr val="accent1"/>
                </a:solidFill>
                <a:effectLst>
                  <a:outerShdw blurRad="38100" dist="25400" dir="5400000" algn="ctr" rotWithShape="0">
                    <a:srgbClr val="6E747A">
                      <a:alpha val="43000"/>
                    </a:srgbClr>
                  </a:outerShdw>
                </a:effectLst>
              </a:rPr>
              <a:t>System Architecture </a:t>
            </a:r>
          </a:p>
        </p:txBody>
      </p:sp>
      <p:pic>
        <p:nvPicPr>
          <p:cNvPr id="5" name="Picture 4">
            <a:extLst>
              <a:ext uri="{FF2B5EF4-FFF2-40B4-BE49-F238E27FC236}">
                <a16:creationId xmlns:a16="http://schemas.microsoft.com/office/drawing/2014/main" id="{9D05149C-66D8-453E-BB36-42D2B2F76935}"/>
              </a:ext>
            </a:extLst>
          </p:cNvPr>
          <p:cNvPicPr>
            <a:picLocks noChangeAspect="1"/>
          </p:cNvPicPr>
          <p:nvPr/>
        </p:nvPicPr>
        <p:blipFill>
          <a:blip r:embed="rId3"/>
          <a:stretch>
            <a:fillRect/>
          </a:stretch>
        </p:blipFill>
        <p:spPr>
          <a:xfrm>
            <a:off x="3048000" y="1274200"/>
            <a:ext cx="7898376" cy="5583800"/>
          </a:xfrm>
          <a:prstGeom prst="rect">
            <a:avLst/>
          </a:prstGeom>
        </p:spPr>
      </p:pic>
    </p:spTree>
    <p:extLst>
      <p:ext uri="{BB962C8B-B14F-4D97-AF65-F5344CB8AC3E}">
        <p14:creationId xmlns:p14="http://schemas.microsoft.com/office/powerpoint/2010/main" val="185579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6</a:t>
            </a:fld>
            <a:endParaRPr lang="ru-RU"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322" y="575225"/>
            <a:ext cx="9507482" cy="5241594"/>
          </a:xfrm>
          <a:prstGeom prst="rect">
            <a:avLst/>
          </a:prstGeom>
        </p:spPr>
      </p:pic>
      <p:sp>
        <p:nvSpPr>
          <p:cNvPr id="13" name="Rectangle 12"/>
          <p:cNvSpPr/>
          <p:nvPr/>
        </p:nvSpPr>
        <p:spPr>
          <a:xfrm>
            <a:off x="121118" y="-21131"/>
            <a:ext cx="5112618" cy="2800767"/>
          </a:xfrm>
          <a:prstGeom prst="rect">
            <a:avLst/>
          </a:prstGeom>
          <a:noFill/>
        </p:spPr>
        <p:txBody>
          <a:bodyPr wrap="square" lIns="91440" tIns="45720" rIns="91440" bIns="45720">
            <a:spAutoFit/>
          </a:bodyPr>
          <a:lstStyle/>
          <a:p>
            <a:r>
              <a:rPr lang="en-US" sz="4400" b="0" cap="none" spc="0" dirty="0">
                <a:ln w="0"/>
                <a:solidFill>
                  <a:schemeClr val="accent1"/>
                </a:solidFill>
                <a:effectLst>
                  <a:outerShdw blurRad="38100" dist="25400" dir="5400000" algn="ctr" rotWithShape="0">
                    <a:srgbClr val="6E747A">
                      <a:alpha val="43000"/>
                    </a:srgbClr>
                  </a:outerShdw>
                </a:effectLst>
              </a:rPr>
              <a:t>Sequence</a:t>
            </a:r>
          </a:p>
          <a:p>
            <a:r>
              <a:rPr lang="en-US" sz="4400" dirty="0">
                <a:ln w="0"/>
                <a:solidFill>
                  <a:schemeClr val="accent1"/>
                </a:solidFill>
                <a:effectLst>
                  <a:outerShdw blurRad="38100" dist="25400" dir="5400000" algn="ctr" rotWithShape="0">
                    <a:srgbClr val="6E747A">
                      <a:alpha val="43000"/>
                    </a:srgbClr>
                  </a:outerShdw>
                </a:effectLst>
              </a:rPr>
              <a:t>Diagram for</a:t>
            </a:r>
          </a:p>
          <a:p>
            <a:r>
              <a:rPr lang="en-US" sz="4400" dirty="0">
                <a:ln w="0"/>
                <a:solidFill>
                  <a:schemeClr val="accent1"/>
                </a:solidFill>
                <a:effectLst>
                  <a:outerShdw blurRad="38100" dist="25400" dir="5400000" algn="ctr" rotWithShape="0">
                    <a:srgbClr val="6E747A">
                      <a:alpha val="43000"/>
                    </a:srgbClr>
                  </a:outerShdw>
                </a:effectLst>
              </a:rPr>
              <a:t>Schedule</a:t>
            </a:r>
          </a:p>
          <a:p>
            <a:r>
              <a:rPr lang="en-US" sz="4400" b="0" cap="none" spc="0" dirty="0">
                <a:ln w="0"/>
                <a:solidFill>
                  <a:schemeClr val="accent1"/>
                </a:solidFill>
                <a:effectLst>
                  <a:outerShdw blurRad="38100" dist="25400" dir="5400000" algn="ctr" rotWithShape="0">
                    <a:srgbClr val="6E747A">
                      <a:alpha val="43000"/>
                    </a:srgbClr>
                  </a:outerShdw>
                </a:effectLst>
              </a:rPr>
              <a:t>Flight</a:t>
            </a:r>
          </a:p>
        </p:txBody>
      </p:sp>
    </p:spTree>
    <p:extLst>
      <p:ext uri="{BB962C8B-B14F-4D97-AF65-F5344CB8AC3E}">
        <p14:creationId xmlns:p14="http://schemas.microsoft.com/office/powerpoint/2010/main" val="189513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7</a:t>
            </a:fld>
            <a:endParaRPr lang="ru-RU" dirty="0"/>
          </a:p>
        </p:txBody>
      </p:sp>
      <p:sp>
        <p:nvSpPr>
          <p:cNvPr id="13" name="Rectangle 12"/>
          <p:cNvSpPr/>
          <p:nvPr/>
        </p:nvSpPr>
        <p:spPr>
          <a:xfrm>
            <a:off x="121118" y="-21131"/>
            <a:ext cx="5112618" cy="2123658"/>
          </a:xfrm>
          <a:prstGeom prst="rect">
            <a:avLst/>
          </a:prstGeom>
          <a:noFill/>
        </p:spPr>
        <p:txBody>
          <a:bodyPr wrap="square" lIns="91440" tIns="45720" rIns="91440" bIns="45720">
            <a:spAutoFit/>
          </a:bodyPr>
          <a:lstStyle/>
          <a:p>
            <a:r>
              <a:rPr lang="en-US" sz="4400" b="0" cap="none" spc="0" dirty="0">
                <a:ln w="0"/>
                <a:solidFill>
                  <a:schemeClr val="accent1"/>
                </a:solidFill>
                <a:effectLst>
                  <a:outerShdw blurRad="38100" dist="25400" dir="5400000" algn="ctr" rotWithShape="0">
                    <a:srgbClr val="6E747A">
                      <a:alpha val="43000"/>
                    </a:srgbClr>
                  </a:outerShdw>
                </a:effectLst>
              </a:rPr>
              <a:t>Sequence</a:t>
            </a:r>
          </a:p>
          <a:p>
            <a:r>
              <a:rPr lang="en-US" sz="4400" dirty="0">
                <a:ln w="0"/>
                <a:solidFill>
                  <a:schemeClr val="accent1"/>
                </a:solidFill>
                <a:effectLst>
                  <a:outerShdw blurRad="38100" dist="25400" dir="5400000" algn="ctr" rotWithShape="0">
                    <a:srgbClr val="6E747A">
                      <a:alpha val="43000"/>
                    </a:srgbClr>
                  </a:outerShdw>
                </a:effectLst>
              </a:rPr>
              <a:t>Diagram for</a:t>
            </a:r>
          </a:p>
          <a:p>
            <a:r>
              <a:rPr lang="en-US" sz="4400" dirty="0">
                <a:ln w="0"/>
                <a:solidFill>
                  <a:schemeClr val="accent1"/>
                </a:solidFill>
                <a:effectLst>
                  <a:outerShdw blurRad="38100" dist="25400" dir="5400000" algn="ctr" rotWithShape="0">
                    <a:srgbClr val="6E747A">
                      <a:alpha val="43000"/>
                    </a:srgbClr>
                  </a:outerShdw>
                </a:effectLst>
              </a:rPr>
              <a:t>Book Flight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699" y="305600"/>
            <a:ext cx="7878280" cy="5908710"/>
          </a:xfrm>
          <a:prstGeom prst="rect">
            <a:avLst/>
          </a:prstGeom>
        </p:spPr>
      </p:pic>
    </p:spTree>
    <p:extLst>
      <p:ext uri="{BB962C8B-B14F-4D97-AF65-F5344CB8AC3E}">
        <p14:creationId xmlns:p14="http://schemas.microsoft.com/office/powerpoint/2010/main" val="211855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8</a:t>
            </a:fld>
            <a:endParaRPr lang="ru-RU"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420" y="336886"/>
            <a:ext cx="8457655" cy="5340089"/>
          </a:xfrm>
          <a:prstGeom prst="rect">
            <a:avLst/>
          </a:prstGeom>
        </p:spPr>
      </p:pic>
      <p:sp>
        <p:nvSpPr>
          <p:cNvPr id="13" name="Rectangle 12"/>
          <p:cNvSpPr/>
          <p:nvPr/>
        </p:nvSpPr>
        <p:spPr>
          <a:xfrm>
            <a:off x="121118" y="-21131"/>
            <a:ext cx="5112618" cy="2800767"/>
          </a:xfrm>
          <a:prstGeom prst="rect">
            <a:avLst/>
          </a:prstGeom>
          <a:noFill/>
        </p:spPr>
        <p:txBody>
          <a:bodyPr wrap="square" lIns="91440" tIns="45720" rIns="91440" bIns="45720">
            <a:spAutoFit/>
          </a:bodyPr>
          <a:lstStyle/>
          <a:p>
            <a:r>
              <a:rPr lang="en-US" sz="4400" b="0" cap="none" spc="0" dirty="0">
                <a:ln w="0"/>
                <a:solidFill>
                  <a:schemeClr val="accent1"/>
                </a:solidFill>
                <a:effectLst>
                  <a:outerShdw blurRad="38100" dist="25400" dir="5400000" algn="ctr" rotWithShape="0">
                    <a:srgbClr val="6E747A">
                      <a:alpha val="43000"/>
                    </a:srgbClr>
                  </a:outerShdw>
                </a:effectLst>
              </a:rPr>
              <a:t>Sequence</a:t>
            </a:r>
          </a:p>
          <a:p>
            <a:r>
              <a:rPr lang="en-US" sz="4400" dirty="0">
                <a:ln w="0"/>
                <a:solidFill>
                  <a:schemeClr val="accent1"/>
                </a:solidFill>
                <a:effectLst>
                  <a:outerShdw blurRad="38100" dist="25400" dir="5400000" algn="ctr" rotWithShape="0">
                    <a:srgbClr val="6E747A">
                      <a:alpha val="43000"/>
                    </a:srgbClr>
                  </a:outerShdw>
                </a:effectLst>
              </a:rPr>
              <a:t>Diagram for</a:t>
            </a:r>
          </a:p>
          <a:p>
            <a:r>
              <a:rPr lang="en-US" sz="4400" dirty="0">
                <a:ln w="0"/>
                <a:solidFill>
                  <a:schemeClr val="accent1"/>
                </a:solidFill>
                <a:effectLst>
                  <a:outerShdw blurRad="38100" dist="25400" dir="5400000" algn="ctr" rotWithShape="0">
                    <a:srgbClr val="6E747A">
                      <a:alpha val="43000"/>
                    </a:srgbClr>
                  </a:outerShdw>
                </a:effectLst>
              </a:rPr>
              <a:t>Search </a:t>
            </a:r>
          </a:p>
          <a:p>
            <a:r>
              <a:rPr lang="en-US" sz="4400" dirty="0">
                <a:ln w="0"/>
                <a:solidFill>
                  <a:schemeClr val="accent1"/>
                </a:solidFill>
                <a:effectLst>
                  <a:outerShdw blurRad="38100" dist="25400" dir="5400000" algn="ctr" rotWithShape="0">
                    <a:srgbClr val="6E747A">
                      <a:alpha val="43000"/>
                    </a:srgbClr>
                  </a:outerShdw>
                </a:effectLst>
              </a:rPr>
              <a:t>Flight</a:t>
            </a:r>
          </a:p>
        </p:txBody>
      </p:sp>
    </p:spTree>
    <p:extLst>
      <p:ext uri="{BB962C8B-B14F-4D97-AF65-F5344CB8AC3E}">
        <p14:creationId xmlns:p14="http://schemas.microsoft.com/office/powerpoint/2010/main" val="283072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9</a:t>
            </a:fld>
            <a:endParaRPr lang="ru-RU"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0" y="304931"/>
            <a:ext cx="8011886" cy="5791069"/>
          </a:xfrm>
          <a:prstGeom prst="rect">
            <a:avLst/>
          </a:prstGeom>
        </p:spPr>
      </p:pic>
      <p:sp>
        <p:nvSpPr>
          <p:cNvPr id="13" name="Rectangle 12"/>
          <p:cNvSpPr/>
          <p:nvPr/>
        </p:nvSpPr>
        <p:spPr>
          <a:xfrm>
            <a:off x="229402" y="436069"/>
            <a:ext cx="5112618" cy="1446550"/>
          </a:xfrm>
          <a:prstGeom prst="rect">
            <a:avLst/>
          </a:prstGeom>
          <a:noFill/>
        </p:spPr>
        <p:txBody>
          <a:bodyPr wrap="square" lIns="91440" tIns="45720" rIns="91440" bIns="45720">
            <a:spAutoFit/>
          </a:bodyPr>
          <a:lstStyle/>
          <a:p>
            <a:r>
              <a:rPr lang="en-US" sz="4400" dirty="0">
                <a:ln w="0"/>
                <a:solidFill>
                  <a:schemeClr val="accent1"/>
                </a:solidFill>
                <a:effectLst>
                  <a:outerShdw blurRad="38100" dist="25400" dir="5400000" algn="ctr" rotWithShape="0">
                    <a:srgbClr val="6E747A">
                      <a:alpha val="43000"/>
                    </a:srgbClr>
                  </a:outerShdw>
                </a:effectLst>
              </a:rPr>
              <a:t>Collaboration</a:t>
            </a:r>
            <a:endParaRPr lang="en-US" sz="4400" b="0" cap="none" spc="0" dirty="0">
              <a:ln w="0"/>
              <a:solidFill>
                <a:schemeClr val="accent1"/>
              </a:solidFill>
              <a:effectLst>
                <a:outerShdw blurRad="38100" dist="25400" dir="5400000" algn="ctr" rotWithShape="0">
                  <a:srgbClr val="6E747A">
                    <a:alpha val="43000"/>
                  </a:srgbClr>
                </a:outerShdw>
              </a:effectLst>
            </a:endParaRPr>
          </a:p>
          <a:p>
            <a:r>
              <a:rPr lang="en-US" sz="4400" dirty="0">
                <a:ln w="0"/>
                <a:solidFill>
                  <a:schemeClr val="accent1"/>
                </a:solidFill>
                <a:effectLst>
                  <a:outerShdw blurRad="38100" dist="25400" dir="5400000" algn="ctr" rotWithShape="0">
                    <a:srgbClr val="6E747A">
                      <a:alpha val="43000"/>
                    </a:srgbClr>
                  </a:outerShdw>
                </a:effectLst>
              </a:rPr>
              <a:t>Diagram</a:t>
            </a:r>
          </a:p>
        </p:txBody>
      </p:sp>
    </p:spTree>
    <p:extLst>
      <p:ext uri="{BB962C8B-B14F-4D97-AF65-F5344CB8AC3E}">
        <p14:creationId xmlns:p14="http://schemas.microsoft.com/office/powerpoint/2010/main" val="1067501722"/>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3.xml><?xml version="1.0" encoding="utf-8"?>
<ds:datastoreItem xmlns:ds="http://schemas.openxmlformats.org/officeDocument/2006/customXml" ds:itemID="{12024DF7-0783-4549-86B7-A48B29FBA9C2}">
  <ds:schemaRefs>
    <ds:schemaRef ds:uri="http://schemas.microsoft.com/office/infopath/2007/PartnerControls"/>
    <ds:schemaRef ds:uri="fb0879af-3eba-417a-a55a-ffe6dcd6ca77"/>
    <ds:schemaRef ds:uri="http://purl.org/dc/elements/1.1/"/>
    <ds:schemaRef ds:uri="http://schemas.microsoft.com/office/2006/metadata/properties"/>
    <ds:schemaRef ds:uri="http://schemas.microsoft.com/sharepoint/v3"/>
    <ds:schemaRef ds:uri="http://purl.org/dc/terms/"/>
    <ds:schemaRef ds:uri="http://schemas.microsoft.com/office/2006/documentManagement/types"/>
    <ds:schemaRef ds:uri="6dc4bcd6-49db-4c07-9060-8acfc67cef9f"/>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134</Words>
  <Application>Microsoft Office PowerPoint</Application>
  <PresentationFormat>Widescreen</PresentationFormat>
  <Paragraphs>47</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Office Theme</vt:lpstr>
      <vt:lpstr>Flight Ticket Booking (FTB)</vt:lpstr>
      <vt:lpstr>Problem Statement</vt:lpstr>
      <vt:lpstr>Users</vt:lpstr>
      <vt:lpstr>Use Case Diagram</vt:lpstr>
      <vt:lpstr>PowerPoint Presentation</vt:lpstr>
      <vt:lpstr>PowerPoint Presentation</vt:lpstr>
      <vt:lpstr>PowerPoint Presentation</vt:lpstr>
      <vt:lpstr>PowerPoint Presentation</vt:lpstr>
      <vt:lpstr>PowerPoint Presentation</vt:lpstr>
      <vt:lpstr>VIEW OF PARTICIPATING CLASSES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2019-07-26T23:07:27Z</dcterms:created>
  <dcterms:modified xsi:type="dcterms:W3CDTF">2019-07-27T15:56:32Z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