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8" r:id="rId2"/>
    <p:sldId id="259" r:id="rId3"/>
    <p:sldId id="260" r:id="rId4"/>
    <p:sldId id="261" r:id="rId5"/>
    <p:sldId id="262" r:id="rId6"/>
    <p:sldId id="265" r:id="rId7"/>
    <p:sldId id="263"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660"/>
  </p:normalViewPr>
  <p:slideViewPr>
    <p:cSldViewPr snapToGrid="0">
      <p:cViewPr varScale="1">
        <p:scale>
          <a:sx n="78" d="100"/>
          <a:sy n="78" d="100"/>
        </p:scale>
        <p:origin x="73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49E4F4-69AA-48AD-AAA3-262AB9B0A82E}"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84C38C-13FA-4D8D-B4FD-6406B6F22EA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5362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49E4F4-69AA-48AD-AAA3-262AB9B0A82E}"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84C38C-13FA-4D8D-B4FD-6406B6F22EA2}" type="slidenum">
              <a:rPr lang="en-IN" smtClean="0"/>
              <a:t>‹#›</a:t>
            </a:fld>
            <a:endParaRPr lang="en-IN"/>
          </a:p>
        </p:txBody>
      </p:sp>
    </p:spTree>
    <p:extLst>
      <p:ext uri="{BB962C8B-B14F-4D97-AF65-F5344CB8AC3E}">
        <p14:creationId xmlns:p14="http://schemas.microsoft.com/office/powerpoint/2010/main" val="1455458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49E4F4-69AA-48AD-AAA3-262AB9B0A82E}"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84C38C-13FA-4D8D-B4FD-6406B6F22EA2}" type="slidenum">
              <a:rPr lang="en-IN" smtClean="0"/>
              <a:t>‹#›</a:t>
            </a:fld>
            <a:endParaRPr lang="en-IN"/>
          </a:p>
        </p:txBody>
      </p:sp>
    </p:spTree>
    <p:extLst>
      <p:ext uri="{BB962C8B-B14F-4D97-AF65-F5344CB8AC3E}">
        <p14:creationId xmlns:p14="http://schemas.microsoft.com/office/powerpoint/2010/main" val="1461510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49E4F4-69AA-48AD-AAA3-262AB9B0A82E}"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84C38C-13FA-4D8D-B4FD-6406B6F22EA2}" type="slidenum">
              <a:rPr lang="en-IN" smtClean="0"/>
              <a:t>‹#›</a:t>
            </a:fld>
            <a:endParaRPr lang="en-IN"/>
          </a:p>
        </p:txBody>
      </p:sp>
    </p:spTree>
    <p:extLst>
      <p:ext uri="{BB962C8B-B14F-4D97-AF65-F5344CB8AC3E}">
        <p14:creationId xmlns:p14="http://schemas.microsoft.com/office/powerpoint/2010/main" val="728553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49E4F4-69AA-48AD-AAA3-262AB9B0A82E}"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84C38C-13FA-4D8D-B4FD-6406B6F22EA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270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49E4F4-69AA-48AD-AAA3-262AB9B0A82E}" type="datetimeFigureOut">
              <a:rPr lang="en-IN" smtClean="0"/>
              <a:t>25-09-2024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84C38C-13FA-4D8D-B4FD-6406B6F22EA2}" type="slidenum">
              <a:rPr lang="en-IN" smtClean="0"/>
              <a:t>‹#›</a:t>
            </a:fld>
            <a:endParaRPr lang="en-IN"/>
          </a:p>
        </p:txBody>
      </p:sp>
    </p:spTree>
    <p:extLst>
      <p:ext uri="{BB962C8B-B14F-4D97-AF65-F5344CB8AC3E}">
        <p14:creationId xmlns:p14="http://schemas.microsoft.com/office/powerpoint/2010/main" val="88163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49E4F4-69AA-48AD-AAA3-262AB9B0A82E}" type="datetimeFigureOut">
              <a:rPr lang="en-IN" smtClean="0"/>
              <a:t>25-09-2024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84C38C-13FA-4D8D-B4FD-6406B6F22EA2}" type="slidenum">
              <a:rPr lang="en-IN" smtClean="0"/>
              <a:t>‹#›</a:t>
            </a:fld>
            <a:endParaRPr lang="en-IN"/>
          </a:p>
        </p:txBody>
      </p:sp>
    </p:spTree>
    <p:extLst>
      <p:ext uri="{BB962C8B-B14F-4D97-AF65-F5344CB8AC3E}">
        <p14:creationId xmlns:p14="http://schemas.microsoft.com/office/powerpoint/2010/main" val="3333689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49E4F4-69AA-48AD-AAA3-262AB9B0A82E}" type="datetimeFigureOut">
              <a:rPr lang="en-IN" smtClean="0"/>
              <a:t>25-09-2024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84C38C-13FA-4D8D-B4FD-6406B6F22EA2}" type="slidenum">
              <a:rPr lang="en-IN" smtClean="0"/>
              <a:t>‹#›</a:t>
            </a:fld>
            <a:endParaRPr lang="en-IN"/>
          </a:p>
        </p:txBody>
      </p:sp>
    </p:spTree>
    <p:extLst>
      <p:ext uri="{BB962C8B-B14F-4D97-AF65-F5344CB8AC3E}">
        <p14:creationId xmlns:p14="http://schemas.microsoft.com/office/powerpoint/2010/main" val="298478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D49E4F4-69AA-48AD-AAA3-262AB9B0A82E}" type="datetimeFigureOut">
              <a:rPr lang="en-IN" smtClean="0"/>
              <a:t>25-09-2024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184C38C-13FA-4D8D-B4FD-6406B6F22EA2}" type="slidenum">
              <a:rPr lang="en-IN" smtClean="0"/>
              <a:t>‹#›</a:t>
            </a:fld>
            <a:endParaRPr lang="en-IN"/>
          </a:p>
        </p:txBody>
      </p:sp>
    </p:spTree>
    <p:extLst>
      <p:ext uri="{BB962C8B-B14F-4D97-AF65-F5344CB8AC3E}">
        <p14:creationId xmlns:p14="http://schemas.microsoft.com/office/powerpoint/2010/main" val="1204814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D49E4F4-69AA-48AD-AAA3-262AB9B0A82E}" type="datetimeFigureOut">
              <a:rPr lang="en-IN" smtClean="0"/>
              <a:t>25-09-2024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84C38C-13FA-4D8D-B4FD-6406B6F22EA2}" type="slidenum">
              <a:rPr lang="en-IN" smtClean="0"/>
              <a:t>‹#›</a:t>
            </a:fld>
            <a:endParaRPr lang="en-IN"/>
          </a:p>
        </p:txBody>
      </p:sp>
    </p:spTree>
    <p:extLst>
      <p:ext uri="{BB962C8B-B14F-4D97-AF65-F5344CB8AC3E}">
        <p14:creationId xmlns:p14="http://schemas.microsoft.com/office/powerpoint/2010/main" val="566257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49E4F4-69AA-48AD-AAA3-262AB9B0A82E}" type="datetimeFigureOut">
              <a:rPr lang="en-IN" smtClean="0"/>
              <a:t>25-09-2024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84C38C-13FA-4D8D-B4FD-6406B6F22EA2}" type="slidenum">
              <a:rPr lang="en-IN" smtClean="0"/>
              <a:t>‹#›</a:t>
            </a:fld>
            <a:endParaRPr lang="en-IN"/>
          </a:p>
        </p:txBody>
      </p:sp>
    </p:spTree>
    <p:extLst>
      <p:ext uri="{BB962C8B-B14F-4D97-AF65-F5344CB8AC3E}">
        <p14:creationId xmlns:p14="http://schemas.microsoft.com/office/powerpoint/2010/main" val="953377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D49E4F4-69AA-48AD-AAA3-262AB9B0A82E}" type="datetimeFigureOut">
              <a:rPr lang="en-IN" smtClean="0"/>
              <a:t>25-09-2024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184C38C-13FA-4D8D-B4FD-6406B6F22EA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06842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7BFE1-8F7D-8181-DA38-9F291CCF8598}"/>
              </a:ext>
            </a:extLst>
          </p:cNvPr>
          <p:cNvSpPr>
            <a:spLocks noGrp="1"/>
          </p:cNvSpPr>
          <p:nvPr>
            <p:ph type="title"/>
          </p:nvPr>
        </p:nvSpPr>
        <p:spPr/>
        <p:txBody>
          <a:bodyPr>
            <a:noAutofit/>
          </a:bodyPr>
          <a:lstStyle/>
          <a:p>
            <a:pPr algn="ctr">
              <a:lnSpc>
                <a:spcPct val="107000"/>
              </a:lnSpc>
              <a:spcAft>
                <a:spcPts val="800"/>
              </a:spcAft>
            </a:pPr>
            <a:r>
              <a:rPr lang="en-US" sz="4400" b="1" dirty="0"/>
              <a:t>Health Risk Insights: A Data-Driven Analysis of Insurance Claims and Patient Profiles</a:t>
            </a:r>
            <a:endParaRPr lang="en-IN" sz="44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D838662B-15E4-AAD2-E428-484109EEA390}"/>
              </a:ext>
            </a:extLst>
          </p:cNvPr>
          <p:cNvSpPr txBox="1"/>
          <p:nvPr/>
        </p:nvSpPr>
        <p:spPr>
          <a:xfrm>
            <a:off x="875071" y="2674374"/>
            <a:ext cx="10835148" cy="2963825"/>
          </a:xfrm>
          <a:prstGeom prst="rect">
            <a:avLst/>
          </a:prstGeom>
          <a:noFill/>
        </p:spPr>
        <p:txBody>
          <a:bodyPr wrap="square" rtlCol="0">
            <a:spAutoFit/>
          </a:bodyPr>
          <a:lstStyle/>
          <a:p>
            <a:pPr>
              <a:lnSpc>
                <a:spcPct val="107000"/>
              </a:lnSpc>
              <a:spcAft>
                <a:spcPts val="800"/>
              </a:spcAft>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Project Overview: Health Insurance Exploratory Data Analysis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This project involves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 health insurance dataset to extract meaningful insights. The dataset contains various attributes such as age, gender, body mass index (BMI), blood pressure, diabetic status, smoking habits, the number of children, and insurance claim amounts. The goal is to explore the relationships between these variables, identify key patterns, and provide actionable insights for improving health insurance decisions.</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IN" sz="1200" b="1" kern="100" dirty="0">
                <a:latin typeface="Calibri" panose="020F0502020204030204" pitchFamily="34" charset="0"/>
                <a:ea typeface="Calibri" panose="020F0502020204030204" pitchFamily="34" charset="0"/>
                <a:cs typeface="Times New Roman" panose="02020603050405020304" pitchFamily="18" charset="0"/>
              </a:rPr>
              <a:t>Tools Used;</a:t>
            </a:r>
          </a:p>
          <a:p>
            <a:pPr algn="just">
              <a:spcAft>
                <a:spcPts val="800"/>
              </a:spcAft>
            </a:pPr>
            <a:r>
              <a:rPr lang="en-IN" sz="1200" dirty="0"/>
              <a:t>Exploratory Data Analysis (EDA) : </a:t>
            </a:r>
            <a:r>
              <a:rPr lang="en-US" sz="1200" dirty="0"/>
              <a:t>Visualizations (scatter plots, bar plots, box plots), and identifying patterns.</a:t>
            </a:r>
            <a:endParaRPr lang="en-IN" sz="1200" b="1" kern="1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IN" sz="1200" dirty="0"/>
              <a:t>Python Programming</a:t>
            </a:r>
            <a:r>
              <a:rPr lang="en-IN" sz="1200" kern="100" dirty="0">
                <a:latin typeface="Calibri" panose="020F0502020204030204" pitchFamily="34" charset="0"/>
                <a:ea typeface="Calibri" panose="020F0502020204030204" pitchFamily="34" charset="0"/>
                <a:cs typeface="Times New Roman" panose="02020603050405020304" pitchFamily="18" charset="0"/>
              </a:rPr>
              <a:t> (</a:t>
            </a:r>
            <a:r>
              <a:rPr lang="en-IN" sz="1200" dirty="0"/>
              <a:t>pandas, </a:t>
            </a:r>
            <a:r>
              <a:rPr lang="en-IN" sz="1200" dirty="0" err="1"/>
              <a:t>numpy</a:t>
            </a:r>
            <a:r>
              <a:rPr lang="en-IN" sz="1200" dirty="0"/>
              <a:t>, seaborn, matplotlib)</a:t>
            </a:r>
            <a:endParaRPr lang="en-IN" sz="1200" b="1"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16753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C930C-953D-9950-FD40-60D15B3A027A}"/>
              </a:ext>
            </a:extLst>
          </p:cNvPr>
          <p:cNvSpPr>
            <a:spLocks noGrp="1"/>
          </p:cNvSpPr>
          <p:nvPr>
            <p:ph type="title"/>
          </p:nvPr>
        </p:nvSpPr>
        <p:spPr>
          <a:xfrm>
            <a:off x="1314572" y="1081548"/>
            <a:ext cx="10058400" cy="1101213"/>
          </a:xfrm>
        </p:spPr>
        <p:txBody>
          <a:bodyPr>
            <a:normAutofit/>
          </a:bodyPr>
          <a:lstStyle/>
          <a:p>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Project Objectives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Box 2">
            <a:extLst>
              <a:ext uri="{FF2B5EF4-FFF2-40B4-BE49-F238E27FC236}">
                <a16:creationId xmlns:a16="http://schemas.microsoft.com/office/drawing/2014/main" id="{D784354D-6219-A892-6EBC-EE5454BE36FC}"/>
              </a:ext>
            </a:extLst>
          </p:cNvPr>
          <p:cNvSpPr txBox="1"/>
          <p:nvPr/>
        </p:nvSpPr>
        <p:spPr>
          <a:xfrm>
            <a:off x="1190686" y="2182761"/>
            <a:ext cx="10182286" cy="4244880"/>
          </a:xfrm>
          <a:prstGeom prst="rect">
            <a:avLst/>
          </a:prstGeom>
          <a:noFill/>
        </p:spPr>
        <p:txBody>
          <a:bodyPr wrap="square" rtlCol="0">
            <a:spAutoFit/>
          </a:bodyPr>
          <a:lstStyle/>
          <a:p>
            <a:pPr marL="342900" lvl="0" indent="-342900">
              <a:lnSpc>
                <a:spcPct val="107000"/>
              </a:lnSpc>
              <a:spcAft>
                <a:spcPts val="800"/>
              </a:spcAft>
              <a:buFont typeface="+mj-lt"/>
              <a:buAutoNum type="arabicPeriod"/>
              <a:tabLst>
                <a:tab pos="457200" algn="l"/>
              </a:tabLst>
            </a:pP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Patient Demographics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Investigate the distribution of gender, age, and region to understand the demographic composition of the patients.</a:t>
            </a:r>
          </a:p>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Assess Health Indicators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Study BMI and blood pressure across different patient groups to identify common health trends or risk factors.</a:t>
            </a:r>
          </a:p>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Evaluate Lifestyle Impacts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Examine the effects of smoking, diabetes, and the number of children on health outcomes like BMI and blood pressure.</a:t>
            </a:r>
          </a:p>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Insurance Claims Analysis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Explore the relationship between patient characteristics and insurance claim amounts to detect any patterns influencing claim costs.</a:t>
            </a:r>
          </a:p>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Correlation Analysis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Use a heatmap to understand the correlations between variables such as age, BMI, blood pressure, smoking, diabetic status, and insurance claims.</a:t>
            </a:r>
          </a:p>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Predictive Insights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Identify which factors might be strong predictors of high insurance claims.</a:t>
            </a:r>
          </a:p>
          <a:p>
            <a:endParaRPr lang="en-IN" dirty="0"/>
          </a:p>
        </p:txBody>
      </p:sp>
    </p:spTree>
    <p:extLst>
      <p:ext uri="{BB962C8B-B14F-4D97-AF65-F5344CB8AC3E}">
        <p14:creationId xmlns:p14="http://schemas.microsoft.com/office/powerpoint/2010/main" val="3210995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8F4CA-71CA-2E87-BCC7-79835CCDDAE1}"/>
              </a:ext>
            </a:extLst>
          </p:cNvPr>
          <p:cNvSpPr>
            <a:spLocks noGrp="1"/>
          </p:cNvSpPr>
          <p:nvPr>
            <p:ph type="title"/>
          </p:nvPr>
        </p:nvSpPr>
        <p:spPr>
          <a:xfrm>
            <a:off x="1097280" y="973394"/>
            <a:ext cx="10058400" cy="763966"/>
          </a:xfrm>
        </p:spPr>
        <p:txBody>
          <a:bodyPr>
            <a:normAutofit/>
          </a:bodyPr>
          <a:lstStyle/>
          <a:p>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Project Analysis Summary</a:t>
            </a:r>
            <a:endParaRPr lang="en-IN" sz="2800" dirty="0"/>
          </a:p>
        </p:txBody>
      </p:sp>
      <p:sp>
        <p:nvSpPr>
          <p:cNvPr id="3" name="TextBox 2">
            <a:extLst>
              <a:ext uri="{FF2B5EF4-FFF2-40B4-BE49-F238E27FC236}">
                <a16:creationId xmlns:a16="http://schemas.microsoft.com/office/drawing/2014/main" id="{70262A58-8BAB-4605-76D3-DAEA1F0F5F04}"/>
              </a:ext>
            </a:extLst>
          </p:cNvPr>
          <p:cNvSpPr txBox="1"/>
          <p:nvPr/>
        </p:nvSpPr>
        <p:spPr>
          <a:xfrm>
            <a:off x="1008789" y="1917291"/>
            <a:ext cx="10780088" cy="3894143"/>
          </a:xfrm>
          <a:prstGeom prst="rect">
            <a:avLst/>
          </a:prstGeom>
          <a:noFill/>
        </p:spPr>
        <p:txBody>
          <a:bodyPr wrap="square" rtlCol="0">
            <a:spAutoFit/>
          </a:bodyPr>
          <a:lstStyle/>
          <a:p>
            <a:pPr>
              <a:lnSpc>
                <a:spcPct val="107000"/>
              </a:lnSpc>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1. Age and Blood Pressure by Gender</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Key Insight</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 scatter plot shows that blood pressure tends to increase with age, but there is no clear difference between males and females in terms of blood pressure.</a:t>
            </a:r>
          </a:p>
          <a:p>
            <a:pPr lvl="0">
              <a:lnSpc>
                <a:spcPct val="107000"/>
              </a:lnSpc>
              <a:spcAft>
                <a:spcPts val="800"/>
              </a:spcAft>
              <a:buSzPts val="1000"/>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Actionable Insight</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Target preventive healthcare programs focused on high blood pressure for older individuals across all genders.</a:t>
            </a:r>
          </a:p>
          <a:p>
            <a:pPr>
              <a:lnSpc>
                <a:spcPct val="107000"/>
              </a:lnSpc>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2. Gender and Smoking Status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Key Insight</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Smokers are more likely to be male than female, and smoking could correlate with higher BMI and blood pressure in some cases.</a:t>
            </a:r>
          </a:p>
          <a:p>
            <a:pPr lvl="0">
              <a:lnSpc>
                <a:spcPct val="107000"/>
              </a:lnSpc>
              <a:spcAft>
                <a:spcPts val="800"/>
              </a:spcAft>
              <a:buSzPts val="1000"/>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Actionable Insight</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Insurance companies may want to introduce incentives or premium reductions for non-smokers, especially males, to encourage healthier lifestyles.</a:t>
            </a:r>
          </a:p>
          <a:p>
            <a:pPr>
              <a:lnSpc>
                <a:spcPct val="107000"/>
              </a:lnSpc>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3. BMI and Claim Amount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Key Insight</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BMI shows a positive correlation with claim amounts, indicating that patients with higher BMI tend to file higher insurance claims.</a:t>
            </a:r>
          </a:p>
          <a:p>
            <a:pPr lvl="0">
              <a:lnSpc>
                <a:spcPct val="107000"/>
              </a:lnSpc>
              <a:spcAft>
                <a:spcPts val="800"/>
              </a:spcAft>
              <a:buSzPts val="1000"/>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Actionable Insight</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Insurance policies may include wellness programs for patients with higher BMI to reduce long-term claim costs.</a:t>
            </a:r>
          </a:p>
          <a:p>
            <a:endParaRPr lang="en-IN" dirty="0"/>
          </a:p>
        </p:txBody>
      </p:sp>
    </p:spTree>
    <p:extLst>
      <p:ext uri="{BB962C8B-B14F-4D97-AF65-F5344CB8AC3E}">
        <p14:creationId xmlns:p14="http://schemas.microsoft.com/office/powerpoint/2010/main" val="4022112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10A35-9C9A-4B99-2FD7-61ED2924B72B}"/>
              </a:ext>
            </a:extLst>
          </p:cNvPr>
          <p:cNvSpPr>
            <a:spLocks noGrp="1"/>
          </p:cNvSpPr>
          <p:nvPr>
            <p:ph type="title"/>
          </p:nvPr>
        </p:nvSpPr>
        <p:spPr/>
        <p:txBody>
          <a:bodyPr>
            <a:normAutofit/>
          </a:bodyPr>
          <a:lstStyle/>
          <a:p>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Pros and Cons of the Analysis</a:t>
            </a:r>
            <a:endParaRPr lang="en-IN" sz="2800" dirty="0"/>
          </a:p>
        </p:txBody>
      </p:sp>
      <p:sp>
        <p:nvSpPr>
          <p:cNvPr id="5" name="Text Placeholder 4">
            <a:extLst>
              <a:ext uri="{FF2B5EF4-FFF2-40B4-BE49-F238E27FC236}">
                <a16:creationId xmlns:a16="http://schemas.microsoft.com/office/drawing/2014/main" id="{52C9E0FF-2370-D310-EACE-2B2202948D63}"/>
              </a:ext>
            </a:extLst>
          </p:cNvPr>
          <p:cNvSpPr>
            <a:spLocks noGrp="1"/>
          </p:cNvSpPr>
          <p:nvPr>
            <p:ph type="body" idx="1"/>
          </p:nvPr>
        </p:nvSpPr>
        <p:spPr/>
        <p:txBody>
          <a:bodyPr>
            <a:normAutofit/>
          </a:bodyPr>
          <a:lstStyle/>
          <a:p>
            <a:pPr algn="ctr"/>
            <a:r>
              <a:rPr lang="en-IN" sz="3200" b="1" kern="100" dirty="0">
                <a:effectLst/>
                <a:latin typeface="Calibri" panose="020F0502020204030204" pitchFamily="34" charset="0"/>
                <a:ea typeface="Calibri" panose="020F0502020204030204" pitchFamily="34" charset="0"/>
                <a:cs typeface="Times New Roman" panose="02020603050405020304" pitchFamily="18" charset="0"/>
              </a:rPr>
              <a:t>Pros</a:t>
            </a:r>
            <a:endParaRPr lang="en-IN" sz="3200" dirty="0"/>
          </a:p>
        </p:txBody>
      </p:sp>
      <p:sp>
        <p:nvSpPr>
          <p:cNvPr id="6" name="Content Placeholder 5">
            <a:extLst>
              <a:ext uri="{FF2B5EF4-FFF2-40B4-BE49-F238E27FC236}">
                <a16:creationId xmlns:a16="http://schemas.microsoft.com/office/drawing/2014/main" id="{BD579E49-46F1-C7A7-9595-B4E3DC023B0F}"/>
              </a:ext>
            </a:extLst>
          </p:cNvPr>
          <p:cNvSpPr>
            <a:spLocks noGrp="1"/>
          </p:cNvSpPr>
          <p:nvPr>
            <p:ph sz="half" idx="2"/>
          </p:nvPr>
        </p:nvSpPr>
        <p:spPr/>
        <p:txBody>
          <a:bodyPr>
            <a:normAutofit fontScale="92500" lnSpcReduction="20000"/>
          </a:bodyPr>
          <a:lstStyle/>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Comprehensive Data</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dataset provides a variety of features (age, BMI, smoking, diabetes, etc.) that allow for a detailed analysis of multiple aspects of health and insurance claims.</a:t>
            </a:r>
          </a:p>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Actionable Insights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analysis provides actionable recommendations for insurance providers to optimize their policy offerings based on patient demographics and health conditions.</a:t>
            </a:r>
          </a:p>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Data Correlation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heatmap reveals the strength of relationships between variables, which can guide further analysis and decision-making.</a:t>
            </a:r>
          </a:p>
          <a:p>
            <a:endParaRPr lang="en-IN" dirty="0"/>
          </a:p>
        </p:txBody>
      </p:sp>
      <p:sp>
        <p:nvSpPr>
          <p:cNvPr id="7" name="Text Placeholder 6">
            <a:extLst>
              <a:ext uri="{FF2B5EF4-FFF2-40B4-BE49-F238E27FC236}">
                <a16:creationId xmlns:a16="http://schemas.microsoft.com/office/drawing/2014/main" id="{9B7948F5-0255-0B1A-B0B6-D5717698465B}"/>
              </a:ext>
            </a:extLst>
          </p:cNvPr>
          <p:cNvSpPr>
            <a:spLocks noGrp="1"/>
          </p:cNvSpPr>
          <p:nvPr>
            <p:ph type="body" sz="quarter" idx="3"/>
          </p:nvPr>
        </p:nvSpPr>
        <p:spPr/>
        <p:txBody>
          <a:bodyPr>
            <a:normAutofit/>
          </a:bodyPr>
          <a:lstStyle/>
          <a:p>
            <a:pPr algn="ctr"/>
            <a:r>
              <a:rPr lang="en-IN" sz="3200" b="1" kern="100" dirty="0">
                <a:effectLst/>
                <a:latin typeface="Calibri" panose="020F0502020204030204" pitchFamily="34" charset="0"/>
                <a:ea typeface="Calibri" panose="020F0502020204030204" pitchFamily="34" charset="0"/>
                <a:cs typeface="Times New Roman" panose="02020603050405020304" pitchFamily="18" charset="0"/>
              </a:rPr>
              <a:t>Cons</a:t>
            </a:r>
            <a:endParaRPr lang="en-IN" sz="3200" dirty="0"/>
          </a:p>
        </p:txBody>
      </p:sp>
      <p:sp>
        <p:nvSpPr>
          <p:cNvPr id="8" name="Content Placeholder 7">
            <a:extLst>
              <a:ext uri="{FF2B5EF4-FFF2-40B4-BE49-F238E27FC236}">
                <a16:creationId xmlns:a16="http://schemas.microsoft.com/office/drawing/2014/main" id="{0A9D9B4E-919A-E892-1681-4FAE7A319C0A}"/>
              </a:ext>
            </a:extLst>
          </p:cNvPr>
          <p:cNvSpPr>
            <a:spLocks noGrp="1"/>
          </p:cNvSpPr>
          <p:nvPr>
            <p:ph sz="quarter" idx="4"/>
          </p:nvPr>
        </p:nvSpPr>
        <p:spPr/>
        <p:txBody>
          <a:bodyPr>
            <a:normAutofit fontScale="92500" lnSpcReduction="20000"/>
          </a:bodyPr>
          <a:lstStyle/>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Missing Data</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There are some missing values, particularly in the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age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column. This can affect the reliability of certain analyses.</a:t>
            </a:r>
          </a:p>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Limited Geographical Information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dataset only categorizes regions into broad categories like "northwest" and "southeast," which limits geographic-specific insights.</a:t>
            </a:r>
          </a:p>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No Longitudinal Data</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dataset is static, meaning it doesn't track patients over time. Therefore, it is difficult to make predictions about long-term health outcomes.</a:t>
            </a:r>
          </a:p>
          <a:p>
            <a:endParaRPr lang="en-IN" dirty="0"/>
          </a:p>
        </p:txBody>
      </p:sp>
    </p:spTree>
    <p:extLst>
      <p:ext uri="{BB962C8B-B14F-4D97-AF65-F5344CB8AC3E}">
        <p14:creationId xmlns:p14="http://schemas.microsoft.com/office/powerpoint/2010/main" val="4040081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BD6135B-1292-28C7-35E6-7331F636522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188543" cy="2958143"/>
          </a:xfrm>
          <a:prstGeom prst="rect">
            <a:avLst/>
          </a:prstGeom>
          <a:noFill/>
          <a:ln>
            <a:noFill/>
          </a:ln>
        </p:spPr>
      </p:pic>
      <p:pic>
        <p:nvPicPr>
          <p:cNvPr id="10" name="Picture 9">
            <a:extLst>
              <a:ext uri="{FF2B5EF4-FFF2-40B4-BE49-F238E27FC236}">
                <a16:creationId xmlns:a16="http://schemas.microsoft.com/office/drawing/2014/main" id="{A021E7BA-5D19-A9AC-3BD5-D60743DAD5B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46439" y="16482"/>
            <a:ext cx="4699121" cy="2819681"/>
          </a:xfrm>
          <a:prstGeom prst="rect">
            <a:avLst/>
          </a:prstGeom>
          <a:noFill/>
          <a:ln>
            <a:noFill/>
          </a:ln>
        </p:spPr>
      </p:pic>
      <p:pic>
        <p:nvPicPr>
          <p:cNvPr id="12" name="Picture 11">
            <a:extLst>
              <a:ext uri="{FF2B5EF4-FFF2-40B4-BE49-F238E27FC236}">
                <a16:creationId xmlns:a16="http://schemas.microsoft.com/office/drawing/2014/main" id="{2F034BD9-3F8E-8D1E-CAAD-9485A05AA8B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2836163"/>
            <a:ext cx="4188543" cy="3142567"/>
          </a:xfrm>
          <a:prstGeom prst="rect">
            <a:avLst/>
          </a:prstGeom>
          <a:noFill/>
          <a:ln>
            <a:noFill/>
          </a:ln>
        </p:spPr>
      </p:pic>
      <p:pic>
        <p:nvPicPr>
          <p:cNvPr id="13" name="Picture 12">
            <a:extLst>
              <a:ext uri="{FF2B5EF4-FFF2-40B4-BE49-F238E27FC236}">
                <a16:creationId xmlns:a16="http://schemas.microsoft.com/office/drawing/2014/main" id="{8980C8FE-F96E-869D-0A79-A8E85749582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815265" y="2836163"/>
            <a:ext cx="4699121" cy="3447953"/>
          </a:xfrm>
          <a:prstGeom prst="rect">
            <a:avLst/>
          </a:prstGeom>
          <a:noFill/>
          <a:ln>
            <a:noFill/>
          </a:ln>
        </p:spPr>
      </p:pic>
      <p:pic>
        <p:nvPicPr>
          <p:cNvPr id="14" name="Picture 13">
            <a:extLst>
              <a:ext uri="{FF2B5EF4-FFF2-40B4-BE49-F238E27FC236}">
                <a16:creationId xmlns:a16="http://schemas.microsoft.com/office/drawing/2014/main" id="{B3B125E0-28B3-D20D-5657-E5D7EF8F1FD6}"/>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467857" y="2836163"/>
            <a:ext cx="3633019" cy="3447953"/>
          </a:xfrm>
          <a:prstGeom prst="rect">
            <a:avLst/>
          </a:prstGeom>
          <a:noFill/>
          <a:ln>
            <a:noFill/>
          </a:ln>
        </p:spPr>
      </p:pic>
      <p:pic>
        <p:nvPicPr>
          <p:cNvPr id="15" name="Picture 14">
            <a:extLst>
              <a:ext uri="{FF2B5EF4-FFF2-40B4-BE49-F238E27FC236}">
                <a16:creationId xmlns:a16="http://schemas.microsoft.com/office/drawing/2014/main" id="{9ED3D26C-28BC-4785-B12D-01B2EC27A0AD}"/>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269278" y="-45241"/>
            <a:ext cx="3922721" cy="2943128"/>
          </a:xfrm>
          <a:prstGeom prst="rect">
            <a:avLst/>
          </a:prstGeom>
          <a:noFill/>
          <a:ln>
            <a:noFill/>
          </a:ln>
        </p:spPr>
      </p:pic>
    </p:spTree>
    <p:extLst>
      <p:ext uri="{BB962C8B-B14F-4D97-AF65-F5344CB8AC3E}">
        <p14:creationId xmlns:p14="http://schemas.microsoft.com/office/powerpoint/2010/main" val="18455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22693E-A016-F1D5-383D-D9EAFC2124C4}"/>
              </a:ext>
            </a:extLst>
          </p:cNvPr>
          <p:cNvPicPr>
            <a:picLocks noChangeAspect="1"/>
          </p:cNvPicPr>
          <p:nvPr/>
        </p:nvPicPr>
        <p:blipFill>
          <a:blip r:embed="rId2"/>
          <a:stretch>
            <a:fillRect/>
          </a:stretch>
        </p:blipFill>
        <p:spPr>
          <a:xfrm>
            <a:off x="1162972" y="145486"/>
            <a:ext cx="9416538" cy="6059819"/>
          </a:xfrm>
          <a:prstGeom prst="rect">
            <a:avLst/>
          </a:prstGeom>
        </p:spPr>
      </p:pic>
    </p:spTree>
    <p:extLst>
      <p:ext uri="{BB962C8B-B14F-4D97-AF65-F5344CB8AC3E}">
        <p14:creationId xmlns:p14="http://schemas.microsoft.com/office/powerpoint/2010/main" val="2417745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B2B308-9376-3272-33E8-A2D346BD4449}"/>
              </a:ext>
            </a:extLst>
          </p:cNvPr>
          <p:cNvPicPr>
            <a:picLocks noChangeAspect="1"/>
          </p:cNvPicPr>
          <p:nvPr/>
        </p:nvPicPr>
        <p:blipFill>
          <a:blip r:embed="rId2"/>
          <a:stretch>
            <a:fillRect/>
          </a:stretch>
        </p:blipFill>
        <p:spPr>
          <a:xfrm>
            <a:off x="466417" y="151478"/>
            <a:ext cx="7330563" cy="5813307"/>
          </a:xfrm>
          <a:prstGeom prst="rect">
            <a:avLst/>
          </a:prstGeom>
        </p:spPr>
      </p:pic>
      <p:pic>
        <p:nvPicPr>
          <p:cNvPr id="4" name="Picture 3">
            <a:extLst>
              <a:ext uri="{FF2B5EF4-FFF2-40B4-BE49-F238E27FC236}">
                <a16:creationId xmlns:a16="http://schemas.microsoft.com/office/drawing/2014/main" id="{2866BD8F-7775-A9A5-6C74-CCB3376D2264}"/>
              </a:ext>
            </a:extLst>
          </p:cNvPr>
          <p:cNvPicPr>
            <a:picLocks noChangeAspect="1"/>
          </p:cNvPicPr>
          <p:nvPr/>
        </p:nvPicPr>
        <p:blipFill>
          <a:blip r:embed="rId3">
            <a:extLst>
              <a:ext uri="{28A0092B-C50C-407E-A947-70E740481C1C}">
                <a14:useLocalDpi xmlns:a14="http://schemas.microsoft.com/office/drawing/2010/main" val="0"/>
              </a:ext>
            </a:extLst>
          </a:blip>
          <a:srcRect l="19547" r="18846" b="2097"/>
          <a:stretch/>
        </p:blipFill>
        <p:spPr bwMode="auto">
          <a:xfrm>
            <a:off x="7971394" y="471949"/>
            <a:ext cx="3754189" cy="4572000"/>
          </a:xfrm>
          <a:prstGeom prst="rect">
            <a:avLst/>
          </a:prstGeom>
          <a:noFill/>
          <a:ln>
            <a:noFill/>
          </a:ln>
        </p:spPr>
      </p:pic>
    </p:spTree>
    <p:extLst>
      <p:ext uri="{BB962C8B-B14F-4D97-AF65-F5344CB8AC3E}">
        <p14:creationId xmlns:p14="http://schemas.microsoft.com/office/powerpoint/2010/main" val="3944166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626A4-807E-413D-30B2-DDF60D2ABF9C}"/>
              </a:ext>
            </a:extLst>
          </p:cNvPr>
          <p:cNvSpPr>
            <a:spLocks noGrp="1"/>
          </p:cNvSpPr>
          <p:nvPr>
            <p:ph type="title"/>
          </p:nvPr>
        </p:nvSpPr>
        <p:spPr/>
        <p:txBody>
          <a:bodyPr>
            <a:normAutofit/>
          </a:bodyPr>
          <a:lstStyle/>
          <a:p>
            <a:r>
              <a:rPr lang="en-IN" sz="4000" b="1" dirty="0"/>
              <a:t>Summary</a:t>
            </a:r>
          </a:p>
        </p:txBody>
      </p:sp>
      <p:sp>
        <p:nvSpPr>
          <p:cNvPr id="6" name="Rectangle 3">
            <a:extLst>
              <a:ext uri="{FF2B5EF4-FFF2-40B4-BE49-F238E27FC236}">
                <a16:creationId xmlns:a16="http://schemas.microsoft.com/office/drawing/2014/main" id="{2FF1BDBA-5DD9-2A21-F3B7-4742F5197686}"/>
              </a:ext>
            </a:extLst>
          </p:cNvPr>
          <p:cNvSpPr>
            <a:spLocks noGrp="1" noChangeArrowheads="1"/>
          </p:cNvSpPr>
          <p:nvPr>
            <p:ph idx="1"/>
          </p:nvPr>
        </p:nvSpPr>
        <p:spPr bwMode="auto">
          <a:xfrm>
            <a:off x="1097280" y="2155029"/>
            <a:ext cx="1028454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Demographics and Health</a:t>
            </a:r>
            <a:r>
              <a:rPr kumimoji="0" lang="en-US" altLang="en-US" sz="1800" b="0" i="0" u="none" strike="noStrike" cap="none" normalizeH="0" baseline="0" dirty="0">
                <a:ln>
                  <a:noFill/>
                </a:ln>
                <a:solidFill>
                  <a:schemeClr val="tx1"/>
                </a:solidFill>
                <a:effectLst/>
                <a:latin typeface="Arial" panose="020B0604020202020204" pitchFamily="34" charset="0"/>
              </a:rPr>
              <a:t>: The project analyzes patient data, focusing on age, gender, BMI, blood pressure, and diabetic status.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Smokers and Claims</a:t>
            </a:r>
            <a:r>
              <a:rPr kumimoji="0" lang="en-US" altLang="en-US" sz="1800" b="0" i="0" u="none" strike="noStrike" cap="none" normalizeH="0" baseline="0" dirty="0">
                <a:ln>
                  <a:noFill/>
                </a:ln>
                <a:solidFill>
                  <a:schemeClr val="tx1"/>
                </a:solidFill>
                <a:effectLst/>
                <a:latin typeface="Arial" panose="020B0604020202020204" pitchFamily="34" charset="0"/>
              </a:rPr>
              <a:t>: Smokers, especially males, tend to file higher insurance claims.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BMI and Blood Pressure</a:t>
            </a:r>
            <a:r>
              <a:rPr kumimoji="0" lang="en-US" altLang="en-US" sz="1800" b="0" i="0" u="none" strike="noStrike" cap="none" normalizeH="0" baseline="0" dirty="0">
                <a:ln>
                  <a:noFill/>
                </a:ln>
                <a:solidFill>
                  <a:schemeClr val="tx1"/>
                </a:solidFill>
                <a:effectLst/>
                <a:latin typeface="Arial" panose="020B0604020202020204" pitchFamily="34" charset="0"/>
              </a:rPr>
              <a:t>: Higher BMI and blood pressure are linked to larger insurance claims.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Diabetes Trends</a:t>
            </a:r>
            <a:r>
              <a:rPr kumimoji="0" lang="en-US" altLang="en-US" sz="1800" b="0" i="0" u="none" strike="noStrike" cap="none" normalizeH="0" baseline="0" dirty="0">
                <a:ln>
                  <a:noFill/>
                </a:ln>
                <a:solidFill>
                  <a:schemeClr val="tx1"/>
                </a:solidFill>
                <a:effectLst/>
                <a:latin typeface="Arial" panose="020B0604020202020204" pitchFamily="34" charset="0"/>
              </a:rPr>
              <a:t>: Diabetic patients often have higher BMI and blood pressure but show mixed results regarding claim amounts.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Insurance Insights</a:t>
            </a:r>
            <a:r>
              <a:rPr kumimoji="0" lang="en-US" altLang="en-US" sz="1800" b="0" i="0" u="none" strike="noStrike" cap="none" normalizeH="0" baseline="0" dirty="0">
                <a:ln>
                  <a:noFill/>
                </a:ln>
                <a:solidFill>
                  <a:schemeClr val="tx1"/>
                </a:solidFill>
                <a:effectLst/>
                <a:latin typeface="Arial" panose="020B0604020202020204" pitchFamily="34" charset="0"/>
              </a:rPr>
              <a:t>: The analysis suggests insurers should focus on high-risk groups like smokers and those with higher BMI and blood pressure.</a:t>
            </a:r>
          </a:p>
        </p:txBody>
      </p:sp>
    </p:spTree>
    <p:extLst>
      <p:ext uri="{BB962C8B-B14F-4D97-AF65-F5344CB8AC3E}">
        <p14:creationId xmlns:p14="http://schemas.microsoft.com/office/powerpoint/2010/main" val="320433383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43</TotalTime>
  <Words>715</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Retrospect</vt:lpstr>
      <vt:lpstr>Health Risk Insights: A Data-Driven Analysis of Insurance Claims and Patient Profiles</vt:lpstr>
      <vt:lpstr>Project Objectives </vt:lpstr>
      <vt:lpstr>Project Analysis Summary</vt:lpstr>
      <vt:lpstr>Pros and Cons of the Analysis</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Chandru V</dc:creator>
  <cp:lastModifiedBy>Chandru V</cp:lastModifiedBy>
  <cp:revision>2</cp:revision>
  <dcterms:created xsi:type="dcterms:W3CDTF">2024-09-24T18:38:21Z</dcterms:created>
  <dcterms:modified xsi:type="dcterms:W3CDTF">2024-09-24T19:21:48Z</dcterms:modified>
</cp:coreProperties>
</file>