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300" r:id="rId9"/>
    <p:sldId id="263" r:id="rId10"/>
    <p:sldId id="265" r:id="rId11"/>
    <p:sldId id="264" r:id="rId12"/>
    <p:sldId id="277" r:id="rId13"/>
    <p:sldId id="296" r:id="rId14"/>
    <p:sldId id="288" r:id="rId15"/>
    <p:sldId id="282" r:id="rId16"/>
    <p:sldId id="286" r:id="rId17"/>
    <p:sldId id="290" r:id="rId18"/>
    <p:sldId id="291" r:id="rId19"/>
    <p:sldId id="289" r:id="rId20"/>
    <p:sldId id="298" r:id="rId21"/>
    <p:sldId id="299" r:id="rId22"/>
    <p:sldId id="293" r:id="rId23"/>
    <p:sldId id="285" r:id="rId24"/>
    <p:sldId id="275" r:id="rId25"/>
    <p:sldId id="283" r:id="rId26"/>
    <p:sldId id="287" r:id="rId27"/>
    <p:sldId id="284" r:id="rId28"/>
    <p:sldId id="302" r:id="rId29"/>
    <p:sldId id="281" r:id="rId30"/>
    <p:sldId id="278" r:id="rId31"/>
    <p:sldId id="266" r:id="rId32"/>
    <p:sldId id="267"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Franklin Gothic" panose="020B0604020202020204" charset="0"/>
      <p:bold r:id="rId39"/>
    </p:embeddedFont>
    <p:embeddedFont>
      <p:font typeface="Libre Franklin"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4" roundtripDataSignature="AMtx7miLRFYrFZBylASGQmhALIJng1B2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3" autoAdjust="0"/>
    <p:restoredTop sz="94660"/>
  </p:normalViewPr>
  <p:slideViewPr>
    <p:cSldViewPr snapToGrid="0">
      <p:cViewPr varScale="1">
        <p:scale>
          <a:sx n="78" d="100"/>
          <a:sy n="78"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65f91a1cab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65f91a1cab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165f91a1cab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65f91a1cab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65f91a1cab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165f91a1cab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1- We need maybe add information about dataset / 2- What we cleaned and how . </a:t>
            </a:r>
            <a:endParaRPr/>
          </a:p>
        </p:txBody>
      </p:sp>
      <p:sp>
        <p:nvSpPr>
          <p:cNvPr id="214" name="Google Shape;2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65a1488f02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165a1488f02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65f91a1ca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To add PowerBI schema </a:t>
            </a:r>
            <a:endParaRPr/>
          </a:p>
        </p:txBody>
      </p:sp>
      <p:sp>
        <p:nvSpPr>
          <p:cNvPr id="249" name="Google Shape;249;g165f91a1ca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65f91a1cab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65f91a1cab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65f91a1cab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65a1488f02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65a1488f02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165a1488f02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65f91a1cab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65f91a1cab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Import Dashboard from PowerBI Service ( It is possible to import by page/ by charts) wherever </a:t>
            </a:r>
            <a:endParaRPr/>
          </a:p>
        </p:txBody>
      </p:sp>
      <p:sp>
        <p:nvSpPr>
          <p:cNvPr id="276" name="Google Shape;276;g165f91a1cab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15"/>
          <p:cNvGrpSpPr/>
          <p:nvPr/>
        </p:nvGrpSpPr>
        <p:grpSpPr>
          <a:xfrm>
            <a:off x="1" y="758752"/>
            <a:ext cx="6099248" cy="6099248"/>
            <a:chOff x="0" y="12289"/>
            <a:chExt cx="3550" cy="3551"/>
          </a:xfrm>
        </p:grpSpPr>
        <p:sp>
          <p:nvSpPr>
            <p:cNvPr id="18" name="Google Shape;18;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15"/>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1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43"/>
        <p:cNvGrpSpPr/>
        <p:nvPr/>
      </p:nvGrpSpPr>
      <p:grpSpPr>
        <a:xfrm>
          <a:off x="0" y="0"/>
          <a:ext cx="0" cy="0"/>
          <a:chOff x="0" y="0"/>
          <a:chExt cx="0" cy="0"/>
        </a:xfrm>
      </p:grpSpPr>
      <p:grpSp>
        <p:nvGrpSpPr>
          <p:cNvPr id="144" name="Google Shape;144;p24"/>
          <p:cNvGrpSpPr/>
          <p:nvPr/>
        </p:nvGrpSpPr>
        <p:grpSpPr>
          <a:xfrm rot="5400000" flipH="1">
            <a:off x="0" y="3900132"/>
            <a:ext cx="2959226" cy="2959226"/>
            <a:chOff x="0" y="12289"/>
            <a:chExt cx="3550" cy="3551"/>
          </a:xfrm>
        </p:grpSpPr>
        <p:sp>
          <p:nvSpPr>
            <p:cNvPr id="145" name="Google Shape;145;p2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6" name="Google Shape;146;p2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7" name="Google Shape;147;p2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48" name="Google Shape;148;p2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49" name="Google Shape;149;p2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50" name="Google Shape;150;p24"/>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1" name="Google Shape;151;p24"/>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2" name="Google Shape;152;p24"/>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24"/>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4" name="Google Shape;154;p24"/>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55" name="Google Shape;155;p2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58"/>
        <p:cNvGrpSpPr/>
        <p:nvPr/>
      </p:nvGrpSpPr>
      <p:grpSpPr>
        <a:xfrm>
          <a:off x="0" y="0"/>
          <a:ext cx="0" cy="0"/>
          <a:chOff x="0" y="0"/>
          <a:chExt cx="0" cy="0"/>
        </a:xfrm>
      </p:grpSpPr>
      <p:grpSp>
        <p:nvGrpSpPr>
          <p:cNvPr id="159" name="Google Shape;159;p25"/>
          <p:cNvGrpSpPr/>
          <p:nvPr/>
        </p:nvGrpSpPr>
        <p:grpSpPr>
          <a:xfrm rot="5400000" flipH="1">
            <a:off x="0" y="3900132"/>
            <a:ext cx="2959226" cy="2959226"/>
            <a:chOff x="0" y="12289"/>
            <a:chExt cx="3550" cy="3551"/>
          </a:xfrm>
        </p:grpSpPr>
        <p:sp>
          <p:nvSpPr>
            <p:cNvPr id="160" name="Google Shape;160;p2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1" name="Google Shape;161;p2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2" name="Google Shape;162;p2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3" name="Google Shape;163;p2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4" name="Google Shape;164;p25"/>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65" name="Google Shape;165;p25"/>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6" name="Google Shape;166;p25"/>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7" name="Google Shape;167;p25"/>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8" name="Google Shape;168;p25"/>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9" name="Google Shape;169;p25"/>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0" name="Google Shape;170;p25"/>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1" name="Google Shape;171;p25"/>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72" name="Google Shape;172;p25"/>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3" name="Google Shape;173;p2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78" name="Google Shape;178;p26"/>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9" name="Google Shape;179;p26"/>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80" name="Google Shape;180;p26"/>
          <p:cNvGrpSpPr/>
          <p:nvPr/>
        </p:nvGrpSpPr>
        <p:grpSpPr>
          <a:xfrm rot="10800000">
            <a:off x="8870040" y="0"/>
            <a:ext cx="3325208" cy="3325208"/>
            <a:chOff x="0" y="12289"/>
            <a:chExt cx="3550" cy="3551"/>
          </a:xfrm>
        </p:grpSpPr>
        <p:sp>
          <p:nvSpPr>
            <p:cNvPr id="181" name="Google Shape;181;p2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2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3" name="Google Shape;183;p2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4" name="Google Shape;184;p26"/>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5" name="Google Shape;185;p26"/>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6" name="Google Shape;186;p26"/>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26"/>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8" name="Google Shape;188;p26"/>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26"/>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0" name="Google Shape;190;p26"/>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1" name="Google Shape;191;p26"/>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2" name="Google Shape;192;p26"/>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3" name="Google Shape;193;p2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27"/>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27"/>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27"/>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27"/>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27"/>
          <p:cNvSpPr>
            <a:spLocks noGrp="1"/>
          </p:cNvSpPr>
          <p:nvPr>
            <p:ph type="pic" idx="3"/>
          </p:nvPr>
        </p:nvSpPr>
        <p:spPr>
          <a:xfrm>
            <a:off x="0" y="0"/>
            <a:ext cx="6096000" cy="6858000"/>
          </a:xfrm>
          <a:prstGeom prst="rect">
            <a:avLst/>
          </a:prstGeom>
          <a:noFill/>
          <a:ln>
            <a:noFill/>
          </a:ln>
        </p:spPr>
      </p:sp>
      <p:grpSp>
        <p:nvGrpSpPr>
          <p:cNvPr id="202" name="Google Shape;202;p27"/>
          <p:cNvGrpSpPr/>
          <p:nvPr/>
        </p:nvGrpSpPr>
        <p:grpSpPr>
          <a:xfrm rot="10800000">
            <a:off x="8870040" y="0"/>
            <a:ext cx="3325208" cy="3325208"/>
            <a:chOff x="0" y="12289"/>
            <a:chExt cx="3550" cy="3551"/>
          </a:xfrm>
        </p:grpSpPr>
        <p:sp>
          <p:nvSpPr>
            <p:cNvPr id="203" name="Google Shape;203;p2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2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2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3"/>
        <p:cNvGrpSpPr/>
        <p:nvPr/>
      </p:nvGrpSpPr>
      <p:grpSpPr>
        <a:xfrm>
          <a:off x="0" y="0"/>
          <a:ext cx="0" cy="0"/>
          <a:chOff x="0" y="0"/>
          <a:chExt cx="0" cy="0"/>
        </a:xfrm>
      </p:grpSpPr>
      <p:grpSp>
        <p:nvGrpSpPr>
          <p:cNvPr id="24" name="Google Shape;24;p16"/>
          <p:cNvGrpSpPr/>
          <p:nvPr/>
        </p:nvGrpSpPr>
        <p:grpSpPr>
          <a:xfrm>
            <a:off x="6362700" y="0"/>
            <a:ext cx="5829298" cy="3235602"/>
            <a:chOff x="5612972" y="1"/>
            <a:chExt cx="6615961" cy="3672246"/>
          </a:xfrm>
        </p:grpSpPr>
        <p:sp>
          <p:nvSpPr>
            <p:cNvPr id="25" name="Google Shape;25;p16"/>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16"/>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16"/>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8" name="Google Shape;28;p16"/>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9" name="Google Shape;29;p16"/>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30" name="Google Shape;30;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1" name="Google Shape;31;p16"/>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2" name="Google Shape;32;p16"/>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16"/>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34" name="Google Shape;34;p16"/>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5" name="Google Shape;35;p16"/>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6"/>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37" name="Google Shape;37;p16"/>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16"/>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16"/>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40" name="Google Shape;40;p16"/>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41" name="Google Shape;41;p16"/>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16"/>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43" name="Google Shape;43;p16"/>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44" name="Google Shape;44;p16"/>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16"/>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49"/>
        <p:cNvGrpSpPr/>
        <p:nvPr/>
      </p:nvGrpSpPr>
      <p:grpSpPr>
        <a:xfrm>
          <a:off x="0" y="0"/>
          <a:ext cx="0" cy="0"/>
          <a:chOff x="0" y="0"/>
          <a:chExt cx="0" cy="0"/>
        </a:xfrm>
      </p:grpSpPr>
      <p:grpSp>
        <p:nvGrpSpPr>
          <p:cNvPr id="50" name="Google Shape;50;p17"/>
          <p:cNvGrpSpPr/>
          <p:nvPr/>
        </p:nvGrpSpPr>
        <p:grpSpPr>
          <a:xfrm rot="5400000" flipH="1">
            <a:off x="0" y="3900132"/>
            <a:ext cx="2959226" cy="2959226"/>
            <a:chOff x="0" y="12289"/>
            <a:chExt cx="3550" cy="3551"/>
          </a:xfrm>
        </p:grpSpPr>
        <p:sp>
          <p:nvSpPr>
            <p:cNvPr id="51" name="Google Shape;51;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2" name="Google Shape;52;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3" name="Google Shape;53;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54" name="Google Shape;54;p17"/>
          <p:cNvSpPr>
            <a:spLocks noGrp="1"/>
          </p:cNvSpPr>
          <p:nvPr>
            <p:ph type="pic" idx="2"/>
          </p:nvPr>
        </p:nvSpPr>
        <p:spPr>
          <a:xfrm>
            <a:off x="6096000" y="-22543"/>
            <a:ext cx="6096000" cy="6903086"/>
          </a:xfrm>
          <a:prstGeom prst="rect">
            <a:avLst/>
          </a:prstGeom>
          <a:noFill/>
          <a:ln>
            <a:noFill/>
          </a:ln>
        </p:spPr>
      </p:sp>
      <p:sp>
        <p:nvSpPr>
          <p:cNvPr id="55" name="Google Shape;55;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56" name="Google Shape;56;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57" name="Google Shape;57;p17"/>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 name="Google Shape;58;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61"/>
        <p:cNvGrpSpPr/>
        <p:nvPr/>
      </p:nvGrpSpPr>
      <p:grpSpPr>
        <a:xfrm>
          <a:off x="0" y="0"/>
          <a:ext cx="0" cy="0"/>
          <a:chOff x="0" y="0"/>
          <a:chExt cx="0" cy="0"/>
        </a:xfrm>
      </p:grpSpPr>
      <p:sp>
        <p:nvSpPr>
          <p:cNvPr id="62" name="Google Shape;62;p18"/>
          <p:cNvSpPr>
            <a:spLocks noGrp="1"/>
          </p:cNvSpPr>
          <p:nvPr>
            <p:ph type="pic" idx="2"/>
          </p:nvPr>
        </p:nvSpPr>
        <p:spPr>
          <a:xfrm>
            <a:off x="0" y="0"/>
            <a:ext cx="12191998" cy="6858000"/>
          </a:xfrm>
          <a:prstGeom prst="rect">
            <a:avLst/>
          </a:prstGeom>
          <a:solidFill>
            <a:schemeClr val="accent2"/>
          </a:solidFill>
          <a:ln>
            <a:noFill/>
          </a:ln>
        </p:spPr>
      </p:sp>
      <p:sp>
        <p:nvSpPr>
          <p:cNvPr id="63" name="Google Shape;63;p18"/>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4" name="Google Shape;64;p18"/>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65" name="Google Shape;65;p18"/>
          <p:cNvGrpSpPr/>
          <p:nvPr/>
        </p:nvGrpSpPr>
        <p:grpSpPr>
          <a:xfrm rot="10800000">
            <a:off x="9509760" y="-3"/>
            <a:ext cx="2682238" cy="2682238"/>
            <a:chOff x="0" y="12289"/>
            <a:chExt cx="3550" cy="3551"/>
          </a:xfrm>
        </p:grpSpPr>
        <p:sp>
          <p:nvSpPr>
            <p:cNvPr id="66" name="Google Shape;66;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7" name="Google Shape;67;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8" name="Google Shape;68;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69"/>
        <p:cNvGrpSpPr/>
        <p:nvPr/>
      </p:nvGrpSpPr>
      <p:grpSpPr>
        <a:xfrm>
          <a:off x="0" y="0"/>
          <a:ext cx="0" cy="0"/>
          <a:chOff x="0" y="0"/>
          <a:chExt cx="0" cy="0"/>
        </a:xfrm>
      </p:grpSpPr>
      <p:sp>
        <p:nvSpPr>
          <p:cNvPr id="70" name="Google Shape;70;p19"/>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71" name="Google Shape;71;p1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83" name="Google Shape;83;p21"/>
          <p:cNvGrpSpPr/>
          <p:nvPr/>
        </p:nvGrpSpPr>
        <p:grpSpPr>
          <a:xfrm>
            <a:off x="6362700" y="0"/>
            <a:ext cx="5829298" cy="3235602"/>
            <a:chOff x="5612972" y="1"/>
            <a:chExt cx="6615961" cy="3672246"/>
          </a:xfrm>
        </p:grpSpPr>
        <p:sp>
          <p:nvSpPr>
            <p:cNvPr id="84" name="Google Shape;84;p21"/>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5" name="Google Shape;85;p21"/>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6" name="Google Shape;86;p21"/>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21"/>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21"/>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89" name="Google Shape;89;p21"/>
          <p:cNvGrpSpPr/>
          <p:nvPr/>
        </p:nvGrpSpPr>
        <p:grpSpPr>
          <a:xfrm rot="5400000" flipH="1">
            <a:off x="0" y="3900132"/>
            <a:ext cx="2959226" cy="2959226"/>
            <a:chOff x="0" y="12289"/>
            <a:chExt cx="3550" cy="3551"/>
          </a:xfrm>
        </p:grpSpPr>
        <p:sp>
          <p:nvSpPr>
            <p:cNvPr id="90" name="Google Shape;90;p2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1" name="Google Shape;91;p2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2" name="Google Shape;92;p2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93"/>
        <p:cNvGrpSpPr/>
        <p:nvPr/>
      </p:nvGrpSpPr>
      <p:grpSpPr>
        <a:xfrm>
          <a:off x="0" y="0"/>
          <a:ext cx="0" cy="0"/>
          <a:chOff x="0" y="0"/>
          <a:chExt cx="0" cy="0"/>
        </a:xfrm>
      </p:grpSpPr>
      <p:grpSp>
        <p:nvGrpSpPr>
          <p:cNvPr id="94" name="Google Shape;94;p22"/>
          <p:cNvGrpSpPr/>
          <p:nvPr/>
        </p:nvGrpSpPr>
        <p:grpSpPr>
          <a:xfrm rot="5400000" flipH="1">
            <a:off x="0" y="3900132"/>
            <a:ext cx="2959226" cy="2959226"/>
            <a:chOff x="0" y="12289"/>
            <a:chExt cx="3550" cy="3551"/>
          </a:xfrm>
        </p:grpSpPr>
        <p:sp>
          <p:nvSpPr>
            <p:cNvPr id="95" name="Google Shape;95;p2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6" name="Google Shape;96;p2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7" name="Google Shape;97;p2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98" name="Google Shape;98;p22"/>
          <p:cNvSpPr>
            <a:spLocks noGrp="1"/>
          </p:cNvSpPr>
          <p:nvPr>
            <p:ph type="pic" idx="2"/>
          </p:nvPr>
        </p:nvSpPr>
        <p:spPr>
          <a:xfrm>
            <a:off x="954268" y="2572883"/>
            <a:ext cx="2118245" cy="2037217"/>
          </a:xfrm>
          <a:prstGeom prst="rect">
            <a:avLst/>
          </a:prstGeom>
          <a:noFill/>
          <a:ln>
            <a:noFill/>
          </a:ln>
        </p:spPr>
      </p:sp>
      <p:sp>
        <p:nvSpPr>
          <p:cNvPr id="99" name="Google Shape;99;p22"/>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00" name="Google Shape;100;p22"/>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01" name="Google Shape;101;p22"/>
          <p:cNvSpPr>
            <a:spLocks noGrp="1"/>
          </p:cNvSpPr>
          <p:nvPr>
            <p:ph type="pic" idx="3"/>
          </p:nvPr>
        </p:nvSpPr>
        <p:spPr>
          <a:xfrm>
            <a:off x="3658280" y="2572883"/>
            <a:ext cx="2118245" cy="2037217"/>
          </a:xfrm>
          <a:prstGeom prst="rect">
            <a:avLst/>
          </a:prstGeom>
          <a:noFill/>
          <a:ln>
            <a:noFill/>
          </a:ln>
        </p:spPr>
      </p:sp>
      <p:sp>
        <p:nvSpPr>
          <p:cNvPr id="102" name="Google Shape;102;p22"/>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3" name="Google Shape;103;p22"/>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4" name="Google Shape;104;p22"/>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5" name="Google Shape;105;p22"/>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6" name="Google Shape;106;p22"/>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7" name="Google Shape;107;p22"/>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8" name="Google Shape;108;p22"/>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9" name="Google Shape;109;p22"/>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10" name="Google Shape;110;p22"/>
          <p:cNvGrpSpPr/>
          <p:nvPr/>
        </p:nvGrpSpPr>
        <p:grpSpPr>
          <a:xfrm>
            <a:off x="6362700" y="0"/>
            <a:ext cx="5829298" cy="3235602"/>
            <a:chOff x="5612972" y="1"/>
            <a:chExt cx="6615961" cy="3672246"/>
          </a:xfrm>
        </p:grpSpPr>
        <p:sp>
          <p:nvSpPr>
            <p:cNvPr id="111" name="Google Shape;111;p22"/>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22"/>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3" name="Google Shape;113;p22"/>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4" name="Google Shape;114;p22"/>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5" name="Google Shape;115;p22"/>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6" name="Google Shape;116;p22"/>
          <p:cNvSpPr>
            <a:spLocks noGrp="1"/>
          </p:cNvSpPr>
          <p:nvPr>
            <p:ph type="pic" idx="14"/>
          </p:nvPr>
        </p:nvSpPr>
        <p:spPr>
          <a:xfrm>
            <a:off x="6362292" y="2572883"/>
            <a:ext cx="2118245" cy="2037217"/>
          </a:xfrm>
          <a:prstGeom prst="rect">
            <a:avLst/>
          </a:prstGeom>
          <a:noFill/>
          <a:ln>
            <a:noFill/>
          </a:ln>
        </p:spPr>
      </p:sp>
      <p:sp>
        <p:nvSpPr>
          <p:cNvPr id="117" name="Google Shape;117;p22"/>
          <p:cNvSpPr>
            <a:spLocks noGrp="1"/>
          </p:cNvSpPr>
          <p:nvPr>
            <p:ph type="pic" idx="15"/>
          </p:nvPr>
        </p:nvSpPr>
        <p:spPr>
          <a:xfrm>
            <a:off x="9112023" y="2572883"/>
            <a:ext cx="2118245" cy="2037217"/>
          </a:xfrm>
          <a:prstGeom prst="rect">
            <a:avLst/>
          </a:prstGeom>
          <a:noFill/>
          <a:ln>
            <a:noFill/>
          </a:ln>
        </p:spPr>
      </p:sp>
      <p:sp>
        <p:nvSpPr>
          <p:cNvPr id="118" name="Google Shape;118;p2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21"/>
        <p:cNvGrpSpPr/>
        <p:nvPr/>
      </p:nvGrpSpPr>
      <p:grpSpPr>
        <a:xfrm>
          <a:off x="0" y="0"/>
          <a:ext cx="0" cy="0"/>
          <a:chOff x="0" y="0"/>
          <a:chExt cx="0" cy="0"/>
        </a:xfrm>
      </p:grpSpPr>
      <p:cxnSp>
        <p:nvCxnSpPr>
          <p:cNvPr id="122" name="Google Shape;122;p23"/>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23" name="Google Shape;123;p23"/>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24" name="Google Shape;124;p23"/>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25" name="Google Shape;125;p23"/>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26" name="Google Shape;126;p2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23"/>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23"/>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23"/>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1" name="Google Shape;131;p23"/>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2" name="Google Shape;132;p23"/>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3" name="Google Shape;133;p23"/>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4" name="Google Shape;134;p23"/>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35" name="Google Shape;135;p23"/>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36" name="Google Shape;136;p23"/>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7" name="Google Shape;137;p23"/>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8" name="Google Shape;138;p23"/>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9" name="Google Shape;139;p23"/>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0" name="Google Shape;140;p2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4"/>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1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1/relationships/webextension" Target="../webextensions/webextension1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1/relationships/webextension" Target="../webextensions/webextension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1/relationships/webextension" Target="../webextensions/webextension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1/relationships/webextension" Target="../webextensions/webextension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1/relationships/webextension" Target="../webextensions/webextension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1/relationships/webextension" Target="../webextensions/webextension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1/relationships/webextension" Target="../webextensions/webextension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3924300" y="2132700"/>
            <a:ext cx="8117700" cy="15141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rgbClr val="397D88"/>
              </a:buClr>
              <a:buSzPts val="4000"/>
              <a:buFont typeface="Franklin Gothic"/>
              <a:buNone/>
            </a:pPr>
            <a:r>
              <a:rPr lang="en-US" sz="4700" b="0" dirty="0">
                <a:solidFill>
                  <a:srgbClr val="397D88"/>
                </a:solidFill>
              </a:rPr>
              <a:t> </a:t>
            </a:r>
            <a:br>
              <a:rPr lang="en-US" sz="4700" b="0" dirty="0">
                <a:solidFill>
                  <a:srgbClr val="397D88"/>
                </a:solidFill>
              </a:rPr>
            </a:br>
            <a:r>
              <a:rPr lang="en-US" sz="4700" b="0" dirty="0">
                <a:solidFill>
                  <a:srgbClr val="397D88"/>
                </a:solidFill>
              </a:rPr>
              <a:t>Brazilian E-Commerce</a:t>
            </a:r>
            <a:br>
              <a:rPr lang="en-US" sz="4700" b="0" dirty="0">
                <a:solidFill>
                  <a:srgbClr val="397D88"/>
                </a:solidFill>
              </a:rPr>
            </a:br>
            <a:r>
              <a:rPr lang="en-US" sz="4700" b="0" dirty="0">
                <a:solidFill>
                  <a:srgbClr val="397D88"/>
                </a:solidFill>
              </a:rPr>
              <a:t>Data Analyze </a:t>
            </a:r>
            <a:endParaRPr sz="4700" b="0" dirty="0">
              <a:solidFill>
                <a:srgbClr val="397D88"/>
              </a:solidFill>
            </a:endParaRPr>
          </a:p>
          <a:p>
            <a:pPr marL="0" lvl="0" indent="0" algn="ctr" rtl="0">
              <a:lnSpc>
                <a:spcPct val="90000"/>
              </a:lnSpc>
              <a:spcBef>
                <a:spcPts val="0"/>
              </a:spcBef>
              <a:spcAft>
                <a:spcPts val="0"/>
              </a:spcAft>
              <a:buClr>
                <a:srgbClr val="397D88"/>
              </a:buClr>
              <a:buSzPts val="4000"/>
              <a:buFont typeface="Franklin Gothic"/>
              <a:buNone/>
            </a:pPr>
            <a:r>
              <a:rPr lang="en-US" sz="4700" b="0" dirty="0">
                <a:solidFill>
                  <a:srgbClr val="397D88"/>
                </a:solidFill>
              </a:rPr>
              <a:t>OLIST Company</a:t>
            </a:r>
            <a:endParaRPr sz="4700" b="0" dirty="0">
              <a:solidFill>
                <a:srgbClr val="397D88"/>
              </a:solidFill>
            </a:endParaRPr>
          </a:p>
        </p:txBody>
      </p:sp>
      <p:sp>
        <p:nvSpPr>
          <p:cNvPr id="211" name="Google Shape;211;p1"/>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UK-GENERATION DA-LON2/Final Project</a:t>
            </a:r>
            <a:endParaRPr dirty="0"/>
          </a:p>
          <a:p>
            <a:pPr marL="0" lvl="0" indent="0" algn="l" rtl="0">
              <a:lnSpc>
                <a:spcPct val="90000"/>
              </a:lnSpc>
              <a:spcBef>
                <a:spcPts val="1000"/>
              </a:spcBef>
              <a:spcAft>
                <a:spcPts val="0"/>
              </a:spcAft>
              <a:buClr>
                <a:schemeClr val="lt2"/>
              </a:buClr>
              <a:buSzPts val="1800"/>
              <a:buNone/>
            </a:pPr>
            <a:r>
              <a:rPr lang="en-US" dirty="0"/>
              <a:t>GROUP 04 </a:t>
            </a:r>
            <a:endParaRPr dirty="0"/>
          </a:p>
          <a:p>
            <a:pPr marL="0" lvl="0" indent="0" algn="l" rtl="0">
              <a:lnSpc>
                <a:spcPct val="90000"/>
              </a:lnSpc>
              <a:spcBef>
                <a:spcPts val="1000"/>
              </a:spcBef>
              <a:spcAft>
                <a:spcPts val="0"/>
              </a:spcAft>
              <a:buClr>
                <a:schemeClr val="lt2"/>
              </a:buClr>
              <a:buSzPts val="1800"/>
              <a:buNone/>
            </a:pPr>
            <a:r>
              <a:rPr lang="en-US" dirty="0"/>
              <a:t>Hamid, Kit, </a:t>
            </a:r>
            <a:r>
              <a:rPr lang="en-US" dirty="0" err="1"/>
              <a:t>Shayanny</a:t>
            </a:r>
            <a:r>
              <a:rPr lang="en-US" dirty="0"/>
              <a:t> Martino , </a:t>
            </a:r>
            <a:r>
              <a:rPr lang="en-US" dirty="0" err="1"/>
              <a:t>Sherifat</a:t>
            </a:r>
            <a:r>
              <a:rPr lang="en-US" dirty="0"/>
              <a:t> </a:t>
            </a:r>
            <a:r>
              <a:rPr lang="en-US" dirty="0" err="1"/>
              <a:t>Odu</a:t>
            </a:r>
            <a:r>
              <a:rPr lang="en-US" dirty="0"/>
              <a:t> Stephen</a:t>
            </a:r>
            <a:endParaRPr dirty="0"/>
          </a:p>
          <a:p>
            <a:pPr marL="0" lvl="0" indent="0" algn="l" rtl="0">
              <a:lnSpc>
                <a:spcPct val="90000"/>
              </a:lnSpc>
              <a:spcBef>
                <a:spcPts val="1000"/>
              </a:spcBef>
              <a:spcAft>
                <a:spcPts val="0"/>
              </a:spcAft>
              <a:buClr>
                <a:schemeClr val="lt2"/>
              </a:buClr>
              <a:buSzPts val="1800"/>
              <a:buNone/>
            </a:pPr>
            <a:r>
              <a:rPr lang="en-US" dirty="0"/>
              <a:t>October 11, 2022</a:t>
            </a:r>
            <a:endParaRPr dirty="0"/>
          </a:p>
          <a:p>
            <a:pPr marL="0" lvl="0" indent="0" algn="l" rtl="0">
              <a:lnSpc>
                <a:spcPct val="90000"/>
              </a:lnSpc>
              <a:spcBef>
                <a:spcPts val="1000"/>
              </a:spcBef>
              <a:spcAft>
                <a:spcPts val="0"/>
              </a:spcAft>
              <a:buClr>
                <a:schemeClr val="lt2"/>
              </a:buClr>
              <a:buSzPts val="1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1"/>
          <p:cNvSpPr txBox="1">
            <a:spLocks noGrp="1"/>
          </p:cNvSpPr>
          <p:nvPr>
            <p:ph type="title"/>
          </p:nvPr>
        </p:nvSpPr>
        <p:spPr>
          <a:xfrm>
            <a:off x="964023" y="879063"/>
            <a:ext cx="9094377"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4400"/>
              <a:buFont typeface="Franklin Gothic"/>
              <a:buNone/>
            </a:pPr>
            <a:r>
              <a:rPr lang="en-US" dirty="0"/>
              <a:t>Insights After to Check The Dataset Table  </a:t>
            </a:r>
            <a:endParaRPr dirty="0"/>
          </a:p>
        </p:txBody>
      </p:sp>
      <p:sp>
        <p:nvSpPr>
          <p:cNvPr id="301" name="Google Shape;301;p11"/>
          <p:cNvSpPr txBox="1">
            <a:spLocks noGrp="1"/>
          </p:cNvSpPr>
          <p:nvPr>
            <p:ph type="body" idx="1"/>
          </p:nvPr>
        </p:nvSpPr>
        <p:spPr>
          <a:xfrm>
            <a:off x="952500" y="2064181"/>
            <a:ext cx="3036477" cy="404216"/>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1800"/>
              <a:buNone/>
            </a:pPr>
            <a:r>
              <a:rPr lang="en-US" dirty="0"/>
              <a:t>Customer </a:t>
            </a:r>
            <a:endParaRPr dirty="0"/>
          </a:p>
        </p:txBody>
      </p:sp>
      <p:sp>
        <p:nvSpPr>
          <p:cNvPr id="302" name="Google Shape;302;p11"/>
          <p:cNvSpPr txBox="1">
            <a:spLocks noGrp="1"/>
          </p:cNvSpPr>
          <p:nvPr>
            <p:ph type="body" idx="2"/>
          </p:nvPr>
        </p:nvSpPr>
        <p:spPr>
          <a:xfrm>
            <a:off x="785350" y="2383321"/>
            <a:ext cx="3036477" cy="2591799"/>
          </a:xfrm>
          <a:prstGeom prst="rect">
            <a:avLst/>
          </a:prstGeom>
          <a:noFill/>
          <a:ln>
            <a:noFill/>
          </a:ln>
        </p:spPr>
        <p:txBody>
          <a:bodyPr spcFirstLastPara="1" wrap="square" lIns="0" tIns="0" rIns="0" bIns="0" anchor="t" anchorCtr="0">
            <a:normAutofit fontScale="62500" lnSpcReduction="20000"/>
          </a:bodyPr>
          <a:lstStyle/>
          <a:p>
            <a:pPr marL="285750" lvl="0" indent="-255270" algn="l" rtl="0">
              <a:lnSpc>
                <a:spcPct val="100000"/>
              </a:lnSpc>
              <a:spcBef>
                <a:spcPts val="0"/>
              </a:spcBef>
              <a:spcAft>
                <a:spcPts val="0"/>
              </a:spcAft>
              <a:buClr>
                <a:schemeClr val="dk1"/>
              </a:buClr>
              <a:buSzPct val="100000"/>
              <a:buFont typeface="Noto Sans Symbols"/>
              <a:buChar char="▪"/>
            </a:pPr>
            <a:r>
              <a:rPr lang="en-US" sz="2900" dirty="0"/>
              <a:t>Understanding Customer Demographic </a:t>
            </a:r>
            <a:endParaRPr sz="2900" dirty="0"/>
          </a:p>
          <a:p>
            <a:pPr marL="285750" lvl="0" indent="-255270" algn="l" rtl="0">
              <a:lnSpc>
                <a:spcPct val="100000"/>
              </a:lnSpc>
              <a:spcBef>
                <a:spcPts val="0"/>
              </a:spcBef>
              <a:spcAft>
                <a:spcPts val="0"/>
              </a:spcAft>
              <a:buSzPct val="100000"/>
              <a:buChar char="▪"/>
            </a:pPr>
            <a:r>
              <a:rPr lang="en-US" sz="2900" dirty="0"/>
              <a:t>Shopping behavior  and  category product preferences-  to make target marketing strategy</a:t>
            </a:r>
            <a:endParaRPr sz="2900" dirty="0"/>
          </a:p>
          <a:p>
            <a:pPr marL="285750" lvl="0" indent="-255270" algn="l" rtl="0">
              <a:lnSpc>
                <a:spcPct val="100000"/>
              </a:lnSpc>
              <a:spcBef>
                <a:spcPts val="0"/>
              </a:spcBef>
              <a:spcAft>
                <a:spcPts val="0"/>
              </a:spcAft>
              <a:buSzPct val="100000"/>
              <a:buChar char="▪"/>
            </a:pPr>
            <a:r>
              <a:rPr lang="en-US" sz="2900" dirty="0"/>
              <a:t>Customer lifetime values </a:t>
            </a:r>
            <a:endParaRPr sz="2900" dirty="0"/>
          </a:p>
          <a:p>
            <a:pPr marL="285750" lvl="0" indent="-255270" algn="l" rtl="0">
              <a:lnSpc>
                <a:spcPct val="100000"/>
              </a:lnSpc>
              <a:spcBef>
                <a:spcPts val="0"/>
              </a:spcBef>
              <a:spcAft>
                <a:spcPts val="0"/>
              </a:spcAft>
              <a:buSzPct val="100000"/>
              <a:buChar char="▪"/>
            </a:pPr>
            <a:r>
              <a:rPr lang="en-US" sz="2900" dirty="0"/>
              <a:t>Payment Behaviors </a:t>
            </a:r>
            <a:endParaRPr sz="2900" dirty="0"/>
          </a:p>
          <a:p>
            <a:pPr marL="285750" lvl="0" indent="-255270" algn="l" rtl="0">
              <a:lnSpc>
                <a:spcPct val="100000"/>
              </a:lnSpc>
              <a:spcBef>
                <a:spcPts val="0"/>
              </a:spcBef>
              <a:spcAft>
                <a:spcPts val="0"/>
              </a:spcAft>
              <a:buSzPct val="100000"/>
              <a:buChar char="▪"/>
            </a:pPr>
            <a:r>
              <a:rPr lang="en-US" sz="2900" dirty="0"/>
              <a:t>Number of customer by hierarchy date </a:t>
            </a:r>
            <a:endParaRPr sz="2900" dirty="0"/>
          </a:p>
          <a:p>
            <a:pPr marL="285750" lvl="0" indent="-255270" algn="l" rtl="0">
              <a:lnSpc>
                <a:spcPct val="100000"/>
              </a:lnSpc>
              <a:spcBef>
                <a:spcPts val="0"/>
              </a:spcBef>
              <a:spcAft>
                <a:spcPts val="0"/>
              </a:spcAft>
              <a:buSzPct val="100000"/>
              <a:buChar char="▪"/>
            </a:pPr>
            <a:endParaRPr dirty="0"/>
          </a:p>
          <a:p>
            <a:pPr marL="0" lvl="0" indent="0" algn="l" rtl="0">
              <a:lnSpc>
                <a:spcPct val="100000"/>
              </a:lnSpc>
              <a:spcBef>
                <a:spcPts val="1000"/>
              </a:spcBef>
              <a:spcAft>
                <a:spcPts val="0"/>
              </a:spcAft>
              <a:buClr>
                <a:schemeClr val="dk1"/>
              </a:buClr>
              <a:buSzPct val="100000"/>
              <a:buNone/>
            </a:pPr>
            <a:endParaRPr dirty="0"/>
          </a:p>
          <a:p>
            <a:pPr marL="285750" lvl="0" indent="-184150" algn="l" rtl="0">
              <a:lnSpc>
                <a:spcPct val="100000"/>
              </a:lnSpc>
              <a:spcBef>
                <a:spcPts val="1000"/>
              </a:spcBef>
              <a:spcAft>
                <a:spcPts val="0"/>
              </a:spcAft>
              <a:buClr>
                <a:schemeClr val="dk1"/>
              </a:buClr>
              <a:buSzPct val="100000"/>
              <a:buFont typeface="Noto Sans Symbols"/>
              <a:buNone/>
            </a:pPr>
            <a:endParaRPr dirty="0"/>
          </a:p>
        </p:txBody>
      </p:sp>
      <p:sp>
        <p:nvSpPr>
          <p:cNvPr id="303" name="Google Shape;303;p11"/>
          <p:cNvSpPr txBox="1">
            <a:spLocks noGrp="1"/>
          </p:cNvSpPr>
          <p:nvPr>
            <p:ph type="body" idx="3"/>
          </p:nvPr>
        </p:nvSpPr>
        <p:spPr>
          <a:xfrm>
            <a:off x="4569372" y="2083848"/>
            <a:ext cx="3036477" cy="404216"/>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1800"/>
              <a:buNone/>
            </a:pPr>
            <a:r>
              <a:rPr lang="en-US" dirty="0"/>
              <a:t>Seller insights </a:t>
            </a:r>
            <a:endParaRPr dirty="0"/>
          </a:p>
        </p:txBody>
      </p:sp>
      <p:sp>
        <p:nvSpPr>
          <p:cNvPr id="304" name="Google Shape;304;p11"/>
          <p:cNvSpPr txBox="1">
            <a:spLocks noGrp="1"/>
          </p:cNvSpPr>
          <p:nvPr>
            <p:ph type="body" idx="5"/>
          </p:nvPr>
        </p:nvSpPr>
        <p:spPr>
          <a:xfrm>
            <a:off x="8187017" y="2103510"/>
            <a:ext cx="3036600" cy="4041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1800"/>
              <a:buNone/>
            </a:pPr>
            <a:r>
              <a:rPr lang="en-US" dirty="0"/>
              <a:t>Operation Insights </a:t>
            </a:r>
            <a:endParaRPr dirty="0"/>
          </a:p>
        </p:txBody>
      </p:sp>
      <p:sp>
        <p:nvSpPr>
          <p:cNvPr id="305" name="Google Shape;305;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306" name="Google Shape;306;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Annual Review</a:t>
            </a:r>
            <a:endParaRPr sz="1100"/>
          </a:p>
        </p:txBody>
      </p:sp>
      <p:sp>
        <p:nvSpPr>
          <p:cNvPr id="307" name="Google Shape;307;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October 7, 2022</a:t>
            </a:r>
            <a:endParaRPr sz="1100"/>
          </a:p>
        </p:txBody>
      </p:sp>
      <p:sp>
        <p:nvSpPr>
          <p:cNvPr id="308" name="Google Shape;308;p11"/>
          <p:cNvSpPr txBox="1">
            <a:spLocks noGrp="1"/>
          </p:cNvSpPr>
          <p:nvPr>
            <p:ph type="body" idx="2"/>
          </p:nvPr>
        </p:nvSpPr>
        <p:spPr>
          <a:xfrm>
            <a:off x="4305300" y="2383321"/>
            <a:ext cx="3036600" cy="2269125"/>
          </a:xfrm>
          <a:prstGeom prst="rect">
            <a:avLst/>
          </a:prstGeom>
          <a:noFill/>
          <a:ln>
            <a:noFill/>
          </a:ln>
        </p:spPr>
        <p:txBody>
          <a:bodyPr spcFirstLastPara="1" wrap="square" lIns="0" tIns="0" rIns="0" bIns="0" anchor="t" anchorCtr="0">
            <a:normAutofit fontScale="77500" lnSpcReduction="20000"/>
          </a:bodyPr>
          <a:lstStyle/>
          <a:p>
            <a:pPr marL="285750" indent="-255270">
              <a:spcBef>
                <a:spcPts val="0"/>
              </a:spcBef>
              <a:buSzPct val="100000"/>
            </a:pPr>
            <a:r>
              <a:rPr lang="en-US" sz="2300" dirty="0"/>
              <a:t>Understanding seller’s demographic </a:t>
            </a:r>
            <a:endParaRPr sz="2300" dirty="0"/>
          </a:p>
          <a:p>
            <a:pPr marL="285750" indent="-255270">
              <a:spcBef>
                <a:spcPts val="0"/>
              </a:spcBef>
              <a:buSzPct val="100000"/>
            </a:pPr>
            <a:r>
              <a:rPr lang="en-US" sz="2300" dirty="0"/>
              <a:t>Understand sales performance and product rank </a:t>
            </a:r>
            <a:endParaRPr sz="2300" dirty="0"/>
          </a:p>
          <a:p>
            <a:pPr marL="285750" indent="-255270">
              <a:spcBef>
                <a:spcPts val="0"/>
              </a:spcBef>
              <a:buSzPct val="100000"/>
            </a:pPr>
            <a:r>
              <a:rPr lang="en-US" sz="2300" dirty="0"/>
              <a:t>Identify Top Sellers and Seller by Score Review </a:t>
            </a:r>
            <a:endParaRPr sz="2300" dirty="0"/>
          </a:p>
          <a:p>
            <a:pPr marL="285750" indent="-255270">
              <a:spcBef>
                <a:spcPts val="0"/>
              </a:spcBef>
              <a:buSzPct val="100000"/>
            </a:pPr>
            <a:r>
              <a:rPr lang="en-US" sz="2300" dirty="0"/>
              <a:t>Top Product Categories (with highest growth) </a:t>
            </a:r>
            <a:endParaRPr sz="2300" dirty="0"/>
          </a:p>
          <a:p>
            <a:pPr marL="0" lvl="0" indent="0" algn="l" rtl="0">
              <a:lnSpc>
                <a:spcPct val="100000"/>
              </a:lnSpc>
              <a:spcBef>
                <a:spcPts val="1000"/>
              </a:spcBef>
              <a:spcAft>
                <a:spcPts val="0"/>
              </a:spcAft>
              <a:buClr>
                <a:schemeClr val="dk1"/>
              </a:buClr>
              <a:buSzPct val="100000"/>
              <a:buNone/>
            </a:pPr>
            <a:endParaRPr dirty="0"/>
          </a:p>
          <a:p>
            <a:pPr marL="285750" lvl="0" indent="-184150" algn="l" rtl="0">
              <a:lnSpc>
                <a:spcPct val="100000"/>
              </a:lnSpc>
              <a:spcBef>
                <a:spcPts val="1000"/>
              </a:spcBef>
              <a:spcAft>
                <a:spcPts val="0"/>
              </a:spcAft>
              <a:buClr>
                <a:schemeClr val="dk1"/>
              </a:buClr>
              <a:buSzPct val="100000"/>
              <a:buFont typeface="Noto Sans Symbols"/>
              <a:buNone/>
            </a:pPr>
            <a:endParaRPr dirty="0"/>
          </a:p>
        </p:txBody>
      </p:sp>
      <p:sp>
        <p:nvSpPr>
          <p:cNvPr id="309" name="Google Shape;309;p11"/>
          <p:cNvSpPr txBox="1">
            <a:spLocks noGrp="1"/>
          </p:cNvSpPr>
          <p:nvPr>
            <p:ph type="body" idx="2"/>
          </p:nvPr>
        </p:nvSpPr>
        <p:spPr>
          <a:xfrm>
            <a:off x="7922295" y="2383321"/>
            <a:ext cx="3036600" cy="1942200"/>
          </a:xfrm>
          <a:prstGeom prst="rect">
            <a:avLst/>
          </a:prstGeom>
          <a:noFill/>
          <a:ln>
            <a:noFill/>
          </a:ln>
        </p:spPr>
        <p:txBody>
          <a:bodyPr spcFirstLastPara="1" wrap="square" lIns="0" tIns="0" rIns="0" bIns="0" anchor="t" anchorCtr="0">
            <a:normAutofit/>
          </a:bodyPr>
          <a:lstStyle/>
          <a:p>
            <a:pPr marL="285750" lvl="0" indent="-285750" algn="l" rtl="0">
              <a:lnSpc>
                <a:spcPct val="100000"/>
              </a:lnSpc>
              <a:spcBef>
                <a:spcPts val="0"/>
              </a:spcBef>
              <a:spcAft>
                <a:spcPts val="0"/>
              </a:spcAft>
              <a:buSzPts val="1600"/>
              <a:buChar char="▪"/>
            </a:pPr>
            <a:r>
              <a:rPr lang="en-US" dirty="0"/>
              <a:t>Oversea logistics-performances and delivery time </a:t>
            </a:r>
            <a:endParaRPr dirty="0"/>
          </a:p>
          <a:p>
            <a:pPr marL="285750" lvl="0" indent="-285750" algn="l" rtl="0">
              <a:lnSpc>
                <a:spcPct val="100000"/>
              </a:lnSpc>
              <a:spcBef>
                <a:spcPts val="0"/>
              </a:spcBef>
              <a:spcAft>
                <a:spcPts val="0"/>
              </a:spcAft>
              <a:buSzPts val="1600"/>
              <a:buChar char="▪"/>
            </a:pPr>
            <a:r>
              <a:rPr lang="en-US" dirty="0"/>
              <a:t> Monitor  frequently delivery rate (review scores) </a:t>
            </a:r>
          </a:p>
          <a:p>
            <a:pPr marL="285750" lvl="0" indent="-285750" algn="l" rtl="0">
              <a:lnSpc>
                <a:spcPct val="100000"/>
              </a:lnSpc>
              <a:spcBef>
                <a:spcPts val="0"/>
              </a:spcBef>
              <a:spcAft>
                <a:spcPts val="0"/>
              </a:spcAft>
              <a:buSzPts val="1600"/>
              <a:buChar char="▪"/>
            </a:pPr>
            <a:r>
              <a:rPr lang="en-US" dirty="0"/>
              <a:t>Check the order Status</a:t>
            </a:r>
          </a:p>
          <a:p>
            <a:pPr marL="0" lvl="0" indent="0" algn="l" rtl="0">
              <a:lnSpc>
                <a:spcPct val="100000"/>
              </a:lnSpc>
              <a:spcBef>
                <a:spcPts val="0"/>
              </a:spcBef>
              <a:spcAft>
                <a:spcPts val="0"/>
              </a:spcAft>
              <a:buSzPts val="1600"/>
              <a:buNone/>
            </a:pPr>
            <a:endParaRPr dirty="0"/>
          </a:p>
          <a:p>
            <a:pPr marL="285750" lvl="0" indent="-285750" algn="l" rtl="0">
              <a:lnSpc>
                <a:spcPct val="100000"/>
              </a:lnSpc>
              <a:spcBef>
                <a:spcPts val="0"/>
              </a:spcBef>
              <a:spcAft>
                <a:spcPts val="0"/>
              </a:spcAft>
              <a:buSzPts val="1600"/>
              <a:buChar char="▪"/>
            </a:pPr>
            <a:endParaRPr dirty="0"/>
          </a:p>
          <a:p>
            <a:pPr marL="0" lvl="0" indent="0" algn="l" rtl="0">
              <a:lnSpc>
                <a:spcPct val="100000"/>
              </a:lnSpc>
              <a:spcBef>
                <a:spcPts val="1000"/>
              </a:spcBef>
              <a:spcAft>
                <a:spcPts val="0"/>
              </a:spcAft>
              <a:buClr>
                <a:schemeClr val="dk1"/>
              </a:buClr>
              <a:buSzPts val="1600"/>
              <a:buNone/>
            </a:pP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310" name="Google Shape;310;p11"/>
          <p:cNvSpPr txBox="1">
            <a:spLocks noGrp="1"/>
          </p:cNvSpPr>
          <p:nvPr>
            <p:ph type="body" idx="1"/>
          </p:nvPr>
        </p:nvSpPr>
        <p:spPr>
          <a:xfrm>
            <a:off x="4577700" y="4791824"/>
            <a:ext cx="3036600" cy="4041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1800"/>
              <a:buNone/>
            </a:pPr>
            <a:r>
              <a:rPr lang="en-US" dirty="0"/>
              <a:t>Financials </a:t>
            </a:r>
            <a:endParaRPr dirty="0"/>
          </a:p>
        </p:txBody>
      </p:sp>
      <p:sp>
        <p:nvSpPr>
          <p:cNvPr id="3" name="TextBox 2">
            <a:extLst>
              <a:ext uri="{FF2B5EF4-FFF2-40B4-BE49-F238E27FC236}">
                <a16:creationId xmlns:a16="http://schemas.microsoft.com/office/drawing/2014/main" id="{99208CF2-0600-A076-3A6A-CA5E56B74BF1}"/>
              </a:ext>
            </a:extLst>
          </p:cNvPr>
          <p:cNvSpPr txBox="1"/>
          <p:nvPr/>
        </p:nvSpPr>
        <p:spPr>
          <a:xfrm>
            <a:off x="3854246" y="5268792"/>
            <a:ext cx="6096000" cy="307777"/>
          </a:xfrm>
          <a:prstGeom prst="rect">
            <a:avLst/>
          </a:prstGeom>
          <a:noFill/>
        </p:spPr>
        <p:txBody>
          <a:bodyPr wrap="square">
            <a:spAutoFit/>
          </a:bodyPr>
          <a:lstStyle/>
          <a:p>
            <a:r>
              <a:rPr lang="en-GB" dirty="0"/>
              <a:t>	</a:t>
            </a:r>
          </a:p>
        </p:txBody>
      </p:sp>
      <p:sp>
        <p:nvSpPr>
          <p:cNvPr id="6" name="Google Shape;308;p11">
            <a:extLst>
              <a:ext uri="{FF2B5EF4-FFF2-40B4-BE49-F238E27FC236}">
                <a16:creationId xmlns:a16="http://schemas.microsoft.com/office/drawing/2014/main" id="{2A0F41CF-3C58-BECA-761A-C5FA19EBEB52}"/>
              </a:ext>
            </a:extLst>
          </p:cNvPr>
          <p:cNvSpPr txBox="1">
            <a:spLocks/>
          </p:cNvSpPr>
          <p:nvPr/>
        </p:nvSpPr>
        <p:spPr>
          <a:xfrm>
            <a:off x="4457700" y="5202731"/>
            <a:ext cx="4823952" cy="19422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1"/>
              </a:buClr>
              <a:buSzPts val="1600"/>
              <a:buFont typeface="Noto Sans Symbols"/>
              <a:buChar char="▪"/>
              <a:defRPr sz="1600" b="0" i="0" u="none" strike="noStrike" cap="none">
                <a:solidFill>
                  <a:schemeClr val="dk1"/>
                </a:solidFill>
                <a:latin typeface="Libre Franklin"/>
                <a:ea typeface="Libre Franklin"/>
                <a:cs typeface="Libre Franklin"/>
                <a:sym typeface="Libre Franklin"/>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85750" indent="-270510">
              <a:spcBef>
                <a:spcPts val="0"/>
              </a:spcBef>
              <a:buSzPct val="100000"/>
            </a:pPr>
            <a:r>
              <a:rPr lang="en-GB" sz="1900" dirty="0"/>
              <a:t>Analyse revenue growth and sales performance .</a:t>
            </a:r>
          </a:p>
          <a:p>
            <a:pPr marL="285750" indent="-270510">
              <a:spcBef>
                <a:spcPts val="0"/>
              </a:spcBef>
              <a:buSzPct val="100000"/>
            </a:pPr>
            <a:r>
              <a:rPr lang="en-GB" sz="1900" dirty="0"/>
              <a:t>Market-Share and Average Ticket </a:t>
            </a:r>
          </a:p>
          <a:p>
            <a:pPr marL="0" indent="0">
              <a:buSzPct val="100000"/>
              <a:buFont typeface="Noto Sans Symbols"/>
              <a:buNone/>
            </a:pPr>
            <a:endParaRPr lang="en-GB" dirty="0"/>
          </a:p>
          <a:p>
            <a:pPr marL="285750" indent="-184150">
              <a:buSzPct val="100000"/>
              <a:buFont typeface="Noto Sans Symbols"/>
              <a:buNone/>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65f91a1cab_0_14"/>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a:t>Brazilian Regions</a:t>
            </a:r>
            <a:endParaRPr/>
          </a:p>
        </p:txBody>
      </p:sp>
      <p:sp>
        <p:nvSpPr>
          <p:cNvPr id="291" name="Google Shape;291;g165f91a1cab_0_14"/>
          <p:cNvSpPr txBox="1">
            <a:spLocks noGrp="1"/>
          </p:cNvSpPr>
          <p:nvPr>
            <p:ph type="body" idx="1"/>
          </p:nvPr>
        </p:nvSpPr>
        <p:spPr>
          <a:xfrm>
            <a:off x="5721350" y="834150"/>
            <a:ext cx="4941600" cy="866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US" sz="2500"/>
              <a:t>Map of Brazil's Zip Code Regions </a:t>
            </a:r>
            <a:endParaRPr sz="2500"/>
          </a:p>
          <a:p>
            <a:pPr marL="0" marR="38100" lvl="0" indent="0" algn="l" rtl="0">
              <a:lnSpc>
                <a:spcPct val="128571"/>
              </a:lnSpc>
              <a:spcBef>
                <a:spcPts val="0"/>
              </a:spcBef>
              <a:spcAft>
                <a:spcPts val="0"/>
              </a:spcAft>
              <a:buClr>
                <a:schemeClr val="dk1"/>
              </a:buClr>
              <a:buSzPts val="1100"/>
              <a:buFont typeface="Arial"/>
              <a:buNone/>
            </a:pPr>
            <a:endParaRPr sz="2400">
              <a:solidFill>
                <a:srgbClr val="202124"/>
              </a:solidFill>
              <a:highlight>
                <a:srgbClr val="F8F9FA"/>
              </a:highlight>
              <a:latin typeface="Arial"/>
              <a:ea typeface="Arial"/>
              <a:cs typeface="Arial"/>
              <a:sym typeface="Arial"/>
            </a:endParaRPr>
          </a:p>
          <a:p>
            <a:pPr marL="0" lvl="0" indent="0" algn="l" rtl="0">
              <a:spcBef>
                <a:spcPts val="1000"/>
              </a:spcBef>
              <a:spcAft>
                <a:spcPts val="0"/>
              </a:spcAft>
              <a:buNone/>
            </a:pPr>
            <a:endParaRPr sz="2500"/>
          </a:p>
        </p:txBody>
      </p:sp>
      <p:sp>
        <p:nvSpPr>
          <p:cNvPr id="292" name="Google Shape;292;g165f91a1cab_0_14"/>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11</a:t>
            </a:fld>
            <a:endParaRPr/>
          </a:p>
        </p:txBody>
      </p:sp>
      <p:pic>
        <p:nvPicPr>
          <p:cNvPr id="293" name="Google Shape;293;g165f91a1cab_0_14"/>
          <p:cNvPicPr preferRelativeResize="0"/>
          <p:nvPr/>
        </p:nvPicPr>
        <p:blipFill>
          <a:blip r:embed="rId3">
            <a:alphaModFix/>
          </a:blip>
          <a:stretch>
            <a:fillRect/>
          </a:stretch>
        </p:blipFill>
        <p:spPr>
          <a:xfrm>
            <a:off x="4457697" y="1489875"/>
            <a:ext cx="7617211" cy="4681675"/>
          </a:xfrm>
          <a:prstGeom prst="rect">
            <a:avLst/>
          </a:prstGeom>
          <a:noFill/>
          <a:ln>
            <a:noFill/>
          </a:ln>
        </p:spPr>
      </p:pic>
      <p:sp>
        <p:nvSpPr>
          <p:cNvPr id="294" name="Google Shape;294;g165f91a1cab_0_14"/>
          <p:cNvSpPr txBox="1"/>
          <p:nvPr/>
        </p:nvSpPr>
        <p:spPr>
          <a:xfrm>
            <a:off x="3115425" y="6269975"/>
            <a:ext cx="9123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Libre Franklin"/>
                <a:ea typeface="Libre Franklin"/>
                <a:cs typeface="Libre Franklin"/>
                <a:sym typeface="Libre Franklin"/>
              </a:rPr>
              <a:t>source: </a:t>
            </a:r>
            <a:r>
              <a:rPr lang="en-US" sz="1600">
                <a:solidFill>
                  <a:schemeClr val="dk1"/>
                </a:solidFill>
                <a:highlight>
                  <a:srgbClr val="FFFFFF"/>
                </a:highlight>
              </a:rPr>
              <a:t>https://www.correios.com.br/acesso-a-informacao/dados-abertos</a:t>
            </a:r>
            <a:endParaRPr sz="1600">
              <a:latin typeface="Libre Franklin"/>
              <a:ea typeface="Libre Franklin"/>
              <a:cs typeface="Libre Franklin"/>
              <a:sym typeface="Libre Franklin"/>
            </a:endParaRPr>
          </a:p>
        </p:txBody>
      </p:sp>
      <p:sp>
        <p:nvSpPr>
          <p:cNvPr id="295" name="Google Shape;295;g165f91a1cab_0_14"/>
          <p:cNvSpPr txBox="1"/>
          <p:nvPr/>
        </p:nvSpPr>
        <p:spPr>
          <a:xfrm>
            <a:off x="1295400" y="2438400"/>
            <a:ext cx="3293400" cy="2686090"/>
          </a:xfrm>
          <a:prstGeom prst="rect">
            <a:avLst/>
          </a:prstGeom>
          <a:noFill/>
          <a:ln>
            <a:noFill/>
          </a:ln>
        </p:spPr>
        <p:txBody>
          <a:bodyPr spcFirstLastPara="1" wrap="square" lIns="91425" tIns="91425" rIns="91425" bIns="91425" anchor="t" anchorCtr="0">
            <a:spAutoFit/>
          </a:bodyPr>
          <a:lstStyle/>
          <a:p>
            <a:pPr marL="0" marR="38100" lvl="0" indent="0" algn="l" rtl="0">
              <a:lnSpc>
                <a:spcPct val="128571"/>
              </a:lnSpc>
              <a:spcBef>
                <a:spcPts val="0"/>
              </a:spcBef>
              <a:spcAft>
                <a:spcPts val="0"/>
              </a:spcAft>
              <a:buNone/>
            </a:pPr>
            <a:r>
              <a:rPr lang="en-US" sz="2100" dirty="0">
                <a:solidFill>
                  <a:srgbClr val="202124"/>
                </a:solidFill>
              </a:rPr>
              <a:t>Organized by Federation, using as a parameter the </a:t>
            </a:r>
            <a:r>
              <a:rPr lang="en-US" sz="2100" dirty="0">
                <a:solidFill>
                  <a:schemeClr val="tx2">
                    <a:lumMod val="75000"/>
                  </a:schemeClr>
                </a:solidFill>
              </a:rPr>
              <a:t>socio-economic development </a:t>
            </a:r>
            <a:r>
              <a:rPr lang="en-US" sz="2100" dirty="0">
                <a:solidFill>
                  <a:srgbClr val="202124"/>
                </a:solidFill>
              </a:rPr>
              <a:t>and </a:t>
            </a:r>
            <a:r>
              <a:rPr lang="en-US" sz="2100" dirty="0">
                <a:solidFill>
                  <a:schemeClr val="tx2">
                    <a:lumMod val="75000"/>
                  </a:schemeClr>
                </a:solidFill>
              </a:rPr>
              <a:t>demographic growth factors.</a:t>
            </a:r>
            <a:endParaRPr dirty="0">
              <a:solidFill>
                <a:schemeClr val="tx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12</a:t>
            </a:fld>
            <a:endParaRPr lang="en-US">
              <a:latin typeface="Libre Franklin"/>
              <a:ea typeface="Libre Franklin"/>
              <a:cs typeface="Libre Franklin"/>
              <a:sym typeface="Libre Franklin"/>
            </a:endParaRPr>
          </a:p>
        </p:txBody>
      </p:sp>
      <p:sp>
        <p:nvSpPr>
          <p:cNvPr id="6" name="Google Shape;300;p11">
            <a:extLst>
              <a:ext uri="{FF2B5EF4-FFF2-40B4-BE49-F238E27FC236}">
                <a16:creationId xmlns:a16="http://schemas.microsoft.com/office/drawing/2014/main" id="{452F272D-FBCF-9536-925E-FC8B3F99FC60}"/>
              </a:ext>
            </a:extLst>
          </p:cNvPr>
          <p:cNvSpPr txBox="1">
            <a:spLocks noGrp="1"/>
          </p:cNvSpPr>
          <p:nvPr>
            <p:ph type="title"/>
          </p:nvPr>
        </p:nvSpPr>
        <p:spPr>
          <a:xfrm>
            <a:off x="226143" y="43613"/>
            <a:ext cx="1110061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Demographic Analysis</a:t>
            </a:r>
            <a:endParaRPr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9" name="Add-in 8" title="Microsoft Power BI">
                <a:extLst>
                  <a:ext uri="{FF2B5EF4-FFF2-40B4-BE49-F238E27FC236}">
                    <a16:creationId xmlns:a16="http://schemas.microsoft.com/office/drawing/2014/main" id="{C01E80D0-5C8A-3F01-E975-687DA42C3C79}"/>
                  </a:ext>
                </a:extLst>
              </p:cNvPr>
              <p:cNvGraphicFramePr>
                <a:graphicFrameLocks noGrp="1"/>
              </p:cNvGraphicFramePr>
              <p:nvPr>
                <p:extLst>
                  <p:ext uri="{D42A27DB-BD31-4B8C-83A1-F6EECF244321}">
                    <p14:modId xmlns:p14="http://schemas.microsoft.com/office/powerpoint/2010/main" val="3710045258"/>
                  </p:ext>
                </p:extLst>
              </p:nvPr>
            </p:nvGraphicFramePr>
            <p:xfrm>
              <a:off x="68826" y="712468"/>
              <a:ext cx="12123173" cy="603246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9" name="Add-in 8" title="Microsoft Power BI">
                <a:extLst>
                  <a:ext uri="{FF2B5EF4-FFF2-40B4-BE49-F238E27FC236}">
                    <a16:creationId xmlns:a16="http://schemas.microsoft.com/office/drawing/2014/main" id="{C01E80D0-5C8A-3F01-E975-687DA42C3C79}"/>
                  </a:ext>
                </a:extLst>
              </p:cNvPr>
              <p:cNvPicPr>
                <a:picLocks noGrp="1" noRot="1" noChangeAspect="1" noMove="1" noResize="1" noEditPoints="1" noAdjustHandles="1" noChangeArrowheads="1" noChangeShapeType="1"/>
              </p:cNvPicPr>
              <p:nvPr/>
            </p:nvPicPr>
            <p:blipFill>
              <a:blip r:embed="rId3"/>
              <a:stretch>
                <a:fillRect/>
              </a:stretch>
            </p:blipFill>
            <p:spPr>
              <a:xfrm>
                <a:off x="68826" y="712468"/>
                <a:ext cx="12123173" cy="6032461"/>
              </a:xfrm>
              <a:prstGeom prst="rect">
                <a:avLst/>
              </a:prstGeom>
            </p:spPr>
          </p:pic>
        </mc:Fallback>
      </mc:AlternateContent>
      <p:pic>
        <p:nvPicPr>
          <p:cNvPr id="10" name="Picture 4">
            <a:extLst>
              <a:ext uri="{FF2B5EF4-FFF2-40B4-BE49-F238E27FC236}">
                <a16:creationId xmlns:a16="http://schemas.microsoft.com/office/drawing/2014/main" id="{3DA8857F-2F29-866E-FA17-73B4AC13B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7866" y="3706761"/>
            <a:ext cx="3048089" cy="232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71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3C13AB-DEF6-DD81-829D-42EBCB1CEF3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13</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B66B1268-DE29-EC00-576E-CE669166267C}"/>
                  </a:ext>
                </a:extLst>
              </p:cNvPr>
              <p:cNvGraphicFramePr>
                <a:graphicFrameLocks noGrp="1"/>
              </p:cNvGraphicFramePr>
              <p:nvPr>
                <p:extLst>
                  <p:ext uri="{D42A27DB-BD31-4B8C-83A1-F6EECF244321}">
                    <p14:modId xmlns:p14="http://schemas.microsoft.com/office/powerpoint/2010/main" val="633826723"/>
                  </p:ext>
                </p:extLst>
              </p:nvPr>
            </p:nvGraphicFramePr>
            <p:xfrm>
              <a:off x="-1" y="98322"/>
              <a:ext cx="12083845" cy="667610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B66B1268-DE29-EC00-576E-CE669166267C}"/>
                  </a:ext>
                </a:extLst>
              </p:cNvPr>
              <p:cNvPicPr>
                <a:picLocks noGrp="1" noRot="1" noChangeAspect="1" noMove="1" noResize="1" noEditPoints="1" noAdjustHandles="1" noChangeArrowheads="1" noChangeShapeType="1"/>
              </p:cNvPicPr>
              <p:nvPr/>
            </p:nvPicPr>
            <p:blipFill>
              <a:blip r:embed="rId3"/>
              <a:stretch>
                <a:fillRect/>
              </a:stretch>
            </p:blipFill>
            <p:spPr>
              <a:xfrm>
                <a:off x="-1" y="98322"/>
                <a:ext cx="12083845" cy="6676103"/>
              </a:xfrm>
              <a:prstGeom prst="rect">
                <a:avLst/>
              </a:prstGeom>
            </p:spPr>
          </p:pic>
        </mc:Fallback>
      </mc:AlternateContent>
    </p:spTree>
    <p:extLst>
      <p:ext uri="{BB962C8B-B14F-4D97-AF65-F5344CB8AC3E}">
        <p14:creationId xmlns:p14="http://schemas.microsoft.com/office/powerpoint/2010/main" val="129924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14</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A04C808F-ED11-7030-BF8C-E1B4C3EFCCDB}"/>
                  </a:ext>
                </a:extLst>
              </p:cNvPr>
              <p:cNvGraphicFramePr>
                <a:graphicFrameLocks noGrp="1"/>
              </p:cNvGraphicFramePr>
              <p:nvPr>
                <p:extLst>
                  <p:ext uri="{D42A27DB-BD31-4B8C-83A1-F6EECF244321}">
                    <p14:modId xmlns:p14="http://schemas.microsoft.com/office/powerpoint/2010/main" val="1424401300"/>
                  </p:ext>
                </p:extLst>
              </p:nvPr>
            </p:nvGraphicFramePr>
            <p:xfrm>
              <a:off x="0" y="0"/>
              <a:ext cx="12506632" cy="700056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A04C808F-ED11-7030-BF8C-E1B4C3EFCCDB}"/>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506632" cy="7000567"/>
              </a:xfrm>
              <a:prstGeom prst="rect">
                <a:avLst/>
              </a:prstGeom>
            </p:spPr>
          </p:pic>
        </mc:Fallback>
      </mc:AlternateContent>
    </p:spTree>
    <p:extLst>
      <p:ext uri="{BB962C8B-B14F-4D97-AF65-F5344CB8AC3E}">
        <p14:creationId xmlns:p14="http://schemas.microsoft.com/office/powerpoint/2010/main" val="337025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15</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ACB71A15-05D6-84F1-DEC5-F02413FE4CD3}"/>
                  </a:ext>
                </a:extLst>
              </p:cNvPr>
              <p:cNvGraphicFramePr>
                <a:graphicFrameLocks noGrp="1"/>
              </p:cNvGraphicFramePr>
              <p:nvPr>
                <p:extLst>
                  <p:ext uri="{D42A27DB-BD31-4B8C-83A1-F6EECF244321}">
                    <p14:modId xmlns:p14="http://schemas.microsoft.com/office/powerpoint/2010/main" val="1859527300"/>
                  </p:ext>
                </p:extLst>
              </p:nvPr>
            </p:nvGraphicFramePr>
            <p:xfrm>
              <a:off x="-78657" y="766917"/>
              <a:ext cx="11995354" cy="62062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ACB71A15-05D6-84F1-DEC5-F02413FE4CD3}"/>
                  </a:ext>
                </a:extLst>
              </p:cNvPr>
              <p:cNvPicPr>
                <a:picLocks noGrp="1" noRot="1" noChangeAspect="1" noMove="1" noResize="1" noEditPoints="1" noAdjustHandles="1" noChangeArrowheads="1" noChangeShapeType="1"/>
              </p:cNvPicPr>
              <p:nvPr/>
            </p:nvPicPr>
            <p:blipFill>
              <a:blip r:embed="rId3"/>
              <a:stretch>
                <a:fillRect/>
              </a:stretch>
            </p:blipFill>
            <p:spPr>
              <a:xfrm>
                <a:off x="-78657" y="766917"/>
                <a:ext cx="11995354" cy="6206245"/>
              </a:xfrm>
              <a:prstGeom prst="rect">
                <a:avLst/>
              </a:prstGeom>
            </p:spPr>
          </p:pic>
        </mc:Fallback>
      </mc:AlternateContent>
      <p:sp>
        <p:nvSpPr>
          <p:cNvPr id="3" name="Google Shape;300;p11">
            <a:extLst>
              <a:ext uri="{FF2B5EF4-FFF2-40B4-BE49-F238E27FC236}">
                <a16:creationId xmlns:a16="http://schemas.microsoft.com/office/drawing/2014/main" id="{E359AF93-7478-263C-86A8-25DD14296906}"/>
              </a:ext>
            </a:extLst>
          </p:cNvPr>
          <p:cNvSpPr txBox="1">
            <a:spLocks noGrp="1"/>
          </p:cNvSpPr>
          <p:nvPr>
            <p:ph type="title"/>
          </p:nvPr>
        </p:nvSpPr>
        <p:spPr>
          <a:xfrm>
            <a:off x="226143" y="43613"/>
            <a:ext cx="1110061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Financial and Operational Analysis</a:t>
            </a:r>
            <a:endParaRPr dirty="0"/>
          </a:p>
        </p:txBody>
      </p:sp>
    </p:spTree>
    <p:extLst>
      <p:ext uri="{BB962C8B-B14F-4D97-AF65-F5344CB8AC3E}">
        <p14:creationId xmlns:p14="http://schemas.microsoft.com/office/powerpoint/2010/main" val="41409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16</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ADA360DE-DE17-4612-E63F-62DE463E1F29}"/>
                  </a:ext>
                </a:extLst>
              </p:cNvPr>
              <p:cNvGraphicFramePr>
                <a:graphicFrameLocks noGrp="1"/>
              </p:cNvGraphicFramePr>
              <p:nvPr>
                <p:extLst>
                  <p:ext uri="{D42A27DB-BD31-4B8C-83A1-F6EECF244321}">
                    <p14:modId xmlns:p14="http://schemas.microsoft.com/office/powerpoint/2010/main" val="566803623"/>
                  </p:ext>
                </p:extLst>
              </p:nvPr>
            </p:nvGraphicFramePr>
            <p:xfrm>
              <a:off x="0" y="525655"/>
              <a:ext cx="12192000" cy="614553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ADA360DE-DE17-4612-E63F-62DE463E1F29}"/>
                  </a:ext>
                </a:extLst>
              </p:cNvPr>
              <p:cNvPicPr>
                <a:picLocks noGrp="1" noRot="1" noChangeAspect="1" noMove="1" noResize="1" noEditPoints="1" noAdjustHandles="1" noChangeArrowheads="1" noChangeShapeType="1"/>
              </p:cNvPicPr>
              <p:nvPr/>
            </p:nvPicPr>
            <p:blipFill>
              <a:blip r:embed="rId3"/>
              <a:stretch>
                <a:fillRect/>
              </a:stretch>
            </p:blipFill>
            <p:spPr>
              <a:xfrm>
                <a:off x="0" y="525655"/>
                <a:ext cx="12192000" cy="6145531"/>
              </a:xfrm>
              <a:prstGeom prst="rect">
                <a:avLst/>
              </a:prstGeom>
            </p:spPr>
          </p:pic>
        </mc:Fallback>
      </mc:AlternateContent>
    </p:spTree>
    <p:extLst>
      <p:ext uri="{BB962C8B-B14F-4D97-AF65-F5344CB8AC3E}">
        <p14:creationId xmlns:p14="http://schemas.microsoft.com/office/powerpoint/2010/main" val="401385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17</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0FCA125E-91FE-D6B1-88CE-25BE6555C762}"/>
                  </a:ext>
                </a:extLst>
              </p:cNvPr>
              <p:cNvGraphicFramePr>
                <a:graphicFrameLocks noGrp="1"/>
              </p:cNvGraphicFramePr>
              <p:nvPr>
                <p:extLst>
                  <p:ext uri="{D42A27DB-BD31-4B8C-83A1-F6EECF244321}">
                    <p14:modId xmlns:p14="http://schemas.microsoft.com/office/powerpoint/2010/main" val="3029030256"/>
                  </p:ext>
                </p:extLst>
              </p:nvPr>
            </p:nvGraphicFramePr>
            <p:xfrm>
              <a:off x="0" y="712468"/>
              <a:ext cx="12192000" cy="60521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0FCA125E-91FE-D6B1-88CE-25BE6555C762}"/>
                  </a:ext>
                </a:extLst>
              </p:cNvPr>
              <p:cNvPicPr>
                <a:picLocks noGrp="1" noRot="1" noChangeAspect="1" noMove="1" noResize="1" noEditPoints="1" noAdjustHandles="1" noChangeArrowheads="1" noChangeShapeType="1"/>
              </p:cNvPicPr>
              <p:nvPr/>
            </p:nvPicPr>
            <p:blipFill>
              <a:blip r:embed="rId3"/>
              <a:stretch>
                <a:fillRect/>
              </a:stretch>
            </p:blipFill>
            <p:spPr>
              <a:xfrm>
                <a:off x="0" y="712468"/>
                <a:ext cx="12192000" cy="6052125"/>
              </a:xfrm>
              <a:prstGeom prst="rect">
                <a:avLst/>
              </a:prstGeom>
            </p:spPr>
          </p:pic>
        </mc:Fallback>
      </mc:AlternateContent>
    </p:spTree>
    <p:extLst>
      <p:ext uri="{BB962C8B-B14F-4D97-AF65-F5344CB8AC3E}">
        <p14:creationId xmlns:p14="http://schemas.microsoft.com/office/powerpoint/2010/main" val="314664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18</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45284D7-2D10-10FD-58B2-4D7F3264C8CD}"/>
                  </a:ext>
                </a:extLst>
              </p:cNvPr>
              <p:cNvGraphicFramePr>
                <a:graphicFrameLocks noGrp="1"/>
              </p:cNvGraphicFramePr>
              <p:nvPr>
                <p:extLst>
                  <p:ext uri="{D42A27DB-BD31-4B8C-83A1-F6EECF244321}">
                    <p14:modId xmlns:p14="http://schemas.microsoft.com/office/powerpoint/2010/main" val="4281162008"/>
                  </p:ext>
                </p:extLst>
              </p:nvPr>
            </p:nvGraphicFramePr>
            <p:xfrm>
              <a:off x="0" y="117987"/>
              <a:ext cx="12192000" cy="646188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F45284D7-2D10-10FD-58B2-4D7F3264C8CD}"/>
                  </a:ext>
                </a:extLst>
              </p:cNvPr>
              <p:cNvPicPr>
                <a:picLocks noGrp="1" noRot="1" noChangeAspect="1" noMove="1" noResize="1" noEditPoints="1" noAdjustHandles="1" noChangeArrowheads="1" noChangeShapeType="1"/>
              </p:cNvPicPr>
              <p:nvPr/>
            </p:nvPicPr>
            <p:blipFill>
              <a:blip r:embed="rId3"/>
              <a:stretch>
                <a:fillRect/>
              </a:stretch>
            </p:blipFill>
            <p:spPr>
              <a:xfrm>
                <a:off x="0" y="117987"/>
                <a:ext cx="12192000" cy="6461884"/>
              </a:xfrm>
              <a:prstGeom prst="rect">
                <a:avLst/>
              </a:prstGeom>
            </p:spPr>
          </p:pic>
        </mc:Fallback>
      </mc:AlternateContent>
    </p:spTree>
    <p:extLst>
      <p:ext uri="{BB962C8B-B14F-4D97-AF65-F5344CB8AC3E}">
        <p14:creationId xmlns:p14="http://schemas.microsoft.com/office/powerpoint/2010/main" val="199056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19</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66C3FFD3-BA91-EF42-B59B-1361C7051379}"/>
                  </a:ext>
                </a:extLst>
              </p:cNvPr>
              <p:cNvGraphicFramePr>
                <a:graphicFrameLocks noGrp="1"/>
              </p:cNvGraphicFramePr>
              <p:nvPr/>
            </p:nvGraphicFramePr>
            <p:xfrm>
              <a:off x="1524000" y="712469"/>
              <a:ext cx="9144000" cy="54330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66C3FFD3-BA91-EF42-B59B-1361C7051379}"/>
                  </a:ext>
                </a:extLst>
              </p:cNvPr>
              <p:cNvPicPr>
                <a:picLocks noGrp="1" noRot="1" noChangeAspect="1" noMove="1" noResize="1" noEditPoints="1" noAdjustHandles="1" noChangeArrowheads="1" noChangeShapeType="1"/>
              </p:cNvPicPr>
              <p:nvPr/>
            </p:nvPicPr>
            <p:blipFill>
              <a:blip r:embed="rId3"/>
              <a:stretch>
                <a:fillRect/>
              </a:stretch>
            </p:blipFill>
            <p:spPr>
              <a:xfrm>
                <a:off x="1524000" y="712469"/>
                <a:ext cx="9144000" cy="5433060"/>
              </a:xfrm>
              <a:prstGeom prst="rect">
                <a:avLst/>
              </a:prstGeom>
            </p:spPr>
          </p:pic>
        </mc:Fallback>
      </mc:AlternateContent>
    </p:spTree>
    <p:extLst>
      <p:ext uri="{BB962C8B-B14F-4D97-AF65-F5344CB8AC3E}">
        <p14:creationId xmlns:p14="http://schemas.microsoft.com/office/powerpoint/2010/main" val="119484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Agenda</a:t>
            </a:r>
            <a:endParaRPr/>
          </a:p>
        </p:txBody>
      </p:sp>
      <p:sp>
        <p:nvSpPr>
          <p:cNvPr id="217" name="Google Shape;217;p2"/>
          <p:cNvSpPr txBox="1">
            <a:spLocks noGrp="1"/>
          </p:cNvSpPr>
          <p:nvPr>
            <p:ph type="body" idx="2"/>
          </p:nvPr>
        </p:nvSpPr>
        <p:spPr>
          <a:xfrm>
            <a:off x="952500" y="2286000"/>
            <a:ext cx="2133600" cy="452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400"/>
              <a:t>01. Introduction</a:t>
            </a:r>
            <a:endParaRPr sz="2400"/>
          </a:p>
        </p:txBody>
      </p:sp>
      <p:sp>
        <p:nvSpPr>
          <p:cNvPr id="219" name="Google Shape;219;p2"/>
          <p:cNvSpPr txBox="1">
            <a:spLocks noGrp="1"/>
          </p:cNvSpPr>
          <p:nvPr>
            <p:ph type="body" idx="4"/>
          </p:nvPr>
        </p:nvSpPr>
        <p:spPr>
          <a:xfrm>
            <a:off x="3663042" y="2209800"/>
            <a:ext cx="2128200" cy="20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800"/>
              <a:t>02.Datas</a:t>
            </a:r>
            <a:r>
              <a:rPr lang="en-US" sz="2600"/>
              <a:t>e</a:t>
            </a:r>
            <a:r>
              <a:rPr lang="en-US" sz="2800"/>
              <a:t>t</a:t>
            </a:r>
            <a:endParaRPr sz="2800"/>
          </a:p>
        </p:txBody>
      </p:sp>
      <p:sp>
        <p:nvSpPr>
          <p:cNvPr id="221" name="Google Shape;221;p2"/>
          <p:cNvSpPr txBox="1">
            <a:spLocks noGrp="1"/>
          </p:cNvSpPr>
          <p:nvPr>
            <p:ph type="body" idx="6"/>
          </p:nvPr>
        </p:nvSpPr>
        <p:spPr>
          <a:xfrm>
            <a:off x="952500" y="4446603"/>
            <a:ext cx="2133600" cy="20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600"/>
              <a:t>03. Analytics Insights</a:t>
            </a:r>
            <a:endParaRPr sz="2600"/>
          </a:p>
        </p:txBody>
      </p:sp>
      <p:sp>
        <p:nvSpPr>
          <p:cNvPr id="222" name="Google Shape;222;p2"/>
          <p:cNvSpPr txBox="1">
            <a:spLocks noGrp="1"/>
          </p:cNvSpPr>
          <p:nvPr>
            <p:ph type="body" idx="8"/>
          </p:nvPr>
        </p:nvSpPr>
        <p:spPr>
          <a:xfrm>
            <a:off x="3443850" y="4522800"/>
            <a:ext cx="3008400" cy="76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300" dirty="0"/>
              <a:t>04. </a:t>
            </a:r>
            <a:endParaRPr sz="2300" dirty="0"/>
          </a:p>
        </p:txBody>
      </p:sp>
      <p:sp>
        <p:nvSpPr>
          <p:cNvPr id="223" name="Google Shape;223;p2"/>
          <p:cNvSpPr txBox="1">
            <a:spLocks noGrp="1"/>
          </p:cNvSpPr>
          <p:nvPr>
            <p:ph type="body" idx="13"/>
          </p:nvPr>
        </p:nvSpPr>
        <p:spPr>
          <a:xfrm>
            <a:off x="6779100" y="4522800"/>
            <a:ext cx="2400300" cy="610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600" dirty="0"/>
              <a:t>05. Conclusion</a:t>
            </a:r>
            <a:endParaRPr sz="2600" dirty="0"/>
          </a:p>
        </p:txBody>
      </p:sp>
      <p:sp>
        <p:nvSpPr>
          <p:cNvPr id="224" name="Google Shape;224;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5" name="Google Shape;225;p2"/>
          <p:cNvSpPr txBox="1">
            <a:spLocks noGrp="1"/>
          </p:cNvSpPr>
          <p:nvPr>
            <p:ph type="ftr" idx="11"/>
          </p:nvPr>
        </p:nvSpPr>
        <p:spPr>
          <a:xfrm>
            <a:off x="1371600" y="6332225"/>
            <a:ext cx="22914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Overview E-commerce  - Group 4</a:t>
            </a:r>
            <a:endParaRPr/>
          </a:p>
        </p:txBody>
      </p:sp>
      <p:sp>
        <p:nvSpPr>
          <p:cNvPr id="226" name="Google Shape;226;p2"/>
          <p:cNvSpPr txBox="1">
            <a:spLocks noGrp="1"/>
          </p:cNvSpPr>
          <p:nvPr>
            <p:ph type="dt" idx="10"/>
          </p:nvPr>
        </p:nvSpPr>
        <p:spPr>
          <a:xfrm>
            <a:off x="4211320" y="6332220"/>
            <a:ext cx="13131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October 11,, 2022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1BF992-F162-637A-C2C8-0516D547102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C335859-9A7A-073B-A817-D030D5A8F4C8}"/>
                  </a:ext>
                </a:extLst>
              </p:cNvPr>
              <p:cNvGraphicFramePr>
                <a:graphicFrameLocks noGrp="1"/>
              </p:cNvGraphicFramePr>
              <p:nvPr>
                <p:extLst>
                  <p:ext uri="{D42A27DB-BD31-4B8C-83A1-F6EECF244321}">
                    <p14:modId xmlns:p14="http://schemas.microsoft.com/office/powerpoint/2010/main" val="1481217676"/>
                  </p:ext>
                </p:extLst>
              </p:nvPr>
            </p:nvGraphicFramePr>
            <p:xfrm>
              <a:off x="1" y="0"/>
              <a:ext cx="12447638" cy="70103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title="Microsoft Power BI">
                <a:extLst>
                  <a:ext uri="{FF2B5EF4-FFF2-40B4-BE49-F238E27FC236}">
                    <a16:creationId xmlns:a16="http://schemas.microsoft.com/office/drawing/2014/main" id="{5C335859-9A7A-073B-A817-D030D5A8F4C8}"/>
                  </a:ext>
                </a:extLst>
              </p:cNvPr>
              <p:cNvPicPr>
                <a:picLocks noGrp="1" noRot="1" noChangeAspect="1" noMove="1" noResize="1" noEditPoints="1" noAdjustHandles="1" noChangeArrowheads="1" noChangeShapeType="1"/>
              </p:cNvPicPr>
              <p:nvPr/>
            </p:nvPicPr>
            <p:blipFill>
              <a:blip r:embed="rId3"/>
              <a:stretch>
                <a:fillRect/>
              </a:stretch>
            </p:blipFill>
            <p:spPr>
              <a:xfrm>
                <a:off x="1" y="0"/>
                <a:ext cx="12447638" cy="7010399"/>
              </a:xfrm>
              <a:prstGeom prst="rect">
                <a:avLst/>
              </a:prstGeom>
            </p:spPr>
          </p:pic>
        </mc:Fallback>
      </mc:AlternateContent>
    </p:spTree>
    <p:extLst>
      <p:ext uri="{BB962C8B-B14F-4D97-AF65-F5344CB8AC3E}">
        <p14:creationId xmlns:p14="http://schemas.microsoft.com/office/powerpoint/2010/main" val="4041058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49ECDD-DDFF-B6D7-D7CC-176223F179C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21</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89224584-E360-BDB0-0514-ED392ADCB87E}"/>
                  </a:ext>
                </a:extLst>
              </p:cNvPr>
              <p:cNvGraphicFramePr>
                <a:graphicFrameLocks noGrp="1"/>
              </p:cNvGraphicFramePr>
              <p:nvPr>
                <p:extLst>
                  <p:ext uri="{D42A27DB-BD31-4B8C-83A1-F6EECF244321}">
                    <p14:modId xmlns:p14="http://schemas.microsoft.com/office/powerpoint/2010/main" val="2476335488"/>
                  </p:ext>
                </p:extLst>
              </p:nvPr>
            </p:nvGraphicFramePr>
            <p:xfrm>
              <a:off x="147484" y="491613"/>
              <a:ext cx="9026013" cy="60882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89224584-E360-BDB0-0514-ED392ADCB87E}"/>
                  </a:ext>
                </a:extLst>
              </p:cNvPr>
              <p:cNvPicPr>
                <a:picLocks noGrp="1" noRot="1" noChangeAspect="1" noMove="1" noResize="1" noEditPoints="1" noAdjustHandles="1" noChangeArrowheads="1" noChangeShapeType="1"/>
              </p:cNvPicPr>
              <p:nvPr/>
            </p:nvPicPr>
            <p:blipFill>
              <a:blip r:embed="rId3"/>
              <a:stretch>
                <a:fillRect/>
              </a:stretch>
            </p:blipFill>
            <p:spPr>
              <a:xfrm>
                <a:off x="147484" y="491613"/>
                <a:ext cx="9026013" cy="6088258"/>
              </a:xfrm>
              <a:prstGeom prst="rect">
                <a:avLst/>
              </a:prstGeom>
            </p:spPr>
          </p:pic>
        </mc:Fallback>
      </mc:AlternateContent>
      <p:sp>
        <p:nvSpPr>
          <p:cNvPr id="8" name="TextBox 7">
            <a:extLst>
              <a:ext uri="{FF2B5EF4-FFF2-40B4-BE49-F238E27FC236}">
                <a16:creationId xmlns:a16="http://schemas.microsoft.com/office/drawing/2014/main" id="{FCC795C0-D8CF-2680-EFAA-E2071FF3FE18}"/>
              </a:ext>
            </a:extLst>
          </p:cNvPr>
          <p:cNvSpPr txBox="1"/>
          <p:nvPr/>
        </p:nvSpPr>
        <p:spPr>
          <a:xfrm>
            <a:off x="1720645" y="5188455"/>
            <a:ext cx="2595716" cy="400110"/>
          </a:xfrm>
          <a:prstGeom prst="rect">
            <a:avLst/>
          </a:prstGeom>
          <a:noFill/>
        </p:spPr>
        <p:txBody>
          <a:bodyPr wrap="square" rtlCol="0">
            <a:spAutoFit/>
          </a:bodyPr>
          <a:lstStyle/>
          <a:p>
            <a:r>
              <a:rPr lang="en-GB" sz="2000" dirty="0" err="1"/>
              <a:t>Olist</a:t>
            </a:r>
            <a:r>
              <a:rPr lang="en-GB" sz="2000" dirty="0"/>
              <a:t> Data</a:t>
            </a:r>
          </a:p>
        </p:txBody>
      </p:sp>
      <p:sp>
        <p:nvSpPr>
          <p:cNvPr id="9" name="TextBox 8">
            <a:extLst>
              <a:ext uri="{FF2B5EF4-FFF2-40B4-BE49-F238E27FC236}">
                <a16:creationId xmlns:a16="http://schemas.microsoft.com/office/drawing/2014/main" id="{772B0507-2793-E6DE-0C2B-43040ED5581F}"/>
              </a:ext>
            </a:extLst>
          </p:cNvPr>
          <p:cNvSpPr txBox="1"/>
          <p:nvPr/>
        </p:nvSpPr>
        <p:spPr>
          <a:xfrm>
            <a:off x="7693649" y="5651098"/>
            <a:ext cx="3937912" cy="400110"/>
          </a:xfrm>
          <a:prstGeom prst="rect">
            <a:avLst/>
          </a:prstGeom>
          <a:noFill/>
        </p:spPr>
        <p:txBody>
          <a:bodyPr wrap="square" rtlCol="0">
            <a:spAutoFit/>
          </a:bodyPr>
          <a:lstStyle/>
          <a:p>
            <a:r>
              <a:rPr lang="en-GB" sz="2000" dirty="0"/>
              <a:t>E-bit – Webshoppers  Data</a:t>
            </a:r>
          </a:p>
        </p:txBody>
      </p:sp>
      <p:pic>
        <p:nvPicPr>
          <p:cNvPr id="12" name="Picture 11">
            <a:extLst>
              <a:ext uri="{FF2B5EF4-FFF2-40B4-BE49-F238E27FC236}">
                <a16:creationId xmlns:a16="http://schemas.microsoft.com/office/drawing/2014/main" id="{126EEE7D-F0B1-CBC1-6767-BEB6F03B157F}"/>
              </a:ext>
            </a:extLst>
          </p:cNvPr>
          <p:cNvPicPr>
            <a:picLocks noChangeAspect="1"/>
          </p:cNvPicPr>
          <p:nvPr/>
        </p:nvPicPr>
        <p:blipFill>
          <a:blip r:embed="rId4"/>
          <a:stretch>
            <a:fillRect/>
          </a:stretch>
        </p:blipFill>
        <p:spPr>
          <a:xfrm>
            <a:off x="6282813" y="873846"/>
            <a:ext cx="5803514" cy="4638640"/>
          </a:xfrm>
          <a:prstGeom prst="rect">
            <a:avLst/>
          </a:prstGeom>
        </p:spPr>
      </p:pic>
    </p:spTree>
    <p:extLst>
      <p:ext uri="{BB962C8B-B14F-4D97-AF65-F5344CB8AC3E}">
        <p14:creationId xmlns:p14="http://schemas.microsoft.com/office/powerpoint/2010/main" val="342674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22</a:t>
            </a:fld>
            <a:endParaRPr lang="en-US">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62ACA83-20EB-32C1-013B-FA229CEFA603}"/>
              </a:ext>
            </a:extLst>
          </p:cNvPr>
          <p:cNvPicPr>
            <a:picLocks noChangeAspect="1"/>
          </p:cNvPicPr>
          <p:nvPr/>
        </p:nvPicPr>
        <p:blipFill>
          <a:blip r:embed="rId2"/>
          <a:stretch>
            <a:fillRect/>
          </a:stretch>
        </p:blipFill>
        <p:spPr>
          <a:xfrm>
            <a:off x="277677" y="278129"/>
            <a:ext cx="5434865" cy="6102317"/>
          </a:xfrm>
          <a:prstGeom prst="rect">
            <a:avLst/>
          </a:prstGeom>
        </p:spPr>
      </p:pic>
      <p:pic>
        <p:nvPicPr>
          <p:cNvPr id="6" name="Picture 5">
            <a:extLst>
              <a:ext uri="{FF2B5EF4-FFF2-40B4-BE49-F238E27FC236}">
                <a16:creationId xmlns:a16="http://schemas.microsoft.com/office/drawing/2014/main" id="{088FB831-2C25-B7AB-42A7-E554330B6AF1}"/>
              </a:ext>
            </a:extLst>
          </p:cNvPr>
          <p:cNvPicPr>
            <a:picLocks noChangeAspect="1"/>
          </p:cNvPicPr>
          <p:nvPr/>
        </p:nvPicPr>
        <p:blipFill>
          <a:blip r:embed="rId3"/>
          <a:stretch>
            <a:fillRect/>
          </a:stretch>
        </p:blipFill>
        <p:spPr>
          <a:xfrm>
            <a:off x="5985471" y="278129"/>
            <a:ext cx="5928852" cy="5666617"/>
          </a:xfrm>
          <a:prstGeom prst="rect">
            <a:avLst/>
          </a:prstGeom>
        </p:spPr>
      </p:pic>
    </p:spTree>
    <p:extLst>
      <p:ext uri="{BB962C8B-B14F-4D97-AF65-F5344CB8AC3E}">
        <p14:creationId xmlns:p14="http://schemas.microsoft.com/office/powerpoint/2010/main" val="328728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23</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729F2147-B075-C4DB-9B88-EBEF3AA71869}"/>
                  </a:ext>
                </a:extLst>
              </p:cNvPr>
              <p:cNvGraphicFramePr>
                <a:graphicFrameLocks noGrp="1"/>
              </p:cNvGraphicFramePr>
              <p:nvPr>
                <p:extLst>
                  <p:ext uri="{D42A27DB-BD31-4B8C-83A1-F6EECF244321}">
                    <p14:modId xmlns:p14="http://schemas.microsoft.com/office/powerpoint/2010/main" val="2676814435"/>
                  </p:ext>
                </p:extLst>
              </p:nvPr>
            </p:nvGraphicFramePr>
            <p:xfrm>
              <a:off x="147485" y="712469"/>
              <a:ext cx="11897032" cy="594397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729F2147-B075-C4DB-9B88-EBEF3AA71869}"/>
                  </a:ext>
                </a:extLst>
              </p:cNvPr>
              <p:cNvPicPr>
                <a:picLocks noGrp="1" noRot="1" noChangeAspect="1" noMove="1" noResize="1" noEditPoints="1" noAdjustHandles="1" noChangeArrowheads="1" noChangeShapeType="1"/>
              </p:cNvPicPr>
              <p:nvPr/>
            </p:nvPicPr>
            <p:blipFill>
              <a:blip r:embed="rId3"/>
              <a:stretch>
                <a:fillRect/>
              </a:stretch>
            </p:blipFill>
            <p:spPr>
              <a:xfrm>
                <a:off x="147485" y="712469"/>
                <a:ext cx="11897032" cy="5943970"/>
              </a:xfrm>
              <a:prstGeom prst="rect">
                <a:avLst/>
              </a:prstGeom>
            </p:spPr>
          </p:pic>
        </mc:Fallback>
      </mc:AlternateContent>
      <p:pic>
        <p:nvPicPr>
          <p:cNvPr id="4" name="Picture 3">
            <a:extLst>
              <a:ext uri="{FF2B5EF4-FFF2-40B4-BE49-F238E27FC236}">
                <a16:creationId xmlns:a16="http://schemas.microsoft.com/office/drawing/2014/main" id="{39352F7D-3145-DE3D-104B-9E9B5148F9EC}"/>
              </a:ext>
            </a:extLst>
          </p:cNvPr>
          <p:cNvPicPr>
            <a:picLocks noChangeAspect="1"/>
          </p:cNvPicPr>
          <p:nvPr/>
        </p:nvPicPr>
        <p:blipFill>
          <a:blip r:embed="rId4"/>
          <a:stretch>
            <a:fillRect/>
          </a:stretch>
        </p:blipFill>
        <p:spPr>
          <a:xfrm>
            <a:off x="6708425" y="3342968"/>
            <a:ext cx="3502351" cy="2123767"/>
          </a:xfrm>
          <a:prstGeom prst="rect">
            <a:avLst/>
          </a:prstGeom>
        </p:spPr>
      </p:pic>
      <p:sp>
        <p:nvSpPr>
          <p:cNvPr id="6" name="Google Shape;300;p11">
            <a:extLst>
              <a:ext uri="{FF2B5EF4-FFF2-40B4-BE49-F238E27FC236}">
                <a16:creationId xmlns:a16="http://schemas.microsoft.com/office/drawing/2014/main" id="{58F6ADC2-1799-594E-2A53-F09485B4B801}"/>
              </a:ext>
            </a:extLst>
          </p:cNvPr>
          <p:cNvSpPr txBox="1">
            <a:spLocks noGrp="1"/>
          </p:cNvSpPr>
          <p:nvPr>
            <p:ph type="title"/>
          </p:nvPr>
        </p:nvSpPr>
        <p:spPr>
          <a:xfrm>
            <a:off x="226143" y="43613"/>
            <a:ext cx="1110061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Costumer Behavior Analysis</a:t>
            </a:r>
            <a:endParaRPr dirty="0"/>
          </a:p>
        </p:txBody>
      </p:sp>
      <p:sp>
        <p:nvSpPr>
          <p:cNvPr id="7" name="Google Shape;300;p11">
            <a:extLst>
              <a:ext uri="{FF2B5EF4-FFF2-40B4-BE49-F238E27FC236}">
                <a16:creationId xmlns:a16="http://schemas.microsoft.com/office/drawing/2014/main" id="{05A01009-E21E-0CD9-4301-B8B9F1320947}"/>
              </a:ext>
            </a:extLst>
          </p:cNvPr>
          <p:cNvSpPr txBox="1">
            <a:spLocks/>
          </p:cNvSpPr>
          <p:nvPr/>
        </p:nvSpPr>
        <p:spPr>
          <a:xfrm>
            <a:off x="6794090" y="2153264"/>
            <a:ext cx="3623163" cy="1032388"/>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sz="2400" dirty="0"/>
              <a:t>Orders Without comments</a:t>
            </a:r>
          </a:p>
        </p:txBody>
      </p:sp>
    </p:spTree>
    <p:extLst>
      <p:ext uri="{BB962C8B-B14F-4D97-AF65-F5344CB8AC3E}">
        <p14:creationId xmlns:p14="http://schemas.microsoft.com/office/powerpoint/2010/main" val="345693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24</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41885F68-3389-3F2D-8D6E-E885122BA6DC}"/>
                  </a:ext>
                </a:extLst>
              </p:cNvPr>
              <p:cNvGraphicFramePr>
                <a:graphicFrameLocks noGrp="1"/>
              </p:cNvGraphicFramePr>
              <p:nvPr>
                <p:extLst>
                  <p:ext uri="{D42A27DB-BD31-4B8C-83A1-F6EECF244321}">
                    <p14:modId xmlns:p14="http://schemas.microsoft.com/office/powerpoint/2010/main" val="3262351857"/>
                  </p:ext>
                </p:extLst>
              </p:nvPr>
            </p:nvGraphicFramePr>
            <p:xfrm>
              <a:off x="393290" y="712468"/>
              <a:ext cx="11257936" cy="577682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41885F68-3389-3F2D-8D6E-E885122BA6DC}"/>
                  </a:ext>
                </a:extLst>
              </p:cNvPr>
              <p:cNvPicPr>
                <a:picLocks noGrp="1" noRot="1" noChangeAspect="1" noMove="1" noResize="1" noEditPoints="1" noAdjustHandles="1" noChangeArrowheads="1" noChangeShapeType="1"/>
              </p:cNvPicPr>
              <p:nvPr/>
            </p:nvPicPr>
            <p:blipFill>
              <a:blip r:embed="rId3"/>
              <a:stretch>
                <a:fillRect/>
              </a:stretch>
            </p:blipFill>
            <p:spPr>
              <a:xfrm>
                <a:off x="393290" y="712468"/>
                <a:ext cx="11257936" cy="5776821"/>
              </a:xfrm>
              <a:prstGeom prst="rect">
                <a:avLst/>
              </a:prstGeom>
            </p:spPr>
          </p:pic>
        </mc:Fallback>
      </mc:AlternateContent>
      <p:sp>
        <p:nvSpPr>
          <p:cNvPr id="3" name="TextBox 2">
            <a:extLst>
              <a:ext uri="{FF2B5EF4-FFF2-40B4-BE49-F238E27FC236}">
                <a16:creationId xmlns:a16="http://schemas.microsoft.com/office/drawing/2014/main" id="{6EBAD352-D825-2DBB-BD6D-E9720438FC33}"/>
              </a:ext>
            </a:extLst>
          </p:cNvPr>
          <p:cNvSpPr txBox="1"/>
          <p:nvPr/>
        </p:nvSpPr>
        <p:spPr>
          <a:xfrm>
            <a:off x="2615381" y="60934"/>
            <a:ext cx="6656438" cy="307777"/>
          </a:xfrm>
          <a:prstGeom prst="rect">
            <a:avLst/>
          </a:prstGeom>
          <a:noFill/>
        </p:spPr>
        <p:txBody>
          <a:bodyPr wrap="square" rtlCol="0">
            <a:spAutoFit/>
          </a:bodyPr>
          <a:lstStyle/>
          <a:p>
            <a:r>
              <a:rPr lang="en-GB" dirty="0"/>
              <a:t>Delivery Time and Freight Value Have Impact on Score Review</a:t>
            </a:r>
          </a:p>
        </p:txBody>
      </p:sp>
    </p:spTree>
    <p:extLst>
      <p:ext uri="{BB962C8B-B14F-4D97-AF65-F5344CB8AC3E}">
        <p14:creationId xmlns:p14="http://schemas.microsoft.com/office/powerpoint/2010/main" val="410838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25</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C874E573-7390-5497-5292-3CC91D2A0A8D}"/>
                  </a:ext>
                </a:extLst>
              </p:cNvPr>
              <p:cNvGraphicFramePr>
                <a:graphicFrameLocks noGrp="1"/>
              </p:cNvGraphicFramePr>
              <p:nvPr>
                <p:extLst>
                  <p:ext uri="{D42A27DB-BD31-4B8C-83A1-F6EECF244321}">
                    <p14:modId xmlns:p14="http://schemas.microsoft.com/office/powerpoint/2010/main" val="2601224522"/>
                  </p:ext>
                </p:extLst>
              </p:nvPr>
            </p:nvGraphicFramePr>
            <p:xfrm>
              <a:off x="157316" y="98323"/>
              <a:ext cx="11926529" cy="67596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C874E573-7390-5497-5292-3CC91D2A0A8D}"/>
                  </a:ext>
                </a:extLst>
              </p:cNvPr>
              <p:cNvPicPr>
                <a:picLocks noGrp="1" noRot="1" noChangeAspect="1" noMove="1" noResize="1" noEditPoints="1" noAdjustHandles="1" noChangeArrowheads="1" noChangeShapeType="1"/>
              </p:cNvPicPr>
              <p:nvPr/>
            </p:nvPicPr>
            <p:blipFill>
              <a:blip r:embed="rId3"/>
              <a:stretch>
                <a:fillRect/>
              </a:stretch>
            </p:blipFill>
            <p:spPr>
              <a:xfrm>
                <a:off x="157316" y="98323"/>
                <a:ext cx="11926529" cy="6759677"/>
              </a:xfrm>
              <a:prstGeom prst="rect">
                <a:avLst/>
              </a:prstGeom>
            </p:spPr>
          </p:pic>
        </mc:Fallback>
      </mc:AlternateContent>
    </p:spTree>
    <p:extLst>
      <p:ext uri="{BB962C8B-B14F-4D97-AF65-F5344CB8AC3E}">
        <p14:creationId xmlns:p14="http://schemas.microsoft.com/office/powerpoint/2010/main" val="387474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26</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2F28D77F-5B87-911C-AFAD-247B533D6F1F}"/>
                  </a:ext>
                </a:extLst>
              </p:cNvPr>
              <p:cNvGraphicFramePr>
                <a:graphicFrameLocks noGrp="1"/>
              </p:cNvGraphicFramePr>
              <p:nvPr>
                <p:extLst>
                  <p:ext uri="{D42A27DB-BD31-4B8C-83A1-F6EECF244321}">
                    <p14:modId xmlns:p14="http://schemas.microsoft.com/office/powerpoint/2010/main" val="416541404"/>
                  </p:ext>
                </p:extLst>
              </p:nvPr>
            </p:nvGraphicFramePr>
            <p:xfrm>
              <a:off x="1" y="-1"/>
              <a:ext cx="12191999" cy="67252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Microsoft Power BI">
                <a:extLst>
                  <a:ext uri="{FF2B5EF4-FFF2-40B4-BE49-F238E27FC236}">
                    <a16:creationId xmlns:a16="http://schemas.microsoft.com/office/drawing/2014/main" id="{2F28D77F-5B87-911C-AFAD-247B533D6F1F}"/>
                  </a:ext>
                </a:extLst>
              </p:cNvPr>
              <p:cNvPicPr>
                <a:picLocks noGrp="1" noRot="1" noChangeAspect="1" noMove="1" noResize="1" noEditPoints="1" noAdjustHandles="1" noChangeArrowheads="1" noChangeShapeType="1"/>
              </p:cNvPicPr>
              <p:nvPr/>
            </p:nvPicPr>
            <p:blipFill>
              <a:blip r:embed="rId3"/>
              <a:stretch>
                <a:fillRect/>
              </a:stretch>
            </p:blipFill>
            <p:spPr>
              <a:xfrm>
                <a:off x="1" y="-1"/>
                <a:ext cx="12191999" cy="6725265"/>
              </a:xfrm>
              <a:prstGeom prst="rect">
                <a:avLst/>
              </a:prstGeom>
            </p:spPr>
          </p:pic>
        </mc:Fallback>
      </mc:AlternateContent>
    </p:spTree>
    <p:extLst>
      <p:ext uri="{BB962C8B-B14F-4D97-AF65-F5344CB8AC3E}">
        <p14:creationId xmlns:p14="http://schemas.microsoft.com/office/powerpoint/2010/main" val="3698298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27</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D4907FE6-0946-544A-4EE7-12E6CC00BC6A}"/>
                  </a:ext>
                </a:extLst>
              </p:cNvPr>
              <p:cNvGraphicFramePr>
                <a:graphicFrameLocks noGrp="1"/>
              </p:cNvGraphicFramePr>
              <p:nvPr>
                <p:extLst>
                  <p:ext uri="{D42A27DB-BD31-4B8C-83A1-F6EECF244321}">
                    <p14:modId xmlns:p14="http://schemas.microsoft.com/office/powerpoint/2010/main" val="1256014447"/>
                  </p:ext>
                </p:extLst>
              </p:nvPr>
            </p:nvGraphicFramePr>
            <p:xfrm>
              <a:off x="0" y="68826"/>
              <a:ext cx="12192000" cy="678917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D4907FE6-0946-544A-4EE7-12E6CC00BC6A}"/>
                  </a:ext>
                </a:extLst>
              </p:cNvPr>
              <p:cNvPicPr>
                <a:picLocks noGrp="1" noRot="1" noChangeAspect="1" noMove="1" noResize="1" noEditPoints="1" noAdjustHandles="1" noChangeArrowheads="1" noChangeShapeType="1"/>
              </p:cNvPicPr>
              <p:nvPr/>
            </p:nvPicPr>
            <p:blipFill>
              <a:blip r:embed="rId3"/>
              <a:stretch>
                <a:fillRect/>
              </a:stretch>
            </p:blipFill>
            <p:spPr>
              <a:xfrm>
                <a:off x="0" y="68826"/>
                <a:ext cx="12192000" cy="6789174"/>
              </a:xfrm>
              <a:prstGeom prst="rect">
                <a:avLst/>
              </a:prstGeom>
            </p:spPr>
          </p:pic>
        </mc:Fallback>
      </mc:AlternateContent>
    </p:spTree>
    <p:extLst>
      <p:ext uri="{BB962C8B-B14F-4D97-AF65-F5344CB8AC3E}">
        <p14:creationId xmlns:p14="http://schemas.microsoft.com/office/powerpoint/2010/main" val="3023232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9CA3C1-D959-7D16-AD15-E9B63691B7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28</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BDC046EB-A37D-7432-C5DA-4EE6EFE5ABEE}"/>
                  </a:ext>
                </a:extLst>
              </p:cNvPr>
              <p:cNvGraphicFramePr>
                <a:graphicFrameLocks noGrp="1"/>
              </p:cNvGraphicFramePr>
              <p:nvPr>
                <p:extLst>
                  <p:ext uri="{D42A27DB-BD31-4B8C-83A1-F6EECF244321}">
                    <p14:modId xmlns:p14="http://schemas.microsoft.com/office/powerpoint/2010/main" val="3454225317"/>
                  </p:ext>
                </p:extLst>
              </p:nvPr>
            </p:nvGraphicFramePr>
            <p:xfrm>
              <a:off x="245806" y="137652"/>
              <a:ext cx="11779046" cy="644221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BDC046EB-A37D-7432-C5DA-4EE6EFE5ABEE}"/>
                  </a:ext>
                </a:extLst>
              </p:cNvPr>
              <p:cNvPicPr>
                <a:picLocks noGrp="1" noRot="1" noChangeAspect="1" noMove="1" noResize="1" noEditPoints="1" noAdjustHandles="1" noChangeArrowheads="1" noChangeShapeType="1"/>
              </p:cNvPicPr>
              <p:nvPr/>
            </p:nvPicPr>
            <p:blipFill>
              <a:blip r:embed="rId3"/>
              <a:stretch>
                <a:fillRect/>
              </a:stretch>
            </p:blipFill>
            <p:spPr>
              <a:xfrm>
                <a:off x="245806" y="137652"/>
                <a:ext cx="11779046" cy="6442219"/>
              </a:xfrm>
              <a:prstGeom prst="rect">
                <a:avLst/>
              </a:prstGeom>
            </p:spPr>
          </p:pic>
        </mc:Fallback>
      </mc:AlternateContent>
    </p:spTree>
    <p:extLst>
      <p:ext uri="{BB962C8B-B14F-4D97-AF65-F5344CB8AC3E}">
        <p14:creationId xmlns:p14="http://schemas.microsoft.com/office/powerpoint/2010/main" val="3206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396D729-3DAE-E0C7-8F0E-5BD0F1EDF56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29</a:t>
            </a:fld>
            <a:endParaRPr lang="en-US">
              <a:latin typeface="Libre Franklin"/>
              <a:ea typeface="Libre Franklin"/>
              <a:cs typeface="Libre Franklin"/>
              <a:sym typeface="Libre Franklin"/>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Microsoft Power BI">
                <a:extLst>
                  <a:ext uri="{FF2B5EF4-FFF2-40B4-BE49-F238E27FC236}">
                    <a16:creationId xmlns:a16="http://schemas.microsoft.com/office/drawing/2014/main" id="{9A1BEEA9-27F9-9E12-F173-0BBE93611FA2}"/>
                  </a:ext>
                </a:extLst>
              </p:cNvPr>
              <p:cNvGraphicFramePr>
                <a:graphicFrameLocks noGrp="1"/>
              </p:cNvGraphicFramePr>
              <p:nvPr>
                <p:extLst>
                  <p:ext uri="{D42A27DB-BD31-4B8C-83A1-F6EECF244321}">
                    <p14:modId xmlns:p14="http://schemas.microsoft.com/office/powerpoint/2010/main" val="81225724"/>
                  </p:ext>
                </p:extLst>
              </p:nvPr>
            </p:nvGraphicFramePr>
            <p:xfrm>
              <a:off x="0" y="409434"/>
              <a:ext cx="12192000" cy="687847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Add-in 9" title="Microsoft Power BI">
                <a:extLst>
                  <a:ext uri="{FF2B5EF4-FFF2-40B4-BE49-F238E27FC236}">
                    <a16:creationId xmlns:a16="http://schemas.microsoft.com/office/drawing/2014/main" id="{9A1BEEA9-27F9-9E12-F173-0BBE93611FA2}"/>
                  </a:ext>
                </a:extLst>
              </p:cNvPr>
              <p:cNvPicPr>
                <a:picLocks noGrp="1" noRot="1" noChangeAspect="1" noMove="1" noResize="1" noEditPoints="1" noAdjustHandles="1" noChangeArrowheads="1" noChangeShapeType="1"/>
              </p:cNvPicPr>
              <p:nvPr/>
            </p:nvPicPr>
            <p:blipFill>
              <a:blip r:embed="rId3"/>
              <a:stretch>
                <a:fillRect/>
              </a:stretch>
            </p:blipFill>
            <p:spPr>
              <a:xfrm>
                <a:off x="0" y="409434"/>
                <a:ext cx="12192000" cy="6878470"/>
              </a:xfrm>
              <a:prstGeom prst="rect">
                <a:avLst/>
              </a:prstGeom>
            </p:spPr>
          </p:pic>
        </mc:Fallback>
      </mc:AlternateContent>
      <p:sp>
        <p:nvSpPr>
          <p:cNvPr id="11" name="Google Shape;300;p11">
            <a:extLst>
              <a:ext uri="{FF2B5EF4-FFF2-40B4-BE49-F238E27FC236}">
                <a16:creationId xmlns:a16="http://schemas.microsoft.com/office/drawing/2014/main" id="{681875AB-BA7E-0022-0CF6-704606E92F30}"/>
              </a:ext>
            </a:extLst>
          </p:cNvPr>
          <p:cNvSpPr txBox="1">
            <a:spLocks noGrp="1"/>
          </p:cNvSpPr>
          <p:nvPr>
            <p:ph type="title"/>
          </p:nvPr>
        </p:nvSpPr>
        <p:spPr>
          <a:xfrm>
            <a:off x="275303" y="104002"/>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Sentiment Analysis</a:t>
            </a:r>
            <a:endParaRPr dirty="0"/>
          </a:p>
        </p:txBody>
      </p:sp>
    </p:spTree>
    <p:extLst>
      <p:ext uri="{BB962C8B-B14F-4D97-AF65-F5344CB8AC3E}">
        <p14:creationId xmlns:p14="http://schemas.microsoft.com/office/powerpoint/2010/main" val="412599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Introduction</a:t>
            </a:r>
            <a:endParaRPr/>
          </a:p>
        </p:txBody>
      </p:sp>
      <p:sp>
        <p:nvSpPr>
          <p:cNvPr id="232" name="Google Shape;232;p3"/>
          <p:cNvSpPr txBox="1">
            <a:spLocks noGrp="1"/>
          </p:cNvSpPr>
          <p:nvPr>
            <p:ph type="body" idx="1"/>
          </p:nvPr>
        </p:nvSpPr>
        <p:spPr>
          <a:xfrm>
            <a:off x="2773547" y="2949879"/>
            <a:ext cx="6793241" cy="2270858"/>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1000"/>
              </a:spcBef>
              <a:spcAft>
                <a:spcPts val="0"/>
              </a:spcAft>
              <a:buNone/>
            </a:pPr>
            <a:endParaRPr dirty="0">
              <a:latin typeface="Arial"/>
              <a:ea typeface="Arial"/>
              <a:cs typeface="Arial"/>
              <a:sym typeface="Arial"/>
            </a:endParaRPr>
          </a:p>
          <a:p>
            <a:pPr marL="0" marR="0" lvl="0" indent="0" algn="l" rtl="0">
              <a:lnSpc>
                <a:spcPct val="115000"/>
              </a:lnSpc>
              <a:spcBef>
                <a:spcPts val="1000"/>
              </a:spcBef>
              <a:spcAft>
                <a:spcPts val="0"/>
              </a:spcAft>
              <a:buNone/>
            </a:pPr>
            <a:r>
              <a:rPr lang="en-US" sz="1900" b="1" dirty="0">
                <a:latin typeface="Arial"/>
                <a:ea typeface="Arial"/>
                <a:cs typeface="Arial"/>
                <a:sym typeface="Arial"/>
              </a:rPr>
              <a:t>E-commerce challenges considering for </a:t>
            </a:r>
            <a:r>
              <a:rPr lang="en-US" sz="1900" b="1" dirty="0" err="1">
                <a:latin typeface="Arial"/>
                <a:ea typeface="Arial"/>
                <a:cs typeface="Arial"/>
                <a:sym typeface="Arial"/>
              </a:rPr>
              <a:t>Olist</a:t>
            </a:r>
            <a:r>
              <a:rPr lang="en-US" sz="1900" b="1" dirty="0">
                <a:latin typeface="Arial"/>
                <a:ea typeface="Arial"/>
                <a:cs typeface="Arial"/>
                <a:sym typeface="Arial"/>
              </a:rPr>
              <a:t> consulting</a:t>
            </a:r>
            <a:endParaRPr sz="1900" b="1" dirty="0">
              <a:latin typeface="Arial"/>
              <a:ea typeface="Arial"/>
              <a:cs typeface="Arial"/>
              <a:sym typeface="Arial"/>
            </a:endParaRPr>
          </a:p>
          <a:p>
            <a:pPr marL="0" marR="0" lvl="0" indent="0" algn="l" rtl="0">
              <a:lnSpc>
                <a:spcPct val="115000"/>
              </a:lnSpc>
              <a:spcBef>
                <a:spcPts val="1000"/>
              </a:spcBef>
              <a:spcAft>
                <a:spcPts val="0"/>
              </a:spcAft>
              <a:buNone/>
            </a:pPr>
            <a:r>
              <a:rPr lang="en-US" sz="1900" dirty="0">
                <a:latin typeface="Arial"/>
                <a:ea typeface="Arial"/>
                <a:cs typeface="Arial"/>
                <a:sym typeface="Arial"/>
              </a:rPr>
              <a:t>Get high reputation in the marketplaces</a:t>
            </a:r>
            <a:endParaRPr sz="1900" dirty="0">
              <a:latin typeface="Arial"/>
              <a:ea typeface="Arial"/>
              <a:cs typeface="Arial"/>
              <a:sym typeface="Arial"/>
            </a:endParaRPr>
          </a:p>
          <a:p>
            <a:pPr marL="0" marR="0" lvl="0" indent="0" algn="l" rtl="0">
              <a:lnSpc>
                <a:spcPct val="115000"/>
              </a:lnSpc>
              <a:spcBef>
                <a:spcPts val="1000"/>
              </a:spcBef>
              <a:spcAft>
                <a:spcPts val="0"/>
              </a:spcAft>
              <a:buNone/>
            </a:pPr>
            <a:r>
              <a:rPr lang="en-US" sz="1900" dirty="0">
                <a:latin typeface="Arial"/>
                <a:ea typeface="Arial"/>
                <a:cs typeface="Arial"/>
                <a:sym typeface="Arial"/>
              </a:rPr>
              <a:t>Product catalogue creation</a:t>
            </a:r>
            <a:endParaRPr sz="1900" dirty="0">
              <a:latin typeface="Arial"/>
              <a:ea typeface="Arial"/>
              <a:cs typeface="Arial"/>
              <a:sym typeface="Arial"/>
            </a:endParaRPr>
          </a:p>
          <a:p>
            <a:pPr marL="0" marR="0" lvl="0" indent="0" algn="l" rtl="0">
              <a:lnSpc>
                <a:spcPct val="115000"/>
              </a:lnSpc>
              <a:spcBef>
                <a:spcPts val="1000"/>
              </a:spcBef>
              <a:spcAft>
                <a:spcPts val="0"/>
              </a:spcAft>
              <a:buNone/>
            </a:pPr>
            <a:r>
              <a:rPr lang="en-US" sz="1900" dirty="0">
                <a:latin typeface="Arial"/>
                <a:ea typeface="Arial"/>
                <a:cs typeface="Arial"/>
                <a:sym typeface="Arial"/>
              </a:rPr>
              <a:t>Product pricing</a:t>
            </a:r>
            <a:endParaRPr sz="1900" dirty="0">
              <a:latin typeface="Arial"/>
              <a:ea typeface="Arial"/>
              <a:cs typeface="Arial"/>
              <a:sym typeface="Arial"/>
            </a:endParaRPr>
          </a:p>
          <a:p>
            <a:pPr marL="0" marR="0" lvl="0" indent="0" algn="l" rtl="0">
              <a:lnSpc>
                <a:spcPct val="115000"/>
              </a:lnSpc>
              <a:spcBef>
                <a:spcPts val="1000"/>
              </a:spcBef>
              <a:spcAft>
                <a:spcPts val="0"/>
              </a:spcAft>
              <a:buNone/>
            </a:pPr>
            <a:r>
              <a:rPr lang="en-US" sz="1900" dirty="0">
                <a:latin typeface="Arial"/>
                <a:ea typeface="Arial"/>
                <a:cs typeface="Arial"/>
                <a:sym typeface="Arial"/>
              </a:rPr>
              <a:t>Logistics and transport services</a:t>
            </a:r>
            <a:endParaRPr sz="1900" dirty="0">
              <a:latin typeface="Arial"/>
              <a:ea typeface="Arial"/>
              <a:cs typeface="Arial"/>
              <a:sym typeface="Arial"/>
            </a:endParaRPr>
          </a:p>
          <a:p>
            <a:pPr marL="0" marR="0" lvl="0" indent="0" algn="l" rtl="0">
              <a:lnSpc>
                <a:spcPct val="115000"/>
              </a:lnSpc>
              <a:spcBef>
                <a:spcPts val="1000"/>
              </a:spcBef>
              <a:spcAft>
                <a:spcPts val="0"/>
              </a:spcAft>
              <a:buNone/>
            </a:pPr>
            <a:r>
              <a:rPr lang="en-US" sz="1900" dirty="0">
                <a:latin typeface="Arial"/>
                <a:ea typeface="Arial"/>
                <a:cs typeface="Arial"/>
                <a:sym typeface="Arial"/>
              </a:rPr>
              <a:t>Operational management</a:t>
            </a:r>
            <a:endParaRPr sz="1900" dirty="0">
              <a:latin typeface="Arial"/>
              <a:ea typeface="Arial"/>
              <a:cs typeface="Arial"/>
              <a:sym typeface="Arial"/>
            </a:endParaRPr>
          </a:p>
          <a:p>
            <a:pPr marL="0" marR="0" lvl="0" indent="0" algn="l" rtl="0">
              <a:lnSpc>
                <a:spcPct val="115000"/>
              </a:lnSpc>
              <a:spcBef>
                <a:spcPts val="1000"/>
              </a:spcBef>
              <a:spcAft>
                <a:spcPts val="0"/>
              </a:spcAft>
              <a:buNone/>
            </a:pPr>
            <a:endParaRPr dirty="0">
              <a:latin typeface="Arial"/>
              <a:ea typeface="Arial"/>
              <a:cs typeface="Arial"/>
              <a:sym typeface="Arial"/>
            </a:endParaRPr>
          </a:p>
          <a:p>
            <a:pPr marL="0" marR="0" lvl="0" indent="0" algn="l" rtl="0">
              <a:lnSpc>
                <a:spcPct val="115000"/>
              </a:lnSpc>
              <a:spcBef>
                <a:spcPts val="1000"/>
              </a:spcBef>
              <a:spcAft>
                <a:spcPts val="0"/>
              </a:spcAft>
              <a:buNone/>
            </a:pPr>
            <a:endParaRPr dirty="0">
              <a:latin typeface="Arial"/>
              <a:ea typeface="Arial"/>
              <a:cs typeface="Arial"/>
              <a:sym typeface="Arial"/>
            </a:endParaRPr>
          </a:p>
        </p:txBody>
      </p:sp>
      <p:sp>
        <p:nvSpPr>
          <p:cNvPr id="233" name="Google Shape;233;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4" name="Google Shape;234;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Overrewiwet</a:t>
            </a:r>
            <a:endParaRPr/>
          </a:p>
        </p:txBody>
      </p:sp>
      <p:sp>
        <p:nvSpPr>
          <p:cNvPr id="235" name="Google Shape;235;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October 11,2022</a:t>
            </a:r>
            <a:endParaRPr/>
          </a:p>
        </p:txBody>
      </p:sp>
      <p:pic>
        <p:nvPicPr>
          <p:cNvPr id="236" name="Google Shape;236;p3"/>
          <p:cNvPicPr preferRelativeResize="0"/>
          <p:nvPr/>
        </p:nvPicPr>
        <p:blipFill>
          <a:blip r:embed="rId3">
            <a:alphaModFix/>
          </a:blip>
          <a:stretch>
            <a:fillRect/>
          </a:stretch>
        </p:blipFill>
        <p:spPr>
          <a:xfrm>
            <a:off x="8267700" y="4177325"/>
            <a:ext cx="2638675" cy="2061850"/>
          </a:xfrm>
          <a:prstGeom prst="rect">
            <a:avLst/>
          </a:prstGeom>
          <a:noFill/>
          <a:ln>
            <a:noFill/>
          </a:ln>
        </p:spPr>
      </p:pic>
      <p:sp>
        <p:nvSpPr>
          <p:cNvPr id="237" name="Google Shape;237;p3"/>
          <p:cNvSpPr txBox="1"/>
          <p:nvPr/>
        </p:nvSpPr>
        <p:spPr>
          <a:xfrm>
            <a:off x="835742" y="1913369"/>
            <a:ext cx="10815484" cy="15339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300" dirty="0">
                <a:solidFill>
                  <a:schemeClr val="dk1"/>
                </a:solidFill>
              </a:rPr>
              <a:t>The </a:t>
            </a:r>
            <a:r>
              <a:rPr lang="en-US" sz="2300" dirty="0" err="1">
                <a:solidFill>
                  <a:schemeClr val="dk1"/>
                </a:solidFill>
              </a:rPr>
              <a:t>Olist</a:t>
            </a:r>
            <a:r>
              <a:rPr lang="en-US" sz="2300" dirty="0">
                <a:solidFill>
                  <a:schemeClr val="dk1"/>
                </a:solidFill>
              </a:rPr>
              <a:t> company , is an e-commerce company from Brazil, started their operations in 2015.  Following their mission -  </a:t>
            </a:r>
            <a:r>
              <a:rPr lang="en-US" sz="2300" dirty="0">
                <a:solidFill>
                  <a:schemeClr val="tx2">
                    <a:lumMod val="75000"/>
                  </a:schemeClr>
                </a:solidFill>
              </a:rPr>
              <a:t>empower digital retail and provide real growth opportunities for small, medium and large businesses</a:t>
            </a:r>
            <a:endParaRPr dirty="0">
              <a:solidFill>
                <a:schemeClr val="tx2">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F4184E-7CFF-EF10-FA4A-99F8FB7125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a:t>30</a:t>
            </a:fld>
            <a:endParaRPr lang="en-US">
              <a:latin typeface="Libre Franklin"/>
              <a:ea typeface="Libre Franklin"/>
              <a:cs typeface="Libre Franklin"/>
              <a:sym typeface="Libre Franklin"/>
            </a:endParaRPr>
          </a:p>
        </p:txBody>
      </p:sp>
      <p:sp>
        <p:nvSpPr>
          <p:cNvPr id="2" name="Google Shape;300;p11">
            <a:extLst>
              <a:ext uri="{FF2B5EF4-FFF2-40B4-BE49-F238E27FC236}">
                <a16:creationId xmlns:a16="http://schemas.microsoft.com/office/drawing/2014/main" id="{2A63BEDC-2478-42FA-0658-ED34CAF27158}"/>
              </a:ext>
            </a:extLst>
          </p:cNvPr>
          <p:cNvSpPr txBox="1">
            <a:spLocks noGrp="1"/>
          </p:cNvSpPr>
          <p:nvPr>
            <p:ph type="title"/>
          </p:nvPr>
        </p:nvSpPr>
        <p:spPr>
          <a:xfrm>
            <a:off x="99085" y="101605"/>
            <a:ext cx="5636525"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GB" dirty="0"/>
              <a:t>Top Product Categories</a:t>
            </a:r>
            <a:endParaRPr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667A93AC-35F9-8C32-B15E-1E72F9D34531}"/>
                  </a:ext>
                </a:extLst>
              </p:cNvPr>
              <p:cNvGraphicFramePr>
                <a:graphicFrameLocks noGrp="1"/>
              </p:cNvGraphicFramePr>
              <p:nvPr>
                <p:extLst>
                  <p:ext uri="{D42A27DB-BD31-4B8C-83A1-F6EECF244321}">
                    <p14:modId xmlns:p14="http://schemas.microsoft.com/office/powerpoint/2010/main" val="3542299354"/>
                  </p:ext>
                </p:extLst>
              </p:nvPr>
            </p:nvGraphicFramePr>
            <p:xfrm>
              <a:off x="163773" y="712468"/>
              <a:ext cx="11818961" cy="614553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Microsoft Power BI">
                <a:extLst>
                  <a:ext uri="{FF2B5EF4-FFF2-40B4-BE49-F238E27FC236}">
                    <a16:creationId xmlns:a16="http://schemas.microsoft.com/office/drawing/2014/main" id="{667A93AC-35F9-8C32-B15E-1E72F9D34531}"/>
                  </a:ext>
                </a:extLst>
              </p:cNvPr>
              <p:cNvPicPr>
                <a:picLocks noGrp="1" noRot="1" noChangeAspect="1" noMove="1" noResize="1" noEditPoints="1" noAdjustHandles="1" noChangeArrowheads="1" noChangeShapeType="1"/>
              </p:cNvPicPr>
              <p:nvPr/>
            </p:nvPicPr>
            <p:blipFill>
              <a:blip r:embed="rId3"/>
              <a:stretch>
                <a:fillRect/>
              </a:stretch>
            </p:blipFill>
            <p:spPr>
              <a:xfrm>
                <a:off x="163773" y="712468"/>
                <a:ext cx="11818961" cy="6145531"/>
              </a:xfrm>
              <a:prstGeom prst="rect">
                <a:avLst/>
              </a:prstGeom>
            </p:spPr>
          </p:pic>
        </mc:Fallback>
      </mc:AlternateContent>
    </p:spTree>
    <p:extLst>
      <p:ext uri="{BB962C8B-B14F-4D97-AF65-F5344CB8AC3E}">
        <p14:creationId xmlns:p14="http://schemas.microsoft.com/office/powerpoint/2010/main" val="3054636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165f91a1cab_0_44"/>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a:t>Recommendations</a:t>
            </a:r>
            <a:endParaRPr/>
          </a:p>
        </p:txBody>
      </p:sp>
      <p:sp>
        <p:nvSpPr>
          <p:cNvPr id="317" name="Google Shape;317;g165f91a1cab_0_44"/>
          <p:cNvSpPr txBox="1">
            <a:spLocks noGrp="1"/>
          </p:cNvSpPr>
          <p:nvPr>
            <p:ph type="body" idx="1"/>
          </p:nvPr>
        </p:nvSpPr>
        <p:spPr>
          <a:xfrm>
            <a:off x="952500" y="2300156"/>
            <a:ext cx="3036600" cy="404100"/>
          </a:xfrm>
          <a:prstGeom prst="rect">
            <a:avLst/>
          </a:prstGeom>
        </p:spPr>
        <p:txBody>
          <a:bodyPr spcFirstLastPara="1" wrap="square" lIns="0" tIns="0" rIns="0" bIns="0" anchor="t" anchorCtr="0">
            <a:normAutofit/>
          </a:bodyPr>
          <a:lstStyle/>
          <a:p>
            <a:pPr marL="0" lvl="0" indent="0" algn="l" rtl="0">
              <a:spcBef>
                <a:spcPts val="1000"/>
              </a:spcBef>
              <a:spcAft>
                <a:spcPts val="0"/>
              </a:spcAft>
              <a:buNone/>
            </a:pPr>
            <a:r>
              <a:rPr lang="en-US" dirty="0"/>
              <a:t>Relation with Customers </a:t>
            </a:r>
            <a:endParaRPr dirty="0"/>
          </a:p>
        </p:txBody>
      </p:sp>
      <p:sp>
        <p:nvSpPr>
          <p:cNvPr id="318" name="Google Shape;318;g165f91a1cab_0_44"/>
          <p:cNvSpPr txBox="1">
            <a:spLocks noGrp="1"/>
          </p:cNvSpPr>
          <p:nvPr>
            <p:ph type="body" idx="2"/>
          </p:nvPr>
        </p:nvSpPr>
        <p:spPr>
          <a:xfrm>
            <a:off x="952500" y="2799146"/>
            <a:ext cx="3393358" cy="2539770"/>
          </a:xfrm>
          <a:prstGeom prst="rect">
            <a:avLst/>
          </a:prstGeom>
        </p:spPr>
        <p:txBody>
          <a:bodyPr spcFirstLastPara="1" wrap="square" lIns="0" tIns="0" rIns="0" bIns="0" anchor="t" anchorCtr="0">
            <a:normAutofit fontScale="92500" lnSpcReduction="10000"/>
          </a:bodyPr>
          <a:lstStyle/>
          <a:p>
            <a:pPr marL="285750" lvl="0" indent="-278130" algn="l" rtl="0">
              <a:spcBef>
                <a:spcPts val="0"/>
              </a:spcBef>
              <a:spcAft>
                <a:spcPts val="0"/>
              </a:spcAft>
              <a:buSzPct val="100000"/>
              <a:buChar char="▪"/>
            </a:pPr>
            <a:r>
              <a:rPr lang="en-US" sz="1200" dirty="0"/>
              <a:t>Increase customer satisfaction  at least 2% / Increased 2% 2017 - 2018</a:t>
            </a:r>
            <a:endParaRPr sz="1200" dirty="0"/>
          </a:p>
          <a:p>
            <a:pPr marL="285750" lvl="0" indent="-278130" algn="l" rtl="0">
              <a:spcBef>
                <a:spcPts val="1000"/>
              </a:spcBef>
              <a:spcAft>
                <a:spcPts val="0"/>
              </a:spcAft>
              <a:buSzPct val="100000"/>
              <a:buChar char="▪"/>
            </a:pPr>
            <a:r>
              <a:rPr lang="en-US" sz="1200" dirty="0"/>
              <a:t>Maintain growth</a:t>
            </a:r>
            <a:endParaRPr sz="1200" dirty="0"/>
          </a:p>
          <a:p>
            <a:pPr marL="285750" lvl="0" indent="-278130" algn="l" rtl="0">
              <a:spcBef>
                <a:spcPts val="1000"/>
              </a:spcBef>
              <a:spcAft>
                <a:spcPts val="0"/>
              </a:spcAft>
              <a:buSzPct val="100000"/>
              <a:buChar char="▪"/>
            </a:pPr>
            <a:r>
              <a:rPr lang="en-US" sz="1200" dirty="0"/>
              <a:t>Surveys to extract more details about reviews (Cluster by product or delivery service)  </a:t>
            </a:r>
          </a:p>
          <a:p>
            <a:pPr marL="285750" lvl="0" indent="-278130" algn="l" rtl="0">
              <a:spcBef>
                <a:spcPts val="1000"/>
              </a:spcBef>
              <a:spcAft>
                <a:spcPts val="0"/>
              </a:spcAft>
              <a:buSzPct val="100000"/>
              <a:buChar char="▪"/>
            </a:pPr>
            <a:r>
              <a:rPr lang="en-US" sz="1200" dirty="0"/>
              <a:t>Advertising and Marketing during the night, overnight and morning. </a:t>
            </a:r>
          </a:p>
          <a:p>
            <a:pPr marL="285750" lvl="0" indent="-278130" algn="l" rtl="0">
              <a:spcBef>
                <a:spcPts val="1000"/>
              </a:spcBef>
              <a:spcAft>
                <a:spcPts val="0"/>
              </a:spcAft>
              <a:buSzPct val="100000"/>
              <a:buChar char="▪"/>
            </a:pPr>
            <a:r>
              <a:rPr lang="en-US" sz="1200" dirty="0"/>
              <a:t>Offers and options  for region 4 about payment installments</a:t>
            </a:r>
          </a:p>
          <a:p>
            <a:pPr marL="285750" lvl="0" indent="-278130" algn="l" rtl="0">
              <a:spcBef>
                <a:spcPts val="1000"/>
              </a:spcBef>
              <a:spcAft>
                <a:spcPts val="0"/>
              </a:spcAft>
              <a:buSzPct val="100000"/>
              <a:buChar char="▪"/>
            </a:pPr>
            <a:r>
              <a:rPr lang="en-US" sz="1200" dirty="0"/>
              <a:t>Investigate the bad reviews without comments . Engage this relation – Post Purchase Service/ Customer Service Team. </a:t>
            </a:r>
            <a:endParaRPr sz="1200" dirty="0"/>
          </a:p>
          <a:p>
            <a:pPr marL="0" lvl="0" indent="0" algn="l" rtl="0">
              <a:spcBef>
                <a:spcPts val="0"/>
              </a:spcBef>
              <a:spcAft>
                <a:spcPts val="0"/>
              </a:spcAft>
              <a:buNone/>
            </a:pPr>
            <a:endParaRPr dirty="0"/>
          </a:p>
        </p:txBody>
      </p:sp>
      <p:sp>
        <p:nvSpPr>
          <p:cNvPr id="319" name="Google Shape;319;g165f91a1cab_0_44"/>
          <p:cNvSpPr txBox="1">
            <a:spLocks noGrp="1"/>
          </p:cNvSpPr>
          <p:nvPr>
            <p:ph type="body" idx="3"/>
          </p:nvPr>
        </p:nvSpPr>
        <p:spPr>
          <a:xfrm>
            <a:off x="8603466" y="4597082"/>
            <a:ext cx="3036600" cy="404100"/>
          </a:xfrm>
          <a:prstGeom prst="rect">
            <a:avLst/>
          </a:prstGeom>
        </p:spPr>
        <p:txBody>
          <a:bodyPr spcFirstLastPara="1" wrap="square" lIns="0" tIns="0" rIns="0" bIns="0" anchor="t" anchorCtr="0">
            <a:normAutofit/>
          </a:bodyPr>
          <a:lstStyle/>
          <a:p>
            <a:pPr marL="0" lvl="0" indent="0" algn="l" rtl="0">
              <a:spcBef>
                <a:spcPts val="1000"/>
              </a:spcBef>
              <a:spcAft>
                <a:spcPts val="0"/>
              </a:spcAft>
              <a:buNone/>
            </a:pPr>
            <a:r>
              <a:rPr lang="en-US" dirty="0"/>
              <a:t>Relation With Suppliers </a:t>
            </a:r>
            <a:endParaRPr dirty="0"/>
          </a:p>
        </p:txBody>
      </p:sp>
      <p:sp>
        <p:nvSpPr>
          <p:cNvPr id="320" name="Google Shape;320;g165f91a1cab_0_44"/>
          <p:cNvSpPr txBox="1">
            <a:spLocks noGrp="1"/>
          </p:cNvSpPr>
          <p:nvPr>
            <p:ph type="body" idx="4"/>
          </p:nvPr>
        </p:nvSpPr>
        <p:spPr>
          <a:xfrm>
            <a:off x="8305630" y="2502206"/>
            <a:ext cx="3050700" cy="1942200"/>
          </a:xfrm>
          <a:prstGeom prst="rect">
            <a:avLst/>
          </a:prstGeom>
        </p:spPr>
        <p:txBody>
          <a:bodyPr spcFirstLastPara="1" wrap="square" lIns="0" tIns="0" rIns="0" bIns="0" anchor="t" anchorCtr="0">
            <a:normAutofit lnSpcReduction="10000"/>
          </a:bodyPr>
          <a:lstStyle/>
          <a:p>
            <a:pPr marL="285750" indent="-285750"/>
            <a:r>
              <a:rPr lang="en-GB" dirty="0"/>
              <a:t>Investigate the regions 5,4 and 6 – To engage more sellers.</a:t>
            </a:r>
          </a:p>
          <a:p>
            <a:pPr marL="285750" indent="-285750"/>
            <a:r>
              <a:rPr lang="en-GB" dirty="0"/>
              <a:t> Define a Target to engage more costumers in regions 8, 1 and 0. Increase Market-Share </a:t>
            </a:r>
            <a:endParaRPr dirty="0"/>
          </a:p>
        </p:txBody>
      </p:sp>
      <p:sp>
        <p:nvSpPr>
          <p:cNvPr id="323" name="Google Shape;323;g165f91a1cab_0_44"/>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31</a:t>
            </a:fld>
            <a:endParaRPr/>
          </a:p>
        </p:txBody>
      </p:sp>
      <p:sp>
        <p:nvSpPr>
          <p:cNvPr id="5" name="TextBox 4">
            <a:extLst>
              <a:ext uri="{FF2B5EF4-FFF2-40B4-BE49-F238E27FC236}">
                <a16:creationId xmlns:a16="http://schemas.microsoft.com/office/drawing/2014/main" id="{FE9B36C3-91E9-49BE-B76A-81A2B355370B}"/>
              </a:ext>
            </a:extLst>
          </p:cNvPr>
          <p:cNvSpPr txBox="1"/>
          <p:nvPr/>
        </p:nvSpPr>
        <p:spPr>
          <a:xfrm>
            <a:off x="4434346" y="2704256"/>
            <a:ext cx="3871284" cy="3785652"/>
          </a:xfrm>
          <a:prstGeom prst="rect">
            <a:avLst/>
          </a:prstGeom>
          <a:noFill/>
        </p:spPr>
        <p:txBody>
          <a:bodyPr wrap="square">
            <a:spAutoFit/>
          </a:bodyPr>
          <a:lstStyle/>
          <a:p>
            <a:pPr marL="285750" indent="-278130">
              <a:buClr>
                <a:schemeClr val="dk1"/>
              </a:buClr>
              <a:buSzPct val="100000"/>
              <a:buFont typeface="Noto Sans Symbols"/>
              <a:buChar char="▪"/>
            </a:pPr>
            <a:r>
              <a:rPr lang="en-GB" sz="1500" dirty="0">
                <a:solidFill>
                  <a:schemeClr val="dk1"/>
                </a:solidFill>
                <a:latin typeface="Libre Franklin"/>
                <a:sym typeface="Libre Franklin"/>
              </a:rPr>
              <a:t>Delivery time had a proven effect on bad reviews. </a:t>
            </a:r>
          </a:p>
          <a:p>
            <a:pPr marL="285750" indent="-278130">
              <a:buClr>
                <a:schemeClr val="dk1"/>
              </a:buClr>
              <a:buSzPct val="100000"/>
              <a:buFont typeface="Noto Sans Symbols"/>
              <a:buChar char="▪"/>
            </a:pPr>
            <a:endParaRPr lang="en-GB" sz="1500" dirty="0">
              <a:solidFill>
                <a:schemeClr val="dk1"/>
              </a:solidFill>
              <a:latin typeface="Libre Franklin"/>
              <a:sym typeface="Libre Franklin"/>
            </a:endParaRPr>
          </a:p>
          <a:p>
            <a:pPr marL="285750" indent="-278130">
              <a:buClr>
                <a:schemeClr val="dk1"/>
              </a:buClr>
              <a:buSzPct val="100000"/>
              <a:buFont typeface="Noto Sans Symbols"/>
              <a:buChar char="▪"/>
            </a:pPr>
            <a:r>
              <a:rPr lang="en-GB" sz="1500" dirty="0">
                <a:solidFill>
                  <a:schemeClr val="dk1"/>
                </a:solidFill>
                <a:latin typeface="Libre Franklin"/>
                <a:sym typeface="Libre Franklin"/>
              </a:rPr>
              <a:t>Delivery time distribution shows a lot of late delivery. It makes some improvement, but it’s much higher than E-Commerce norms. Average delivery time for sellers is about 4 days, and it should reduce to 1-2 days. </a:t>
            </a:r>
          </a:p>
          <a:p>
            <a:pPr marL="285750" indent="-278130">
              <a:buClr>
                <a:schemeClr val="dk1"/>
              </a:buClr>
              <a:buSzPct val="100000"/>
              <a:buFont typeface="Noto Sans Symbols"/>
              <a:buChar char="▪"/>
            </a:pPr>
            <a:endParaRPr lang="en-GB" sz="1500" dirty="0">
              <a:solidFill>
                <a:schemeClr val="dk1"/>
              </a:solidFill>
              <a:latin typeface="Libre Franklin"/>
              <a:sym typeface="Libre Franklin"/>
            </a:endParaRPr>
          </a:p>
          <a:p>
            <a:pPr marL="285750" indent="-278130">
              <a:buClr>
                <a:schemeClr val="dk1"/>
              </a:buClr>
              <a:buSzPct val="100000"/>
              <a:buFont typeface="Noto Sans Symbols"/>
              <a:buChar char="▪"/>
            </a:pPr>
            <a:endParaRPr lang="en-GB" sz="1500" dirty="0">
              <a:solidFill>
                <a:schemeClr val="dk1"/>
              </a:solidFill>
              <a:latin typeface="Libre Franklin"/>
              <a:sym typeface="Libre Franklin"/>
            </a:endParaRPr>
          </a:p>
          <a:p>
            <a:pPr marL="285750" indent="-278130">
              <a:buClr>
                <a:schemeClr val="dk1"/>
              </a:buClr>
              <a:buSzPct val="100000"/>
              <a:buFont typeface="Noto Sans Symbols"/>
              <a:buChar char="▪"/>
            </a:pPr>
            <a:r>
              <a:rPr lang="en-GB" sz="1500" dirty="0">
                <a:solidFill>
                  <a:schemeClr val="dk1"/>
                </a:solidFill>
                <a:latin typeface="Libre Franklin"/>
                <a:sym typeface="Libre Franklin"/>
              </a:rPr>
              <a:t>Average delivery time by carriers is very high with an average of 8 days. Although Brazil is a very big country, but the </a:t>
            </a:r>
            <a:r>
              <a:rPr lang="en-GB" sz="1500" dirty="0" err="1">
                <a:solidFill>
                  <a:schemeClr val="dk1"/>
                </a:solidFill>
                <a:latin typeface="Libre Franklin"/>
                <a:sym typeface="Libre Franklin"/>
              </a:rPr>
              <a:t>Olist</a:t>
            </a:r>
            <a:r>
              <a:rPr lang="en-GB" sz="1500" dirty="0">
                <a:solidFill>
                  <a:schemeClr val="dk1"/>
                </a:solidFill>
                <a:latin typeface="Libre Franklin"/>
                <a:sym typeface="Libre Franklin"/>
              </a:rPr>
              <a:t> must find a quicker way to send the items to its customers</a:t>
            </a:r>
            <a:r>
              <a:rPr lang="en-GB" b="0" i="0" dirty="0">
                <a:solidFill>
                  <a:srgbClr val="000000"/>
                </a:solidFill>
                <a:effectLst/>
                <a:latin typeface="Times New Roman" panose="02020603050405020304" pitchFamily="18" charset="0"/>
              </a:rPr>
              <a:t>.</a:t>
            </a:r>
            <a:endParaRPr lang="en-GB" dirty="0"/>
          </a:p>
        </p:txBody>
      </p:sp>
      <p:sp>
        <p:nvSpPr>
          <p:cNvPr id="6" name="Google Shape;317;g165f91a1cab_0_44">
            <a:extLst>
              <a:ext uri="{FF2B5EF4-FFF2-40B4-BE49-F238E27FC236}">
                <a16:creationId xmlns:a16="http://schemas.microsoft.com/office/drawing/2014/main" id="{3065A27A-6756-0B24-9A5D-D81A246BA919}"/>
              </a:ext>
            </a:extLst>
          </p:cNvPr>
          <p:cNvSpPr txBox="1">
            <a:spLocks/>
          </p:cNvSpPr>
          <p:nvPr/>
        </p:nvSpPr>
        <p:spPr>
          <a:xfrm>
            <a:off x="4576422" y="2216582"/>
            <a:ext cx="3036600" cy="4041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Franklin Gothic"/>
                <a:ea typeface="Franklin Gothic"/>
                <a:cs typeface="Franklin Gothic"/>
                <a:sym typeface="Franklin Gothic"/>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Libre Franklin"/>
                <a:ea typeface="Libre Franklin"/>
                <a:cs typeface="Libre Franklin"/>
                <a:sym typeface="Libre Franklin"/>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Libre Franklin"/>
                <a:ea typeface="Libre Franklin"/>
                <a:cs typeface="Libre Franklin"/>
                <a:sym typeface="Libre Franklin"/>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Libre Franklin"/>
                <a:ea typeface="Libre Franklin"/>
                <a:cs typeface="Libre Franklin"/>
                <a:sym typeface="Libre Franklin"/>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Libre Franklin"/>
                <a:ea typeface="Libre Franklin"/>
                <a:cs typeface="Libre Franklin"/>
                <a:sym typeface="Libre Franklin"/>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Libre Franklin"/>
                <a:ea typeface="Libre Franklin"/>
                <a:cs typeface="Libre Franklin"/>
                <a:sym typeface="Libre Franklin"/>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Libre Franklin"/>
                <a:ea typeface="Libre Franklin"/>
                <a:cs typeface="Libre Franklin"/>
                <a:sym typeface="Libre Franklin"/>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Libre Franklin"/>
                <a:ea typeface="Libre Franklin"/>
                <a:cs typeface="Libre Franklin"/>
                <a:sym typeface="Libre Franklin"/>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Libre Franklin"/>
                <a:ea typeface="Libre Franklin"/>
                <a:cs typeface="Libre Franklin"/>
                <a:sym typeface="Libre Franklin"/>
              </a:defRPr>
            </a:lvl9pPr>
          </a:lstStyle>
          <a:p>
            <a:pPr marL="0" indent="0"/>
            <a:r>
              <a:rPr lang="en-US" dirty="0"/>
              <a:t>Relation with Operations</a:t>
            </a:r>
          </a:p>
        </p:txBody>
      </p:sp>
      <p:sp>
        <p:nvSpPr>
          <p:cNvPr id="2" name="Google Shape;318;g165f91a1cab_0_44">
            <a:extLst>
              <a:ext uri="{FF2B5EF4-FFF2-40B4-BE49-F238E27FC236}">
                <a16:creationId xmlns:a16="http://schemas.microsoft.com/office/drawing/2014/main" id="{8C611B03-DAE8-95BA-983F-4B0E61D5D1B1}"/>
              </a:ext>
            </a:extLst>
          </p:cNvPr>
          <p:cNvSpPr txBox="1">
            <a:spLocks/>
          </p:cNvSpPr>
          <p:nvPr/>
        </p:nvSpPr>
        <p:spPr>
          <a:xfrm>
            <a:off x="8319729" y="5153858"/>
            <a:ext cx="3675625" cy="19422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1000"/>
              </a:spcBef>
              <a:spcAft>
                <a:spcPts val="0"/>
              </a:spcAft>
              <a:buClr>
                <a:schemeClr val="dk1"/>
              </a:buClr>
              <a:buSzPts val="1600"/>
              <a:buFont typeface="Noto Sans Symbols"/>
              <a:buChar char="▪"/>
              <a:defRPr sz="1600" b="0" i="0" u="none" strike="noStrike" cap="none">
                <a:solidFill>
                  <a:schemeClr val="dk1"/>
                </a:solidFill>
                <a:latin typeface="Libre Franklin"/>
                <a:ea typeface="Libre Franklin"/>
                <a:cs typeface="Libre Franklin"/>
                <a:sym typeface="Libre Franklin"/>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85750" indent="-278130">
              <a:spcBef>
                <a:spcPts val="0"/>
              </a:spcBef>
              <a:buSzPct val="100000"/>
            </a:pPr>
            <a:r>
              <a:rPr lang="en-GB" dirty="0"/>
              <a:t>Investment in the Top 10 categories according Preference and Average Price. </a:t>
            </a:r>
          </a:p>
          <a:p>
            <a:pPr marL="285750" indent="-278130">
              <a:spcBef>
                <a:spcPts val="0"/>
              </a:spcBef>
              <a:buSzPct val="100000"/>
            </a:pPr>
            <a:r>
              <a:rPr lang="en-GB" dirty="0"/>
              <a:t>Produce a better Categories Catalogue following the Trends</a:t>
            </a:r>
          </a:p>
          <a:p>
            <a:pPr marL="285750" indent="-278130">
              <a:spcBef>
                <a:spcPts val="0"/>
              </a:spcBef>
              <a:buSzPct val="100000"/>
            </a:pPr>
            <a:r>
              <a:rPr lang="en-GB" dirty="0"/>
              <a:t>Open new categories relation to sustainability</a:t>
            </a:r>
          </a:p>
          <a:p>
            <a:pPr marL="0" indent="0">
              <a:spcBef>
                <a:spcPts val="0"/>
              </a:spcBef>
              <a:buFont typeface="Noto Sans Symbols"/>
              <a:buNone/>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Thank you !</a:t>
            </a:r>
            <a:endParaRPr/>
          </a:p>
        </p:txBody>
      </p:sp>
      <p:pic>
        <p:nvPicPr>
          <p:cNvPr id="331" name="Google Shape;331;p13" descr="Portrait of a team member"/>
          <p:cNvPicPr preferRelativeResize="0">
            <a:picLocks noGrp="1"/>
          </p:cNvPicPr>
          <p:nvPr>
            <p:ph type="pic" idx="3"/>
          </p:nvPr>
        </p:nvPicPr>
        <p:blipFill rotWithShape="1">
          <a:blip r:embed="rId3">
            <a:alphaModFix/>
          </a:blip>
          <a:srcRect/>
          <a:stretch/>
        </p:blipFill>
        <p:spPr>
          <a:xfrm>
            <a:off x="0" y="0"/>
            <a:ext cx="6096000" cy="6858000"/>
          </a:xfrm>
          <a:prstGeom prst="rect">
            <a:avLst/>
          </a:prstGeom>
          <a:noFill/>
          <a:ln>
            <a:noFill/>
          </a:ln>
        </p:spPr>
      </p:pic>
      <p:sp>
        <p:nvSpPr>
          <p:cNvPr id="332" name="Google Shape;332;p13"/>
          <p:cNvSpPr txBox="1">
            <a:spLocks noGrp="1"/>
          </p:cNvSpPr>
          <p:nvPr>
            <p:ph type="body" idx="1"/>
          </p:nvPr>
        </p:nvSpPr>
        <p:spPr>
          <a:xfrm>
            <a:off x="6699455" y="3892695"/>
            <a:ext cx="4914900" cy="588795"/>
          </a:xfrm>
          <a:prstGeom prst="rect">
            <a:avLst/>
          </a:prstGeom>
          <a:noFill/>
          <a:ln>
            <a:noFill/>
          </a:ln>
        </p:spPr>
        <p:txBody>
          <a:bodyPr spcFirstLastPara="1" wrap="square" lIns="0" tIns="0" rIns="0" bIns="0" anchor="b" anchorCtr="0">
            <a:noAutofit/>
          </a:bodyPr>
          <a:lstStyle/>
          <a:p>
            <a:pPr marL="0" lvl="0" indent="0" algn="l" rtl="0">
              <a:lnSpc>
                <a:spcPct val="90000"/>
              </a:lnSpc>
              <a:spcBef>
                <a:spcPts val="1000"/>
              </a:spcBef>
              <a:spcAft>
                <a:spcPts val="0"/>
              </a:spcAft>
              <a:buClr>
                <a:schemeClr val="lt2"/>
              </a:buClr>
              <a:buSzPts val="1600"/>
              <a:buNone/>
            </a:pPr>
            <a:r>
              <a:rPr lang="en-GB" sz="3600" dirty="0"/>
              <a:t>Any Question ?</a:t>
            </a:r>
            <a:endParaRPr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65a1488f02_0_7"/>
          <p:cNvSpPr txBox="1">
            <a:spLocks noGrp="1"/>
          </p:cNvSpPr>
          <p:nvPr>
            <p:ph type="title"/>
          </p:nvPr>
        </p:nvSpPr>
        <p:spPr>
          <a:xfrm>
            <a:off x="811623" y="879063"/>
            <a:ext cx="49416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Dataset</a:t>
            </a:r>
            <a:endParaRPr/>
          </a:p>
        </p:txBody>
      </p:sp>
      <p:sp>
        <p:nvSpPr>
          <p:cNvPr id="243" name="Google Shape;243;g165a1488f02_0_7"/>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44" name="Google Shape;244;g165a1488f02_0_7"/>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Overrewiwet</a:t>
            </a:r>
            <a:endParaRPr/>
          </a:p>
        </p:txBody>
      </p:sp>
      <p:sp>
        <p:nvSpPr>
          <p:cNvPr id="245" name="Google Shape;245;g165a1488f02_0_7"/>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October 11,2022</a:t>
            </a:r>
            <a:endParaRPr/>
          </a:p>
        </p:txBody>
      </p:sp>
      <p:sp>
        <p:nvSpPr>
          <p:cNvPr id="246" name="Google Shape;246;g165a1488f02_0_7"/>
          <p:cNvSpPr txBox="1"/>
          <p:nvPr/>
        </p:nvSpPr>
        <p:spPr>
          <a:xfrm>
            <a:off x="952500" y="2144375"/>
            <a:ext cx="10942800" cy="350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250" dirty="0">
                <a:solidFill>
                  <a:schemeClr val="dk1"/>
                </a:solidFill>
                <a:highlight>
                  <a:srgbClr val="FFFFFF"/>
                </a:highlight>
              </a:rPr>
              <a:t>100k orders from </a:t>
            </a:r>
            <a:r>
              <a:rPr lang="en-US" sz="2250" b="1" dirty="0">
                <a:solidFill>
                  <a:schemeClr val="dk1"/>
                </a:solidFill>
                <a:highlight>
                  <a:srgbClr val="FFFFFF"/>
                </a:highlight>
              </a:rPr>
              <a:t>2016 through 2018</a:t>
            </a:r>
            <a:r>
              <a:rPr lang="en-US" sz="2250" dirty="0">
                <a:solidFill>
                  <a:schemeClr val="dk1"/>
                </a:solidFill>
                <a:highlight>
                  <a:srgbClr val="FFFFFF"/>
                </a:highlight>
              </a:rPr>
              <a:t>  placed by  customers on </a:t>
            </a:r>
            <a:r>
              <a:rPr lang="en-US" sz="2250" dirty="0" err="1">
                <a:solidFill>
                  <a:schemeClr val="dk1"/>
                </a:solidFill>
                <a:highlight>
                  <a:srgbClr val="FFFFFF"/>
                </a:highlight>
              </a:rPr>
              <a:t>Olist</a:t>
            </a:r>
            <a:r>
              <a:rPr lang="en-US" sz="2250" dirty="0">
                <a:solidFill>
                  <a:schemeClr val="dk1"/>
                </a:solidFill>
                <a:highlight>
                  <a:srgbClr val="FFFFFF"/>
                </a:highlight>
              </a:rPr>
              <a:t> from  multiple marketplaces in Brazil. </a:t>
            </a:r>
            <a:endParaRPr sz="2250" dirty="0">
              <a:solidFill>
                <a:schemeClr val="dk1"/>
              </a:solidFill>
              <a:highlight>
                <a:srgbClr val="FFFFFF"/>
              </a:highlight>
            </a:endParaRPr>
          </a:p>
          <a:p>
            <a:pPr marL="0" lvl="0" indent="0" algn="l" rtl="0">
              <a:lnSpc>
                <a:spcPct val="115000"/>
              </a:lnSpc>
              <a:spcBef>
                <a:spcPts val="0"/>
              </a:spcBef>
              <a:spcAft>
                <a:spcPts val="0"/>
              </a:spcAft>
              <a:buNone/>
            </a:pPr>
            <a:endParaRPr sz="2250" dirty="0">
              <a:solidFill>
                <a:schemeClr val="dk1"/>
              </a:solidFill>
              <a:highlight>
                <a:srgbClr val="FFFFFF"/>
              </a:highlight>
            </a:endParaRPr>
          </a:p>
          <a:p>
            <a:pPr marL="0" lvl="0" indent="0" algn="l" rtl="0">
              <a:lnSpc>
                <a:spcPct val="115000"/>
              </a:lnSpc>
              <a:spcBef>
                <a:spcPts val="0"/>
              </a:spcBef>
              <a:spcAft>
                <a:spcPts val="0"/>
              </a:spcAft>
              <a:buNone/>
            </a:pPr>
            <a:r>
              <a:rPr lang="en-US" sz="2250" dirty="0">
                <a:solidFill>
                  <a:schemeClr val="dk1"/>
                </a:solidFill>
                <a:highlight>
                  <a:srgbClr val="FFFFFF"/>
                </a:highlight>
              </a:rPr>
              <a:t>9 Flat CSV File, containing  information about  order status, payment and freight performance, customer location, product attributes and reviews written by customers. </a:t>
            </a:r>
            <a:endParaRPr sz="2250" dirty="0">
              <a:solidFill>
                <a:schemeClr val="dk1"/>
              </a:solidFill>
              <a:highlight>
                <a:srgbClr val="FFFFFF"/>
              </a:highlight>
            </a:endParaRPr>
          </a:p>
          <a:p>
            <a:pPr marL="0" lvl="0" indent="0" algn="l" rtl="0">
              <a:lnSpc>
                <a:spcPct val="115000"/>
              </a:lnSpc>
              <a:spcBef>
                <a:spcPts val="0"/>
              </a:spcBef>
              <a:spcAft>
                <a:spcPts val="0"/>
              </a:spcAft>
              <a:buNone/>
            </a:pPr>
            <a:endParaRPr sz="2250" dirty="0">
              <a:solidFill>
                <a:schemeClr val="dk1"/>
              </a:solidFill>
              <a:highlight>
                <a:srgbClr val="FFFFFF"/>
              </a:highlight>
            </a:endParaRPr>
          </a:p>
          <a:p>
            <a:pPr marL="0" lvl="0" indent="0" algn="l" rtl="0">
              <a:lnSpc>
                <a:spcPct val="115000"/>
              </a:lnSpc>
              <a:spcBef>
                <a:spcPts val="0"/>
              </a:spcBef>
              <a:spcAft>
                <a:spcPts val="0"/>
              </a:spcAft>
              <a:buNone/>
            </a:pPr>
            <a:r>
              <a:rPr lang="en-US" sz="2250" dirty="0">
                <a:solidFill>
                  <a:schemeClr val="dk1"/>
                </a:solidFill>
                <a:highlight>
                  <a:srgbClr val="FFFFFF"/>
                </a:highlight>
              </a:rPr>
              <a:t>To clean the database was used  MySQL , Python and Power BI – Power </a:t>
            </a:r>
            <a:r>
              <a:rPr lang="en-GB" sz="2250" dirty="0">
                <a:solidFill>
                  <a:schemeClr val="dk1"/>
                </a:solidFill>
                <a:highlight>
                  <a:srgbClr val="FFFFFF"/>
                </a:highlight>
              </a:rPr>
              <a:t>Querying </a:t>
            </a:r>
            <a:endParaRPr sz="2250" dirty="0">
              <a:solidFill>
                <a:schemeClr val="dk1"/>
              </a:solidFill>
              <a:highlight>
                <a:srgbClr val="FFFFFF"/>
              </a:highlight>
            </a:endParaRPr>
          </a:p>
          <a:p>
            <a:pPr marL="0" lvl="0" indent="0" algn="l" rtl="0">
              <a:lnSpc>
                <a:spcPct val="115000"/>
              </a:lnSpc>
              <a:spcBef>
                <a:spcPts val="0"/>
              </a:spcBef>
              <a:spcAft>
                <a:spcPts val="0"/>
              </a:spcAft>
              <a:buNone/>
            </a:pPr>
            <a:endParaRPr sz="1050" dirty="0">
              <a:solidFill>
                <a:schemeClr val="dk1"/>
              </a:solidFill>
              <a:highlight>
                <a:srgbClr val="FFFFFF"/>
              </a:highlight>
            </a:endParaRPr>
          </a:p>
          <a:p>
            <a:pPr marL="0" lvl="0" indent="0" algn="l" rtl="0">
              <a:lnSpc>
                <a:spcPct val="115000"/>
              </a:lnSpc>
              <a:spcBef>
                <a:spcPts val="0"/>
              </a:spcBef>
              <a:spcAft>
                <a:spcPts val="0"/>
              </a:spcAft>
              <a:buNone/>
            </a:pPr>
            <a:r>
              <a:rPr lang="en-US" sz="1050" dirty="0">
                <a:solidFill>
                  <a:schemeClr val="dk1"/>
                </a:solidFill>
                <a:highlight>
                  <a:srgbClr val="FFFFFF"/>
                </a:highlight>
              </a:rPr>
              <a:t>. </a:t>
            </a:r>
            <a:endParaRPr sz="1050" dirty="0">
              <a:solidFill>
                <a:schemeClr val="dk1"/>
              </a:solidFill>
              <a:highlight>
                <a:srgbClr val="FFFFFF"/>
              </a:highlight>
            </a:endParaRPr>
          </a:p>
          <a:p>
            <a:pPr marL="0" lvl="0" indent="0" algn="l" rtl="0">
              <a:lnSpc>
                <a:spcPct val="115000"/>
              </a:lnSpc>
              <a:spcBef>
                <a:spcPts val="0"/>
              </a:spcBef>
              <a:spcAft>
                <a:spcPts val="0"/>
              </a:spcAft>
              <a:buNone/>
            </a:pPr>
            <a:endParaRPr sz="1050" dirty="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65f91a1cab_0_0"/>
          <p:cNvSpPr txBox="1">
            <a:spLocks noGrp="1"/>
          </p:cNvSpPr>
          <p:nvPr>
            <p:ph type="title"/>
          </p:nvPr>
        </p:nvSpPr>
        <p:spPr>
          <a:xfrm>
            <a:off x="964023" y="879063"/>
            <a:ext cx="49416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DataSet Schema</a:t>
            </a:r>
            <a:endParaRPr/>
          </a:p>
        </p:txBody>
      </p:sp>
      <p:sp>
        <p:nvSpPr>
          <p:cNvPr id="252" name="Google Shape;252;g165f91a1cab_0_0"/>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253" name="Google Shape;253;g165f91a1cab_0_0"/>
          <p:cNvSpPr txBox="1">
            <a:spLocks noGrp="1"/>
          </p:cNvSpPr>
          <p:nvPr>
            <p:ph type="ftr" idx="11"/>
          </p:nvPr>
        </p:nvSpPr>
        <p:spPr>
          <a:xfrm>
            <a:off x="1494790" y="6332220"/>
            <a:ext cx="14973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Overrewiwet</a:t>
            </a:r>
            <a:endParaRPr/>
          </a:p>
        </p:txBody>
      </p:sp>
      <p:sp>
        <p:nvSpPr>
          <p:cNvPr id="254" name="Google Shape;254;g165f91a1cab_0_0"/>
          <p:cNvSpPr txBox="1">
            <a:spLocks noGrp="1"/>
          </p:cNvSpPr>
          <p:nvPr>
            <p:ph type="dt" idx="10"/>
          </p:nvPr>
        </p:nvSpPr>
        <p:spPr>
          <a:xfrm>
            <a:off x="2992120" y="6332220"/>
            <a:ext cx="1313100" cy="247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October 11,2022</a:t>
            </a:r>
            <a:endParaRPr/>
          </a:p>
        </p:txBody>
      </p:sp>
      <p:pic>
        <p:nvPicPr>
          <p:cNvPr id="255" name="Google Shape;255;g165f91a1cab_0_0"/>
          <p:cNvPicPr preferRelativeResize="0"/>
          <p:nvPr/>
        </p:nvPicPr>
        <p:blipFill>
          <a:blip r:embed="rId3">
            <a:alphaModFix/>
          </a:blip>
          <a:stretch>
            <a:fillRect/>
          </a:stretch>
        </p:blipFill>
        <p:spPr>
          <a:xfrm>
            <a:off x="3184675" y="1057400"/>
            <a:ext cx="8501600" cy="5108875"/>
          </a:xfrm>
          <a:prstGeom prst="rect">
            <a:avLst/>
          </a:prstGeom>
          <a:noFill/>
          <a:ln>
            <a:noFill/>
          </a:ln>
        </p:spPr>
      </p:pic>
      <p:sp>
        <p:nvSpPr>
          <p:cNvPr id="2" name="TextBox 1">
            <a:extLst>
              <a:ext uri="{FF2B5EF4-FFF2-40B4-BE49-F238E27FC236}">
                <a16:creationId xmlns:a16="http://schemas.microsoft.com/office/drawing/2014/main" id="{3477B766-64BA-1ED8-EF28-3318A75E1FBC}"/>
              </a:ext>
            </a:extLst>
          </p:cNvPr>
          <p:cNvSpPr txBox="1"/>
          <p:nvPr/>
        </p:nvSpPr>
        <p:spPr>
          <a:xfrm>
            <a:off x="1048100" y="2261418"/>
            <a:ext cx="1943990" cy="2462213"/>
          </a:xfrm>
          <a:prstGeom prst="rect">
            <a:avLst/>
          </a:prstGeom>
          <a:noFill/>
        </p:spPr>
        <p:txBody>
          <a:bodyPr wrap="square" rtlCol="0">
            <a:spAutoFit/>
          </a:bodyPr>
          <a:lstStyle/>
          <a:p>
            <a:r>
              <a:rPr lang="en-GB" b="1" dirty="0"/>
              <a:t>Key Words </a:t>
            </a:r>
          </a:p>
          <a:p>
            <a:endParaRPr lang="en-GB" dirty="0"/>
          </a:p>
          <a:p>
            <a:r>
              <a:rPr lang="en-GB" dirty="0"/>
              <a:t>Order Id </a:t>
            </a:r>
          </a:p>
          <a:p>
            <a:r>
              <a:rPr lang="en-GB" dirty="0"/>
              <a:t>Product Id </a:t>
            </a:r>
          </a:p>
          <a:p>
            <a:r>
              <a:rPr lang="en-GB" dirty="0"/>
              <a:t>Seller Id </a:t>
            </a:r>
          </a:p>
          <a:p>
            <a:r>
              <a:rPr lang="en-GB" dirty="0"/>
              <a:t>Customer Id</a:t>
            </a:r>
          </a:p>
          <a:p>
            <a:r>
              <a:rPr lang="en-GB" dirty="0"/>
              <a:t>Zip Code prefix </a:t>
            </a:r>
          </a:p>
          <a:p>
            <a:endParaRPr lang="en-GB" dirty="0"/>
          </a:p>
          <a:p>
            <a:endParaRPr lang="en-GB" dirty="0"/>
          </a:p>
          <a:p>
            <a:endParaRPr lang="en-GB"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65f91a1cab_0_28"/>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a:t>E-commerce Brazil</a:t>
            </a:r>
            <a:endParaRPr/>
          </a:p>
        </p:txBody>
      </p:sp>
      <p:sp>
        <p:nvSpPr>
          <p:cNvPr id="262" name="Google Shape;262;g165f91a1cab_0_28"/>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endParaRPr/>
          </a:p>
        </p:txBody>
      </p:sp>
      <p:pic>
        <p:nvPicPr>
          <p:cNvPr id="264" name="Google Shape;264;g165f91a1cab_0_28"/>
          <p:cNvPicPr preferRelativeResize="0"/>
          <p:nvPr/>
        </p:nvPicPr>
        <p:blipFill>
          <a:blip r:embed="rId3">
            <a:alphaModFix amt="94000"/>
          </a:blip>
          <a:stretch>
            <a:fillRect/>
          </a:stretch>
        </p:blipFill>
        <p:spPr>
          <a:xfrm>
            <a:off x="1758131" y="2219500"/>
            <a:ext cx="5183324" cy="2388187"/>
          </a:xfrm>
          <a:prstGeom prst="rect">
            <a:avLst/>
          </a:prstGeom>
          <a:noFill/>
          <a:ln>
            <a:noFill/>
          </a:ln>
        </p:spPr>
      </p:pic>
      <p:pic>
        <p:nvPicPr>
          <p:cNvPr id="3" name="Picture 2">
            <a:extLst>
              <a:ext uri="{FF2B5EF4-FFF2-40B4-BE49-F238E27FC236}">
                <a16:creationId xmlns:a16="http://schemas.microsoft.com/office/drawing/2014/main" id="{8A0D1EDB-F9E4-0F7D-451A-C4511EE87216}"/>
              </a:ext>
            </a:extLst>
          </p:cNvPr>
          <p:cNvPicPr>
            <a:picLocks noChangeAspect="1"/>
          </p:cNvPicPr>
          <p:nvPr/>
        </p:nvPicPr>
        <p:blipFill>
          <a:blip r:embed="rId4"/>
          <a:stretch>
            <a:fillRect/>
          </a:stretch>
        </p:blipFill>
        <p:spPr>
          <a:xfrm>
            <a:off x="2031262" y="4607687"/>
            <a:ext cx="4740051" cy="1280271"/>
          </a:xfrm>
          <a:prstGeom prst="rect">
            <a:avLst/>
          </a:prstGeom>
        </p:spPr>
      </p:pic>
      <p:sp>
        <p:nvSpPr>
          <p:cNvPr id="4" name="TextBox 3">
            <a:extLst>
              <a:ext uri="{FF2B5EF4-FFF2-40B4-BE49-F238E27FC236}">
                <a16:creationId xmlns:a16="http://schemas.microsoft.com/office/drawing/2014/main" id="{360451B4-5E79-EB83-0B94-A45A7A855ACE}"/>
              </a:ext>
            </a:extLst>
          </p:cNvPr>
          <p:cNvSpPr txBox="1"/>
          <p:nvPr/>
        </p:nvSpPr>
        <p:spPr>
          <a:xfrm>
            <a:off x="865238" y="1976110"/>
            <a:ext cx="9350478" cy="307777"/>
          </a:xfrm>
          <a:prstGeom prst="rect">
            <a:avLst/>
          </a:prstGeom>
          <a:noFill/>
        </p:spPr>
        <p:txBody>
          <a:bodyPr wrap="square" rtlCol="0">
            <a:spAutoFit/>
          </a:bodyPr>
          <a:lstStyle/>
          <a:p>
            <a:r>
              <a:rPr lang="en-GB" dirty="0"/>
              <a:t>Insights from Web shoppers 360 Overwier 2018 : https://company.ebit.com.br/webshoppers/webshoppersfree </a:t>
            </a:r>
          </a:p>
        </p:txBody>
      </p:sp>
      <p:sp>
        <p:nvSpPr>
          <p:cNvPr id="6" name="TextBox 5">
            <a:extLst>
              <a:ext uri="{FF2B5EF4-FFF2-40B4-BE49-F238E27FC236}">
                <a16:creationId xmlns:a16="http://schemas.microsoft.com/office/drawing/2014/main" id="{20C0359D-C086-C700-9D0A-24DFC2CF4F34}"/>
              </a:ext>
            </a:extLst>
          </p:cNvPr>
          <p:cNvSpPr txBox="1"/>
          <p:nvPr/>
        </p:nvSpPr>
        <p:spPr>
          <a:xfrm>
            <a:off x="7118554" y="2354722"/>
            <a:ext cx="4109885" cy="1600438"/>
          </a:xfrm>
          <a:prstGeom prst="rect">
            <a:avLst/>
          </a:prstGeom>
          <a:noFill/>
        </p:spPr>
        <p:txBody>
          <a:bodyPr wrap="square">
            <a:spAutoFit/>
          </a:bodyPr>
          <a:lstStyle/>
          <a:p>
            <a:r>
              <a:rPr lang="en-GB" dirty="0"/>
              <a:t>The first semester of 2018 also registered a change in the type of payment of online purchases: in the first semester of 2017, 48,2% of the sales in e-commerce were paid in cash. In the same period of 2018, 52,1% decided to pay their purchases in an only instillment, also taking profit of incentives of shops with discounts. </a:t>
            </a:r>
          </a:p>
        </p:txBody>
      </p:sp>
      <p:sp>
        <p:nvSpPr>
          <p:cNvPr id="8" name="TextBox 7">
            <a:extLst>
              <a:ext uri="{FF2B5EF4-FFF2-40B4-BE49-F238E27FC236}">
                <a16:creationId xmlns:a16="http://schemas.microsoft.com/office/drawing/2014/main" id="{070E04CF-81AC-7C02-3B85-EC08DD4AFA08}"/>
              </a:ext>
            </a:extLst>
          </p:cNvPr>
          <p:cNvSpPr txBox="1"/>
          <p:nvPr/>
        </p:nvSpPr>
        <p:spPr>
          <a:xfrm>
            <a:off x="7118554" y="4114485"/>
            <a:ext cx="4109885" cy="1384995"/>
          </a:xfrm>
          <a:prstGeom prst="rect">
            <a:avLst/>
          </a:prstGeom>
          <a:noFill/>
        </p:spPr>
        <p:txBody>
          <a:bodyPr wrap="square">
            <a:spAutoFit/>
          </a:bodyPr>
          <a:lstStyle/>
          <a:p>
            <a:r>
              <a:rPr lang="en-GB" dirty="0"/>
              <a:t>The model, a booming one proved to be equally advantageous to new formal and informal sellers of new or used products. This way, not necessarily the sellers need efforts and investment to structure his/her own commerce with higher scalability.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65a1488f02_0_63"/>
          <p:cNvSpPr txBox="1">
            <a:spLocks noGrp="1"/>
          </p:cNvSpPr>
          <p:nvPr>
            <p:ph type="title"/>
          </p:nvPr>
        </p:nvSpPr>
        <p:spPr>
          <a:xfrm>
            <a:off x="964023" y="682418"/>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dirty="0"/>
              <a:t>E-commerce Brazil</a:t>
            </a:r>
            <a:endParaRPr dirty="0"/>
          </a:p>
        </p:txBody>
      </p:sp>
      <p:sp>
        <p:nvSpPr>
          <p:cNvPr id="271" name="Google Shape;271;g165a1488f02_0_63"/>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7</a:t>
            </a:fld>
            <a:endParaRPr/>
          </a:p>
        </p:txBody>
      </p:sp>
      <p:sp>
        <p:nvSpPr>
          <p:cNvPr id="272" name="Google Shape;272;g165a1488f02_0_63"/>
          <p:cNvSpPr txBox="1"/>
          <p:nvPr/>
        </p:nvSpPr>
        <p:spPr>
          <a:xfrm>
            <a:off x="1730477" y="2456975"/>
            <a:ext cx="4670323"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a:solidFill>
                  <a:srgbClr val="202124"/>
                </a:solidFill>
              </a:rPr>
              <a:t>The highest level of satisfaction (87,4% for handing and sending of products”) with the service of delivery from e-commerce sites, regard the orders that were picked up in the shops and other collection points. The highest level of dissatisfaction refers to the services by the Post Office ,reached a percentage of 16,6% of dissatisfied people. </a:t>
            </a:r>
            <a:endParaRPr dirty="0"/>
          </a:p>
        </p:txBody>
      </p:sp>
      <p:pic>
        <p:nvPicPr>
          <p:cNvPr id="3" name="Picture 2">
            <a:extLst>
              <a:ext uri="{FF2B5EF4-FFF2-40B4-BE49-F238E27FC236}">
                <a16:creationId xmlns:a16="http://schemas.microsoft.com/office/drawing/2014/main" id="{C520FE3F-14E0-D4A9-977D-2C0D782E09BE}"/>
              </a:ext>
            </a:extLst>
          </p:cNvPr>
          <p:cNvPicPr>
            <a:picLocks noChangeAspect="1"/>
          </p:cNvPicPr>
          <p:nvPr/>
        </p:nvPicPr>
        <p:blipFill>
          <a:blip r:embed="rId3"/>
          <a:stretch>
            <a:fillRect/>
          </a:stretch>
        </p:blipFill>
        <p:spPr>
          <a:xfrm>
            <a:off x="7134063" y="1728816"/>
            <a:ext cx="4014373" cy="4729806"/>
          </a:xfrm>
          <a:prstGeom prst="rect">
            <a:avLst/>
          </a:prstGeom>
        </p:spPr>
      </p:pic>
      <p:sp>
        <p:nvSpPr>
          <p:cNvPr id="2" name="TextBox 1">
            <a:extLst>
              <a:ext uri="{FF2B5EF4-FFF2-40B4-BE49-F238E27FC236}">
                <a16:creationId xmlns:a16="http://schemas.microsoft.com/office/drawing/2014/main" id="{F211B813-E8D0-ADD8-3B63-EB13998ED6B6}"/>
              </a:ext>
            </a:extLst>
          </p:cNvPr>
          <p:cNvSpPr txBox="1"/>
          <p:nvPr/>
        </p:nvSpPr>
        <p:spPr>
          <a:xfrm>
            <a:off x="865237" y="1421039"/>
            <a:ext cx="9183331" cy="307777"/>
          </a:xfrm>
          <a:prstGeom prst="rect">
            <a:avLst/>
          </a:prstGeom>
          <a:noFill/>
        </p:spPr>
        <p:txBody>
          <a:bodyPr wrap="square" rtlCol="0">
            <a:spAutoFit/>
          </a:bodyPr>
          <a:lstStyle/>
          <a:p>
            <a:r>
              <a:rPr lang="en-GB" dirty="0"/>
              <a:t>Insights from Web shoppers 360 Overwier 2018 : https://company.ebit.com.br/webshoppers/webshoppersfree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8AF5D9-5118-FFAB-0107-91B79B6AA65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latin typeface="Libre Franklin"/>
              <a:ea typeface="Libre Franklin"/>
              <a:cs typeface="Libre Franklin"/>
              <a:sym typeface="Libre Franklin"/>
            </a:endParaRPr>
          </a:p>
        </p:txBody>
      </p:sp>
      <p:pic>
        <p:nvPicPr>
          <p:cNvPr id="2050" name="Picture 2">
            <a:extLst>
              <a:ext uri="{FF2B5EF4-FFF2-40B4-BE49-F238E27FC236}">
                <a16:creationId xmlns:a16="http://schemas.microsoft.com/office/drawing/2014/main" id="{ECF9CD5C-396E-2FB6-3478-6DEB82886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47" y="2061241"/>
            <a:ext cx="8376622" cy="328612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70;g165a1488f02_0_63">
            <a:extLst>
              <a:ext uri="{FF2B5EF4-FFF2-40B4-BE49-F238E27FC236}">
                <a16:creationId xmlns:a16="http://schemas.microsoft.com/office/drawing/2014/main" id="{98CA10EC-9F10-7258-28F2-9D8686D7178D}"/>
              </a:ext>
            </a:extLst>
          </p:cNvPr>
          <p:cNvSpPr txBox="1">
            <a:spLocks noGrp="1"/>
          </p:cNvSpPr>
          <p:nvPr>
            <p:ph type="title"/>
          </p:nvPr>
        </p:nvSpPr>
        <p:spPr>
          <a:xfrm>
            <a:off x="944359" y="839730"/>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dirty="0"/>
              <a:t>E-commerce Brazil</a:t>
            </a:r>
            <a:endParaRPr dirty="0"/>
          </a:p>
        </p:txBody>
      </p:sp>
      <p:sp>
        <p:nvSpPr>
          <p:cNvPr id="7" name="TextBox 6">
            <a:extLst>
              <a:ext uri="{FF2B5EF4-FFF2-40B4-BE49-F238E27FC236}">
                <a16:creationId xmlns:a16="http://schemas.microsoft.com/office/drawing/2014/main" id="{36922588-65C1-5CC1-4825-7B40C788D1F0}"/>
              </a:ext>
            </a:extLst>
          </p:cNvPr>
          <p:cNvSpPr txBox="1"/>
          <p:nvPr/>
        </p:nvSpPr>
        <p:spPr>
          <a:xfrm>
            <a:off x="865237" y="1450535"/>
            <a:ext cx="9183331" cy="307777"/>
          </a:xfrm>
          <a:prstGeom prst="rect">
            <a:avLst/>
          </a:prstGeom>
          <a:noFill/>
        </p:spPr>
        <p:txBody>
          <a:bodyPr wrap="square" rtlCol="0">
            <a:spAutoFit/>
          </a:bodyPr>
          <a:lstStyle/>
          <a:p>
            <a:r>
              <a:rPr lang="en-GB" dirty="0"/>
              <a:t>Insights from Web shoppers 360 Overwier 2018 : https://company.ebit.com.br/webshoppers/webshoppersfree </a:t>
            </a:r>
          </a:p>
        </p:txBody>
      </p:sp>
    </p:spTree>
    <p:extLst>
      <p:ext uri="{BB962C8B-B14F-4D97-AF65-F5344CB8AC3E}">
        <p14:creationId xmlns:p14="http://schemas.microsoft.com/office/powerpoint/2010/main" val="145532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65f91a1cab_0_36"/>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a:t>Analyse </a:t>
            </a:r>
            <a:endParaRPr/>
          </a:p>
        </p:txBody>
      </p:sp>
      <p:sp>
        <p:nvSpPr>
          <p:cNvPr id="279" name="Google Shape;279;g165f91a1cab_0_36"/>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a:p>
        </p:txBody>
      </p:sp>
      <p:pic>
        <p:nvPicPr>
          <p:cNvPr id="280" name="Google Shape;280;g165f91a1cab_0_36"/>
          <p:cNvPicPr preferRelativeResize="0"/>
          <p:nvPr/>
        </p:nvPicPr>
        <p:blipFill>
          <a:blip r:embed="rId3">
            <a:alphaModFix/>
          </a:blip>
          <a:stretch>
            <a:fillRect/>
          </a:stretch>
        </p:blipFill>
        <p:spPr>
          <a:xfrm>
            <a:off x="3386562" y="2866938"/>
            <a:ext cx="5418874" cy="3712085"/>
          </a:xfrm>
          <a:prstGeom prst="rect">
            <a:avLst/>
          </a:prstGeom>
          <a:noFill/>
          <a:ln>
            <a:noFill/>
          </a:ln>
        </p:spPr>
      </p:pic>
      <p:sp>
        <p:nvSpPr>
          <p:cNvPr id="281" name="Google Shape;281;g165f91a1cab_0_36"/>
          <p:cNvSpPr txBox="1">
            <a:spLocks noGrp="1"/>
          </p:cNvSpPr>
          <p:nvPr>
            <p:ph type="body" idx="1"/>
          </p:nvPr>
        </p:nvSpPr>
        <p:spPr>
          <a:xfrm>
            <a:off x="1387625" y="3193300"/>
            <a:ext cx="4094400" cy="2559000"/>
          </a:xfrm>
          <a:prstGeom prst="rect">
            <a:avLst/>
          </a:prstGeom>
        </p:spPr>
        <p:txBody>
          <a:bodyPr spcFirstLastPara="1" wrap="square" lIns="0" tIns="0" rIns="0" bIns="0" anchor="t" anchorCtr="0">
            <a:noAutofit/>
          </a:bodyPr>
          <a:lstStyle/>
          <a:p>
            <a:pPr marL="0" marR="38100" lvl="0" indent="0" algn="l" rtl="0">
              <a:lnSpc>
                <a:spcPct val="128571"/>
              </a:lnSpc>
              <a:spcBef>
                <a:spcPts val="0"/>
              </a:spcBef>
              <a:spcAft>
                <a:spcPts val="0"/>
              </a:spcAft>
              <a:buNone/>
            </a:pPr>
            <a:r>
              <a:rPr lang="en-US" sz="2100" b="1" dirty="0" err="1">
                <a:solidFill>
                  <a:srgbClr val="202124"/>
                </a:solidFill>
                <a:latin typeface="Arial"/>
                <a:ea typeface="Arial"/>
                <a:cs typeface="Arial"/>
                <a:sym typeface="Arial"/>
              </a:rPr>
              <a:t>Olist</a:t>
            </a:r>
            <a:r>
              <a:rPr lang="en-US" sz="2100" b="1" dirty="0">
                <a:solidFill>
                  <a:srgbClr val="202124"/>
                </a:solidFill>
                <a:latin typeface="Arial"/>
                <a:ea typeface="Arial"/>
                <a:cs typeface="Arial"/>
                <a:sym typeface="Arial"/>
              </a:rPr>
              <a:t> Code of Ethics. </a:t>
            </a:r>
            <a:r>
              <a:rPr lang="en-US" sz="2100" dirty="0">
                <a:solidFill>
                  <a:srgbClr val="202124"/>
                </a:solidFill>
                <a:latin typeface="Arial"/>
                <a:ea typeface="Arial"/>
                <a:cs typeface="Arial"/>
                <a:sym typeface="Arial"/>
              </a:rPr>
              <a:t> </a:t>
            </a:r>
            <a:endParaRPr sz="2100" dirty="0">
              <a:solidFill>
                <a:srgbClr val="202124"/>
              </a:solidFill>
              <a:latin typeface="Arial"/>
              <a:ea typeface="Arial"/>
              <a:cs typeface="Arial"/>
              <a:sym typeface="Arial"/>
            </a:endParaRPr>
          </a:p>
          <a:p>
            <a:pPr marL="0" marR="38100" lvl="0" indent="0" algn="l" rtl="0">
              <a:lnSpc>
                <a:spcPct val="128571"/>
              </a:lnSpc>
              <a:spcBef>
                <a:spcPts val="0"/>
              </a:spcBef>
              <a:spcAft>
                <a:spcPts val="0"/>
              </a:spcAft>
              <a:buNone/>
            </a:pPr>
            <a:r>
              <a:rPr lang="en-US" sz="1550" dirty="0">
                <a:solidFill>
                  <a:srgbClr val="1D1C1D"/>
                </a:solidFill>
                <a:latin typeface="Arial"/>
                <a:ea typeface="Arial"/>
                <a:cs typeface="Arial"/>
                <a:sym typeface="Arial"/>
              </a:rPr>
              <a:t>*</a:t>
            </a:r>
            <a:r>
              <a:rPr lang="en-US" sz="1800" dirty="0">
                <a:solidFill>
                  <a:srgbClr val="1D1C1D"/>
                </a:solidFill>
                <a:latin typeface="Arial"/>
                <a:ea typeface="Arial"/>
                <a:cs typeface="Arial"/>
                <a:sym typeface="Arial"/>
              </a:rPr>
              <a:t> Relation with the customers </a:t>
            </a:r>
            <a:endParaRPr sz="1800" dirty="0">
              <a:solidFill>
                <a:srgbClr val="1D1C1D"/>
              </a:solidFill>
              <a:latin typeface="Arial"/>
              <a:ea typeface="Arial"/>
              <a:cs typeface="Arial"/>
              <a:sym typeface="Arial"/>
            </a:endParaRPr>
          </a:p>
          <a:p>
            <a:pPr marL="0" marR="38100" lvl="0" indent="0" algn="l" rtl="0">
              <a:lnSpc>
                <a:spcPct val="128571"/>
              </a:lnSpc>
              <a:spcBef>
                <a:spcPts val="0"/>
              </a:spcBef>
              <a:spcAft>
                <a:spcPts val="0"/>
              </a:spcAft>
              <a:buNone/>
            </a:pPr>
            <a:r>
              <a:rPr lang="en-US" sz="1800" b="1" dirty="0">
                <a:solidFill>
                  <a:srgbClr val="1D1C1D"/>
                </a:solidFill>
                <a:latin typeface="Arial"/>
                <a:ea typeface="Arial"/>
                <a:cs typeface="Arial"/>
                <a:sym typeface="Arial"/>
              </a:rPr>
              <a:t>* </a:t>
            </a:r>
            <a:r>
              <a:rPr lang="en-US" sz="1800" dirty="0">
                <a:solidFill>
                  <a:srgbClr val="202124"/>
                </a:solidFill>
                <a:latin typeface="Arial"/>
                <a:ea typeface="Arial"/>
                <a:cs typeface="Arial"/>
                <a:sym typeface="Arial"/>
              </a:rPr>
              <a:t>Relationship with Supplier</a:t>
            </a:r>
            <a:endParaRPr sz="1800" dirty="0">
              <a:solidFill>
                <a:srgbClr val="202124"/>
              </a:solidFill>
              <a:latin typeface="Arial"/>
              <a:ea typeface="Arial"/>
              <a:cs typeface="Arial"/>
              <a:sym typeface="Arial"/>
            </a:endParaRPr>
          </a:p>
          <a:p>
            <a:pPr marL="0" marR="38100" lvl="0" indent="0" algn="l" rtl="0">
              <a:lnSpc>
                <a:spcPct val="128571"/>
              </a:lnSpc>
              <a:spcBef>
                <a:spcPts val="0"/>
              </a:spcBef>
              <a:spcAft>
                <a:spcPts val="0"/>
              </a:spcAft>
              <a:buNone/>
            </a:pPr>
            <a:r>
              <a:rPr lang="en-US" sz="1800" dirty="0">
                <a:solidFill>
                  <a:srgbClr val="1D1C1D"/>
                </a:solidFill>
                <a:latin typeface="Arial"/>
                <a:ea typeface="Arial"/>
                <a:cs typeface="Arial"/>
                <a:sym typeface="Arial"/>
              </a:rPr>
              <a:t>* Sustainability </a:t>
            </a:r>
            <a:endParaRPr sz="1800" dirty="0">
              <a:solidFill>
                <a:srgbClr val="1D1C1D"/>
              </a:solidFill>
              <a:latin typeface="Arial"/>
              <a:ea typeface="Arial"/>
              <a:cs typeface="Arial"/>
              <a:sym typeface="Arial"/>
            </a:endParaRPr>
          </a:p>
          <a:p>
            <a:pPr marL="0" marR="38100" lvl="0" indent="0" algn="l" rtl="0">
              <a:lnSpc>
                <a:spcPct val="128571"/>
              </a:lnSpc>
              <a:spcBef>
                <a:spcPts val="0"/>
              </a:spcBef>
              <a:spcAft>
                <a:spcPts val="0"/>
              </a:spcAft>
              <a:buClr>
                <a:schemeClr val="dk1"/>
              </a:buClr>
              <a:buSzPts val="1100"/>
              <a:buFont typeface="Arial"/>
              <a:buNone/>
            </a:pPr>
            <a:endParaRPr sz="1150" b="1" dirty="0">
              <a:solidFill>
                <a:srgbClr val="1D1C1D"/>
              </a:solidFill>
              <a:highlight>
                <a:srgbClr val="F8F8F8"/>
              </a:highlight>
              <a:latin typeface="Arial"/>
              <a:ea typeface="Arial"/>
              <a:cs typeface="Arial"/>
              <a:sym typeface="Arial"/>
            </a:endParaRPr>
          </a:p>
          <a:p>
            <a:pPr marL="0" lvl="0" indent="0" algn="l" rtl="0">
              <a:spcBef>
                <a:spcPts val="1000"/>
              </a:spcBef>
              <a:spcAft>
                <a:spcPts val="0"/>
              </a:spcAft>
              <a:buNone/>
            </a:pPr>
            <a:endParaRPr dirty="0"/>
          </a:p>
        </p:txBody>
      </p:sp>
      <p:sp>
        <p:nvSpPr>
          <p:cNvPr id="282" name="Google Shape;282;g165f91a1cab_0_36"/>
          <p:cNvSpPr txBox="1"/>
          <p:nvPr/>
        </p:nvSpPr>
        <p:spPr>
          <a:xfrm>
            <a:off x="1387625" y="2252720"/>
            <a:ext cx="2535000" cy="4002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Libre Franklin"/>
                <a:ea typeface="Libre Franklin"/>
                <a:cs typeface="Libre Franklin"/>
                <a:sym typeface="Libre Franklin"/>
              </a:rPr>
              <a:t>WHERE ARE THE GAPS</a:t>
            </a:r>
            <a:endParaRPr dirty="0">
              <a:latin typeface="Libre Franklin"/>
              <a:ea typeface="Libre Franklin"/>
              <a:cs typeface="Libre Franklin"/>
              <a:sym typeface="Libre Franklin"/>
            </a:endParaRPr>
          </a:p>
        </p:txBody>
      </p:sp>
      <p:sp>
        <p:nvSpPr>
          <p:cNvPr id="283" name="Google Shape;283;g165f91a1cab_0_36"/>
          <p:cNvSpPr txBox="1"/>
          <p:nvPr/>
        </p:nvSpPr>
        <p:spPr>
          <a:xfrm>
            <a:off x="7354974" y="2299590"/>
            <a:ext cx="3669000" cy="4002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Libre Franklin"/>
                <a:ea typeface="Libre Franklin"/>
                <a:cs typeface="Libre Franklin"/>
                <a:sym typeface="Libre Franklin"/>
              </a:rPr>
              <a:t>WHERE ARE THE POTENTIALS</a:t>
            </a:r>
            <a:endParaRPr dirty="0">
              <a:latin typeface="Libre Franklin"/>
              <a:ea typeface="Libre Franklin"/>
              <a:cs typeface="Libre Franklin"/>
              <a:sym typeface="Libre Franklin"/>
            </a:endParaRPr>
          </a:p>
        </p:txBody>
      </p:sp>
      <p:sp>
        <p:nvSpPr>
          <p:cNvPr id="284" name="Google Shape;284;g165f91a1cab_0_36"/>
          <p:cNvSpPr txBox="1">
            <a:spLocks noGrp="1"/>
          </p:cNvSpPr>
          <p:nvPr>
            <p:ph type="body" idx="1"/>
          </p:nvPr>
        </p:nvSpPr>
        <p:spPr>
          <a:xfrm>
            <a:off x="7423800" y="3193300"/>
            <a:ext cx="4094400" cy="2559000"/>
          </a:xfrm>
          <a:prstGeom prst="rect">
            <a:avLst/>
          </a:prstGeom>
        </p:spPr>
        <p:txBody>
          <a:bodyPr spcFirstLastPara="1" wrap="square" lIns="0" tIns="0" rIns="0" bIns="0" anchor="t" anchorCtr="0">
            <a:noAutofit/>
          </a:bodyPr>
          <a:lstStyle/>
          <a:p>
            <a:pPr marL="0" marR="38100" lvl="0" indent="0" algn="l" rtl="0">
              <a:lnSpc>
                <a:spcPct val="128571"/>
              </a:lnSpc>
              <a:spcBef>
                <a:spcPts val="0"/>
              </a:spcBef>
              <a:spcAft>
                <a:spcPts val="0"/>
              </a:spcAft>
              <a:buNone/>
            </a:pPr>
            <a:r>
              <a:rPr lang="en-US" sz="2100" b="1" dirty="0">
                <a:solidFill>
                  <a:srgbClr val="202124"/>
                </a:solidFill>
                <a:latin typeface="Arial"/>
                <a:ea typeface="Arial"/>
                <a:cs typeface="Arial"/>
                <a:sym typeface="Arial"/>
              </a:rPr>
              <a:t>Ebit </a:t>
            </a:r>
            <a:r>
              <a:rPr lang="en-US" sz="2100" b="1" dirty="0" err="1">
                <a:solidFill>
                  <a:srgbClr val="202124"/>
                </a:solidFill>
                <a:latin typeface="Arial"/>
                <a:ea typeface="Arial"/>
                <a:cs typeface="Arial"/>
                <a:sym typeface="Arial"/>
              </a:rPr>
              <a:t>webshoppers</a:t>
            </a:r>
            <a:r>
              <a:rPr lang="en-US" sz="2100" b="1" dirty="0">
                <a:solidFill>
                  <a:srgbClr val="202124"/>
                </a:solidFill>
                <a:latin typeface="Arial"/>
                <a:ea typeface="Arial"/>
                <a:cs typeface="Arial"/>
                <a:sym typeface="Arial"/>
              </a:rPr>
              <a:t> overview  </a:t>
            </a:r>
            <a:r>
              <a:rPr lang="en-US" sz="2100" dirty="0">
                <a:solidFill>
                  <a:srgbClr val="202124"/>
                </a:solidFill>
                <a:latin typeface="Arial"/>
                <a:ea typeface="Arial"/>
                <a:cs typeface="Arial"/>
                <a:sym typeface="Arial"/>
              </a:rPr>
              <a:t> </a:t>
            </a:r>
            <a:endParaRPr sz="2100" dirty="0">
              <a:solidFill>
                <a:srgbClr val="202124"/>
              </a:solidFill>
              <a:latin typeface="Arial"/>
              <a:ea typeface="Arial"/>
              <a:cs typeface="Arial"/>
              <a:sym typeface="Arial"/>
            </a:endParaRPr>
          </a:p>
          <a:p>
            <a:pPr marL="0" marR="38100" lvl="0" indent="0" algn="l" rtl="0">
              <a:lnSpc>
                <a:spcPct val="128571"/>
              </a:lnSpc>
              <a:spcBef>
                <a:spcPts val="0"/>
              </a:spcBef>
              <a:spcAft>
                <a:spcPts val="0"/>
              </a:spcAft>
              <a:buNone/>
            </a:pPr>
            <a:endParaRPr sz="1800" dirty="0">
              <a:solidFill>
                <a:srgbClr val="1D1C1D"/>
              </a:solidFill>
              <a:latin typeface="Arial"/>
              <a:ea typeface="Arial"/>
              <a:cs typeface="Arial"/>
              <a:sym typeface="Arial"/>
            </a:endParaRPr>
          </a:p>
          <a:p>
            <a:pPr marL="0" marR="38100" lvl="0" indent="0" algn="l" rtl="0">
              <a:lnSpc>
                <a:spcPct val="128571"/>
              </a:lnSpc>
              <a:spcBef>
                <a:spcPts val="0"/>
              </a:spcBef>
              <a:spcAft>
                <a:spcPts val="0"/>
              </a:spcAft>
              <a:buClr>
                <a:schemeClr val="dk1"/>
              </a:buClr>
              <a:buSzPts val="1100"/>
              <a:buFont typeface="Arial"/>
              <a:buNone/>
            </a:pPr>
            <a:endParaRPr sz="1150" b="1" dirty="0">
              <a:solidFill>
                <a:srgbClr val="1D1C1D"/>
              </a:solidFill>
              <a:highlight>
                <a:srgbClr val="F8F8F8"/>
              </a:highlight>
              <a:latin typeface="Arial"/>
              <a:ea typeface="Arial"/>
              <a:cs typeface="Arial"/>
              <a:sym typeface="Arial"/>
            </a:endParaRPr>
          </a:p>
          <a:p>
            <a:pPr marL="0" lvl="0" indent="0" algn="l" rtl="0">
              <a:spcBef>
                <a:spcPts val="1000"/>
              </a:spcBef>
              <a:spcAft>
                <a:spcPts val="0"/>
              </a:spcAft>
              <a:buNone/>
            </a:pPr>
            <a:endParaRPr dirty="0"/>
          </a:p>
        </p:txBody>
      </p:sp>
      <p:cxnSp>
        <p:nvCxnSpPr>
          <p:cNvPr id="3" name="Straight Arrow Connector 2">
            <a:extLst>
              <a:ext uri="{FF2B5EF4-FFF2-40B4-BE49-F238E27FC236}">
                <a16:creationId xmlns:a16="http://schemas.microsoft.com/office/drawing/2014/main" id="{3EFE061B-0CFF-81A2-3C49-1280E57A6199}"/>
              </a:ext>
            </a:extLst>
          </p:cNvPr>
          <p:cNvCxnSpPr/>
          <p:nvPr/>
        </p:nvCxnSpPr>
        <p:spPr>
          <a:xfrm>
            <a:off x="2507226" y="2830019"/>
            <a:ext cx="0" cy="3632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C89C01C-C2C2-6C35-9601-FCF7457B9BC4}"/>
              </a:ext>
            </a:extLst>
          </p:cNvPr>
          <p:cNvCxnSpPr/>
          <p:nvPr/>
        </p:nvCxnSpPr>
        <p:spPr>
          <a:xfrm>
            <a:off x="9227593" y="2815271"/>
            <a:ext cx="0" cy="3632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8.png"/></Relationships>
</file>

<file path=ppt/webextensions/webextension1.xml><?xml version="1.0" encoding="utf-8"?>
<we:webextension xmlns:we="http://schemas.microsoft.com/office/webextensions/webextension/2010/11" id="{2D93B38B-A761-4BF7-A187-B80AA14A40DA}">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27bd06dbe23143089e09?bookmarkGuid=87fd9f44-dce4-4a56-99f6-d7a706b7790e&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27bd06dbe23143089e09&quot;"/>
    <we:property name="pageDisplayName" value="&quot;Page1&quot;"/>
    <we:property name="datasetId" value="&quot;0a85e5cb-7fea-4949-8393-16e4896fa997&quot;"/>
    <we:property name="backgroundColor" value="&quot;rgb(255,255,255)&quot;"/>
    <we:property name="bookmark" value="&quot;H4sIAAAAAAAAA+VYXY/aOhD9K1d56QuqQj4g6VuXbqVKVe8Kqu3DFUITewhuTRw5Drd0xX+/YyfsBwu9lO1us+0bHo/tM2c8nhOuPC6qUsL6AyzRe+WdKfVlCfrLX32v5xV3bWk0CKMkRUiTiLMQsyhg5KVKI1RRea+uPAM6R3Mpqhqk3ZCM/3i8Hw7jIE6D2E8SFkY8i7k37Xkg5QXk1mcOssKeV6KuVAFSfMNmC5oyusZNz8OvpVQa7EETAwbtYStypzEB7L8MCQcwI1Y4QWYa6xhLpU07DoYZ9wc8wyDsR6FPUfgpramaWQf+//3toQ7YSBUGREEArG1vgGSfC2lal2x9/rXUxAZxtC4tqa/5CgqG3HPBaayaWK6813muMQfTDs/vTI6UrJd77BNVa4ZjnLupwgizpjNGdWXUEvUsW89oT+u7ITIvtCKqncdHZUDOtn5u9m1dtAz6drhQ/440EuUUUn/T6yT+CUr5Y+hHZMqVFgzkvQB+NsZrj/HN9G1c/lGsamEWSzSC2dF7nJsO3pWxyBcO14TRKn6+InbvHd8xzA4qFebUDv6mdWAUFWr4vLN0uCK6mqPDiH/PDF2o8jml5wDc43MzJUslily2vf2mmX5sUsYkQUGN/Az0aAHaWGmRfaZ2bDsorVaaoz5buyb6Ruhtnw96u+x0JcV/zlO5mW7lF234+Zamavtsk7THb6yEjFyiNEwgARJtGYQsCIZ+4h/WY43ILWope/vVQbPMrrrcKk66c2+1Wrr1rXBW5HmNXUlRmVnlnrRqxiRCgXy2siq1ue2+ZezTgq57y0zBxTbN73Yoqo4nrxk4NLtcqbowlAeXqkuQtdPmtO97QcE1l8+ZyffFmYZvQr6wzpbR6eZhEukgGwcx3n08gkcRbseiajxmlfvs+F7P+WXQmF3VSWT6IYr35z1+P4ha8J3XLz6hnS2hPLKB9Xcb2JPcY5uCXwbi+l48RuM44bl5Is6b9pQBhv5gPoyjAFmCWcSH32lPT14mrO2q1YyDgQrNblBbh/t1Epwi+0Dzk5Vet2LfOGEUx2kwjAZx6gc+ADBKcNiJ9I7PbdFZOVW2Yv5WYMapv3K/yn+eKT013iaNid9PWBwMWMx9lqbDmPW7VKWnN7NnX6QPCt29wdZ6E4tH9Zy7f5RVbaqSKvaC9nVxlc2eAp0fpRQKjrz97T4J9shn92+2545xh/0HQKtr9WMXAAA=&quot;"/>
    <we:property name="initialStateBookmark" value="&quot;H4sIAAAAAAAAA+VY32/TMBD+V1BeeKlQmjRryttWioT4salF4wFN0cW+pgY3jhynUKb+75yddBvdyrqOjQze6vOd/d2d7e9rzj0uykLC8gPM0XvpHSn1dQ7667Ou1/HyxnZ8/Pb94fht8uHw/YjMqjBC5aX38twzoDM0p6KsQNoVyPj5rOOBlCeQ2dEUZIkdr0Bdqhyk+IG1M00ZXeGq4+H3QioNdsmJAYN22QW505j27r4IaUdgRixwgszU1jEWSptmHPRT7h/wFIOw2wv9eID+gGLKetbBvN3fbuqADVVuQOQEwNp4N+xHQTQIIj+OWdjjacStfSqkaVzS5eh7oSlvqsaysPU65AvIGXLPJaexrHM59w6zTGMGphmOfpkcKlnNb7BPVKUZjnHqpnIjzJL2GFalUXPUSbpMaE3ru6JinmhFpXYeH5UBmaz93OzrKm8q6NvhTH0baqSSU0rdVaeV+Cco5d3QD8mUKS0YyGsJ/GmMFx7jy+mruPydqqqFmc3RCGZH73BqWnhWxiKbOVwTRlF8tKDqXtu+ZZgdVPsg2cExxYFRdFHDp92l7TeirT3ajvjf7NCJKp5Se7bA3b03Z2QpRZ7JhtsvyfRj3TImCQpq5EeghzPQxoqI9AvRsWVQilaaoz5aOhJ9JfSa54POZnXa0uL/56lcna3lFy345Yqmani2btrDEyshI5feIIwhBhJtKYQsCPp+7G/XY7V+zSspOzergzrMRp2uFSeduddazV18o4kVeV5gV1KUJindk1YmTCLkyJOFVan1afdtxT7N6Lg3lcm5WLf5zUaJyt2LVw8cms1aqSo31AfXqlOQlVPhtO47QcnVh8+Zyff5kYYfQj63zraiZ6v7SaSt1diK8dfHI3gQ4bYrqtojKd3fjt9xzl+DxmxUK5Hp+yjeP/f43RG14BuvX7QHnc2h2JHAupsE9ijn2Lbgr4G4OBcPQRx7PDePVPOanlLA0D+Y9qNegCzGtMf7v6GnR78mrGHVMuFgoESzmdTa4fo9CfaRfaD53kqvXbmvnDCKokHQ7x1EAz/wAYBRg8NWtHc8spfOyqmiEfNXEjNO/RU3q/yn2dJ9863bGPvdmEXBAYu4zwaDfsS6bbql+5PZk7+k90rdvcHWepmLR/c5c1+UVWXKgm7sCa3r8irqNQU6P2op5Bx589v9JbhBPruv2Y5hbRFFKvGWAPuN23OwHLiffCp9G24XAAA=&quot;"/>
    <we:property name="isFooterCollapsed" value="true"/>
    <we:property name="isFiltersActionButtonVisible" value="true"/>
    <we:property name="reportEmbeddedTime" value="&quot;2022-10-12T10:58:14.604Z&quot;"/>
    <we:property name="creatorTenantId" value="&quot;138f1f41-96a8-42ed-b3c0-8e784df00e9a&quot;"/>
    <we:property name="creatorUserId" value="&quot;10032002329B043C&quot;"/>
    <we:property name="creatorSessionId" value="&quot;64a13fec-5aa1-4998-a8fc-196a5ce86c35&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EAC2D024-D9A6-4F48-8D35-8CA7F5F18F26}">
  <we:reference id="wa200003233" version="2.0.0.3" store="en-US" storeType="OMEX"/>
  <we:alternateReferences>
    <we:reference id="wa200003233" version="2.0.0.3" store="wa200003233" storeType="OMEX"/>
  </we:alternateReferences>
  <we:properties>
    <we:property name="reportUrl" value="&quot;/groups/f2391caa-0c43-4338-84a5-33a688c66630/reports/ec32f6b1-95fa-4d7e-8024-3fe978857cf3/ReportSection728bcde0681596ac8ad6?bookmarkGuid=2080381b-ca1f-4229-ba50-a8ac21a1c42d&amp;bookmarkUsage=1&amp;ctid=138f1f41-96a8-42ed-b3c0-8e784df00e9a&amp;fromEntryPoint=export&quot;"/>
    <we:property name="reportName" value="&quot;Hamid2&quot;"/>
    <we:property name="reportState" value="&quot;CONNECTED&quot;"/>
    <we:property name="embedUrl" value="&quot;/reportEmbed?reportId=ec32f6b1-95fa-4d7e-8024-3fe978857cf3&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728bcde0681596ac8ad6&quot;"/>
    <we:property name="pageDisplayName" value="&quot;Orders Forecast&quot;"/>
    <we:property name="datasetId" value="&quot;99e1d978-e090-4ae4-84ff-fe16301d6e49&quot;"/>
    <we:property name="backgroundColor" value="&quot;rgb(255,255,255)&quot;"/>
    <we:property name="bookmark" value="&quot;H4sIAAAAAAAAA+1WW2vbMBT+K0UvfTHDzsW189ZlCRt0IzQjY4wSju1TR61iGUnOmgX/9x3JdpM2XTYY7KXzg7HO9TtXeccyrksB20+wRjZib6W8X4O6PwuYx4qntOCih3EcRwk9aRz5YYIDkpKl4bLQbLRjBlSOZsF1BcIaJOK3G4+BEDPI7ekWhEaPlai0LEDwH9gIE8uoCmuP4UMppAJrcm7AoDW7IXE6E5TgTZ88Qmr4BueYmoZ6jaVUpj1f9KIkzdAPo2AYh5BGkIWkoxuug/l7eevUARvLwgAvCIClDZIEw37g+/4gjBMIgzDuW/otF6YVSbaTh1JR3LsufVPHDCCLBkEcRCH4Q4h9PwgjgmW2pZUZU6S5VDwFQcTGnLW26CLveWyq5NrZbUslSXJSGG629iC4NkupMlJYZmBAoyH+Z2fer6kIX1ao0OlTTBlvUrdjH9zbYkatmwQ5EVGtn3HsaS4rleI13u4PDklNlZspSXVt0FgcS031qzTxyPsCROXagYxfcYqOArXxWTIpnGcoqKQKs3Mrf1PTq2mGA+d/BOp0Rk7j9NhKfh8rpGJkbBTU3q6rz2W2gSIl6nNM7zmFotLV9go3KI6xPfKPWR2OBSje9Hubz7+Mr22PR7PshZBLsrgijaXhNKUG1qVTPUDL3lEWzvYEy25jZF8R1FG6/IN0PW3n/xljH2mNrE6m7JcddpnnCnPo5nXyr0diWhXtnh0e47dDqnmRi3aP7xdns3mYoN05XoGyy0gmd7Ry7Zasux1Oju8OFnPbN1u3g15lo3Sj9UrD7+bEXgC1Zex7hq2Rfi7sh6yMLiHFGRTNhVY2IDg6ORofKDLbn+7b3aMvXDnuV4Q5N87bT9bYF7QKCQAA&quot;"/>
    <we:property name="initialStateBookmark" value="&quot;H4sIAAAAAAAAA+1WS2vbQBD+K2EvuYgi5aHaubmuQ0uexMWllGBG0kTeZK0Vuys3jtF/78xKit04TQOFXtKL0M7zm+fuSmTSlgqW5zBHcSQ+aH03B3O3E4lAFC3t4uLkbHB1Mj0fnI2IrEsndWHF0Uo4MDm6ibQVKLZAxO/XgQClLiHn0w0oi4Eo0VhdgJIP2AgTy5kK60Dgfam0ATY5duCQzS5InM7kO3q3Tx4hdXKBY0xdQ73CUhvXnt/v9ZI0wzDuRYf9GNIeZDHp2IbrYf5Znp16YENdOJAFAWDaQZJgvB+FYXgQ9xOIo7i/z/QbqVwrkixH96WhuFddvo49M4KsdxD1o14M4SH0wzCKewTLLUuWGVKkuTYyBUXExhxbm3SR7wXi2Oi5t9vWRpPkqHDSLfmgpHVTbTJSmGbgwKIj/hdvPqypCF9naNDrU0yZbFK3Ep/9lzGjtU2CvIiq5k84fBrryqR4hTfrg0dSU+Uujaa6NmgYx9RS/SpLPPI+AVX5diDjp5Kio0A5PiaTwm6GikpqMNtl+euaPk0zbDh/FaiXM/IyzkDM9I+hQSpGJo6iOlh19RlkCyhSoj7F9ElSKCadLU9xgWob2yN/m9XhmICRTb+3+fzL+Nr2eDQrngm5JIsz0pg6SVPqYF561Q204iNlYWdNYHYbo/iGYLbSFW6k69d2/p8xcUZrZPZiyn7bYYM8N5hDN6+jfz0Sx1XR7tnDbfw8pFYWuWr3+HpxNptHKNqdwxkYXkY6uaWVy1uy7nY4Ob7dWMxt3yz9DnqTjdKN1hsNv5sTvgBqZqx7RsyRHhf8oytnS0jxEormQisbEBK9HI0PFBn3p//39+gzVw6/N4T3QQ0rE4WvlG/B/QQyaWOiKgkAAA==&quot;"/>
    <we:property name="isFooterCollapsed" value="true"/>
    <we:property name="isFiltersActionButtonVisible" value="true"/>
    <we:property name="reportEmbeddedTime" value="&quot;2022-10-12T15:08:12.201Z&quot;"/>
    <we:property name="creatorTenantId" value="&quot;138f1f41-96a8-42ed-b3c0-8e784df00e9a&quot;"/>
    <we:property name="creatorUserId" value="&quot;10032002329B043C&quot;"/>
    <we:property name="creatorSessionId" value="&quot;e1c0fcd8-d673-465a-9f08-a81c34868455&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4C091408-48D6-4D4B-80EC-6B2545CE1208}">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Y227bOBD9lYIvfREWpHWz8uZbsAWyRbYpUiwWgUCRY5utLBoU5dQb6N87FOVcjSRNm0WK9MWQh8PhnDMzHJIXRKp6XfLte74CckDGWn9ZcfPlDSMBqW7K0iSRLErCZBAmjKa0yESEWnptla5qcnBBLDcLsKeqbnjpDKLwX5JmLBKChUJGGQzCQSITSs4CwsvymC+czpyXNQRkDabWFS/Vf+BN4JA1DbQBga/rUhvuFjqx3IJbbIPq+B8dZH+E6AcXVm3gBIT10g+w1sb2/zmbJ4ynlNM0kZzFDFHgnNqPds4/rO8W7Ryb6MpyVaEDTrYXIMrnqrS9SrGdfV0bZAM52q4dqSO54ZUASTpwBmqP5YJMdNmsuq/ZDfmJboyADzDvhiqr7BbNGDhXUOfW8KoukRhJWqTr2Ggks1fYKDjPa6ENdGNLfT4x0Kke0PYMJbWqFmVP+RXGj97PulQCjAtz8Rmp6dCsAMPsPhaAHLhJiGvt11RQX2G/+XW6C9ggIIdGr7ppfd65Fe4BFRDvDjockE9LQCxuMsZBKtsT9O4WaXWv8gg6/Z/Ojfvpw9VPedl0iY3Gj5T1+C+82OXikVM7a/GnbbsJklu+h6GVlh2H0CXGXltvx7xW4i1pW29ul+Po3+driXvp0XMnj0MUkHCYUoA5FscwkTSjlEHhzN6bRrxzd9xYiw5dT6bO5IAVgyKKk4EYDoqwGELBxNMraLRYGFjwXV7MnrO8tJFgcuXlh03Vbz7xEypNcCNvUhN48+NtB3uqzG5vwwKavUDIPkch46HgGTaKKJTFYMgyFr+IYOpS1Tb37vvMrnNXnDXYfHI0G72fTW9jHVX1OWp/VCu4BZf9uhH+2Tz4sEcJZ6wQQ4kNMBUYfEgf7oIT5G6hjRLI1v/TCIVeraCyOU4rn9QQPyFxk1I3eBSK0izOaJKmMb27pwEvUkmjLJZFyCAGKgfwIsrg+48MV9GmdwkLHnb+T4WdzYjl9gg2UN7183L87tDOrVNulD/+9a36R7D2Z45Lm2RvojiIOOhKw9NwzU0yReGbK4Eb7sGRf4CbPYkVPCrpXxdVfzfcuMPhb7Yew9ZfeOtY3svV7wrsiJry7VN29hJvdJMlZuQjezS73aOfqWPdosHdKfbeA/pK8X6+rojv9tzXhvvaBvraoO92Q38plfEw5DGdp+EwpiEN4zhJf/nT1lPuGMfjd/nkNM9oHMY0m+bTKGE53sVG+Tgaxvlklh0mozE9ZOH0BVxFfpAd/8bS7n+c0o2t11zAMa9gz/sLRpxX0rF67xuMe4C8fIBp228cP2IrMBUAAA==&quot;"/>
    <we:property name="creatorSessionId" value="&quot;23e0e165-abbe-4088-8b32-67a9bf96fb9a&quot;"/>
    <we:property name="creatorTenantId" value="&quot;138f1f41-96a8-42ed-b3c0-8e784df00e9a&quot;"/>
    <we:property name="creatorUserId" value="&quot;10032002329B043C&quot;"/>
    <we:property name="datasetId" value="&quot;0a85e5cb-7fea-4949-8393-16e4896fa997&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initialStateBookmark" value="&quot;H4sIAAAAAAAAA+1Y227bOBD9lUIvfTEWoq5W3nwLtmiSpkmRoigCgSLHDltaNEjKqRv43zuklEudbJJ1N4sUqZ+kGXp4zpnhUORFwIVZSLo6oHMIdoKhUl/nVH99RYJeUHe2d+/e7g+O3pYHg/0JmtXCClWbYOcisFTPwJ4I01DpIqDx82kvoFIe0pl7m1JpoBcsQBtVUym+QzsYXVY3sO4F8G0hlaYu5LGlFlzYJQ7Hd5yb/BXjjJRZsYRjYLa1HsFCadu9UzLNCM1DGuYZpyQlcRbhf0zr9TAfHu8m9cBGqrZU1AjA2fKCJIyRmPGkgCiOMp6Fzj4V0nZDqtXk20Ijb1RjtXB6DfiS1gx44MlpMC2Xi2CkZDP3T5Of7Meq0QyOYOpdtRV2hWE0nAswpdW0NhKF4cEa5TrUCsXsBiwFnJeGKQ3ed6bORxr80J1wfYoWI+qZ7CS/5vihxWmkYKBdQqsvKI1nMwdMqHvg1FJPatFOKKD1K+7d4DlfBHsCdWhjn1DZuLCvh9QI9hoR4e/U4WrTh8i/3MiJH278FE+rC0JAf9zPQ4Ap5r2f8bAIQwKVC3uvQtTDHTbWIqCbOvmQEamiKkmziPWjKq76UBG2fXEMZjMNM2q718lTVo7SHHQpWvtuU3frKt2iiBjV/Gdpem344crTHgt9uWyj3gb650G5rVEoaMxokWRxEvMq6pOCpM8imUoKY8sWflvZpnSL04AtR3uTwcFkvMl1UJtzHP1BzGGDLvl9M/xf69CmPckoIRXrc+ztOcPkQ/5wgx+hdjOlBUO1/p8ez9R8DrUt8W9yq17/EYUbSdVwkiR5kRZhludpeLunAa1yHiZFyquYQAohj+BZLIN/vxteZzu8LVjvYfB/C9zZNDtb7cES5G2cV/7brktYJ1SL9svGc/o1rt0X2lXM4M5CcRTR6ZZGK8MNmMEYja+uDc7dkQs+AdV3FFbvUUX/sqR631CNi+GPWo9Sax8/qM/u1erPCvRCjelqm84u8bAyOsOKfOQeTTb36CfasTZkWJ/+wzmgWyktzpeV8cue+9J432igL436ZTdsD6U87cc0Dad53E/DOIzTNMt/+6+tbc4Yh8M35eikLMI0TsNiXI6TjJR4FhuUw6SflqNJsZsNhuEuicfP4Cjyi+r45DvrXfcuqrFmQRkc0hruuH/BjNOaO1XvvYPx126BnwR1FpV86NLGXcZd3dis1z8AvWspCxcUAAA=&quot;"/>
    <we:property name="isFiltersActionButtonVisible" value="true"/>
    <we:property name="pageDisplayName" value="&quot;Page5&quot;"/>
    <we:property name="pageName" value="&quot;ReportSectiona1f61a70a076da151362&quot;"/>
    <we:property name="reportEmbeddedTime" value="&quot;2022-10-12T11:45:18.958Z&quot;"/>
    <we:property name="reportName" value="&quot;Final_Project_Shayanny&quot;"/>
    <we:property name="reportState" value="&quot;CONNECTED&quot;"/>
    <we:property name="reportUrl" value="&quot;/groups/f2391caa-0c43-4338-84a5-33a688c66630/reports/4d8fb7de-1602-476b-a684-6d61f1a617ab/ReportSectiona1f61a70a076da151362?bookmarkGuid=d10fedf8-7991-48b8-88d3-d3cab91ace44&amp;bookmarkUsage=1&amp;ctid=138f1f41-96a8-42ed-b3c0-8e784df00e9a&amp;fromEntryPoint=export&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45B82655-8B28-4C64-8444-70952E423A36}">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81bd81487804edc7570c?bookmarkGuid=cad1ff2e-2fe4-437a-8083-c9c58e83c704&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81bd81487804edc7570c&quot;"/>
    <we:property name="pageDisplayName" value="&quot;Page7&quot;"/>
    <we:property name="datasetId" value="&quot;0a85e5cb-7fea-4949-8393-16e4896fa997&quot;"/>
    <we:property name="backgroundColor" value="&quot;rgb(255,255,255)&quot;"/>
    <we:property name="bookmark" value="&quot;H4sIAAAAAAAAA91WXWvbMBT9K0PPYdjxl9y3xElhUNqQjr6MYGT7xlGrWEaS02Yl/31XckrXrpDRJtDtLbr3Sjr3nBNdP5KK61aw7SVbAzkjYynv1kzdffHJgDQvY8MgXaZhBDFlIU39mPmMYpVsDZeNJmePxDBVg7nhumPCHojBH4sBYULMWG1XSyY0DEgLSsuGCf4T+mJMGdXBbkDgoRVSMXvktWEG7LEbLMc1QvG/BngjKw3fwDWUpo/OoZXK7NfULyrqhzShXghVmUSJV+Ie3WcdzMP19lIHLJONYbxBADZWpbFP0yII0iEEZVKEcepql1yYfUmxnT60CvtGNratpW9UbVhTQkVccwp038sjGdW1gpqZ/XL6IplJ0a3fiF/LTpUwh6VLNYabLd5xpSpQ+Rw2HO7JDmmcKYkku9wEBLKltvkKt2qXPe+aPXe+Xa7kfaYAya7ImbcbHEZ+PHDKRXNdSgXkTywLjGje1GLvk2dhvvcQBWqTiU4j/VD1sDK5LmS2YspYcxa3KLNVBk+SFsh468SZcPXkn+HgVRufRJjd4snquOn2N/9mSE8tVd/IybRY7Gy+SMqy8oI0KVjqR2lQecP4v7P8QZvNxt/y7CZPgiQMJ6mXh5MszcNzn+Z0PIry6ZSej6IspV4Q/fOmsyGKmsdBDCVlzCs9iIB6H1BdcbNag+HusbyApTlyw1JwbXLHdN67WOcVM0yDybOL6ehyOnnNw1IBr1cm3zDRwVsOmdu0u7LETdV009viZKKdogcH3c5gu7jCbcxIlCx4/Q/wj//ov6OdA7PgLyB+cjneM9s+yRw7Ph2nmG4fN50dem7uPRNO1oBftfaH7IxuWQkz1oBD1/bncHB16EXWVFZc91u5x47je9lre+N4QF7sNzBx17jbfgFLrbVegwsAAA==&quot;"/>
    <we:property name="initialStateBookmark" value="&quot;H4sIAAAAAAAAA91WXW/aMBT9K5Of0ZQ0QJK+hZBKUz9AdOpLhSwnuQS3Jo5sh5ZV/PddO1TdukpMLUjd3uJ7/XHuOSe+fiIl141gmyu2AnJKRlLer5i6/+KTHql3scnk/DKZndOr5DLDsGwMl7Ump0/EMFWBueG6ZcLugMHbeY8wIaassqMFExp6pAGlZc0E/wHdZEwZ1cK2R+CxEVIxu+W1YQbstmucjmM82/8a4ImsMHwN11CYLjqDRiqzG0d+XkZ+Pwojrw9lEQ5Cr8A1uss6mPvn20MdsFTWhvEaAdhYGQ/9KM6DID6BoAjz/jB2cxdcmN2UfJM9NgrrRjY2jeUrKdesLqAkrjgFuqvliSRVpaBiZjfMfkumUrSrN+LXslUFzGDhUrXhZoNnTFQJis5gzeGBbJHGqZJIssuNQSBbakOXuFS77Flb77jz7XApH1IFSHZJTr1tbz/yw4FTLkp1IRWQP7HMMaJ5XYmdT16E+d5BFKhNKlqN9EPZwUrlKpfpkiljzZnfocxWGdxJWiCjjRNnzNWzf056r8r4JMJs589Wx0V3v/g3RXoqqbpCjqbFfGvzeVgUpRfEYc5ifxAHpXcy/O8sv9dm09E3mt7QMAj7/XHs0f44jWn/zI9oNEoGNMuis2SQxpEXDP5509lQhJoPgyEUEWNe4cEAIu8Dqitulisw3F2WF7AwBy5YCq4NdUzTzsWalswwDYamF1lylY1f87BQwKuloWsmWnjLITObdkcWuKjM1p0tjibaMWpw0G0PtoMJLmNGomTB6z/AP/yl/45y9vSCv4D4yeV4T2/7JH3s8HQco7t93HS26bm+90I4WQG+au2HbI1uWAFTVoND13T7cHDz0IusLq247lu5y47jfdlpe+N4QF7sG5i4Q1BungvYs8C+jImD5dD9BGoKiTGkCwAA&quot;"/>
    <we:property name="isFiltersActionButtonVisible" value="true"/>
    <we:property name="reportEmbeddedTime" value="&quot;2022-10-12T11:48:35.537Z&quot;"/>
    <we:property name="creatorTenantId" value="&quot;138f1f41-96a8-42ed-b3c0-8e784df00e9a&quot;"/>
    <we:property name="creatorUserId" value="&quot;10032002329B043C&quot;"/>
    <we:property name="creatorSessionId" value="&quot;805c2300-e743-42de-9314-a0650bb36a38&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61D3D785-AF90-48B3-BADB-6D8F21525471}">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458c85f4995d0c09a240?bookmarkGuid=b2faa0a1-cfb1-4ee2-8164-a48a78b7e6b6&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458c85f4995d0c09a240&quot;"/>
    <we:property name="pageDisplayName" value="&quot;Page 8&quot;"/>
    <we:property name="datasetId" value="&quot;0a85e5cb-7fea-4949-8393-16e4896fa997&quot;"/>
    <we:property name="backgroundColor" value="&quot;rgb(255,255,255)&quot;"/>
    <we:property name="bookmark" value="&quot;H4sIAAAAAAAAA81WTW/bMAz9K4EuvRiDk9hZnFvrZadhDZKhlyEoaIl21MqWIctpvcD/fZScfaRo1+3QrjlJJE09vieROTAhm1pB9xlKZAt2ofVtCeZ2NGYBq05t+YxnSTLDaTwNwxktAJGidG2lrhq2ODALpkB7JZsWlEtIxq/bgIFSKyjcLgfVYMBqNI2uQMlvOASTy5oW+4Dhfa20AZdyY8GiS7uncNoTlPG7KZ0I3Mo9bpDbwbrGWht73EfxnM/jPEqSWIQ8TGAShfRNM3g9zOfj3aEeWKorC7IiAM6WiJyPKXwGiciyDGZhFDl7LpU9hmTd8r42VDex0dWOvpSqKLSRHBTz9RlshnIOLNWqLf1qeWLf6NZwXGPuXZWVtqNMl0aguV7jXuId64msldFEpfetwNiRzkd2hyMBnXfv9F1qkI4XbBH2W7I0sirUkfNfRX4ZgDZKcjRO0eyGuPHllEiKuoUAC76qejhT4uDXwrvRF31gnyQRMeS+AtW6tGcX0Eh+Rojot3W4Bv0I/M1vovjwxh/xkqwQAAqJsnnCZ/HkfRjGUZhxESfzZ4U8F3uoOJH5UMVzI+2uRCu5pwBz661FYbAAewxavpDwNXQlVvZ67+l2zo9tdXwZY7ddy2LnAW04fSSW+0Ge03PfCliP0XUNt7mkz8BqEmH68DqP++DNPbDgL27K69CsvU+KBwzHbxnzs1fjH7uZoq5NE4TfohhAprrMdLojGU9aHOXxdF10/q1/kObHXJkE/+eRPK1ev32ieR6fQPcq7dN30MdmhG5tUwPHFVT4yKygawWVcPL9cV74/wg/p0Xffwer7P25owgAAA==&quot;"/>
    <we:property name="initialStateBookmark" value="&quot;H4sIAAAAAAAAA81WTW/bMAz9K4EuuxiD09pd3FuaZZeuTZAMvQxBQUu0o1a2DFlO6wX+76Nk76NFu2yHdvXJImny8T1J9J4JWVcK2ksokJ2yM61vCzC3ozELWDnYFovzi+nq/PpyejEns66s1GXNTvfMgsnRXsm6AeUykPHrJmCg1BJyt8pA1RiwCk2tS1DyG/bB5LKmwS5geF8pbcClXFuw6NLuKJzWVHv8/pgqArdyh2vktreusNLGDusonvBJnEVJEouQhwkcRSF9U/deD/NwvCvqgc10aUGWBMDZEpHxMYWfQCLSNIWTMIqcPZPKDiFpO7+vDPVNbLSV42tGXeTaSA6K+f4M1n07ezbTqin82/yBfa0bw3GFmXeVVtqWMi2MQHO9wp3EO9YRWUujiUrvW4KxI52N7BZHAlrv3uq7mUEqL9hp2G3IUssyVwPnv5r80gOtleRonKLpDXHj2ymQFHUvAiz4rqq+psTer4V3o296zz5LIqLPfQWqcWnfnUEt+TtCRM/G4er1I/A3v4niw2tf4iVZIQAUEqWThJ/ERx/CMI7ClIs4mRwUcip2UHIi87GKUyPttkAruacAM+uteW4wBzsEzV9I+AraAkt7vfN0O+enphxOxtgtVzLfekBrTh+J+a6X52HdtwLWY3S3hlss6DOwmkQ4frydx13w5g5Y8Bc75XVo1t4nxSOG47eM+eDW+MfbTNGtTROE36LoQc50kerZlmR8cMVRHk/XWevP+kdpfsyVo+D/HJLn1es2z1yewxFoX+X69DfoUzNCN7augOMSSnxiVtC2glI4+f44L/w/AvNFSFCZqkMDxv05/JwuXfcdyTloVcQIAAA=&quot;"/>
    <we:property name="isFiltersActionButtonVisible" value="true"/>
    <we:property name="reportEmbeddedTime" value="&quot;2022-10-12T11:49:01.799Z&quot;"/>
    <we:property name="creatorTenantId" value="&quot;138f1f41-96a8-42ed-b3c0-8e784df00e9a&quot;"/>
    <we:property name="creatorUserId" value="&quot;10032002329B043C&quot;"/>
    <we:property name="creatorSessionId" value="&quot;e594ba60-f580-4c36-934d-9fe6de92601f&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1B579DC2-74AF-4897-98FC-4108FC68C743}">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b72bbc034e5a1170c392?bookmarkGuid=f914767b-5c11-498d-9053-384f8e28998e&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b72bbc034e5a1170c392&quot;"/>
    <we:property name="pageDisplayName" value="&quot;Page9&quot;"/>
    <we:property name="datasetId" value="&quot;0a85e5cb-7fea-4949-8393-16e4896fa997&quot;"/>
    <we:property name="backgroundColor" value="&quot;rgb(255,255,255)&quot;"/>
    <we:property name="bookmark" value="&quot;H4sIAAAAAAAAA+1X3W+bMBD/V5Cf0WRDKKFva9a+rJuqduoepgoZcwGvBCPbZM2i/O87G7o0bbPvTZ225AWf7+N3dz8fZk1KabqGr17zBZBDcqTU9YLr64CRkLS7MsY4nxZTXsRRChFNeZIAaqnOStUacrgmlusK7KU0PW+cQxS+I+k0SamIKS1TOs0oHEyLglyFhDfNGa+czpw3BkLSgTaq5Y38CIML3LK6h01I4KZrlOYu0IXlFlywJarjGgGyZzHi4MLKJVyAsIP0HDql7bgu0qgoBI0nkHDGHJ4sQhsz7HrwX9d3QT2wmWotly0CcLIoy0o6YbEQSVrSCBIaZ05uZFs1Yypb2zerzhWV+zBHvbUIFotYvMfAzt1mg/k+WjN0MZeNHaMWY8vW5MQL0yhiWZTGMCmzCeIQdJK43bGJX1AKiR0wnXFjbK1VX9UoHGI5F5e3lY5CcqLVAru6JiNhFGoet1balVs00ti806rsMZm85JYbsLlogLdQouaQPN2EW3v20IHSJehcWlh89nHHFqnztgYNHgV2opRDw9fk+AatzfDUaTBmlF+oXgs4h/l2MUTe+GK/8az17vZoouIV/kOCTh39FtBaV68x0cDW3AY1X0LgEwh8AoFPIBgTMJhBrT7MNKB9SQ6Zi1ysHFAfeadNtCyKSVbGMRIrhqxIojLetmmGHiqlpUBa/Y1tmqlFx7U091cvZYuFoSE5hbkdtpp+0X5XP0PXFBwkHmaHNQIvPJdV7V2eIlw9HMdL3vTOjtFXngi+wbAT6JsAfENV9uK6zyeUB9IEjD5gC7bi0fb/POC9PHiA2uvlYoi/yh1lc8AZJ03tle8ipr6cXxyBlhcNHN/sTj9cuAIerTxvXkh9O8+R1MdPJldMDg0mbD4RLDmIKExpkbAoofBgSn8+4b+8feP4yc9hKeHDz7ZrS7Dn5ZK3wg+CXXjPq0pDxbfj9ndh116aG6H0cE5O+nakAfsBogkPbVZzbX+UbE8kdTdVh3sOmry/c3kZWbUap+2fo9GVf4VGB3j5YdMsw7thPI0oFSz6fxJ+CfbbV8W/cwT25Pw0ue/pv60nWQBeJt2D6q3puIAzfL94ZN3gWILXQz7xtnTd8896z+XEfxrdXk/w9wl2qd33sA0AAA==&quot;"/>
    <we:property name="initialStateBookmark" value="&quot;H4sIAAAAAAAAA+1X32/TMBD+VyI/R8hJmrXZ21a2lzGYOjQe0BQ5zjUxpHFkO2Wl6v/O2Unp1lI22IAhaF/iy/347u7z2VmSXOimYovXbAbkkBxL+XHG1EcvID6pe9mbN2fnR5Oz9PXR+QmKZWOErDU5XBLDVAHmSuiWVdYDCt9f+4RV1QUr7GrKKg0+aUBpWbNKfIZOGV8Z1cLKJ3DTVFIx6/LSMAPW7RzVcY2xgxcRRmTciDlcAjeddAKNVKZfZ8MwyziNBhCzIBhSHiUh2ujurYN5v74N6oCNZW2YqBGAlYVJktNBEHEeD3MaQkyjxMq1qIuqT2Vj+3bR2HoxF+a4NQbBYrmyDxjYulutMN/hKLYxKc2HdJRQOBhlmXUxFZXpo2Z9N5bk1AmHYRgk4TCCQZ4MEAeng9i+7fvzHSWfmA7TBdPalEq2RYnCLpZ1cbWudOiTUyVn2L8l6bkgUfOkNsIs7KIS2qSNknmLyaQ5M0yDSXkFrIYcNbvk6crf2Ae7DqTKQaXCwOyrj1u2SJ13JShwKLATuegaviQnN2itu6dGgda9/FK2isMEpptFF3nliv3W8dO526OJitf49wk6tfSbQW1svfpEPVMy45VsDp5LwHMJeC4Br09AYwal/DRWgPY5OQxs5GxhgbrId9pE8ywbJHkUIbEiSLI4zKNNm8booZBKcKTV39imsZw1TAm9vToTNRaG+uQVTE33qmpn9Q/107dNwUHiYDZYI3DCiShK5/IVwlXddrxiVWvtAnruiOAaDHcCPQjAA6qyF9c2n1DuCe0FdIct2Ipvtv/xgPfyYAe100t5F3+RWsqmgDNO6NIp30ZMXTm/OwINyyo4ubk7/XBhC3i8cLx5KdR6ngf+Vk5/MldMDg0GwXTAg/ggpDCiWRyEMYWdKf11hz95+/rxk05gLuDTY9u1IdhRPmc1d4PgLryjolBQsM24/VXYlZOmmkvV7ZPTtl7T4CeIxh20ccmUeSDZwm2yPZPU7VTt7jlo8uHW5aVn1aKftr+PRtfuCA0P8PITjJIki8JoFFLKg/D/TngS7Ouj4t/ZAntyfp7cd/Tf1JPMAC+T9kG2RjeMwwWeLw5Z0zkW4PSQT6zObffcs9pzOXGfRsQFwX4KPDDvMbAfTOvrDP6+ACV6vce7DQAA&quot;"/>
    <we:property name="isFiltersActionButtonVisible" value="true"/>
    <we:property name="reportEmbeddedTime" value="&quot;2022-10-12T11:50:07.897Z&quot;"/>
    <we:property name="creatorTenantId" value="&quot;138f1f41-96a8-42ed-b3c0-8e784df00e9a&quot;"/>
    <we:property name="creatorUserId" value="&quot;10032002329B043C&quot;"/>
    <we:property name="creatorSessionId" value="&quot;903613af-da71-423b-bd7c-a5ff894942e3&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1DDFC5FC-BCD0-47F6-B40D-FF0BAE90BDCC}">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3fb719d8d0a5d82888a8?bookmarkGuid=5a6cc439-f872-4ac9-9dd5-a4fc3794da30&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3fb719d8d0a5d82888a8&quot;"/>
    <we:property name="pageDisplayName" value="&quot;Page6&quot;"/>
    <we:property name="datasetId" value="&quot;0a85e5cb-7fea-4949-8393-16e4896fa997&quot;"/>
    <we:property name="backgroundColor" value="&quot;rgb(255,255,255)&quot;"/>
    <we:property name="bookmark" value="&quot;H4sIAAAAAAAAA+2WUU/bMBDHv8rk5wrFKW1c3qB0T9NWtRMvU1Wdk2tqcOPIcQpZ1e++sxMGFDHEpGpo4in23dn3v7ufIu9YpqpSQ/MVNsjO2IUxNxuwN58467HiqU2mMBrGfYhikaaj7DTJJFCUKZ0yRcXOdsyBzdFdqaoG7S8k449Fj4HWU8j9bgW6wh4r0VamAK1+YhtMLmdr3PcY3pXaWPBXzh049NduKZz2JIWf9CkjpE5tcY6pa60zLI113b6/kgkfZSKLYJCJWAgBgs5UrTfIfD3eJw3CxqZwoAoS4G3pKIpizmVyGoOQST+RPMSulHZdiGwmd6WluqkbTenbN6YqcmNVCpqF+ixWbTk7Nja63oTV5Il9bmqb4gxXwVU45Rq6aQrNBgu3/GYztGxP3ZpaQ70MzrJzhqzetza3Y4uUPGNn0b73W895toUiJeuhmPM8t5iD67aTYykNxuUMtwpvT2z4LKvU2Fb257ro5sqfV7EgS6WKXHfcPAzqe1ucBDteg3WeS3lNE/ZDoUPG57xowlwulb1HJ+4dlPMOe7Bf3BNP568fYdyB1RZ1PJIWe+8fRIMEBnwkJZdRnIlkOBq+iv6LqL1N7eNmHYq9RE2dsc1yTUerfw7+n6SW9A/4zxj/i3KPgfObAGl5Br6Ssi941hcijhIuhjF/Dzw/+xd80PxB84t4eJYDzg+tYxukR5hfmNpVJaQ4hQKDjLK9R2GII2qgyPyUwtr67xdF8LdDugJd+/mEJxsLaUK2Xx0HWAIyCgAA&quot;"/>
    <we:property name="initialStateBookmark" value="&quot;H4sIAAAAAAAAA+2WUW/aMBDHv8rkZ1TFYZDAG6XspWtBdOrLhNA5OYJbE0eOQ5tVfPednXTtqDrUSWjV1KfYd2ff/+5+ivzAUlkWCupL2CAbslOtbzdgbj9x1mF5a5tOzy9G8/Pl5ehiQmZdWKnzkg0fmAWTob2WZQXK3UDG74sOA6VmkLndClSJHVagKXUOSv7AJphc1lS46zC8L5Q24K68smDRXbulcNpTbn7SpYyQWLnFK0xsY51joY1t992ViPggjdMAemkcxnEMMZ0pG6+XeTjeJfXCxjq3IHMS4GzJIAhCzkX0OYRYRN1IcB+7ksq2IaKe3BeG6qZu1IXr15iqyLSRCSjm6zNYNuU8sLFW1cavJr/Zr3RlEpzjyrtyK21NN82g3mBul1OTomE76tbMaOqldxat02d1vrW+Gxuk5CkbBrvOLz2jdAt5QtZ9MaMsM5iBbbeTYyn1xuUctxLvToz/LMtEm0b2lypv58pfVrEgSynzTLXcPA3qW1OcADNeg7GOS3FDE3ZDoUPa5Tyt/VzOpHlEJ+zslfMOe7BbPBJP52+eYdyC1RR1PJIWO+fvBb0IenwgBBdBmMZRf9A/iP6rqL1N7fNm7Ys9Q0WdMfVyTUfLfw7+n6QW9A/4zxj/i3KPgfObAGl4Br4SohvztBvHYRDxuB/y98Dzi3/BB80fNL+Kh2PZ4/zUOrZBeoS5ha5sWUCCM8jRyyiaeyT6OKIG8tRNya+N+36VBH8zpGtQlZuPf7Ixn4TmJoXCAwfcQ455WV7dT+U/XihTCgAA&quot;"/>
    <we:property name="isFiltersActionButtonVisible" value="true"/>
    <we:property name="reportEmbeddedTime" value="&quot;2022-10-12T11:48:13.585Z&quot;"/>
    <we:property name="creatorTenantId" value="&quot;138f1f41-96a8-42ed-b3c0-8e784df00e9a&quot;"/>
    <we:property name="creatorUserId" value="&quot;10032002329B043C&quot;"/>
    <we:property name="creatorSessionId" value="&quot;7bc923bb-c8f4-455f-b6a5-5840598a4082&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DE4E9F0F-67CA-4623-B01F-12FF62A88975}">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7aafc99a70dba50e4ec3?bookmarkGuid=c75e0bf5-2984-484b-a0c2-b2cdc0a16e19&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7aafc99a70dba50e4ec3&quot;"/>
    <we:property name="pageDisplayName" value="&quot;Products2&quot;"/>
    <we:property name="datasetId" value="&quot;0a85e5cb-7fea-4949-8393-16e4896fa997&quot;"/>
    <we:property name="backgroundColor" value="&quot;rgb(255,255,255)&quot;"/>
    <we:property name="bookmark" value="&quot;H4sIAAAAAAAAA+1XwW7bMAz9lUFnY7DsOLZza7PsNAxBMvQyBAEt0Y5axfJkOW0W5N8nyS66rhh6GAq4WE6WHinqkXwmoBPhom0kHL/CHsmMXCt1twd994GSgNTPsSnlaZhNwhwgTjFOJsidl2qMUHVLZidiQFdobkTbgXQBLfh9ExCQcgmV25UgWwxIg7pVNUjxE3tnazK6w3NA8KGRSoMLuTZg0IU9WHe7t1Tox9jeCMyIA66RmR5dYaO0GfYpQMnyHNKQF5CEOEHmzrS91dN83d9d6onNVW1A1JaAw8opTRBSKLI8DSMWhSHLPC6kGVyK4+Kh0TZvW41j48p3xQ9QM+TEJ6ex7XM5kbmS3d6vFs/wteo0wxWW3lQbYY42zFIr3jGzXeFB4D0521pZyFbSW5vB2uyUUe32hwWdx07dzzXaMnIyC8/B65yuqkpjBWbYLt6MsPbotmVKo7d97uqhn/Ql841FWlFXctDLU4O+9QkxT22+A22cJItb21zXD3tOaY76+uhb8knoR9VEwR9ZjCT18+ZR4PbI7W+qndtiVEr3iby5djZn55WWlOdFyeMphTSaxpBk6bgE72bUVmJd7cxF8RfF/4t4esknlNKoyJIsC7Mw4SmnKR+X5N/NjG+0YP+b1P+S86imeplTHiWM0ylNaQwUo2JkEn8/U/2i8RFo/OUc9zp/qiLZo32ZuIXqTNsAwyXU6Pk0fTiB3s+qCGqOfFhr9/0i7F/Rt+wGZOe65d8xxF/jb/sFkTebCkcNAAA=&quot;"/>
    <we:property name="initialStateBookmark" value="&quot;H4sIAAAAAAAAA+1XTW/bMAz9K4POwWA5c+z0lmbZpesHkqGXIQhoiXbUKpYny2mzIP99lOyi24qhA4YCKdaTpUeKeiSfCWjPpGpqDbsL2CA7YafG3G7A3r7jbMCqHru8PDufzM9WF5PzGcGmdspUDTvZMwe2RHetmha0j0Dg1+WAgdZXUPpdAbrBAavRNqYCrb5j50wmZ1s8DBje19pY8CEXDhz6sFtypz3dzd8P6UYQTm1xgcJ16BxrY12/TwEKMR5DGskckgg/oPBnms4aaD7v7y8NxKamcqAqIuCxYsQThBTybJxGsYijSGQBV9r1Lvludl9bypuqsat9vSZyC5VAyUJyFpsulz2bGt1uwmr2C74wrRU4xyKYKqfcjsJcWSNb4VZz3Cq8YweqFUFUyWCte2u9Ns40q28Eeo+1uZtapDJKdhIdBs9zmpSlxRJcv529GGEb0FUjjMVg+9RWfT/5U+ZLQhpVlbrXy2ODvnQJiUBtugbrvCTzG2qu7wedM1aiPd2FlnxU9kE18eC3LI4k9cPyQeB05OYn1U6pGKWxXSIvrp3lwXulBZfjvJDDEYc0Hg0hydLjErwfSiuNVbl2b4p/U/y/iKeTfMI5j/MsybIoixKZSp7K45L8q5nxtVXif5P6H3I+qqlejLmMEyH5iKd8CBzj/Mgk/nqm+pvGj0DjT+d40PljFdkG6WXiF6Z1TQ0Cr6DCwKfuwikMfqQiqCTKfm3997Oiv6Jr2TXo1nfLP1ZYuIOaqHKNf+nfk/sBRN4rPmcNAAA=&quot;"/>
    <we:property name="isFiltersActionButtonVisible" value="true"/>
    <we:property name="reportEmbeddedTime" value="&quot;2022-10-12T21:29:51.593Z&quot;"/>
    <we:property name="creatorTenantId" value="&quot;138f1f41-96a8-42ed-b3c0-8e784df00e9a&quot;"/>
    <we:property name="creatorUserId" value="&quot;10032002329B043C&quot;"/>
    <we:property name="creatorSessionId" value="&quot;558d48bd-2775-494b-afda-23eb2447b508&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C6422B1-C51E-4DB6-ACF2-A82E3ABAAF06}">
  <we:reference id="wa200003233" version="2.0.0.3" store="en-US" storeType="OMEX"/>
  <we:alternateReferences>
    <we:reference id="wa200003233" version="2.0.0.3" store="wa200003233" storeType="OMEX"/>
  </we:alternateReferences>
  <we:properties>
    <we:property name="reportUrl" value="&quot;/groups/f2391caa-0c43-4338-84a5-33a688c66630/reports/5f594be2-0e38-45d3-89ef-7026dc7f58be/ReportSectionba25d8a7bedcbe0d534a?bookmarkGuid=20c2e3ab-f99f-41b7-baff-82699f219f52&amp;bookmarkUsage=1&amp;ctid=138f1f41-96a8-42ed-b3c0-8e784df00e9a&amp;fromEntryPoint=export&quot;"/>
    <we:property name="reportName" value="&quot;OList_KP&quot;"/>
    <we:property name="reportState" value="&quot;CONNECTED&quot;"/>
    <we:property name="embedUrl" value="&quot;/reportEmbed?reportId=5f594be2-0e38-45d3-89ef-7026dc7f58be&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ba25d8a7bedcbe0d534a&quot;"/>
    <we:property name="pageDisplayName" value="&quot;Sentiment Analysis&quot;"/>
    <we:property name="datasetId" value="&quot;fc857ce0-6c1b-4603-adcf-3dc324eca09d&quot;"/>
    <we:property name="backgroundColor" value="&quot;rgb(255,255,255)&quot;"/>
    <we:property name="bookmark" value="&quot;H4sIAAAAAAAAA+1XS0/jMBD+KytfuFQoSdPQcqOlK620D0RXXBCKJvY0NThxZDuFLup/37FTYAvsVuIClfaWGc/r+zwzde+ZkLZRsPoOFbJjNtb6pgJz8ylmPVZv67A/GiUiKhDEMIqjdJQUI7LSjZO6tuz4njkwJboLaVtQPiApL696DJQ6g9JLc1AWe6xBY3UNSv7CzpiOnGlx3WN41yhtwIecOXDowy7JnGQqJT7sU0bgTi5xhtx12nNstHEbuYBkIIZwVKDgBUZi0E+BfGx3Gsrcbe+ThsImunYgayrA66JBFkd4FEdZlPDhqEgERF4/l8ptTIrV9K4xhJvYWDWevgmhKLWRHBQL+AzaDs49m2jVVuFruqWf6dZwPMd5OKqddCuKpJW0LtdGoMkNLiXe2lyAA4sudwZqqyiVyJcJWxOTZ0YTz8GxM865riqsyVY6hTnWJcVbBNuFvp0Y9N7sOFr3Hms/EUuoOWmfF35SlgZLcBtx+h6oGq3AUIzcck1ZwvHntt50RfI2XBRwUaGT3Etfce72A23kxXNZLkK9M05uYrqkjntR1p5gCRD8+vDCD3IEp2ms+i9v9Yo0VlIzb3bJ0/D+7C7bQaFweudXVXFNQ+/nlHxC3eNVGNVTaR62SdJ7Ttj/lvgYWP7eEuugipMIU0j7WZZmaZHCqJ9k+7CdZ7STpV/M+7uKtyE83dvgDePKVWvpvlCMwUwWYNybB/djE7O+enjJkP31H8+TTUt2AN+hThomOjyKh9mcJwLjCPpxmgzTtNj3adrZe1ZJjmar4ViF9Kj1Hz59ANt02SSG87olC8nptWrCpsXACf1SSOKpy3EBqvXho8PRcJidskBwpQXusD8Yg5X8oLOX9ktNL2GCMkPVtcu33SH8s9r7b3bkqw0XbO17tlsA+BrnunW2AY5nUOMr3BNwqIW/3H+SEP52PLKwXv8Gmzhf5vYMAAA=&quot;"/>
    <we:property name="initialStateBookmark" value="&quot;H4sIAAAAAAAAA+1XS2/bMAz+K4MuvQSF7Thu2luSZsDQ9YFk6GUoDFpmHLWyZUhy2qzIfx8lu+v62IL10gbYzaQokt8nkmHuWS5MLWF9BiWyIzZW6qYEffMpZD1Wdbrz85PT0ewkPRudTkmtaitUZdjRPbOgC7SXwjQgnQdSfr/qMZDyAgonLUAa7LEatVEVSPEDW2M6srrBTY/hXS2VBudybsGic7sic5Ipdrjfp4jArVjhHLlttTOslbadnEE0yIdwkGHOMwzyQT8GumPaU5/mdnsX1Cc2UZUFUVECThcMkjDAgzBIgogPD7Moh8DpF0LaziRbT+9qTbiJjXXt+JoQikJpwUEyj0+jaeHcs4mSTem/pk/0c9VojjNc+KPKCrsmT0oKY1Olc9SpxpXAW5PmYMGgTa2GykgKlaeriG2IyQutiGd/sTVOuSpLrMhWWIkpVgX5W3rbpbqdaHS32VGw6f3KfZSvoOKkfZ74qCg0FmA7cfoeqGolQZOP1HBFUfzx56bqqiJ6Gy5yuCzRCu6kr7iwu4E2cOJMFEuf75zTtXy6oop7kdaOYPEQ3PhwwjldBKuorfovX/WKNEZQMXez5LF5v7WPbSGTOL1zoyq7pqZ3fUp3fN7jtW/VY6EfpknUe07Y/5L4GFj+XBIbrwqjAGOI+0kSJ3EWw2E/SnZhOs9pJgs3mHd3FD+F8Phugze0K5eNoffCfAx6sgRt39y4H5uYzdXDJkP217+tJ11JtgDfIU9qJjo8CIfJgkc5hgH0wzgaxnG26920tfaMFBz1k4JjJdJS6z5ceA+2bqMJ9OdVQxaC07aq/aRFzwn9UgjiqY1xCbJx7oP9w+EwOWae4FLluMV+bwxG8L3WXpgvFW3CBGWOsi2X0+0u3Frt7ncz8tWC87bmPcvNA3yNc9VYUwPHC6jwFe4JOFS5e9y/kuD/drQs0nMLWgf+hbXN5idIQJP0Fw0AAA==&quot;"/>
    <we:property name="isFiltersActionButtonVisible" value="true"/>
    <we:property name="reportEmbeddedTime" value="&quot;2022-10-12T10:36:02.685Z&quot;"/>
    <we:property name="creatorTenantId" value="&quot;138f1f41-96a8-42ed-b3c0-8e784df00e9a&quot;"/>
    <we:property name="creatorUserId" value="&quot;10032002329B043C&quot;"/>
    <we:property name="creatorSessionId" value="&quot;0275af96-c65a-48f6-a090-3cfcc14dcf1d&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DC261FC-F212-4A8F-A78A-754CE8AC31B7}">
  <we:reference id="wa200003233" version="2.0.0.3" store="en-US" storeType="OMEX"/>
  <we:alternateReferences>
    <we:reference id="wa200003233" version="2.0.0.3" store="wa200003233" storeType="OMEX"/>
  </we:alternateReferences>
  <we:properties>
    <we:property name="reportUrl" value="&quot;/groups/f2391caa-0c43-4338-84a5-33a688c66630/reports/5f594be2-0e38-45d3-89ef-7026dc7f58be/ReportSection?bookmarkGuid=11e9866f-fe8c-49c1-a7c6-1e8b88a940af&amp;bookmarkUsage=1&amp;ctid=138f1f41-96a8-42ed-b3c0-8e784df00e9a&amp;fromEntryPoint=export&quot;"/>
    <we:property name="reportName" value="&quot;OList_KP&quot;"/>
    <we:property name="reportState" value="&quot;CONNECTED&quot;"/>
    <we:property name="embedUrl" value="&quot;/reportEmbed?reportId=5f594be2-0e38-45d3-89ef-7026dc7f58be&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quot;"/>
    <we:property name="pageDisplayName" value="&quot;Top product categories by Orders&quot;"/>
    <we:property name="datasetId" value="&quot;fc857ce0-6c1b-4603-adcf-3dc324eca09d&quot;"/>
    <we:property name="backgroundColor" value="&quot;rgb(255,255,255)&quot;"/>
    <we:property name="bookmark" value="&quot;H4sIAAAAAAAAA+1YUW/bNhD+KwNf+mIMkhzJVt4StxkKbG0WF9nDEBgn8iyzlUSNpLx6gf77jpSU1E6cNEBSpG38JPJOd999x7ujfMmENHUBm3dQIjtkx0p9KkF/+iVkI1Zt7y1DjOPpOI6yaTodB0kwiTLSUrWVqjLs8JJZ0Dnac2kaKJxB2vz7YsSgKE4hd6slFAZHrEZtVAWF/A87ZRJZ3WA7Yvi5LpQGZ3JuwaIzuyZ1WhOU8NcxeQRu5RrnyG23e4a10nZYj5jpnjykbZkz5h3OVGVBVmTY7WGS8jQMw4MDfhBlwSROROr2l7KwvUq2efO51hTP5UDLiRdCkoTTFLOJmASTACZRkCYEwW5qp/NB1e9o1dlxZs6HUKIRO9Gq9AZ77k2T/dOg3tALzhca00OeDwJ6/nN4uMtS7UxUVtqNW2glGm4XnNjMld4sHP6F1VCZAnrGPni4QUvJmmNBZHlrM1U0pUewg0c1muMZLq8X3mlL+TvVirJ7h2Os8kKaFSPdHu1SYiGY8/1eC9THG+/8tdRD0qJdQo7yXGMOQ0q3hU+LmpRPmqoHFretg01ZZodh0Dphx2TUjh4lGX+tUGOfi0rIIeC3O+GZb5AuHyhkBe43eXWAW/e76Kr5oZl5AFUPztxK/TvTSGLh+B3tljKOw4BawTimGhbTlEcxXJfykVhDxenN3aiOtLSrEq3kbvU7Lu3jHNErIhThtwvlamMhLZZmIcCCQXuTAEl52D6igVueyXzlUc05KYs3ayhuOn9WiD1QNz3c4j2pg1XUQMe7WQxdFu/N0NNEVsOmxMruD66TL4jt5tYgn0sgd6aoVxE3W99uPbmCN5LKrR/q19O262jMasQSXD9U2Udq7m6wtsM4J5cfv5jbv2nV1F/f1p6ua1z4tr5Mk+VYREEW44QncQhpwPffEL7T6X89s9SXJvYflZ/54qC+vlBe7gjf8x3hB2/K3COcrUDb3casvllVPSYD7hDeOlJmfc6fz1QJ03HCkU8DSNM0CFIM6Mb5MlVepsrLVPmhp8q9TdkU9F2kt/oxK1HnngJXJ572ukMgsZMr4cXo+wV9iUr3Tettn/svkEP26hiM5K+YPy/SvK3W9DqKrsYorj/uN+H+phtY3nd397oPOBlP22Z9sLfxqBprauB4ChXewieRAJVwCbuTEP+X5hUjbfs/FCzfwFIVAAA=&quot;"/>
    <we:property name="initialStateBookmark" value="&quot;H4sIAAAAAAAAA+1YS1PbMBD+Kx1desl07IQkmFtIodNpeZQw9NBhMhtp44jalivJaVPG/70r2eYRCI8ZYICSk6Vd7+P7tLtyTpmQJk9gsQspsg22qdTPFPTPdyFrsaze29v7sjM4+DLeHexs0bbKrVSZYRunzIKO0R5JU0DiLNDmj+MWgyTZh9itppAYbLEctVEZJPIvVsoksrrAssXwT54oDc7kyIJFZ3ZO6rQm3+GHDnkEbuUcR8httXuAudK2WbeYqZ58SJdlzph3OFSZBZmRYbeHvYhHYRiurfG19iTod3sicvtTmdhaZbLY+pNryue0wWHbC6HXC9cjnPRFP+gH0G8HUY9CsIvc6RyqfJdWlR1n5qhJpd1i21ql3mANtikmvwrUC3rB+UJj6pBHjYCevzUPN1nKnYnMSrtwC61Ewe2YE5qx0ouxi39sNWQmgRqxQx9uUBJZI0wILG9tqJIi9REsxaMKzfEAp+cL77Qk/va1InZvcIxZnEgzY6RbRzuVmAjmfO9pgXpz4Z1/lLohrb0MyCCONcbQUHpZ+LhRk/J2kdWBdcvShU0ss40wKJ2wQrJdth6EjO8z1FhzkQnZJPx5KT3zBHT5RGGS4GqTZwe4dL/jqprvy8w9oLo3czP1e6iRxMLh21ouZeyEAbWCTpdqWKxHvN2F81IeiDlknN5czmqgpZ2laCV3q684tQ9zRM+AUBS/HStXG2NpMTVjARYM2qsASOLh8hEN3PJAxjMf1YiTstiaQ3LV+bOK2Afqpodb7JE6WEUNtLPMYuhYvJWhx8ksh0WKmV2dXCUfE9rFtUk+l0RupKhWEVdb33I9uYI3ksqtHurn07bqaMxqxBRcP1STE2rubrCWzTgnlycX5vYnrYr87m3t8brGsW/r06g37Yh2MOlin/e6IUQBX31DeKHT/3xmqYsmVh+V//nioO5eKG93hJd8R3jlTZn7CIcz0Ha5Masnq6qHRMAdwmtHyrDm/PlMlTDq9Djy9QCiKAqCCAO6cb5Nlbep8jZVXvVUubUpm4S+i/SlfsxS1LGHwNWJhz2vIpBYyZXwYvT9gr5Epfum9baP/BfIBnu/CUby98yfF2k+Z3N6HUVVY5TXzu0m3N90Dcqr7u5e9x4n43HbrE/2OhxVYU0OHPchw2vwJBAgE46wGwHxf2lWiBKFsj6md0WwLP8B1Hk/1XMVAAA=&quot;"/>
    <we:property name="isFiltersActionButtonVisible" value="true"/>
    <we:property name="reportEmbeddedTime" value="&quot;2022-10-12T10:39:50.951Z&quot;"/>
    <we:property name="creatorTenantId" value="&quot;138f1f41-96a8-42ed-b3c0-8e784df00e9a&quot;"/>
    <we:property name="creatorUserId" value="&quot;10032002329B043C&quot;"/>
    <we:property name="creatorSessionId" value="&quot;b592f15b-7253-45a9-a6ed-a47a39b2582b&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6BF7DD1-E9B0-49E9-A0B3-214EA685F2BB}">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752f7c2d5ed04e32db88?bookmarkGuid=ecf7d13b-49a0-4a6f-ba7b-e92a03d7daab&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752f7c2d5ed04e32db88&quot;"/>
    <we:property name="pageDisplayName" value="&quot;Page2&quot;"/>
    <we:property name="datasetId" value="&quot;0a85e5cb-7fea-4949-8393-16e4896fa997&quot;"/>
    <we:property name="backgroundColor" value="&quot;rgb(255,255,255)&quot;"/>
    <we:property name="bookmark" value="&quot;H4sIAAAAAAAAA+1Z227bOBD9lYLPRqCLZcl5a1wv9qHdZp1FgMUiMMbkSGZLiwJFufUG/vcdUkrSxNnYdZHEaZMncTgenTM3jphLJmRdKVj9AQtkx+xE688LMJ/fhKzHytuyEDHMIZ0FSRBGSRalPAhIS1dW6rJmx5fMginQnsu6AeUMkvCfix4DpU6hcKscVI09VqGpdQlK/outMm1Z0+C6x/BrpbQBZ/LMgkVndknqtCYo4VFMbwRu5RLPkNtWOsFKG9ut0yTKUx6JBEXQxzgSsyyj39Ttroe5Xd+91AMb6dKCLAmAkw2H+WAmeJxkIg0HEf0F4OS5VLZTma3GXytDvMkbq8q5b0QsCm0kB8U8P4N1S+eSjbRqFv5pfEt+phvDcYK53yqttCuyxJva6gWaaYF6qo2gpwpWCywtW5PrTo0mx3rNkW5Ka1ZePNdfRgYJhGDHwbr3vLiuNCdYOJOHhu9as/a59xC8t2IJJSfpXWxvi8JgAbZbjp8EuFaytp0KVwgliqN2JYXX/a0pu3KJXiarTqWeCrBQoz3qBFNZUrCU8pt3qCabVC9IUsuyUF3nuSn1v1oPUC0rFB+gcq1t9omahKvr9VXXIXSfvmklXZKufME/QTU/YepfrJ3GMMFhmvaDIEl4NkgAeN/35Ad9CN5BJ421hO2WG53JZDYcpAMYcoz7cZoECAPc2kUPNzG3lNtGDoY/bbkFL5Pqa798oF++nHnh/0NhpJ0v0EruVu8xtwcRoF36xkQWc4/2jJMNMV62zXZ8WKm2CxNPwH0OuMVHsgJWU4OPf6aI7t0zX0aY96a3e+y3TmdcEXQ0KE7AjOZg7N0pzUM9aeexd9JcfSNGvbvePMwUem0KbWKsL5514N44dtphGDIMxDCFQAzCcBCmMQbBI02ue1F4cGjZXltgxN7l9Lhc1j5D4mHY78dRHmMf0jTIgjB7LPd/X2bdk/cbpbHzcPl8cXpC0m1Ah3nOkwwjDhAkKUeMox/4EvxdUgMxfL56j0u8pyVe729uXWE+ByPbu0dPeVdXfPQ8J7iU+MVz7W5Tr82xe9xSkaU5naNTKxdIB+ii8j/9BiV7Rznx5kbgtjtu7G8Es/f12S/lqT8bGhPw1Vk7OeuDLu382e89N4hv7yn7XPVdD5Mtunvnye1DyC+VH13bceOQn4hufMXoKC88dN3YugKOp3QkeA9VLQaJXo+yBkrhQuSfjZ+/JcWhjdA5qMbfw7p/FTH/Gv+2/wAlWNy6qhoAAA==&quot;"/>
    <we:property name="initialStateBookmark" value="&quot;H4sIAAAAAAAAA+1ZbU/bSBD+K9V+jpAdx3HMN0hzOqmlcOGEdDqhaLI7drbdeK31Om0O5b93dm2gJRxJUwGhJZ+8s+Px88ybx5srJmRVKlh+gDmyQ3as9ac5mE9vQtZhRSs7PX13cjR+N/lwdDIisS6t1EXFDq+YBZOjvZBVDcpZIOG/lx0GSp1B7lYZqAo7rERT6QKU/A8bZdqypsZVh+GXUmkDzuS5BYvO7ILUaU3PDg8ieiJwKxd4jtw20jGW2th2ncTdLOFdEaMIehh1xXQwoHuqZtfD3KzvHuqBDXVhQRYEwMnSNOtPBY/igUjCfpd+ATh5JpVtVabL0ZfSEG/yxrJ0/hoSi1wbyUExz89g1dC5YkOt6rm/Gn0nP9e14TjGzG8VVtolWeJ1ZfUczSRHPdFG0FUJyzkWlq3IdWdGk2O95lDXhTVLL57pz0ODBEKww2DVeV5c15pjzJ3JfcN3o1n53HsI3pFYQMFJehfbUZ4bzMG2y9GTANdKVrZV4QqhQHHQrKTwun/URVsu3ZfJqlWpJgIsVGgPWsFEFhQspfzmHarxOtVLklSyyFXbeW5L/e/GA1TLCsUJlK61TT9Sk3B1vbruOoTu4zetpE3SpS/4J6jmJ0z9y5XTSGNMk6QXBHHMB/0YgPd8T37Qh+AddFxbS9i+c6MzGU/TftKHlGPUi5I4QOjjxi66v4m5odzWcjD8ZcsteJlUX/vlA/3y5cwL/x8KI+1sjlZyt3qPmd2LAG3TN8Yyn3m055xsiNGiabaj/Uq1bZh4Au5zwC1OyQpYTQ0++pUiunPPfBlh3pne9rHfOJ1xRdDRoDgGM5yBsXenNA/1uJnH3kpz/Y3Y7dz15n6m0GtTaBJjdfmsA/faa6cZhmGAgUgTCEQ/DPthEmEQPNLkuhOFB4eWzbUFRuxcTo/LZeUzJErDXi/qZhH2IEmCQRAOHsv9P5ZZ9+T9WmlsPVw+X5yekHQT0DTLeDzALgcI4oQjRt2f+BL8U1IDMXy2fI8LvKcl3uyvb11jvgAjm7NHT3lbV5x6nmNcSPzsubbHpzfm2D1uKcnSjN6jEyvnSC/Qeelv/QYle0s58eZW4LZbbuwfBLPz8dlv5am/ahoT8NVZWznrRBd29uznnmvEN/eUXY76bobJBt298+TmIeS3yo+27bhxyE9Et75i9CrPPXRd26oEjmf0SvAeKhsMEr0eZQ0UwoXIXxs/f0uKQxOhC1C1P4d1fxUx/xAKmpwq3HCD+wOJeVge3Ve6eni9yxoAAA==&quot;"/>
    <we:property name="isFiltersActionButtonVisible" value="true"/>
    <we:property name="reportEmbeddedTime" value="&quot;2022-10-12T12:30:46.931Z&quot;"/>
    <we:property name="creatorTenantId" value="&quot;138f1f41-96a8-42ed-b3c0-8e784df00e9a&quot;"/>
    <we:property name="creatorUserId" value="&quot;10032002329B043C&quot;"/>
    <we:property name="creatorSessionId" value="&quot;96d3d1c0-3c1d-443b-8df4-5a14b5d5b0e6&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52BC0FA3-F93A-4661-ADDF-7E9DCED62D01}">
  <we:reference id="wa200003233" version="2.0.0.3" store="en-US" storeType="OMEX"/>
  <we:alternateReferences>
    <we:reference id="wa200003233" version="2.0.0.3" store="wa200003233" storeType="OMEX"/>
  </we:alternateReferences>
  <we:properties>
    <we:property name="reportUrl" value="&quot;/groups/f2391caa-0c43-4338-84a5-33a688c66630/reports/1a3c918b-1d06-49c0-a7e0-c9ec79509fd3/ReportSection?bookmarkGuid=3d7fd5a8-4006-4a84-a115-eb90874ca0be&amp;bookmarkUsage=1&amp;ctid=138f1f41-96a8-42ed-b3c0-8e784df00e9a&amp;fromEntryPoint=export&quot;"/>
    <we:property name="reportName" value="&quot;Final project2 Sherifah&quot;"/>
    <we:property name="reportState" value="&quot;CONNECTED&quot;"/>
    <we:property name="embedUrl" value="&quot;/reportEmbed?reportId=1a3c918b-1d06-49c0-a7e0-c9ec79509fd3&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quot;"/>
    <we:property name="pageDisplayName" value="&quot;Page 1&quot;"/>
    <we:property name="datasetId" value="&quot;5dc539ac-a30c-432c-9b6e-2223c6a34f86&quot;"/>
    <we:property name="backgroundColor" value="&quot;rgb(255,255,255)&quot;"/>
    <we:property name="bookmark" value="&quot;H4sIAAAAAAAAA+1XUU/bMBD+K5Nf2KQIJe1YA2+QsQkNEIKJl6mqLvY1NThxZDsdBfW/7+wk0DINpEkrQ6JS1fh8+Xzf3XeX5o4JaWsFi1Moke2xA62vSzDX7xIWsWrdFvN4N00RuRgMkiTNd+N0RF66dlJXlu3dMQemQHcpbQPKA5LxxzhioNQZFH41BWUxYjUaqytQ8hZbZ9pypsFlxPCmVtqAh7xw4NDDzsmd1hRKsj2kE4E7OccL5K61nmOtjevXEbPtVQhpfc+DhQMzXTmQFQF725BPRfJxiGkci8EOxCmKT94+lcp1Lvni8KY2xIdYLmqfloyiK7SRHBQLcRu0tjsk06opw9Xhmv1CN4bjOU7DVuWkWxCSVtK6CW+s0yWaiQAHFsmgECoUbElpOTOakha87/1syI/fnemfmUFaCbYXL6P7EPfFHCpO1sfx7ReFwQL6nBxuPvhbWU+4FjihE6byJvh9aaquTDu/sxqTxcqqUJ1kHmr5vSWrqJyZInw0KFoOmS5znc3AOK/T/IpU4ItJSNoINAeLUM/P0vTyGESPOL+CRC3HfUfQ7Vcr0u8E2pLcqCLHS++R5sN8ZwQJxvEoyQcg4lH+1lX/NHgpnm+k6MVznemmcqTLv2jyEurHrfyy2l/hsvkmo/TJYqbo6zyyRdUPMmLt8U4oXbTx9EnbPQd/l+V04pEIcq7CzzFOXauIsgYjba+PfvVNer84WnHcaJue9/SPJY2VVjOXoBovl62Tr1vktOb2X/BYbYEnCRwYuJWqJeFnPfmX6MDDU71anFNdnTZKvX+mzCtT4gMb+8dGO4kf2J3cI9+tjAO7wSaioDjwGYqQgCOHZXu6FOihJdo3lb4ClUZs7re68RP7l4jg0f03CFQfhjgpmt4bwqBqnK2B4xlFEwpdt8GEugdNQiVQ9Pr8QzjhLYN1/UKfX/xj+cnlDAAA&quot;"/>
    <we:property name="initialStateBookmark" value="&quot;H4sIAAAAAAAAA+1VTW/bMAz9K4PORuEkzRLklnrZpWsbJEMvQ2DQFuOqlSVBkrOkRf77KNnpR3bYMGANBuxk6ZF+JB9J6Ilx4YyE3TXUyCbsQuuHGuzDhx5LmOqwm5vLq+niMr+eXs0I1sYLrRybPDEPtkJ/K1wDMjAQ+G2VMJByDlW4rUE6TJhB67QCKR6xdSaTtw3uE4ZbI7WFQLn04DHQbsid7hS7dzagiFB6scEllr5FF2i09Yd7wlx7iim9tQWyGDDTyoNQRBywQbnmvfMBjtOU94eQjpF/DPhaSN+5FLvZ1liqh6rcmaBDRtlV2ooSJIt5W3SuC5Jp2dTxNHuDL3VjS1zgOpqUF35HTFoK5/OycV7XaHMOHhwSIBEUcrYnWeZWk2jR+9nPRX2C9U5/zyzSjbNJuk+eU5zyDaiS0OP8plVlsYKDJrP3T/5RmLzUHHOKsBbb6Pe5UV2bhj9XtSLECVXJbmReevm1LVZSOzNJ/GiRtzVkui50dgfWhzkt7mkKQjOJSVuO9mIX+/lJ2MN49JOjmv8Bofarw0bQ7/evRr8b0LbId53I1T54jItBMRxBD9N01Cv6wNNR8X+r/mrygv96kZKTa53pRnmayz9Y8hrM8SqfdvZf1XKCJYt79qIGI3sVn0zdeGegxDlRRQ1MyyQw+lGvQfGgeTzb8P0iaCtbyW9BNkHt8CazGIOaIAqJv+nfJfcDRi9GgU4IAAA=&quot;"/>
    <we:property name="isFiltersActionButtonVisible" value="true"/>
    <we:property name="reportEmbeddedTime" value="&quot;2022-10-12T11:56:15.549Z&quot;"/>
    <we:property name="creatorTenantId" value="&quot;138f1f41-96a8-42ed-b3c0-8e784df00e9a&quot;"/>
    <we:property name="creatorUserId" value="&quot;10032002329B043C&quot;"/>
    <we:property name="creatorSessionId" value="&quot;4a9d3b0e-04e2-477c-9ea0-789db270d4d1&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3E351B4F-E5D8-4197-91C6-BEAB552E1994}">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963805078494d21b942e?bookmarkGuid=c84edf1e-635f-445f-a570-3dcc28ced953&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963805078494d21b942e&quot;"/>
    <we:property name="pageDisplayName" value="&quot;Page3&quot;"/>
    <we:property name="datasetId" value="&quot;0a85e5cb-7fea-4949-8393-16e4896fa997&quot;"/>
    <we:property name="backgroundColor" value="&quot;rgb(255,255,255)&quot;"/>
    <we:property name="bookmark" value="&quot;H4sIAAAAAAAAA+1a227bOBD9FYPPRiHJV+WtzQVdoLtNkyKLxSIQaHIss5VFLUW5cQP/+w5JyYntxHZtOTGQ5smaGc2NM4dDKveEizxL6PQvOgZyQj5I+X1M1feGT5okXaR1unzI2z73ut1WD1iPeV4fpWSmhUxzcnJPNFUx6BuRFzQxCpH4722T0CS5pLF5GtIkhybJQOUypYn4CU4YWVoVMGsSuMsSqahRea2pBqN2guL4jK7471pokTItJnANTDvqFWRS6fI57Lb6Xsfr9dthmwf+IGwHgO/kjmvd3CxvjFrHTmWqqUjRAUPr+l7YpqzFac/D4IPA86ihD0WiS5HB9PwuUxg3ZmOamfSdYhSxVILRhNj4FOQunHtyKpNibH+dL9CvZaEYXMHQslIt9BQ1XUOSgIpoyiOpOCgyw4RdKonptPwriPH9yC6bYY3kj1MFaJ6TE2/WfAWPcsfP7Uquc+k9n9CUIXXZn/dxrCCmunw8P6CzQwUiHuloQpPCeXtRpGWN+cfufIbLuYXTt0jJRRonZeM9VPpXF0uCxX46okqbzh58wx4xZY1vWasfprayz4Sqms9vHjSsxZI2OX8520vFO7utkAdlvj2Ck7KdXGoO2tEHjvDWZJh0wjZrhR5FfOdeH3Gu5YcbQe4lWkAmItcukEhoGOcRp5rmoPds5I09wajiW7ZDsFySRxi/Wecm6fW7w17Q77RxhYHDoEcDvrLMbiq4JxeWSFGODgK/xwesw7zAD1q+4ZZzwhqhZlUnlzTP9UjJIh4h0dkyKm6qLR4TeKHk2Oa1nElylHy+pJvErZIF5OqNYvBfAdiRy6txXTHw95fqx1rb2xpHcEAulsH2KOAenJGnG1NwgvTSlWXj7x4L1Wbyp8giJjlEqGMo7rawv/pGbc4wk/bNHpRitZkt8XCj3UquNsPKwv0WlueC+5te2GKeN7woVkPEI5FlCLpRIsZCGyRbn/Enxfd3oxybnjdcCexvagmVnze5LLi/6XLPWIsmDzIIZZ+33N1qSr+drb7KDLcnz84gDlUDQ/57BApKUE25qDbSP5as5rvg7hrY3SHt2yJqfaod8NWnb35Oq0thhVM1aNxtFF7j4VOIUoPe+UFsb00rY9zeGh963DYcHSSw5u1qVprN7MzYJGjQFMgYUpxyTL82fK/hVrqBQNKw6vPGYNpwSVgctO3k/ZrXIwvdfTyXI1UTH49He1zXHPpG5pUderhl+cUjpDa9dn636ynyMFG4g2ALhv0+DPEYOAh7zPd9r9PdeN6vrybdqdZVXh6xBGgKPJq0Nu4oR30dV/cVxLBIU0iO4BJiz8APcYm2awW56y4G4Pd5x+Pdlh9yn7HA620s/91K7Gn3WZFrOUbHYpDl7U5Gp3aTXUxfcExXV/vH4tAnoAAdFvbDdsdjNPTCvs92T/9HAYoqNpp+ggkkq17P+ausqlBuqBLu81M5CG0X+aULM/o8b4ryoDXXRxaK0cpFVzAR8KM8e9EsU3KCpUtdth45S85wxRsPBMMuQyT/AFU7zw9vMWFfCqo0/M7Zr+TsT5nq0W677ltM1xldP9K/xIiyGv3jEbBk1vaJJEHkBwXc+fjkF8TN+/5bLJUSvm/tKXv2OGUEN9LYRiALnWeUwSVONjZRmfNEgJXDEsJ5DHj5235Q+STMtxibwxu7xjiamX++qE7z+Pc/n3C2ofwhAAA=&quot;"/>
    <we:property name="initialStateBookmark" value="&quot;H4sIAAAAAAAAA+0aa2/aSPCvoP2MKttAwPmW5qE7tWnSpMrpdIqsZT2YbY3Xt17T0Ij/frMPk0ASoGASpByf7JnZee3M7MyaexLzIk/p5AsdATkkH4X4MaLyR8MnTZI52MXFp/Ojq0/Rl6PzUwSLXHGRFeTwnigqE1A3vChpqjkg8J/bJqFpekkT/TagaQFNkoMsREZT/gssMaKULGHaJHCXp0JSzfJaUQWa7RjJ8R1l+x9aKJEyxcdwDUxZ6BXkQir3Hh60el7H6/baYTsO/H7YDgDXFBZr1FxNr4UaxY5FpijPUAENO/C9sE1ZK6Zdz/N6QeB5VMMHPFWOpD85vcsl2o3emOTaX8doRSIkZzQlxj4JhTXnnhyLtByZp9M5+LUoJYMrGBhUpriaIKdrSFOQEc3iSMgYJJmiwy6lQHca/BUkuD4y+6RRQ/HzWAKKj8mhN22+gUaFxRdmJ5epdBSPacYQuqjPUZJISKhyr6c7VHYggSdDFY1pWlptz8rMxZi/78rnuJ1rKH2LkIJnSeoS7yHSv1lbUgz24yGVSmd2/zvmiA5rXGWkfpyYyD7hsko+v7lTs+ZDWvv89WQvBO/0tqo8SPP9UTlx6WRds9OM3rGFt9rDpBO2WSv0aJd5sdfDOtfyw5VF7jVSQKS8UNaQiCsYFVFMFS1AbZnIK3OCURmvmQ7BYkjuof16n5uk2zsYdINep407DDH0uzSIn2yzbQPuyZkBUqSj/cDvxn3WYV7gBy1fY11jsISoWcXJJS0KNZSiTIYItLI0i5vqiEcHnkkxMn51TUiBlC+HdJPYXTIFuVpR9v8tATNycTeuKwQ+f60elspeVzgWB8RiGKxfBeyLFfJ8YvKYINypsij8w2Oi2kT+4nnERAwR8hjwuzXkP11RmzJMu321Bo6sNrGuHq6UW9HVJliacr+G5Bnh9qLnjpiXBc+T1WDxkOc5Ft0o5SOudCVb7vFnybdXw7VNLwuuCLYXtVCVXxa5SLi9aHdmLK0mDzRYyi7WPN1qcr/prb6JHI8nz/QgtqoGGvzXECS4oprFvDpI/1yQWmxSd5eU3Q3cvm5FrY+1LXz18ZvNaXUxrOpUDRw3a4WXaPhcRamB72wQ25rTkzZua44POW4SjvZTWLK66pWmU9MzNgkK1AEyggy7HJ2vDd9r2J1uYCFpGPZFoz9pWCfMN9qm837L65G57N6fy5EqifdHoy2ua3Z9I/PGCj3csvzmCKl0rp3ebTpF7sYKOwi2YNDrwQDHwH7YZb7ve52DlfN+fTFpp1obeUXEUqAZxNG4tfJE2evruLqvIAZllkG6B5cQWxq+i0u0TSPIXncxAL8Xd7z4oOWHsc9Y4HVXhv9mIfa8+qwslBihYgkId7uT04k5ZOfdF+zT1dX2ttjqE1CADgt7YbvjMRp6Yc9nm7v/Dw6SSjacfIYxpE+1nuGfoqpAuaGS289PrhFaz/JLa2Z0MUsKN2jN+JG5YDR00RWMOfx0sxfNcynGGLrUeuuRsuQEd7zxANBoZyL5G6jcuH94jw77WlKp4H+f/Y7PzkWmhpuduu/RXSd0eUv/Gi3KU+sft4AOWdsnkhQrP0iIrY7PfkFcfe6/x1Bx5fvWTNnTxy4jeJAmxgJRqiKnDC6xszGOyq0mHAwdhhD2YxC7Z/NB5TPX32KMD2/MHmNrpv98Yb6i6r3jbvhfskD/JaOa/vH3H4Y9JjUdIgAA&quot;"/>
    <we:property name="isFooterCollapsed" value="true"/>
    <we:property name="isFiltersActionButtonVisible" value="true"/>
    <we:property name="reportEmbeddedTime" value="&quot;2022-10-12T11:44:21.322Z&quot;"/>
    <we:property name="creatorTenantId" value="&quot;138f1f41-96a8-42ed-b3c0-8e784df00e9a&quot;"/>
    <we:property name="creatorUserId" value="&quot;10032002329B043C&quot;"/>
    <we:property name="creatorSessionId" value="&quot;1f3d129d-66fc-4a27-baf7-81fc5a5bbf09&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1529CF4-8A45-4685-80AE-EC11507401DE}">
  <we:reference id="wa200003233" version="2.0.0.3" store="en-US" storeType="OMEX"/>
  <we:alternateReferences>
    <we:reference id="wa200003233" version="2.0.0.3" store="wa200003233" storeType="OMEX"/>
  </we:alternateReferences>
  <we:properties>
    <we:property name="reportUrl" value="&quot;/groups/f2391caa-0c43-4338-84a5-33a688c66630/reports/4d8fb7de-1602-476b-a684-6d61f1a617ab/ReportSection881b8188a07d8b90bd2b?bookmarkGuid=c16b2df8-9d42-4561-9fac-b88844aefe49&amp;bookmarkUsage=1&amp;ctid=138f1f41-96a8-42ed-b3c0-8e784df00e9a&amp;fromEntryPoint=export&quot;"/>
    <we:property name="reportName" value="&quot;Final_Project_Shayanny&quot;"/>
    <we:property name="reportState" value="&quot;CONNECTED&quot;"/>
    <we:property name="embedUrl" value="&quot;/reportEmbed?reportId=4d8fb7de-1602-476b-a684-6d61f1a617ab&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881b8188a07d8b90bd2b&quot;"/>
    <we:property name="pageDisplayName" value="&quot;Page4&quot;"/>
    <we:property name="datasetId" value="&quot;0a85e5cb-7fea-4949-8393-16e4896fa997&quot;"/>
    <we:property name="backgroundColor" value="&quot;rgb(255,255,255)&quot;"/>
    <we:property name="bookmark" value="&quot;H4sIAAAAAAAAA81WTW/bMAz9K4POQWEnjev01mbdaViDZOhlCApaYhw1tmTIctqs6H8fRTto0hbNBmxdbiZFio+PH9ajULquCth8gxLFubi0dlWCW32KRU+YfV00iCVGUsFwdJrG/ewsSROyspXX1tTi/FF4cDn6G103UIQLSflj3hNQFBPIg7SAosaeqNDV1kChf2JrTEfeNfjUE/hQFdZBuHLmwWO4dk3mJBOU+GRAEUF6vcYZSt9qp1hZ5zs5TeMsjdMUojOVZqMoU/2MfOr2lGEetg9BGdjYGg/aEICgg76USYKRgmQYJcPTYdZPg36hC9+ZZJurh8pR3sTGpgr0Xag1GIlKcHIO6zaXR3HhtF+W6LUM0ldceNbmucMcfGd0tecytkVTvqGf2cZJnOKCj4zXfkORJ7Ap0fjba6fQiSdid+Iscc+HVXeoTe2pQOG7ZpsvjemIjYM41fmSgc0k+aqrNRSv4x8baMYami8I1+QN3lJRBkFc2vuxQ2otFYx7v1GnI0tuN4FoJ4ExqXLrtKQKvczhL8Jk5e0U1xrvTywLRE+47/jAYZBq3iOvwc1JU2uTF90Sep767y1mybjGS3A+7LnsjjZGGHLy47wvNzznn7XbrqK49+/a4z3eA9H/B8Yew0/z7XImh7udjdtVv+XrgziZB1qEjFM8VdkwkWqUDEAOAQ+v7A9q1u3Ac9T3hudoVhMt/wYP76SDk1XQL5V+73KFqkU5tmVm/2TS+i9b/Eio+PAReNFEoeu58Z9JFCXSsyx82MbXFUicgEHGUbX3aGQ76i0wKpSQvx0/SzSNSVvBG874XPAjTnAYjvYLinbLXUQKAAA=&quot;"/>
    <we:property name="initialStateBookmark" value="&quot;H4sIAAAAAAAAA81WS2/bMAz+K4POQREnTeb2lmbZpWsTJEMvRVDQEuOolSVDltNmRf/7SNlFX0OzAVuXm0mR4sePD+teKF2VBrbnUKA4FifO3RTgbz4loiNsq5tOT89G89Or89HZhNSuDNrZShzfiwA+x3ChqxoM30DKy2VHgDEzyFlagamwI0r0lbNg9A9sjOko+BofOgLvSuM88JWLAAH52g2Zk0yxk4M+RQQZ9AYXKEOjnWPpfGjlNE2yNElT6H5WaXbUzVQvI5+qOY0wd9tz0Ahs7GwAbQkA66An5XCIXQXDQXc4OBxkvZT1K21Ca5JtJ3elp7yJjW3JfI3UBqxEJWJyHqsml3sx8jqsCwxasvQNVyFq89xjDqE1mrxwGTtTF7/QL1ztJc5xFY9s0GFLkWewLdCGq6lX6MUDsTvzjriPh2V7qG0VqED8XUWbr7VtiU1YnOt8HYEtJPmqyQbM2/j7Bjpi5eZjYUreEBwVpc/i2t2OPVJrKTbu/Ead9iy55wl0nyUwJlXuvJZUodc5/EWYUXk1x43G2wMXBaKH79s/cMhSFffIW3BL0lTa5qZdQk9T/73BLCOu8Rp84D2XXdPG4CEnv5j3yTbO+RftH1dR0vl37fEe70z0/4HxguGH5eNyJofrZxu3rX7D1wdxsmRahExSPFTZYCjV0bAPcgC4e2V/ULM+DnyM+t7w7M1qouVf4+6dtHOyDP1S6fcub1A1KMeuyNyfTFrvdYvvCRUfPgKvmoi7Pjb+E4miQHqW8YerQ1WCxBlYjDjK5h6N0Y56C6ziEsZvH58lmsakqeBFzPhYxEdcXDpcVJ0Z3OHATzsRYUV0PwE4TED9ZQoAAA==&quot;"/>
    <we:property name="isFiltersActionButtonVisible" value="true"/>
    <we:property name="reportEmbeddedTime" value="&quot;2022-10-12T11:44:48.610Z&quot;"/>
    <we:property name="creatorTenantId" value="&quot;138f1f41-96a8-42ed-b3c0-8e784df00e9a&quot;"/>
    <we:property name="creatorUserId" value="&quot;10032002329B043C&quot;"/>
    <we:property name="creatorSessionId" value="&quot;4b28d0ee-a3ac-45b2-8625-751193bda002&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3EEBFA22-BCAA-4DE0-AEF5-A64DFE9A7BBB}">
  <we:reference id="wa200003233" version="2.0.0.3" store="en-US" storeType="OMEX"/>
  <we:alternateReferences>
    <we:reference id="wa200003233" version="2.0.0.3" store="wa200003233" storeType="OMEX"/>
  </we:alternateReferences>
  <we:properties>
    <we:property name="reportUrl" value="&quot;/groups/f2391caa-0c43-4338-84a5-33a688c66630/reports/5f563d5a-29aa-4585-8a2f-c0beb076dbd2/ReportSection68fc28e5324e61e709dd?bookmarkGuid=76258db3-7792-4411-94ae-6d3f1a0895e8&amp;bookmarkUsage=1&amp;ctid=138f1f41-96a8-42ed-b3c0-8e784df00e9a&amp;fromEntryPoint=export&quot;"/>
    <we:property name="reportName" value="&quot;Hamid report&quot;"/>
    <we:property name="reportState" value="&quot;CONNECTED&quot;"/>
    <we:property name="embedUrl" value="&quot;/reportEmbed?reportId=5f563d5a-29aa-4585-8a2f-c0beb076dbd2&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68fc28e5324e61e709dd&quot;"/>
    <we:property name="pageDisplayName" value="&quot;statues count hierarchy&quot;"/>
    <we:property name="datasetId" value="&quot;9dd043fc-fa71-4807-b91a-4216138d3532&quot;"/>
    <we:property name="backgroundColor" value="&quot;rgb(255,255,255)&quot;"/>
    <we:property name="bookmark" value="&quot;H4sIAAAAAAAAA+1XbU/bMBD+K5M/p1XS9JVvUJgmrZsYIKRpqqprck0Nbpw5TiFD/e872wm0lG6IgTSpVKqa3F3unnt88ePesZjnmYDyKyyQHbAjKa8XoK4/BMxj6aYNZm3ozbqtPvY7YRS3oNcaUJTMNJdpzg7umAaVoL7keQHCJCTjj7HHQIhTSMzdDESOHstQ5TIFwX+hCyaXVgWuPIa3mZAKTMpzDRpN2iWF0z1BCZohVYRI8yWeY6Sd9QwzqXR13+3PIoLYCVtt7AbY8wdxTM/kzmth/j3eFLXAhjLVwFMCYGwwHUDcmc58aPtt9HthKwiNfcaFrkKm5cltpqhvYqPMDH2H8RLSCA0Iak5h7nq5Y584KlDRvBzhEoWxnDzt33adKkkc6vISFHdcyUJFuB3o7Gc4s65Uc03ZWCQQUownUsUG9op4r9b/PiGhrYuQ2QZOMso1hxwnmtPaalhk9tE1nOyYluzDg8G4q+7YdwRlDXN5M1RIgcSzv/LuiRqSKZGKRyD2natvBSiaqHe6nkfXF3pL538k6/0ldEwdQ/nioRpKUSzSf2hvqxeCr4v8ZQt3mCQKE0fTFqTXhCoI1CRGQZKjHHkfi7SSns429DFZcp4mopK2By25cB1lfCn1BUwFGvGcXpEMGeWgx2z9o9KKxzFXtb4F3q6Z3I+ZrYRjNa6Vn/Jfrcu5vMktZ/vJi7d3jT+oI42Ee9XdALzhDjV2Z1NI8/pk6koqKeyVm0LCIwxI5/tZ0I5BVa1/s9okaO5ionnPXHOTg6ZdcCrBc2pUQJabHcecm8kUo23rM5YvoWIkacM31ey+NGmHYTjoduJG2PaDRtuPwkbf7weN6XSA9A07fYge81VNo4V3ytO0xmbm87WJqAfgf+ViY0Dfng53/NlBxptXN0eKp2qb3pWU2pBbL8kliMK8LmkhhMeiORexwtQu0uMQMo04kegU1FqJ2ZYf9Ec1rxcyIZlda+3ZObqvkKO3I8fYbBbms67ubIH019hcyELnGUR4Srzb7JmbG442zu4xMcbVtTK/T9S3f6SZLWOL/QZhNgCByA8AAA==&quot;"/>
    <we:property name="initialStateBookmark" value="&quot;H4sIAAAAAAAAA+1XYU8iMRD9K6afF7LLAqLfEL1cIiqnxuRyIWTYHaBatnvdLt6e4b/ftN1VFPGMp8klSELYfZ3OvHmddsodi3mWCihOYY5snx1IeTMHdbMTMI8lJXZ2dnzSPT8enXZPjgiWqeYyydj+HdOgpqiveJaDMB4I/DH0GAgxgKl5m4DI0GMpqkwmIPhvdMY0pFWOS4/hr1RIBcblhQaNxu2CzOmdYgf1kCJCpPkCLzDSDj3HVCpdvrc7k6jRwVbYaGI7wF1/L45pTuZGLc2/25ugllhPJhp4QgQMBuM9iFvjiQ9Nv4n+btgIQoNPuNClybg4+pUqypvUKFKjVzdeQBKhIUHJKcxcLnfsK0cFKpoVfVygMMjR8+PrQwMlSUNdXIHiTiuZqwjXDR1+jhM7lGiuyRuLBEKC8Uiq2NBeku7lgt87JLZVEIKt4SglXzPIcKQ5ra2GeWqnrvBkh7RkOw+AGS6zY98RlAVm8rankAxJZ3/p3QvVI2gqFY9AbLtW33JQVFGfcr1OrhPapbMXxfrchE6pQyjeXFQ9KfJ58g/preVC9HWevW3hutOpwqmTaY3Se1IVRGoUo6CWo5x4X/KkbD2tdepDQjKeTEXZ2h56yaXLKOULqS9hLNA0z/E1tSHTOWiajX9Q2OZxyFXV3wJvU01uR82WjWM5rDo/+b9ebefyNrOabacu3tYl/tAdqSTcVncF8IEn1NDdTSHJqpupC6mksE+uComPMCTd2M+cTgyKascfRxsF9U1K1O+Vqz/WoG4XnELwjBIVkGbmxDH3ZoJitGkdY/EWKfqSDnwTzZ5Lo2YYhnvtVlwLm35Qa/pRWOv4naA2Hu8hfcNWB6KnepXVaOkNeJJU3Ex9vrcQVQH8r1o8KtCPl8NdfzaI8eHRzZXiudgmdyWlNuJWS3IFIjfbJcmF8Fg04yJWmNhFempCUJ+TiK6DWpSUbfhBp1/peimn1GZXUnu1j/Y7+Njd4GNoDgvzWe3ubI7019g8yFxnKUQ4IN2t99TVDUdrZ8+YGOPyWZnfZ+LbP9LMBqHLBTeXiZcnGGrM0rLk/gCHQy3W6Q8AAA==&quot;"/>
    <we:property name="isFiltersActionButtonVisible" value="true"/>
    <we:property name="reportEmbeddedTime" value="&quot;2022-10-12T11:53:11.931Z&quot;"/>
    <we:property name="creatorTenantId" value="&quot;138f1f41-96a8-42ed-b3c0-8e784df00e9a&quot;"/>
    <we:property name="creatorUserId" value="&quot;10032002329B043C&quot;"/>
    <we:property name="creatorSessionId" value="&quot;e848cc05-91e4-4fb9-8096-35b4202a54f7&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27BD5912-25EB-43CC-9D43-C75A82F4B03E}">
  <we:reference id="wa200003233" version="2.0.0.3" store="en-US" storeType="OMEX"/>
  <we:alternateReferences>
    <we:reference id="wa200003233" version="2.0.0.3" store="wa200003233" storeType="OMEX"/>
  </we:alternateReferences>
  <we:properties>
    <we:property name="reportUrl" value="&quot;/groups/f2391caa-0c43-4338-84a5-33a688c66630/reports/5f563d5a-29aa-4585-8a2f-c0beb076dbd2/ReportSection56790aaeb645454c2b38?bookmarkGuid=8e769bbb-8496-498e-94ee-3c21815d9a1a&amp;bookmarkUsage=1&amp;ctid=138f1f41-96a8-42ed-b3c0-8e784df00e9a&amp;fromEntryPoint=export&quot;"/>
    <we:property name="reportName" value="&quot;Hamid report&quot;"/>
    <we:property name="reportState" value="&quot;CONNECTED&quot;"/>
    <we:property name="embedUrl" value="&quot;/reportEmbed?reportId=5f563d5a-29aa-4585-8a2f-c0beb076dbd2&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56790aaeb645454c2b38&quot;"/>
    <we:property name="pageDisplayName" value="&quot;distribution of deliver date&quot;"/>
    <we:property name="datasetId" value="&quot;9dd043fc-fa71-4807-b91a-4216138d3532&quot;"/>
    <we:property name="backgroundColor" value="&quot;rgb(255,255,255)&quot;"/>
    <we:property name="bookmark" value="&quot;H4sIAAAAAAAAA+1W32/aMBD+Vyo/o4msTfjx1tFOe+gm1k5I1YSii3Mkbp04sh3WDPG/72yHlolqQ3ubKDyAv7ucv+8z52PDcmEaCd0XqJBN2QelHivQj2cRG7D6dwzHPLpIJnGcDSdxFI+Gw8RlqcYKVRs23TALukC7EKYF6QoS+H05YCDlHAq3WoE0OGANaqNqkOInhmQKWd3idsDwqZFKgyt5Z8GiK7umdFoTlejdOe0I3Io13iG3Ab3FRmnbr+NkNBkCYJZcxPTm77PzMT1jQtTT/Hu+29QTm6nagqiJgMNGGI/zJBlnwEcICFGWRw5fCWn7lKy7fmo06SY3usbZd5mvoeaYMy9OowlaNuyTQA2al90NrlE65Pr1+GForhV5aLsFaBG8Uq3meJgY8Ftc+VBthaVqjEuEGvNU6dzR3pLv/fk/FyS2u00I9olpQ7VKMJhaQWdroWr8o3s82RUd2dkL4MK9OnaPoD1Qqh8zjZSYs+lwO3g2akZQobTgIE/dq68taPpFvdl1nF2fqUvLP5r11oTBqSvo/s2ny6LQWARWBwJnSrbVK/jRwvdU+miao6QrXndpSSVMutKqCvmpVSkHrUXfHR/buh8D0f+qq5fjlbXGquoYaUtCjKgL2U/Ql5H1LSjmnvuspIvEDensgcadm1Db3fwkbg97Q7G/Tjo/uk6sK3aj6eSE782Zk9O+GxrLrX/t9wijFiw8e9Va0wDHOfHzndEEEgJ9Ht0lUOeuI/137T5vBDkaGnIBsnUq/N9e5rfxu/0CJfu8UnYLAAA=&quot;"/>
    <we:property name="initialStateBookmark" value="&quot;H4sIAAAAAAAAA+1W72/aMBD9Vyp/RlNZx4/xjVGmSS0toxPSNKHo4hyJWxNHF4c1Q/zvPduhRaJa0b5NFD5A3p3P773kfNmIRJWFhvoGVigG4osxDyugh7O2aIm8wW5vrybD2VV0M5yMGTaFVSYvxWAjLFCKdq7KCrSrwOCvRUuA1lNI3dUSdIktUSCVJget/mBI5pClCrctgY+FNgSu5J0Fi67smtP5mvduf7jgHUFatcY7lDagMywM2ea60+19PgfAuPupw1/5Mb7o85oyRD3Nt/Pdpp7YyOQWVM4EHNbDTj/pdvsxyB4CQjtO2g5fKm2blLgePxbEutmNunB+DZM15BIT4cURlkHLRnxTSEAyq69xjdoh49fjh6EpGfbQ1nMgFbwyFUk8TAz4DJc+lFtluZqQGiHHJDKUONpb9r254c8Fme1uE4Z9YlRwrQxKjKzie2thVfilezzFJd+ysxfAhRt14icCeSAzv0eEnJiIwfm29WzUiKHUkJKgT92r7xUQP1Hvdh1n14S7NPurWe9NGJy6hPrffBqmKWEaWB0IHBldrV7Bjxa+p9JHowQ1H/FURxmXKKMlmVXIj6yJJBCppju+VnkzBtr/q65GjldWldasjpG2YKRUeaqbCfoysn4ExdJzH2V8kLghHd/zuHMTarubn8ztfm8oNsdJ7UfXiXXFbjSdnPC9OXNy2ndDY7H1n/0eEdyCqWdvKlsWIHHK/HxnFIGEQp/HZwnkietI/5/c77ViR0NDzkFXToV/7RV+E+5RFWt8Y4F7GRaelmf3BHMbIfaXCwAA&quot;"/>
    <we:property name="isFiltersActionButtonVisible" value="true"/>
    <we:property name="reportEmbeddedTime" value="&quot;2022-10-12T11:52:43.488Z&quot;"/>
    <we:property name="creatorTenantId" value="&quot;138f1f41-96a8-42ed-b3c0-8e784df00e9a&quot;"/>
    <we:property name="creatorUserId" value="&quot;10032002329B043C&quot;"/>
    <we:property name="creatorSessionId" value="&quot;9834fee2-e29d-48e4-99dc-fd83930a4c59&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4EA7461E-5919-4ADE-93AE-8812B7561BC4}">
  <we:reference id="wa200003233" version="2.0.0.3" store="en-US" storeType="OMEX"/>
  <we:alternateReferences>
    <we:reference id="wa200003233" version="2.0.0.3" store="wa200003233" storeType="OMEX"/>
  </we:alternateReferences>
  <we:properties>
    <we:property name="reportUrl" value="&quot;/groups/f2391caa-0c43-4338-84a5-33a688c66630/reports/5f563d5a-29aa-4585-8a2f-c0beb076dbd2/ReportSection299bf59f67c825c0512d?bookmarkGuid=55a6175d-d07b-4552-85ca-b14745ad4930&amp;bookmarkUsage=1&amp;ctid=138f1f41-96a8-42ed-b3c0-8e784df00e9a&amp;fromEntryPoint=export&quot;"/>
    <we:property name="reportName" value="&quot;Hamid report&quot;"/>
    <we:property name="reportState" value="&quot;CONNECTED&quot;"/>
    <we:property name="embedUrl" value="&quot;/reportEmbed?reportId=5f563d5a-29aa-4585-8a2f-c0beb076dbd2&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299bf59f67c825c0512d&quot;"/>
    <we:property name="pageDisplayName" value="&quot;delivery count hierarchy&quot;"/>
    <we:property name="datasetId" value="&quot;9dd043fc-fa71-4807-b91a-4216138d3532&quot;"/>
    <we:property name="backgroundColor" value="&quot;rgb(255,255,255)&quot;"/>
    <we:property name="bookmark" value="&quot;H4sIAAAAAAAAA+1YUW/bOAz+K4Oe08CO49Te25bucMC6Q28rCgxDENAy42hTLJ8sZ/MV+e+jJKdNm6Qdtha7QxKgSEzR5MePlCj2muWiriS0f8EC2Uv2WqkvC9BfXoSsx8q7sjjP+RAGCUQIQZomWTjgpKUqI1RZs5fXzIAu0FyJugFpDZLw06THQMoLKOzTDGSNPVahrlUJUvyLXpmWjG5w1WP4rZJKgzX5wYBBa3ZJ6vRMUMJ+RB6BG7HED8iNl77HSmnTPQ/SNJvF6Wx0ypNBzIM4HOT0Tu1XHczH9a1TB2ysSgOiJABWNjzN0hnEQZBkwyDAYRrxxMpnQppOJWvffKs0xU1stJWl71W+hJKjBUHBaax9LNfsT4EaNJ+357hEaSVvdq9vL11oRRya9gq08FypRnPcVvTy9zhzS6URhqwxLhFKzKdK5xb2injv8n9jkNCunZDYKU4rsjWHGqdGUG4NLCr36gZOdkYpe3ErsMtddOwjgnaCufo61kiKxHOw6t0QNSZRobTgIA+dq78b0FRRR7p+jK53tEvnD5J13ISeqTNof7qoxko2i/IXwtuIRZKfaY6SznH9MKK9mXtVFBoLz9MWpqfE6nknqk3j1/5oyq71xNvIJySpRVnIrrXd9pJLH1AllspcQibRNs/sM7Uh2znoNefodeuax5nQ6/4W9vbV5GHUbNc4VpN15yf7nzfbufpaO84Ok5fewQV+2x2pJPxO9wXwnCfUxF9OoazXV1PvUyvpfvkyJEDSovRr/zT0Lrl163fdTcP+Pir6N9T175LQdxknF6KmSCVUtT1y7MWZRDm6uN5i+zNcnCs68a03dzBNh1EUpaM4P4mGQXgyDHh0kgRJeJJlKdJfFCfA7xPWlaODdyHKco3NFuhTE7GugD1cPLt/f+HY5f05vNmmvdMXCbVSxmZynf8rkI2tx7KRssf4XMhcY+kq4r4Kic4Fseh7lJNSGgdBODpf5/FSFdTINkL7YRunT2Aj2WNjYncjFd8sHg3jPBjFcJrQOBZwmsuO49hxHDuOY8dx7P/B1GPj2O8ffrYHtQenn//eJPnoPMYdmPGctvj9gWznuNEF1h5HjgMKfGPkWLnPZqWwBerC4VeNqSvgeEEIXX1UHoZAp+fmhxzz7re23zuuPu6/5My5cd6+A/Ohs1qlFwAA&quot;"/>
    <we:property name="initialStateBookmark" value="&quot;H4sIAAAAAAAAA+1YbU/bMBD+K8if2yp9SZvyrRSmSZSXAUKapqpykmtqcOPMcQoZ6n/f2U6g0BcQA21TW6lqcj7fPff47PP1gYQsTTjNT+kUyD45EOJ2SuXtXp1USFzIzs6OT3oXx6PT3skRikWimIhTsv9AFJURqGuWZpRrCyj8MawQyvk5jfTbmPIUKiQBmYqYcvYLrDIOKZnBvELgPuFCUm3yUlEF2uwM1fEdfddrTfRIA8VmcAmBstILSIRUxXuj2/XHbnfc7gReww0ct94IcU5qRw3M1/W1UwOsL2JFWYwAtKzV8btj6jqO57ccB1rdZuBp+ZhxVaj4+dF9IjFuZCNPNF+9cEbjADQIDE5CamN5IF8ZSCqDST6AGXAtOVo9vjx0LgVyqPJrKpnlSmQygGVFK7+AsRmKFVNojQQcaAzhSMhQw54j78WCPxpEtKUTFBvFUYK2JjSFkWK4topOEzN1ASc5xCXbexLo4SI68h2oNIKJuOtLQEXk2ZlXHonqoygSkgWUbztX3zIqMaN2dL2NrhPcpZONZO02oWXqkObvTqq+4Nk0/oPwFmLh6GcUAsdzXG5GtHblelEkIbI8LWH6SKyWd6RaZXbsSxYXpcddRj5EScriiBel7amWXNmAEjYT6or6HHTx9G+wDOnKgdOMo4PcFI9DJsv6Vq+sy8ntyNmicMyHZeVH+zeL5VzcpYaz7eSlsnWBP1VHTAm7020CfOYJNbSXUxqn5dXU+pSCmyebhgiIa5R27GeGc9GtGX/ublSvraOi9khd7TkJNbPi6IKlGCmnSaqPHH1xRlEIJq5jyN/DxUDgia+9mYNp1Go2m922G1abLadebTlBs+o5Xr3q+13Ab9P1aPCSsCIdDbxzFsclNp2gH01EmQFruPh0//bCscr7Z3jTRXulLxRKIZReyXL9rynPdD7GGecVEkwYDyXEJiNeqqBowJBFW6OMFJex4dTbg3Idr0SEhWwhtDfb6HyADW+NjaHejZh8Y7fdckOn7dKOh+2YE2BftmvHdu3Yrh3btWP/B1OvtWN/v/lZbtQ2dj//Xif5aj8WGDD9CW7xlw3ZynajCCzftRxbFPhCyzE3n8VMIVOQkcEvMpUmNIBzRGjyI7EwGBg90z+EEBbPUv+uuPqYf8mJcYKZyvQ/BZsn6FsRMbAMut8VPBI+xhcAAA==&quot;"/>
    <we:property name="isFiltersActionButtonVisible" value="true"/>
    <we:property name="reportEmbeddedTime" value="&quot;2022-10-12T11:53:37.353Z&quot;"/>
    <we:property name="creatorTenantId" value="&quot;138f1f41-96a8-42ed-b3c0-8e784df00e9a&quot;"/>
    <we:property name="creatorUserId" value="&quot;10032002329B043C&quot;"/>
    <we:property name="creatorSessionId" value="&quot;b7d8bcfb-c5db-43c3-8989-9e9acce244d2&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BE6A04A3-AD9E-420F-BA67-D7DE66A933EA}">
  <we:reference id="wa200003233" version="2.0.0.3" store="en-US" storeType="OMEX"/>
  <we:alternateReferences>
    <we:reference id="wa200003233" version="2.0.0.3" store="wa200003233" storeType="OMEX"/>
  </we:alternateReferences>
  <we:properties>
    <we:property name="reportUrl" value="&quot;/groups/f2391caa-0c43-4338-84a5-33a688c66630/reports/ec32f6b1-95fa-4d7e-8024-3fe978857cf3/ReportSection84925e580dc0a08e4696?bookmarkGuid=8a9bcecf-8745-4211-9bda-57bc6181df9d&amp;bookmarkUsage=1&amp;ctid=138f1f41-96a8-42ed-b3c0-8e784df00e9a&amp;fromEntryPoint=export&quot;"/>
    <we:property name="reportName" value="&quot;Hamid2&quot;"/>
    <we:property name="reportState" value="&quot;CONNECTED&quot;"/>
    <we:property name="embedUrl" value="&quot;/reportEmbed?reportId=ec32f6b1-95fa-4d7e-8024-3fe978857cf3&amp;groupId=f2391caa-0c43-4338-84a5-33a688c66630&amp;w=2&amp;config=eyJjbHVzdGVyVXJsIjoiaHR0cHM6Ly9XQUJJLVVLLVNPVVRILUMtUFJJTUFSWS1yZWRpcmVjdC5hbmFseXNpcy53aW5kb3dzLm5ldCIsImVtYmVkRmVhdHVyZXMiOnsibW9kZXJuRW1iZWQiOnRydWUsInVzYWdlTWV0cmljc1ZOZXh0Ijp0cnVlLCJza2lwUXVlcnlEYXRhU2FhU0VtYmVkIjp0cnVlLCJza2lwUXVlcnlEYXRhUGFhU0VtYmVkIjp0cnVlLCJza2lwUXVlcnlEYXRhRXhwb3J0VG8iOnRydWV9fQ%3D%3D&amp;disableSensitivityBanner=true&quot;"/>
    <we:property name="pageName" value="&quot;ReportSection84925e580dc0a08e4696&quot;"/>
    <we:property name="pageDisplayName" value="&quot;Sales Forecast&quot;"/>
    <we:property name="datasetId" value="&quot;99e1d978-e090-4ae4-84ff-fe16301d6e49&quot;"/>
    <we:property name="backgroundColor" value="&quot;rgb(255,255,255)&quot;"/>
    <we:property name="bookmark" value="&quot;H4sIAAAAAAAAA+1W3U/bMBD/V5BfeImmpE2/eGNdq01iE4Kp0zSh6hofqcGJI9vpyKr875ydhBYKbNL2xl6i+O589/vdV7JlXJhCQvUFMmQn7L1Stxno26OIBSx/LEvi3hBjjHi/1wtHcX+Cw4SsVGGFyg072TILOkW7EKYE6RyS8MdVwEDKc0jd6RqkwYAVqI3KQYpf2BiTyuoS64DhXSGVBufy0oJF53ZD5nQmKNG7PkWExIoNXmJiG+kFFkrb9jyOJ70BDsYhT0IIxxgPJ0O6Yxqth/l7exfUA5uq3ILICYCThcj7PO4BX436g1F/NUrClZNfC2lbk1U1uys08d526Zt7ZQR8HEeTaDyEcACTMIyGY4Jlq8LZTIlpqrRIQJKwcee8LTrmvYDNtcq837ZUiixnuRW2cgcpjF0qzenCkoMFg5b0X737sKYifFujRn+fOHHRpG7LPvmnw4zGNAnyJrLMnmjc6VKVOsELvN4dPJKaKneuFdW1QeNwLA3VrzSko+gLkKVvB3J+JogdEXX8nJguHHOUVFKN/NjZX9X0aJphL/gfgXo9I6/jDNha/ZxqpGJwdhLVwbarzynfQJ6Q9Cmmj4Ko6GRdneEG5SG2B/2hqsOxAC2afm/z+Zf82vZ4cMueoVyQxzXdWFpBU2ohK/zVPbTsA2XhaCdw6pYj+46gD9IV7qXrcTv/zxj7TGtk/WrKXuyw0zTVmEI3r7N/MxLLAqoMc/viaLT65cZPqFPOy7xduOEhETetRuSpbBf6boM2K4hJWqLTNWi3ldTqhnavW5d1t8wp8s3ehm4bqPLL6E12TDdjb5R+NzDuS1A7xa5nWIb0l+FeVGlNAQmeQ9582YoGhEBvR3MEOXf96d/9B/WZb4//J2E+jI92D5beML4TCQAA&quot;"/>
    <we:property name="initialStateBookmark" value="&quot;H4sIAAAAAAAAA+1WS2/bMAz+K4UuuxiD3Tya9JZlKTb0iXbIMAyFwViso1a2DEnO6gX+76Nku8matiuw3bqLYZEU+X182WvGhSkkVGeQITtkH5S6y0Df7UUsYHkrOz8/Pp1cHsdnk9MZiVVhhcoNO1wzCzpFOxemBOk8kPD7dcBAygtI3ekGpMGAFaiNykGKn9gYk8rqEuuA4X0hlQbn8sqCRed2ReZ0ptjR+x5FhMSKFV5hYhvpJRZK2/Y86o/3BzgYhTwJIRxhfzge0h3TaD3MP9u7oB7YVOUWRE4AnCxE3uP9feCLg97goLc4SMKFk98IaVuTRTW7LzTxXnf5OvLKCPioH42j0RDCAYzDMBqOCJatCmczJaap0iIBScLGnfM275jvB+xIq8z7bWujyHKWW2Erd5DC2FhpThdiDhYMWtJ/8e7DmorwdYka/X3ixEWTujX77J8OMxrTJMibyDJ7pHGnK1XqBC/xZnPwSGqq3IVWVNcGjcMRG6pfaUhH0ecgS98O5PxEEDsi6vg5MV14x1FSSTXyd87+uqZH0wxbwV8F6uWMvIwzYEv1Y6qRisHZYVQH664+E76CPCHpY0yfBFHRybI6wRXKXWwP+l1Vh2MOWjT93ubzL/m17fHglj1BuSCPS7oRW0FTaiEr/NUttOwjZWFvI3DqliP7hqB30hVupev3dv6fMXZKa2T5Ysqe7bBJmmpMoZvX2b8ZibiAKsPcPjsarT5e+Ql1yqMybxduuEvETasReSrbhb7ZoM0KYpKW6HQJ2m0ltbil3evWZd0tc4p8u7Wh2waq/DJ6kx3Tzdgbpd8NjPsS1E6x6RmWIf1luBdVWlNAgheQN1+2ogEh0NvRHEHOXX/6d/9BfeLb4348mI9BDSsWEl9p34L7Beg4eNgzCQAA&quot;"/>
    <we:property name="isFooterCollapsed" value="true"/>
    <we:property name="isFiltersActionButtonVisible" value="true"/>
    <we:property name="reportEmbeddedTime" value="&quot;2022-10-12T14:59:36.033Z&quot;"/>
    <we:property name="creatorTenantId" value="&quot;138f1f41-96a8-42ed-b3c0-8e784df00e9a&quot;"/>
    <we:property name="creatorUserId" value="&quot;10032002329B043C&quot;"/>
    <we:property name="creatorSessionId" value="&quot;6fb1ea2d-07a1-4647-9c16-118371aaf621&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Widescreen</PresentationFormat>
  <Paragraphs>165</Paragraphs>
  <Slides>32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Times New Roman</vt:lpstr>
      <vt:lpstr>Franklin Gothic</vt:lpstr>
      <vt:lpstr>Libre Franklin</vt:lpstr>
      <vt:lpstr>Noto Sans Symbols</vt:lpstr>
      <vt:lpstr>Calibri</vt:lpstr>
      <vt:lpstr>Theme1</vt:lpstr>
      <vt:lpstr>  Brazilian E-Commerce Data Analyze  OLIST Company</vt:lpstr>
      <vt:lpstr>Agenda</vt:lpstr>
      <vt:lpstr>Introduction</vt:lpstr>
      <vt:lpstr>Dataset</vt:lpstr>
      <vt:lpstr>DataSet Schema</vt:lpstr>
      <vt:lpstr>E-commerce Brazil</vt:lpstr>
      <vt:lpstr>E-commerce Brazil</vt:lpstr>
      <vt:lpstr>E-commerce Brazil</vt:lpstr>
      <vt:lpstr>Analyse </vt:lpstr>
      <vt:lpstr>Insights After to Check The Dataset Table  </vt:lpstr>
      <vt:lpstr>Brazilian Regions</vt:lpstr>
      <vt:lpstr>Demographic Analysis</vt:lpstr>
      <vt:lpstr>PowerPoint Presentation</vt:lpstr>
      <vt:lpstr>PowerPoint Presentation</vt:lpstr>
      <vt:lpstr>Financial and Operational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Costumer Behavior Analysis</vt:lpstr>
      <vt:lpstr>PowerPoint Presentation</vt:lpstr>
      <vt:lpstr>PowerPoint Presentation</vt:lpstr>
      <vt:lpstr>PowerPoint Presentation</vt:lpstr>
      <vt:lpstr>PowerPoint Presentation</vt:lpstr>
      <vt:lpstr>PowerPoint Presentation</vt:lpstr>
      <vt:lpstr>Sentiment Analysis</vt:lpstr>
      <vt:lpstr>Top Product Categories</vt:lpstr>
      <vt:lpstr>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Brazilian E-Commerce Data Analyse  OLIST Company</dc:title>
  <dc:creator>Luiz Felipe Martino</dc:creator>
  <cp:lastModifiedBy>Luiz Felipe Martino</cp:lastModifiedBy>
  <cp:revision>5</cp:revision>
  <dcterms:created xsi:type="dcterms:W3CDTF">2022-10-07T16:51:05Z</dcterms:created>
  <dcterms:modified xsi:type="dcterms:W3CDTF">2022-10-12T21:30:26Z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