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2" r:id="rId4"/>
    <p:sldId id="263" r:id="rId5"/>
    <p:sldId id="261" r:id="rId6"/>
    <p:sldId id="267" r:id="rId7"/>
    <p:sldId id="274" r:id="rId8"/>
    <p:sldId id="268" r:id="rId9"/>
    <p:sldId id="269" r:id="rId10"/>
    <p:sldId id="273" r:id="rId11"/>
    <p:sldId id="265" r:id="rId12"/>
    <p:sldId id="275" r:id="rId13"/>
    <p:sldId id="270" r:id="rId14"/>
    <p:sldId id="271" r:id="rId15"/>
    <p:sldId id="272" r:id="rId16"/>
    <p:sldId id="264" r:id="rId17"/>
  </p:sldIdLst>
  <p:sldSz cx="14630400" cy="8229600"/>
  <p:notesSz cx="8229600" cy="146304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825B4-7573-2EDB-7F9E-14DC0875554A}" v="47" dt="2025-06-04T09:00:29.923"/>
    <p1510:client id="{9FF09361-E75A-AC6A-99E9-BD76501186F3}" v="1515" dt="2025-06-04T12:19:12.212"/>
    <p1510:client id="{C9C446B1-3B6A-66CB-204C-641BEB5DB7C7}" v="542" dt="2025-06-04T11:09:08.517"/>
    <p1510:client id="{D2866F40-D9AB-CC57-DB57-3534DBE36D3B}" v="11830" dt="2025-06-04T08:06:0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84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713F5-BEEA-861B-2835-DD6576407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3EE47-86E9-36D3-CBE3-3C5DE8B64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algn="l" rtl="0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6C85-0A3A-DF30-E645-EEB59655F772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CFF113-F113-4F66-81FF-E2F1418E575E}" type="slidenum">
              <a:t>1</a:t>
            </a:fld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152-2E99-B0DC-04EB-0580CFAB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F476F-77A3-1CF8-5D00-862AC5156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D8398-B365-BEDD-5371-FAC8D54BC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9788-1DE3-F450-3E12-CC8567F108E1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14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606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498DE-5098-750E-0655-E39E44EAE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20841-183B-005F-6EF1-325625606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0E77B-1D6A-92BA-901A-7C98EF7874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3DBA-06BE-6704-2CF1-341D983C3364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15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4070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49A71-9CF9-EC01-3EC0-DEB872854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C2AED-0D24-847E-6337-4B441E5E7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algn="l" rtl="0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B8A9F-B8A1-FD3E-36D3-8BB2CCA036D9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F76799-0FDB-4B70-9A58-F472431F89B6}" type="slidenum">
              <a:t>2</a:t>
            </a:fld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BBE03-AFF7-7C68-6019-AEABC5A79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BA1DB-BBAA-F285-6523-0DA6B716A8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44D9D-FD2C-40CF-4F4D-76569AC1BEC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3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97F7-D663-C9D5-4281-BF83A9FE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455BB-8FD6-76A3-F828-92A3337B6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D555D-3C8B-A6D2-FCE4-B115FDE57F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A9E1-C0F7-5152-01EF-16198C3252DD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4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318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24F05-6ECC-BF2B-0545-01BE1911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507B8-763B-86A8-98F6-93A602DE3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914D1-AE5F-2918-28A8-6908C6552D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A29-9FAC-8AEA-A758-1D18C3B612B6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6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5217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4987-2528-31B4-A593-85CC330F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6F664-D5EF-D655-AF8B-ECC6F8273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3F18F-4E6A-ACD3-3FB0-CA20903E12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30E9-0C06-03AF-1698-AC72856489B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8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3279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62A7E-659D-386F-5842-4797FEA2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27CAF9-11F9-A097-8FE4-C42F6DF4C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6E680-76E5-E7CB-9DE9-509112FB45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2CA2-1C1A-D4D4-C5EE-C34C08630DF8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9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007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45A6-8B9E-94CF-C8BD-8F49991C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BC12F-58C7-C81F-8312-48E46E7BD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9B163-E37F-5F04-FEC9-A97BD6A2C4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6C8E-320A-E04C-C683-4C049B898CA3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11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326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90E-9CB9-A3AF-4E54-8E191E6E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37145-80B5-12B2-594F-78DC33025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B2A39-561F-6319-5BFA-DB0EF25788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745A-A725-085C-3E91-BB2D50F4587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13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8749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43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94A83B1-152A-0E79-E753-7F29550F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23FF3689-A406-00D4-05A0-A0803062D5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  <p:pic>
        <p:nvPicPr>
          <p:cNvPr id="4" name="Image 1" descr="preencoded.png">
            <a:hlinkClick r:id="rId3"/>
            <a:extLst>
              <a:ext uri="{FF2B5EF4-FFF2-40B4-BE49-F238E27FC236}">
                <a16:creationId xmlns:a16="http://schemas.microsoft.com/office/drawing/2014/main" id="{4316B626-0F0E-A888-D348-2409C90C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8" y="7749540"/>
            <a:ext cx="1722601" cy="4114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71883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fGXVaU54R7nEvpE8d16uSU_Y8yLYMvh_/view?usp=sharing" TargetMode="External"/><Relationship Id="rId3" Type="http://schemas.openxmlformats.org/officeDocument/2006/relationships/hyperlink" Target="https://drive.google.com/file/d/1VQLhlpiIynHiZrzB86ztbMwlgPKN9i1R/view?usp=drive_link" TargetMode="External"/><Relationship Id="rId7" Type="http://schemas.openxmlformats.org/officeDocument/2006/relationships/hyperlink" Target="https://drive.google.com/file/d/1KIrsjJbdwbpc9qVZsSb_n8MtbHm9pnCz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vW6A5PwQGTEkp6LxiAOwtvJSWDQVsfED/view?usp=sharing" TargetMode="External"/><Relationship Id="rId5" Type="http://schemas.openxmlformats.org/officeDocument/2006/relationships/hyperlink" Target="https://drive.google.com/file/d/1UVHLfx9nJ6HqKeAlCSegV6UiNIh7gRDE/view?usp=drive_link" TargetMode="External"/><Relationship Id="rId10" Type="http://schemas.openxmlformats.org/officeDocument/2006/relationships/hyperlink" Target="https://drive.google.com/file/d/1w34Jqe806kKdoEjCH6L3o9t4kyLt-h7v/view?usp=sharing" TargetMode="External"/><Relationship Id="rId4" Type="http://schemas.openxmlformats.org/officeDocument/2006/relationships/hyperlink" Target="https://drive.google.com/file/d/1Rr0kSV13qsfNSIGafuknGy3C3spW17sM/view?usp=sharing" TargetMode="External"/><Relationship Id="rId9" Type="http://schemas.openxmlformats.org/officeDocument/2006/relationships/hyperlink" Target="https://drive.google.com/file/d/1bwpnc5mr7B8yO6IvcpDrm2H4Qpp65maD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QLhlpiIynHiZrzB86ztbMwlgPKN9i1R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89EA942-D683-0B07-D093-95E44E18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671"/>
            <a:ext cx="7056251" cy="79949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953AFA3-73F2-DB33-B527-37862129E022}"/>
              </a:ext>
            </a:extLst>
          </p:cNvPr>
          <p:cNvSpPr/>
          <p:nvPr/>
        </p:nvSpPr>
        <p:spPr>
          <a:xfrm>
            <a:off x="4531274" y="622861"/>
            <a:ext cx="10036385" cy="17009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Inference Without Assumptions:</a:t>
            </a:r>
            <a:endParaRPr lang="he-IL" sz="3600">
              <a:solidFill>
                <a:schemeClr val="bg1"/>
              </a:solidFill>
              <a:latin typeface="Aptos" panose="02110004020202020204"/>
              <a:ea typeface="Roboto"/>
              <a:cs typeface="Arial" panose="020B0604020202020204" pitchFamily="34" charset="0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            Detecting and Rewriting Social Bias</a:t>
            </a:r>
            <a:endParaRPr lang="he-IL" sz="3600">
              <a:solidFill>
                <a:schemeClr val="bg1"/>
              </a:solidFill>
              <a:latin typeface="Aptos" panose="02110004020202020204"/>
              <a:ea typeface="Roboto"/>
              <a:cs typeface="Arial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                          In Natural Language Inference.     </a:t>
            </a:r>
            <a:endParaRPr lang="he-IL" sz="3600">
              <a:solidFill>
                <a:schemeClr val="bg1"/>
              </a:solidFill>
              <a:cs typeface="Arial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r>
              <a:rPr lang="en-US" sz="2800">
                <a:solidFill>
                  <a:schemeClr val="bg1"/>
                </a:solidFill>
              </a:rPr>
              <a:t>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מלבן 7">
            <a:extLst>
              <a:ext uri="{FF2B5EF4-FFF2-40B4-BE49-F238E27FC236}">
                <a16:creationId xmlns:a16="http://schemas.microsoft.com/office/drawing/2014/main" id="{5B60A1FE-96F2-8F07-DAA2-802442E92FAB}"/>
              </a:ext>
            </a:extLst>
          </p:cNvPr>
          <p:cNvSpPr/>
          <p:nvPr/>
        </p:nvSpPr>
        <p:spPr>
          <a:xfrm>
            <a:off x="12634347" y="7581500"/>
            <a:ext cx="1930398" cy="609603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181DAD0-E876-7617-33EA-77FBD3340B2C}"/>
              </a:ext>
            </a:extLst>
          </p:cNvPr>
          <p:cNvSpPr txBox="1"/>
          <p:nvPr/>
        </p:nvSpPr>
        <p:spPr>
          <a:xfrm>
            <a:off x="7574151" y="4769510"/>
            <a:ext cx="5417644" cy="1477328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pPr algn="l" fontAlgn="base"/>
            <a:r>
              <a:rPr lang="he-IL" b="1" err="1">
                <a:solidFill>
                  <a:schemeClr val="bg1"/>
                </a:solidFill>
                <a:cs typeface="Arial"/>
              </a:rPr>
              <a:t>Names</a:t>
            </a:r>
            <a:r>
              <a:rPr lang="he-IL" b="1">
                <a:solidFill>
                  <a:schemeClr val="bg1"/>
                </a:solidFill>
                <a:cs typeface="Arial"/>
              </a:rPr>
              <a:t>:</a:t>
            </a:r>
            <a:endParaRPr lang="he-IL">
              <a:solidFill>
                <a:schemeClr val="bg1"/>
              </a:solidFill>
            </a:endParaRPr>
          </a:p>
          <a:p>
            <a:pPr algn="l"/>
            <a:r>
              <a:rPr lang="he-IL" err="1">
                <a:solidFill>
                  <a:schemeClr val="bg1"/>
                </a:solidFill>
                <a:cs typeface="Arial"/>
              </a:rPr>
              <a:t>Ariel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Soffer</a:t>
            </a:r>
            <a:r>
              <a:rPr lang="he-IL">
                <a:solidFill>
                  <a:schemeClr val="bg1"/>
                </a:solidFill>
                <a:cs typeface="Arial"/>
              </a:rPr>
              <a:t>​</a:t>
            </a:r>
            <a:endParaRPr lang="he-IL">
              <a:solidFill>
                <a:schemeClr val="bg1"/>
              </a:solidFill>
            </a:endParaRPr>
          </a:p>
          <a:p>
            <a:pPr algn="l" fontAlgn="base"/>
            <a:r>
              <a:rPr lang="he-IL" err="1">
                <a:solidFill>
                  <a:schemeClr val="bg1"/>
                </a:solidFill>
                <a:cs typeface="Arial"/>
              </a:rPr>
              <a:t>Katherine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Zablianov</a:t>
            </a:r>
            <a:r>
              <a:rPr lang="en-US">
                <a:solidFill>
                  <a:schemeClr val="bg1"/>
                </a:solidFill>
              </a:rPr>
              <a:t>​​</a:t>
            </a:r>
          </a:p>
          <a:p>
            <a:pPr algn="l" fontAlgn="base"/>
            <a:r>
              <a:rPr lang="he-IL" err="1">
                <a:solidFill>
                  <a:schemeClr val="bg1"/>
                </a:solidFill>
                <a:cs typeface="Arial"/>
              </a:rPr>
              <a:t>Shay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Yeffet</a:t>
            </a:r>
            <a:r>
              <a:rPr lang="en-US">
                <a:solidFill>
                  <a:schemeClr val="bg1"/>
                </a:solidFill>
              </a:rPr>
              <a:t>​</a:t>
            </a:r>
          </a:p>
          <a:p>
            <a:pPr algn="l" fontAlgn="base"/>
            <a:r>
              <a:rPr lang="he-IL" err="1">
                <a:solidFill>
                  <a:schemeClr val="bg1"/>
                </a:solidFill>
                <a:cs typeface="Arial"/>
              </a:rPr>
              <a:t>Neta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Robinzon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Butbul</a:t>
            </a:r>
            <a:r>
              <a:rPr lang="he-IL">
                <a:cs typeface="Arial"/>
              </a:rPr>
              <a:t>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9">
            <a:extLst>
              <a:ext uri="{FF2B5EF4-FFF2-40B4-BE49-F238E27FC236}">
                <a16:creationId xmlns:a16="http://schemas.microsoft.com/office/drawing/2014/main" id="{46834CA4-37F3-0802-3853-827058ABF85B}"/>
              </a:ext>
            </a:extLst>
          </p:cNvPr>
          <p:cNvSpPr txBox="1"/>
          <p:nvPr/>
        </p:nvSpPr>
        <p:spPr>
          <a:xfrm>
            <a:off x="829071" y="570897"/>
            <a:ext cx="12973369" cy="64017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800" b="1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l"/>
            <a:endParaRPr lang="af-ZA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Configuration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(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SBert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fine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tuned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models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):</a:t>
            </a: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Epochs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8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Batch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Size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16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Learning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Rate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2e-5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Weight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Decay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0.01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Early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Stopping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Enabled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(patience = 2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epochs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Evaluation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Metrics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F1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score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main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),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Accuracy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Precision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Logging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Every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10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steps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Best Model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Loading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highest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F1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Platform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Google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Colab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GPU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NVIDIA L4 (via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Colab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runtime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F02FC42-52B3-B211-95D2-219EBD187426}"/>
              </a:ext>
            </a:extLst>
          </p:cNvPr>
          <p:cNvSpPr/>
          <p:nvPr/>
        </p:nvSpPr>
        <p:spPr>
          <a:xfrm>
            <a:off x="369885" y="568370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he-IL" sz="3200" b="1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59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CB8A1-6337-556A-C560-91CE21E7E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FF5830F-8039-4289-FFA7-DD7709BEF3CA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Calibri"/>
                <a:cs typeface="Calibri"/>
              </a:rPr>
              <a:t>Metrics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E77ADD6A-9ED4-D9CA-031D-618EE7D5254E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3E1399F2-E61F-5EEF-7355-D7163BD3C1C8}"/>
              </a:ext>
            </a:extLst>
          </p:cNvPr>
          <p:cNvSpPr txBox="1"/>
          <p:nvPr/>
        </p:nvSpPr>
        <p:spPr>
          <a:xfrm>
            <a:off x="669711" y="123247"/>
            <a:ext cx="12973369" cy="85869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Metrics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of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Classifier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models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he-IL" sz="2400" u="sng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Accuracy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Overall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correct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predictions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Precision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Correctly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cases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out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Recall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Correctly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cases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out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actual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F1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Score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Harmonic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precision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—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primary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</a:t>
            </a:r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IN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the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SBert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fine-tuned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models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During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training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are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computed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set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at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end of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each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epoch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monitor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generalization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avoid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overfitting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sz="2000" dirty="0">
              <a:solidFill>
                <a:schemeClr val="bg1"/>
              </a:solidFill>
              <a:latin typeface="Aptos"/>
              <a:ea typeface="Calibri" panose="020F0502020204030204"/>
              <a:cs typeface="Arial"/>
            </a:endParaRPr>
          </a:p>
          <a:p>
            <a:pPr algn="l"/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/>
                <a:ea typeface="Calibri" panose="020F0502020204030204"/>
                <a:cs typeface="Arial"/>
              </a:rPr>
              <a:t>eval_f1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select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best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model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load_best_model_at_end</a:t>
            </a:r>
            <a:r>
              <a:rPr lang="af-ZA" sz="2000" dirty="0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=</a:t>
            </a:r>
            <a:r>
              <a:rPr lang="af-ZA" sz="2000" err="1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True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af-ZA" sz="2000" err="1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TrainingArguments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 dirty="0">
              <a:solidFill>
                <a:schemeClr val="bg1"/>
              </a:solidFill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During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final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evaluation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model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tested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 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held-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out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test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set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four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are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computed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reported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comparison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across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different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fine-tuning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strategies (25%, 50%,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full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100%).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endParaRPr lang="af-ZA" sz="3600">
              <a:solidFill>
                <a:schemeClr val="bg1"/>
              </a:solidFill>
              <a:latin typeface="Aptos"/>
              <a:ea typeface="Calibri" panose="020F0502020204030204"/>
              <a:cs typeface="Segoe UI"/>
            </a:endParaRPr>
          </a:p>
          <a:p>
            <a:pPr algn="l"/>
            <a:endParaRPr lang="en-US" sz="4400">
              <a:solidFill>
                <a:schemeClr val="bg1"/>
              </a:solidFill>
              <a:latin typeface="Aptos" panose="02110004020202020204"/>
              <a:ea typeface="Calibri"/>
              <a:cs typeface="Segoe UI"/>
            </a:endParaRPr>
          </a:p>
          <a:p>
            <a:pPr algn="l"/>
            <a:endParaRPr lang="af-ZA" sz="40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131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9">
            <a:extLst>
              <a:ext uri="{FF2B5EF4-FFF2-40B4-BE49-F238E27FC236}">
                <a16:creationId xmlns:a16="http://schemas.microsoft.com/office/drawing/2014/main" id="{A276B488-979E-AEFB-DD21-137ED311D25A}"/>
              </a:ext>
            </a:extLst>
          </p:cNvPr>
          <p:cNvSpPr txBox="1"/>
          <p:nvPr/>
        </p:nvSpPr>
        <p:spPr>
          <a:xfrm>
            <a:off x="823392" y="492080"/>
            <a:ext cx="12973369" cy="9017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000" dirty="0">
              <a:solidFill>
                <a:schemeClr val="bg1"/>
              </a:solidFill>
            </a:endParaRPr>
          </a:p>
          <a:p>
            <a:pPr algn="l"/>
            <a:endParaRPr lang="af-ZA" sz="2400" dirty="0">
              <a:solidFill>
                <a:schemeClr val="bg1"/>
              </a:solidFill>
              <a:latin typeface="Aptos"/>
              <a:ea typeface="Calibri" panose="020F0502020204030204"/>
              <a:cs typeface="Arial"/>
            </a:endParaRPr>
          </a:p>
          <a:p>
            <a:pPr algn="l"/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In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 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the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 gpt3.5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and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 gpt4o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label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classification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Arial"/>
              </a:rPr>
              <a:t>:</a:t>
            </a:r>
          </a:p>
          <a:p>
            <a:pPr algn="l"/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zero-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shot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inference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evaluation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accuracy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precision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f1_score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endParaRPr lang="af-ZA" sz="2400" dirty="0">
              <a:solidFill>
                <a:schemeClr val="bg1"/>
              </a:solidFill>
              <a:latin typeface="Aptos"/>
              <a:ea typeface="Calibri" panose="020F0502020204030204"/>
              <a:cs typeface="Arial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Rewriting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Evaluation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metric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defenition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:</a:t>
            </a:r>
            <a:endParaRPr lang="af-ZA" sz="2000">
              <a:solidFill>
                <a:schemeClr val="accent1">
                  <a:lumMod val="40000"/>
                  <a:lumOff val="60000"/>
                </a:schemeClr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algn="l"/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preparing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two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“gender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key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phrases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”: “man “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woman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endParaRPr lang="af-ZA" sz="2000" b="1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Creating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embedding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each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of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phrases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producing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reference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embeddings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wembedding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membedding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</a:t>
            </a:r>
            <a:endParaRPr lang="af-ZA" sz="2000">
              <a:solidFill>
                <a:schemeClr val="bg1"/>
              </a:solidFill>
            </a:endParaRPr>
          </a:p>
          <a:p>
            <a:pPr lvl="1" algn="l"/>
            <a:endParaRPr lang="af-ZA" sz="2000" b="1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Measurring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distance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(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cosine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similarity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between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each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of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these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gender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embeddings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second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in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each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dataset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pair.</a:t>
            </a:r>
            <a:endParaRPr lang="af-ZA" sz="2000" dirty="0">
              <a:solidFill>
                <a:schemeClr val="bg1"/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lvl="1" algn="l"/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lvl="1" algn="l"/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Adding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a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negative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sign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men's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distance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a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positive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sign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women's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distance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.</a:t>
            </a:r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lvl="1" algn="l"/>
            <a:endParaRPr lang="af-ZA" sz="2000" b="1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Computing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average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,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which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is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average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distance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of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from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zero.</a:t>
            </a:r>
            <a:endParaRPr lang="af-ZA" sz="2000">
              <a:solidFill>
                <a:schemeClr val="bg1"/>
              </a:solidFill>
            </a:endParaRPr>
          </a:p>
          <a:p>
            <a:pPr lvl="1" algn="l"/>
            <a:endParaRPr lang="af-ZA" sz="2000" b="1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Evaluation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 algn="l"/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Expecting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biased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sentences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far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from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zero (abs(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)&gt;&gt;0)</a:t>
            </a:r>
            <a:endParaRPr lang="af-ZA" sz="2000">
              <a:solidFill>
                <a:schemeClr val="bg1"/>
              </a:solidFill>
            </a:endParaRPr>
          </a:p>
          <a:p>
            <a:pPr lvl="1" algn="l"/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Expecting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them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 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much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more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close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0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after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rewriting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:  abs(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sz="2000" b="1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))~0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sz="3600">
              <a:solidFill>
                <a:schemeClr val="bg1"/>
              </a:solidFill>
              <a:ea typeface="Calibri" panose="020F0502020204030204"/>
              <a:cs typeface="Segoe UI"/>
            </a:endParaRPr>
          </a:p>
          <a:p>
            <a:pPr algn="l"/>
            <a:endParaRPr lang="en-US" sz="4400">
              <a:solidFill>
                <a:schemeClr val="bg1"/>
              </a:solidFill>
              <a:ea typeface="Calibri" panose="020F0502020204030204"/>
              <a:cs typeface="Segoe UI"/>
            </a:endParaRPr>
          </a:p>
          <a:p>
            <a:pPr algn="l"/>
            <a:endParaRPr lang="af-ZA" sz="4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F01BAE43-610E-50CC-E250-D228616FAAD6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Calibri"/>
                <a:cs typeface="Calibri"/>
              </a:rPr>
              <a:t>Metrics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164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F83B-1759-8709-4D72-2B9B01AE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2F469FA-11B0-8BFD-0F0C-A1C5ED5DC97D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</a:rPr>
              <a:t>Code Organization</a:t>
            </a:r>
            <a:endParaRPr lang="he-IL" b="1" u="sng" dirty="0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14148AC3-0562-58F9-0781-D570EB1101B3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C6638C34-1B18-7D67-02FE-BCBAA3FEC158}"/>
              </a:ext>
            </a:extLst>
          </p:cNvPr>
          <p:cNvSpPr txBox="1"/>
          <p:nvPr/>
        </p:nvSpPr>
        <p:spPr>
          <a:xfrm>
            <a:off x="669711" y="1037647"/>
            <a:ext cx="12973369" cy="6740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dirty="0">
                <a:solidFill>
                  <a:schemeClr val="bg1"/>
                </a:solidFill>
              </a:rPr>
              <a:t>Link </a:t>
            </a:r>
            <a:r>
              <a:rPr lang="af-ZA" sz="2400" err="1">
                <a:solidFill>
                  <a:schemeClr val="bg1"/>
                </a:solidFill>
              </a:rPr>
              <a:t>to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Github</a:t>
            </a:r>
            <a:r>
              <a:rPr lang="af-ZA" sz="2400" dirty="0">
                <a:solidFill>
                  <a:schemeClr val="bg1"/>
                </a:solidFill>
              </a:rPr>
              <a:t>:</a:t>
            </a:r>
            <a:br>
              <a:rPr lang="af-ZA" sz="2400" dirty="0">
                <a:solidFill>
                  <a:schemeClr val="bg1"/>
                </a:solidFill>
              </a:rPr>
            </a:b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https://github.com/Neta-Robinzon-Butbul/Modular_Pipeline_for_Gender_Bias_Mitigation_in_NLI</a:t>
            </a:r>
            <a:endParaRPr lang="af-Z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 Data: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r>
              <a:rPr lang="af-ZA" sz="2400">
                <a:solidFill>
                  <a:schemeClr val="bg1"/>
                </a:solidFill>
              </a:rPr>
              <a:t> Dataset.csv -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dataset_of_pairs_link</a:t>
            </a:r>
            <a:r>
              <a:rPr lang="af-ZA" sz="2400" dirty="0">
                <a:solidFill>
                  <a:schemeClr val="bg1"/>
                </a:solidFill>
              </a:rPr>
              <a:t>  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400">
                <a:solidFill>
                  <a:schemeClr val="bg1"/>
                </a:solidFill>
              </a:rPr>
              <a:t>Gpt3.5_predictions.csv -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gpt_3.5_predictions_link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Gpt4o_predictions.csv -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gpt_4o_predictions</a:t>
            </a:r>
            <a:endParaRPr lang="af-ZA" sz="2400" dirty="0">
              <a:solidFill>
                <a:schemeClr val="accent1">
                  <a:lumMod val="40000"/>
                  <a:lumOff val="6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af-ZA" sz="2400" dirty="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 </a:t>
            </a:r>
            <a:r>
              <a:rPr lang="af-ZA" sz="2400" dirty="0" err="1">
                <a:solidFill>
                  <a:schemeClr val="bg1"/>
                </a:solidFill>
              </a:rPr>
              <a:t>Notebooks</a:t>
            </a:r>
            <a:r>
              <a:rPr lang="af-ZA" sz="2400" dirty="0">
                <a:solidFill>
                  <a:schemeClr val="bg1"/>
                </a:solidFill>
              </a:rPr>
              <a:t>:  </a:t>
            </a:r>
            <a:endParaRPr lang="af-ZA" dirty="0">
              <a:solidFill>
                <a:schemeClr val="bg1"/>
              </a:solidFill>
            </a:endParaRPr>
          </a:p>
          <a:p>
            <a:pPr algn="l">
              <a:buFont typeface="Calibri"/>
            </a:pP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data_labeling.ipynb</a:t>
            </a:r>
            <a:r>
              <a:rPr lang="af-ZA" sz="2400" dirty="0">
                <a:solidFill>
                  <a:schemeClr val="bg1"/>
                </a:solidFill>
              </a:rPr>
              <a:t> -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Labeling_and_cleaning_pairs_dataset_link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train_sbert_classifier.ipynb</a:t>
            </a:r>
            <a:r>
              <a:rPr lang="af-ZA" sz="2400" dirty="0">
                <a:solidFill>
                  <a:schemeClr val="bg1"/>
                </a:solidFill>
              </a:rPr>
              <a:t>  -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training_sbert</a:t>
            </a:r>
            <a:r>
              <a:rPr lang="af-ZA" sz="2400" dirty="0">
                <a:solidFill>
                  <a:schemeClr val="bg1"/>
                </a:solidFill>
              </a:rPr>
              <a:t>  </a:t>
            </a: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gpt_prediction_loop.py -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prediction_loop_ggot_gpt_baselines</a:t>
            </a:r>
            <a:r>
              <a:rPr lang="af-ZA" sz="2400" dirty="0">
                <a:solidFill>
                  <a:schemeClr val="bg1"/>
                </a:solidFill>
              </a:rPr>
              <a:t>  </a:t>
            </a: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Evaluation_metrics_function_gpt.py -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evaluation_metrics_for_gpt_baselines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|</a:t>
            </a:r>
          </a:p>
          <a:p>
            <a:pPr algn="l"/>
            <a:endParaRPr lang="af-ZA" sz="2400">
              <a:solidFill>
                <a:schemeClr val="bg1"/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Link </a:t>
            </a:r>
            <a:r>
              <a:rPr lang="af-ZA" sz="2400" dirty="0" err="1">
                <a:solidFill>
                  <a:schemeClr val="bg1"/>
                </a:solidFill>
              </a:rPr>
              <a:t>to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colab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notebook</a:t>
            </a:r>
            <a:r>
              <a:rPr lang="af-ZA" sz="2400" dirty="0">
                <a:solidFill>
                  <a:schemeClr val="bg1"/>
                </a:solidFill>
              </a:rPr>
              <a:t>: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colab_notebook_link</a:t>
            </a:r>
            <a:endParaRPr lang="af-ZA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endParaRPr lang="af-ZA" sz="2400"/>
          </a:p>
          <a:p>
            <a:pPr algn="l"/>
            <a:endParaRPr lang="af-ZA" sz="2400"/>
          </a:p>
        </p:txBody>
      </p:sp>
    </p:spTree>
    <p:extLst>
      <p:ext uri="{BB962C8B-B14F-4D97-AF65-F5344CB8AC3E}">
        <p14:creationId xmlns:p14="http://schemas.microsoft.com/office/powerpoint/2010/main" val="274046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1EA9E-41C1-B75D-72CD-19C1EBAE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C4684F3-2846-01D7-FCB1-FF40F1645840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Intermediate Results and Baseline</a:t>
            </a:r>
            <a:endParaRPr lang="he-IL" b="1" u="sng" dirty="0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5390D613-7D1D-2D13-E1E7-983F17F2ABBA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03A0D7D5-D03E-8A05-4035-6FA67EF96447}"/>
              </a:ext>
            </a:extLst>
          </p:cNvPr>
          <p:cNvSpPr txBox="1"/>
          <p:nvPr/>
        </p:nvSpPr>
        <p:spPr>
          <a:xfrm>
            <a:off x="669711" y="1037647"/>
            <a:ext cx="12973369" cy="46474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Goal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0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Evaluate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baseline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intermediate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results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before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selecting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best-performing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SBERT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classifier</a:t>
            </a:r>
            <a:endParaRPr lang="he-IL">
              <a:solidFill>
                <a:schemeClr val="bg1"/>
              </a:solidFill>
              <a:ea typeface="+mn-lt"/>
              <a:cs typeface="Arial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af-ZA" sz="2800" b="1" u="sng" err="1">
                <a:solidFill>
                  <a:schemeClr val="bg1"/>
                </a:solidFill>
                <a:ea typeface="+mn-lt"/>
                <a:cs typeface="+mn-lt"/>
              </a:rPr>
              <a:t>Intermediate</a:t>
            </a:r>
            <a:r>
              <a:rPr lang="af-ZA" sz="2800" b="1" u="sng" dirty="0">
                <a:solidFill>
                  <a:schemeClr val="bg1"/>
                </a:solidFill>
                <a:ea typeface="+mn-lt"/>
                <a:cs typeface="+mn-lt"/>
              </a:rPr>
              <a:t> SBERT </a:t>
            </a:r>
            <a:r>
              <a:rPr lang="af-ZA" sz="2800" b="1" u="sng" err="1">
                <a:solidFill>
                  <a:schemeClr val="bg1"/>
                </a:solidFill>
                <a:ea typeface="+mn-lt"/>
                <a:cs typeface="+mn-lt"/>
              </a:rPr>
              <a:t>Classifiers</a:t>
            </a:r>
            <a:r>
              <a:rPr lang="af-ZA" sz="2800" b="1" u="sng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800" b="1" u="sng" err="1">
                <a:solidFill>
                  <a:schemeClr val="bg1"/>
                </a:solidFill>
                <a:ea typeface="+mn-lt"/>
                <a:cs typeface="+mn-lt"/>
              </a:rPr>
              <a:t>Fine-Tuned</a:t>
            </a:r>
            <a:r>
              <a:rPr lang="af-ZA" sz="2800" b="1" u="sng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e-IL" sz="2800" b="1" u="sng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af-ZA" sz="2800" u="sng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trained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pseudo-labels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generated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by GPT: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4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BC823B6D-9D48-1B76-4683-E218CBCB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31564"/>
              </p:ext>
            </p:extLst>
          </p:nvPr>
        </p:nvGraphicFramePr>
        <p:xfrm>
          <a:off x="1114185" y="4748733"/>
          <a:ext cx="12400279" cy="25603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428154">
                  <a:extLst>
                    <a:ext uri="{9D8B030D-6E8A-4147-A177-3AD203B41FA5}">
                      <a16:colId xmlns:a16="http://schemas.microsoft.com/office/drawing/2014/main" val="598898885"/>
                    </a:ext>
                  </a:extLst>
                </a:gridCol>
                <a:gridCol w="2448645">
                  <a:extLst>
                    <a:ext uri="{9D8B030D-6E8A-4147-A177-3AD203B41FA5}">
                      <a16:colId xmlns:a16="http://schemas.microsoft.com/office/drawing/2014/main" val="34594085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230737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71115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28221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0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F1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3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SBERT (25%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frozen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layers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49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SBERT (50%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frozen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layers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31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SBERT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all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layers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are 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frozen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exept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classification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head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42.3%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78.9%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78.9%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78.9%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44934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DCDF26A4-E1EE-6A21-24CD-5C9F941B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72281"/>
              </p:ext>
            </p:extLst>
          </p:nvPr>
        </p:nvGraphicFramePr>
        <p:xfrm>
          <a:off x="-115261" y="1752728"/>
          <a:ext cx="14630400" cy="10972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150716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259232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208783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438472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24079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9176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F1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282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GPT-3.5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60.7%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56.2%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61.3%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51.8%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Zero-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shot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4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GPT-4o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68.5%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53.7%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94.2%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solidFill>
                            <a:srgbClr val="FFFFFF"/>
                          </a:solidFill>
                        </a:rPr>
                        <a:t>37.5%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More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389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8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9644-B66D-356C-3A9A-A5E88F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807AEBF-D3C0-9770-AD4F-D9EA6DA8C472}"/>
              </a:ext>
            </a:extLst>
          </p:cNvPr>
          <p:cNvSpPr/>
          <p:nvPr/>
        </p:nvSpPr>
        <p:spPr>
          <a:xfrm>
            <a:off x="-1105112" y="195010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Results visualization and Conclusions</a:t>
            </a:r>
            <a:endParaRPr lang="he-IL" b="1" dirty="0">
              <a:solidFill>
                <a:schemeClr val="bg1"/>
              </a:solidFill>
              <a:cs typeface="Arial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 panose="020F0502020204030204"/>
              </a:rPr>
              <a:t>         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D8110B05-BEA6-C02B-1AD9-8EE04640B3AC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28A0E0E0-0E97-12F4-2C22-B1E1AD131E0D}"/>
              </a:ext>
            </a:extLst>
          </p:cNvPr>
          <p:cNvSpPr txBox="1"/>
          <p:nvPr/>
        </p:nvSpPr>
        <p:spPr>
          <a:xfrm>
            <a:off x="669711" y="392188"/>
            <a:ext cx="12973369" cy="9818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af-ZA" sz="2400" u="sng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Calibri"/>
              </a:rPr>
              <a:t>Insights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Calibri"/>
              </a:rPr>
              <a:t>: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First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we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can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see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our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pre-trained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SBERT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echived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highest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results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outperformed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GPT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despite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their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size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 (as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expected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because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GPT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did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not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train</a:t>
            </a:r>
            <a:r>
              <a:rPr lang="af-ZA" sz="200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).</a:t>
            </a:r>
            <a:endParaRPr lang="af-ZA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af-ZA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Best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Overall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Model: SBERT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with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25%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Frozen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Layers</a:t>
            </a:r>
            <a:endParaRPr lang="af-ZA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model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acheived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F1 = 90.7%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test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set —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highest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among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also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reached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balanced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high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precision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(90.6%)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indicating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strong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stable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classification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across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types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endParaRPr lang="af-ZA" sz="2000" dirty="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Although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25%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frozen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layered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fine-tuned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SBERT model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acheived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best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results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on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test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set,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it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was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not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very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far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from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50%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frozen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one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got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very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close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results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.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indicates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if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we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want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train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less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save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some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time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resources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we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can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also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use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this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model.</a:t>
            </a:r>
          </a:p>
          <a:p>
            <a:pPr algn="l"/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  </a:t>
            </a:r>
            <a:endParaRPr lang="af-ZA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>
              <a:buFont typeface="Arial"/>
            </a:pP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As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expected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100%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frozen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layered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fine-tuned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SBERT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acheived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poor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unstable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results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since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it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was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fine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tuned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trained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only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on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classification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head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(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all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of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layers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were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frozen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).</a:t>
            </a:r>
          </a:p>
          <a:p>
            <a:pPr algn="l">
              <a:buFont typeface="Arial"/>
            </a:pPr>
            <a:endParaRPr lang="af-ZA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>
              <a:buFont typeface="Arial"/>
            </a:pP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GPT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performed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very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badly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got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unstable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results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between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different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metrics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. GPT 3.5 was worse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than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GPT4o (as </a:t>
            </a:r>
            <a:r>
              <a:rPr lang="af-ZA" sz="2000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expected</a:t>
            </a:r>
            <a:r>
              <a:rPr lang="af-ZA" sz="2000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)</a:t>
            </a:r>
          </a:p>
          <a:p>
            <a:pPr algn="ctr"/>
            <a:endParaRPr lang="af-ZA" sz="2400" b="1" u="sng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endParaRPr lang="af-ZA" sz="2400" b="1" u="sng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4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  <p:pic>
        <p:nvPicPr>
          <p:cNvPr id="5" name="תמונה 4" descr="תמונה שמכילה טקסט, צילום מסך, תרשים, עלילה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1D8674B9-53DC-FE9F-6A92-82409344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9" y="845242"/>
            <a:ext cx="3175001" cy="1897960"/>
          </a:xfrm>
          <a:prstGeom prst="rect">
            <a:avLst/>
          </a:prstGeom>
        </p:spPr>
      </p:pic>
      <p:pic>
        <p:nvPicPr>
          <p:cNvPr id="6" name="תמונה 5" descr="תמונה שמכילה טקסט, צילום מסך, תרשים, עיצוב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5004ABBB-EF3D-DEDF-D711-EA58DD070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636" y="845243"/>
            <a:ext cx="3313312" cy="1905642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תרשים, גופן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81B734D1-AE4D-A652-4697-E592D855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183" y="860611"/>
            <a:ext cx="3259523" cy="1913327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תרשים, עיצוב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327B40B9-34AB-73E2-5010-90A119A8C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2575" y="891346"/>
            <a:ext cx="3144262" cy="18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גופן, מספר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D8137306-1650-C604-93F2-79B29FF4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" y="726000"/>
            <a:ext cx="14651225" cy="750602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81178D1-E209-73F5-592F-7A01950026E8}"/>
              </a:ext>
            </a:extLst>
          </p:cNvPr>
          <p:cNvSpPr txBox="1"/>
          <p:nvPr/>
        </p:nvSpPr>
        <p:spPr>
          <a:xfrm>
            <a:off x="3657600" y="135610"/>
            <a:ext cx="5354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solidFill>
                  <a:srgbClr val="FFFFFF"/>
                </a:solidFill>
              </a:rPr>
              <a:t>Visual Abstract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3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F100F07-9C5E-D859-A512-59B33518FFC9}"/>
              </a:ext>
            </a:extLst>
          </p:cNvPr>
          <p:cNvSpPr/>
          <p:nvPr/>
        </p:nvSpPr>
        <p:spPr>
          <a:xfrm>
            <a:off x="4052303" y="210232"/>
            <a:ext cx="7038893" cy="14178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Problem Description and Objectives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D6D63CE-CD9F-3F38-44D1-17E3AC5F4FF0}"/>
              </a:ext>
            </a:extLst>
          </p:cNvPr>
          <p:cNvSpPr/>
          <p:nvPr/>
        </p:nvSpPr>
        <p:spPr>
          <a:xfrm>
            <a:off x="384748" y="908812"/>
            <a:ext cx="6761608" cy="7158263"/>
          </a:xfrm>
          <a:custGeom>
            <a:avLst>
              <a:gd name="f10" fmla="val 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9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31136C"/>
          </a:solidFill>
          <a:ln w="7616" cap="flat">
            <a:solidFill>
              <a:srgbClr val="4A2C85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6" name="מלבן 11">
            <a:extLst>
              <a:ext uri="{FF2B5EF4-FFF2-40B4-BE49-F238E27FC236}">
                <a16:creationId xmlns:a16="http://schemas.microsoft.com/office/drawing/2014/main" id="{F88F638C-23E2-4534-856C-5B943EB06DDF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F03071DA-D075-761F-35F1-D98536FA148A}"/>
              </a:ext>
            </a:extLst>
          </p:cNvPr>
          <p:cNvSpPr/>
          <p:nvPr/>
        </p:nvSpPr>
        <p:spPr>
          <a:xfrm>
            <a:off x="7613522" y="932665"/>
            <a:ext cx="6576471" cy="7166215"/>
          </a:xfrm>
          <a:custGeom>
            <a:avLst>
              <a:gd name="f10" fmla="val 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9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31136C"/>
          </a:solidFill>
          <a:ln w="7616" cap="flat">
            <a:solidFill>
              <a:srgbClr val="4A2C85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1682DCA-4EBB-B9D0-32E2-21E3E58863F3}"/>
              </a:ext>
            </a:extLst>
          </p:cNvPr>
          <p:cNvSpPr txBox="1"/>
          <p:nvPr/>
        </p:nvSpPr>
        <p:spPr>
          <a:xfrm>
            <a:off x="838862" y="1063488"/>
            <a:ext cx="6138406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Problem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lang="he-IL" sz="2000" dirty="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Natural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Inference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(NLI)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systems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make </a:t>
            </a:r>
            <a:r>
              <a:rPr lang="af-ZA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gender-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af-ZA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assumptions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context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insufficient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These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assumptions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reflect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harmful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stereotypes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introduce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social</a:t>
            </a:r>
            <a:r>
              <a:rPr lang="af-ZA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bias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applications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like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chatbots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search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engines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summarization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tools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  <a:endParaRPr lang="he-IL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Why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it's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important:</a:t>
            </a:r>
            <a:endParaRPr lang="af-ZA" sz="2000" dirty="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Biased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reinforce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social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inequalitie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Misgendering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unwarranted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gender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inference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harm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user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trust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fairness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Ensuring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balanced</a:t>
            </a:r>
            <a:r>
              <a:rPr lang="af-ZA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gender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representation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in AI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outputs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essential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ethical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deployment</a:t>
            </a:r>
            <a:endParaRPr lang="af-ZA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Why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it’s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hard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Gender bias in n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atural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is often subtle, contextual, and embedded in seemingly neutral language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.</a:t>
            </a: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professional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social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roles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imply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gender,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but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infer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anyway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Addressing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requires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context-aware</a:t>
            </a:r>
            <a:r>
              <a:rPr lang="af-ZA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detection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careful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controlled</a:t>
            </a:r>
            <a:r>
              <a:rPr lang="af-ZA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rewriting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of </a:t>
            </a:r>
            <a:r>
              <a:rPr lang="af-ZA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outputs</a:t>
            </a:r>
            <a:r>
              <a:rPr lang="af-ZA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F803FF40-E11F-98D5-9D62-39E8AF21FCDF}"/>
              </a:ext>
            </a:extLst>
          </p:cNvPr>
          <p:cNvSpPr/>
          <p:nvPr/>
        </p:nvSpPr>
        <p:spPr>
          <a:xfrm>
            <a:off x="7990106" y="1061977"/>
            <a:ext cx="5911398" cy="43711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Project Objectives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he-IL" sz="2000">
              <a:solidFill>
                <a:schemeClr val="accent1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Detect biased NLI sentence pairs where the second sentence introduces a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gender reference not justified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by the first.</a:t>
            </a:r>
            <a:endParaRPr lang="he-IL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Fine-tune  baseline models by using pre-trained SBERT model, to classify sentence pairs as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biased or not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Use GPT-4o and GPT-3.5 models to rewrite biased outputs with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balanced gender ratio of male and female sentences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he-IL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Evaluate the effectiveness of rewriting using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embedding-based bias scoring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Compare freezing strategies, model types, and prompting styles in both detection and mitigation stages</a:t>
            </a:r>
            <a:r>
              <a:rPr lang="en-US" sz="2000" i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8344CCC-8EF8-E592-F861-9CA091957A93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kern="0">
                <a:solidFill>
                  <a:schemeClr val="bg1"/>
                </a:solidFill>
                <a:ea typeface="Calibri"/>
                <a:cs typeface="Calibri"/>
              </a:rPr>
              <a:t>Formal</a:t>
            </a:r>
            <a:r>
              <a:rPr lang="en-US" sz="3200" b="1" u="sng" kern="0">
                <a:solidFill>
                  <a:schemeClr val="bg1"/>
                </a:solidFill>
                <a:latin typeface="Aptos"/>
                <a:ea typeface="Calibri"/>
                <a:cs typeface="Calibri"/>
              </a:rPr>
              <a:t> Task Specification</a:t>
            </a:r>
            <a:endParaRPr lang="he-IL"/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2F9198AD-B020-76DA-8656-27874CECC705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A6CC839-AB58-C3E0-3460-5207C5EFDD17}"/>
              </a:ext>
            </a:extLst>
          </p:cNvPr>
          <p:cNvSpPr txBox="1"/>
          <p:nvPr/>
        </p:nvSpPr>
        <p:spPr>
          <a:xfrm>
            <a:off x="674961" y="853806"/>
            <a:ext cx="12973369" cy="84330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b="1" u="sng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Task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1: </a:t>
            </a:r>
            <a:r>
              <a:rPr lang="af-ZA" sz="2400" b="1" u="sng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Bias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b="1" u="sng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Detection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af-ZA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Input: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Segoe UI"/>
                <a:cs typeface="Segoe UI"/>
              </a:rPr>
              <a:t>Synthetic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data </a:t>
            </a:r>
            <a:r>
              <a:rPr lang="af-ZA" sz="2000" dirty="0" err="1">
                <a:solidFill>
                  <a:schemeClr val="bg1"/>
                </a:solidFill>
                <a:latin typeface="Segoe UI"/>
                <a:cs typeface="Segoe UI"/>
              </a:rPr>
              <a:t>we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Segoe UI"/>
                <a:cs typeface="Segoe UI"/>
              </a:rPr>
              <a:t>created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of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pairs (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Premise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-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first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Hypothesis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-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second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)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where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first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premise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describes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role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profession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a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relative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 of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other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person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hypothesis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include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 gender term (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like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she,her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him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,...)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refers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entity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.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Output</a:t>
            </a:r>
            <a:r>
              <a:rPr lang="af-ZA" sz="20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he-IL" sz="2000" dirty="0">
              <a:solidFill>
                <a:schemeClr val="accent1">
                  <a:lumMod val="40000"/>
                  <a:lumOff val="60000"/>
                </a:schemeClr>
              </a:solidFill>
              <a:latin typeface="Segoe UI"/>
              <a:ea typeface="+mn-lt"/>
              <a:cs typeface="Segoe UI"/>
            </a:endParaRPr>
          </a:p>
          <a:p>
            <a:pPr algn="l"/>
            <a:r>
              <a:rPr lang="af-ZA" sz="2000" dirty="0">
                <a:solidFill>
                  <a:schemeClr val="bg1"/>
                </a:solidFill>
                <a:latin typeface="Aptos"/>
                <a:ea typeface="+mn-lt"/>
                <a:cs typeface="Segoe UI"/>
              </a:rPr>
              <a:t> 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Classification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labels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 - "1" </a:t>
            </a:r>
            <a:r>
              <a:rPr lang="af-ZA" sz="2000" dirty="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or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"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0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".</a:t>
            </a:r>
            <a:endParaRPr lang="he-IL" sz="2000" dirty="0">
              <a:solidFill>
                <a:schemeClr val="bg1"/>
              </a:solidFill>
              <a:latin typeface="Segoe UI"/>
              <a:ea typeface="+mn-lt"/>
              <a:cs typeface="Segoe UI"/>
            </a:endParaRPr>
          </a:p>
          <a:p>
            <a:pPr lvl="1"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 gender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 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assumed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without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justification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first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(“My </a:t>
            </a:r>
            <a:r>
              <a:rPr lang="af-ZA" sz="20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friend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is a </a:t>
            </a:r>
            <a:r>
              <a:rPr lang="af-ZA" sz="2000" err="1">
                <a:solidFill>
                  <a:schemeClr val="bg1"/>
                </a:solidFill>
                <a:cs typeface="Arial"/>
              </a:rPr>
              <a:t>lawyer</a:t>
            </a:r>
            <a:r>
              <a:rPr lang="af-ZA" sz="2000" dirty="0">
                <a:solidFill>
                  <a:schemeClr val="bg1"/>
                </a:solidFill>
                <a:cs typeface="Arial"/>
              </a:rPr>
              <a:t>. </a:t>
            </a:r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She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works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...") ,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then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it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label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=1</a:t>
            </a:r>
            <a:endParaRPr lang="en-US" sz="2000" dirty="0">
              <a:solidFill>
                <a:schemeClr val="bg1"/>
              </a:solidFill>
              <a:latin typeface="Aptos" panose="02110004020202020204"/>
              <a:cs typeface="Arial"/>
            </a:endParaRPr>
          </a:p>
          <a:p>
            <a:pPr lvl="1" algn="l"/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In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any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other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case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-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if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gender term in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second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sentence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is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inferable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clear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(“My </a:t>
            </a:r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mother</a:t>
            </a:r>
            <a:r>
              <a:rPr lang="af-ZA" sz="20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is a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lawyer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. </a:t>
            </a:r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She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works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...),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pair is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not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biased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label</a:t>
            </a:r>
            <a:r>
              <a:rPr lang="af-ZA" sz="2000" dirty="0">
                <a:solidFill>
                  <a:schemeClr val="bg1"/>
                </a:solidFill>
                <a:latin typeface="Aptos"/>
                <a:cs typeface="Segoe UI"/>
              </a:rPr>
              <a:t>=0</a:t>
            </a:r>
            <a:endParaRPr lang="af-ZA" sz="2000" dirty="0" err="1">
              <a:solidFill>
                <a:schemeClr val="bg1"/>
              </a:solidFill>
              <a:cs typeface="Segoe UI"/>
            </a:endParaRPr>
          </a:p>
          <a:p>
            <a:pPr algn="l"/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 </a:t>
            </a:r>
            <a:r>
              <a:rPr lang="af-ZA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Metrics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 </a:t>
            </a:r>
            <a:endParaRPr lang="he-IL" sz="2000">
              <a:solidFill>
                <a:schemeClr val="accent1">
                  <a:lumMod val="40000"/>
                  <a:lumOff val="60000"/>
                </a:schemeClr>
              </a:solidFill>
              <a:latin typeface="Segoe UI"/>
              <a:cs typeface="Segoe UI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Classification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Accuracy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, F1,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Recall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Precision</a:t>
            </a:r>
            <a:endParaRPr lang="af-ZA" sz="20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br>
              <a:rPr lang="en-US" dirty="0">
                <a:cs typeface="Segoe UI"/>
              </a:rPr>
            </a:br>
            <a:endParaRPr lang="en-US">
              <a:solidFill>
                <a:srgbClr val="000000"/>
              </a:solidFill>
              <a:cs typeface="Segoe UI"/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Task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2: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Bias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Mitigation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Rewriting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af-ZA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Input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af-ZA" sz="2000" dirty="0">
                <a:ea typeface="+mn-lt"/>
                <a:cs typeface="+mn-lt"/>
              </a:rPr>
            </a:b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pairs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labeled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endParaRPr lang="af-ZA" err="1">
              <a:solidFill>
                <a:schemeClr val="bg1"/>
              </a:solidFill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Output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af-ZA" sz="2000" dirty="0">
                <a:ea typeface="+mn-lt"/>
                <a:cs typeface="+mn-lt"/>
              </a:rPr>
            </a:b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Rewritten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versions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hypothesis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):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rewritten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gender-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balanced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–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expecting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half of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them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have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a male term (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like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"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")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other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half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have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female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term (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like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"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she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")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Metrics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af-ZA" sz="2000" dirty="0">
                <a:ea typeface="+mn-lt"/>
                <a:cs typeface="+mn-lt"/>
              </a:rPr>
            </a:b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Cosine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similarity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“man”/“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woman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”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embeddings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distances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≈ 0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algn="l"/>
            <a:endParaRPr lang="af-ZA" sz="24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af-ZA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89896-99C2-EBE1-8D7C-340019B8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E9C12B2-B843-18A8-6AE0-641A161C2F8E}"/>
              </a:ext>
            </a:extLst>
          </p:cNvPr>
          <p:cNvSpPr/>
          <p:nvPr/>
        </p:nvSpPr>
        <p:spPr>
          <a:xfrm>
            <a:off x="370085" y="501887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latin typeface="Aptos"/>
                <a:ea typeface="Calibri"/>
                <a:cs typeface="Segoe UI"/>
              </a:rPr>
              <a:t>High Level Plan</a:t>
            </a:r>
            <a:endParaRPr lang="en-US" sz="3200" dirty="0" err="1">
              <a:solidFill>
                <a:schemeClr val="bg1"/>
              </a:solidFill>
              <a:latin typeface="Aptos"/>
              <a:ea typeface="Calibri"/>
              <a:cs typeface="Segoe UI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D5AC61C5-4F83-9643-9B64-37E674CD0202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42D0222-7B35-A20D-EB7D-542A2DCACFBF}"/>
              </a:ext>
            </a:extLst>
          </p:cNvPr>
          <p:cNvSpPr txBox="1"/>
          <p:nvPr/>
        </p:nvSpPr>
        <p:spPr>
          <a:xfrm>
            <a:off x="828642" y="1368637"/>
            <a:ext cx="12973369" cy="5724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000" dirty="0">
                <a:solidFill>
                  <a:srgbClr val="FF6B6B"/>
                </a:solidFill>
                <a:ea typeface="+mn-lt"/>
                <a:cs typeface="+mn-lt"/>
              </a:rPr>
              <a:t> 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Data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generation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/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labeling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8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generate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synthetic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dataset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by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using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prompt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engineering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other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specific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labeling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strategies (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using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names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dictionary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, gender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terms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dictionary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more)</a:t>
            </a:r>
            <a:r>
              <a:rPr lang="af-ZA" sz="2000" dirty="0">
                <a:solidFill>
                  <a:srgbClr val="FF6B6B"/>
                </a:solidFill>
                <a:cs typeface="Arial"/>
              </a:rPr>
              <a:t> </a:t>
            </a:r>
            <a:endParaRPr lang="he-IL" dirty="0">
              <a:solidFill>
                <a:srgbClr val="000000"/>
              </a:solidFill>
              <a:cs typeface="Arial"/>
            </a:endParaRPr>
          </a:p>
          <a:p>
            <a:pPr algn="l"/>
            <a:endParaRPr lang="af-ZA" sz="2000">
              <a:solidFill>
                <a:srgbClr val="FF6B6B"/>
              </a:solidFill>
              <a:latin typeface="Aptos"/>
              <a:cs typeface="Arial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Detection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u="sng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Compare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rgbClr val="FFFFFF"/>
                </a:solidFill>
                <a:latin typeface="Segoe UI"/>
                <a:cs typeface="Segoe UI"/>
              </a:rPr>
              <a:t>generative</a:t>
            </a:r>
            <a:r>
              <a:rPr lang="af-ZA"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models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like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GPT-3.5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, GPT-4o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vs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pretrained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SBERT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with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different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fine-tuning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approaches</a:t>
            </a:r>
            <a:r>
              <a:rPr lang="af-ZA" sz="20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validation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on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labeled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test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partition</a:t>
            </a:r>
            <a:endParaRPr lang="he-IL" err="1">
              <a:solidFill>
                <a:schemeClr val="bg1"/>
              </a:solidFill>
              <a:latin typeface="Aptos" panose="02110004020202020204"/>
              <a:cs typeface="Arial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Rewriting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using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generative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LLMs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like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GPT4o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rewrite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biased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male/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female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with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probability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of 0.5</a:t>
            </a:r>
            <a:endParaRPr lang="af-ZA" dirty="0">
              <a:solidFill>
                <a:schemeClr val="bg1"/>
              </a:solidFill>
              <a:latin typeface="Aptos" panose="02110004020202020204"/>
              <a:cs typeface="Segoe U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Evaluation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Metric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 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"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Embed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'man'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'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woman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'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reference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phrases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measure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cosine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distances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compute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gender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bias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.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Based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on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distance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creating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gendered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embeddings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calculating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average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biased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</a:t>
            </a:r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r>
              <a:rPr lang="af-ZA" sz="2000" b="1" dirty="0">
                <a:solidFill>
                  <a:srgbClr val="FF6B6B"/>
                </a:solidFill>
                <a:latin typeface="Segoe UI"/>
                <a:cs typeface="Segoe UI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Validation</a:t>
            </a:r>
            <a:r>
              <a:rPr lang="af-ZA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Expect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biased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sets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|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| &gt;&gt; 0,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expect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rewritten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sets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|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| ≈ 0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for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successful</a:t>
            </a:r>
            <a:r>
              <a:rPr lang="af-ZA" sz="20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debiasing</a:t>
            </a:r>
            <a:endParaRPr lang="af-ZA" sz="20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endParaRPr lang="af-ZA" sz="2000">
              <a:solidFill>
                <a:srgbClr val="FFFFFF"/>
              </a:solidFill>
              <a:cs typeface="Arial"/>
            </a:endParaRPr>
          </a:p>
          <a:p>
            <a:pPr algn="l"/>
            <a:endParaRPr lang="af-ZA" sz="24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985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F64A25B-DB98-BDD1-CB7C-8B4A830ADAE4}"/>
              </a:ext>
            </a:extLst>
          </p:cNvPr>
          <p:cNvSpPr/>
          <p:nvPr/>
        </p:nvSpPr>
        <p:spPr>
          <a:xfrm>
            <a:off x="3868978" y="591336"/>
            <a:ext cx="6629957" cy="70877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algn="ctr"/>
            <a:r>
              <a:rPr lang="en-US" sz="3200" b="1" u="sng">
                <a:solidFill>
                  <a:schemeClr val="bg1"/>
                </a:solidFill>
              </a:rPr>
              <a:t>Prior</a:t>
            </a:r>
            <a:r>
              <a:rPr lang="en-US" sz="3200" b="1" u="sng" dirty="0">
                <a:solidFill>
                  <a:schemeClr val="bg1"/>
                </a:solidFill>
              </a:rPr>
              <a:t> Art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תיבת טקסט 5">
            <a:extLst>
              <a:ext uri="{FF2B5EF4-FFF2-40B4-BE49-F238E27FC236}">
                <a16:creationId xmlns:a16="http://schemas.microsoft.com/office/drawing/2014/main" id="{68E02ABE-B553-42D5-8E73-C0BE2C95295A}"/>
              </a:ext>
            </a:extLst>
          </p:cNvPr>
          <p:cNvSpPr txBox="1"/>
          <p:nvPr/>
        </p:nvSpPr>
        <p:spPr>
          <a:xfrm>
            <a:off x="1851285" y="6621443"/>
            <a:ext cx="10661601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br>
              <a:rPr lang="en-US" dirty="0"/>
            </a:br>
            <a:endParaRPr lang="en-US" sz="2400" b="0" i="0" u="none" strike="noStrike" kern="1200" cap="none" spc="0" baseline="0">
              <a:solidFill>
                <a:schemeClr val="bg1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תיבת טקסט 8">
            <a:extLst>
              <a:ext uri="{FF2B5EF4-FFF2-40B4-BE49-F238E27FC236}">
                <a16:creationId xmlns:a16="http://schemas.microsoft.com/office/drawing/2014/main" id="{4E725E4F-7112-5246-FCFB-5E30091C594B}"/>
              </a:ext>
            </a:extLst>
          </p:cNvPr>
          <p:cNvSpPr txBox="1"/>
          <p:nvPr/>
        </p:nvSpPr>
        <p:spPr>
          <a:xfrm>
            <a:off x="1851285" y="2945309"/>
            <a:ext cx="2623276" cy="3313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DCD7E5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מלבן 10">
            <a:extLst>
              <a:ext uri="{FF2B5EF4-FFF2-40B4-BE49-F238E27FC236}">
                <a16:creationId xmlns:a16="http://schemas.microsoft.com/office/drawing/2014/main" id="{D34905ED-F864-B773-8FC0-03E7843AB38E}"/>
              </a:ext>
            </a:extLst>
          </p:cNvPr>
          <p:cNvSpPr/>
          <p:nvPr/>
        </p:nvSpPr>
        <p:spPr>
          <a:xfrm>
            <a:off x="12634347" y="7581500"/>
            <a:ext cx="1930398" cy="609603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EAF9AD0-6BDE-3A87-A4A5-A97C18839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75613"/>
              </p:ext>
            </p:extLst>
          </p:nvPr>
        </p:nvGraphicFramePr>
        <p:xfrm>
          <a:off x="0" y="1869166"/>
          <a:ext cx="14630400" cy="44805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752386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86644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23825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95985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612545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20478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Source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Title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Solved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Approach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/Model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Metrics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Results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43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“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Counterfactually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Augmented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Data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Improves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Robustness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in NLI”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Kaushik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al., 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NLI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classification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fairness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through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examples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fine-tuned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original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human-edited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SNLI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edits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Robustness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Gap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Improved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generalization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reduced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reliance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heuristics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“BERT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for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Natural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Inference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” (Devlin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al., 2019,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original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paper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Sentence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-pair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classification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including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NLI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Fine-tuning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pre-trained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NLI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datasets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MNLI, SNLI,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SciTail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Achieved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state-of-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the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-art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performance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MNLI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GLUE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benchmark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9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“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: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Measuring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stereotypical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pretrained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models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”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Nadeem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al., 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Evaluating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social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gender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pretrained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models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benchmark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applied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to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BERT,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RoBERTa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, GPT-2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vs.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anti-stereotype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triplets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, LM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Most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LMs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showed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toward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stereotypical</a:t>
                      </a:r>
                      <a:r>
                        <a:rPr lang="af-ZA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completions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3995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CAA36-6F3B-2AED-2E55-C376D211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7852A5-F7D3-3A55-005A-01165AC26D7E}"/>
              </a:ext>
            </a:extLst>
          </p:cNvPr>
          <p:cNvSpPr/>
          <p:nvPr/>
        </p:nvSpPr>
        <p:spPr>
          <a:xfrm>
            <a:off x="370085" y="332838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Data Preparation/Description</a:t>
            </a:r>
            <a:endParaRPr lang="he-IL" b="1" u="sng" dirty="0">
              <a:solidFill>
                <a:schemeClr val="bg1"/>
              </a:solidFill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E0A1815B-A9FC-29C8-C310-C4975CB9724D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3F0B90B4-101C-359C-E98F-7527A56A264B}"/>
              </a:ext>
            </a:extLst>
          </p:cNvPr>
          <p:cNvSpPr txBox="1"/>
          <p:nvPr/>
        </p:nvSpPr>
        <p:spPr>
          <a:xfrm>
            <a:off x="669711" y="1137834"/>
            <a:ext cx="12973369" cy="60016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Name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labeled_dataset1</a:t>
            </a:r>
            <a:endParaRPr lang="he-IL" sz="2400" dirty="0">
              <a:solidFill>
                <a:schemeClr val="bg1"/>
              </a:solidFill>
              <a:ea typeface="+mn-lt"/>
              <a:cs typeface="Arial" panose="020B0604020202020204" pitchFamily="34" charset="0"/>
            </a:endParaRPr>
          </a:p>
          <a:p>
            <a:pPr algn="l"/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Link</a:t>
            </a:r>
            <a:r>
              <a:rPr lang="af-ZA" sz="2400" dirty="0">
                <a:solidFill>
                  <a:schemeClr val="bg1"/>
                </a:solidFill>
              </a:rPr>
              <a:t>: 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dataset_link</a:t>
            </a:r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Fields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Sentence1</a:t>
            </a:r>
            <a:r>
              <a:rPr lang="af-ZA" sz="2400" dirty="0">
                <a:solidFill>
                  <a:schemeClr val="bg1"/>
                </a:solidFill>
              </a:rPr>
              <a:t>: a </a:t>
            </a:r>
            <a:r>
              <a:rPr lang="af-ZA" sz="2400" dirty="0" err="1">
                <a:solidFill>
                  <a:schemeClr val="bg1"/>
                </a:solidFill>
              </a:rPr>
              <a:t>general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sentence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that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describes</a:t>
            </a:r>
            <a:r>
              <a:rPr lang="af-ZA" sz="2400" dirty="0">
                <a:solidFill>
                  <a:schemeClr val="bg1"/>
                </a:solidFill>
              </a:rPr>
              <a:t> a </a:t>
            </a:r>
            <a:r>
              <a:rPr lang="af-ZA" sz="2400" dirty="0" err="1">
                <a:solidFill>
                  <a:schemeClr val="bg1"/>
                </a:solidFill>
              </a:rPr>
              <a:t>situation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with</a:t>
            </a:r>
            <a:r>
              <a:rPr lang="af-ZA" sz="2400" dirty="0">
                <a:solidFill>
                  <a:schemeClr val="bg1"/>
                </a:solidFill>
              </a:rPr>
              <a:t> a </a:t>
            </a:r>
            <a:r>
              <a:rPr lang="af-ZA" sz="2400" dirty="0" err="1">
                <a:solidFill>
                  <a:schemeClr val="bg1"/>
                </a:solidFill>
              </a:rPr>
              <a:t>person</a:t>
            </a:r>
            <a:r>
              <a:rPr lang="af-ZA" sz="2400" dirty="0">
                <a:solidFill>
                  <a:schemeClr val="bg1"/>
                </a:solidFill>
              </a:rPr>
              <a:t>/</a:t>
            </a:r>
            <a:r>
              <a:rPr lang="af-ZA" sz="2400" dirty="0" err="1">
                <a:solidFill>
                  <a:schemeClr val="bg1"/>
                </a:solidFill>
              </a:rPr>
              <a:t>role</a:t>
            </a:r>
            <a:r>
              <a:rPr lang="af-ZA" sz="2400" dirty="0">
                <a:solidFill>
                  <a:schemeClr val="bg1"/>
                </a:solidFill>
              </a:rPr>
              <a:t>/</a:t>
            </a:r>
            <a:r>
              <a:rPr lang="af-ZA" sz="2400" dirty="0" err="1">
                <a:solidFill>
                  <a:schemeClr val="bg1"/>
                </a:solidFill>
              </a:rPr>
              <a:t>profession</a:t>
            </a:r>
            <a:r>
              <a:rPr lang="af-ZA" sz="2400" dirty="0">
                <a:solidFill>
                  <a:schemeClr val="bg1"/>
                </a:solidFill>
              </a:rPr>
              <a:t> without </a:t>
            </a:r>
            <a:r>
              <a:rPr lang="af-ZA" sz="2400" dirty="0" err="1">
                <a:solidFill>
                  <a:schemeClr val="bg1"/>
                </a:solidFill>
              </a:rPr>
              <a:t>refering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to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its</a:t>
            </a:r>
            <a:r>
              <a:rPr lang="af-ZA" sz="2400" dirty="0">
                <a:solidFill>
                  <a:schemeClr val="bg1"/>
                </a:solidFill>
              </a:rPr>
              <a:t> gender.</a:t>
            </a: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 </a:t>
            </a:r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Sentence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2:</a:t>
            </a:r>
            <a:r>
              <a:rPr lang="af-ZA" sz="2400" dirty="0">
                <a:solidFill>
                  <a:schemeClr val="bg1"/>
                </a:solidFill>
              </a:rPr>
              <a:t> a </a:t>
            </a:r>
            <a:r>
              <a:rPr lang="af-ZA" sz="2400" err="1">
                <a:solidFill>
                  <a:schemeClr val="bg1"/>
                </a:solidFill>
              </a:rPr>
              <a:t>sentence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that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continues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privious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one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mentions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gender of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person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that</a:t>
            </a:r>
            <a:r>
              <a:rPr lang="af-ZA" sz="2400" dirty="0">
                <a:solidFill>
                  <a:schemeClr val="bg1"/>
                </a:solidFill>
              </a:rPr>
              <a:t> was </a:t>
            </a:r>
            <a:r>
              <a:rPr lang="af-ZA" sz="2400" err="1">
                <a:solidFill>
                  <a:schemeClr val="bg1"/>
                </a:solidFill>
              </a:rPr>
              <a:t>mentioned</a:t>
            </a:r>
            <a:r>
              <a:rPr lang="af-ZA" sz="2400" dirty="0">
                <a:solidFill>
                  <a:schemeClr val="bg1"/>
                </a:solidFill>
              </a:rPr>
              <a:t> in it.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4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1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there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contextual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bias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(gender term in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2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concluded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1),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0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there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Data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generation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GPT4o model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create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prompt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generative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model  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Improving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instruction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giving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GPT 4o in 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new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session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Generating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30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each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time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acheive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stability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diversity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</a:p>
          <a:p>
            <a:pPr algn="l"/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generated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improving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getting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more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accurate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relevant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results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9">
            <a:extLst>
              <a:ext uri="{FF2B5EF4-FFF2-40B4-BE49-F238E27FC236}">
                <a16:creationId xmlns:a16="http://schemas.microsoft.com/office/drawing/2014/main" id="{11655129-8B34-9300-6F1A-5AE8BA31A351}"/>
              </a:ext>
            </a:extLst>
          </p:cNvPr>
          <p:cNvSpPr txBox="1"/>
          <p:nvPr/>
        </p:nvSpPr>
        <p:spPr>
          <a:xfrm>
            <a:off x="669711" y="338695"/>
            <a:ext cx="12973369" cy="74789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af-ZA" sz="2400" dirty="0">
              <a:solidFill>
                <a:schemeClr val="bg1"/>
              </a:solidFill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Labeling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process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Collecting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terms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1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indicate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gender of a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person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like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aunt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father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Sean,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Sister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Lily (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family-gendered-terms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creating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2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dictionaries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them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one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family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terms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other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af-ZA" sz="2400" dirty="0">
              <a:solidFill>
                <a:schemeClr val="bg1"/>
              </a:solidFill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</a:rPr>
              <a:t>Writing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code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that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searches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for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one</a:t>
            </a:r>
            <a:r>
              <a:rPr lang="af-ZA" sz="2400" dirty="0">
                <a:solidFill>
                  <a:schemeClr val="bg1"/>
                </a:solidFill>
              </a:rPr>
              <a:t> of 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words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from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these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dictionaries</a:t>
            </a:r>
            <a:r>
              <a:rPr lang="af-ZA" sz="2400" dirty="0">
                <a:solidFill>
                  <a:schemeClr val="bg1"/>
                </a:solidFill>
              </a:rPr>
              <a:t> in 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first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sentences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if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finds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one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it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labels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them</a:t>
            </a:r>
            <a:r>
              <a:rPr lang="af-ZA" sz="2400" dirty="0">
                <a:solidFill>
                  <a:schemeClr val="bg1"/>
                </a:solidFill>
              </a:rPr>
              <a:t> as </a:t>
            </a:r>
            <a:r>
              <a:rPr lang="af-ZA" sz="2400" dirty="0" err="1">
                <a:solidFill>
                  <a:schemeClr val="bg1"/>
                </a:solidFill>
              </a:rPr>
              <a:t>not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biased</a:t>
            </a:r>
            <a:r>
              <a:rPr lang="af-ZA" sz="2400" dirty="0">
                <a:solidFill>
                  <a:schemeClr val="bg1"/>
                </a:solidFill>
              </a:rPr>
              <a:t>=0. </a:t>
            </a:r>
            <a:r>
              <a:rPr lang="af-ZA" sz="2400" dirty="0" err="1">
                <a:solidFill>
                  <a:schemeClr val="bg1"/>
                </a:solidFill>
              </a:rPr>
              <a:t>Otherwise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they</a:t>
            </a:r>
            <a:r>
              <a:rPr lang="af-ZA" sz="2400" dirty="0">
                <a:solidFill>
                  <a:schemeClr val="bg1"/>
                </a:solidFill>
              </a:rPr>
              <a:t> are </a:t>
            </a:r>
            <a:r>
              <a:rPr lang="af-ZA" sz="2400" dirty="0" err="1">
                <a:solidFill>
                  <a:schemeClr val="bg1"/>
                </a:solidFill>
              </a:rPr>
              <a:t>labeled</a:t>
            </a:r>
            <a:r>
              <a:rPr lang="af-ZA" sz="2400" dirty="0">
                <a:solidFill>
                  <a:schemeClr val="bg1"/>
                </a:solidFill>
              </a:rPr>
              <a:t> as </a:t>
            </a:r>
            <a:r>
              <a:rPr lang="af-ZA" sz="2400" dirty="0" err="1">
                <a:solidFill>
                  <a:schemeClr val="bg1"/>
                </a:solidFill>
              </a:rPr>
              <a:t>biased</a:t>
            </a:r>
            <a:r>
              <a:rPr lang="af-ZA" sz="2400" dirty="0">
                <a:solidFill>
                  <a:schemeClr val="bg1"/>
                </a:solidFill>
              </a:rPr>
              <a:t>=0 </a:t>
            </a: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solve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problem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unisex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went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through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every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name in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dictionary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created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constructed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Unisex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*</a:t>
            </a:r>
            <a:endParaRPr lang="af-ZA" sz="2400" dirty="0">
              <a:solidFill>
                <a:schemeClr val="bg1"/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wrote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another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code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find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these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Unisex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replaces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explicit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gender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*</a:t>
            </a:r>
            <a:endParaRPr lang="af-ZA" sz="2400" dirty="0">
              <a:solidFill>
                <a:schemeClr val="bg1"/>
              </a:solidFill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Date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properties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Total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Samples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3,400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pairs</a:t>
            </a:r>
            <a:endParaRPr lang="af-ZA" sz="2400" dirty="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Distribution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Label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0:</a:t>
            </a:r>
            <a:r>
              <a:rPr lang="af-ZA" sz="2400" dirty="0">
                <a:solidFill>
                  <a:schemeClr val="bg1"/>
                </a:solidFill>
              </a:rPr>
              <a:t> 1760 </a:t>
            </a:r>
            <a:r>
              <a:rPr lang="af-ZA" sz="2400" err="1">
                <a:solidFill>
                  <a:schemeClr val="bg1"/>
                </a:solidFill>
              </a:rPr>
              <a:t>samples</a:t>
            </a:r>
            <a:r>
              <a:rPr lang="af-ZA" sz="2400" dirty="0">
                <a:solidFill>
                  <a:schemeClr val="bg1"/>
                </a:solidFill>
              </a:rPr>
              <a:t> (</a:t>
            </a:r>
            <a:r>
              <a:rPr lang="af-ZA" sz="2400" err="1">
                <a:solidFill>
                  <a:schemeClr val="bg1"/>
                </a:solidFill>
              </a:rPr>
              <a:t>about</a:t>
            </a:r>
            <a:r>
              <a:rPr lang="af-ZA" sz="2400" dirty="0">
                <a:solidFill>
                  <a:schemeClr val="bg1"/>
                </a:solidFill>
              </a:rPr>
              <a:t> 50%)</a:t>
            </a: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1: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1659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about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50%)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8E92D01-62F8-C580-FC06-464ACDC5DB95}"/>
              </a:ext>
            </a:extLst>
          </p:cNvPr>
          <p:cNvSpPr/>
          <p:nvPr/>
        </p:nvSpPr>
        <p:spPr>
          <a:xfrm>
            <a:off x="370085" y="332838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Data Preparation/Description</a:t>
            </a:r>
            <a:endParaRPr lang="he-IL" b="1" u="sng" dirty="0">
              <a:solidFill>
                <a:schemeClr val="bg1"/>
              </a:solidFill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87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EFD88-F643-7E9D-B3BD-5D0C6A50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0B410EB-B03F-6B4E-FFF0-BD9736665769}"/>
              </a:ext>
            </a:extLst>
          </p:cNvPr>
          <p:cNvSpPr/>
          <p:nvPr/>
        </p:nvSpPr>
        <p:spPr>
          <a:xfrm>
            <a:off x="370085" y="332838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Data Preparation/Description</a:t>
            </a:r>
            <a:endParaRPr lang="he-IL" b="1" u="sng" dirty="0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ADE87359-DAE8-5BA8-F642-BBA0A59ADE6C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6CD1F0D9-E63E-D4FA-C095-C0D57590B3D4}"/>
              </a:ext>
            </a:extLst>
          </p:cNvPr>
          <p:cNvSpPr txBox="1"/>
          <p:nvPr/>
        </p:nvSpPr>
        <p:spPr>
          <a:xfrm>
            <a:off x="669711" y="1176132"/>
            <a:ext cx="12973369" cy="65248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Input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Features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:</a:t>
            </a:r>
          </a:p>
          <a:p>
            <a:pPr algn="l"/>
            <a:r>
              <a:rPr lang="af-ZA" sz="2000" b="1" err="1">
                <a:solidFill>
                  <a:schemeClr val="bg1"/>
                </a:solidFill>
              </a:rPr>
              <a:t>Vocabulary</a:t>
            </a:r>
            <a:r>
              <a:rPr lang="af-ZA" sz="2000" b="1" dirty="0">
                <a:solidFill>
                  <a:schemeClr val="bg1"/>
                </a:solidFill>
              </a:rPr>
              <a:t> </a:t>
            </a:r>
            <a:r>
              <a:rPr lang="af-ZA" sz="2000" b="1" err="1">
                <a:solidFill>
                  <a:schemeClr val="bg1"/>
                </a:solidFill>
              </a:rPr>
              <a:t>diversity</a:t>
            </a:r>
            <a:r>
              <a:rPr lang="af-ZA" sz="2000" dirty="0">
                <a:solidFill>
                  <a:schemeClr val="bg1"/>
                </a:solidFill>
              </a:rPr>
              <a:t>: High — </a:t>
            </a:r>
            <a:r>
              <a:rPr lang="af-ZA" sz="2000" err="1">
                <a:solidFill>
                  <a:schemeClr val="bg1"/>
                </a:solidFill>
              </a:rPr>
              <a:t>includes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hundreds</a:t>
            </a:r>
            <a:r>
              <a:rPr lang="af-ZA" sz="2000" dirty="0">
                <a:solidFill>
                  <a:schemeClr val="bg1"/>
                </a:solidFill>
              </a:rPr>
              <a:t> of </a:t>
            </a:r>
            <a:r>
              <a:rPr lang="af-ZA" sz="2000" err="1">
                <a:solidFill>
                  <a:schemeClr val="bg1"/>
                </a:solidFill>
              </a:rPr>
              <a:t>professions</a:t>
            </a:r>
            <a:r>
              <a:rPr lang="af-ZA" sz="2000" dirty="0">
                <a:solidFill>
                  <a:schemeClr val="bg1"/>
                </a:solidFill>
              </a:rPr>
              <a:t>, hobbies, </a:t>
            </a:r>
            <a:r>
              <a:rPr lang="af-ZA" sz="2000" err="1">
                <a:solidFill>
                  <a:schemeClr val="bg1"/>
                </a:solidFill>
              </a:rPr>
              <a:t>family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terms</a:t>
            </a:r>
            <a:r>
              <a:rPr lang="af-ZA" sz="2000" dirty="0">
                <a:solidFill>
                  <a:schemeClr val="bg1"/>
                </a:solidFill>
              </a:rPr>
              <a:t>, </a:t>
            </a:r>
            <a:r>
              <a:rPr lang="af-ZA" sz="2000" err="1">
                <a:solidFill>
                  <a:schemeClr val="bg1"/>
                </a:solidFill>
              </a:rPr>
              <a:t>and</a:t>
            </a:r>
            <a:r>
              <a:rPr lang="af-ZA" sz="2000" dirty="0">
                <a:solidFill>
                  <a:schemeClr val="bg1"/>
                </a:solidFill>
              </a:rPr>
              <a:t> name </a:t>
            </a:r>
            <a:r>
              <a:rPr lang="af-ZA" sz="2000" err="1">
                <a:solidFill>
                  <a:schemeClr val="bg1"/>
                </a:solidFill>
              </a:rPr>
              <a:t>variants</a:t>
            </a:r>
            <a:endParaRPr lang="he-IL" sz="2000">
              <a:solidFill>
                <a:schemeClr val="bg1"/>
              </a:solidFill>
              <a:cs typeface="Arial"/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</a:rPr>
              <a:t>Lenth</a:t>
            </a:r>
            <a:r>
              <a:rPr lang="af-ZA" sz="2000" dirty="0">
                <a:solidFill>
                  <a:schemeClr val="bg1"/>
                </a:solidFill>
              </a:rPr>
              <a:t> of input </a:t>
            </a:r>
            <a:r>
              <a:rPr lang="af-ZA" sz="2000" dirty="0" err="1">
                <a:solidFill>
                  <a:schemeClr val="bg1"/>
                </a:solidFill>
              </a:rPr>
              <a:t>diversity</a:t>
            </a:r>
            <a:r>
              <a:rPr lang="af-ZA" sz="2000" dirty="0">
                <a:solidFill>
                  <a:schemeClr val="bg1"/>
                </a:solidFill>
              </a:rPr>
              <a:t>: </a:t>
            </a:r>
            <a:r>
              <a:rPr lang="af-ZA" sz="2000" dirty="0" err="1">
                <a:solidFill>
                  <a:schemeClr val="bg1"/>
                </a:solidFill>
              </a:rPr>
              <a:t>the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length</a:t>
            </a:r>
            <a:r>
              <a:rPr lang="af-ZA" sz="2000" dirty="0">
                <a:solidFill>
                  <a:schemeClr val="bg1"/>
                </a:solidFill>
              </a:rPr>
              <a:t> of </a:t>
            </a:r>
            <a:r>
              <a:rPr lang="af-ZA" sz="2000" dirty="0" err="1">
                <a:solidFill>
                  <a:schemeClr val="bg1"/>
                </a:solidFill>
              </a:rPr>
              <a:t>sentence</a:t>
            </a:r>
            <a:r>
              <a:rPr lang="af-ZA" sz="2000" dirty="0">
                <a:solidFill>
                  <a:schemeClr val="bg1"/>
                </a:solidFill>
              </a:rPr>
              <a:t> 1 </a:t>
            </a:r>
            <a:r>
              <a:rPr lang="af-ZA" sz="2000" dirty="0" err="1">
                <a:solidFill>
                  <a:schemeClr val="bg1"/>
                </a:solidFill>
              </a:rPr>
              <a:t>and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sentence</a:t>
            </a:r>
            <a:r>
              <a:rPr lang="af-ZA" sz="2000" dirty="0">
                <a:solidFill>
                  <a:schemeClr val="bg1"/>
                </a:solidFill>
              </a:rPr>
              <a:t> 2 are different </a:t>
            </a:r>
            <a:r>
              <a:rPr lang="af-ZA" sz="2000" dirty="0" err="1">
                <a:solidFill>
                  <a:schemeClr val="bg1"/>
                </a:solidFill>
              </a:rPr>
              <a:t>and</a:t>
            </a:r>
            <a:r>
              <a:rPr lang="af-ZA" sz="2000" dirty="0">
                <a:solidFill>
                  <a:schemeClr val="bg1"/>
                </a:solidFill>
              </a:rPr>
              <a:t> diverse</a:t>
            </a:r>
            <a:r>
              <a:rPr lang="af-ZA" dirty="0">
                <a:solidFill>
                  <a:schemeClr val="bg1"/>
                </a:solidFill>
              </a:rPr>
              <a:t>: </a:t>
            </a: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 sz="2000" dirty="0">
              <a:solidFill>
                <a:schemeClr val="bg1"/>
              </a:solidFill>
              <a:cs typeface="Arial"/>
            </a:endParaRPr>
          </a:p>
          <a:p>
            <a:pPr algn="l"/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Example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:</a:t>
            </a: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Sentence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1: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“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firefighter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soaked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sweat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emerged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rescued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puppy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.”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Sentence</a:t>
            </a:r>
            <a:r>
              <a:rPr lang="af-ZA" sz="2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2: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“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His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bravery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stunned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crowd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.”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Label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bg1"/>
                </a:solidFill>
                <a:latin typeface="Consolas"/>
                <a:cs typeface="Arial"/>
              </a:rPr>
              <a:t>1</a:t>
            </a:r>
            <a:r>
              <a:rPr lang="af-ZA" sz="2000" dirty="0">
                <a:solidFill>
                  <a:schemeClr val="bg1"/>
                </a:solidFill>
                <a:latin typeface="Aptos"/>
                <a:cs typeface="Arial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Explanation</a:t>
            </a:r>
            <a:r>
              <a:rPr lang="af-ZA" sz="20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pronoun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his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refers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firefighter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without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knowing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gender.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Since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firefighter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" is a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neutral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form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presumption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is a male,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gendered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reference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supported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thus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תמונה 4" descr="תמונה שמכילה תרשים, טקסט, עלילה, צילום מסך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CD60DE34-6639-2F62-7B1B-7D1450AA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43" y="2486100"/>
            <a:ext cx="6093267" cy="25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580D-5FE7-F13F-C77A-389B8F9D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D468D79-8557-0F0B-30F3-05A8599B289B}"/>
              </a:ext>
            </a:extLst>
          </p:cNvPr>
          <p:cNvSpPr/>
          <p:nvPr/>
        </p:nvSpPr>
        <p:spPr>
          <a:xfrm>
            <a:off x="369885" y="568370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dirty="0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he-IL" sz="3200" b="1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29B27FA8-3B4E-5E2F-069B-5934CAFA382A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BF53ECD-5320-5579-6CAE-436C38381881}"/>
              </a:ext>
            </a:extLst>
          </p:cNvPr>
          <p:cNvSpPr txBox="1"/>
          <p:nvPr/>
        </p:nvSpPr>
        <p:spPr>
          <a:xfrm>
            <a:off x="829071" y="1124147"/>
            <a:ext cx="12973369" cy="82484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Chat GPT 4o/3.5 as a </a:t>
            </a:r>
            <a:r>
              <a:rPr lang="af-ZA" sz="2000" b="1" u="sng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classifier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model 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–</a:t>
            </a:r>
            <a:endParaRPr lang="he-IL" sz="2000" dirty="0">
              <a:solidFill>
                <a:schemeClr val="bg1"/>
              </a:solidFill>
              <a:latin typeface="Aptos" panose="02110004020202020204"/>
              <a:cs typeface="Arial" panose="020B0604020202020204" pitchFamily="34" charset="0"/>
            </a:endParaRPr>
          </a:p>
          <a:p>
            <a:pPr algn="l"/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these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models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label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30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samples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as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biased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biased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in a loop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created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API,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way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give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their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predictions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he-IL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Does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train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data,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but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uses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zero-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shot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inference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is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written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colab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af-ZA" sz="2000">
              <a:solidFill>
                <a:schemeClr val="bg1"/>
              </a:solidFill>
              <a:latin typeface="Aptos"/>
              <a:cs typeface="Arial"/>
            </a:endParaRPr>
          </a:p>
          <a:p>
            <a:pPr algn="l"/>
            <a:endParaRPr lang="af-ZA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Pre-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Trained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SBERT (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sentence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BERET)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models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with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a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head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:</a:t>
            </a:r>
            <a:endParaRPr lang="af-ZA" sz="20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are 3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versions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of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sbert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models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-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pretrained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</a:p>
          <a:p>
            <a:pPr algn="l"/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25%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frozen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(3)</a:t>
            </a:r>
          </a:p>
          <a:p>
            <a:pPr algn="l"/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50%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frozen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(6)</a:t>
            </a:r>
          </a:p>
          <a:p>
            <a:pPr algn="l"/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100%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frozen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all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12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exept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classification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rial"/>
                <a:cs typeface="Arial"/>
              </a:rPr>
              <a:t>head</a:t>
            </a:r>
            <a:r>
              <a:rPr lang="af-ZA" sz="20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endParaRPr lang="af-ZA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af-ZA" sz="2000" dirty="0">
                <a:solidFill>
                  <a:schemeClr val="bg1"/>
                </a:solidFill>
                <a:latin typeface="Arial"/>
                <a:cs typeface="Arial"/>
              </a:rPr>
              <a:t> model is </a:t>
            </a:r>
            <a:r>
              <a:rPr lang="af-ZA" sz="2000" dirty="0" err="1">
                <a:solidFill>
                  <a:schemeClr val="bg1"/>
                </a:solidFill>
                <a:latin typeface="Arial"/>
                <a:cs typeface="Arial"/>
              </a:rPr>
              <a:t>pretrained</a:t>
            </a:r>
            <a:r>
              <a:rPr lang="af-ZA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af-ZA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(NLI)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datasets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such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as SNLI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MultiNLI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where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task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involves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determining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relationship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entailment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contradiction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neutral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between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pairs of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sentences</a:t>
            </a:r>
            <a:endParaRPr lang="af-ZA" sz="2000" dirty="0" err="1">
              <a:solidFill>
                <a:schemeClr val="bg1"/>
              </a:solidFill>
            </a:endParaRPr>
          </a:p>
          <a:p>
            <a:pPr algn="l"/>
            <a:endParaRPr lang="af-ZA" sz="2000" dirty="0">
              <a:solidFill>
                <a:schemeClr val="bg1"/>
              </a:solidFill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</a:rPr>
              <a:t>all</a:t>
            </a:r>
            <a:r>
              <a:rPr lang="af-ZA" sz="2000" dirty="0">
                <a:solidFill>
                  <a:schemeClr val="bg1"/>
                </a:solidFill>
              </a:rPr>
              <a:t> 3 </a:t>
            </a:r>
            <a:r>
              <a:rPr lang="af-ZA" sz="2000" dirty="0" err="1">
                <a:solidFill>
                  <a:schemeClr val="bg1"/>
                </a:solidFill>
              </a:rPr>
              <a:t>models</a:t>
            </a:r>
            <a:r>
              <a:rPr lang="af-ZA" sz="2000" dirty="0">
                <a:solidFill>
                  <a:schemeClr val="bg1"/>
                </a:solidFill>
              </a:rPr>
              <a:t> are </a:t>
            </a:r>
            <a:r>
              <a:rPr lang="af-ZA" sz="2000" dirty="0" err="1">
                <a:solidFill>
                  <a:schemeClr val="bg1"/>
                </a:solidFill>
              </a:rPr>
              <a:t>attached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to</a:t>
            </a:r>
            <a:r>
              <a:rPr lang="af-ZA" sz="2000" dirty="0">
                <a:solidFill>
                  <a:schemeClr val="bg1"/>
                </a:solidFill>
              </a:rPr>
              <a:t> a </a:t>
            </a:r>
            <a:r>
              <a:rPr lang="af-ZA" sz="2000" dirty="0" err="1">
                <a:solidFill>
                  <a:schemeClr val="bg1"/>
                </a:solidFill>
              </a:rPr>
              <a:t>linear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lwyer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that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represents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the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classification</a:t>
            </a:r>
            <a:r>
              <a:rPr lang="af-ZA" sz="2000" dirty="0">
                <a:solidFill>
                  <a:schemeClr val="bg1"/>
                </a:solidFill>
              </a:rPr>
              <a:t> </a:t>
            </a:r>
            <a:r>
              <a:rPr lang="af-ZA" sz="2000" dirty="0" err="1">
                <a:solidFill>
                  <a:schemeClr val="bg1"/>
                </a:solidFill>
              </a:rPr>
              <a:t>head</a:t>
            </a:r>
            <a:endParaRPr lang="af-ZA" sz="2000" dirty="0">
              <a:solidFill>
                <a:schemeClr val="bg1"/>
              </a:solidFill>
            </a:endParaRPr>
          </a:p>
          <a:p>
            <a:pPr algn="l"/>
            <a:r>
              <a:rPr lang="af-ZA" sz="2000" dirty="0" err="1">
                <a:solidFill>
                  <a:schemeClr val="bg1"/>
                </a:solidFill>
              </a:rPr>
              <a:t>Embedding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Layer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Unfrozen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better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adaptability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Train-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test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-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validation</a:t>
            </a:r>
            <a:r>
              <a:rPr lang="af-ZA" sz="2400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split:</a:t>
            </a:r>
          </a:p>
          <a:p>
            <a:pPr algn="l"/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Train: 64% | 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: 16% | </a:t>
            </a:r>
            <a:r>
              <a:rPr lang="af-ZA" sz="2000" b="1" dirty="0" err="1">
                <a:solidFill>
                  <a:schemeClr val="bg1"/>
                </a:solidFill>
                <a:ea typeface="+mn-lt"/>
                <a:cs typeface="+mn-lt"/>
              </a:rPr>
              <a:t>Test</a:t>
            </a:r>
            <a:r>
              <a:rPr lang="af-ZA" sz="2000" b="1" dirty="0">
                <a:solidFill>
                  <a:schemeClr val="bg1"/>
                </a:solidFill>
                <a:ea typeface="+mn-lt"/>
                <a:cs typeface="+mn-lt"/>
              </a:rPr>
              <a:t>: 20%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—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achieved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via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80/20 split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train+val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vs.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test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 80/20</a:t>
            </a:r>
          </a:p>
          <a:p>
            <a:pPr algn="l"/>
            <a:endParaRPr lang="af-ZA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83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301</cp:revision>
  <dcterms:created xsi:type="dcterms:W3CDTF">2025-03-26T17:14:06Z</dcterms:created>
  <dcterms:modified xsi:type="dcterms:W3CDTF">2025-06-04T12:31:51Z</dcterms:modified>
</cp:coreProperties>
</file>