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5"/>
  </p:notesMasterIdLst>
  <p:sldIdLst>
    <p:sldId id="259" r:id="rId2"/>
    <p:sldId id="257" r:id="rId3"/>
    <p:sldId id="258" r:id="rId4"/>
  </p:sldIdLst>
  <p:sldSz cx="14630400" cy="8229600"/>
  <p:notesSz cx="8229600" cy="14630400"/>
  <p:embeddedFontLst>
    <p:embeddedFont>
      <p:font typeface="Heebo Light" pitchFamily="2" charset="-79"/>
      <p:regular r:id="rId6"/>
    </p:embeddedFont>
    <p:embeddedFont>
      <p:font typeface="Montserrat" panose="00000500000000000000" pitchFamily="2" charset="0"/>
      <p:regular r:id="rId7"/>
      <p:bold r:id="rId8"/>
    </p:embeddedFont>
  </p:embeddedFontLst>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A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17680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arxiv.org/abs/1607.06520" TargetMode="External"/><Relationship Id="rId3" Type="http://schemas.openxmlformats.org/officeDocument/2006/relationships/hyperlink" Target="https://github.com/jaddoughman/Gender-Bias-Datasets-Lexicons" TargetMode="External"/><Relationship Id="rId7" Type="http://schemas.openxmlformats.org/officeDocument/2006/relationships/hyperlink" Target="https://github.com/nyu-mll/crows-pai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ithub.com/uclanlp/corefBias" TargetMode="External"/><Relationship Id="rId5" Type="http://schemas.openxmlformats.org/officeDocument/2006/relationships/hyperlink" Target="https://aclanthology.org/2024.icnlsp-1.42.pdf" TargetMode="External"/><Relationship Id="rId10" Type="http://schemas.openxmlformats.org/officeDocument/2006/relationships/hyperlink" Target="https://arxiv.org/abs/2004.06001" TargetMode="External"/><Relationship Id="rId4" Type="http://schemas.openxmlformats.org/officeDocument/2006/relationships/hyperlink" Target="https://arxiv.org/pdf/2201.08675" TargetMode="External"/><Relationship Id="rId9" Type="http://schemas.openxmlformats.org/officeDocument/2006/relationships/hyperlink" Target="https://arxiv.org/abs/2305.0096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315200" cy="8229600"/>
          </a:xfrm>
          <a:prstGeom prst="rect">
            <a:avLst/>
          </a:prstGeom>
        </p:spPr>
      </p:pic>
      <p:sp>
        <p:nvSpPr>
          <p:cNvPr id="3" name="Text 0"/>
          <p:cNvSpPr/>
          <p:nvPr/>
        </p:nvSpPr>
        <p:spPr>
          <a:xfrm>
            <a:off x="1727200" y="394099"/>
            <a:ext cx="11176000" cy="1700927"/>
          </a:xfrm>
          <a:prstGeom prst="rect">
            <a:avLst/>
          </a:prstGeom>
          <a:noFill/>
          <a:ln/>
        </p:spPr>
        <p:txBody>
          <a:bodyPr wrap="square" lIns="0" tIns="0" rIns="0" bIns="0" rtlCol="0" anchor="t"/>
          <a:lstStyle/>
          <a:p>
            <a:pPr marL="0" indent="0" algn="l">
              <a:lnSpc>
                <a:spcPts val="4450"/>
              </a:lnSpc>
              <a:buNone/>
            </a:pPr>
            <a:r>
              <a:rPr lang="en-US" sz="3600" b="1" dirty="0">
                <a:solidFill>
                  <a:srgbClr val="F2F0F4"/>
                </a:solidFill>
                <a:latin typeface="Montserrat" pitchFamily="34" charset="0"/>
                <a:ea typeface="Montserrat" pitchFamily="34" charset="-122"/>
                <a:cs typeface="Montserrat" pitchFamily="34" charset="-120"/>
              </a:rPr>
              <a:t>                                 UnBIASed</a:t>
            </a:r>
          </a:p>
          <a:p>
            <a:pPr marL="0" indent="0" algn="l">
              <a:lnSpc>
                <a:spcPts val="4450"/>
              </a:lnSpc>
              <a:buNone/>
            </a:pPr>
            <a:r>
              <a:rPr lang="en-US" sz="3600" b="1" dirty="0">
                <a:solidFill>
                  <a:srgbClr val="F2F0F4"/>
                </a:solidFill>
                <a:latin typeface="Montserrat" pitchFamily="34" charset="0"/>
                <a:ea typeface="Montserrat" pitchFamily="34" charset="-122"/>
                <a:cs typeface="Montserrat" pitchFamily="34" charset="-120"/>
              </a:rPr>
              <a:t>A System to Detect and Reduce Bias in LLMs</a:t>
            </a:r>
            <a:endParaRPr lang="en-US" sz="3600" dirty="0"/>
          </a:p>
        </p:txBody>
      </p:sp>
      <p:sp>
        <p:nvSpPr>
          <p:cNvPr id="4" name="Text 1"/>
          <p:cNvSpPr/>
          <p:nvPr/>
        </p:nvSpPr>
        <p:spPr>
          <a:xfrm>
            <a:off x="8108990" y="2234846"/>
            <a:ext cx="5727621" cy="1700927"/>
          </a:xfrm>
          <a:prstGeom prst="rect">
            <a:avLst/>
          </a:prstGeom>
          <a:noFill/>
          <a:ln/>
        </p:spPr>
        <p:txBody>
          <a:bodyPr wrap="square" lIns="0" tIns="0" rIns="0" bIns="0" rtlCol="0" anchor="t"/>
          <a:lstStyle/>
          <a:p>
            <a:pPr marL="342900" indent="-342900" algn="l" rtl="0">
              <a:lnSpc>
                <a:spcPts val="2850"/>
              </a:lnSpc>
              <a:buSzPct val="100000"/>
              <a:buChar char="•"/>
            </a:pPr>
            <a:r>
              <a:rPr lang="en-US" sz="2800" dirty="0">
                <a:solidFill>
                  <a:srgbClr val="DCD7E5"/>
                </a:solidFill>
                <a:latin typeface="Heebo Light" pitchFamily="34" charset="0"/>
                <a:ea typeface="Heebo Light" pitchFamily="34" charset="-122"/>
                <a:cs typeface="Heebo Light" pitchFamily="34" charset="-120"/>
              </a:rPr>
              <a:t>Large Language Models (LLMs) often generate texts that reflect societal biases, especially gender and racial stereotypes.</a:t>
            </a:r>
            <a:endParaRPr lang="en-US" sz="2800" dirty="0"/>
          </a:p>
        </p:txBody>
      </p:sp>
      <p:sp>
        <p:nvSpPr>
          <p:cNvPr id="5" name="Text 2"/>
          <p:cNvSpPr/>
          <p:nvPr/>
        </p:nvSpPr>
        <p:spPr>
          <a:xfrm>
            <a:off x="8108990" y="4286594"/>
            <a:ext cx="5727621" cy="1185353"/>
          </a:xfrm>
          <a:prstGeom prst="rect">
            <a:avLst/>
          </a:prstGeom>
          <a:noFill/>
          <a:ln/>
        </p:spPr>
        <p:txBody>
          <a:bodyPr wrap="square" lIns="0" tIns="0" rIns="0" bIns="0" rtlCol="0" anchor="t"/>
          <a:lstStyle/>
          <a:p>
            <a:pPr marL="342900" indent="-342900" algn="l" rtl="0">
              <a:lnSpc>
                <a:spcPts val="2850"/>
              </a:lnSpc>
              <a:buSzPct val="100000"/>
              <a:buChar char="•"/>
            </a:pPr>
            <a:r>
              <a:rPr lang="en-US" sz="2800" dirty="0">
                <a:solidFill>
                  <a:srgbClr val="DCD7E5"/>
                </a:solidFill>
                <a:latin typeface="Heebo Light" pitchFamily="34" charset="0"/>
                <a:ea typeface="Heebo Light" pitchFamily="34" charset="-122"/>
                <a:cs typeface="Heebo Light" pitchFamily="34" charset="-120"/>
              </a:rPr>
              <a:t>These biases originate from the massive internet datasets used for training.</a:t>
            </a:r>
            <a:endParaRPr lang="en-US" sz="2800" dirty="0"/>
          </a:p>
        </p:txBody>
      </p:sp>
      <p:sp>
        <p:nvSpPr>
          <p:cNvPr id="6" name="Text 3"/>
          <p:cNvSpPr/>
          <p:nvPr/>
        </p:nvSpPr>
        <p:spPr>
          <a:xfrm>
            <a:off x="8108990" y="5822768"/>
            <a:ext cx="5727621" cy="1185353"/>
          </a:xfrm>
          <a:prstGeom prst="rect">
            <a:avLst/>
          </a:prstGeom>
          <a:noFill/>
          <a:ln/>
        </p:spPr>
        <p:txBody>
          <a:bodyPr wrap="square" lIns="0" tIns="0" rIns="0" bIns="0" rtlCol="0" anchor="t"/>
          <a:lstStyle/>
          <a:p>
            <a:pPr marL="342900" indent="-342900" algn="l" rtl="0">
              <a:lnSpc>
                <a:spcPts val="2850"/>
              </a:lnSpc>
              <a:buSzPct val="100000"/>
              <a:buChar char="•"/>
            </a:pPr>
            <a:r>
              <a:rPr lang="en-US" sz="2800" dirty="0">
                <a:solidFill>
                  <a:srgbClr val="DCD7E5"/>
                </a:solidFill>
                <a:latin typeface="Heebo Light" pitchFamily="34" charset="0"/>
                <a:ea typeface="Heebo Light" pitchFamily="34" charset="-122"/>
                <a:cs typeface="Heebo Light" pitchFamily="34" charset="-120"/>
              </a:rPr>
              <a:t>Our goal: to develop an innovative system that identifies and reduces these biases in generated text.</a:t>
            </a:r>
            <a:endParaRPr lang="en-US" sz="2800" dirty="0"/>
          </a:p>
        </p:txBody>
      </p:sp>
      <p:sp>
        <p:nvSpPr>
          <p:cNvPr id="8" name="מלבן 7">
            <a:extLst>
              <a:ext uri="{FF2B5EF4-FFF2-40B4-BE49-F238E27FC236}">
                <a16:creationId xmlns:a16="http://schemas.microsoft.com/office/drawing/2014/main" id="{674BFC97-09CC-A9D8-213A-F0F87FBCB26D}"/>
              </a:ext>
            </a:extLst>
          </p:cNvPr>
          <p:cNvSpPr/>
          <p:nvPr/>
        </p:nvSpPr>
        <p:spPr>
          <a:xfrm>
            <a:off x="12634344" y="7581500"/>
            <a:ext cx="1930400" cy="609600"/>
          </a:xfrm>
          <a:prstGeom prst="rect">
            <a:avLst/>
          </a:prstGeom>
          <a:solidFill>
            <a:srgbClr val="0D0A2C"/>
          </a:solidFill>
          <a:ln>
            <a:solidFill>
              <a:srgbClr val="0D0A2C"/>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235154"/>
            <a:ext cx="5670590" cy="708779"/>
          </a:xfrm>
          <a:prstGeom prst="rect">
            <a:avLst/>
          </a:prstGeom>
          <a:noFill/>
          <a:ln/>
        </p:spPr>
        <p:txBody>
          <a:bodyPr wrap="none" lIns="0" tIns="0" rIns="0" bIns="0" rtlCol="0" anchor="t"/>
          <a:lstStyle/>
          <a:p>
            <a:pPr marL="0" indent="0" algn="l">
              <a:lnSpc>
                <a:spcPts val="5550"/>
              </a:lnSpc>
              <a:buNone/>
            </a:pPr>
            <a:r>
              <a:rPr lang="en-US" sz="4800" b="1" dirty="0">
                <a:solidFill>
                  <a:srgbClr val="F2F0F4"/>
                </a:solidFill>
                <a:latin typeface="Montserrat" pitchFamily="34" charset="0"/>
                <a:ea typeface="Montserrat" pitchFamily="34" charset="-122"/>
                <a:cs typeface="Montserrat" pitchFamily="34" charset="-120"/>
              </a:rPr>
              <a:t>Available Data</a:t>
            </a:r>
            <a:endParaRPr lang="en-US" sz="4800" dirty="0"/>
          </a:p>
        </p:txBody>
      </p:sp>
      <p:sp>
        <p:nvSpPr>
          <p:cNvPr id="3" name="Text 1"/>
          <p:cNvSpPr/>
          <p:nvPr/>
        </p:nvSpPr>
        <p:spPr>
          <a:xfrm>
            <a:off x="793790" y="2403489"/>
            <a:ext cx="6244709" cy="385913"/>
          </a:xfrm>
          <a:prstGeom prst="rect">
            <a:avLst/>
          </a:prstGeom>
          <a:noFill/>
          <a:ln/>
        </p:spPr>
        <p:txBody>
          <a:bodyPr wrap="square" lIns="0" tIns="0" rIns="0" bIns="0" rtlCol="0" anchor="t"/>
          <a:lstStyle/>
          <a:p>
            <a:pPr marL="0" indent="0" algn="l">
              <a:lnSpc>
                <a:spcPts val="2850"/>
              </a:lnSpc>
              <a:buNone/>
            </a:pPr>
            <a:r>
              <a:rPr lang="en-US" sz="2400" dirty="0">
                <a:solidFill>
                  <a:srgbClr val="000000"/>
                </a:solidFill>
                <a:latin typeface="Heebo Light" pitchFamily="34" charset="0"/>
                <a:ea typeface="Heebo Light" pitchFamily="34" charset="-122"/>
                <a:cs typeface="Heebo Light" pitchFamily="34" charset="-120"/>
              </a:rPr>
              <a:t>⚖️</a:t>
            </a:r>
            <a:r>
              <a:rPr lang="en-US" sz="2400" dirty="0">
                <a:solidFill>
                  <a:srgbClr val="DCD7E5"/>
                </a:solidFill>
                <a:latin typeface="Heebo Light" pitchFamily="34" charset="0"/>
                <a:ea typeface="Heebo Light" pitchFamily="34" charset="-122"/>
                <a:cs typeface="Heebo Light" pitchFamily="34" charset="-120"/>
              </a:rPr>
              <a:t> </a:t>
            </a:r>
            <a:r>
              <a:rPr lang="en-US" sz="2400" b="1" u="sng" dirty="0">
                <a:solidFill>
                  <a:srgbClr val="8252E0"/>
                </a:solidFill>
                <a:latin typeface="Heebo Light" pitchFamily="34" charset="0"/>
                <a:ea typeface="Heebo Light" pitchFamily="34" charset="-122"/>
                <a:cs typeface="Heebo Light" pitchFamily="34" charset="-120"/>
                <a:hlinkClick r:id="rId3">
                  <a:extLst>
                    <a:ext uri="{A12FA001-AC4F-418D-AE19-62706E023703}">
                      <ahyp:hlinkClr xmlns:ahyp="http://schemas.microsoft.com/office/drawing/2018/hyperlinkcolor" val="tx"/>
                    </a:ext>
                  </a:extLst>
                </a:hlinkClick>
              </a:rPr>
              <a:t>Gender-Bias-Datasets-Lexicons (GitHub)</a:t>
            </a:r>
            <a:endParaRPr lang="en-US" sz="2400" dirty="0"/>
          </a:p>
        </p:txBody>
      </p:sp>
      <p:sp>
        <p:nvSpPr>
          <p:cNvPr id="4" name="Text 2"/>
          <p:cNvSpPr/>
          <p:nvPr/>
        </p:nvSpPr>
        <p:spPr>
          <a:xfrm>
            <a:off x="793790" y="3678093"/>
            <a:ext cx="6244709" cy="385913"/>
          </a:xfrm>
          <a:prstGeom prst="rect">
            <a:avLst/>
          </a:prstGeom>
          <a:noFill/>
          <a:ln/>
        </p:spPr>
        <p:txBody>
          <a:bodyPr wrap="square" lIns="0" tIns="0" rIns="0" bIns="0" rtlCol="0" anchor="t"/>
          <a:lstStyle/>
          <a:p>
            <a:pPr marL="0" indent="0" algn="l">
              <a:lnSpc>
                <a:spcPts val="2850"/>
              </a:lnSpc>
              <a:buNone/>
            </a:pPr>
            <a:r>
              <a:rPr lang="en-US" sz="2400" dirty="0">
                <a:solidFill>
                  <a:srgbClr val="000000"/>
                </a:solidFill>
                <a:latin typeface="Heebo Light" pitchFamily="34" charset="0"/>
                <a:ea typeface="Heebo Light" pitchFamily="34" charset="-122"/>
                <a:cs typeface="Heebo Light" pitchFamily="34" charset="-120"/>
              </a:rPr>
              <a:t>⚖️</a:t>
            </a:r>
            <a:r>
              <a:rPr lang="en-US" sz="2400" dirty="0">
                <a:solidFill>
                  <a:srgbClr val="DCD7E5"/>
                </a:solidFill>
                <a:latin typeface="Heebo Light" pitchFamily="34" charset="0"/>
                <a:ea typeface="Heebo Light" pitchFamily="34" charset="-122"/>
                <a:cs typeface="Heebo Light" pitchFamily="34" charset="-120"/>
              </a:rPr>
              <a:t> </a:t>
            </a:r>
            <a:r>
              <a:rPr lang="en-US" sz="2400" b="1" u="sng" dirty="0">
                <a:solidFill>
                  <a:srgbClr val="8252E0"/>
                </a:solidFill>
                <a:latin typeface="Heebo Light" pitchFamily="34" charset="0"/>
                <a:ea typeface="Heebo Light" pitchFamily="34" charset="-122"/>
                <a:cs typeface="Heebo Light" pitchFamily="34" charset="-120"/>
                <a:hlinkClick r:id="rId4">
                  <a:extLst>
                    <a:ext uri="{A12FA001-AC4F-418D-AE19-62706E023703}">
                      <ahyp:hlinkClr xmlns:ahyp="http://schemas.microsoft.com/office/drawing/2018/hyperlinkcolor" val="tx"/>
                    </a:ext>
                  </a:extLst>
                </a:hlinkClick>
              </a:rPr>
              <a:t>Gender Bias in Text (arXiv)</a:t>
            </a:r>
            <a:endParaRPr lang="en-US" sz="2400" dirty="0"/>
          </a:p>
        </p:txBody>
      </p:sp>
      <p:sp>
        <p:nvSpPr>
          <p:cNvPr id="5" name="Text 3"/>
          <p:cNvSpPr/>
          <p:nvPr/>
        </p:nvSpPr>
        <p:spPr>
          <a:xfrm>
            <a:off x="793790" y="4953191"/>
            <a:ext cx="6995543" cy="471318"/>
          </a:xfrm>
          <a:prstGeom prst="rect">
            <a:avLst/>
          </a:prstGeom>
          <a:noFill/>
          <a:ln/>
        </p:spPr>
        <p:txBody>
          <a:bodyPr wrap="square" lIns="0" tIns="0" rIns="0" bIns="0" rtlCol="0" anchor="t"/>
          <a:lstStyle/>
          <a:p>
            <a:pPr marL="0" indent="0" algn="l">
              <a:lnSpc>
                <a:spcPts val="2850"/>
              </a:lnSpc>
              <a:buNone/>
            </a:pPr>
            <a:r>
              <a:rPr lang="en-US" sz="2400" dirty="0">
                <a:solidFill>
                  <a:srgbClr val="000000"/>
                </a:solidFill>
                <a:latin typeface="Heebo Light" pitchFamily="34" charset="0"/>
                <a:ea typeface="Heebo Light" pitchFamily="34" charset="-122"/>
                <a:cs typeface="Heebo Light" pitchFamily="34" charset="-120"/>
              </a:rPr>
              <a:t>⚖️</a:t>
            </a:r>
            <a:r>
              <a:rPr lang="en-US" sz="2400" dirty="0">
                <a:solidFill>
                  <a:srgbClr val="DCD7E5"/>
                </a:solidFill>
                <a:latin typeface="Heebo Light" pitchFamily="34" charset="0"/>
                <a:ea typeface="Heebo Light" pitchFamily="34" charset="-122"/>
                <a:cs typeface="Heebo Light" pitchFamily="34" charset="-120"/>
              </a:rPr>
              <a:t> </a:t>
            </a:r>
            <a:r>
              <a:rPr lang="en-US" sz="2400" b="1" u="sng" dirty="0">
                <a:solidFill>
                  <a:srgbClr val="8252E0"/>
                </a:solidFill>
                <a:latin typeface="Heebo Light" pitchFamily="34" charset="0"/>
                <a:ea typeface="Heebo Light" pitchFamily="34" charset="-122"/>
                <a:cs typeface="Heebo Light" pitchFamily="34" charset="-120"/>
                <a:hlinkClick r:id="rId5">
                  <a:extLst>
                    <a:ext uri="{A12FA001-AC4F-418D-AE19-62706E023703}">
                      <ahyp:hlinkClr xmlns:ahyp="http://schemas.microsoft.com/office/drawing/2018/hyperlinkcolor" val="tx"/>
                    </a:ext>
                  </a:extLst>
                </a:hlinkClick>
              </a:rPr>
              <a:t>Analyzing Gender Bias in LLMs </a:t>
            </a:r>
            <a:r>
              <a:rPr lang="en-US" sz="2400" b="1" u="sng" dirty="0">
                <a:solidFill>
                  <a:srgbClr val="8252E0"/>
                </a:solidFill>
                <a:latin typeface="Heebo Light" pitchFamily="34" charset="0"/>
                <a:ea typeface="Heebo Light" pitchFamily="34" charset="-122"/>
                <a:cs typeface="Heebo Light" pitchFamily="34" charset="-120"/>
                <a:hlinkClick r:id="rId5">
                  <a:extLst>
                    <a:ext uri="{A12FA001-AC4F-418D-AE19-62706E023703}">
                      <ahyp:hlinkClr xmlns:ahyp="http://schemas.microsoft.com/office/drawing/2018/hyperlinkcolor" val="tx"/>
                    </a:ext>
                  </a:extLst>
                </a:hlinkClick>
              </a:rPr>
              <a:t>(ICNLSP 2024)</a:t>
            </a:r>
            <a:r>
              <a:rPr lang="en-US" sz="2400" dirty="0">
                <a:solidFill>
                  <a:srgbClr val="DCD7E5"/>
                </a:solidFill>
                <a:latin typeface="Heebo Light" pitchFamily="34" charset="0"/>
                <a:ea typeface="Heebo Light" pitchFamily="34" charset="-122"/>
                <a:cs typeface="Heebo Light" pitchFamily="34" charset="-120"/>
              </a:rPr>
              <a:t>
</a:t>
            </a:r>
            <a:endParaRPr lang="en-US" sz="2400" dirty="0"/>
          </a:p>
        </p:txBody>
      </p:sp>
      <p:sp>
        <p:nvSpPr>
          <p:cNvPr id="6" name="Text 4"/>
          <p:cNvSpPr/>
          <p:nvPr/>
        </p:nvSpPr>
        <p:spPr>
          <a:xfrm>
            <a:off x="880888" y="6395601"/>
            <a:ext cx="6244709" cy="376699"/>
          </a:xfrm>
          <a:prstGeom prst="rect">
            <a:avLst/>
          </a:prstGeom>
          <a:noFill/>
          <a:ln/>
        </p:spPr>
        <p:txBody>
          <a:bodyPr wrap="square" lIns="0" tIns="0" rIns="0" bIns="0" rtlCol="0" anchor="t"/>
          <a:lstStyle/>
          <a:p>
            <a:pPr marL="0" indent="0" algn="l">
              <a:lnSpc>
                <a:spcPts val="2850"/>
              </a:lnSpc>
              <a:buNone/>
            </a:pPr>
            <a:r>
              <a:rPr lang="en-US" sz="2400" dirty="0">
                <a:solidFill>
                  <a:srgbClr val="000000"/>
                </a:solidFill>
                <a:latin typeface="Heebo Light" pitchFamily="34" charset="0"/>
                <a:ea typeface="Heebo Light" pitchFamily="34" charset="-122"/>
                <a:cs typeface="Heebo Light" pitchFamily="34" charset="-120"/>
              </a:rPr>
              <a:t>⚖️</a:t>
            </a:r>
            <a:r>
              <a:rPr lang="en-US" sz="2400" dirty="0">
                <a:solidFill>
                  <a:srgbClr val="DCD7E5"/>
                </a:solidFill>
                <a:latin typeface="Heebo Light" pitchFamily="34" charset="0"/>
                <a:ea typeface="Heebo Light" pitchFamily="34" charset="-122"/>
                <a:cs typeface="Heebo Light" pitchFamily="34" charset="-120"/>
              </a:rPr>
              <a:t> </a:t>
            </a:r>
            <a:r>
              <a:rPr lang="en-US" sz="2400" b="1" u="sng" dirty="0">
                <a:solidFill>
                  <a:srgbClr val="8252E0"/>
                </a:solidFill>
                <a:latin typeface="Heebo Light" pitchFamily="34" charset="0"/>
                <a:ea typeface="Heebo Light" pitchFamily="34" charset="-122"/>
                <a:cs typeface="Heebo Light" pitchFamily="34" charset="-120"/>
                <a:hlinkClick r:id="rId6">
                  <a:extLst>
                    <a:ext uri="{A12FA001-AC4F-418D-AE19-62706E023703}">
                      <ahyp:hlinkClr xmlns:ahyp="http://schemas.microsoft.com/office/drawing/2018/hyperlinkcolor" val="tx"/>
                    </a:ext>
                  </a:extLst>
                </a:hlinkClick>
              </a:rPr>
              <a:t>WinoBias</a:t>
            </a:r>
            <a:endParaRPr lang="en-US" sz="2400" dirty="0"/>
          </a:p>
        </p:txBody>
      </p:sp>
      <p:sp>
        <p:nvSpPr>
          <p:cNvPr id="7" name="Text 5"/>
          <p:cNvSpPr/>
          <p:nvPr/>
        </p:nvSpPr>
        <p:spPr>
          <a:xfrm>
            <a:off x="7703196" y="2403489"/>
            <a:ext cx="6244709" cy="385913"/>
          </a:xfrm>
          <a:prstGeom prst="rect">
            <a:avLst/>
          </a:prstGeom>
          <a:noFill/>
          <a:ln/>
        </p:spPr>
        <p:txBody>
          <a:bodyPr wrap="square" lIns="0" tIns="0" rIns="0" bIns="0" rtlCol="0" anchor="t"/>
          <a:lstStyle/>
          <a:p>
            <a:pPr marL="0" indent="0" algn="l">
              <a:lnSpc>
                <a:spcPts val="2850"/>
              </a:lnSpc>
              <a:buNone/>
            </a:pPr>
            <a:r>
              <a:rPr lang="en-US" sz="2400" dirty="0">
                <a:solidFill>
                  <a:srgbClr val="000000"/>
                </a:solidFill>
                <a:latin typeface="Heebo Light" pitchFamily="34" charset="0"/>
                <a:ea typeface="Heebo Light" pitchFamily="34" charset="-122"/>
                <a:cs typeface="Heebo Light" pitchFamily="34" charset="-120"/>
              </a:rPr>
              <a:t>⚖️</a:t>
            </a:r>
            <a:r>
              <a:rPr lang="en-US" sz="2400" dirty="0">
                <a:solidFill>
                  <a:srgbClr val="DCD7E5"/>
                </a:solidFill>
                <a:latin typeface="Heebo Light" pitchFamily="34" charset="0"/>
                <a:ea typeface="Heebo Light" pitchFamily="34" charset="-122"/>
                <a:cs typeface="Heebo Light" pitchFamily="34" charset="-120"/>
              </a:rPr>
              <a:t> </a:t>
            </a:r>
            <a:r>
              <a:rPr lang="en-US" sz="2400" b="1" u="sng" dirty="0">
                <a:solidFill>
                  <a:srgbClr val="8252E0"/>
                </a:solidFill>
                <a:latin typeface="Heebo Light" pitchFamily="34" charset="0"/>
                <a:ea typeface="Heebo Light" pitchFamily="34" charset="-122"/>
                <a:cs typeface="Heebo Light" pitchFamily="34" charset="-120"/>
                <a:hlinkClick r:id="rId7">
                  <a:extLst>
                    <a:ext uri="{A12FA001-AC4F-418D-AE19-62706E023703}">
                      <ahyp:hlinkClr xmlns:ahyp="http://schemas.microsoft.com/office/drawing/2018/hyperlinkcolor" val="tx"/>
                    </a:ext>
                  </a:extLst>
                </a:hlinkClick>
              </a:rPr>
              <a:t>CrowS-Pairs</a:t>
            </a:r>
            <a:endParaRPr lang="en-US" sz="2400" dirty="0"/>
          </a:p>
        </p:txBody>
      </p:sp>
      <p:sp>
        <p:nvSpPr>
          <p:cNvPr id="8" name="Text 6"/>
          <p:cNvSpPr/>
          <p:nvPr/>
        </p:nvSpPr>
        <p:spPr>
          <a:xfrm>
            <a:off x="7703196" y="3762316"/>
            <a:ext cx="6244709" cy="471319"/>
          </a:xfrm>
          <a:prstGeom prst="rect">
            <a:avLst/>
          </a:prstGeom>
          <a:noFill/>
          <a:ln/>
        </p:spPr>
        <p:txBody>
          <a:bodyPr wrap="square" lIns="0" tIns="0" rIns="0" bIns="0" rtlCol="0" anchor="t"/>
          <a:lstStyle/>
          <a:p>
            <a:pPr marL="0" indent="0" algn="l">
              <a:lnSpc>
                <a:spcPts val="2850"/>
              </a:lnSpc>
              <a:buNone/>
            </a:pPr>
            <a:r>
              <a:rPr lang="en-US" sz="2400" dirty="0">
                <a:solidFill>
                  <a:srgbClr val="000000"/>
                </a:solidFill>
                <a:latin typeface="Heebo Light" pitchFamily="34" charset="0"/>
                <a:ea typeface="Heebo Light" pitchFamily="34" charset="-122"/>
                <a:cs typeface="Heebo Light" pitchFamily="34" charset="-120"/>
              </a:rPr>
              <a:t>⚖️</a:t>
            </a:r>
            <a:r>
              <a:rPr lang="en-US" sz="2400" dirty="0">
                <a:solidFill>
                  <a:srgbClr val="DCD7E5"/>
                </a:solidFill>
                <a:latin typeface="Heebo Light" pitchFamily="34" charset="0"/>
                <a:ea typeface="Heebo Light" pitchFamily="34" charset="-122"/>
                <a:cs typeface="Heebo Light" pitchFamily="34" charset="-120"/>
              </a:rPr>
              <a:t> </a:t>
            </a:r>
            <a:r>
              <a:rPr lang="en-US" sz="2400" b="1" u="sng" dirty="0">
                <a:solidFill>
                  <a:srgbClr val="8252E0"/>
                </a:solidFill>
                <a:latin typeface="Heebo Light" pitchFamily="34" charset="0"/>
                <a:ea typeface="Heebo Light" pitchFamily="34" charset="-122"/>
                <a:cs typeface="Heebo Light" pitchFamily="34" charset="-120"/>
                <a:hlinkClick r:id="rId8">
                  <a:extLst>
                    <a:ext uri="{A12FA001-AC4F-418D-AE19-62706E023703}">
                      <ahyp:hlinkClr xmlns:ahyp="http://schemas.microsoft.com/office/drawing/2018/hyperlinkcolor" val="tx"/>
                    </a:ext>
                  </a:extLst>
                </a:hlinkClick>
              </a:rPr>
              <a:t>Man is to Computer Programmer</a:t>
            </a:r>
            <a:r>
              <a:rPr lang="en-US" sz="2400" b="1" u="sng" dirty="0">
                <a:solidFill>
                  <a:srgbClr val="8252E0"/>
                </a:solidFill>
                <a:latin typeface="Heebo Light" pitchFamily="34" charset="0"/>
                <a:ea typeface="Heebo Light" pitchFamily="34" charset="-122"/>
                <a:cs typeface="Heebo Light" pitchFamily="34" charset="-120"/>
                <a:hlinkClick r:id="rId8">
                  <a:extLst>
                    <a:ext uri="{A12FA001-AC4F-418D-AE19-62706E023703}">
                      <ahyp:hlinkClr xmlns:ahyp="http://schemas.microsoft.com/office/drawing/2018/hyperlinkcolor" val="tx"/>
                    </a:ext>
                  </a:extLst>
                </a:hlinkClick>
              </a:rPr>
              <a:t>... (arXiv)</a:t>
            </a:r>
            <a:endParaRPr lang="en-US" sz="2400" dirty="0"/>
          </a:p>
        </p:txBody>
      </p:sp>
      <p:sp>
        <p:nvSpPr>
          <p:cNvPr id="9" name="Text 7"/>
          <p:cNvSpPr/>
          <p:nvPr/>
        </p:nvSpPr>
        <p:spPr>
          <a:xfrm>
            <a:off x="7703196" y="4948215"/>
            <a:ext cx="6244709" cy="471319"/>
          </a:xfrm>
          <a:prstGeom prst="rect">
            <a:avLst/>
          </a:prstGeom>
          <a:noFill/>
          <a:ln/>
        </p:spPr>
        <p:txBody>
          <a:bodyPr wrap="square" lIns="0" tIns="0" rIns="0" bIns="0" rtlCol="0" anchor="t"/>
          <a:lstStyle/>
          <a:p>
            <a:pPr marL="0" indent="0" algn="l">
              <a:lnSpc>
                <a:spcPts val="2850"/>
              </a:lnSpc>
              <a:buNone/>
            </a:pPr>
            <a:r>
              <a:rPr lang="en-US" sz="2400" dirty="0">
                <a:solidFill>
                  <a:srgbClr val="000000"/>
                </a:solidFill>
                <a:latin typeface="Heebo Light" pitchFamily="34" charset="0"/>
                <a:ea typeface="Heebo Light" pitchFamily="34" charset="-122"/>
                <a:cs typeface="Heebo Light" pitchFamily="34" charset="-120"/>
              </a:rPr>
              <a:t>⚖️</a:t>
            </a:r>
            <a:r>
              <a:rPr lang="en-US" sz="2400" dirty="0">
                <a:solidFill>
                  <a:srgbClr val="DCD7E5"/>
                </a:solidFill>
                <a:latin typeface="Heebo Light" pitchFamily="34" charset="0"/>
                <a:ea typeface="Heebo Light" pitchFamily="34" charset="-122"/>
                <a:cs typeface="Heebo Light" pitchFamily="34" charset="-120"/>
              </a:rPr>
              <a:t> </a:t>
            </a:r>
            <a:r>
              <a:rPr lang="en-US" sz="2400" b="1" u="sng" dirty="0">
                <a:solidFill>
                  <a:srgbClr val="8252E0"/>
                </a:solidFill>
                <a:latin typeface="Heebo Light" pitchFamily="34" charset="0"/>
                <a:ea typeface="Heebo Light" pitchFamily="34" charset="-122"/>
                <a:cs typeface="Heebo Light" pitchFamily="34" charset="-120"/>
                <a:hlinkClick r:id="rId9">
                  <a:extLst>
                    <a:ext uri="{A12FA001-AC4F-418D-AE19-62706E023703}">
                      <ahyp:hlinkClr xmlns:ahyp="http://schemas.microsoft.com/office/drawing/2018/hyperlinkcolor" val="tx"/>
                    </a:ext>
                  </a:extLst>
                </a:hlinkClick>
              </a:rPr>
              <a:t>Bias in NLP Survey (arXiv)</a:t>
            </a:r>
            <a:endParaRPr lang="en-US" sz="2400" dirty="0"/>
          </a:p>
        </p:txBody>
      </p:sp>
      <p:sp>
        <p:nvSpPr>
          <p:cNvPr id="10" name="Text 8"/>
          <p:cNvSpPr/>
          <p:nvPr/>
        </p:nvSpPr>
        <p:spPr>
          <a:xfrm>
            <a:off x="7606402" y="6395601"/>
            <a:ext cx="6244709" cy="471319"/>
          </a:xfrm>
          <a:prstGeom prst="rect">
            <a:avLst/>
          </a:prstGeom>
          <a:noFill/>
          <a:ln/>
        </p:spPr>
        <p:txBody>
          <a:bodyPr wrap="square" lIns="0" tIns="0" rIns="0" bIns="0" rtlCol="0" anchor="t"/>
          <a:lstStyle/>
          <a:p>
            <a:pPr marL="0" indent="0" algn="l">
              <a:lnSpc>
                <a:spcPts val="2850"/>
              </a:lnSpc>
              <a:buNone/>
            </a:pPr>
            <a:r>
              <a:rPr lang="en-US" sz="2400" dirty="0">
                <a:solidFill>
                  <a:srgbClr val="000000"/>
                </a:solidFill>
                <a:latin typeface="Heebo Light" pitchFamily="34" charset="0"/>
                <a:ea typeface="Heebo Light" pitchFamily="34" charset="-122"/>
                <a:cs typeface="Heebo Light" pitchFamily="34" charset="-120"/>
              </a:rPr>
              <a:t>⚖️</a:t>
            </a:r>
            <a:r>
              <a:rPr lang="en-US" sz="2400" dirty="0">
                <a:solidFill>
                  <a:srgbClr val="DCD7E5"/>
                </a:solidFill>
                <a:latin typeface="Heebo Light" pitchFamily="34" charset="0"/>
                <a:ea typeface="Heebo Light" pitchFamily="34" charset="-122"/>
                <a:cs typeface="Heebo Light" pitchFamily="34" charset="-120"/>
              </a:rPr>
              <a:t> </a:t>
            </a:r>
            <a:r>
              <a:rPr lang="en-US" sz="2400" b="1" u="sng" dirty="0">
                <a:solidFill>
                  <a:srgbClr val="8252E0"/>
                </a:solidFill>
                <a:latin typeface="Heebo Light" pitchFamily="34" charset="0"/>
                <a:ea typeface="Heebo Light" pitchFamily="34" charset="-122"/>
                <a:cs typeface="Heebo Light" pitchFamily="34" charset="-120"/>
                <a:hlinkClick r:id="rId10">
                  <a:extLst>
                    <a:ext uri="{A12FA001-AC4F-418D-AE19-62706E023703}">
                      <ahyp:hlinkClr xmlns:ahyp="http://schemas.microsoft.com/office/drawing/2018/hyperlinkcolor" val="tx"/>
                    </a:ext>
                  </a:extLst>
                </a:hlinkClick>
              </a:rPr>
              <a:t>Gender Bias in Google Translate (arXiv)</a:t>
            </a:r>
            <a:endParaRPr lang="en-US" sz="2400" dirty="0"/>
          </a:p>
        </p:txBody>
      </p:sp>
      <p:sp>
        <p:nvSpPr>
          <p:cNvPr id="11" name="מלבן 10">
            <a:extLst>
              <a:ext uri="{FF2B5EF4-FFF2-40B4-BE49-F238E27FC236}">
                <a16:creationId xmlns:a16="http://schemas.microsoft.com/office/drawing/2014/main" id="{B5C1408A-CD3B-3B13-74DC-19E2BDD1344C}"/>
              </a:ext>
            </a:extLst>
          </p:cNvPr>
          <p:cNvSpPr/>
          <p:nvPr/>
        </p:nvSpPr>
        <p:spPr>
          <a:xfrm>
            <a:off x="12634344" y="7581500"/>
            <a:ext cx="1930400" cy="609600"/>
          </a:xfrm>
          <a:prstGeom prst="rect">
            <a:avLst/>
          </a:prstGeom>
          <a:solidFill>
            <a:srgbClr val="0D0A2C"/>
          </a:solidFill>
          <a:ln>
            <a:solidFill>
              <a:srgbClr val="0D0A2C"/>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2" name="תיבת טקסט 11">
            <a:extLst>
              <a:ext uri="{FF2B5EF4-FFF2-40B4-BE49-F238E27FC236}">
                <a16:creationId xmlns:a16="http://schemas.microsoft.com/office/drawing/2014/main" id="{A8A8BA8B-9331-607F-2B4D-F6C401DEADFD}"/>
              </a:ext>
            </a:extLst>
          </p:cNvPr>
          <p:cNvSpPr txBox="1"/>
          <p:nvPr/>
        </p:nvSpPr>
        <p:spPr>
          <a:xfrm>
            <a:off x="1154586" y="4070223"/>
            <a:ext cx="4331814" cy="707886"/>
          </a:xfrm>
          <a:prstGeom prst="rect">
            <a:avLst/>
          </a:prstGeom>
          <a:noFill/>
        </p:spPr>
        <p:txBody>
          <a:bodyPr wrap="square" rtlCol="1">
            <a:spAutoFit/>
          </a:bodyPr>
          <a:lstStyle/>
          <a:p>
            <a:pPr algn="l" rtl="0"/>
            <a:r>
              <a:rPr lang="en-US" sz="2000" dirty="0">
                <a:solidFill>
                  <a:srgbClr val="DCD7E5"/>
                </a:solidFill>
                <a:latin typeface="Heebo Light" pitchFamily="34" charset="0"/>
                <a:ea typeface="Heebo Light" pitchFamily="34" charset="-122"/>
                <a:cs typeface="Heebo Light" pitchFamily="34" charset="-120"/>
              </a:rPr>
              <a:t>Paper explaining dataset structure</a:t>
            </a:r>
          </a:p>
          <a:p>
            <a:pPr algn="l" rtl="0"/>
            <a:r>
              <a:rPr lang="en-US" sz="2000" dirty="0">
                <a:solidFill>
                  <a:srgbClr val="DCD7E5"/>
                </a:solidFill>
                <a:latin typeface="Heebo Light" pitchFamily="34" charset="0"/>
                <a:ea typeface="Heebo Light" pitchFamily="34" charset="-122"/>
                <a:cs typeface="Heebo Light" pitchFamily="34" charset="-120"/>
              </a:rPr>
              <a:t>and types of gender bias.</a:t>
            </a:r>
            <a:endParaRPr lang="he-IL" sz="2000" dirty="0"/>
          </a:p>
        </p:txBody>
      </p:sp>
      <p:sp>
        <p:nvSpPr>
          <p:cNvPr id="13" name="תיבת טקסט 12">
            <a:extLst>
              <a:ext uri="{FF2B5EF4-FFF2-40B4-BE49-F238E27FC236}">
                <a16:creationId xmlns:a16="http://schemas.microsoft.com/office/drawing/2014/main" id="{A848819C-A0B8-2EA3-95B0-AFFB5E4C3E50}"/>
              </a:ext>
            </a:extLst>
          </p:cNvPr>
          <p:cNvSpPr txBox="1"/>
          <p:nvPr/>
        </p:nvSpPr>
        <p:spPr>
          <a:xfrm>
            <a:off x="1154586" y="2789402"/>
            <a:ext cx="5131533" cy="707886"/>
          </a:xfrm>
          <a:prstGeom prst="rect">
            <a:avLst/>
          </a:prstGeom>
          <a:noFill/>
        </p:spPr>
        <p:txBody>
          <a:bodyPr wrap="none" rtlCol="1">
            <a:spAutoFit/>
          </a:bodyPr>
          <a:lstStyle/>
          <a:p>
            <a:pPr algn="l" rtl="0"/>
            <a:r>
              <a:rPr lang="en-US" sz="2000" dirty="0">
                <a:solidFill>
                  <a:srgbClr val="DCD7E5"/>
                </a:solidFill>
                <a:latin typeface="Heebo Light" pitchFamily="34" charset="0"/>
                <a:ea typeface="Heebo Light" pitchFamily="34" charset="-122"/>
                <a:cs typeface="Heebo Light" pitchFamily="34" charset="-120"/>
              </a:rPr>
              <a:t>Labeled examples and word lists for training</a:t>
            </a:r>
          </a:p>
          <a:p>
            <a:pPr algn="l" rtl="0"/>
            <a:r>
              <a:rPr lang="en-US" sz="2000" dirty="0">
                <a:solidFill>
                  <a:srgbClr val="DCD7E5"/>
                </a:solidFill>
                <a:latin typeface="Heebo Light" pitchFamily="34" charset="0"/>
                <a:ea typeface="Heebo Light" pitchFamily="34" charset="-122"/>
                <a:cs typeface="Heebo Light" pitchFamily="34" charset="-120"/>
              </a:rPr>
              <a:t>and testing gender bias detection.</a:t>
            </a:r>
            <a:endParaRPr lang="he-IL" sz="2000" dirty="0"/>
          </a:p>
        </p:txBody>
      </p:sp>
      <p:sp>
        <p:nvSpPr>
          <p:cNvPr id="14" name="תיבת טקסט 13">
            <a:extLst>
              <a:ext uri="{FF2B5EF4-FFF2-40B4-BE49-F238E27FC236}">
                <a16:creationId xmlns:a16="http://schemas.microsoft.com/office/drawing/2014/main" id="{C8D5201B-E09C-82B8-2E34-4FA6D961D6F8}"/>
              </a:ext>
            </a:extLst>
          </p:cNvPr>
          <p:cNvSpPr txBox="1"/>
          <p:nvPr/>
        </p:nvSpPr>
        <p:spPr>
          <a:xfrm>
            <a:off x="1154586" y="5361328"/>
            <a:ext cx="4233851" cy="707886"/>
          </a:xfrm>
          <a:prstGeom prst="rect">
            <a:avLst/>
          </a:prstGeom>
          <a:noFill/>
        </p:spPr>
        <p:txBody>
          <a:bodyPr wrap="none" rtlCol="1">
            <a:spAutoFit/>
          </a:bodyPr>
          <a:lstStyle/>
          <a:p>
            <a:pPr algn="l" rtl="0"/>
            <a:r>
              <a:rPr lang="en-US" sz="2000" dirty="0">
                <a:solidFill>
                  <a:srgbClr val="DCD7E5"/>
                </a:solidFill>
                <a:latin typeface="Heebo Light" pitchFamily="34" charset="0"/>
                <a:ea typeface="Heebo Light" pitchFamily="34" charset="-122"/>
                <a:cs typeface="Heebo Light" pitchFamily="34" charset="-120"/>
              </a:rPr>
              <a:t>Study measuring bias in LLMs using</a:t>
            </a:r>
          </a:p>
          <a:p>
            <a:pPr algn="l" rtl="0"/>
            <a:r>
              <a:rPr lang="en-US" sz="2000" dirty="0">
                <a:solidFill>
                  <a:srgbClr val="DCD7E5"/>
                </a:solidFill>
                <a:latin typeface="Heebo Light" pitchFamily="34" charset="0"/>
                <a:ea typeface="Heebo Light" pitchFamily="34" charset="-122"/>
                <a:cs typeface="Heebo Light" pitchFamily="34" charset="-120"/>
              </a:rPr>
              <a:t>gendered sentences.</a:t>
            </a:r>
            <a:endParaRPr lang="he-IL" sz="2000" dirty="0"/>
          </a:p>
        </p:txBody>
      </p:sp>
      <p:sp>
        <p:nvSpPr>
          <p:cNvPr id="15" name="תיבת טקסט 14">
            <a:extLst>
              <a:ext uri="{FF2B5EF4-FFF2-40B4-BE49-F238E27FC236}">
                <a16:creationId xmlns:a16="http://schemas.microsoft.com/office/drawing/2014/main" id="{34A7517B-0CE1-5711-BB74-D83501B6C9D1}"/>
              </a:ext>
            </a:extLst>
          </p:cNvPr>
          <p:cNvSpPr txBox="1"/>
          <p:nvPr/>
        </p:nvSpPr>
        <p:spPr>
          <a:xfrm>
            <a:off x="1157964" y="6785273"/>
            <a:ext cx="4844596" cy="707886"/>
          </a:xfrm>
          <a:prstGeom prst="rect">
            <a:avLst/>
          </a:prstGeom>
          <a:noFill/>
        </p:spPr>
        <p:txBody>
          <a:bodyPr wrap="none" rtlCol="1">
            <a:spAutoFit/>
          </a:bodyPr>
          <a:lstStyle/>
          <a:p>
            <a:pPr algn="l" rtl="0"/>
            <a:r>
              <a:rPr lang="en-US" sz="2000" dirty="0">
                <a:solidFill>
                  <a:srgbClr val="DCD7E5"/>
                </a:solidFill>
                <a:latin typeface="Heebo Light" pitchFamily="34" charset="0"/>
                <a:ea typeface="Heebo Light" pitchFamily="34" charset="-122"/>
                <a:cs typeface="Heebo Light" pitchFamily="34" charset="-120"/>
              </a:rPr>
              <a:t>Coreference-based dataset to test gender</a:t>
            </a:r>
          </a:p>
          <a:p>
            <a:pPr algn="l" rtl="0"/>
            <a:r>
              <a:rPr lang="en-US" sz="2000" dirty="0">
                <a:solidFill>
                  <a:srgbClr val="DCD7E5"/>
                </a:solidFill>
                <a:latin typeface="Heebo Light" pitchFamily="34" charset="0"/>
                <a:ea typeface="Heebo Light" pitchFamily="34" charset="-122"/>
                <a:cs typeface="Heebo Light" pitchFamily="34" charset="-120"/>
              </a:rPr>
              <a:t>bias in pronoun resolution.</a:t>
            </a:r>
            <a:endParaRPr lang="he-IL" sz="2000" dirty="0"/>
          </a:p>
        </p:txBody>
      </p:sp>
      <p:sp>
        <p:nvSpPr>
          <p:cNvPr id="16" name="תיבת טקסט 15">
            <a:extLst>
              <a:ext uri="{FF2B5EF4-FFF2-40B4-BE49-F238E27FC236}">
                <a16:creationId xmlns:a16="http://schemas.microsoft.com/office/drawing/2014/main" id="{D5D2DB0D-8B7C-FE2A-5A29-1CF2DCCE134B}"/>
              </a:ext>
            </a:extLst>
          </p:cNvPr>
          <p:cNvSpPr txBox="1"/>
          <p:nvPr/>
        </p:nvSpPr>
        <p:spPr>
          <a:xfrm>
            <a:off x="8056391" y="2789402"/>
            <a:ext cx="4616970" cy="707886"/>
          </a:xfrm>
          <a:prstGeom prst="rect">
            <a:avLst/>
          </a:prstGeom>
          <a:noFill/>
        </p:spPr>
        <p:txBody>
          <a:bodyPr wrap="none" rtlCol="1">
            <a:spAutoFit/>
          </a:bodyPr>
          <a:lstStyle/>
          <a:p>
            <a:pPr algn="l" rtl="0"/>
            <a:r>
              <a:rPr lang="en-US" sz="2000" dirty="0">
                <a:solidFill>
                  <a:srgbClr val="DCD7E5"/>
                </a:solidFill>
                <a:latin typeface="Heebo Light" pitchFamily="34" charset="0"/>
                <a:ea typeface="Heebo Light" pitchFamily="34" charset="-122"/>
                <a:cs typeface="Heebo Light" pitchFamily="34" charset="-120"/>
              </a:rPr>
              <a:t>Paired sentences to evaluate social and</a:t>
            </a:r>
          </a:p>
          <a:p>
            <a:pPr algn="l" rtl="0"/>
            <a:r>
              <a:rPr lang="en-US" sz="2000" dirty="0">
                <a:solidFill>
                  <a:srgbClr val="DCD7E5"/>
                </a:solidFill>
                <a:latin typeface="Heebo Light" pitchFamily="34" charset="0"/>
                <a:ea typeface="Heebo Light" pitchFamily="34" charset="-122"/>
                <a:cs typeface="Heebo Light" pitchFamily="34" charset="-120"/>
              </a:rPr>
              <a:t>gender bias in language models.</a:t>
            </a:r>
            <a:endParaRPr lang="he-IL" sz="2000" dirty="0"/>
          </a:p>
        </p:txBody>
      </p:sp>
      <p:sp>
        <p:nvSpPr>
          <p:cNvPr id="17" name="תיבת טקסט 16">
            <a:extLst>
              <a:ext uri="{FF2B5EF4-FFF2-40B4-BE49-F238E27FC236}">
                <a16:creationId xmlns:a16="http://schemas.microsoft.com/office/drawing/2014/main" id="{7DAD2283-1E27-E74C-118E-B3DA58ADC5CE}"/>
              </a:ext>
            </a:extLst>
          </p:cNvPr>
          <p:cNvSpPr txBox="1"/>
          <p:nvPr/>
        </p:nvSpPr>
        <p:spPr>
          <a:xfrm>
            <a:off x="8056391" y="4144934"/>
            <a:ext cx="5344733" cy="400110"/>
          </a:xfrm>
          <a:prstGeom prst="rect">
            <a:avLst/>
          </a:prstGeom>
          <a:noFill/>
        </p:spPr>
        <p:txBody>
          <a:bodyPr wrap="none" rtlCol="1">
            <a:spAutoFit/>
          </a:bodyPr>
          <a:lstStyle/>
          <a:p>
            <a:pPr algn="l" rtl="0"/>
            <a:r>
              <a:rPr lang="en-US" sz="2000" dirty="0">
                <a:solidFill>
                  <a:srgbClr val="DCD7E5"/>
                </a:solidFill>
                <a:latin typeface="Heebo Light" pitchFamily="34" charset="0"/>
                <a:ea typeface="Heebo Light" pitchFamily="34" charset="-122"/>
                <a:cs typeface="Heebo Light" pitchFamily="34" charset="-120"/>
              </a:rPr>
              <a:t>Classic paper on debiasing word embeddings.</a:t>
            </a:r>
            <a:endParaRPr lang="he-IL" sz="2000" dirty="0"/>
          </a:p>
        </p:txBody>
      </p:sp>
      <p:sp>
        <p:nvSpPr>
          <p:cNvPr id="18" name="תיבת טקסט 17">
            <a:extLst>
              <a:ext uri="{FF2B5EF4-FFF2-40B4-BE49-F238E27FC236}">
                <a16:creationId xmlns:a16="http://schemas.microsoft.com/office/drawing/2014/main" id="{F66BED23-217D-2DC9-DB8E-ED94C828078D}"/>
              </a:ext>
            </a:extLst>
          </p:cNvPr>
          <p:cNvSpPr txBox="1"/>
          <p:nvPr/>
        </p:nvSpPr>
        <p:spPr>
          <a:xfrm>
            <a:off x="8056391" y="5366133"/>
            <a:ext cx="3996607" cy="707886"/>
          </a:xfrm>
          <a:prstGeom prst="rect">
            <a:avLst/>
          </a:prstGeom>
          <a:noFill/>
        </p:spPr>
        <p:txBody>
          <a:bodyPr wrap="none" rtlCol="1">
            <a:spAutoFit/>
          </a:bodyPr>
          <a:lstStyle/>
          <a:p>
            <a:pPr algn="l" rtl="0"/>
            <a:r>
              <a:rPr lang="en-US" sz="2000" dirty="0">
                <a:solidFill>
                  <a:srgbClr val="DCD7E5"/>
                </a:solidFill>
                <a:latin typeface="Heebo Light" pitchFamily="34" charset="0"/>
                <a:ea typeface="Heebo Light" pitchFamily="34" charset="-122"/>
                <a:cs typeface="Heebo Light" pitchFamily="34" charset="-120"/>
              </a:rPr>
              <a:t>Survey on how bias is defined and</a:t>
            </a:r>
          </a:p>
          <a:p>
            <a:pPr algn="l" rtl="0"/>
            <a:r>
              <a:rPr lang="en-US" sz="2000" dirty="0">
                <a:solidFill>
                  <a:srgbClr val="DCD7E5"/>
                </a:solidFill>
                <a:latin typeface="Heebo Light" pitchFamily="34" charset="0"/>
                <a:ea typeface="Heebo Light" pitchFamily="34" charset="-122"/>
                <a:cs typeface="Heebo Light" pitchFamily="34" charset="-120"/>
              </a:rPr>
              <a:t>treated in NLP research.</a:t>
            </a:r>
            <a:endParaRPr lang="he-IL" sz="2000" dirty="0"/>
          </a:p>
        </p:txBody>
      </p:sp>
      <p:sp>
        <p:nvSpPr>
          <p:cNvPr id="19" name="תיבת טקסט 18">
            <a:extLst>
              <a:ext uri="{FF2B5EF4-FFF2-40B4-BE49-F238E27FC236}">
                <a16:creationId xmlns:a16="http://schemas.microsoft.com/office/drawing/2014/main" id="{7C25AE4C-810D-B086-B057-AE96FCD45007}"/>
              </a:ext>
            </a:extLst>
          </p:cNvPr>
          <p:cNvSpPr txBox="1"/>
          <p:nvPr/>
        </p:nvSpPr>
        <p:spPr>
          <a:xfrm>
            <a:off x="8056391" y="6788392"/>
            <a:ext cx="5763116" cy="400110"/>
          </a:xfrm>
          <a:prstGeom prst="rect">
            <a:avLst/>
          </a:prstGeom>
          <a:noFill/>
        </p:spPr>
        <p:txBody>
          <a:bodyPr wrap="none" rtlCol="1">
            <a:spAutoFit/>
          </a:bodyPr>
          <a:lstStyle/>
          <a:p>
            <a:pPr algn="l" rtl="0"/>
            <a:r>
              <a:rPr lang="en-US" sz="2000" dirty="0">
                <a:solidFill>
                  <a:srgbClr val="DCD7E5"/>
                </a:solidFill>
                <a:latin typeface="Heebo Light" pitchFamily="34" charset="0"/>
                <a:ea typeface="Heebo Light" pitchFamily="34" charset="-122"/>
                <a:cs typeface="Heebo Light" pitchFamily="34" charset="-120"/>
              </a:rPr>
              <a:t>Case study on gender bias in machine translation.</a:t>
            </a:r>
            <a:endParaRPr lang="he-IL"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354217"/>
            <a:ext cx="6131838" cy="708779"/>
          </a:xfrm>
          <a:prstGeom prst="rect">
            <a:avLst/>
          </a:prstGeom>
          <a:noFill/>
          <a:ln/>
        </p:spPr>
        <p:txBody>
          <a:bodyPr wrap="none" lIns="0" tIns="0" rIns="0" bIns="0" rtlCol="0" anchor="t"/>
          <a:lstStyle/>
          <a:p>
            <a:pPr marL="0" indent="0" algn="l">
              <a:lnSpc>
                <a:spcPts val="5550"/>
              </a:lnSpc>
              <a:buNone/>
            </a:pPr>
            <a:r>
              <a:rPr lang="en-US" sz="4450" b="1" dirty="0">
                <a:solidFill>
                  <a:srgbClr val="F2F0F4"/>
                </a:solidFill>
                <a:latin typeface="Montserrat" pitchFamily="34" charset="0"/>
                <a:ea typeface="Montserrat" pitchFamily="34" charset="-122"/>
                <a:cs typeface="Montserrat" pitchFamily="34" charset="-120"/>
              </a:rPr>
              <a:t>How Will We Test It?</a:t>
            </a:r>
            <a:endParaRPr lang="en-US" sz="4450" dirty="0"/>
          </a:p>
        </p:txBody>
      </p:sp>
      <p:sp>
        <p:nvSpPr>
          <p:cNvPr id="3" name="Shape 1"/>
          <p:cNvSpPr/>
          <p:nvPr/>
        </p:nvSpPr>
        <p:spPr>
          <a:xfrm>
            <a:off x="793790" y="2516624"/>
            <a:ext cx="4196358" cy="4358759"/>
          </a:xfrm>
          <a:prstGeom prst="roundRect">
            <a:avLst>
              <a:gd name="adj" fmla="val 2270"/>
            </a:avLst>
          </a:prstGeom>
          <a:solidFill>
            <a:srgbClr val="31136C"/>
          </a:solidFill>
          <a:ln w="7620">
            <a:solidFill>
              <a:srgbClr val="4A2C85"/>
            </a:solidFill>
            <a:prstDash val="solid"/>
          </a:ln>
        </p:spPr>
        <p:txBody>
          <a:bodyPr/>
          <a:lstStyle/>
          <a:p>
            <a:endParaRPr lang="he-IL"/>
          </a:p>
        </p:txBody>
      </p:sp>
      <p:sp>
        <p:nvSpPr>
          <p:cNvPr id="4" name="Text 2"/>
          <p:cNvSpPr/>
          <p:nvPr/>
        </p:nvSpPr>
        <p:spPr>
          <a:xfrm>
            <a:off x="1028224" y="2751058"/>
            <a:ext cx="3727490" cy="850583"/>
          </a:xfrm>
          <a:prstGeom prst="rect">
            <a:avLst/>
          </a:prstGeom>
          <a:noFill/>
          <a:ln/>
        </p:spPr>
        <p:txBody>
          <a:bodyPr wrap="square" lIns="0" tIns="0" rIns="0" bIns="0" rtlCol="0" anchor="t"/>
          <a:lstStyle/>
          <a:p>
            <a:pPr marL="0" indent="0" algn="l">
              <a:lnSpc>
                <a:spcPts val="3300"/>
              </a:lnSpc>
              <a:buNone/>
            </a:pPr>
            <a:r>
              <a:rPr lang="en-US" sz="2650" dirty="0">
                <a:solidFill>
                  <a:srgbClr val="DCD7E5"/>
                </a:solidFill>
                <a:latin typeface="Montserrat" pitchFamily="34" charset="0"/>
                <a:ea typeface="Montserrat" pitchFamily="34" charset="-122"/>
                <a:cs typeface="Montserrat" pitchFamily="34" charset="-120"/>
              </a:rPr>
              <a:t>Bias measurement (before and after)</a:t>
            </a:r>
            <a:endParaRPr lang="en-US" sz="2650" dirty="0"/>
          </a:p>
        </p:txBody>
      </p:sp>
      <p:sp>
        <p:nvSpPr>
          <p:cNvPr id="5" name="Text 3"/>
          <p:cNvSpPr/>
          <p:nvPr/>
        </p:nvSpPr>
        <p:spPr>
          <a:xfrm>
            <a:off x="1028224" y="3737729"/>
            <a:ext cx="3727490" cy="2903220"/>
          </a:xfrm>
          <a:prstGeom prst="rect">
            <a:avLst/>
          </a:prstGeom>
          <a:noFill/>
          <a:ln/>
        </p:spPr>
        <p:txBody>
          <a:bodyPr wrap="square" lIns="0" tIns="0" rIns="0" bIns="0" rtlCol="0" anchor="t"/>
          <a:lstStyle/>
          <a:p>
            <a:pPr marL="0" indent="0" algn="l">
              <a:lnSpc>
                <a:spcPts val="2850"/>
              </a:lnSpc>
              <a:buNone/>
            </a:pPr>
            <a:r>
              <a:rPr lang="en-US" sz="1750" dirty="0">
                <a:solidFill>
                  <a:srgbClr val="DCD7E5"/>
                </a:solidFill>
                <a:latin typeface="Heebo Light" pitchFamily="34" charset="0"/>
                <a:ea typeface="Heebo Light" pitchFamily="34" charset="-122"/>
                <a:cs typeface="Heebo Light" pitchFamily="34" charset="-120"/>
              </a:rPr>
              <a:t>We will use tools like </a:t>
            </a:r>
            <a:r>
              <a:rPr lang="en-US" sz="1750" b="1" dirty="0">
                <a:solidFill>
                  <a:srgbClr val="DCD7E5"/>
                </a:solidFill>
                <a:latin typeface="Heebo Light" pitchFamily="34" charset="0"/>
                <a:ea typeface="Heebo Light" pitchFamily="34" charset="-122"/>
                <a:cs typeface="Heebo Light" pitchFamily="34" charset="-120"/>
              </a:rPr>
              <a:t>WEAT</a:t>
            </a:r>
            <a:r>
              <a:rPr lang="en-US" sz="1750" dirty="0">
                <a:solidFill>
                  <a:srgbClr val="DCD7E5"/>
                </a:solidFill>
                <a:latin typeface="Heebo Light" pitchFamily="34" charset="0"/>
                <a:ea typeface="Heebo Light" pitchFamily="34" charset="-122"/>
                <a:cs typeface="Heebo Light" pitchFamily="34" charset="-120"/>
              </a:rPr>
              <a:t> and </a:t>
            </a:r>
            <a:r>
              <a:rPr lang="en-US" sz="1750" b="1" dirty="0">
                <a:solidFill>
                  <a:srgbClr val="DCD7E5"/>
                </a:solidFill>
                <a:latin typeface="Heebo Light" pitchFamily="34" charset="0"/>
                <a:ea typeface="Heebo Light" pitchFamily="34" charset="-122"/>
                <a:cs typeface="Heebo Light" pitchFamily="34" charset="-120"/>
              </a:rPr>
              <a:t>SEAT</a:t>
            </a:r>
            <a:r>
              <a:rPr lang="en-US" sz="1750" dirty="0">
                <a:solidFill>
                  <a:srgbClr val="DCD7E5"/>
                </a:solidFill>
                <a:latin typeface="Heebo Light" pitchFamily="34" charset="0"/>
                <a:ea typeface="Heebo Light" pitchFamily="34" charset="-122"/>
                <a:cs typeface="Heebo Light" pitchFamily="34" charset="-120"/>
              </a:rPr>
              <a:t> to check if bias is reduced.
These tests compare how strongly the model connects certain words or sentences with gender (e.g. “he” vs “she” and jobs).
We will run the tests on texts before and after our system is applied.</a:t>
            </a:r>
            <a:endParaRPr lang="en-US" sz="1750" dirty="0"/>
          </a:p>
        </p:txBody>
      </p:sp>
      <p:sp>
        <p:nvSpPr>
          <p:cNvPr id="6" name="Shape 4"/>
          <p:cNvSpPr/>
          <p:nvPr/>
        </p:nvSpPr>
        <p:spPr>
          <a:xfrm>
            <a:off x="5216962" y="2516624"/>
            <a:ext cx="4196358" cy="4358759"/>
          </a:xfrm>
          <a:prstGeom prst="roundRect">
            <a:avLst>
              <a:gd name="adj" fmla="val 2270"/>
            </a:avLst>
          </a:prstGeom>
          <a:solidFill>
            <a:srgbClr val="31136C"/>
          </a:solidFill>
          <a:ln w="7620">
            <a:solidFill>
              <a:srgbClr val="4A2C85"/>
            </a:solidFill>
            <a:prstDash val="solid"/>
          </a:ln>
        </p:spPr>
        <p:txBody>
          <a:bodyPr/>
          <a:lstStyle/>
          <a:p>
            <a:endParaRPr lang="he-IL"/>
          </a:p>
        </p:txBody>
      </p:sp>
      <p:sp>
        <p:nvSpPr>
          <p:cNvPr id="7" name="Text 5"/>
          <p:cNvSpPr/>
          <p:nvPr/>
        </p:nvSpPr>
        <p:spPr>
          <a:xfrm>
            <a:off x="5451396" y="2751058"/>
            <a:ext cx="3727490" cy="850583"/>
          </a:xfrm>
          <a:prstGeom prst="rect">
            <a:avLst/>
          </a:prstGeom>
          <a:noFill/>
          <a:ln/>
        </p:spPr>
        <p:txBody>
          <a:bodyPr wrap="square" lIns="0" tIns="0" rIns="0" bIns="0" rtlCol="0" anchor="t"/>
          <a:lstStyle/>
          <a:p>
            <a:pPr marL="0" indent="0" algn="l">
              <a:lnSpc>
                <a:spcPts val="3300"/>
              </a:lnSpc>
              <a:buNone/>
            </a:pPr>
            <a:r>
              <a:rPr lang="en-US" sz="2650" dirty="0">
                <a:solidFill>
                  <a:srgbClr val="DCD7E5"/>
                </a:solidFill>
                <a:latin typeface="Montserrat" pitchFamily="34" charset="0"/>
                <a:ea typeface="Montserrat" pitchFamily="34" charset="-122"/>
                <a:cs typeface="Montserrat" pitchFamily="34" charset="-120"/>
              </a:rPr>
              <a:t>Meaning preservation</a:t>
            </a:r>
            <a:endParaRPr lang="en-US" sz="2650" dirty="0"/>
          </a:p>
        </p:txBody>
      </p:sp>
      <p:sp>
        <p:nvSpPr>
          <p:cNvPr id="8" name="Text 6"/>
          <p:cNvSpPr/>
          <p:nvPr/>
        </p:nvSpPr>
        <p:spPr>
          <a:xfrm>
            <a:off x="5451396" y="3737729"/>
            <a:ext cx="3727490" cy="2540318"/>
          </a:xfrm>
          <a:prstGeom prst="rect">
            <a:avLst/>
          </a:prstGeom>
          <a:noFill/>
          <a:ln/>
        </p:spPr>
        <p:txBody>
          <a:bodyPr wrap="square" lIns="0" tIns="0" rIns="0" bIns="0" rtlCol="0" anchor="t"/>
          <a:lstStyle/>
          <a:p>
            <a:pPr marL="0" indent="0" algn="l">
              <a:lnSpc>
                <a:spcPts val="2850"/>
              </a:lnSpc>
              <a:buNone/>
            </a:pPr>
            <a:r>
              <a:rPr lang="en-US" sz="1750" dirty="0">
                <a:solidFill>
                  <a:srgbClr val="DCD7E5"/>
                </a:solidFill>
                <a:latin typeface="Heebo Light" pitchFamily="34" charset="0"/>
                <a:ea typeface="Heebo Light" pitchFamily="34" charset="-122"/>
                <a:cs typeface="Heebo Light" pitchFamily="34" charset="-120"/>
              </a:rPr>
              <a:t>We will check if the new text still means the same as the original.
We will use </a:t>
            </a:r>
            <a:r>
              <a:rPr lang="en-US" sz="1750" b="1" dirty="0">
                <a:solidFill>
                  <a:srgbClr val="DCD7E5"/>
                </a:solidFill>
                <a:latin typeface="Heebo Light" pitchFamily="34" charset="0"/>
                <a:ea typeface="Heebo Light" pitchFamily="34" charset="-122"/>
                <a:cs typeface="Heebo Light" pitchFamily="34" charset="-120"/>
              </a:rPr>
              <a:t>semantic similarity</a:t>
            </a:r>
            <a:r>
              <a:rPr lang="en-US" sz="1750" dirty="0">
                <a:solidFill>
                  <a:srgbClr val="DCD7E5"/>
                </a:solidFill>
                <a:latin typeface="Heebo Light" pitchFamily="34" charset="0"/>
                <a:ea typeface="Heebo Light" pitchFamily="34" charset="-122"/>
                <a:cs typeface="Heebo Light" pitchFamily="34" charset="-120"/>
              </a:rPr>
              <a:t> tools (like Sentence Transformers) to compare the two versions of the text.
A high similarity score means the meaning didn’t change much.</a:t>
            </a:r>
            <a:endParaRPr lang="en-US" sz="1750" dirty="0"/>
          </a:p>
        </p:txBody>
      </p:sp>
      <p:sp>
        <p:nvSpPr>
          <p:cNvPr id="9" name="Shape 7"/>
          <p:cNvSpPr/>
          <p:nvPr/>
        </p:nvSpPr>
        <p:spPr>
          <a:xfrm>
            <a:off x="9640133" y="2516624"/>
            <a:ext cx="4196358" cy="4358759"/>
          </a:xfrm>
          <a:prstGeom prst="roundRect">
            <a:avLst>
              <a:gd name="adj" fmla="val 2270"/>
            </a:avLst>
          </a:prstGeom>
          <a:solidFill>
            <a:srgbClr val="31136C"/>
          </a:solidFill>
          <a:ln w="7620">
            <a:solidFill>
              <a:srgbClr val="4A2C85"/>
            </a:solidFill>
            <a:prstDash val="solid"/>
          </a:ln>
        </p:spPr>
        <p:txBody>
          <a:bodyPr/>
          <a:lstStyle/>
          <a:p>
            <a:endParaRPr lang="he-IL"/>
          </a:p>
        </p:txBody>
      </p:sp>
      <p:sp>
        <p:nvSpPr>
          <p:cNvPr id="10" name="Text 8"/>
          <p:cNvSpPr/>
          <p:nvPr/>
        </p:nvSpPr>
        <p:spPr>
          <a:xfrm>
            <a:off x="9874568" y="2751058"/>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DCD7E5"/>
                </a:solidFill>
                <a:latin typeface="Montserrat" pitchFamily="34" charset="0"/>
                <a:ea typeface="Montserrat" pitchFamily="34" charset="-122"/>
                <a:cs typeface="Montserrat" pitchFamily="34" charset="-120"/>
              </a:rPr>
              <a:t>Fluency and clarity</a:t>
            </a:r>
            <a:endParaRPr lang="en-US" sz="2650" dirty="0"/>
          </a:p>
        </p:txBody>
      </p:sp>
      <p:sp>
        <p:nvSpPr>
          <p:cNvPr id="11" name="Text 9"/>
          <p:cNvSpPr/>
          <p:nvPr/>
        </p:nvSpPr>
        <p:spPr>
          <a:xfrm>
            <a:off x="9874568" y="3312438"/>
            <a:ext cx="3727490" cy="2903220"/>
          </a:xfrm>
          <a:prstGeom prst="rect">
            <a:avLst/>
          </a:prstGeom>
          <a:noFill/>
          <a:ln/>
        </p:spPr>
        <p:txBody>
          <a:bodyPr wrap="square" lIns="0" tIns="0" rIns="0" bIns="0" rtlCol="0" anchor="t"/>
          <a:lstStyle/>
          <a:p>
            <a:pPr marL="0" indent="0" algn="l">
              <a:lnSpc>
                <a:spcPts val="2850"/>
              </a:lnSpc>
              <a:buNone/>
            </a:pPr>
            <a:r>
              <a:rPr lang="en-US" sz="1750" dirty="0">
                <a:solidFill>
                  <a:srgbClr val="DCD7E5"/>
                </a:solidFill>
                <a:latin typeface="Heebo Light" pitchFamily="34" charset="0"/>
                <a:ea typeface="Heebo Light" pitchFamily="34" charset="-122"/>
                <a:cs typeface="Heebo Light" pitchFamily="34" charset="-120"/>
              </a:rPr>
              <a:t>We want the text to still sound natural after changes.
We will use automatic tools or models to check </a:t>
            </a:r>
            <a:r>
              <a:rPr lang="en-US" sz="1750" b="1" dirty="0">
                <a:solidFill>
                  <a:srgbClr val="DCD7E5"/>
                </a:solidFill>
                <a:latin typeface="Heebo Light" pitchFamily="34" charset="0"/>
                <a:ea typeface="Heebo Light" pitchFamily="34" charset="-122"/>
                <a:cs typeface="Heebo Light" pitchFamily="34" charset="-120"/>
              </a:rPr>
              <a:t>fluency and coherence</a:t>
            </a:r>
            <a:r>
              <a:rPr lang="en-US" sz="1750" dirty="0">
                <a:solidFill>
                  <a:srgbClr val="DCD7E5"/>
                </a:solidFill>
                <a:latin typeface="Heebo Light" pitchFamily="34" charset="0"/>
                <a:ea typeface="Heebo Light" pitchFamily="34" charset="-122"/>
                <a:cs typeface="Heebo Light" pitchFamily="34" charset="-120"/>
              </a:rPr>
              <a:t>.
For example, we can ask a language model to rate the readability of the revised text.</a:t>
            </a:r>
            <a:endParaRPr lang="en-US" sz="1750" dirty="0"/>
          </a:p>
        </p:txBody>
      </p:sp>
      <p:sp>
        <p:nvSpPr>
          <p:cNvPr id="12" name="מלבן 11">
            <a:extLst>
              <a:ext uri="{FF2B5EF4-FFF2-40B4-BE49-F238E27FC236}">
                <a16:creationId xmlns:a16="http://schemas.microsoft.com/office/drawing/2014/main" id="{FA9BCBD4-BDC8-D717-0215-029637E61FB0}"/>
              </a:ext>
            </a:extLst>
          </p:cNvPr>
          <p:cNvSpPr/>
          <p:nvPr/>
        </p:nvSpPr>
        <p:spPr>
          <a:xfrm>
            <a:off x="12634344" y="7581500"/>
            <a:ext cx="1930400" cy="609600"/>
          </a:xfrm>
          <a:prstGeom prst="rect">
            <a:avLst/>
          </a:prstGeom>
          <a:solidFill>
            <a:srgbClr val="0D0A2C"/>
          </a:solidFill>
          <a:ln>
            <a:solidFill>
              <a:srgbClr val="0D0A2C"/>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TotalTime>
  <Words>374</Words>
  <Application>Microsoft Office PowerPoint</Application>
  <PresentationFormat>מותאם אישית</PresentationFormat>
  <Paragraphs>38</Paragraphs>
  <Slides>3</Slides>
  <Notes>3</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vt:i4>
      </vt:variant>
    </vt:vector>
  </HeadingPairs>
  <TitlesOfParts>
    <vt:vector size="7" baseType="lpstr">
      <vt:lpstr>Heebo Light</vt:lpstr>
      <vt:lpstr>Montserrat</vt:lpstr>
      <vt:lpstr>Arial</vt:lpstr>
      <vt:lpstr>Office Theme</vt:lpstr>
      <vt:lpstr>מצגת של PowerPoint‏</vt:lpstr>
      <vt:lpstr>מצגת של PowerPoint‏</vt:lpstr>
      <vt:lpstr>מצגת של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Neta Robinzon Butbul</cp:lastModifiedBy>
  <cp:revision>5</cp:revision>
  <dcterms:created xsi:type="dcterms:W3CDTF">2025-03-26T17:14:06Z</dcterms:created>
  <dcterms:modified xsi:type="dcterms:W3CDTF">2025-03-26T18:17:49Z</dcterms:modified>
</cp:coreProperties>
</file>