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20"/>
  </p:notesMasterIdLst>
  <p:sldIdLst>
    <p:sldId id="257" r:id="rId2"/>
    <p:sldId id="256" r:id="rId3"/>
    <p:sldId id="258" r:id="rId4"/>
    <p:sldId id="259" r:id="rId5"/>
    <p:sldId id="260" r:id="rId6"/>
    <p:sldId id="265" r:id="rId7"/>
    <p:sldId id="266" r:id="rId8"/>
    <p:sldId id="268" r:id="rId9"/>
    <p:sldId id="267" r:id="rId10"/>
    <p:sldId id="269" r:id="rId11"/>
    <p:sldId id="270" r:id="rId12"/>
    <p:sldId id="271" r:id="rId13"/>
    <p:sldId id="272" r:id="rId14"/>
    <p:sldId id="261" r:id="rId15"/>
    <p:sldId id="262" r:id="rId16"/>
    <p:sldId id="263" r:id="rId17"/>
    <p:sldId id="264" r:id="rId18"/>
    <p:sldId id="273" r:id="rId1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1C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3C3A7E-A07C-41AE-AB67-47077E5CF487}" v="12" dt="2023-06-08T18:04:36.713"/>
  </p1510:revLst>
</p1510:revInfo>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סגנון ביניים 2 - הדגשה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סגנון בהיר 3 - הדגשה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סגנון בהיר 3 - הדגשה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סגנון בהיר 3 - הדגשה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סגנון בהיר 3 - הדגשה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סגנון בהיר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סגנון בהיר 3 - הדגשה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D27102A9-8310-4765-A935-A1911B00CA55}" styleName="סגנון בהיר 1 - הדגשה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סגנון בהיר 1 - הדגשה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סגנון בהיר 1 - הדגשה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FECB4D8-DB02-4DC6-A0A2-4F2EBAE1DC90}" styleName="סגנון ביניים 1 - הדגשה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סגנון ביניים 1 - הדגשה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סגנון ביניים 1 - הדגשה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סגנון ביניים 2 - הדגשה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25E5076-3810-47DD-B79F-674D7AD40C01}" styleName="סגנון כהה 1 - הדגשה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סגנון ביניים 4 - הדגשה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סגנון ביניים 4 - הדגשה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80" d="100"/>
          <a:sy n="80" d="100"/>
        </p:scale>
        <p:origin x="62"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3989911417322848E-2"/>
          <c:y val="9.5566492644777748E-2"/>
          <c:w val="0.86837696850393697"/>
          <c:h val="0.76340841760528932"/>
        </c:manualLayout>
      </c:layout>
      <c:pieChart>
        <c:varyColors val="1"/>
        <c:ser>
          <c:idx val="0"/>
          <c:order val="0"/>
          <c:tx>
            <c:strRef>
              <c:f>גיליון1!$B$1</c:f>
              <c:strCache>
                <c:ptCount val="1"/>
                <c:pt idx="0">
                  <c:v>עמודה1</c:v>
                </c:pt>
              </c:strCache>
            </c:strRef>
          </c:tx>
          <c:explosion val="10"/>
          <c:dPt>
            <c:idx val="0"/>
            <c:bubble3D val="0"/>
            <c:explosion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1B82-45DD-8011-50464A60B2D6}"/>
              </c:ext>
            </c:extLst>
          </c:dPt>
          <c:dPt>
            <c:idx val="1"/>
            <c:bubble3D val="0"/>
            <c:explosion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6-1B82-45DD-8011-50464A60B2D6}"/>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D083-407B-ACEC-58160F3EE1B4}"/>
              </c:ext>
            </c:extLst>
          </c:dPt>
          <c:dLbls>
            <c:dLbl>
              <c:idx val="0"/>
              <c:tx>
                <c:rich>
                  <a:bodyPr/>
                  <a:lstStyle/>
                  <a:p>
                    <a:r>
                      <a:rPr lang="en-US"/>
                      <a:t>547</a:t>
                    </a:r>
                  </a:p>
                </c:rich>
              </c:tx>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1B82-45DD-8011-50464A60B2D6}"/>
                </c:ext>
              </c:extLst>
            </c:dLbl>
            <c:dLbl>
              <c:idx val="1"/>
              <c:tx>
                <c:rich>
                  <a:bodyPr/>
                  <a:lstStyle/>
                  <a:p>
                    <a:r>
                      <a:rPr lang="en-US"/>
                      <a:t>4</a:t>
                    </a:r>
                  </a:p>
                </c:rich>
              </c:tx>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1B82-45DD-8011-50464A60B2D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he-I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גיליון1!$A$2:$A$4</c:f>
              <c:strCache>
                <c:ptCount val="3"/>
                <c:pt idx="0">
                  <c:v>מספר הבדיקות שבוצעו בהצלחה</c:v>
                </c:pt>
                <c:pt idx="1">
                  <c:v>מספר בדיקות שנכשלו</c:v>
                </c:pt>
                <c:pt idx="2">
                  <c:v>01/07/2002</c:v>
                </c:pt>
              </c:strCache>
            </c:strRef>
          </c:cat>
          <c:val>
            <c:numRef>
              <c:f>גיליון1!$B$2:$B$4</c:f>
              <c:numCache>
                <c:formatCode>General</c:formatCode>
                <c:ptCount val="3"/>
                <c:pt idx="0">
                  <c:v>500</c:v>
                </c:pt>
                <c:pt idx="1">
                  <c:v>30</c:v>
                </c:pt>
              </c:numCache>
            </c:numRef>
          </c:val>
          <c:extLst>
            <c:ext xmlns:c16="http://schemas.microsoft.com/office/drawing/2014/chart" uri="{C3380CC4-5D6E-409C-BE32-E72D297353CC}">
              <c16:uniqueId val="{00000000-1B82-45DD-8011-50464A60B2D6}"/>
            </c:ext>
          </c:extLst>
        </c:ser>
        <c:ser>
          <c:idx val="1"/>
          <c:order val="1"/>
          <c:tx>
            <c:strRef>
              <c:f>גיליון1!$C$1</c:f>
              <c:strCache>
                <c:ptCount val="1"/>
                <c:pt idx="0">
                  <c:v>עמודה2</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D083-407B-ACEC-58160F3EE1B4}"/>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D083-407B-ACEC-58160F3EE1B4}"/>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D083-407B-ACEC-58160F3EE1B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he-I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גיליון1!$A$2:$A$4</c:f>
              <c:strCache>
                <c:ptCount val="3"/>
                <c:pt idx="0">
                  <c:v>מספר הבדיקות שבוצעו בהצלחה</c:v>
                </c:pt>
                <c:pt idx="1">
                  <c:v>מספר בדיקות שנכשלו</c:v>
                </c:pt>
                <c:pt idx="2">
                  <c:v>01/07/2002</c:v>
                </c:pt>
              </c:strCache>
            </c:strRef>
          </c:cat>
          <c:val>
            <c:numRef>
              <c:f>גיליון1!$C$2:$C$4</c:f>
              <c:numCache>
                <c:formatCode>General</c:formatCode>
                <c:ptCount val="3"/>
                <c:pt idx="0">
                  <c:v>1</c:v>
                </c:pt>
              </c:numCache>
            </c:numRef>
          </c:val>
          <c:extLst>
            <c:ext xmlns:c16="http://schemas.microsoft.com/office/drawing/2014/chart" uri="{C3380CC4-5D6E-409C-BE32-E72D297353CC}">
              <c16:uniqueId val="{00000002-1B82-45DD-8011-50464A60B2D6}"/>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גיליון1!$B$1</c:f>
              <c:strCache>
                <c:ptCount val="1"/>
                <c:pt idx="0">
                  <c:v>עמודה1</c:v>
                </c:pt>
              </c:strCache>
            </c:strRef>
          </c:tx>
          <c:dPt>
            <c:idx val="0"/>
            <c:bubble3D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extLst>
              <c:ext xmlns:c16="http://schemas.microsoft.com/office/drawing/2014/chart" uri="{C3380CC4-5D6E-409C-BE32-E72D297353CC}">
                <c16:uniqueId val="{00000001-7C6C-43B2-9AF7-348166391735}"/>
              </c:ext>
            </c:extLst>
          </c:dPt>
          <c:dPt>
            <c:idx val="1"/>
            <c:bubble3D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extLst>
              <c:ext xmlns:c16="http://schemas.microsoft.com/office/drawing/2014/chart" uri="{C3380CC4-5D6E-409C-BE32-E72D297353CC}">
                <c16:uniqueId val="{00000003-7C6C-43B2-9AF7-348166391735}"/>
              </c:ext>
            </c:extLst>
          </c:dPt>
          <c:dPt>
            <c:idx val="2"/>
            <c:bubble3D val="0"/>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extLst>
              <c:ext xmlns:c16="http://schemas.microsoft.com/office/drawing/2014/chart" uri="{C3380CC4-5D6E-409C-BE32-E72D297353CC}">
                <c16:uniqueId val="{00000005-7C6C-43B2-9AF7-348166391735}"/>
              </c:ext>
            </c:extLst>
          </c:dPt>
          <c:dPt>
            <c:idx val="3"/>
            <c:bubble3D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extLst>
              <c:ext xmlns:c16="http://schemas.microsoft.com/office/drawing/2014/chart" uri="{C3380CC4-5D6E-409C-BE32-E72D297353CC}">
                <c16:uniqueId val="{00000007-7C6C-43B2-9AF7-348166391735}"/>
              </c:ext>
            </c:extLst>
          </c:dPt>
          <c:dPt>
            <c:idx val="4"/>
            <c:bubble3D val="0"/>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extLst>
              <c:ext xmlns:c16="http://schemas.microsoft.com/office/drawing/2014/chart" uri="{C3380CC4-5D6E-409C-BE32-E72D297353CC}">
                <c16:uniqueId val="{00000009-7C6C-43B2-9AF7-348166391735}"/>
              </c:ext>
            </c:extLst>
          </c:dPt>
          <c:cat>
            <c:strRef>
              <c:f>גיליון1!$A$2:$A$6</c:f>
              <c:strCache>
                <c:ptCount val="5"/>
                <c:pt idx="0">
                  <c:v>very low</c:v>
                </c:pt>
                <c:pt idx="1">
                  <c:v>low</c:v>
                </c:pt>
                <c:pt idx="2">
                  <c:v>medium</c:v>
                </c:pt>
                <c:pt idx="3">
                  <c:v>high</c:v>
                </c:pt>
                <c:pt idx="4">
                  <c:v>very high</c:v>
                </c:pt>
              </c:strCache>
            </c:strRef>
          </c:cat>
          <c:val>
            <c:numRef>
              <c:f>גיליון1!$B$2:$B$6</c:f>
              <c:numCache>
                <c:formatCode>General</c:formatCode>
                <c:ptCount val="5"/>
                <c:pt idx="0">
                  <c:v>1</c:v>
                </c:pt>
                <c:pt idx="1">
                  <c:v>1</c:v>
                </c:pt>
                <c:pt idx="2">
                  <c:v>2</c:v>
                </c:pt>
                <c:pt idx="3">
                  <c:v>0</c:v>
                </c:pt>
                <c:pt idx="4">
                  <c:v>0</c:v>
                </c:pt>
              </c:numCache>
            </c:numRef>
          </c:val>
          <c:extLst>
            <c:ext xmlns:c16="http://schemas.microsoft.com/office/drawing/2014/chart" uri="{C3380CC4-5D6E-409C-BE32-E72D297353CC}">
              <c16:uniqueId val="{00000000-A1B0-4493-96B6-52490A3B591C}"/>
            </c:ext>
          </c:extLst>
        </c:ser>
        <c:ser>
          <c:idx val="1"/>
          <c:order val="1"/>
          <c:tx>
            <c:strRef>
              <c:f>גיליון1!$C$1</c:f>
              <c:strCache>
                <c:ptCount val="1"/>
              </c:strCache>
            </c:strRef>
          </c:tx>
          <c:dPt>
            <c:idx val="0"/>
            <c:bubble3D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extLst>
              <c:ext xmlns:c16="http://schemas.microsoft.com/office/drawing/2014/chart" uri="{C3380CC4-5D6E-409C-BE32-E72D297353CC}">
                <c16:uniqueId val="{0000000B-7C6C-43B2-9AF7-348166391735}"/>
              </c:ext>
            </c:extLst>
          </c:dPt>
          <c:dPt>
            <c:idx val="1"/>
            <c:bubble3D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extLst>
              <c:ext xmlns:c16="http://schemas.microsoft.com/office/drawing/2014/chart" uri="{C3380CC4-5D6E-409C-BE32-E72D297353CC}">
                <c16:uniqueId val="{0000000D-7C6C-43B2-9AF7-348166391735}"/>
              </c:ext>
            </c:extLst>
          </c:dPt>
          <c:dPt>
            <c:idx val="2"/>
            <c:bubble3D val="0"/>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extLst>
              <c:ext xmlns:c16="http://schemas.microsoft.com/office/drawing/2014/chart" uri="{C3380CC4-5D6E-409C-BE32-E72D297353CC}">
                <c16:uniqueId val="{0000000F-7C6C-43B2-9AF7-348166391735}"/>
              </c:ext>
            </c:extLst>
          </c:dPt>
          <c:dPt>
            <c:idx val="3"/>
            <c:bubble3D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extLst>
              <c:ext xmlns:c16="http://schemas.microsoft.com/office/drawing/2014/chart" uri="{C3380CC4-5D6E-409C-BE32-E72D297353CC}">
                <c16:uniqueId val="{00000011-7C6C-43B2-9AF7-348166391735}"/>
              </c:ext>
            </c:extLst>
          </c:dPt>
          <c:dPt>
            <c:idx val="4"/>
            <c:bubble3D val="0"/>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extLst>
              <c:ext xmlns:c16="http://schemas.microsoft.com/office/drawing/2014/chart" uri="{C3380CC4-5D6E-409C-BE32-E72D297353CC}">
                <c16:uniqueId val="{00000013-7C6C-43B2-9AF7-348166391735}"/>
              </c:ext>
            </c:extLst>
          </c:dPt>
          <c:cat>
            <c:strRef>
              <c:f>גיליון1!$A$2:$A$6</c:f>
              <c:strCache>
                <c:ptCount val="5"/>
                <c:pt idx="0">
                  <c:v>very low</c:v>
                </c:pt>
                <c:pt idx="1">
                  <c:v>low</c:v>
                </c:pt>
                <c:pt idx="2">
                  <c:v>medium</c:v>
                </c:pt>
                <c:pt idx="3">
                  <c:v>high</c:v>
                </c:pt>
                <c:pt idx="4">
                  <c:v>very high</c:v>
                </c:pt>
              </c:strCache>
            </c:strRef>
          </c:cat>
          <c:val>
            <c:numRef>
              <c:f>גיליון1!$C$2:$C$6</c:f>
              <c:numCache>
                <c:formatCode>General</c:formatCode>
                <c:ptCount val="5"/>
              </c:numCache>
            </c:numRef>
          </c:val>
          <c:extLst>
            <c:ext xmlns:c16="http://schemas.microsoft.com/office/drawing/2014/chart" uri="{C3380CC4-5D6E-409C-BE32-E72D297353CC}">
              <c16:uniqueId val="{00000001-A1B0-4493-96B6-52490A3B591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FD69DB37-76E9-42C0-83C4-8ADAC49065C6}" type="datetimeFigureOut">
              <a:rPr lang="en-US" smtClean="0"/>
              <a:t>6/10/2023</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385F147A-5613-46F7-8A36-4F66B6034EEB}" type="slidenum">
              <a:rPr lang="en-US" smtClean="0"/>
              <a:t>‹#›</a:t>
            </a:fld>
            <a:endParaRPr lang="en-US"/>
          </a:p>
        </p:txBody>
      </p:sp>
    </p:spTree>
    <p:extLst>
      <p:ext uri="{BB962C8B-B14F-4D97-AF65-F5344CB8AC3E}">
        <p14:creationId xmlns:p14="http://schemas.microsoft.com/office/powerpoint/2010/main" val="106055817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1ED4A49-21B2-EC20-349C-56E8478C1657}"/>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385C6D03-90F8-FC86-E7F9-12C831AE6A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1C7C364D-5230-4550-55A6-B43BF14C311A}"/>
              </a:ext>
            </a:extLst>
          </p:cNvPr>
          <p:cNvSpPr>
            <a:spLocks noGrp="1"/>
          </p:cNvSpPr>
          <p:nvPr>
            <p:ph type="dt" sz="half" idx="10"/>
          </p:nvPr>
        </p:nvSpPr>
        <p:spPr/>
        <p:txBody>
          <a:bodyPr/>
          <a:lstStyle/>
          <a:p>
            <a:fld id="{735AA1B9-F274-4174-B6C4-A790AAFF114F}" type="datetimeFigureOut">
              <a:rPr lang="en-US" smtClean="0"/>
              <a:t>6/10/2023</a:t>
            </a:fld>
            <a:endParaRPr lang="en-US"/>
          </a:p>
        </p:txBody>
      </p:sp>
      <p:sp>
        <p:nvSpPr>
          <p:cNvPr id="5" name="מציין מיקום של כותרת תחתונה 4">
            <a:extLst>
              <a:ext uri="{FF2B5EF4-FFF2-40B4-BE49-F238E27FC236}">
                <a16:creationId xmlns:a16="http://schemas.microsoft.com/office/drawing/2014/main" id="{51279580-76FA-D6DF-0324-AB37162C42FC}"/>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D76B48F3-D3EC-9936-2A75-97630EDD0E4D}"/>
              </a:ext>
            </a:extLst>
          </p:cNvPr>
          <p:cNvSpPr>
            <a:spLocks noGrp="1"/>
          </p:cNvSpPr>
          <p:nvPr>
            <p:ph type="sldNum" sz="quarter" idx="12"/>
          </p:nvPr>
        </p:nvSpPr>
        <p:spPr/>
        <p:txBody>
          <a:bodyPr/>
          <a:lstStyle/>
          <a:p>
            <a:fld id="{04ADFEA7-6D67-4A39-9615-95C71F86AC24}" type="slidenum">
              <a:rPr lang="en-US" smtClean="0"/>
              <a:t>‹#›</a:t>
            </a:fld>
            <a:endParaRPr lang="en-US"/>
          </a:p>
        </p:txBody>
      </p:sp>
    </p:spTree>
    <p:extLst>
      <p:ext uri="{BB962C8B-B14F-4D97-AF65-F5344CB8AC3E}">
        <p14:creationId xmlns:p14="http://schemas.microsoft.com/office/powerpoint/2010/main" val="909641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9FE72B-6EA0-37A9-AFDD-ED6C68FE11F6}"/>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703C9D70-04AD-ACF1-BE77-97A339884716}"/>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D114D81-D961-AEE2-1894-84F17FAFD76C}"/>
              </a:ext>
            </a:extLst>
          </p:cNvPr>
          <p:cNvSpPr>
            <a:spLocks noGrp="1"/>
          </p:cNvSpPr>
          <p:nvPr>
            <p:ph type="dt" sz="half" idx="10"/>
          </p:nvPr>
        </p:nvSpPr>
        <p:spPr/>
        <p:txBody>
          <a:bodyPr/>
          <a:lstStyle/>
          <a:p>
            <a:fld id="{735AA1B9-F274-4174-B6C4-A790AAFF114F}" type="datetimeFigureOut">
              <a:rPr lang="en-US" smtClean="0"/>
              <a:t>6/10/2023</a:t>
            </a:fld>
            <a:endParaRPr lang="en-US"/>
          </a:p>
        </p:txBody>
      </p:sp>
      <p:sp>
        <p:nvSpPr>
          <p:cNvPr id="5" name="מציין מיקום של כותרת תחתונה 4">
            <a:extLst>
              <a:ext uri="{FF2B5EF4-FFF2-40B4-BE49-F238E27FC236}">
                <a16:creationId xmlns:a16="http://schemas.microsoft.com/office/drawing/2014/main" id="{60E0477B-6CE9-EEF4-5F15-DA831A385909}"/>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1797CD16-7EBB-63D2-245C-3DB90E0EE5C7}"/>
              </a:ext>
            </a:extLst>
          </p:cNvPr>
          <p:cNvSpPr>
            <a:spLocks noGrp="1"/>
          </p:cNvSpPr>
          <p:nvPr>
            <p:ph type="sldNum" sz="quarter" idx="12"/>
          </p:nvPr>
        </p:nvSpPr>
        <p:spPr/>
        <p:txBody>
          <a:bodyPr/>
          <a:lstStyle/>
          <a:p>
            <a:fld id="{04ADFEA7-6D67-4A39-9615-95C71F86AC24}" type="slidenum">
              <a:rPr lang="en-US" smtClean="0"/>
              <a:t>‹#›</a:t>
            </a:fld>
            <a:endParaRPr lang="en-US"/>
          </a:p>
        </p:txBody>
      </p:sp>
    </p:spTree>
    <p:extLst>
      <p:ext uri="{BB962C8B-B14F-4D97-AF65-F5344CB8AC3E}">
        <p14:creationId xmlns:p14="http://schemas.microsoft.com/office/powerpoint/2010/main" val="2693788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DDD16A73-4E66-51AB-A9FE-57DB86351E49}"/>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39C93DD0-D96E-7385-A72E-D45D8BB37373}"/>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6E169EB0-21F8-AA1A-2606-FD9ED8E53EFD}"/>
              </a:ext>
            </a:extLst>
          </p:cNvPr>
          <p:cNvSpPr>
            <a:spLocks noGrp="1"/>
          </p:cNvSpPr>
          <p:nvPr>
            <p:ph type="dt" sz="half" idx="10"/>
          </p:nvPr>
        </p:nvSpPr>
        <p:spPr/>
        <p:txBody>
          <a:bodyPr/>
          <a:lstStyle/>
          <a:p>
            <a:fld id="{735AA1B9-F274-4174-B6C4-A790AAFF114F}" type="datetimeFigureOut">
              <a:rPr lang="en-US" smtClean="0"/>
              <a:t>6/10/2023</a:t>
            </a:fld>
            <a:endParaRPr lang="en-US"/>
          </a:p>
        </p:txBody>
      </p:sp>
      <p:sp>
        <p:nvSpPr>
          <p:cNvPr id="5" name="מציין מיקום של כותרת תחתונה 4">
            <a:extLst>
              <a:ext uri="{FF2B5EF4-FFF2-40B4-BE49-F238E27FC236}">
                <a16:creationId xmlns:a16="http://schemas.microsoft.com/office/drawing/2014/main" id="{8A8B2A4E-63C8-60BA-B4E4-63A8D84B6D80}"/>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5D4DAAEF-1BE9-C4A7-FD7D-E6035124B43C}"/>
              </a:ext>
            </a:extLst>
          </p:cNvPr>
          <p:cNvSpPr>
            <a:spLocks noGrp="1"/>
          </p:cNvSpPr>
          <p:nvPr>
            <p:ph type="sldNum" sz="quarter" idx="12"/>
          </p:nvPr>
        </p:nvSpPr>
        <p:spPr/>
        <p:txBody>
          <a:bodyPr/>
          <a:lstStyle/>
          <a:p>
            <a:fld id="{04ADFEA7-6D67-4A39-9615-95C71F86AC24}" type="slidenum">
              <a:rPr lang="en-US" smtClean="0"/>
              <a:t>‹#›</a:t>
            </a:fld>
            <a:endParaRPr lang="en-US"/>
          </a:p>
        </p:txBody>
      </p:sp>
    </p:spTree>
    <p:extLst>
      <p:ext uri="{BB962C8B-B14F-4D97-AF65-F5344CB8AC3E}">
        <p14:creationId xmlns:p14="http://schemas.microsoft.com/office/powerpoint/2010/main" val="1180092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43D4749-BA66-347A-7A06-E5679A61BFC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B041908-3A61-6015-9DC3-1876F111D176}"/>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BBC1A81-ED57-C127-A118-40658A276072}"/>
              </a:ext>
            </a:extLst>
          </p:cNvPr>
          <p:cNvSpPr>
            <a:spLocks noGrp="1"/>
          </p:cNvSpPr>
          <p:nvPr>
            <p:ph type="dt" sz="half" idx="10"/>
          </p:nvPr>
        </p:nvSpPr>
        <p:spPr/>
        <p:txBody>
          <a:bodyPr/>
          <a:lstStyle/>
          <a:p>
            <a:fld id="{735AA1B9-F274-4174-B6C4-A790AAFF114F}" type="datetimeFigureOut">
              <a:rPr lang="en-US" smtClean="0"/>
              <a:t>6/10/2023</a:t>
            </a:fld>
            <a:endParaRPr lang="en-US"/>
          </a:p>
        </p:txBody>
      </p:sp>
      <p:sp>
        <p:nvSpPr>
          <p:cNvPr id="5" name="מציין מיקום של כותרת תחתונה 4">
            <a:extLst>
              <a:ext uri="{FF2B5EF4-FFF2-40B4-BE49-F238E27FC236}">
                <a16:creationId xmlns:a16="http://schemas.microsoft.com/office/drawing/2014/main" id="{FBC95CE5-3F28-6C2C-D647-3DCC4442C9CB}"/>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638314A7-D1B9-F7D1-141B-4CE1AF4A4B8C}"/>
              </a:ext>
            </a:extLst>
          </p:cNvPr>
          <p:cNvSpPr>
            <a:spLocks noGrp="1"/>
          </p:cNvSpPr>
          <p:nvPr>
            <p:ph type="sldNum" sz="quarter" idx="12"/>
          </p:nvPr>
        </p:nvSpPr>
        <p:spPr/>
        <p:txBody>
          <a:bodyPr/>
          <a:lstStyle/>
          <a:p>
            <a:fld id="{04ADFEA7-6D67-4A39-9615-95C71F86AC24}" type="slidenum">
              <a:rPr lang="en-US" smtClean="0"/>
              <a:t>‹#›</a:t>
            </a:fld>
            <a:endParaRPr lang="en-US"/>
          </a:p>
        </p:txBody>
      </p:sp>
    </p:spTree>
    <p:extLst>
      <p:ext uri="{BB962C8B-B14F-4D97-AF65-F5344CB8AC3E}">
        <p14:creationId xmlns:p14="http://schemas.microsoft.com/office/powerpoint/2010/main" val="3464502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5424AE-38D8-AE6F-B0E3-F05F5780ECA7}"/>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369F65A-3EC5-31E9-663D-64060C9007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18E6A10B-FE0E-C520-49A7-FFCFD6AAF2FA}"/>
              </a:ext>
            </a:extLst>
          </p:cNvPr>
          <p:cNvSpPr>
            <a:spLocks noGrp="1"/>
          </p:cNvSpPr>
          <p:nvPr>
            <p:ph type="dt" sz="half" idx="10"/>
          </p:nvPr>
        </p:nvSpPr>
        <p:spPr/>
        <p:txBody>
          <a:bodyPr/>
          <a:lstStyle/>
          <a:p>
            <a:fld id="{735AA1B9-F274-4174-B6C4-A790AAFF114F}" type="datetimeFigureOut">
              <a:rPr lang="en-US" smtClean="0"/>
              <a:t>6/10/2023</a:t>
            </a:fld>
            <a:endParaRPr lang="en-US"/>
          </a:p>
        </p:txBody>
      </p:sp>
      <p:sp>
        <p:nvSpPr>
          <p:cNvPr id="5" name="מציין מיקום של כותרת תחתונה 4">
            <a:extLst>
              <a:ext uri="{FF2B5EF4-FFF2-40B4-BE49-F238E27FC236}">
                <a16:creationId xmlns:a16="http://schemas.microsoft.com/office/drawing/2014/main" id="{AF0B265B-0800-16EF-3D90-079B9F5CD803}"/>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FDD3A754-2D9A-3650-4F1B-D606D038B7D4}"/>
              </a:ext>
            </a:extLst>
          </p:cNvPr>
          <p:cNvSpPr>
            <a:spLocks noGrp="1"/>
          </p:cNvSpPr>
          <p:nvPr>
            <p:ph type="sldNum" sz="quarter" idx="12"/>
          </p:nvPr>
        </p:nvSpPr>
        <p:spPr/>
        <p:txBody>
          <a:bodyPr/>
          <a:lstStyle/>
          <a:p>
            <a:fld id="{04ADFEA7-6D67-4A39-9615-95C71F86AC24}" type="slidenum">
              <a:rPr lang="en-US" smtClean="0"/>
              <a:t>‹#›</a:t>
            </a:fld>
            <a:endParaRPr lang="en-US"/>
          </a:p>
        </p:txBody>
      </p:sp>
    </p:spTree>
    <p:extLst>
      <p:ext uri="{BB962C8B-B14F-4D97-AF65-F5344CB8AC3E}">
        <p14:creationId xmlns:p14="http://schemas.microsoft.com/office/powerpoint/2010/main" val="3200118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3173045-DCD5-73D3-E652-85CBFD11FAC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F1D0154-0923-C971-3C2D-7BE64C84B14D}"/>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0ECE839A-8CC1-560B-F704-6317DE7A7990}"/>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94DD4CC1-19D0-1D69-DF08-81C2B0D68D35}"/>
              </a:ext>
            </a:extLst>
          </p:cNvPr>
          <p:cNvSpPr>
            <a:spLocks noGrp="1"/>
          </p:cNvSpPr>
          <p:nvPr>
            <p:ph type="dt" sz="half" idx="10"/>
          </p:nvPr>
        </p:nvSpPr>
        <p:spPr/>
        <p:txBody>
          <a:bodyPr/>
          <a:lstStyle/>
          <a:p>
            <a:fld id="{735AA1B9-F274-4174-B6C4-A790AAFF114F}" type="datetimeFigureOut">
              <a:rPr lang="en-US" smtClean="0"/>
              <a:t>6/10/2023</a:t>
            </a:fld>
            <a:endParaRPr lang="en-US"/>
          </a:p>
        </p:txBody>
      </p:sp>
      <p:sp>
        <p:nvSpPr>
          <p:cNvPr id="6" name="מציין מיקום של כותרת תחתונה 5">
            <a:extLst>
              <a:ext uri="{FF2B5EF4-FFF2-40B4-BE49-F238E27FC236}">
                <a16:creationId xmlns:a16="http://schemas.microsoft.com/office/drawing/2014/main" id="{9A88EC0E-7BD3-FB76-BAB4-905F7F61DBA0}"/>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9594085E-B8D5-33C4-DE94-6653421C9A91}"/>
              </a:ext>
            </a:extLst>
          </p:cNvPr>
          <p:cNvSpPr>
            <a:spLocks noGrp="1"/>
          </p:cNvSpPr>
          <p:nvPr>
            <p:ph type="sldNum" sz="quarter" idx="12"/>
          </p:nvPr>
        </p:nvSpPr>
        <p:spPr/>
        <p:txBody>
          <a:bodyPr/>
          <a:lstStyle/>
          <a:p>
            <a:fld id="{04ADFEA7-6D67-4A39-9615-95C71F86AC24}" type="slidenum">
              <a:rPr lang="en-US" smtClean="0"/>
              <a:t>‹#›</a:t>
            </a:fld>
            <a:endParaRPr lang="en-US"/>
          </a:p>
        </p:txBody>
      </p:sp>
    </p:spTree>
    <p:extLst>
      <p:ext uri="{BB962C8B-B14F-4D97-AF65-F5344CB8AC3E}">
        <p14:creationId xmlns:p14="http://schemas.microsoft.com/office/powerpoint/2010/main" val="787703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86B2BF0-E544-D81B-231D-4F8E240C01E0}"/>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E46D200A-89CE-C7FB-F639-1735F41535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EB01371F-E71B-B591-E20F-18115ECC4873}"/>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2388B196-260F-7D48-4668-BAE6C95A34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DC1631D2-76B4-DEB2-3E44-E041D1328323}"/>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833821A7-42C3-D32B-957A-87916BA32387}"/>
              </a:ext>
            </a:extLst>
          </p:cNvPr>
          <p:cNvSpPr>
            <a:spLocks noGrp="1"/>
          </p:cNvSpPr>
          <p:nvPr>
            <p:ph type="dt" sz="half" idx="10"/>
          </p:nvPr>
        </p:nvSpPr>
        <p:spPr/>
        <p:txBody>
          <a:bodyPr/>
          <a:lstStyle/>
          <a:p>
            <a:fld id="{735AA1B9-F274-4174-B6C4-A790AAFF114F}" type="datetimeFigureOut">
              <a:rPr lang="en-US" smtClean="0"/>
              <a:t>6/10/2023</a:t>
            </a:fld>
            <a:endParaRPr lang="en-US"/>
          </a:p>
        </p:txBody>
      </p:sp>
      <p:sp>
        <p:nvSpPr>
          <p:cNvPr id="8" name="מציין מיקום של כותרת תחתונה 7">
            <a:extLst>
              <a:ext uri="{FF2B5EF4-FFF2-40B4-BE49-F238E27FC236}">
                <a16:creationId xmlns:a16="http://schemas.microsoft.com/office/drawing/2014/main" id="{28C55E3D-DA26-A90D-87AF-088A41A08CAF}"/>
              </a:ext>
            </a:extLst>
          </p:cNvPr>
          <p:cNvSpPr>
            <a:spLocks noGrp="1"/>
          </p:cNvSpPr>
          <p:nvPr>
            <p:ph type="ftr" sz="quarter" idx="11"/>
          </p:nvPr>
        </p:nvSpPr>
        <p:spPr/>
        <p:txBody>
          <a:bodyPr/>
          <a:lstStyle/>
          <a:p>
            <a:endParaRPr lang="en-US"/>
          </a:p>
        </p:txBody>
      </p:sp>
      <p:sp>
        <p:nvSpPr>
          <p:cNvPr id="9" name="מציין מיקום של מספר שקופית 8">
            <a:extLst>
              <a:ext uri="{FF2B5EF4-FFF2-40B4-BE49-F238E27FC236}">
                <a16:creationId xmlns:a16="http://schemas.microsoft.com/office/drawing/2014/main" id="{F64A3CC8-9077-EABB-9E83-8CD31D062D5D}"/>
              </a:ext>
            </a:extLst>
          </p:cNvPr>
          <p:cNvSpPr>
            <a:spLocks noGrp="1"/>
          </p:cNvSpPr>
          <p:nvPr>
            <p:ph type="sldNum" sz="quarter" idx="12"/>
          </p:nvPr>
        </p:nvSpPr>
        <p:spPr/>
        <p:txBody>
          <a:bodyPr/>
          <a:lstStyle/>
          <a:p>
            <a:fld id="{04ADFEA7-6D67-4A39-9615-95C71F86AC24}" type="slidenum">
              <a:rPr lang="en-US" smtClean="0"/>
              <a:t>‹#›</a:t>
            </a:fld>
            <a:endParaRPr lang="en-US"/>
          </a:p>
        </p:txBody>
      </p:sp>
    </p:spTree>
    <p:extLst>
      <p:ext uri="{BB962C8B-B14F-4D97-AF65-F5344CB8AC3E}">
        <p14:creationId xmlns:p14="http://schemas.microsoft.com/office/powerpoint/2010/main" val="229122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FE33580-88C2-558E-70BD-793D1AD730A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BA330AB4-F266-1B16-A8C7-585C25D402AB}"/>
              </a:ext>
            </a:extLst>
          </p:cNvPr>
          <p:cNvSpPr>
            <a:spLocks noGrp="1"/>
          </p:cNvSpPr>
          <p:nvPr>
            <p:ph type="dt" sz="half" idx="10"/>
          </p:nvPr>
        </p:nvSpPr>
        <p:spPr/>
        <p:txBody>
          <a:bodyPr/>
          <a:lstStyle/>
          <a:p>
            <a:fld id="{735AA1B9-F274-4174-B6C4-A790AAFF114F}" type="datetimeFigureOut">
              <a:rPr lang="en-US" smtClean="0"/>
              <a:t>6/10/2023</a:t>
            </a:fld>
            <a:endParaRPr lang="en-US"/>
          </a:p>
        </p:txBody>
      </p:sp>
      <p:sp>
        <p:nvSpPr>
          <p:cNvPr id="4" name="מציין מיקום של כותרת תחתונה 3">
            <a:extLst>
              <a:ext uri="{FF2B5EF4-FFF2-40B4-BE49-F238E27FC236}">
                <a16:creationId xmlns:a16="http://schemas.microsoft.com/office/drawing/2014/main" id="{8D37DC1A-8810-2DD3-20DC-16B78C9E8D28}"/>
              </a:ext>
            </a:extLst>
          </p:cNvPr>
          <p:cNvSpPr>
            <a:spLocks noGrp="1"/>
          </p:cNvSpPr>
          <p:nvPr>
            <p:ph type="ftr" sz="quarter" idx="11"/>
          </p:nvPr>
        </p:nvSpPr>
        <p:spPr/>
        <p:txBody>
          <a:bodyPr/>
          <a:lstStyle/>
          <a:p>
            <a:endParaRPr lang="en-US"/>
          </a:p>
        </p:txBody>
      </p:sp>
      <p:sp>
        <p:nvSpPr>
          <p:cNvPr id="5" name="מציין מיקום של מספר שקופית 4">
            <a:extLst>
              <a:ext uri="{FF2B5EF4-FFF2-40B4-BE49-F238E27FC236}">
                <a16:creationId xmlns:a16="http://schemas.microsoft.com/office/drawing/2014/main" id="{B0402618-75BA-D49E-5CB2-FD924630F091}"/>
              </a:ext>
            </a:extLst>
          </p:cNvPr>
          <p:cNvSpPr>
            <a:spLocks noGrp="1"/>
          </p:cNvSpPr>
          <p:nvPr>
            <p:ph type="sldNum" sz="quarter" idx="12"/>
          </p:nvPr>
        </p:nvSpPr>
        <p:spPr/>
        <p:txBody>
          <a:bodyPr/>
          <a:lstStyle/>
          <a:p>
            <a:fld id="{04ADFEA7-6D67-4A39-9615-95C71F86AC24}" type="slidenum">
              <a:rPr lang="en-US" smtClean="0"/>
              <a:t>‹#›</a:t>
            </a:fld>
            <a:endParaRPr lang="en-US"/>
          </a:p>
        </p:txBody>
      </p:sp>
    </p:spTree>
    <p:extLst>
      <p:ext uri="{BB962C8B-B14F-4D97-AF65-F5344CB8AC3E}">
        <p14:creationId xmlns:p14="http://schemas.microsoft.com/office/powerpoint/2010/main" val="1562286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F2FDF48D-ED5D-346A-3227-1C0966BC9CE0}"/>
              </a:ext>
            </a:extLst>
          </p:cNvPr>
          <p:cNvSpPr>
            <a:spLocks noGrp="1"/>
          </p:cNvSpPr>
          <p:nvPr>
            <p:ph type="dt" sz="half" idx="10"/>
          </p:nvPr>
        </p:nvSpPr>
        <p:spPr/>
        <p:txBody>
          <a:bodyPr/>
          <a:lstStyle/>
          <a:p>
            <a:fld id="{735AA1B9-F274-4174-B6C4-A790AAFF114F}" type="datetimeFigureOut">
              <a:rPr lang="en-US" smtClean="0"/>
              <a:t>6/10/2023</a:t>
            </a:fld>
            <a:endParaRPr lang="en-US"/>
          </a:p>
        </p:txBody>
      </p:sp>
      <p:sp>
        <p:nvSpPr>
          <p:cNvPr id="3" name="מציין מיקום של כותרת תחתונה 2">
            <a:extLst>
              <a:ext uri="{FF2B5EF4-FFF2-40B4-BE49-F238E27FC236}">
                <a16:creationId xmlns:a16="http://schemas.microsoft.com/office/drawing/2014/main" id="{001582CD-D876-47F5-366E-D858EBA74095}"/>
              </a:ext>
            </a:extLst>
          </p:cNvPr>
          <p:cNvSpPr>
            <a:spLocks noGrp="1"/>
          </p:cNvSpPr>
          <p:nvPr>
            <p:ph type="ftr" sz="quarter" idx="11"/>
          </p:nvPr>
        </p:nvSpPr>
        <p:spPr/>
        <p:txBody>
          <a:bodyPr/>
          <a:lstStyle/>
          <a:p>
            <a:endParaRPr lang="en-US"/>
          </a:p>
        </p:txBody>
      </p:sp>
      <p:sp>
        <p:nvSpPr>
          <p:cNvPr id="4" name="מציין מיקום של מספר שקופית 3">
            <a:extLst>
              <a:ext uri="{FF2B5EF4-FFF2-40B4-BE49-F238E27FC236}">
                <a16:creationId xmlns:a16="http://schemas.microsoft.com/office/drawing/2014/main" id="{F2C7DDB4-8938-5625-1D9C-F9E1C9D161A4}"/>
              </a:ext>
            </a:extLst>
          </p:cNvPr>
          <p:cNvSpPr>
            <a:spLocks noGrp="1"/>
          </p:cNvSpPr>
          <p:nvPr>
            <p:ph type="sldNum" sz="quarter" idx="12"/>
          </p:nvPr>
        </p:nvSpPr>
        <p:spPr/>
        <p:txBody>
          <a:bodyPr/>
          <a:lstStyle/>
          <a:p>
            <a:fld id="{04ADFEA7-6D67-4A39-9615-95C71F86AC24}" type="slidenum">
              <a:rPr lang="en-US" smtClean="0"/>
              <a:t>‹#›</a:t>
            </a:fld>
            <a:endParaRPr lang="en-US"/>
          </a:p>
        </p:txBody>
      </p:sp>
    </p:spTree>
    <p:extLst>
      <p:ext uri="{BB962C8B-B14F-4D97-AF65-F5344CB8AC3E}">
        <p14:creationId xmlns:p14="http://schemas.microsoft.com/office/powerpoint/2010/main" val="3202756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84A520F-15E1-95FD-27D9-DDDD7021EACA}"/>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67E7DFF5-22BF-A57F-7383-74B9FFC2EF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94262B91-CF78-8895-9A7A-2BAA6B8A49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554F2621-BCDF-76E9-0766-7EDF8B1B6FC9}"/>
              </a:ext>
            </a:extLst>
          </p:cNvPr>
          <p:cNvSpPr>
            <a:spLocks noGrp="1"/>
          </p:cNvSpPr>
          <p:nvPr>
            <p:ph type="dt" sz="half" idx="10"/>
          </p:nvPr>
        </p:nvSpPr>
        <p:spPr/>
        <p:txBody>
          <a:bodyPr/>
          <a:lstStyle/>
          <a:p>
            <a:fld id="{735AA1B9-F274-4174-B6C4-A790AAFF114F}" type="datetimeFigureOut">
              <a:rPr lang="en-US" smtClean="0"/>
              <a:t>6/10/2023</a:t>
            </a:fld>
            <a:endParaRPr lang="en-US"/>
          </a:p>
        </p:txBody>
      </p:sp>
      <p:sp>
        <p:nvSpPr>
          <p:cNvPr id="6" name="מציין מיקום של כותרת תחתונה 5">
            <a:extLst>
              <a:ext uri="{FF2B5EF4-FFF2-40B4-BE49-F238E27FC236}">
                <a16:creationId xmlns:a16="http://schemas.microsoft.com/office/drawing/2014/main" id="{C58E9C8D-2AD6-98F1-B6C2-46F2C2A47A94}"/>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E9E809A6-C49F-5A69-6EA8-C4659E75CDF3}"/>
              </a:ext>
            </a:extLst>
          </p:cNvPr>
          <p:cNvSpPr>
            <a:spLocks noGrp="1"/>
          </p:cNvSpPr>
          <p:nvPr>
            <p:ph type="sldNum" sz="quarter" idx="12"/>
          </p:nvPr>
        </p:nvSpPr>
        <p:spPr/>
        <p:txBody>
          <a:bodyPr/>
          <a:lstStyle/>
          <a:p>
            <a:fld id="{04ADFEA7-6D67-4A39-9615-95C71F86AC24}" type="slidenum">
              <a:rPr lang="en-US" smtClean="0"/>
              <a:t>‹#›</a:t>
            </a:fld>
            <a:endParaRPr lang="en-US"/>
          </a:p>
        </p:txBody>
      </p:sp>
    </p:spTree>
    <p:extLst>
      <p:ext uri="{BB962C8B-B14F-4D97-AF65-F5344CB8AC3E}">
        <p14:creationId xmlns:p14="http://schemas.microsoft.com/office/powerpoint/2010/main" val="998486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04AE960-6F73-46B3-0755-A52FD97F021A}"/>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04971130-3399-9F7B-4B3B-20BE297D56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E0DC4329-4899-91B4-908D-22322E825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238CD7F-14A3-96F6-49B6-4F83A9E79B6C}"/>
              </a:ext>
            </a:extLst>
          </p:cNvPr>
          <p:cNvSpPr>
            <a:spLocks noGrp="1"/>
          </p:cNvSpPr>
          <p:nvPr>
            <p:ph type="dt" sz="half" idx="10"/>
          </p:nvPr>
        </p:nvSpPr>
        <p:spPr/>
        <p:txBody>
          <a:bodyPr/>
          <a:lstStyle/>
          <a:p>
            <a:fld id="{735AA1B9-F274-4174-B6C4-A790AAFF114F}" type="datetimeFigureOut">
              <a:rPr lang="en-US" smtClean="0"/>
              <a:t>6/10/2023</a:t>
            </a:fld>
            <a:endParaRPr lang="en-US"/>
          </a:p>
        </p:txBody>
      </p:sp>
      <p:sp>
        <p:nvSpPr>
          <p:cNvPr id="6" name="מציין מיקום של כותרת תחתונה 5">
            <a:extLst>
              <a:ext uri="{FF2B5EF4-FFF2-40B4-BE49-F238E27FC236}">
                <a16:creationId xmlns:a16="http://schemas.microsoft.com/office/drawing/2014/main" id="{F88CC0D2-439A-27D3-978D-559CB4265B6E}"/>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5D46B849-480D-7C66-114A-B827D57E893D}"/>
              </a:ext>
            </a:extLst>
          </p:cNvPr>
          <p:cNvSpPr>
            <a:spLocks noGrp="1"/>
          </p:cNvSpPr>
          <p:nvPr>
            <p:ph type="sldNum" sz="quarter" idx="12"/>
          </p:nvPr>
        </p:nvSpPr>
        <p:spPr/>
        <p:txBody>
          <a:bodyPr/>
          <a:lstStyle/>
          <a:p>
            <a:fld id="{04ADFEA7-6D67-4A39-9615-95C71F86AC24}" type="slidenum">
              <a:rPr lang="en-US" smtClean="0"/>
              <a:t>‹#›</a:t>
            </a:fld>
            <a:endParaRPr lang="en-US"/>
          </a:p>
        </p:txBody>
      </p:sp>
    </p:spTree>
    <p:extLst>
      <p:ext uri="{BB962C8B-B14F-4D97-AF65-F5344CB8AC3E}">
        <p14:creationId xmlns:p14="http://schemas.microsoft.com/office/powerpoint/2010/main" val="3845999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chemeClr val="accent1">
                <a:lumMod val="5000"/>
                <a:lumOff val="95000"/>
              </a:schemeClr>
            </a:gs>
            <a:gs pos="3000">
              <a:srgbClr val="0070C0"/>
            </a:gs>
            <a:gs pos="25000">
              <a:schemeClr val="accent1">
                <a:lumMod val="45000"/>
                <a:lumOff val="55000"/>
              </a:schemeClr>
            </a:gs>
            <a:gs pos="62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1ED97C72-A9A8-5816-DE7F-9F6B655DD72B}"/>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10DAED7C-3AF5-2018-6D13-6DE71AF50335}"/>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1BCBF1B-26FC-8459-82F8-B14B935B455F}"/>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35AA1B9-F274-4174-B6C4-A790AAFF114F}" type="datetimeFigureOut">
              <a:rPr lang="en-US" smtClean="0"/>
              <a:t>6/10/2023</a:t>
            </a:fld>
            <a:endParaRPr lang="en-US"/>
          </a:p>
        </p:txBody>
      </p:sp>
      <p:sp>
        <p:nvSpPr>
          <p:cNvPr id="5" name="מציין מיקום של כותרת תחתונה 4">
            <a:extLst>
              <a:ext uri="{FF2B5EF4-FFF2-40B4-BE49-F238E27FC236}">
                <a16:creationId xmlns:a16="http://schemas.microsoft.com/office/drawing/2014/main" id="{1DE8E907-EF17-4FBB-BBD0-043B8339B5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מציין מיקום של מספר שקופית 5">
            <a:extLst>
              <a:ext uri="{FF2B5EF4-FFF2-40B4-BE49-F238E27FC236}">
                <a16:creationId xmlns:a16="http://schemas.microsoft.com/office/drawing/2014/main" id="{70D6F478-DDB6-CDDB-315E-926374340C9A}"/>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4ADFEA7-6D67-4A39-9615-95C71F86AC24}" type="slidenum">
              <a:rPr lang="en-US" smtClean="0"/>
              <a:t>‹#›</a:t>
            </a:fld>
            <a:endParaRPr lang="en-US"/>
          </a:p>
        </p:txBody>
      </p:sp>
    </p:spTree>
    <p:extLst>
      <p:ext uri="{BB962C8B-B14F-4D97-AF65-F5344CB8AC3E}">
        <p14:creationId xmlns:p14="http://schemas.microsoft.com/office/powerpoint/2010/main" val="10963323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C6B84762-F708-4677-6B26-934E2FB56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409114" y="2937950"/>
            <a:ext cx="6090809" cy="2469246"/>
          </a:xfrm>
          <a:prstGeom prst="rect">
            <a:avLst/>
          </a:prstGeom>
          <a:effectLst>
            <a:glow rad="228600">
              <a:schemeClr val="accent5">
                <a:satMod val="175000"/>
                <a:alpha val="40000"/>
              </a:schemeClr>
            </a:glow>
          </a:effectLst>
        </p:spPr>
        <p:style>
          <a:lnRef idx="2">
            <a:schemeClr val="accent1"/>
          </a:lnRef>
          <a:fillRef idx="1">
            <a:schemeClr val="lt1"/>
          </a:fillRef>
          <a:effectRef idx="0">
            <a:schemeClr val="accent1"/>
          </a:effectRef>
          <a:fontRef idx="minor">
            <a:schemeClr val="dk1"/>
          </a:fontRef>
        </p:style>
      </p:pic>
      <p:sp>
        <p:nvSpPr>
          <p:cNvPr id="7" name="תיבת טקסט 6">
            <a:extLst>
              <a:ext uri="{FF2B5EF4-FFF2-40B4-BE49-F238E27FC236}">
                <a16:creationId xmlns:a16="http://schemas.microsoft.com/office/drawing/2014/main" id="{A4D59F5E-56E3-EBF2-E79D-D5E9900C987D}"/>
              </a:ext>
            </a:extLst>
          </p:cNvPr>
          <p:cNvSpPr txBox="1"/>
          <p:nvPr/>
        </p:nvSpPr>
        <p:spPr>
          <a:xfrm>
            <a:off x="3771078" y="597743"/>
            <a:ext cx="4892632" cy="1742465"/>
          </a:xfrm>
          <a:prstGeom prst="rect">
            <a:avLst/>
          </a:prstGeom>
          <a:noFill/>
        </p:spPr>
        <p:txBody>
          <a:bodyPr wrap="square">
            <a:spAutoFit/>
          </a:bodyPr>
          <a:lstStyle/>
          <a:p>
            <a:pPr algn="ctr">
              <a:lnSpc>
                <a:spcPct val="150000"/>
              </a:lnSpc>
              <a:spcBef>
                <a:spcPct val="0"/>
              </a:spcBef>
              <a:spcAft>
                <a:spcPts val="600"/>
              </a:spcAft>
            </a:pPr>
            <a:r>
              <a:rPr lang="he-IL" sz="3600" b="1" u="sng" dirty="0">
                <a:effectLst>
                  <a:outerShdw blurRad="38100" dist="38100" dir="2700000" algn="tl">
                    <a:srgbClr val="000000">
                      <a:alpha val="43137"/>
                    </a:srgbClr>
                  </a:outerShdw>
                </a:effectLst>
                <a:latin typeface="+mj-lt"/>
                <a:ea typeface="+mj-ea"/>
                <a:cs typeface="+mj-cs"/>
              </a:rPr>
              <a:t>מסמך סיכום הבדיקות - </a:t>
            </a:r>
            <a:r>
              <a:rPr lang="en-US" sz="3600" b="1" u="sng" dirty="0">
                <a:effectLst>
                  <a:outerShdw blurRad="38100" dist="38100" dir="2700000" algn="tl">
                    <a:srgbClr val="000000">
                      <a:alpha val="43137"/>
                    </a:srgbClr>
                  </a:outerShdw>
                </a:effectLst>
                <a:latin typeface="+mj-lt"/>
                <a:ea typeface="+mj-ea"/>
                <a:cs typeface="+mj-cs"/>
              </a:rPr>
              <a:t>STR</a:t>
            </a:r>
            <a:r>
              <a:rPr lang="he-IL" sz="3600" b="1" u="sng" dirty="0">
                <a:effectLst>
                  <a:outerShdw blurRad="38100" dist="38100" dir="2700000" algn="tl">
                    <a:srgbClr val="000000">
                      <a:alpha val="43137"/>
                    </a:srgbClr>
                  </a:outerShdw>
                </a:effectLst>
                <a:latin typeface="+mj-lt"/>
                <a:ea typeface="+mj-ea"/>
                <a:cs typeface="+mj-cs"/>
              </a:rPr>
              <a:t> </a:t>
            </a:r>
          </a:p>
          <a:p>
            <a:pPr algn="ctr">
              <a:lnSpc>
                <a:spcPct val="150000"/>
              </a:lnSpc>
              <a:spcBef>
                <a:spcPct val="0"/>
              </a:spcBef>
              <a:spcAft>
                <a:spcPts val="600"/>
              </a:spcAft>
            </a:pPr>
            <a:r>
              <a:rPr lang="he-IL" sz="3600" b="1" u="sng" dirty="0">
                <a:effectLst>
                  <a:outerShdw blurRad="38100" dist="38100" dir="2700000" algn="tl">
                    <a:srgbClr val="000000">
                      <a:alpha val="43137"/>
                    </a:srgbClr>
                  </a:outerShdw>
                </a:effectLst>
                <a:latin typeface="+mj-lt"/>
                <a:ea typeface="+mj-ea"/>
                <a:cs typeface="+mj-cs"/>
              </a:rPr>
              <a:t>אפליקציית רמי לוי</a:t>
            </a:r>
            <a:endParaRPr lang="en-US" sz="3600" b="1" u="sng" kern="1200" dirty="0">
              <a:effectLst>
                <a:outerShdw blurRad="38100" dist="38100" dir="2700000" algn="tl">
                  <a:srgbClr val="000000">
                    <a:alpha val="43137"/>
                  </a:srgbClr>
                </a:outerShdw>
              </a:effectLst>
              <a:latin typeface="+mj-lt"/>
              <a:ea typeface="+mj-ea"/>
              <a:cs typeface="+mj-cs"/>
            </a:endParaRPr>
          </a:p>
        </p:txBody>
      </p:sp>
      <p:sp>
        <p:nvSpPr>
          <p:cNvPr id="3" name="תיבת טקסט 2">
            <a:extLst>
              <a:ext uri="{FF2B5EF4-FFF2-40B4-BE49-F238E27FC236}">
                <a16:creationId xmlns:a16="http://schemas.microsoft.com/office/drawing/2014/main" id="{43740C9B-F405-4029-7398-938734CCED36}"/>
              </a:ext>
            </a:extLst>
          </p:cNvPr>
          <p:cNvSpPr txBox="1"/>
          <p:nvPr/>
        </p:nvSpPr>
        <p:spPr>
          <a:xfrm>
            <a:off x="10763250" y="342900"/>
            <a:ext cx="1019175" cy="369332"/>
          </a:xfrm>
          <a:prstGeom prst="rect">
            <a:avLst/>
          </a:prstGeom>
          <a:noFill/>
        </p:spPr>
        <p:txBody>
          <a:bodyPr wrap="square" rtlCol="1">
            <a:spAutoFit/>
          </a:bodyPr>
          <a:lstStyle/>
          <a:p>
            <a:r>
              <a:rPr lang="he-IL" dirty="0"/>
              <a:t>בס"ד</a:t>
            </a:r>
          </a:p>
        </p:txBody>
      </p:sp>
    </p:spTree>
    <p:extLst>
      <p:ext uri="{BB962C8B-B14F-4D97-AF65-F5344CB8AC3E}">
        <p14:creationId xmlns:p14="http://schemas.microsoft.com/office/powerpoint/2010/main" val="142883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C45EEE8-1842-B65B-B310-F7CF8385BA90}"/>
              </a:ext>
            </a:extLst>
          </p:cNvPr>
          <p:cNvSpPr>
            <a:spLocks noGrp="1"/>
          </p:cNvSpPr>
          <p:nvPr>
            <p:ph type="title"/>
          </p:nvPr>
        </p:nvSpPr>
        <p:spPr>
          <a:xfrm>
            <a:off x="7893698" y="490393"/>
            <a:ext cx="3460102" cy="1333046"/>
          </a:xfrm>
        </p:spPr>
        <p:txBody>
          <a:bodyPr>
            <a:normAutofit/>
          </a:bodyPr>
          <a:lstStyle/>
          <a:p>
            <a:r>
              <a:rPr lang="he-IL" sz="3600" b="1" u="sng" dirty="0">
                <a:effectLst>
                  <a:outerShdw blurRad="38100" dist="38100" dir="2700000" algn="tl">
                    <a:srgbClr val="000000">
                      <a:alpha val="43137"/>
                    </a:srgbClr>
                  </a:outerShdw>
                </a:effectLst>
              </a:rPr>
              <a:t>תקלות שנמצאו:</a:t>
            </a:r>
            <a:endParaRPr lang="en-US" sz="3600" b="1" u="sng" dirty="0">
              <a:effectLst>
                <a:outerShdw blurRad="38100" dist="38100" dir="2700000" algn="tl">
                  <a:srgbClr val="000000">
                    <a:alpha val="43137"/>
                  </a:srgbClr>
                </a:outerShdw>
              </a:effectLst>
            </a:endParaRPr>
          </a:p>
        </p:txBody>
      </p:sp>
      <p:pic>
        <p:nvPicPr>
          <p:cNvPr id="4" name="תמונה 3">
            <a:extLst>
              <a:ext uri="{FF2B5EF4-FFF2-40B4-BE49-F238E27FC236}">
                <a16:creationId xmlns:a16="http://schemas.microsoft.com/office/drawing/2014/main" id="{CE294036-3F4C-40B4-7A2F-080359858D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9060" y="204589"/>
            <a:ext cx="2552091" cy="1034741"/>
          </a:xfrm>
          <a:prstGeom prst="rect">
            <a:avLst/>
          </a:prstGeom>
          <a:noFill/>
        </p:spPr>
      </p:pic>
      <p:sp>
        <p:nvSpPr>
          <p:cNvPr id="5" name="תיבת טקסט 4">
            <a:extLst>
              <a:ext uri="{FF2B5EF4-FFF2-40B4-BE49-F238E27FC236}">
                <a16:creationId xmlns:a16="http://schemas.microsoft.com/office/drawing/2014/main" id="{EB4CA81B-D369-1BDA-C415-45ECC419AB4D}"/>
              </a:ext>
            </a:extLst>
          </p:cNvPr>
          <p:cNvSpPr txBox="1"/>
          <p:nvPr/>
        </p:nvSpPr>
        <p:spPr>
          <a:xfrm>
            <a:off x="2286000" y="2388637"/>
            <a:ext cx="8804988" cy="1420325"/>
          </a:xfrm>
          <a:prstGeom prst="rect">
            <a:avLst/>
          </a:prstGeom>
          <a:noFill/>
        </p:spPr>
        <p:txBody>
          <a:bodyPr wrap="square" rtlCol="0">
            <a:spAutoFit/>
          </a:bodyPr>
          <a:lstStyle/>
          <a:p>
            <a:pPr>
              <a:lnSpc>
                <a:spcPct val="150000"/>
              </a:lnSpc>
            </a:pPr>
            <a:r>
              <a:rPr lang="he-IL" sz="2000" dirty="0"/>
              <a:t>במהלך הליך ההרשמה נתקלנו בבעיה של אפשרות ליצור שם משתמש לא תקין. לדוגמא תווים או מספרים ואם נרשם ע"י מספרים המערכת תזהה אותי כרשום. אבל אם אני ארשם ע"י תווים המערכת תרשום אותי אך לא תזהה אותי </a:t>
            </a:r>
          </a:p>
        </p:txBody>
      </p:sp>
      <p:sp>
        <p:nvSpPr>
          <p:cNvPr id="3" name="תיבת טקסט 2">
            <a:extLst>
              <a:ext uri="{FF2B5EF4-FFF2-40B4-BE49-F238E27FC236}">
                <a16:creationId xmlns:a16="http://schemas.microsoft.com/office/drawing/2014/main" id="{04BF7CFE-5884-EFEB-896F-41C6856A6FA8}"/>
              </a:ext>
            </a:extLst>
          </p:cNvPr>
          <p:cNvSpPr txBox="1"/>
          <p:nvPr/>
        </p:nvSpPr>
        <p:spPr>
          <a:xfrm>
            <a:off x="10763250" y="342900"/>
            <a:ext cx="1019175" cy="369332"/>
          </a:xfrm>
          <a:prstGeom prst="rect">
            <a:avLst/>
          </a:prstGeom>
          <a:noFill/>
        </p:spPr>
        <p:txBody>
          <a:bodyPr wrap="square" rtlCol="1">
            <a:spAutoFit/>
          </a:bodyPr>
          <a:lstStyle/>
          <a:p>
            <a:r>
              <a:rPr lang="he-IL" dirty="0"/>
              <a:t>בס"ד</a:t>
            </a:r>
          </a:p>
        </p:txBody>
      </p:sp>
      <p:sp>
        <p:nvSpPr>
          <p:cNvPr id="6" name="כותרת 1">
            <a:extLst>
              <a:ext uri="{FF2B5EF4-FFF2-40B4-BE49-F238E27FC236}">
                <a16:creationId xmlns:a16="http://schemas.microsoft.com/office/drawing/2014/main" id="{46A2D48B-B300-52F3-41FC-5C3212875576}"/>
              </a:ext>
            </a:extLst>
          </p:cNvPr>
          <p:cNvSpPr txBox="1">
            <a:spLocks/>
          </p:cNvSpPr>
          <p:nvPr/>
        </p:nvSpPr>
        <p:spPr>
          <a:xfrm>
            <a:off x="838200" y="1277430"/>
            <a:ext cx="10515600" cy="1325563"/>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u="sng" dirty="0"/>
              <a:t>תקלה 1</a:t>
            </a:r>
          </a:p>
        </p:txBody>
      </p:sp>
      <p:pic>
        <p:nvPicPr>
          <p:cNvPr id="8" name="תמונה 7">
            <a:extLst>
              <a:ext uri="{FF2B5EF4-FFF2-40B4-BE49-F238E27FC236}">
                <a16:creationId xmlns:a16="http://schemas.microsoft.com/office/drawing/2014/main" id="{CF6811E5-FE62-12F7-B344-DE0B0946ED70}"/>
              </a:ext>
            </a:extLst>
          </p:cNvPr>
          <p:cNvPicPr>
            <a:picLocks noChangeAspect="1"/>
          </p:cNvPicPr>
          <p:nvPr/>
        </p:nvPicPr>
        <p:blipFill>
          <a:blip r:embed="rId3"/>
          <a:stretch>
            <a:fillRect/>
          </a:stretch>
        </p:blipFill>
        <p:spPr>
          <a:xfrm>
            <a:off x="1583711" y="4638594"/>
            <a:ext cx="9507277" cy="1162212"/>
          </a:xfrm>
          <a:prstGeom prst="rect">
            <a:avLst/>
          </a:prstGeom>
        </p:spPr>
      </p:pic>
      <p:pic>
        <p:nvPicPr>
          <p:cNvPr id="10" name="תמונה 9">
            <a:extLst>
              <a:ext uri="{FF2B5EF4-FFF2-40B4-BE49-F238E27FC236}">
                <a16:creationId xmlns:a16="http://schemas.microsoft.com/office/drawing/2014/main" id="{9A04412E-1C24-670A-397B-BBA42E185CEC}"/>
              </a:ext>
            </a:extLst>
          </p:cNvPr>
          <p:cNvPicPr>
            <a:picLocks noChangeAspect="1"/>
          </p:cNvPicPr>
          <p:nvPr/>
        </p:nvPicPr>
        <p:blipFill>
          <a:blip r:embed="rId4"/>
          <a:stretch>
            <a:fillRect/>
          </a:stretch>
        </p:blipFill>
        <p:spPr>
          <a:xfrm>
            <a:off x="10520328" y="3947521"/>
            <a:ext cx="485843" cy="457264"/>
          </a:xfrm>
          <a:prstGeom prst="rect">
            <a:avLst/>
          </a:prstGeom>
        </p:spPr>
      </p:pic>
    </p:spTree>
    <p:extLst>
      <p:ext uri="{BB962C8B-B14F-4D97-AF65-F5344CB8AC3E}">
        <p14:creationId xmlns:p14="http://schemas.microsoft.com/office/powerpoint/2010/main" val="2030814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CE2EB6-8B38-149D-11A0-499EBA32705C}"/>
              </a:ext>
            </a:extLst>
          </p:cNvPr>
          <p:cNvSpPr>
            <a:spLocks noGrp="1"/>
          </p:cNvSpPr>
          <p:nvPr>
            <p:ph type="title"/>
          </p:nvPr>
        </p:nvSpPr>
        <p:spPr>
          <a:xfrm>
            <a:off x="838200" y="336550"/>
            <a:ext cx="10515600" cy="1325563"/>
          </a:xfrm>
        </p:spPr>
        <p:txBody>
          <a:bodyPr/>
          <a:lstStyle/>
          <a:p>
            <a:r>
              <a:rPr lang="he-IL" u="sng" dirty="0"/>
              <a:t>תקלה 2</a:t>
            </a:r>
          </a:p>
        </p:txBody>
      </p:sp>
      <p:sp>
        <p:nvSpPr>
          <p:cNvPr id="4" name="מציין מיקום תוכן 3">
            <a:extLst>
              <a:ext uri="{FF2B5EF4-FFF2-40B4-BE49-F238E27FC236}">
                <a16:creationId xmlns:a16="http://schemas.microsoft.com/office/drawing/2014/main" id="{494ABA53-41A4-5409-A83A-17BA5A11DA03}"/>
              </a:ext>
            </a:extLst>
          </p:cNvPr>
          <p:cNvSpPr txBox="1">
            <a:spLocks noGrp="1"/>
          </p:cNvSpPr>
          <p:nvPr>
            <p:ph idx="1"/>
          </p:nvPr>
        </p:nvSpPr>
        <p:spPr>
          <a:xfrm>
            <a:off x="838200" y="1825625"/>
            <a:ext cx="10515600" cy="1420325"/>
          </a:xfrm>
          <a:prstGeom prst="rect">
            <a:avLst/>
          </a:prstGeom>
          <a:noFill/>
        </p:spPr>
        <p:txBody>
          <a:bodyPr wrap="square" rtlCol="0">
            <a:spAutoFit/>
          </a:bodyPr>
          <a:lstStyle/>
          <a:p>
            <a:pPr>
              <a:lnSpc>
                <a:spcPct val="150000"/>
              </a:lnSpc>
            </a:pPr>
            <a:r>
              <a:rPr lang="he-IL" sz="2000" dirty="0"/>
              <a:t>במהלך ביצוע רכישה באפליקציית רמי לוי און ליין-נתקלנו בפערים במהלך מילוי פרטי כתובת המשתמש, כאשר המשתמש הציג שם עיר (ירושלים רמות) וציין שם רחוב (גדוד מכמש) האפליקציה אפשרה להמשיך בתהליך הרכישה אפי' שרחוב זה לא נמצא כלל בעיר רמות שבירושלים. </a:t>
            </a:r>
          </a:p>
        </p:txBody>
      </p:sp>
      <p:pic>
        <p:nvPicPr>
          <p:cNvPr id="7" name="תמונה 6">
            <a:extLst>
              <a:ext uri="{FF2B5EF4-FFF2-40B4-BE49-F238E27FC236}">
                <a16:creationId xmlns:a16="http://schemas.microsoft.com/office/drawing/2014/main" id="{ADB4B70E-54D5-7A99-3545-B68DF1A6C31B}"/>
              </a:ext>
            </a:extLst>
          </p:cNvPr>
          <p:cNvPicPr>
            <a:picLocks noChangeAspect="1"/>
          </p:cNvPicPr>
          <p:nvPr/>
        </p:nvPicPr>
        <p:blipFill>
          <a:blip r:embed="rId2"/>
          <a:stretch>
            <a:fillRect/>
          </a:stretch>
        </p:blipFill>
        <p:spPr>
          <a:xfrm>
            <a:off x="5263988" y="3409462"/>
            <a:ext cx="1664023" cy="3111988"/>
          </a:xfrm>
          <a:prstGeom prst="rect">
            <a:avLst/>
          </a:prstGeom>
        </p:spPr>
      </p:pic>
    </p:spTree>
    <p:extLst>
      <p:ext uri="{BB962C8B-B14F-4D97-AF65-F5344CB8AC3E}">
        <p14:creationId xmlns:p14="http://schemas.microsoft.com/office/powerpoint/2010/main" val="2234583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CE97BC3-B72D-E32C-544B-811936AC1720}"/>
              </a:ext>
            </a:extLst>
          </p:cNvPr>
          <p:cNvSpPr>
            <a:spLocks noGrp="1"/>
          </p:cNvSpPr>
          <p:nvPr>
            <p:ph type="title"/>
          </p:nvPr>
        </p:nvSpPr>
        <p:spPr/>
        <p:txBody>
          <a:bodyPr/>
          <a:lstStyle/>
          <a:p>
            <a:r>
              <a:rPr lang="he-IL" dirty="0"/>
              <a:t>תקלה 3</a:t>
            </a:r>
          </a:p>
        </p:txBody>
      </p:sp>
      <p:sp>
        <p:nvSpPr>
          <p:cNvPr id="4" name="מציין מיקום תוכן 3">
            <a:extLst>
              <a:ext uri="{FF2B5EF4-FFF2-40B4-BE49-F238E27FC236}">
                <a16:creationId xmlns:a16="http://schemas.microsoft.com/office/drawing/2014/main" id="{7A473182-5C9B-6D8F-D15C-7CFB2C90C6F7}"/>
              </a:ext>
            </a:extLst>
          </p:cNvPr>
          <p:cNvSpPr txBox="1">
            <a:spLocks noGrp="1"/>
          </p:cNvSpPr>
          <p:nvPr>
            <p:ph idx="1"/>
          </p:nvPr>
        </p:nvSpPr>
        <p:spPr>
          <a:xfrm>
            <a:off x="838200" y="1825625"/>
            <a:ext cx="10515600" cy="50430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he-IL" sz="2000" dirty="0"/>
              <a:t>במהלך ביצוע בדיקות </a:t>
            </a:r>
            <a:r>
              <a:rPr lang="en-US" sz="2000" dirty="0"/>
              <a:t>GUI</a:t>
            </a:r>
            <a:r>
              <a:rPr lang="he-IL" sz="2000" dirty="0"/>
              <a:t> על עמוד הבית נמצאה כתובת אתר שאינה תקינה </a:t>
            </a:r>
            <a:endParaRPr lang="en-US" sz="2000" dirty="0"/>
          </a:p>
        </p:txBody>
      </p:sp>
      <p:pic>
        <p:nvPicPr>
          <p:cNvPr id="6" name="תמונה 5">
            <a:extLst>
              <a:ext uri="{FF2B5EF4-FFF2-40B4-BE49-F238E27FC236}">
                <a16:creationId xmlns:a16="http://schemas.microsoft.com/office/drawing/2014/main" id="{306193E1-50E4-0296-FA2D-BE9896C50D1A}"/>
              </a:ext>
            </a:extLst>
          </p:cNvPr>
          <p:cNvPicPr>
            <a:picLocks noChangeAspect="1"/>
          </p:cNvPicPr>
          <p:nvPr/>
        </p:nvPicPr>
        <p:blipFill>
          <a:blip r:embed="rId2"/>
          <a:stretch>
            <a:fillRect/>
          </a:stretch>
        </p:blipFill>
        <p:spPr>
          <a:xfrm>
            <a:off x="4181379" y="2979652"/>
            <a:ext cx="4386151" cy="3096838"/>
          </a:xfrm>
          <a:prstGeom prst="rect">
            <a:avLst/>
          </a:prstGeom>
        </p:spPr>
      </p:pic>
    </p:spTree>
    <p:extLst>
      <p:ext uri="{BB962C8B-B14F-4D97-AF65-F5344CB8AC3E}">
        <p14:creationId xmlns:p14="http://schemas.microsoft.com/office/powerpoint/2010/main" val="494754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CE97BC3-B72D-E32C-544B-811936AC1720}"/>
              </a:ext>
            </a:extLst>
          </p:cNvPr>
          <p:cNvSpPr>
            <a:spLocks noGrp="1"/>
          </p:cNvSpPr>
          <p:nvPr>
            <p:ph type="title"/>
          </p:nvPr>
        </p:nvSpPr>
        <p:spPr/>
        <p:txBody>
          <a:bodyPr/>
          <a:lstStyle/>
          <a:p>
            <a:r>
              <a:rPr lang="he-IL" dirty="0"/>
              <a:t>תקלה 4</a:t>
            </a:r>
          </a:p>
        </p:txBody>
      </p:sp>
      <p:sp>
        <p:nvSpPr>
          <p:cNvPr id="4" name="מציין מיקום תוכן 3">
            <a:extLst>
              <a:ext uri="{FF2B5EF4-FFF2-40B4-BE49-F238E27FC236}">
                <a16:creationId xmlns:a16="http://schemas.microsoft.com/office/drawing/2014/main" id="{7A473182-5C9B-6D8F-D15C-7CFB2C90C6F7}"/>
              </a:ext>
            </a:extLst>
          </p:cNvPr>
          <p:cNvSpPr txBox="1">
            <a:spLocks noGrp="1"/>
          </p:cNvSpPr>
          <p:nvPr>
            <p:ph idx="1"/>
          </p:nvPr>
        </p:nvSpPr>
        <p:spPr>
          <a:xfrm>
            <a:off x="838200" y="1892300"/>
            <a:ext cx="10515600" cy="50430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he-IL" sz="2000" dirty="0"/>
              <a:t>במהלך ביצוע בדיקות </a:t>
            </a:r>
            <a:r>
              <a:rPr lang="en-US" sz="2000" dirty="0"/>
              <a:t>GUI</a:t>
            </a:r>
            <a:r>
              <a:rPr lang="he-IL" sz="2000" dirty="0"/>
              <a:t> על עמוד הבית התגלו אייקונים שאינם נמצאים במקום ולא שימושים. </a:t>
            </a:r>
            <a:endParaRPr lang="en-US" sz="2000" dirty="0"/>
          </a:p>
        </p:txBody>
      </p:sp>
      <p:pic>
        <p:nvPicPr>
          <p:cNvPr id="5" name="תמונה 4">
            <a:extLst>
              <a:ext uri="{FF2B5EF4-FFF2-40B4-BE49-F238E27FC236}">
                <a16:creationId xmlns:a16="http://schemas.microsoft.com/office/drawing/2014/main" id="{714D5B38-902B-B973-0AAC-C3ED3753DDF9}"/>
              </a:ext>
            </a:extLst>
          </p:cNvPr>
          <p:cNvPicPr>
            <a:picLocks noChangeAspect="1"/>
          </p:cNvPicPr>
          <p:nvPr/>
        </p:nvPicPr>
        <p:blipFill>
          <a:blip r:embed="rId2"/>
          <a:stretch>
            <a:fillRect/>
          </a:stretch>
        </p:blipFill>
        <p:spPr>
          <a:xfrm>
            <a:off x="8051339" y="2877041"/>
            <a:ext cx="3054616" cy="3168710"/>
          </a:xfrm>
          <a:prstGeom prst="rect">
            <a:avLst/>
          </a:prstGeom>
        </p:spPr>
      </p:pic>
      <p:pic>
        <p:nvPicPr>
          <p:cNvPr id="7" name="תמונה 6">
            <a:extLst>
              <a:ext uri="{FF2B5EF4-FFF2-40B4-BE49-F238E27FC236}">
                <a16:creationId xmlns:a16="http://schemas.microsoft.com/office/drawing/2014/main" id="{3DEEA317-AAFB-E422-1BA6-651309688A87}"/>
              </a:ext>
            </a:extLst>
          </p:cNvPr>
          <p:cNvPicPr>
            <a:picLocks noChangeAspect="1"/>
          </p:cNvPicPr>
          <p:nvPr/>
        </p:nvPicPr>
        <p:blipFill>
          <a:blip r:embed="rId3"/>
          <a:stretch>
            <a:fillRect/>
          </a:stretch>
        </p:blipFill>
        <p:spPr>
          <a:xfrm>
            <a:off x="4443848" y="3429000"/>
            <a:ext cx="3339105" cy="1898374"/>
          </a:xfrm>
          <a:prstGeom prst="rect">
            <a:avLst/>
          </a:prstGeom>
        </p:spPr>
      </p:pic>
      <p:pic>
        <p:nvPicPr>
          <p:cNvPr id="9" name="תמונה 8">
            <a:extLst>
              <a:ext uri="{FF2B5EF4-FFF2-40B4-BE49-F238E27FC236}">
                <a16:creationId xmlns:a16="http://schemas.microsoft.com/office/drawing/2014/main" id="{7E4FDA1C-58AB-2DD8-3EB9-8994E8923CC3}"/>
              </a:ext>
            </a:extLst>
          </p:cNvPr>
          <p:cNvPicPr>
            <a:picLocks noChangeAspect="1"/>
          </p:cNvPicPr>
          <p:nvPr/>
        </p:nvPicPr>
        <p:blipFill>
          <a:blip r:embed="rId4"/>
          <a:stretch>
            <a:fillRect/>
          </a:stretch>
        </p:blipFill>
        <p:spPr>
          <a:xfrm>
            <a:off x="603407" y="2935536"/>
            <a:ext cx="3537255" cy="3056521"/>
          </a:xfrm>
          <a:prstGeom prst="rect">
            <a:avLst/>
          </a:prstGeom>
        </p:spPr>
      </p:pic>
    </p:spTree>
    <p:extLst>
      <p:ext uri="{BB962C8B-B14F-4D97-AF65-F5344CB8AC3E}">
        <p14:creationId xmlns:p14="http://schemas.microsoft.com/office/powerpoint/2010/main" val="4166407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3C0E8456-7000-B37B-9827-67FDD1CB1CBB}"/>
              </a:ext>
            </a:extLst>
          </p:cNvPr>
          <p:cNvSpPr txBox="1"/>
          <p:nvPr/>
        </p:nvSpPr>
        <p:spPr>
          <a:xfrm>
            <a:off x="4394720" y="767542"/>
            <a:ext cx="5019869" cy="461665"/>
          </a:xfrm>
          <a:prstGeom prst="rect">
            <a:avLst/>
          </a:prstGeom>
          <a:noFill/>
        </p:spPr>
        <p:txBody>
          <a:bodyPr wrap="square" rtlCol="0">
            <a:spAutoFit/>
          </a:bodyPr>
          <a:lstStyle/>
          <a:p>
            <a:r>
              <a:rPr lang="he-IL" sz="2400" b="1" u="sng" dirty="0">
                <a:solidFill>
                  <a:srgbClr val="FF0000"/>
                </a:solidFill>
                <a:effectLst>
                  <a:outerShdw blurRad="38100" dist="38100" dir="2700000" algn="tl">
                    <a:srgbClr val="000000">
                      <a:alpha val="43137"/>
                    </a:srgbClr>
                  </a:outerShdw>
                </a:effectLst>
              </a:rPr>
              <a:t>נתוני הבדיקות:</a:t>
            </a:r>
            <a:endParaRPr lang="en-US" dirty="0">
              <a:solidFill>
                <a:srgbClr val="FF0000"/>
              </a:solidFill>
            </a:endParaRPr>
          </a:p>
        </p:txBody>
      </p:sp>
      <p:graphicFrame>
        <p:nvGraphicFramePr>
          <p:cNvPr id="11" name="תרשים 10">
            <a:extLst>
              <a:ext uri="{FF2B5EF4-FFF2-40B4-BE49-F238E27FC236}">
                <a16:creationId xmlns:a16="http://schemas.microsoft.com/office/drawing/2014/main" id="{90BBDA39-431C-BEBE-E79C-6CBCA7618330}"/>
              </a:ext>
            </a:extLst>
          </p:cNvPr>
          <p:cNvGraphicFramePr/>
          <p:nvPr>
            <p:extLst>
              <p:ext uri="{D42A27DB-BD31-4B8C-83A1-F6EECF244321}">
                <p14:modId xmlns:p14="http://schemas.microsoft.com/office/powerpoint/2010/main" val="3485989564"/>
              </p:ext>
            </p:extLst>
          </p:nvPr>
        </p:nvGraphicFramePr>
        <p:xfrm>
          <a:off x="2032000" y="1101012"/>
          <a:ext cx="8128000" cy="5037321"/>
        </p:xfrm>
        <a:graphic>
          <a:graphicData uri="http://schemas.openxmlformats.org/drawingml/2006/chart">
            <c:chart xmlns:c="http://schemas.openxmlformats.org/drawingml/2006/chart" xmlns:r="http://schemas.openxmlformats.org/officeDocument/2006/relationships" r:id="rId2"/>
          </a:graphicData>
        </a:graphic>
      </p:graphicFrame>
      <p:pic>
        <p:nvPicPr>
          <p:cNvPr id="2" name="תמונה 1">
            <a:extLst>
              <a:ext uri="{FF2B5EF4-FFF2-40B4-BE49-F238E27FC236}">
                <a16:creationId xmlns:a16="http://schemas.microsoft.com/office/drawing/2014/main" id="{05707DBF-B686-9F99-339E-59100E899B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9060" y="204589"/>
            <a:ext cx="2552091" cy="1034741"/>
          </a:xfrm>
          <a:prstGeom prst="rect">
            <a:avLst/>
          </a:prstGeom>
          <a:noFill/>
        </p:spPr>
      </p:pic>
      <p:sp>
        <p:nvSpPr>
          <p:cNvPr id="3" name="תיבת טקסט 2">
            <a:extLst>
              <a:ext uri="{FF2B5EF4-FFF2-40B4-BE49-F238E27FC236}">
                <a16:creationId xmlns:a16="http://schemas.microsoft.com/office/drawing/2014/main" id="{C33C38AD-138A-0B9B-BB11-D1306EC2AE53}"/>
              </a:ext>
            </a:extLst>
          </p:cNvPr>
          <p:cNvSpPr txBox="1"/>
          <p:nvPr/>
        </p:nvSpPr>
        <p:spPr>
          <a:xfrm>
            <a:off x="10763250" y="342900"/>
            <a:ext cx="1019175" cy="369332"/>
          </a:xfrm>
          <a:prstGeom prst="rect">
            <a:avLst/>
          </a:prstGeom>
          <a:noFill/>
        </p:spPr>
        <p:txBody>
          <a:bodyPr wrap="square" rtlCol="1">
            <a:spAutoFit/>
          </a:bodyPr>
          <a:lstStyle/>
          <a:p>
            <a:r>
              <a:rPr lang="he-IL" dirty="0"/>
              <a:t>בס"ד</a:t>
            </a:r>
          </a:p>
        </p:txBody>
      </p:sp>
    </p:spTree>
    <p:extLst>
      <p:ext uri="{BB962C8B-B14F-4D97-AF65-F5344CB8AC3E}">
        <p14:creationId xmlns:p14="http://schemas.microsoft.com/office/powerpoint/2010/main" val="3788227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תיבת טקסט 11">
            <a:extLst>
              <a:ext uri="{FF2B5EF4-FFF2-40B4-BE49-F238E27FC236}">
                <a16:creationId xmlns:a16="http://schemas.microsoft.com/office/drawing/2014/main" id="{3EB974D2-B60B-A6F9-4ECD-54843796C2A5}"/>
              </a:ext>
            </a:extLst>
          </p:cNvPr>
          <p:cNvSpPr txBox="1"/>
          <p:nvPr/>
        </p:nvSpPr>
        <p:spPr>
          <a:xfrm>
            <a:off x="4673842" y="219075"/>
            <a:ext cx="5584584" cy="461665"/>
          </a:xfrm>
          <a:prstGeom prst="rect">
            <a:avLst/>
          </a:prstGeom>
          <a:noFill/>
        </p:spPr>
        <p:txBody>
          <a:bodyPr wrap="square" rtlCol="0">
            <a:spAutoFit/>
          </a:bodyPr>
          <a:lstStyle/>
          <a:p>
            <a:r>
              <a:rPr lang="he-IL" sz="2400" b="1" u="sng" dirty="0">
                <a:solidFill>
                  <a:srgbClr val="FF0000"/>
                </a:solidFill>
                <a:effectLst>
                  <a:outerShdw blurRad="38100" dist="38100" dir="2700000" algn="tl">
                    <a:srgbClr val="000000">
                      <a:alpha val="43137"/>
                    </a:srgbClr>
                  </a:outerShdw>
                </a:effectLst>
              </a:rPr>
              <a:t>התפלגות לפי רמות בדיקה:</a:t>
            </a:r>
            <a:endParaRPr lang="en-US" sz="2400" b="1" u="sng" dirty="0">
              <a:solidFill>
                <a:srgbClr val="FF0000"/>
              </a:solidFill>
              <a:effectLst>
                <a:outerShdw blurRad="38100" dist="38100" dir="2700000" algn="tl">
                  <a:srgbClr val="000000">
                    <a:alpha val="43137"/>
                  </a:srgbClr>
                </a:outerShdw>
              </a:effectLst>
            </a:endParaRPr>
          </a:p>
        </p:txBody>
      </p:sp>
      <p:graphicFrame>
        <p:nvGraphicFramePr>
          <p:cNvPr id="15" name="תרשים 14">
            <a:extLst>
              <a:ext uri="{FF2B5EF4-FFF2-40B4-BE49-F238E27FC236}">
                <a16:creationId xmlns:a16="http://schemas.microsoft.com/office/drawing/2014/main" id="{22A9DCA4-6B1D-53AA-2729-E37ED4713BA4}"/>
              </a:ext>
            </a:extLst>
          </p:cNvPr>
          <p:cNvGraphicFramePr/>
          <p:nvPr>
            <p:extLst>
              <p:ext uri="{D42A27DB-BD31-4B8C-83A1-F6EECF244321}">
                <p14:modId xmlns:p14="http://schemas.microsoft.com/office/powerpoint/2010/main" val="596120694"/>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pic>
        <p:nvPicPr>
          <p:cNvPr id="2" name="תמונה 1">
            <a:extLst>
              <a:ext uri="{FF2B5EF4-FFF2-40B4-BE49-F238E27FC236}">
                <a16:creationId xmlns:a16="http://schemas.microsoft.com/office/drawing/2014/main" id="{B6DA90D1-939F-E953-6815-1A732783494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9060" y="251242"/>
            <a:ext cx="2552091" cy="1034741"/>
          </a:xfrm>
          <a:prstGeom prst="rect">
            <a:avLst/>
          </a:prstGeom>
          <a:noFill/>
        </p:spPr>
      </p:pic>
      <p:sp>
        <p:nvSpPr>
          <p:cNvPr id="3" name="תיבת טקסט 2">
            <a:extLst>
              <a:ext uri="{FF2B5EF4-FFF2-40B4-BE49-F238E27FC236}">
                <a16:creationId xmlns:a16="http://schemas.microsoft.com/office/drawing/2014/main" id="{6F1AE16A-DDA1-5F56-EB4A-F0455F2EB95C}"/>
              </a:ext>
            </a:extLst>
          </p:cNvPr>
          <p:cNvSpPr txBox="1"/>
          <p:nvPr/>
        </p:nvSpPr>
        <p:spPr>
          <a:xfrm>
            <a:off x="10763250" y="342900"/>
            <a:ext cx="1019175" cy="369332"/>
          </a:xfrm>
          <a:prstGeom prst="rect">
            <a:avLst/>
          </a:prstGeom>
          <a:noFill/>
        </p:spPr>
        <p:txBody>
          <a:bodyPr wrap="square" rtlCol="1">
            <a:spAutoFit/>
          </a:bodyPr>
          <a:lstStyle/>
          <a:p>
            <a:r>
              <a:rPr lang="he-IL" dirty="0"/>
              <a:t>בס"ד</a:t>
            </a:r>
          </a:p>
        </p:txBody>
      </p:sp>
    </p:spTree>
    <p:extLst>
      <p:ext uri="{BB962C8B-B14F-4D97-AF65-F5344CB8AC3E}">
        <p14:creationId xmlns:p14="http://schemas.microsoft.com/office/powerpoint/2010/main" val="717714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34F285ED-8D98-BF9E-C8E9-840D25F0AAE2}"/>
              </a:ext>
            </a:extLst>
          </p:cNvPr>
          <p:cNvSpPr txBox="1"/>
          <p:nvPr/>
        </p:nvSpPr>
        <p:spPr>
          <a:xfrm>
            <a:off x="6172996" y="990517"/>
            <a:ext cx="5019869" cy="590931"/>
          </a:xfrm>
          <a:prstGeom prst="rect">
            <a:avLst/>
          </a:prstGeom>
          <a:noFill/>
        </p:spPr>
        <p:txBody>
          <a:bodyPr wrap="square" rtlCol="0">
            <a:spAutoFit/>
          </a:bodyPr>
          <a:lstStyle/>
          <a:p>
            <a:pPr>
              <a:lnSpc>
                <a:spcPct val="90000"/>
              </a:lnSpc>
              <a:spcBef>
                <a:spcPct val="0"/>
              </a:spcBef>
            </a:pPr>
            <a:r>
              <a:rPr lang="he-IL" sz="3600" b="1" u="sng" dirty="0">
                <a:effectLst>
                  <a:outerShdw blurRad="38100" dist="38100" dir="2700000" algn="tl">
                    <a:srgbClr val="000000">
                      <a:alpha val="43137"/>
                    </a:srgbClr>
                  </a:outerShdw>
                </a:effectLst>
                <a:latin typeface="+mj-lt"/>
                <a:ea typeface="+mj-ea"/>
                <a:cs typeface="+mj-cs"/>
              </a:rPr>
              <a:t>נתוני תקלה:</a:t>
            </a:r>
            <a:endParaRPr lang="en-US" sz="3600" b="1" u="sng" dirty="0">
              <a:effectLst>
                <a:outerShdw blurRad="38100" dist="38100" dir="2700000" algn="tl">
                  <a:srgbClr val="000000">
                    <a:alpha val="43137"/>
                  </a:srgbClr>
                </a:outerShdw>
              </a:effectLst>
              <a:latin typeface="+mj-lt"/>
              <a:ea typeface="+mj-ea"/>
              <a:cs typeface="+mj-cs"/>
            </a:endParaRPr>
          </a:p>
        </p:txBody>
      </p:sp>
      <p:graphicFrame>
        <p:nvGraphicFramePr>
          <p:cNvPr id="5" name="טבלה 5">
            <a:extLst>
              <a:ext uri="{FF2B5EF4-FFF2-40B4-BE49-F238E27FC236}">
                <a16:creationId xmlns:a16="http://schemas.microsoft.com/office/drawing/2014/main" id="{0F9713E6-0176-A463-55A8-CE2FBE0D73FE}"/>
              </a:ext>
            </a:extLst>
          </p:cNvPr>
          <p:cNvGraphicFramePr>
            <a:graphicFrameLocks noGrp="1"/>
          </p:cNvGraphicFramePr>
          <p:nvPr>
            <p:extLst>
              <p:ext uri="{D42A27DB-BD31-4B8C-83A1-F6EECF244321}">
                <p14:modId xmlns:p14="http://schemas.microsoft.com/office/powerpoint/2010/main" val="311665074"/>
              </p:ext>
            </p:extLst>
          </p:nvPr>
        </p:nvGraphicFramePr>
        <p:xfrm>
          <a:off x="6096000" y="2081741"/>
          <a:ext cx="3444874" cy="2556933"/>
        </p:xfrm>
        <a:graphic>
          <a:graphicData uri="http://schemas.openxmlformats.org/drawingml/2006/table">
            <a:tbl>
              <a:tblPr firstRow="1" bandRow="1">
                <a:tableStyleId>{3B4B98B0-60AC-42C2-AFA5-B58CD77FA1E5}</a:tableStyleId>
              </a:tblPr>
              <a:tblGrid>
                <a:gridCol w="1000125">
                  <a:extLst>
                    <a:ext uri="{9D8B030D-6E8A-4147-A177-3AD203B41FA5}">
                      <a16:colId xmlns:a16="http://schemas.microsoft.com/office/drawing/2014/main" val="983247843"/>
                    </a:ext>
                  </a:extLst>
                </a:gridCol>
                <a:gridCol w="2444749">
                  <a:extLst>
                    <a:ext uri="{9D8B030D-6E8A-4147-A177-3AD203B41FA5}">
                      <a16:colId xmlns:a16="http://schemas.microsoft.com/office/drawing/2014/main" val="1043885281"/>
                    </a:ext>
                  </a:extLst>
                </a:gridCol>
              </a:tblGrid>
              <a:tr h="774828">
                <a:tc>
                  <a:txBody>
                    <a:bodyPr/>
                    <a:lstStyle/>
                    <a:p>
                      <a:r>
                        <a:rPr lang="he-IL" b="0" dirty="0"/>
                        <a:t>4</a:t>
                      </a:r>
                      <a:endParaRPr lang="en-US" b="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he-IL" b="0" dirty="0"/>
                        <a:t>מספר התקלות שדווחו</a:t>
                      </a:r>
                      <a:endParaRPr lang="en-US" b="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2061145"/>
                  </a:ext>
                </a:extLst>
              </a:tr>
              <a:tr h="774828">
                <a:tc>
                  <a:txBody>
                    <a:bodyPr/>
                    <a:lstStyle/>
                    <a:p>
                      <a:r>
                        <a:rPr lang="he-IL" dirty="0"/>
                        <a:t>0</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he-IL" dirty="0"/>
                        <a:t>מספר תקלות שתוקנו</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2571794"/>
                  </a:ext>
                </a:extLst>
              </a:tr>
              <a:tr h="1007277">
                <a:tc>
                  <a:txBody>
                    <a:bodyPr/>
                    <a:lstStyle/>
                    <a:p>
                      <a:r>
                        <a:rPr lang="he-IL" dirty="0"/>
                        <a:t>4</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he-IL" dirty="0"/>
                        <a:t>מספר תקלות בהמתנה</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144440"/>
                  </a:ext>
                </a:extLst>
              </a:tr>
            </a:tbl>
          </a:graphicData>
        </a:graphic>
      </p:graphicFrame>
      <p:pic>
        <p:nvPicPr>
          <p:cNvPr id="2" name="תמונה 1">
            <a:extLst>
              <a:ext uri="{FF2B5EF4-FFF2-40B4-BE49-F238E27FC236}">
                <a16:creationId xmlns:a16="http://schemas.microsoft.com/office/drawing/2014/main" id="{2D166CDC-07CB-5D24-C174-2A71A4318D4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9060" y="251242"/>
            <a:ext cx="2552091" cy="1034741"/>
          </a:xfrm>
          <a:prstGeom prst="rect">
            <a:avLst/>
          </a:prstGeom>
          <a:noFill/>
        </p:spPr>
      </p:pic>
      <p:sp>
        <p:nvSpPr>
          <p:cNvPr id="3" name="תיבת טקסט 2">
            <a:extLst>
              <a:ext uri="{FF2B5EF4-FFF2-40B4-BE49-F238E27FC236}">
                <a16:creationId xmlns:a16="http://schemas.microsoft.com/office/drawing/2014/main" id="{7DC12863-A832-CDD0-7D1C-AA6FF8ED7EC9}"/>
              </a:ext>
            </a:extLst>
          </p:cNvPr>
          <p:cNvSpPr txBox="1"/>
          <p:nvPr/>
        </p:nvSpPr>
        <p:spPr>
          <a:xfrm>
            <a:off x="10763250" y="342900"/>
            <a:ext cx="1019175" cy="369332"/>
          </a:xfrm>
          <a:prstGeom prst="rect">
            <a:avLst/>
          </a:prstGeom>
          <a:noFill/>
        </p:spPr>
        <p:txBody>
          <a:bodyPr wrap="square" rtlCol="1">
            <a:spAutoFit/>
          </a:bodyPr>
          <a:lstStyle/>
          <a:p>
            <a:r>
              <a:rPr lang="he-IL" dirty="0"/>
              <a:t>בס"ד</a:t>
            </a:r>
          </a:p>
        </p:txBody>
      </p:sp>
    </p:spTree>
    <p:extLst>
      <p:ext uri="{BB962C8B-B14F-4D97-AF65-F5344CB8AC3E}">
        <p14:creationId xmlns:p14="http://schemas.microsoft.com/office/powerpoint/2010/main" val="3999145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74DC4C9B-A11C-EA4A-FBA1-0EC2284D3D71}"/>
              </a:ext>
            </a:extLst>
          </p:cNvPr>
          <p:cNvSpPr txBox="1"/>
          <p:nvPr/>
        </p:nvSpPr>
        <p:spPr>
          <a:xfrm>
            <a:off x="5546742" y="755575"/>
            <a:ext cx="5584584" cy="646331"/>
          </a:xfrm>
          <a:prstGeom prst="rect">
            <a:avLst/>
          </a:prstGeom>
          <a:noFill/>
        </p:spPr>
        <p:txBody>
          <a:bodyPr wrap="square" rtlCol="0">
            <a:spAutoFit/>
          </a:bodyPr>
          <a:lstStyle/>
          <a:p>
            <a:r>
              <a:rPr lang="he-IL" sz="3600" b="1" u="sng" dirty="0">
                <a:effectLst>
                  <a:outerShdw blurRad="38100" dist="38100" dir="2700000" algn="tl">
                    <a:srgbClr val="000000">
                      <a:alpha val="43137"/>
                    </a:srgbClr>
                  </a:outerShdw>
                </a:effectLst>
                <a:latin typeface="+mj-lt"/>
                <a:ea typeface="+mj-ea"/>
                <a:cs typeface="+mj-cs"/>
              </a:rPr>
              <a:t>מסקנות והמלצות:</a:t>
            </a:r>
          </a:p>
        </p:txBody>
      </p:sp>
      <p:pic>
        <p:nvPicPr>
          <p:cNvPr id="2" name="תמונה 1">
            <a:extLst>
              <a:ext uri="{FF2B5EF4-FFF2-40B4-BE49-F238E27FC236}">
                <a16:creationId xmlns:a16="http://schemas.microsoft.com/office/drawing/2014/main" id="{F6DAD2B0-50AC-5C77-700A-E3505C9F1F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9060" y="251242"/>
            <a:ext cx="2552091" cy="1034741"/>
          </a:xfrm>
          <a:prstGeom prst="rect">
            <a:avLst/>
          </a:prstGeom>
          <a:noFill/>
        </p:spPr>
      </p:pic>
      <p:sp>
        <p:nvSpPr>
          <p:cNvPr id="4" name="תיבת טקסט 3">
            <a:extLst>
              <a:ext uri="{FF2B5EF4-FFF2-40B4-BE49-F238E27FC236}">
                <a16:creationId xmlns:a16="http://schemas.microsoft.com/office/drawing/2014/main" id="{1CB826A7-0472-B6D2-4429-3F59B68570CC}"/>
              </a:ext>
            </a:extLst>
          </p:cNvPr>
          <p:cNvSpPr txBox="1"/>
          <p:nvPr/>
        </p:nvSpPr>
        <p:spPr>
          <a:xfrm>
            <a:off x="2155038" y="1746386"/>
            <a:ext cx="9117799" cy="4247317"/>
          </a:xfrm>
          <a:prstGeom prst="rect">
            <a:avLst/>
          </a:prstGeom>
          <a:noFill/>
        </p:spPr>
        <p:txBody>
          <a:bodyPr wrap="square" rtlCol="0">
            <a:spAutoFit/>
          </a:bodyPr>
          <a:lstStyle/>
          <a:p>
            <a:r>
              <a:rPr lang="he-IL" dirty="0"/>
              <a:t>במהלך הרצת הבדיקות באפליקציית רמי לוי און ליין נתקלנו בתקלות שונות, המלצתינו היא:</a:t>
            </a:r>
          </a:p>
          <a:p>
            <a:endParaRPr lang="he-IL" dirty="0"/>
          </a:p>
          <a:p>
            <a:pPr marL="742950" lvl="1" indent="-285750">
              <a:lnSpc>
                <a:spcPct val="150000"/>
              </a:lnSpc>
              <a:buFont typeface="Arial" panose="020B0604020202020204" pitchFamily="34" charset="0"/>
              <a:buChar char="•"/>
            </a:pPr>
            <a:r>
              <a:rPr lang="he-IL" dirty="0"/>
              <a:t>לאבטח את  סיסמת המשתמש באפליקציה בסיסמא מאובטחת יותר, בעלת תווים מאתגרים.</a:t>
            </a:r>
          </a:p>
          <a:p>
            <a:pPr marL="742950" lvl="1" indent="-285750">
              <a:lnSpc>
                <a:spcPct val="150000"/>
              </a:lnSpc>
              <a:buFont typeface="Arial" panose="020B0604020202020204" pitchFamily="34" charset="0"/>
              <a:buChar char="•"/>
            </a:pPr>
            <a:r>
              <a:rPr lang="he-IL" dirty="0"/>
              <a:t>בנוסף בעת ההרשמה לאפליקציה נוכחנו ששם המשתמש אינו בעל תחביר התואם את האפיון, ולכן בהמלצתנו יש לשים דגש על עניין זה ע"מ שלא יהיו טעיות בעת תהליכי הרכישה, עד הגעת המוצרים לבית הלקוח.</a:t>
            </a:r>
          </a:p>
          <a:p>
            <a:pPr marL="742950" lvl="1" indent="-285750">
              <a:lnSpc>
                <a:spcPct val="150000"/>
              </a:lnSpc>
              <a:buFont typeface="Arial" panose="020B0604020202020204" pitchFamily="34" charset="0"/>
              <a:buChar char="•"/>
            </a:pPr>
            <a:r>
              <a:rPr lang="he-IL" dirty="0"/>
              <a:t>האפליקציה מובנת נוחה לשימוש מסודרת ומחולקת לקטגוריות בצורה ברורה,</a:t>
            </a:r>
          </a:p>
          <a:p>
            <a:pPr lvl="1">
              <a:lnSpc>
                <a:spcPct val="150000"/>
              </a:lnSpc>
            </a:pPr>
            <a:r>
              <a:rPr lang="he-IL" dirty="0"/>
              <a:t>     וניתן לבצע תהליכים עסקיים במהרה. </a:t>
            </a:r>
          </a:p>
          <a:p>
            <a:pPr marL="742950" lvl="1" indent="-285750">
              <a:lnSpc>
                <a:spcPct val="150000"/>
              </a:lnSpc>
              <a:buFont typeface="Arial" panose="020B0604020202020204" pitchFamily="34" charset="0"/>
              <a:buChar char="•"/>
            </a:pPr>
            <a:r>
              <a:rPr lang="he-IL" dirty="0"/>
              <a:t>האפליקציה נותנת אפשרויות יצירת קשר און ליין עם נציגים מטעמה.</a:t>
            </a:r>
          </a:p>
          <a:p>
            <a:pPr marL="742950" lvl="1" indent="-285750">
              <a:lnSpc>
                <a:spcPct val="150000"/>
              </a:lnSpc>
              <a:buFont typeface="Arial" panose="020B0604020202020204" pitchFamily="34" charset="0"/>
              <a:buChar char="•"/>
            </a:pPr>
            <a:r>
              <a:rPr lang="he-IL" dirty="0"/>
              <a:t>האפליקציה אינה עמוסה בפרסומות מה שמקנה שימוש נוח וחווית קניה מהנה.</a:t>
            </a:r>
          </a:p>
          <a:p>
            <a:endParaRPr lang="en-US" dirty="0"/>
          </a:p>
        </p:txBody>
      </p:sp>
      <p:sp>
        <p:nvSpPr>
          <p:cNvPr id="3" name="תיבת טקסט 2">
            <a:extLst>
              <a:ext uri="{FF2B5EF4-FFF2-40B4-BE49-F238E27FC236}">
                <a16:creationId xmlns:a16="http://schemas.microsoft.com/office/drawing/2014/main" id="{B7ED42C7-2F96-94DB-6D79-BB2F522BB8FF}"/>
              </a:ext>
            </a:extLst>
          </p:cNvPr>
          <p:cNvSpPr txBox="1"/>
          <p:nvPr/>
        </p:nvSpPr>
        <p:spPr>
          <a:xfrm>
            <a:off x="10763250" y="342900"/>
            <a:ext cx="1019175" cy="369332"/>
          </a:xfrm>
          <a:prstGeom prst="rect">
            <a:avLst/>
          </a:prstGeom>
          <a:noFill/>
        </p:spPr>
        <p:txBody>
          <a:bodyPr wrap="square" rtlCol="1">
            <a:spAutoFit/>
          </a:bodyPr>
          <a:lstStyle/>
          <a:p>
            <a:r>
              <a:rPr lang="he-IL" dirty="0"/>
              <a:t>בס"ד</a:t>
            </a:r>
          </a:p>
        </p:txBody>
      </p:sp>
    </p:spTree>
    <p:extLst>
      <p:ext uri="{BB962C8B-B14F-4D97-AF65-F5344CB8AC3E}">
        <p14:creationId xmlns:p14="http://schemas.microsoft.com/office/powerpoint/2010/main" val="3673749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97A892-6A73-7AF4-81A2-2E6B5360C10F}"/>
              </a:ext>
            </a:extLst>
          </p:cNvPr>
          <p:cNvSpPr>
            <a:spLocks noGrp="1"/>
          </p:cNvSpPr>
          <p:nvPr>
            <p:ph type="title"/>
          </p:nvPr>
        </p:nvSpPr>
        <p:spPr/>
        <p:txBody>
          <a:bodyPr/>
          <a:lstStyle/>
          <a:p>
            <a:pPr algn="ctr"/>
            <a:r>
              <a:rPr lang="he-IL" dirty="0"/>
              <a:t>לסיום </a:t>
            </a:r>
          </a:p>
        </p:txBody>
      </p:sp>
      <p:sp>
        <p:nvSpPr>
          <p:cNvPr id="3" name="מציין מיקום תוכן 2">
            <a:extLst>
              <a:ext uri="{FF2B5EF4-FFF2-40B4-BE49-F238E27FC236}">
                <a16:creationId xmlns:a16="http://schemas.microsoft.com/office/drawing/2014/main" id="{2DF84F1F-C6E3-3C0C-2282-AD65825265D3}"/>
              </a:ext>
            </a:extLst>
          </p:cNvPr>
          <p:cNvSpPr>
            <a:spLocks noGrp="1"/>
          </p:cNvSpPr>
          <p:nvPr>
            <p:ph idx="1"/>
          </p:nvPr>
        </p:nvSpPr>
        <p:spPr>
          <a:xfrm>
            <a:off x="838200" y="2630695"/>
            <a:ext cx="10515600" cy="1195871"/>
          </a:xfrm>
        </p:spPr>
        <p:txBody>
          <a:bodyPr>
            <a:normAutofit/>
          </a:bodyPr>
          <a:lstStyle/>
          <a:p>
            <a:pPr marL="0" indent="0" algn="ctr">
              <a:buNone/>
            </a:pPr>
            <a:r>
              <a:rPr lang="he-IL" sz="4400" dirty="0"/>
              <a:t>תודה רבה לכולם על ההקשבה </a:t>
            </a:r>
            <a:r>
              <a:rPr lang="he-IL" sz="4400" dirty="0">
                <a:sym typeface="Wingdings" panose="05000000000000000000" pitchFamily="2" charset="2"/>
              </a:rPr>
              <a:t></a:t>
            </a:r>
            <a:endParaRPr lang="he-IL" sz="4400" dirty="0"/>
          </a:p>
        </p:txBody>
      </p:sp>
    </p:spTree>
    <p:extLst>
      <p:ext uri="{BB962C8B-B14F-4D97-AF65-F5344CB8AC3E}">
        <p14:creationId xmlns:p14="http://schemas.microsoft.com/office/powerpoint/2010/main" val="399831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תיבת טקסט 9">
            <a:extLst>
              <a:ext uri="{FF2B5EF4-FFF2-40B4-BE49-F238E27FC236}">
                <a16:creationId xmlns:a16="http://schemas.microsoft.com/office/drawing/2014/main" id="{85A776A9-644F-D717-029E-8623FC67007D}"/>
              </a:ext>
            </a:extLst>
          </p:cNvPr>
          <p:cNvSpPr txBox="1"/>
          <p:nvPr/>
        </p:nvSpPr>
        <p:spPr>
          <a:xfrm>
            <a:off x="5578764" y="476254"/>
            <a:ext cx="5808257" cy="1454051"/>
          </a:xfrm>
          <a:prstGeom prst="rect">
            <a:avLst/>
          </a:prstGeom>
        </p:spPr>
        <p:txBody>
          <a:bodyPr vert="horz" lIns="91440" tIns="45720" rIns="91440" bIns="45720" rtlCol="0" anchor="ctr">
            <a:normAutofit/>
          </a:bodyPr>
          <a:lstStyle/>
          <a:p>
            <a:pPr algn="ctr" rtl="0">
              <a:lnSpc>
                <a:spcPct val="90000"/>
              </a:lnSpc>
              <a:spcBef>
                <a:spcPct val="0"/>
              </a:spcBef>
              <a:spcAft>
                <a:spcPts val="600"/>
              </a:spcAft>
            </a:pPr>
            <a:r>
              <a:rPr lang="en-US" sz="3600" b="1" u="sng" kern="1200" dirty="0">
                <a:effectLst>
                  <a:outerShdw blurRad="38100" dist="38100" dir="2700000" algn="tl">
                    <a:srgbClr val="000000">
                      <a:alpha val="43137"/>
                    </a:srgbClr>
                  </a:outerShdw>
                </a:effectLst>
                <a:latin typeface="+mj-lt"/>
                <a:ea typeface="+mj-ea"/>
                <a:cs typeface="+mj-cs"/>
              </a:rPr>
              <a:t>תיאור האפליקציה</a:t>
            </a:r>
          </a:p>
        </p:txBody>
      </p:sp>
      <p:sp>
        <p:nvSpPr>
          <p:cNvPr id="4" name="תיבת טקסט 3">
            <a:extLst>
              <a:ext uri="{FF2B5EF4-FFF2-40B4-BE49-F238E27FC236}">
                <a16:creationId xmlns:a16="http://schemas.microsoft.com/office/drawing/2014/main" id="{A182FF9A-2EF4-3EE2-BDBE-3741E6A2B634}"/>
              </a:ext>
            </a:extLst>
          </p:cNvPr>
          <p:cNvSpPr txBox="1"/>
          <p:nvPr/>
        </p:nvSpPr>
        <p:spPr>
          <a:xfrm>
            <a:off x="5467927" y="1616364"/>
            <a:ext cx="5919096" cy="5089236"/>
          </a:xfrm>
          <a:prstGeom prst="rect">
            <a:avLst/>
          </a:prstGeom>
        </p:spPr>
        <p:txBody>
          <a:bodyPr vert="horz" lIns="91440" tIns="45720" rIns="91440" bIns="45720" rtlCol="0" anchor="t">
            <a:normAutofit fontScale="92500" lnSpcReduction="10000"/>
          </a:bodyPr>
          <a:lstStyle/>
          <a:p>
            <a:pPr marL="457200" lvl="0" indent="-342900" algn="r">
              <a:lnSpc>
                <a:spcPct val="150000"/>
              </a:lnSpc>
              <a:buFont typeface="Arial" panose="020B0604020202020204" pitchFamily="34" charset="0"/>
              <a:buChar char="•"/>
            </a:pPr>
            <a:r>
              <a:rPr lang="en-US" sz="2000" dirty="0">
                <a:effectLst/>
                <a:latin typeface="David" panose="020E0502060401010101" pitchFamily="34" charset="-79"/>
                <a:cs typeface="David" panose="020E0502060401010101" pitchFamily="34" charset="-79"/>
              </a:rPr>
              <a:t>אפליקציית רמי לוי משמשת כאפליקציית סחר אלקטרונית לרכישת מוצרים ע"י גולשים באפליקציה.</a:t>
            </a:r>
          </a:p>
          <a:p>
            <a:pPr marL="457200" lvl="0" indent="-342900" algn="r">
              <a:lnSpc>
                <a:spcPct val="150000"/>
              </a:lnSpc>
              <a:buFont typeface="Arial" panose="020B0604020202020204" pitchFamily="34" charset="0"/>
              <a:buChar char="•"/>
            </a:pPr>
            <a:r>
              <a:rPr lang="en-US" sz="2000" dirty="0">
                <a:effectLst/>
                <a:latin typeface="David" panose="020E0502060401010101" pitchFamily="34" charset="-79"/>
                <a:cs typeface="David" panose="020E0502060401010101" pitchFamily="34" charset="-79"/>
              </a:rPr>
              <a:t>האפליקציה מאפשרת למשתמשים להירשם אליה</a:t>
            </a:r>
          </a:p>
          <a:p>
            <a:pPr marL="114300" lvl="0" algn="r">
              <a:lnSpc>
                <a:spcPct val="150000"/>
              </a:lnSpc>
            </a:pPr>
            <a:r>
              <a:rPr lang="he-IL" sz="2000" dirty="0">
                <a:latin typeface="David" panose="020E0502060401010101" pitchFamily="34" charset="-79"/>
                <a:cs typeface="David" panose="020E0502060401010101" pitchFamily="34" charset="-79"/>
              </a:rPr>
              <a:t>       ו</a:t>
            </a:r>
            <a:r>
              <a:rPr lang="en-US" sz="2000" dirty="0">
                <a:effectLst/>
                <a:latin typeface="David" panose="020E0502060401010101" pitchFamily="34" charset="-79"/>
                <a:cs typeface="David" panose="020E0502060401010101" pitchFamily="34" charset="-79"/>
              </a:rPr>
              <a:t>להתחבר לאזור האישי.</a:t>
            </a:r>
          </a:p>
          <a:p>
            <a:pPr marL="457200" lvl="0" indent="-342900" algn="r">
              <a:lnSpc>
                <a:spcPct val="150000"/>
              </a:lnSpc>
              <a:buFont typeface="Arial" panose="020B0604020202020204" pitchFamily="34" charset="0"/>
              <a:buChar char="•"/>
            </a:pPr>
            <a:r>
              <a:rPr lang="en-US" sz="2000" dirty="0">
                <a:effectLst/>
                <a:latin typeface="David" panose="020E0502060401010101" pitchFamily="34" charset="-79"/>
                <a:cs typeface="David" panose="020E0502060401010101" pitchFamily="34" charset="-79"/>
              </a:rPr>
              <a:t>לרכוש מוצרי מזון, כלי בית, קוסמטיקה</a:t>
            </a:r>
            <a:r>
              <a:rPr lang="he-IL" sz="2000" dirty="0">
                <a:effectLst/>
                <a:latin typeface="David" panose="020E0502060401010101" pitchFamily="34" charset="-79"/>
                <a:cs typeface="David" panose="020E0502060401010101" pitchFamily="34" charset="-79"/>
              </a:rPr>
              <a:t> וכו'.</a:t>
            </a:r>
            <a:endParaRPr lang="en-US" sz="2000" dirty="0">
              <a:effectLst/>
              <a:latin typeface="David" panose="020E0502060401010101" pitchFamily="34" charset="-79"/>
              <a:cs typeface="David" panose="020E0502060401010101" pitchFamily="34" charset="-79"/>
            </a:endParaRPr>
          </a:p>
          <a:p>
            <a:pPr marL="457200" lvl="0" indent="-342900" algn="r">
              <a:lnSpc>
                <a:spcPct val="150000"/>
              </a:lnSpc>
              <a:buFont typeface="Arial" panose="020B0604020202020204" pitchFamily="34" charset="0"/>
              <a:buChar char="•"/>
            </a:pPr>
            <a:r>
              <a:rPr lang="en-US" sz="2000" dirty="0">
                <a:effectLst/>
                <a:latin typeface="David" panose="020E0502060401010101" pitchFamily="34" charset="-79"/>
                <a:cs typeface="David" panose="020E0502060401010101" pitchFamily="34" charset="-79"/>
              </a:rPr>
              <a:t>לחפש מוצרים עפ"י קטגוריות.</a:t>
            </a:r>
          </a:p>
          <a:p>
            <a:pPr marL="457200" lvl="0" indent="-342900" algn="r">
              <a:lnSpc>
                <a:spcPct val="150000"/>
              </a:lnSpc>
              <a:buFont typeface="Arial" panose="020B0604020202020204" pitchFamily="34" charset="0"/>
              <a:buChar char="•"/>
            </a:pPr>
            <a:r>
              <a:rPr lang="en-US" sz="2000" dirty="0">
                <a:effectLst/>
                <a:latin typeface="David" panose="020E0502060401010101" pitchFamily="34" charset="-79"/>
                <a:cs typeface="David" panose="020E0502060401010101" pitchFamily="34" charset="-79"/>
              </a:rPr>
              <a:t>לצפות בהיסטורית הרכישה באפליקציה.</a:t>
            </a:r>
          </a:p>
          <a:p>
            <a:pPr marL="457200" lvl="0" indent="-342900" algn="r">
              <a:lnSpc>
                <a:spcPct val="150000"/>
              </a:lnSpc>
              <a:spcAft>
                <a:spcPts val="800"/>
              </a:spcAft>
              <a:buFont typeface="Arial" panose="020B0604020202020204" pitchFamily="34" charset="0"/>
              <a:buChar char="•"/>
            </a:pPr>
            <a:r>
              <a:rPr lang="en-US" sz="2000" dirty="0">
                <a:effectLst/>
                <a:latin typeface="David" panose="020E0502060401010101" pitchFamily="34" charset="-79"/>
                <a:cs typeface="David" panose="020E0502060401010101" pitchFamily="34" charset="-79"/>
              </a:rPr>
              <a:t>לייצר רשימות של מוצרים מועדפים.</a:t>
            </a:r>
          </a:p>
          <a:p>
            <a:pPr marL="400050" lvl="0" indent="-342900" algn="r">
              <a:lnSpc>
                <a:spcPct val="150000"/>
              </a:lnSpc>
              <a:spcAft>
                <a:spcPts val="800"/>
              </a:spcAft>
              <a:buFont typeface="Arial" panose="020B0604020202020204" pitchFamily="34" charset="0"/>
              <a:buChar char="•"/>
            </a:pPr>
            <a:r>
              <a:rPr lang="en-US" sz="2000" dirty="0">
                <a:latin typeface="David" panose="020E0502060401010101" pitchFamily="34" charset="-79"/>
                <a:cs typeface="David" panose="020E0502060401010101" pitchFamily="34" charset="-79"/>
              </a:rPr>
              <a:t>ליצור כרטיס מועדון להטבות.</a:t>
            </a:r>
          </a:p>
          <a:p>
            <a:pPr marL="400050" lvl="0" indent="-342900" algn="r">
              <a:lnSpc>
                <a:spcPct val="150000"/>
              </a:lnSpc>
              <a:spcAft>
                <a:spcPts val="800"/>
              </a:spcAft>
              <a:buFont typeface="Arial" panose="020B0604020202020204" pitchFamily="34" charset="0"/>
              <a:buChar char="•"/>
            </a:pPr>
            <a:r>
              <a:rPr lang="en-US" sz="2000" dirty="0">
                <a:latin typeface="David" panose="020E0502060401010101" pitchFamily="34" charset="-79"/>
                <a:cs typeface="David" panose="020E0502060401010101" pitchFamily="34" charset="-79"/>
              </a:rPr>
              <a:t>אפשרויות ביטוח שונות.</a:t>
            </a:r>
          </a:p>
          <a:p>
            <a:pPr marL="400050" lvl="0" indent="-342900" algn="r">
              <a:lnSpc>
                <a:spcPct val="150000"/>
              </a:lnSpc>
              <a:spcAft>
                <a:spcPts val="800"/>
              </a:spcAft>
              <a:buFont typeface="Arial" panose="020B0604020202020204" pitchFamily="34" charset="0"/>
              <a:buChar char="•"/>
            </a:pPr>
            <a:r>
              <a:rPr lang="en-US" sz="2000" dirty="0">
                <a:effectLst/>
                <a:latin typeface="David" panose="020E0502060401010101" pitchFamily="34" charset="-79"/>
                <a:cs typeface="David" panose="020E0502060401010101" pitchFamily="34" charset="-79"/>
              </a:rPr>
              <a:t>משלוחים לכל חלקי הארץ.</a:t>
            </a:r>
          </a:p>
        </p:txBody>
      </p:sp>
      <p:pic>
        <p:nvPicPr>
          <p:cNvPr id="3" name="תמונה 2">
            <a:extLst>
              <a:ext uri="{FF2B5EF4-FFF2-40B4-BE49-F238E27FC236}">
                <a16:creationId xmlns:a16="http://schemas.microsoft.com/office/drawing/2014/main" id="{2D274D7A-CF6A-3F57-F2A9-C63B45A530D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9060" y="251242"/>
            <a:ext cx="2552091" cy="1034741"/>
          </a:xfrm>
          <a:prstGeom prst="rect">
            <a:avLst/>
          </a:prstGeom>
          <a:noFill/>
        </p:spPr>
      </p:pic>
      <p:sp>
        <p:nvSpPr>
          <p:cNvPr id="6" name="תיבת טקסט 5">
            <a:extLst>
              <a:ext uri="{FF2B5EF4-FFF2-40B4-BE49-F238E27FC236}">
                <a16:creationId xmlns:a16="http://schemas.microsoft.com/office/drawing/2014/main" id="{9A274A3C-BFBF-18E5-EFAA-91F8F4F6C3A9}"/>
              </a:ext>
            </a:extLst>
          </p:cNvPr>
          <p:cNvSpPr txBox="1"/>
          <p:nvPr/>
        </p:nvSpPr>
        <p:spPr>
          <a:xfrm>
            <a:off x="10763250" y="342900"/>
            <a:ext cx="1019175" cy="369332"/>
          </a:xfrm>
          <a:prstGeom prst="rect">
            <a:avLst/>
          </a:prstGeom>
          <a:noFill/>
        </p:spPr>
        <p:txBody>
          <a:bodyPr wrap="square" rtlCol="1">
            <a:spAutoFit/>
          </a:bodyPr>
          <a:lstStyle/>
          <a:p>
            <a:r>
              <a:rPr lang="he-IL" dirty="0"/>
              <a:t>בס"ד</a:t>
            </a:r>
          </a:p>
        </p:txBody>
      </p:sp>
      <p:pic>
        <p:nvPicPr>
          <p:cNvPr id="7" name="תמונה 6">
            <a:extLst>
              <a:ext uri="{FF2B5EF4-FFF2-40B4-BE49-F238E27FC236}">
                <a16:creationId xmlns:a16="http://schemas.microsoft.com/office/drawing/2014/main" id="{F142D5C2-499F-A15A-6B19-831ECEE5103F}"/>
              </a:ext>
            </a:extLst>
          </p:cNvPr>
          <p:cNvPicPr>
            <a:picLocks noChangeAspect="1"/>
          </p:cNvPicPr>
          <p:nvPr/>
        </p:nvPicPr>
        <p:blipFill>
          <a:blip r:embed="rId3"/>
          <a:stretch>
            <a:fillRect/>
          </a:stretch>
        </p:blipFill>
        <p:spPr>
          <a:xfrm>
            <a:off x="1209675" y="4160982"/>
            <a:ext cx="2190750" cy="2085975"/>
          </a:xfrm>
          <a:prstGeom prst="rect">
            <a:avLst/>
          </a:prstGeom>
          <a:effectLst>
            <a:glow rad="228600">
              <a:schemeClr val="accent5">
                <a:satMod val="175000"/>
                <a:alpha val="40000"/>
              </a:schemeClr>
            </a:glow>
            <a:outerShdw blurRad="50800" dist="50800" dir="8100000" algn="tr" rotWithShape="0">
              <a:prstClr val="black">
                <a:alpha val="40000"/>
              </a:prstClr>
            </a:outerShdw>
          </a:effectLst>
        </p:spPr>
      </p:pic>
    </p:spTree>
    <p:extLst>
      <p:ext uri="{BB962C8B-B14F-4D97-AF65-F5344CB8AC3E}">
        <p14:creationId xmlns:p14="http://schemas.microsoft.com/office/powerpoint/2010/main" val="3487082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0D258672-B8A5-9F43-DEC8-8FC3DDCD689D}"/>
              </a:ext>
            </a:extLst>
          </p:cNvPr>
          <p:cNvSpPr txBox="1"/>
          <p:nvPr/>
        </p:nvSpPr>
        <p:spPr>
          <a:xfrm>
            <a:off x="5947295" y="962817"/>
            <a:ext cx="5019869" cy="646331"/>
          </a:xfrm>
          <a:prstGeom prst="rect">
            <a:avLst/>
          </a:prstGeom>
          <a:noFill/>
        </p:spPr>
        <p:txBody>
          <a:bodyPr wrap="square" rtlCol="0">
            <a:spAutoFit/>
          </a:bodyPr>
          <a:lstStyle/>
          <a:p>
            <a:r>
              <a:rPr lang="he-IL" sz="3600" b="1" u="sng" dirty="0">
                <a:effectLst>
                  <a:outerShdw blurRad="38100" dist="38100" dir="2700000" algn="tl">
                    <a:srgbClr val="000000">
                      <a:alpha val="43137"/>
                    </a:srgbClr>
                  </a:outerShdw>
                </a:effectLst>
                <a:latin typeface="+mj-lt"/>
                <a:ea typeface="+mj-ea"/>
                <a:cs typeface="+mj-cs"/>
              </a:rPr>
              <a:t>תיאור תהליך הבדיקות:</a:t>
            </a:r>
            <a:endParaRPr lang="en-US" sz="3600" b="1" u="sng" dirty="0">
              <a:effectLst>
                <a:outerShdw blurRad="38100" dist="38100" dir="2700000" algn="tl">
                  <a:srgbClr val="000000">
                    <a:alpha val="43137"/>
                  </a:srgbClr>
                </a:outerShdw>
              </a:effectLst>
              <a:latin typeface="+mj-lt"/>
              <a:ea typeface="+mj-ea"/>
              <a:cs typeface="+mj-cs"/>
            </a:endParaRPr>
          </a:p>
        </p:txBody>
      </p:sp>
      <p:graphicFrame>
        <p:nvGraphicFramePr>
          <p:cNvPr id="2" name="טבלה 1">
            <a:extLst>
              <a:ext uri="{FF2B5EF4-FFF2-40B4-BE49-F238E27FC236}">
                <a16:creationId xmlns:a16="http://schemas.microsoft.com/office/drawing/2014/main" id="{7F4BEA8A-F1D4-C9FF-9C08-62BC2144BECB}"/>
              </a:ext>
            </a:extLst>
          </p:cNvPr>
          <p:cNvGraphicFramePr>
            <a:graphicFrameLocks noGrp="1"/>
          </p:cNvGraphicFramePr>
          <p:nvPr>
            <p:extLst>
              <p:ext uri="{D42A27DB-BD31-4B8C-83A1-F6EECF244321}">
                <p14:modId xmlns:p14="http://schemas.microsoft.com/office/powerpoint/2010/main" val="3101339723"/>
              </p:ext>
            </p:extLst>
          </p:nvPr>
        </p:nvGraphicFramePr>
        <p:xfrm>
          <a:off x="3073076" y="2325071"/>
          <a:ext cx="6755363" cy="3483267"/>
        </p:xfrm>
        <a:graphic>
          <a:graphicData uri="http://schemas.openxmlformats.org/drawingml/2006/table">
            <a:tbl>
              <a:tblPr rtl="1" firstRow="1" firstCol="1" bandRow="1">
                <a:tableStyleId>{5C22544A-7EE6-4342-B048-85BDC9FD1C3A}</a:tableStyleId>
              </a:tblPr>
              <a:tblGrid>
                <a:gridCol w="2259406">
                  <a:extLst>
                    <a:ext uri="{9D8B030D-6E8A-4147-A177-3AD203B41FA5}">
                      <a16:colId xmlns:a16="http://schemas.microsoft.com/office/drawing/2014/main" val="374741786"/>
                    </a:ext>
                  </a:extLst>
                </a:gridCol>
                <a:gridCol w="2244713">
                  <a:extLst>
                    <a:ext uri="{9D8B030D-6E8A-4147-A177-3AD203B41FA5}">
                      <a16:colId xmlns:a16="http://schemas.microsoft.com/office/drawing/2014/main" val="405633015"/>
                    </a:ext>
                  </a:extLst>
                </a:gridCol>
                <a:gridCol w="2251244">
                  <a:extLst>
                    <a:ext uri="{9D8B030D-6E8A-4147-A177-3AD203B41FA5}">
                      <a16:colId xmlns:a16="http://schemas.microsoft.com/office/drawing/2014/main" val="2147428109"/>
                    </a:ext>
                  </a:extLst>
                </a:gridCol>
              </a:tblGrid>
              <a:tr h="402638">
                <a:tc>
                  <a:txBody>
                    <a:bodyPr/>
                    <a:lstStyle/>
                    <a:p>
                      <a:pPr algn="r" rtl="1">
                        <a:lnSpc>
                          <a:spcPct val="107000"/>
                        </a:lnSpc>
                        <a:spcAft>
                          <a:spcPts val="800"/>
                        </a:spcAft>
                      </a:pPr>
                      <a:r>
                        <a:rPr lang="he-IL" sz="1800">
                          <a:effectLst/>
                        </a:rPr>
                        <a:t>נושא</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pPr>
                      <a:r>
                        <a:rPr lang="he-IL" sz="1800">
                          <a:effectLst/>
                        </a:rPr>
                        <a:t>תאריך התחלה</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pPr>
                      <a:r>
                        <a:rPr lang="he-IL" sz="1800" dirty="0">
                          <a:effectLst/>
                        </a:rPr>
                        <a:t>תאריך סיום</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40879166"/>
                  </a:ext>
                </a:extLst>
              </a:tr>
              <a:tr h="488385">
                <a:tc>
                  <a:txBody>
                    <a:bodyPr/>
                    <a:lstStyle/>
                    <a:p>
                      <a:pPr algn="r" rtl="1">
                        <a:lnSpc>
                          <a:spcPct val="107000"/>
                        </a:lnSpc>
                        <a:spcAft>
                          <a:spcPts val="800"/>
                        </a:spcAft>
                      </a:pPr>
                      <a:r>
                        <a:rPr lang="he-IL" sz="1800" dirty="0">
                          <a:effectLst/>
                        </a:rPr>
                        <a:t>כתיבת דרישות+ מסמכי אפיון</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pPr>
                      <a:r>
                        <a:rPr lang="he-IL" sz="1800">
                          <a:effectLst/>
                        </a:rPr>
                        <a:t>8.5.23</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pPr>
                      <a:r>
                        <a:rPr lang="he-IL" sz="1800" dirty="0">
                          <a:effectLst/>
                        </a:rPr>
                        <a:t>15.5.23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50234941"/>
                  </a:ext>
                </a:extLst>
              </a:tr>
              <a:tr h="868550">
                <a:tc>
                  <a:txBody>
                    <a:bodyPr/>
                    <a:lstStyle/>
                    <a:p>
                      <a:pPr algn="r" rtl="1">
                        <a:lnSpc>
                          <a:spcPct val="107000"/>
                        </a:lnSpc>
                        <a:spcAft>
                          <a:spcPts val="800"/>
                        </a:spcAft>
                      </a:pPr>
                      <a:r>
                        <a:rPr lang="he-IL" sz="1800" dirty="0">
                          <a:effectLst/>
                        </a:rPr>
                        <a:t>כתיבת עץ מערכת+ מסמך תרחישי בדיקה.</a:t>
                      </a:r>
                      <a:r>
                        <a:rPr lang="en-US" sz="1800" dirty="0">
                          <a:effectLst/>
                        </a:rPr>
                        <a:t>stp</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pPr>
                      <a:r>
                        <a:rPr lang="he-IL" sz="1800" dirty="0">
                          <a:effectLst/>
                        </a:rPr>
                        <a:t>18.5.23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pPr>
                      <a:r>
                        <a:rPr lang="he-IL" sz="1800" dirty="0">
                          <a:effectLst/>
                        </a:rPr>
                        <a:t>22.5.23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79056745"/>
                  </a:ext>
                </a:extLst>
              </a:tr>
              <a:tr h="596501">
                <a:tc>
                  <a:txBody>
                    <a:bodyPr/>
                    <a:lstStyle/>
                    <a:p>
                      <a:pPr algn="r" rtl="1">
                        <a:lnSpc>
                          <a:spcPct val="107000"/>
                        </a:lnSpc>
                        <a:spcAft>
                          <a:spcPts val="800"/>
                        </a:spcAft>
                      </a:pPr>
                      <a:r>
                        <a:rPr lang="en-US" sz="1800" dirty="0">
                          <a:effectLst/>
                        </a:rPr>
                        <a:t>Std</a:t>
                      </a:r>
                      <a:r>
                        <a:rPr lang="he-IL" sz="1800" dirty="0">
                          <a:effectLst/>
                        </a:rPr>
                        <a:t>+הרצה של הבדיקות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pPr>
                      <a:r>
                        <a:rPr lang="he-IL" sz="1800" dirty="0">
                          <a:effectLst/>
                        </a:rPr>
                        <a:t>25.5.23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5.6.23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89393322"/>
                  </a:ext>
                </a:extLst>
              </a:tr>
              <a:tr h="622100">
                <a:tc>
                  <a:txBody>
                    <a:bodyPr/>
                    <a:lstStyle/>
                    <a:p>
                      <a:pPr algn="r" rtl="1">
                        <a:lnSpc>
                          <a:spcPct val="107000"/>
                        </a:lnSpc>
                        <a:spcAft>
                          <a:spcPts val="800"/>
                        </a:spcAft>
                      </a:pPr>
                      <a:r>
                        <a:rPr lang="en-US" sz="1800" dirty="0">
                          <a:effectLst/>
                        </a:rPr>
                        <a:t> </a:t>
                      </a:r>
                      <a:r>
                        <a:rPr lang="he-IL" sz="1800" dirty="0">
                          <a:effectLst/>
                        </a:rPr>
                        <a:t>כתיבת דו"ח מסכם – </a:t>
                      </a:r>
                      <a:r>
                        <a:rPr lang="en-US" sz="1800" dirty="0">
                          <a:effectLst/>
                        </a:rPr>
                        <a:t>STR </a:t>
                      </a:r>
                      <a:r>
                        <a:rPr lang="he-IL" sz="1800" dirty="0">
                          <a:effectLst/>
                        </a:rPr>
                        <a:t>ודיווח של תקלות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pPr>
                      <a:r>
                        <a:rPr lang="he-IL" sz="1800">
                          <a:effectLst/>
                        </a:rPr>
                        <a:t>29.5.23</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pPr>
                      <a:r>
                        <a:rPr lang="he-IL" sz="1800" dirty="0">
                          <a:effectLst/>
                        </a:rPr>
                        <a:t>8.6.23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80503913"/>
                  </a:ext>
                </a:extLst>
              </a:tr>
              <a:tr h="421279">
                <a:tc>
                  <a:txBody>
                    <a:bodyPr/>
                    <a:lstStyle/>
                    <a:p>
                      <a:pPr algn="r" rtl="1">
                        <a:lnSpc>
                          <a:spcPct val="107000"/>
                        </a:lnSpc>
                        <a:spcAft>
                          <a:spcPts val="800"/>
                        </a:spcAft>
                      </a:pPr>
                      <a:r>
                        <a:rPr lang="he-IL" sz="1800" dirty="0">
                          <a:effectLst/>
                        </a:rPr>
                        <a:t>הצגת הפרויקט</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pPr>
                      <a:r>
                        <a:rPr lang="he-IL" sz="1800" dirty="0">
                          <a:effectLst/>
                        </a:rPr>
                        <a:t>12.6.23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pPr>
                      <a:r>
                        <a:rPr lang="he-IL" sz="1800" dirty="0">
                          <a:effectLst/>
                        </a:rPr>
                        <a:t>12.6.23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31823784"/>
                  </a:ext>
                </a:extLst>
              </a:tr>
            </a:tbl>
          </a:graphicData>
        </a:graphic>
      </p:graphicFrame>
      <p:pic>
        <p:nvPicPr>
          <p:cNvPr id="3" name="תמונה 2">
            <a:extLst>
              <a:ext uri="{FF2B5EF4-FFF2-40B4-BE49-F238E27FC236}">
                <a16:creationId xmlns:a16="http://schemas.microsoft.com/office/drawing/2014/main" id="{F17FA201-6674-03DD-72D7-47CBB9514E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9060" y="251242"/>
            <a:ext cx="2552091" cy="1034741"/>
          </a:xfrm>
          <a:prstGeom prst="rect">
            <a:avLst/>
          </a:prstGeom>
          <a:noFill/>
        </p:spPr>
      </p:pic>
      <p:sp>
        <p:nvSpPr>
          <p:cNvPr id="4" name="תיבת טקסט 3">
            <a:extLst>
              <a:ext uri="{FF2B5EF4-FFF2-40B4-BE49-F238E27FC236}">
                <a16:creationId xmlns:a16="http://schemas.microsoft.com/office/drawing/2014/main" id="{BDE73B5C-3726-B5F0-54F8-54B6264E89DE}"/>
              </a:ext>
            </a:extLst>
          </p:cNvPr>
          <p:cNvSpPr txBox="1"/>
          <p:nvPr/>
        </p:nvSpPr>
        <p:spPr>
          <a:xfrm>
            <a:off x="10763250" y="342900"/>
            <a:ext cx="1019175" cy="369332"/>
          </a:xfrm>
          <a:prstGeom prst="rect">
            <a:avLst/>
          </a:prstGeom>
          <a:noFill/>
        </p:spPr>
        <p:txBody>
          <a:bodyPr wrap="square" rtlCol="1">
            <a:spAutoFit/>
          </a:bodyPr>
          <a:lstStyle/>
          <a:p>
            <a:r>
              <a:rPr lang="he-IL" dirty="0"/>
              <a:t>בס"ד</a:t>
            </a:r>
          </a:p>
        </p:txBody>
      </p:sp>
    </p:spTree>
    <p:extLst>
      <p:ext uri="{BB962C8B-B14F-4D97-AF65-F5344CB8AC3E}">
        <p14:creationId xmlns:p14="http://schemas.microsoft.com/office/powerpoint/2010/main" val="424042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0BE2D3B8-0A24-9B00-BF77-2754AC7FF930}"/>
              </a:ext>
            </a:extLst>
          </p:cNvPr>
          <p:cNvSpPr txBox="1"/>
          <p:nvPr/>
        </p:nvSpPr>
        <p:spPr>
          <a:xfrm>
            <a:off x="5715000" y="1009470"/>
            <a:ext cx="5394778" cy="646331"/>
          </a:xfrm>
          <a:prstGeom prst="rect">
            <a:avLst/>
          </a:prstGeom>
          <a:noFill/>
        </p:spPr>
        <p:txBody>
          <a:bodyPr wrap="square" rtlCol="0">
            <a:spAutoFit/>
          </a:bodyPr>
          <a:lstStyle/>
          <a:p>
            <a:r>
              <a:rPr lang="he-IL" sz="3600" b="1" u="sng" dirty="0">
                <a:effectLst>
                  <a:outerShdw blurRad="38100" dist="38100" dir="2700000" algn="tl">
                    <a:srgbClr val="000000">
                      <a:alpha val="43137"/>
                    </a:srgbClr>
                  </a:outerShdw>
                </a:effectLst>
                <a:latin typeface="+mj-lt"/>
                <a:ea typeface="+mj-ea"/>
                <a:cs typeface="+mj-cs"/>
              </a:rPr>
              <a:t>הצוות שעבד על בדיקת האתר:</a:t>
            </a:r>
            <a:endParaRPr lang="en-US" sz="3600" b="1" u="sng" dirty="0">
              <a:effectLst>
                <a:outerShdw blurRad="38100" dist="38100" dir="2700000" algn="tl">
                  <a:srgbClr val="000000">
                    <a:alpha val="43137"/>
                  </a:srgbClr>
                </a:outerShdw>
              </a:effectLst>
              <a:latin typeface="+mj-lt"/>
              <a:ea typeface="+mj-ea"/>
              <a:cs typeface="+mj-cs"/>
            </a:endParaRPr>
          </a:p>
        </p:txBody>
      </p:sp>
      <p:graphicFrame>
        <p:nvGraphicFramePr>
          <p:cNvPr id="7" name="טבלה 7">
            <a:extLst>
              <a:ext uri="{FF2B5EF4-FFF2-40B4-BE49-F238E27FC236}">
                <a16:creationId xmlns:a16="http://schemas.microsoft.com/office/drawing/2014/main" id="{1376FE2B-0697-6368-E5F9-A3CC8827581B}"/>
              </a:ext>
            </a:extLst>
          </p:cNvPr>
          <p:cNvGraphicFramePr>
            <a:graphicFrameLocks noGrp="1"/>
          </p:cNvGraphicFramePr>
          <p:nvPr>
            <p:extLst>
              <p:ext uri="{D42A27DB-BD31-4B8C-83A1-F6EECF244321}">
                <p14:modId xmlns:p14="http://schemas.microsoft.com/office/powerpoint/2010/main" val="3726046540"/>
              </p:ext>
            </p:extLst>
          </p:nvPr>
        </p:nvGraphicFramePr>
        <p:xfrm>
          <a:off x="2713718" y="2601257"/>
          <a:ext cx="6764564" cy="2932768"/>
        </p:xfrm>
        <a:graphic>
          <a:graphicData uri="http://schemas.openxmlformats.org/drawingml/2006/table">
            <a:tbl>
              <a:tblPr firstRow="1" bandRow="1">
                <a:effectLst>
                  <a:outerShdw blurRad="63500" sx="102000" sy="102000" algn="ctr" rotWithShape="0">
                    <a:srgbClr val="0070C0">
                      <a:alpha val="40000"/>
                    </a:srgbClr>
                  </a:outerShdw>
                </a:effectLst>
                <a:tableStyleId>{ED083AE6-46FA-4A59-8FB0-9F97EB10719F}</a:tableStyleId>
              </a:tblPr>
              <a:tblGrid>
                <a:gridCol w="4468858">
                  <a:extLst>
                    <a:ext uri="{9D8B030D-6E8A-4147-A177-3AD203B41FA5}">
                      <a16:colId xmlns:a16="http://schemas.microsoft.com/office/drawing/2014/main" val="4278272190"/>
                    </a:ext>
                  </a:extLst>
                </a:gridCol>
                <a:gridCol w="2295706">
                  <a:extLst>
                    <a:ext uri="{9D8B030D-6E8A-4147-A177-3AD203B41FA5}">
                      <a16:colId xmlns:a16="http://schemas.microsoft.com/office/drawing/2014/main" val="1810986706"/>
                    </a:ext>
                  </a:extLst>
                </a:gridCol>
              </a:tblGrid>
              <a:tr h="821846">
                <a:tc>
                  <a:txBody>
                    <a:bodyPr/>
                    <a:lstStyle/>
                    <a:p>
                      <a:r>
                        <a:rPr lang="he-IL" b="0" dirty="0">
                          <a:ln>
                            <a:solidFill>
                              <a:schemeClr val="accent5">
                                <a:lumMod val="60000"/>
                                <a:lumOff val="40000"/>
                              </a:schemeClr>
                            </a:solidFill>
                          </a:ln>
                          <a:solidFill>
                            <a:sysClr val="windowText" lastClr="000000"/>
                          </a:solidFill>
                        </a:rPr>
                        <a:t>אחראים על בדיקות תהליכי הרשמה והתחברות.</a:t>
                      </a:r>
                      <a:endParaRPr lang="en-US" b="0" dirty="0">
                        <a:ln>
                          <a:solidFill>
                            <a:schemeClr val="accent5">
                              <a:lumMod val="60000"/>
                              <a:lumOff val="40000"/>
                            </a:schemeClr>
                          </a:solidFill>
                        </a:ln>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err="1">
                          <a:ln>
                            <a:solidFill>
                              <a:srgbClr val="5B9BD5">
                                <a:lumMod val="60000"/>
                                <a:lumOff val="40000"/>
                              </a:srgbClr>
                            </a:solidFill>
                          </a:ln>
                          <a:solidFill>
                            <a:sysClr val="windowText" lastClr="000000"/>
                          </a:solidFill>
                          <a:effectLst/>
                          <a:uLnTx/>
                          <a:uFillTx/>
                          <a:latin typeface="+mn-lt"/>
                          <a:ea typeface="+mn-ea"/>
                          <a:cs typeface="+mn-cs"/>
                        </a:rPr>
                        <a:t>שיקו</a:t>
                      </a:r>
                      <a:r>
                        <a:rPr kumimoji="0" lang="he-IL" sz="1800" b="0" i="0" u="none" strike="noStrike" kern="1200" cap="none" spc="0" normalizeH="0" baseline="0" noProof="0" dirty="0">
                          <a:ln>
                            <a:solidFill>
                              <a:srgbClr val="5B9BD5">
                                <a:lumMod val="60000"/>
                                <a:lumOff val="40000"/>
                              </a:srgbClr>
                            </a:solidFill>
                          </a:ln>
                          <a:solidFill>
                            <a:sysClr val="windowText" lastClr="000000"/>
                          </a:solidFill>
                          <a:effectLst/>
                          <a:uLnTx/>
                          <a:uFillTx/>
                          <a:latin typeface="+mn-lt"/>
                          <a:ea typeface="+mn-ea"/>
                          <a:cs typeface="+mn-cs"/>
                        </a:rPr>
                        <a:t> ונופר</a:t>
                      </a:r>
                      <a:endParaRPr kumimoji="0" lang="en-US" sz="1800" b="0" i="0" u="none" strike="noStrike" kern="1200" cap="none" spc="0" normalizeH="0" baseline="0" noProof="0" dirty="0">
                        <a:ln>
                          <a:solidFill>
                            <a:srgbClr val="5B9BD5">
                              <a:lumMod val="60000"/>
                              <a:lumOff val="40000"/>
                            </a:srgbClr>
                          </a:solidFill>
                        </a:ln>
                        <a:solidFill>
                          <a:sysClr val="windowText" lastClr="000000"/>
                        </a:solidFill>
                        <a:effectLst/>
                        <a:uLnTx/>
                        <a:uFillTx/>
                        <a:latin typeface="+mn-lt"/>
                        <a:ea typeface="+mn-ea"/>
                        <a:cs typeface="+mn-cs"/>
                      </a:endParaRPr>
                    </a:p>
                    <a:p>
                      <a:endParaRPr lang="he-IL" dirty="0">
                        <a:ln>
                          <a:solidFill>
                            <a:schemeClr val="accent5">
                              <a:lumMod val="60000"/>
                              <a:lumOff val="40000"/>
                            </a:schemeClr>
                          </a:solidFill>
                        </a:ln>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906920749"/>
                  </a:ext>
                </a:extLst>
              </a:tr>
              <a:tr h="644538">
                <a:tc>
                  <a:txBody>
                    <a:bodyPr/>
                    <a:lstStyle/>
                    <a:p>
                      <a:r>
                        <a:rPr lang="he-IL" dirty="0">
                          <a:ln>
                            <a:solidFill>
                              <a:schemeClr val="accent5">
                                <a:lumMod val="60000"/>
                                <a:lumOff val="40000"/>
                              </a:schemeClr>
                            </a:solidFill>
                          </a:ln>
                          <a:solidFill>
                            <a:sysClr val="windowText" lastClr="000000"/>
                          </a:solidFill>
                        </a:rPr>
                        <a:t>אחראים על תהליך קנייה מהירה</a:t>
                      </a:r>
                      <a:endParaRPr lang="en-US" dirty="0">
                        <a:ln>
                          <a:solidFill>
                            <a:schemeClr val="accent5">
                              <a:lumMod val="60000"/>
                              <a:lumOff val="40000"/>
                            </a:schemeClr>
                          </a:solidFill>
                        </a:ln>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r>
                        <a:rPr lang="he-IL" dirty="0">
                          <a:ln>
                            <a:solidFill>
                              <a:schemeClr val="accent5">
                                <a:lumMod val="60000"/>
                                <a:lumOff val="40000"/>
                              </a:schemeClr>
                            </a:solidFill>
                          </a:ln>
                          <a:solidFill>
                            <a:sysClr val="windowText" lastClr="000000"/>
                          </a:solidFill>
                        </a:rPr>
                        <a:t>יעקב ואברהם</a:t>
                      </a:r>
                      <a:endParaRPr lang="en-US" dirty="0">
                        <a:ln>
                          <a:solidFill>
                            <a:schemeClr val="accent5">
                              <a:lumMod val="60000"/>
                              <a:lumOff val="40000"/>
                            </a:schemeClr>
                          </a:solidFill>
                        </a:ln>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839194826"/>
                  </a:ext>
                </a:extLst>
              </a:tr>
              <a:tr h="821846">
                <a:tc>
                  <a:txBody>
                    <a:bodyPr/>
                    <a:lstStyle/>
                    <a:p>
                      <a:r>
                        <a:rPr lang="he-IL" dirty="0">
                          <a:ln>
                            <a:solidFill>
                              <a:schemeClr val="accent5">
                                <a:lumMod val="60000"/>
                                <a:lumOff val="40000"/>
                              </a:schemeClr>
                            </a:solidFill>
                          </a:ln>
                          <a:solidFill>
                            <a:sysClr val="windowText" lastClr="000000"/>
                          </a:solidFill>
                        </a:rPr>
                        <a:t>ראש צוות ואחראי על תהליך חיפוש מוצר ותפריט.</a:t>
                      </a:r>
                      <a:endParaRPr lang="en-US" dirty="0">
                        <a:ln>
                          <a:solidFill>
                            <a:schemeClr val="accent5">
                              <a:lumMod val="60000"/>
                              <a:lumOff val="40000"/>
                            </a:schemeClr>
                          </a:solidFill>
                        </a:ln>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r>
                        <a:rPr lang="he-IL" dirty="0">
                          <a:ln>
                            <a:solidFill>
                              <a:schemeClr val="accent5">
                                <a:lumMod val="60000"/>
                                <a:lumOff val="40000"/>
                              </a:schemeClr>
                            </a:solidFill>
                          </a:ln>
                          <a:solidFill>
                            <a:sysClr val="windowText" lastClr="000000"/>
                          </a:solidFill>
                        </a:rPr>
                        <a:t>שי </a:t>
                      </a:r>
                      <a:endParaRPr lang="en-US" dirty="0">
                        <a:ln>
                          <a:solidFill>
                            <a:schemeClr val="accent5">
                              <a:lumMod val="60000"/>
                              <a:lumOff val="40000"/>
                            </a:schemeClr>
                          </a:solidFill>
                        </a:ln>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823690249"/>
                  </a:ext>
                </a:extLst>
              </a:tr>
              <a:tr h="644538">
                <a:tc>
                  <a:txBody>
                    <a:bodyPr/>
                    <a:lstStyle/>
                    <a:p>
                      <a:r>
                        <a:rPr lang="he-IL" dirty="0">
                          <a:ln>
                            <a:solidFill>
                              <a:schemeClr val="accent5">
                                <a:lumMod val="60000"/>
                                <a:lumOff val="40000"/>
                              </a:schemeClr>
                            </a:solidFill>
                          </a:ln>
                          <a:solidFill>
                            <a:sysClr val="windowText" lastClr="000000"/>
                          </a:solidFill>
                        </a:rPr>
                        <a:t>אחראית על תהליך הסל שלי</a:t>
                      </a:r>
                      <a:endParaRPr lang="en-US" dirty="0">
                        <a:ln>
                          <a:solidFill>
                            <a:schemeClr val="accent5">
                              <a:lumMod val="60000"/>
                              <a:lumOff val="40000"/>
                            </a:schemeClr>
                          </a:solidFill>
                        </a:ln>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r>
                        <a:rPr lang="he-IL" dirty="0" err="1">
                          <a:ln>
                            <a:solidFill>
                              <a:schemeClr val="accent5">
                                <a:lumMod val="60000"/>
                                <a:lumOff val="40000"/>
                              </a:schemeClr>
                            </a:solidFill>
                          </a:ln>
                          <a:solidFill>
                            <a:sysClr val="windowText" lastClr="000000"/>
                          </a:solidFill>
                        </a:rPr>
                        <a:t>וואסים</a:t>
                      </a:r>
                      <a:r>
                        <a:rPr lang="he-IL" dirty="0">
                          <a:ln>
                            <a:solidFill>
                              <a:schemeClr val="accent5">
                                <a:lumMod val="60000"/>
                                <a:lumOff val="40000"/>
                              </a:schemeClr>
                            </a:solidFill>
                          </a:ln>
                          <a:solidFill>
                            <a:sysClr val="windowText" lastClr="000000"/>
                          </a:solidFill>
                        </a:rPr>
                        <a:t> ועדיאל</a:t>
                      </a:r>
                      <a:endParaRPr lang="en-US" dirty="0">
                        <a:ln>
                          <a:solidFill>
                            <a:schemeClr val="accent5">
                              <a:lumMod val="60000"/>
                              <a:lumOff val="40000"/>
                            </a:schemeClr>
                          </a:solidFill>
                        </a:ln>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15354620"/>
                  </a:ext>
                </a:extLst>
              </a:tr>
            </a:tbl>
          </a:graphicData>
        </a:graphic>
      </p:graphicFrame>
      <p:pic>
        <p:nvPicPr>
          <p:cNvPr id="2" name="תמונה 1">
            <a:extLst>
              <a:ext uri="{FF2B5EF4-FFF2-40B4-BE49-F238E27FC236}">
                <a16:creationId xmlns:a16="http://schemas.microsoft.com/office/drawing/2014/main" id="{CB2F192B-E4E4-5EB6-9935-5C7203F053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9060" y="297895"/>
            <a:ext cx="2552091" cy="1034741"/>
          </a:xfrm>
          <a:prstGeom prst="rect">
            <a:avLst/>
          </a:prstGeom>
          <a:noFill/>
        </p:spPr>
      </p:pic>
      <p:sp>
        <p:nvSpPr>
          <p:cNvPr id="3" name="תיבת טקסט 2">
            <a:extLst>
              <a:ext uri="{FF2B5EF4-FFF2-40B4-BE49-F238E27FC236}">
                <a16:creationId xmlns:a16="http://schemas.microsoft.com/office/drawing/2014/main" id="{3EF461FF-66DD-C769-CC30-82C989D29588}"/>
              </a:ext>
            </a:extLst>
          </p:cNvPr>
          <p:cNvSpPr txBox="1"/>
          <p:nvPr/>
        </p:nvSpPr>
        <p:spPr>
          <a:xfrm>
            <a:off x="10763250" y="342900"/>
            <a:ext cx="1019175" cy="369332"/>
          </a:xfrm>
          <a:prstGeom prst="rect">
            <a:avLst/>
          </a:prstGeom>
          <a:noFill/>
        </p:spPr>
        <p:txBody>
          <a:bodyPr wrap="square" rtlCol="1">
            <a:spAutoFit/>
          </a:bodyPr>
          <a:lstStyle/>
          <a:p>
            <a:r>
              <a:rPr lang="he-IL" dirty="0"/>
              <a:t>בס"ד</a:t>
            </a:r>
          </a:p>
        </p:txBody>
      </p:sp>
    </p:spTree>
    <p:extLst>
      <p:ext uri="{BB962C8B-B14F-4D97-AF65-F5344CB8AC3E}">
        <p14:creationId xmlns:p14="http://schemas.microsoft.com/office/powerpoint/2010/main" val="839738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תיבת טקסט 8">
            <a:extLst>
              <a:ext uri="{FF2B5EF4-FFF2-40B4-BE49-F238E27FC236}">
                <a16:creationId xmlns:a16="http://schemas.microsoft.com/office/drawing/2014/main" id="{BFE4476A-B57F-1959-B9BE-5ED9D2926EE2}"/>
              </a:ext>
            </a:extLst>
          </p:cNvPr>
          <p:cNvSpPr txBox="1"/>
          <p:nvPr/>
        </p:nvSpPr>
        <p:spPr>
          <a:xfrm>
            <a:off x="5413699" y="962817"/>
            <a:ext cx="5654351" cy="646331"/>
          </a:xfrm>
          <a:prstGeom prst="rect">
            <a:avLst/>
          </a:prstGeom>
          <a:noFill/>
        </p:spPr>
        <p:txBody>
          <a:bodyPr wrap="square" rtlCol="0">
            <a:spAutoFit/>
          </a:bodyPr>
          <a:lstStyle>
            <a:defPPr>
              <a:defRPr lang="he-IL"/>
            </a:defPPr>
            <a:lvl1pPr>
              <a:defRPr sz="3600" b="1" u="sng">
                <a:effectLst>
                  <a:outerShdw blurRad="38100" dist="38100" dir="2700000" algn="tl">
                    <a:srgbClr val="000000">
                      <a:alpha val="43137"/>
                    </a:srgbClr>
                  </a:outerShdw>
                </a:effectLst>
                <a:latin typeface="+mj-lt"/>
                <a:ea typeface="+mj-ea"/>
                <a:cs typeface="+mj-cs"/>
              </a:defRPr>
            </a:lvl1pPr>
          </a:lstStyle>
          <a:p>
            <a:r>
              <a:rPr lang="he-IL" dirty="0"/>
              <a:t>תכנון מול ביצוע:</a:t>
            </a:r>
            <a:endParaRPr lang="en-US" dirty="0"/>
          </a:p>
        </p:txBody>
      </p:sp>
      <p:graphicFrame>
        <p:nvGraphicFramePr>
          <p:cNvPr id="10" name="טבלה 10">
            <a:extLst>
              <a:ext uri="{FF2B5EF4-FFF2-40B4-BE49-F238E27FC236}">
                <a16:creationId xmlns:a16="http://schemas.microsoft.com/office/drawing/2014/main" id="{DB570879-785C-B81D-BEF5-981DB390E33B}"/>
              </a:ext>
            </a:extLst>
          </p:cNvPr>
          <p:cNvGraphicFramePr>
            <a:graphicFrameLocks noGrp="1"/>
          </p:cNvGraphicFramePr>
          <p:nvPr>
            <p:extLst>
              <p:ext uri="{D42A27DB-BD31-4B8C-83A1-F6EECF244321}">
                <p14:modId xmlns:p14="http://schemas.microsoft.com/office/powerpoint/2010/main" val="3117709027"/>
              </p:ext>
            </p:extLst>
          </p:nvPr>
        </p:nvGraphicFramePr>
        <p:xfrm>
          <a:off x="6586860" y="2421637"/>
          <a:ext cx="5090788" cy="4010011"/>
        </p:xfrm>
        <a:graphic>
          <a:graphicData uri="http://schemas.openxmlformats.org/drawingml/2006/table">
            <a:tbl>
              <a:tblPr firstRow="1" bandRow="1">
                <a:tableStyleId>{FABFCF23-3B69-468F-B69F-88F6DE6A72F2}</a:tableStyleId>
              </a:tblPr>
              <a:tblGrid>
                <a:gridCol w="1695144">
                  <a:extLst>
                    <a:ext uri="{9D8B030D-6E8A-4147-A177-3AD203B41FA5}">
                      <a16:colId xmlns:a16="http://schemas.microsoft.com/office/drawing/2014/main" val="2531321399"/>
                    </a:ext>
                  </a:extLst>
                </a:gridCol>
                <a:gridCol w="1695144">
                  <a:extLst>
                    <a:ext uri="{9D8B030D-6E8A-4147-A177-3AD203B41FA5}">
                      <a16:colId xmlns:a16="http://schemas.microsoft.com/office/drawing/2014/main" val="1136031592"/>
                    </a:ext>
                  </a:extLst>
                </a:gridCol>
                <a:gridCol w="1700500">
                  <a:extLst>
                    <a:ext uri="{9D8B030D-6E8A-4147-A177-3AD203B41FA5}">
                      <a16:colId xmlns:a16="http://schemas.microsoft.com/office/drawing/2014/main" val="1182764797"/>
                    </a:ext>
                  </a:extLst>
                </a:gridCol>
              </a:tblGrid>
              <a:tr h="321931">
                <a:tc>
                  <a:txBody>
                    <a:bodyPr/>
                    <a:lstStyle/>
                    <a:p>
                      <a:pPr marL="0" indent="0">
                        <a:buFont typeface="Arial" panose="020B0604020202020204" pitchFamily="34" charset="0"/>
                        <a:buNone/>
                      </a:pPr>
                      <a:r>
                        <a:rPr lang="he-IL" sz="1400" dirty="0">
                          <a:solidFill>
                            <a:schemeClr val="tx1"/>
                          </a:solidFill>
                        </a:rPr>
                        <a:t>ביצוע</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he-IL" sz="1400" dirty="0">
                          <a:solidFill>
                            <a:schemeClr val="tx1"/>
                          </a:solidFill>
                        </a:rPr>
                        <a:t>תכנון</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he-IL" sz="1400" dirty="0">
                          <a:solidFill>
                            <a:schemeClr val="tx1"/>
                          </a:solidFill>
                        </a:rPr>
                        <a:t>סוג הבדיקה</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5841647"/>
                  </a:ext>
                </a:extLst>
              </a:tr>
              <a:tr h="922799">
                <a:tc>
                  <a:txBody>
                    <a:bodyPr/>
                    <a:lstStyle/>
                    <a:p>
                      <a:pPr marL="0" indent="0">
                        <a:buFont typeface="Arial" panose="020B0604020202020204" pitchFamily="34" charset="0"/>
                        <a:buNone/>
                      </a:pPr>
                      <a:r>
                        <a:rPr lang="he-IL" sz="1400" b="1" dirty="0">
                          <a:solidFill>
                            <a:schemeClr val="accent1">
                              <a:lumMod val="75000"/>
                            </a:schemeClr>
                          </a:solidFill>
                        </a:rPr>
                        <a:t>בוצע</a:t>
                      </a:r>
                    </a:p>
                    <a:p>
                      <a:pPr marL="0" indent="0">
                        <a:buFont typeface="Arial" panose="020B0604020202020204" pitchFamily="34" charset="0"/>
                        <a:buNone/>
                      </a:pPr>
                      <a:endParaRPr lang="en-US" sz="1400" dirty="0">
                        <a:solidFill>
                          <a:schemeClr val="accent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he-IL" sz="1400" b="1" dirty="0">
                          <a:solidFill>
                            <a:schemeClr val="accent1">
                              <a:lumMod val="75000"/>
                            </a:schemeClr>
                          </a:solidFill>
                        </a:rPr>
                        <a:t>לבדוק את חוקיות השדות</a:t>
                      </a:r>
                    </a:p>
                    <a:p>
                      <a:pPr marL="285750" indent="-285750">
                        <a:buFont typeface="Arial" panose="020B0604020202020204" pitchFamily="34" charset="0"/>
                        <a:buChar char="•"/>
                      </a:pPr>
                      <a:r>
                        <a:rPr lang="he-IL" sz="1400" b="1" dirty="0">
                          <a:solidFill>
                            <a:schemeClr val="accent1">
                              <a:lumMod val="75000"/>
                            </a:schemeClr>
                          </a:solidFill>
                        </a:rPr>
                        <a:t>לוודא שהממשק הגרפי תקין</a:t>
                      </a:r>
                    </a:p>
                    <a:p>
                      <a:pPr marL="285750" indent="-285750">
                        <a:buFont typeface="Arial" panose="020B0604020202020204" pitchFamily="34" charset="0"/>
                        <a:buChar char="•"/>
                      </a:pPr>
                      <a:r>
                        <a:rPr lang="he-IL" sz="1400" b="1" dirty="0">
                          <a:solidFill>
                            <a:schemeClr val="accent1">
                              <a:lumMod val="75000"/>
                            </a:schemeClr>
                          </a:solidFill>
                        </a:rPr>
                        <a:t>לוודא את תפקודם של השדות והפקדים</a:t>
                      </a:r>
                      <a:endParaRPr lang="en-US" sz="1400" b="1" dirty="0">
                        <a:solidFill>
                          <a:schemeClr val="accent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he-IL" sz="1400" dirty="0">
                          <a:solidFill>
                            <a:schemeClr val="accent1">
                              <a:lumMod val="75000"/>
                            </a:schemeClr>
                          </a:solidFill>
                          <a:highlight>
                            <a:srgbClr val="FFFF00"/>
                          </a:highlight>
                        </a:rPr>
                        <a:t>בדיקות </a:t>
                      </a:r>
                      <a:r>
                        <a:rPr lang="en-US" sz="1400" dirty="0">
                          <a:solidFill>
                            <a:schemeClr val="accent1">
                              <a:lumMod val="75000"/>
                            </a:schemeClr>
                          </a:solidFill>
                          <a:highlight>
                            <a:srgbClr val="FFFF00"/>
                          </a:highlight>
                        </a:rPr>
                        <a:t>GUI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356631"/>
                  </a:ext>
                </a:extLst>
              </a:tr>
              <a:tr h="361095">
                <a:tc>
                  <a:txBody>
                    <a:bodyPr/>
                    <a:lstStyle/>
                    <a:p>
                      <a:r>
                        <a:rPr lang="he-IL" sz="1400" b="1" dirty="0">
                          <a:solidFill>
                            <a:schemeClr val="accent1">
                              <a:lumMod val="75000"/>
                            </a:schemeClr>
                          </a:solidFill>
                        </a:rPr>
                        <a:t>בוצע</a:t>
                      </a:r>
                      <a:endParaRPr lang="en-US" sz="1400" b="1" dirty="0">
                        <a:solidFill>
                          <a:schemeClr val="accent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he-IL" sz="1400" b="1" dirty="0">
                          <a:solidFill>
                            <a:schemeClr val="accent1">
                              <a:lumMod val="75000"/>
                            </a:schemeClr>
                          </a:solidFill>
                        </a:rPr>
                        <a:t>לבדוק את פעילות המערכת מול מסד הנתונים</a:t>
                      </a:r>
                      <a:endParaRPr lang="en-US" sz="1400" b="1" dirty="0">
                        <a:solidFill>
                          <a:schemeClr val="accent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he-IL" sz="1400" b="1" dirty="0">
                          <a:solidFill>
                            <a:schemeClr val="accent1">
                              <a:lumMod val="75000"/>
                            </a:schemeClr>
                          </a:solidFill>
                          <a:highlight>
                            <a:srgbClr val="FFFF00"/>
                          </a:highlight>
                        </a:rPr>
                        <a:t>בדיקת </a:t>
                      </a:r>
                      <a:r>
                        <a:rPr lang="en-US" sz="1400" b="1" dirty="0">
                          <a:solidFill>
                            <a:schemeClr val="accent1">
                              <a:lumMod val="75000"/>
                            </a:schemeClr>
                          </a:solidFill>
                          <a:highlight>
                            <a:srgbClr val="FFFF00"/>
                          </a:highlight>
                        </a:rPr>
                        <a:t>CRUD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1334753"/>
                  </a:ext>
                </a:extLst>
              </a:tr>
              <a:tr h="641947">
                <a:tc>
                  <a:txBody>
                    <a:bodyPr/>
                    <a:lstStyle/>
                    <a:p>
                      <a:r>
                        <a:rPr lang="he-IL" sz="1400" b="1" dirty="0">
                          <a:solidFill>
                            <a:schemeClr val="accent1">
                              <a:lumMod val="75000"/>
                            </a:schemeClr>
                          </a:solidFill>
                        </a:rPr>
                        <a:t>בוצע</a:t>
                      </a:r>
                      <a:endParaRPr lang="en-US" sz="1400" b="1" dirty="0">
                        <a:solidFill>
                          <a:schemeClr val="accent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he-IL" sz="1400" b="1" dirty="0">
                          <a:solidFill>
                            <a:schemeClr val="accent1">
                              <a:lumMod val="75000"/>
                            </a:schemeClr>
                          </a:solidFill>
                        </a:rPr>
                        <a:t>לוודא שהתהליכים העסקיים במערכת תקינים:</a:t>
                      </a:r>
                    </a:p>
                    <a:p>
                      <a:pPr marL="171450" indent="-171450">
                        <a:buFont typeface="Arial" panose="020B0604020202020204" pitchFamily="34" charset="0"/>
                        <a:buChar char="•"/>
                      </a:pPr>
                      <a:r>
                        <a:rPr lang="he-IL" sz="1400" b="1" dirty="0">
                          <a:solidFill>
                            <a:schemeClr val="accent1">
                              <a:lumMod val="75000"/>
                            </a:schemeClr>
                          </a:solidFill>
                        </a:rPr>
                        <a:t>הרשמה והתחברות</a:t>
                      </a:r>
                    </a:p>
                    <a:p>
                      <a:pPr marL="171450" indent="-171450">
                        <a:buFont typeface="Arial" panose="020B0604020202020204" pitchFamily="34" charset="0"/>
                        <a:buChar char="•"/>
                      </a:pPr>
                      <a:r>
                        <a:rPr lang="he-IL" sz="1400" b="1" dirty="0">
                          <a:solidFill>
                            <a:schemeClr val="accent1">
                              <a:lumMod val="75000"/>
                            </a:schemeClr>
                          </a:solidFill>
                        </a:rPr>
                        <a:t>תהליך רכישה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he-IL" sz="1400" b="1" dirty="0">
                          <a:solidFill>
                            <a:schemeClr val="accent1">
                              <a:lumMod val="75000"/>
                            </a:schemeClr>
                          </a:solidFill>
                          <a:highlight>
                            <a:srgbClr val="FFFF00"/>
                          </a:highlight>
                        </a:rPr>
                        <a:t>בדיקת</a:t>
                      </a:r>
                      <a:r>
                        <a:rPr lang="en-US" sz="1400" b="1" dirty="0">
                          <a:solidFill>
                            <a:schemeClr val="accent1">
                              <a:lumMod val="75000"/>
                            </a:schemeClr>
                          </a:solidFill>
                          <a:highlight>
                            <a:srgbClr val="FFFF00"/>
                          </a:highlight>
                        </a:rPr>
                        <a:t>E2E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1248908"/>
                  </a:ext>
                </a:extLst>
              </a:tr>
            </a:tbl>
          </a:graphicData>
        </a:graphic>
      </p:graphicFrame>
      <p:pic>
        <p:nvPicPr>
          <p:cNvPr id="2" name="תמונה 1">
            <a:extLst>
              <a:ext uri="{FF2B5EF4-FFF2-40B4-BE49-F238E27FC236}">
                <a16:creationId xmlns:a16="http://schemas.microsoft.com/office/drawing/2014/main" id="{320B759C-F5D9-26E9-E2C8-D15AEF98D7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9060" y="251242"/>
            <a:ext cx="2552091" cy="1034741"/>
          </a:xfrm>
          <a:prstGeom prst="rect">
            <a:avLst/>
          </a:prstGeom>
          <a:noFill/>
        </p:spPr>
      </p:pic>
      <p:sp>
        <p:nvSpPr>
          <p:cNvPr id="3" name="תיבת טקסט 2">
            <a:extLst>
              <a:ext uri="{FF2B5EF4-FFF2-40B4-BE49-F238E27FC236}">
                <a16:creationId xmlns:a16="http://schemas.microsoft.com/office/drawing/2014/main" id="{59B183B4-BF6A-0E6A-AC22-6C5AD59530EA}"/>
              </a:ext>
            </a:extLst>
          </p:cNvPr>
          <p:cNvSpPr txBox="1"/>
          <p:nvPr/>
        </p:nvSpPr>
        <p:spPr>
          <a:xfrm>
            <a:off x="10763250" y="342900"/>
            <a:ext cx="1019175" cy="369332"/>
          </a:xfrm>
          <a:prstGeom prst="rect">
            <a:avLst/>
          </a:prstGeom>
          <a:noFill/>
        </p:spPr>
        <p:txBody>
          <a:bodyPr wrap="square" rtlCol="1">
            <a:spAutoFit/>
          </a:bodyPr>
          <a:lstStyle/>
          <a:p>
            <a:r>
              <a:rPr lang="he-IL" dirty="0"/>
              <a:t>בס"ד</a:t>
            </a:r>
          </a:p>
        </p:txBody>
      </p:sp>
      <p:graphicFrame>
        <p:nvGraphicFramePr>
          <p:cNvPr id="4" name="טבלה 10">
            <a:extLst>
              <a:ext uri="{FF2B5EF4-FFF2-40B4-BE49-F238E27FC236}">
                <a16:creationId xmlns:a16="http://schemas.microsoft.com/office/drawing/2014/main" id="{6F5D3617-DA0B-3F94-0020-ADE4F0059BC5}"/>
              </a:ext>
            </a:extLst>
          </p:cNvPr>
          <p:cNvGraphicFramePr>
            <a:graphicFrameLocks noGrp="1"/>
          </p:cNvGraphicFramePr>
          <p:nvPr>
            <p:extLst>
              <p:ext uri="{D42A27DB-BD31-4B8C-83A1-F6EECF244321}">
                <p14:modId xmlns:p14="http://schemas.microsoft.com/office/powerpoint/2010/main" val="2921081367"/>
              </p:ext>
            </p:extLst>
          </p:nvPr>
        </p:nvGraphicFramePr>
        <p:xfrm>
          <a:off x="1123950" y="1442085"/>
          <a:ext cx="4647876" cy="5273040"/>
        </p:xfrm>
        <a:graphic>
          <a:graphicData uri="http://schemas.openxmlformats.org/drawingml/2006/table">
            <a:tbl>
              <a:tblPr firstRow="1" bandRow="1">
                <a:tableStyleId>{FABFCF23-3B69-468F-B69F-88F6DE6A72F2}</a:tableStyleId>
              </a:tblPr>
              <a:tblGrid>
                <a:gridCol w="1547662">
                  <a:extLst>
                    <a:ext uri="{9D8B030D-6E8A-4147-A177-3AD203B41FA5}">
                      <a16:colId xmlns:a16="http://schemas.microsoft.com/office/drawing/2014/main" val="2531321399"/>
                    </a:ext>
                  </a:extLst>
                </a:gridCol>
                <a:gridCol w="1547662">
                  <a:extLst>
                    <a:ext uri="{9D8B030D-6E8A-4147-A177-3AD203B41FA5}">
                      <a16:colId xmlns:a16="http://schemas.microsoft.com/office/drawing/2014/main" val="1136031592"/>
                    </a:ext>
                  </a:extLst>
                </a:gridCol>
                <a:gridCol w="1552552">
                  <a:extLst>
                    <a:ext uri="{9D8B030D-6E8A-4147-A177-3AD203B41FA5}">
                      <a16:colId xmlns:a16="http://schemas.microsoft.com/office/drawing/2014/main" val="1182764797"/>
                    </a:ext>
                  </a:extLst>
                </a:gridCol>
              </a:tblGrid>
              <a:tr h="321931">
                <a:tc>
                  <a:txBody>
                    <a:bodyPr/>
                    <a:lstStyle/>
                    <a:p>
                      <a:pPr marL="0" indent="0">
                        <a:buFont typeface="Arial" panose="020B0604020202020204" pitchFamily="34" charset="0"/>
                        <a:buNone/>
                      </a:pPr>
                      <a:r>
                        <a:rPr lang="he-IL" sz="1600" dirty="0">
                          <a:solidFill>
                            <a:schemeClr val="accent1">
                              <a:lumMod val="75000"/>
                            </a:schemeClr>
                          </a:solidFill>
                        </a:rPr>
                        <a:t>ביצוע</a:t>
                      </a:r>
                      <a:endParaRPr lang="en-US" sz="1600" dirty="0">
                        <a:solidFill>
                          <a:schemeClr val="accent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he-IL" sz="1600" dirty="0">
                          <a:solidFill>
                            <a:schemeClr val="accent1">
                              <a:lumMod val="75000"/>
                            </a:schemeClr>
                          </a:solidFill>
                        </a:rPr>
                        <a:t>תכנון</a:t>
                      </a:r>
                      <a:endParaRPr lang="en-US" sz="1600" dirty="0">
                        <a:solidFill>
                          <a:schemeClr val="accent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he-IL" sz="1600" dirty="0">
                          <a:solidFill>
                            <a:schemeClr val="accent1">
                              <a:lumMod val="75000"/>
                            </a:schemeClr>
                          </a:solidFill>
                        </a:rPr>
                        <a:t>סוג הבדיקה</a:t>
                      </a:r>
                      <a:endParaRPr lang="en-US" sz="1600" dirty="0">
                        <a:solidFill>
                          <a:schemeClr val="accent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5841647"/>
                  </a:ext>
                </a:extLst>
              </a:tr>
              <a:tr h="1063225">
                <a:tc>
                  <a:txBody>
                    <a:bodyPr/>
                    <a:lstStyle/>
                    <a:p>
                      <a:pPr marL="0" indent="0">
                        <a:buFont typeface="Arial" panose="020B0604020202020204" pitchFamily="34" charset="0"/>
                        <a:buNone/>
                      </a:pPr>
                      <a:r>
                        <a:rPr lang="he-IL" sz="1600" b="1" dirty="0">
                          <a:solidFill>
                            <a:schemeClr val="accent1">
                              <a:lumMod val="75000"/>
                            </a:schemeClr>
                          </a:solidFill>
                        </a:rPr>
                        <a:t>בוצע</a:t>
                      </a:r>
                      <a:endParaRPr lang="en-US" sz="1600" b="1" dirty="0">
                        <a:solidFill>
                          <a:schemeClr val="accent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he-IL" sz="1050" b="1" dirty="0">
                          <a:solidFill>
                            <a:schemeClr val="accent1">
                              <a:lumMod val="75000"/>
                            </a:schemeClr>
                          </a:solidFill>
                        </a:rPr>
                        <a:t>לבדוק את החוויה הכוללת עם המערכת:</a:t>
                      </a:r>
                    </a:p>
                    <a:p>
                      <a:pPr marL="285750" indent="-285750">
                        <a:buFont typeface="Arial" panose="020B0604020202020204" pitchFamily="34" charset="0"/>
                        <a:buChar char="•"/>
                      </a:pPr>
                      <a:r>
                        <a:rPr lang="he-IL" sz="1050" b="1" dirty="0">
                          <a:solidFill>
                            <a:schemeClr val="accent1">
                              <a:lumMod val="75000"/>
                            </a:schemeClr>
                          </a:solidFill>
                        </a:rPr>
                        <a:t> מאורגנת</a:t>
                      </a:r>
                    </a:p>
                    <a:p>
                      <a:pPr marL="285750" indent="-285750">
                        <a:buFont typeface="Arial" panose="020B0604020202020204" pitchFamily="34" charset="0"/>
                        <a:buChar char="•"/>
                      </a:pPr>
                      <a:r>
                        <a:rPr lang="he-IL" sz="1050" b="1" dirty="0">
                          <a:solidFill>
                            <a:schemeClr val="accent1">
                              <a:lumMod val="75000"/>
                            </a:schemeClr>
                          </a:solidFill>
                        </a:rPr>
                        <a:t> נוחה לשימוש</a:t>
                      </a:r>
                    </a:p>
                    <a:p>
                      <a:pPr marL="285750" indent="-285750">
                        <a:buFont typeface="Arial" panose="020B0604020202020204" pitchFamily="34" charset="0"/>
                        <a:buChar char="•"/>
                      </a:pPr>
                      <a:r>
                        <a:rPr lang="he-IL" sz="1050" b="1" dirty="0">
                          <a:solidFill>
                            <a:schemeClr val="accent1">
                              <a:lumMod val="75000"/>
                            </a:schemeClr>
                          </a:solidFill>
                        </a:rPr>
                        <a:t> קלה לניווט</a:t>
                      </a:r>
                    </a:p>
                    <a:p>
                      <a:pPr marL="285750" indent="-285750">
                        <a:buFont typeface="Arial" panose="020B0604020202020204" pitchFamily="34" charset="0"/>
                        <a:buChar char="•"/>
                      </a:pPr>
                      <a:r>
                        <a:rPr lang="he-IL" sz="1050" b="1" dirty="0">
                          <a:solidFill>
                            <a:schemeClr val="accent1">
                              <a:lumMod val="75000"/>
                            </a:schemeClr>
                          </a:solidFill>
                        </a:rPr>
                        <a:t> ניתן לפתור תהליכים עסקיים במהרה</a:t>
                      </a:r>
                      <a:endParaRPr lang="en-US" sz="1050" b="1" dirty="0">
                        <a:solidFill>
                          <a:schemeClr val="accent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he-IL" sz="1600" b="1" dirty="0">
                          <a:solidFill>
                            <a:schemeClr val="accent1">
                              <a:lumMod val="75000"/>
                            </a:schemeClr>
                          </a:solidFill>
                          <a:highlight>
                            <a:srgbClr val="00FF00"/>
                          </a:highlight>
                        </a:rPr>
                        <a:t>בדיקת </a:t>
                      </a:r>
                      <a:r>
                        <a:rPr lang="en-US" sz="1600" b="1" dirty="0">
                          <a:solidFill>
                            <a:schemeClr val="accent1">
                              <a:lumMod val="75000"/>
                            </a:schemeClr>
                          </a:solidFill>
                          <a:highlight>
                            <a:srgbClr val="00FF00"/>
                          </a:highlight>
                        </a:rPr>
                        <a:t>UX </a:t>
                      </a:r>
                      <a:r>
                        <a:rPr lang="he-IL" sz="1600" b="1" dirty="0">
                          <a:solidFill>
                            <a:schemeClr val="accent1">
                              <a:lumMod val="75000"/>
                            </a:schemeClr>
                          </a:solidFill>
                          <a:highlight>
                            <a:srgbClr val="00FF00"/>
                          </a:highlight>
                        </a:rPr>
                        <a:t>+שימושיות</a:t>
                      </a:r>
                      <a:endParaRPr lang="en-US" sz="1600" b="1" dirty="0">
                        <a:solidFill>
                          <a:schemeClr val="accent1">
                            <a:lumMod val="75000"/>
                          </a:schemeClr>
                        </a:solidFill>
                        <a:highlight>
                          <a:srgbClr val="00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1393854"/>
                  </a:ext>
                </a:extLst>
              </a:tr>
              <a:tr h="922799">
                <a:tc>
                  <a:txBody>
                    <a:bodyPr/>
                    <a:lstStyle/>
                    <a:p>
                      <a:pPr marL="0" indent="0">
                        <a:buFont typeface="Arial" panose="020B0604020202020204" pitchFamily="34" charset="0"/>
                        <a:buNone/>
                      </a:pPr>
                      <a:r>
                        <a:rPr lang="he-IL" sz="1600" b="1" dirty="0">
                          <a:solidFill>
                            <a:schemeClr val="accent1">
                              <a:lumMod val="75000"/>
                            </a:schemeClr>
                          </a:solidFill>
                        </a:rPr>
                        <a:t>בוצע</a:t>
                      </a:r>
                      <a:endParaRPr lang="en-US" sz="1600" b="1" dirty="0">
                        <a:solidFill>
                          <a:schemeClr val="accent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he-IL" sz="1050" b="1" dirty="0">
                          <a:solidFill>
                            <a:schemeClr val="accent1">
                              <a:lumMod val="75000"/>
                            </a:schemeClr>
                          </a:solidFill>
                        </a:rPr>
                        <a:t>לבדוק כיצד המערכת מתאימה את עצמה בסביבות עבודה שונות:</a:t>
                      </a:r>
                    </a:p>
                    <a:p>
                      <a:pPr marL="285750" indent="-285750">
                        <a:buFont typeface="Arial" panose="020B0604020202020204" pitchFamily="34" charset="0"/>
                        <a:buChar char="•"/>
                      </a:pPr>
                      <a:r>
                        <a:rPr lang="he-IL" sz="1050" b="1" dirty="0">
                          <a:solidFill>
                            <a:schemeClr val="accent1">
                              <a:lumMod val="75000"/>
                            </a:schemeClr>
                          </a:solidFill>
                        </a:rPr>
                        <a:t>חומרה-</a:t>
                      </a:r>
                      <a:r>
                        <a:rPr lang="en-US" sz="1050" b="1" dirty="0">
                          <a:solidFill>
                            <a:schemeClr val="accent1">
                              <a:lumMod val="75000"/>
                            </a:schemeClr>
                          </a:solidFill>
                        </a:rPr>
                        <a:t>,</a:t>
                      </a:r>
                      <a:r>
                        <a:rPr lang="he-IL" sz="1050" b="1" dirty="0">
                          <a:solidFill>
                            <a:schemeClr val="accent1">
                              <a:lumMod val="75000"/>
                            </a:schemeClr>
                          </a:solidFill>
                        </a:rPr>
                        <a:t>גלקסי ,איפון,</a:t>
                      </a:r>
                      <a:endParaRPr lang="en-US" sz="1050" b="1" dirty="0">
                        <a:solidFill>
                          <a:schemeClr val="accent1">
                            <a:lumMod val="75000"/>
                          </a:schemeClr>
                        </a:solidFill>
                      </a:endParaRPr>
                    </a:p>
                    <a:p>
                      <a:pPr marL="285750" indent="-285750">
                        <a:buFont typeface="Arial" panose="020B0604020202020204" pitchFamily="34" charset="0"/>
                        <a:buChar char="•"/>
                      </a:pPr>
                      <a:r>
                        <a:rPr lang="he-IL" sz="1050" b="1" dirty="0">
                          <a:solidFill>
                            <a:schemeClr val="accent1">
                              <a:lumMod val="75000"/>
                            </a:schemeClr>
                          </a:solidFill>
                        </a:rPr>
                        <a:t>מערכת הפעלה אנדרואיד,</a:t>
                      </a:r>
                      <a:r>
                        <a:rPr lang="en-US" sz="1050" b="1" dirty="0">
                          <a:solidFill>
                            <a:schemeClr val="accent1">
                              <a:lumMod val="75000"/>
                            </a:schemeClr>
                          </a:solidFill>
                        </a:rPr>
                        <a:t>ios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he-IL" sz="1600" b="1" dirty="0">
                          <a:solidFill>
                            <a:schemeClr val="accent1">
                              <a:lumMod val="75000"/>
                            </a:schemeClr>
                          </a:solidFill>
                          <a:highlight>
                            <a:srgbClr val="00FF00"/>
                          </a:highlight>
                        </a:rPr>
                        <a:t>בדיקת תאימות</a:t>
                      </a:r>
                      <a:endParaRPr lang="en-US" sz="1600" b="1" dirty="0">
                        <a:solidFill>
                          <a:schemeClr val="accent1">
                            <a:lumMod val="75000"/>
                          </a:schemeClr>
                        </a:solidFill>
                        <a:highlight>
                          <a:srgbClr val="00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4817153"/>
                  </a:ext>
                </a:extLst>
              </a:tr>
              <a:tr h="534056">
                <a:tc>
                  <a:txBody>
                    <a:bodyPr/>
                    <a:lstStyle/>
                    <a:p>
                      <a:pPr marL="0" indent="0">
                        <a:buFont typeface="Arial" panose="020B0604020202020204" pitchFamily="34" charset="0"/>
                        <a:buNone/>
                      </a:pPr>
                      <a:r>
                        <a:rPr lang="he-IL" sz="1600" b="1" dirty="0">
                          <a:solidFill>
                            <a:schemeClr val="accent1">
                              <a:lumMod val="75000"/>
                            </a:schemeClr>
                          </a:solidFill>
                        </a:rPr>
                        <a:t>בוצע</a:t>
                      </a:r>
                      <a:endParaRPr lang="en-US" sz="1600" b="1" dirty="0">
                        <a:solidFill>
                          <a:schemeClr val="accent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he-IL" sz="1050" b="1" dirty="0">
                          <a:solidFill>
                            <a:schemeClr val="accent1">
                              <a:lumMod val="75000"/>
                            </a:schemeClr>
                          </a:solidFill>
                        </a:rPr>
                        <a:t>לבדוק את התממשקות עם אתרים שונים </a:t>
                      </a:r>
                    </a:p>
                    <a:p>
                      <a:endParaRPr lang="en-US" sz="1050" b="1" dirty="0">
                        <a:solidFill>
                          <a:schemeClr val="accent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he-IL" sz="1600" b="1" dirty="0">
                          <a:solidFill>
                            <a:schemeClr val="accent1">
                              <a:lumMod val="75000"/>
                            </a:schemeClr>
                          </a:solidFill>
                          <a:highlight>
                            <a:srgbClr val="00FF00"/>
                          </a:highlight>
                        </a:rPr>
                        <a:t>בדיקת ממשקים</a:t>
                      </a:r>
                      <a:endParaRPr lang="en-US" sz="1600" b="1" dirty="0">
                        <a:solidFill>
                          <a:schemeClr val="accent1">
                            <a:lumMod val="75000"/>
                          </a:schemeClr>
                        </a:solidFill>
                        <a:highlight>
                          <a:srgbClr val="00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8881167"/>
                  </a:ext>
                </a:extLst>
              </a:tr>
              <a:tr h="641947">
                <a:tc>
                  <a:txBody>
                    <a:bodyPr/>
                    <a:lstStyle/>
                    <a:p>
                      <a:pPr marL="0" indent="0">
                        <a:buFont typeface="Arial" panose="020B0604020202020204" pitchFamily="34" charset="0"/>
                        <a:buNone/>
                      </a:pPr>
                      <a:r>
                        <a:rPr lang="he-IL" sz="1600" b="1" dirty="0">
                          <a:solidFill>
                            <a:schemeClr val="accent1">
                              <a:lumMod val="75000"/>
                            </a:schemeClr>
                          </a:solidFill>
                        </a:rPr>
                        <a:t>בוצע</a:t>
                      </a:r>
                      <a:endParaRPr lang="en-US" sz="1600" b="1" dirty="0">
                        <a:solidFill>
                          <a:schemeClr val="accent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he-IL" sz="1050" b="1" dirty="0">
                          <a:solidFill>
                            <a:schemeClr val="accent1">
                              <a:lumMod val="75000"/>
                            </a:schemeClr>
                          </a:solidFill>
                        </a:rPr>
                        <a:t>גיבוי מערכת המידע –ביצוע שיחזור מתוך הגיבויים והשוואת מאגרי המקור עם המאגרים המשוחזרים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600" b="1" dirty="0">
                          <a:solidFill>
                            <a:schemeClr val="accent1">
                              <a:lumMod val="75000"/>
                            </a:schemeClr>
                          </a:solidFill>
                          <a:highlight>
                            <a:srgbClr val="00FF00"/>
                          </a:highlight>
                        </a:rPr>
                        <a:t>גיבוי ושיחזור</a:t>
                      </a:r>
                      <a:endParaRPr lang="en-US" sz="1600" b="1" dirty="0">
                        <a:solidFill>
                          <a:schemeClr val="accent1">
                            <a:lumMod val="75000"/>
                          </a:schemeClr>
                        </a:solidFill>
                        <a:highlight>
                          <a:srgbClr val="00FF00"/>
                        </a:highlight>
                      </a:endParaRPr>
                    </a:p>
                    <a:p>
                      <a:endParaRPr lang="en-US" sz="1600" b="1" dirty="0">
                        <a:solidFill>
                          <a:schemeClr val="accent1">
                            <a:lumMod val="75000"/>
                          </a:schemeClr>
                        </a:solidFill>
                        <a:highlight>
                          <a:srgbClr val="00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1749254"/>
                  </a:ext>
                </a:extLst>
              </a:tr>
              <a:tr h="782373">
                <a:tc>
                  <a:txBody>
                    <a:bodyPr/>
                    <a:lstStyle/>
                    <a:p>
                      <a:pPr marL="0" indent="0">
                        <a:buFont typeface="Arial" panose="020B0604020202020204" pitchFamily="34" charset="0"/>
                        <a:buNone/>
                      </a:pPr>
                      <a:r>
                        <a:rPr lang="he-IL" sz="1600" b="1" dirty="0">
                          <a:solidFill>
                            <a:schemeClr val="accent1">
                              <a:lumMod val="75000"/>
                            </a:schemeClr>
                          </a:solidFill>
                        </a:rPr>
                        <a:t>בוצע</a:t>
                      </a:r>
                      <a:endParaRPr lang="en-US" sz="1600" b="1" dirty="0">
                        <a:solidFill>
                          <a:schemeClr val="accent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he-IL" sz="1050" b="1" dirty="0">
                          <a:solidFill>
                            <a:schemeClr val="accent1">
                              <a:lumMod val="75000"/>
                            </a:schemeClr>
                          </a:solidFill>
                        </a:rPr>
                        <a:t>נוודא באיזה מהירות המערכת חוזרת לעצמה לאחר נפילת רשת הפסקת חשמל או שיחת טלפון  ובאיזה מצב </a:t>
                      </a:r>
                      <a:endParaRPr lang="en-US" sz="1050" b="1" dirty="0">
                        <a:solidFill>
                          <a:schemeClr val="accent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600" b="1" dirty="0">
                          <a:solidFill>
                            <a:schemeClr val="accent1">
                              <a:lumMod val="75000"/>
                            </a:schemeClr>
                          </a:solidFill>
                          <a:highlight>
                            <a:srgbClr val="00FF00"/>
                          </a:highlight>
                        </a:rPr>
                        <a:t>התאוששות מנפילות </a:t>
                      </a:r>
                      <a:endParaRPr lang="en-US" sz="1600" b="1" dirty="0">
                        <a:solidFill>
                          <a:schemeClr val="accent1">
                            <a:lumMod val="75000"/>
                          </a:schemeClr>
                        </a:solidFill>
                        <a:highlight>
                          <a:srgbClr val="00FF00"/>
                        </a:highlight>
                      </a:endParaRPr>
                    </a:p>
                    <a:p>
                      <a:endParaRPr lang="en-US" sz="1600" b="1" dirty="0">
                        <a:solidFill>
                          <a:schemeClr val="accent1">
                            <a:lumMod val="75000"/>
                          </a:schemeClr>
                        </a:solidFill>
                        <a:highlight>
                          <a:srgbClr val="00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4449544"/>
                  </a:ext>
                </a:extLst>
              </a:tr>
            </a:tbl>
          </a:graphicData>
        </a:graphic>
      </p:graphicFrame>
    </p:spTree>
    <p:extLst>
      <p:ext uri="{BB962C8B-B14F-4D97-AF65-F5344CB8AC3E}">
        <p14:creationId xmlns:p14="http://schemas.microsoft.com/office/powerpoint/2010/main" val="3734328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7085C9F0-CD2C-E2DB-54E6-51EFD7891441}"/>
              </a:ext>
            </a:extLst>
          </p:cNvPr>
          <p:cNvSpPr txBox="1"/>
          <p:nvPr/>
        </p:nvSpPr>
        <p:spPr>
          <a:xfrm>
            <a:off x="6252968" y="768612"/>
            <a:ext cx="5019869" cy="646331"/>
          </a:xfrm>
          <a:prstGeom prst="rect">
            <a:avLst/>
          </a:prstGeom>
          <a:noFill/>
        </p:spPr>
        <p:txBody>
          <a:bodyPr wrap="square" rtlCol="0">
            <a:spAutoFit/>
          </a:bodyPr>
          <a:lstStyle/>
          <a:p>
            <a:r>
              <a:rPr lang="he-IL" sz="3600" b="1" u="sng" dirty="0">
                <a:effectLst>
                  <a:outerShdw blurRad="38100" dist="38100" dir="2700000" algn="tl">
                    <a:srgbClr val="000000">
                      <a:alpha val="43137"/>
                    </a:srgbClr>
                  </a:outerShdw>
                </a:effectLst>
                <a:latin typeface="+mj-lt"/>
                <a:ea typeface="+mj-ea"/>
                <a:cs typeface="+mj-cs"/>
              </a:rPr>
              <a:t>בעיות במהלך הביצועים:</a:t>
            </a:r>
          </a:p>
        </p:txBody>
      </p:sp>
      <p:pic>
        <p:nvPicPr>
          <p:cNvPr id="2" name="תמונה 1">
            <a:extLst>
              <a:ext uri="{FF2B5EF4-FFF2-40B4-BE49-F238E27FC236}">
                <a16:creationId xmlns:a16="http://schemas.microsoft.com/office/drawing/2014/main" id="{BA4E00F5-9B72-1233-631C-D3883C8A11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9060" y="251242"/>
            <a:ext cx="2552091" cy="1034741"/>
          </a:xfrm>
          <a:prstGeom prst="rect">
            <a:avLst/>
          </a:prstGeom>
          <a:noFill/>
        </p:spPr>
      </p:pic>
      <p:sp>
        <p:nvSpPr>
          <p:cNvPr id="7" name="תיבת טקסט 6">
            <a:extLst>
              <a:ext uri="{FF2B5EF4-FFF2-40B4-BE49-F238E27FC236}">
                <a16:creationId xmlns:a16="http://schemas.microsoft.com/office/drawing/2014/main" id="{5D8F9088-8D99-7F69-1DCD-C6694273255C}"/>
              </a:ext>
            </a:extLst>
          </p:cNvPr>
          <p:cNvSpPr txBox="1"/>
          <p:nvPr/>
        </p:nvSpPr>
        <p:spPr>
          <a:xfrm>
            <a:off x="2573865" y="1843437"/>
            <a:ext cx="8698972" cy="4801314"/>
          </a:xfrm>
          <a:prstGeom prst="rect">
            <a:avLst/>
          </a:prstGeom>
          <a:noFill/>
        </p:spPr>
        <p:txBody>
          <a:bodyPr wrap="square" rtlCol="1">
            <a:spAutoFit/>
          </a:bodyPr>
          <a:lstStyle/>
          <a:p>
            <a:pPr marL="285750" indent="-285750">
              <a:buFont typeface="Arial" panose="020B0604020202020204" pitchFamily="34" charset="0"/>
              <a:buChar char="•"/>
            </a:pPr>
            <a:r>
              <a:rPr lang="he-IL" dirty="0"/>
              <a:t>במהלך בדיקת אפליקציית רמי לוי אונליין הבנו שהאפליקציה לא מחזיקה בבודקים כך שהאפליקציה הקיימת הייתה נתונה למספר רב של כשלים ובאגים ולכן היה פערים בין האפיון לבין הבדיקות שהיינו צריכים לפתור אותם.</a:t>
            </a:r>
          </a:p>
          <a:p>
            <a:r>
              <a:rPr lang="he-IL" dirty="0"/>
              <a:t> </a:t>
            </a:r>
          </a:p>
          <a:p>
            <a:pPr marL="285750" indent="-285750">
              <a:buFont typeface="Arial" panose="020B0604020202020204" pitchFamily="34" charset="0"/>
              <a:buChar char="•"/>
            </a:pPr>
            <a:r>
              <a:rPr lang="he-IL" dirty="0"/>
              <a:t>במהלך ביצוע הפרויקט היינו בחוסר של כוח אדם ממספר סיבות רפואיות וכד' ולכן נאלצנו לחלק מחדש את הבדיקות במספר מועט של אנשים.</a:t>
            </a:r>
          </a:p>
          <a:p>
            <a:r>
              <a:rPr lang="he-IL" dirty="0"/>
              <a:t> </a:t>
            </a:r>
          </a:p>
          <a:p>
            <a:pPr marL="285750" indent="-285750">
              <a:buFont typeface="Arial" panose="020B0604020202020204" pitchFamily="34" charset="0"/>
              <a:buChar char="•"/>
            </a:pPr>
            <a:r>
              <a:rPr lang="he-IL" dirty="0"/>
              <a:t>במהלך ביצוע הפרויקט הוחלפו לנו מספר מרצים מה שגרם לכך שהתסריטים שכתבנו השתנו מעת לעת בין מרצה למרצה.</a:t>
            </a:r>
          </a:p>
          <a:p>
            <a:pPr marL="285750" indent="-285750">
              <a:buFont typeface="Arial" panose="020B0604020202020204" pitchFamily="34" charset="0"/>
              <a:buChar char="•"/>
            </a:pPr>
            <a:endParaRPr lang="he-IL" dirty="0"/>
          </a:p>
          <a:p>
            <a:pPr marL="285750" indent="-285750">
              <a:buFont typeface="Arial" panose="020B0604020202020204" pitchFamily="34" charset="0"/>
              <a:buChar char="•"/>
            </a:pPr>
            <a:r>
              <a:rPr lang="he-IL" dirty="0"/>
              <a:t>במהלך ביצוע הפרויקט מכיוון שביצענו את הבדיקות ואת התסריטים במחשב נתקלנו בבעיה של הצגת האפליקציה במחשב לצורך בדיקות צילום מסך וכו'. הבעיה טופלה ע"י יעקב ושי גוזלן שמצאו פתרון של שיקוף המסך במחשב.</a:t>
            </a:r>
          </a:p>
          <a:p>
            <a:pPr marL="285750" indent="-285750">
              <a:buFont typeface="Arial" panose="020B0604020202020204" pitchFamily="34" charset="0"/>
              <a:buChar char="•"/>
            </a:pPr>
            <a:endParaRPr lang="he-IL" dirty="0"/>
          </a:p>
          <a:p>
            <a:pPr marL="285750" indent="-285750">
              <a:buFont typeface="Arial" panose="020B0604020202020204" pitchFamily="34" charset="0"/>
              <a:buChar char="•"/>
            </a:pPr>
            <a:r>
              <a:rPr lang="he-IL" dirty="0"/>
              <a:t>במהלך הרצת הבדיקות האפליקציה עודכנה ואייקונים שהיו נמצאים במהלך כתיבת האפיון הוסרו. (אייקון צור קשר)</a:t>
            </a:r>
          </a:p>
          <a:p>
            <a:r>
              <a:rPr lang="he-IL" dirty="0"/>
              <a:t> </a:t>
            </a:r>
          </a:p>
        </p:txBody>
      </p:sp>
      <p:sp>
        <p:nvSpPr>
          <p:cNvPr id="3" name="תיבת טקסט 2">
            <a:extLst>
              <a:ext uri="{FF2B5EF4-FFF2-40B4-BE49-F238E27FC236}">
                <a16:creationId xmlns:a16="http://schemas.microsoft.com/office/drawing/2014/main" id="{81A457F4-DDD0-AD33-AA44-322B6FCD6B66}"/>
              </a:ext>
            </a:extLst>
          </p:cNvPr>
          <p:cNvSpPr txBox="1"/>
          <p:nvPr/>
        </p:nvSpPr>
        <p:spPr>
          <a:xfrm>
            <a:off x="10763250" y="342900"/>
            <a:ext cx="1019175" cy="369332"/>
          </a:xfrm>
          <a:prstGeom prst="rect">
            <a:avLst/>
          </a:prstGeom>
          <a:noFill/>
        </p:spPr>
        <p:txBody>
          <a:bodyPr wrap="square" rtlCol="1">
            <a:spAutoFit/>
          </a:bodyPr>
          <a:lstStyle/>
          <a:p>
            <a:r>
              <a:rPr lang="he-IL" dirty="0"/>
              <a:t>בס"ד</a:t>
            </a:r>
          </a:p>
        </p:txBody>
      </p:sp>
    </p:spTree>
    <p:extLst>
      <p:ext uri="{BB962C8B-B14F-4D97-AF65-F5344CB8AC3E}">
        <p14:creationId xmlns:p14="http://schemas.microsoft.com/office/powerpoint/2010/main" val="77232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4589003E-15A6-A6B0-B614-753F108C561A}"/>
              </a:ext>
            </a:extLst>
          </p:cNvPr>
          <p:cNvSpPr txBox="1"/>
          <p:nvPr/>
        </p:nvSpPr>
        <p:spPr>
          <a:xfrm>
            <a:off x="6271630" y="916164"/>
            <a:ext cx="5001207" cy="646331"/>
          </a:xfrm>
          <a:prstGeom prst="rect">
            <a:avLst/>
          </a:prstGeom>
          <a:noFill/>
        </p:spPr>
        <p:txBody>
          <a:bodyPr wrap="square" rtlCol="0">
            <a:spAutoFit/>
          </a:bodyPr>
          <a:lstStyle/>
          <a:p>
            <a:r>
              <a:rPr lang="he-IL" sz="3600" b="1" u="sng" dirty="0">
                <a:effectLst>
                  <a:outerShdw blurRad="38100" dist="38100" dir="2700000" algn="tl">
                    <a:srgbClr val="000000">
                      <a:alpha val="43137"/>
                    </a:srgbClr>
                  </a:outerShdw>
                </a:effectLst>
                <a:latin typeface="+mj-lt"/>
                <a:ea typeface="+mj-ea"/>
                <a:cs typeface="+mj-cs"/>
              </a:rPr>
              <a:t>תיאור סביבת הבדיקות:</a:t>
            </a:r>
          </a:p>
        </p:txBody>
      </p:sp>
      <p:pic>
        <p:nvPicPr>
          <p:cNvPr id="2" name="תמונה 1">
            <a:extLst>
              <a:ext uri="{FF2B5EF4-FFF2-40B4-BE49-F238E27FC236}">
                <a16:creationId xmlns:a16="http://schemas.microsoft.com/office/drawing/2014/main" id="{B2D8514B-311A-B003-F0F6-9BAAC5A157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9060" y="204589"/>
            <a:ext cx="2552091" cy="1034741"/>
          </a:xfrm>
          <a:prstGeom prst="rect">
            <a:avLst/>
          </a:prstGeom>
          <a:noFill/>
        </p:spPr>
      </p:pic>
      <p:sp>
        <p:nvSpPr>
          <p:cNvPr id="5" name="תיבת טקסט 4">
            <a:extLst>
              <a:ext uri="{FF2B5EF4-FFF2-40B4-BE49-F238E27FC236}">
                <a16:creationId xmlns:a16="http://schemas.microsoft.com/office/drawing/2014/main" id="{A1FF61CB-4334-E837-B3B2-FAFA8E4512EA}"/>
              </a:ext>
            </a:extLst>
          </p:cNvPr>
          <p:cNvSpPr txBox="1"/>
          <p:nvPr/>
        </p:nvSpPr>
        <p:spPr>
          <a:xfrm flipH="1">
            <a:off x="3566698" y="1766427"/>
            <a:ext cx="7706139" cy="5027017"/>
          </a:xfrm>
          <a:prstGeom prst="rect">
            <a:avLst/>
          </a:prstGeom>
          <a:noFill/>
        </p:spPr>
        <p:txBody>
          <a:bodyPr wrap="square" rtlCol="1">
            <a:spAutoFit/>
          </a:bodyPr>
          <a:lstStyle/>
          <a:p>
            <a:pPr marL="285750" indent="-285750">
              <a:lnSpc>
                <a:spcPct val="150000"/>
              </a:lnSpc>
              <a:buFont typeface="Arial" panose="020B0604020202020204" pitchFamily="34" charset="0"/>
              <a:buChar char="•"/>
            </a:pPr>
            <a:r>
              <a:rPr lang="he-IL" dirty="0"/>
              <a:t>האפליקציה נבדקה  ע"י 5 מכשירים שונים: </a:t>
            </a:r>
          </a:p>
          <a:p>
            <a:pPr>
              <a:lnSpc>
                <a:spcPct val="150000"/>
              </a:lnSpc>
            </a:pPr>
            <a:r>
              <a:rPr lang="he-IL" u="sng" dirty="0"/>
              <a:t>מערכת הפעלה אנדרואיד</a:t>
            </a:r>
          </a:p>
          <a:p>
            <a:pPr marL="742950" lvl="1" indent="-285750">
              <a:lnSpc>
                <a:spcPct val="150000"/>
              </a:lnSpc>
              <a:buFont typeface="Arial" panose="020B0604020202020204" pitchFamily="34" charset="0"/>
              <a:buChar char="•"/>
            </a:pPr>
            <a:r>
              <a:rPr lang="he-IL" dirty="0"/>
              <a:t>סמסונג גלקסי </a:t>
            </a:r>
            <a:r>
              <a:rPr lang="en-US" dirty="0"/>
              <a:t>S21+</a:t>
            </a:r>
            <a:r>
              <a:rPr lang="he-IL" dirty="0"/>
              <a:t> גרסה</a:t>
            </a:r>
            <a:r>
              <a:rPr lang="en-US" dirty="0"/>
              <a:t>:</a:t>
            </a:r>
            <a:r>
              <a:rPr lang="he-IL" dirty="0"/>
              <a:t> 13.5.02.8</a:t>
            </a:r>
          </a:p>
          <a:p>
            <a:pPr marL="742950" lvl="1" indent="-285750">
              <a:lnSpc>
                <a:spcPct val="150000"/>
              </a:lnSpc>
              <a:buFont typeface="Arial" panose="020B0604020202020204" pitchFamily="34" charset="0"/>
              <a:buChar char="•"/>
            </a:pPr>
            <a:r>
              <a:rPr lang="he-IL" dirty="0"/>
              <a:t>סמסונג גלקסי </a:t>
            </a:r>
            <a:r>
              <a:rPr lang="en-US" dirty="0"/>
              <a:t>S9</a:t>
            </a:r>
            <a:r>
              <a:rPr lang="he-IL" dirty="0"/>
              <a:t>+ גרסה</a:t>
            </a:r>
            <a:r>
              <a:rPr lang="en-US" dirty="0"/>
              <a:t>:</a:t>
            </a:r>
            <a:r>
              <a:rPr lang="he-IL" dirty="0"/>
              <a:t> 4.9.118-21637096</a:t>
            </a:r>
          </a:p>
          <a:p>
            <a:pPr marL="742950" lvl="1" indent="-285750">
              <a:lnSpc>
                <a:spcPct val="150000"/>
              </a:lnSpc>
              <a:buFont typeface="Arial" panose="020B0604020202020204" pitchFamily="34" charset="0"/>
              <a:buChar char="•"/>
            </a:pPr>
            <a:r>
              <a:rPr lang="he-IL" dirty="0"/>
              <a:t>סמסונג גלקסי </a:t>
            </a:r>
            <a:r>
              <a:rPr lang="en-US" dirty="0"/>
              <a:t>S10</a:t>
            </a:r>
            <a:r>
              <a:rPr lang="he-IL" dirty="0"/>
              <a:t> גרסה</a:t>
            </a:r>
            <a:r>
              <a:rPr lang="en-US" dirty="0"/>
              <a:t>:</a:t>
            </a:r>
            <a:r>
              <a:rPr lang="he-IL" dirty="0"/>
              <a:t> 4.14.113-25257816</a:t>
            </a:r>
          </a:p>
          <a:p>
            <a:pPr marL="742950" lvl="1" indent="-285750">
              <a:lnSpc>
                <a:spcPct val="150000"/>
              </a:lnSpc>
              <a:buFont typeface="Arial" panose="020B0604020202020204" pitchFamily="34" charset="0"/>
              <a:buChar char="•"/>
            </a:pPr>
            <a:r>
              <a:rPr lang="he-IL" dirty="0"/>
              <a:t>סמסונג גלקסי </a:t>
            </a:r>
            <a:r>
              <a:rPr lang="en-US" dirty="0"/>
              <a:t>A73</a:t>
            </a:r>
            <a:r>
              <a:rPr lang="he-IL" dirty="0"/>
              <a:t> גרסה</a:t>
            </a:r>
            <a:r>
              <a:rPr lang="en-US" dirty="0"/>
              <a:t>:</a:t>
            </a:r>
            <a:r>
              <a:rPr lang="he-IL" dirty="0"/>
              <a:t> 5.4.147</a:t>
            </a:r>
          </a:p>
          <a:p>
            <a:pPr marL="742950" lvl="1" indent="-285750">
              <a:lnSpc>
                <a:spcPct val="150000"/>
              </a:lnSpc>
              <a:buFont typeface="Arial" panose="020B0604020202020204" pitchFamily="34" charset="0"/>
              <a:buChar char="•"/>
            </a:pPr>
            <a:r>
              <a:rPr lang="he-IL" dirty="0"/>
              <a:t>שיאומי גרסת אנדרואיד </a:t>
            </a:r>
            <a:r>
              <a:rPr lang="en-US" dirty="0"/>
              <a:t>RP1A200720.011 11</a:t>
            </a:r>
          </a:p>
          <a:p>
            <a:pPr>
              <a:lnSpc>
                <a:spcPct val="150000"/>
              </a:lnSpc>
            </a:pPr>
            <a:r>
              <a:rPr lang="he-IL" u="sng" dirty="0"/>
              <a:t>מערכת הפעלה </a:t>
            </a:r>
            <a:r>
              <a:rPr lang="en-US" u="sng" dirty="0"/>
              <a:t>IOS</a:t>
            </a:r>
            <a:endParaRPr lang="he-IL" u="sng" dirty="0"/>
          </a:p>
          <a:p>
            <a:pPr marL="285750" indent="-285750">
              <a:lnSpc>
                <a:spcPct val="150000"/>
              </a:lnSpc>
              <a:buFont typeface="Arial" panose="020B0604020202020204" pitchFamily="34" charset="0"/>
              <a:buChar char="•"/>
            </a:pPr>
            <a:r>
              <a:rPr lang="he-IL" dirty="0"/>
              <a:t>אפל איפון 14 גרסה</a:t>
            </a:r>
            <a:r>
              <a:rPr lang="en-US" dirty="0"/>
              <a:t>:</a:t>
            </a:r>
            <a:r>
              <a:rPr lang="he-IL" dirty="0"/>
              <a:t> </a:t>
            </a:r>
            <a:r>
              <a:rPr lang="en-US" dirty="0"/>
              <a:t>IOS</a:t>
            </a:r>
            <a:r>
              <a:rPr lang="he-IL" dirty="0"/>
              <a:t> 16.4.1</a:t>
            </a:r>
          </a:p>
          <a:p>
            <a:pPr lvl="1">
              <a:lnSpc>
                <a:spcPct val="150000"/>
              </a:lnSpc>
            </a:pPr>
            <a:endParaRPr lang="he-IL" dirty="0"/>
          </a:p>
          <a:p>
            <a:pPr marL="742950" lvl="1" indent="-285750">
              <a:lnSpc>
                <a:spcPct val="150000"/>
              </a:lnSpc>
              <a:buFont typeface="Arial" panose="020B0604020202020204" pitchFamily="34" charset="0"/>
              <a:buChar char="•"/>
            </a:pPr>
            <a:endParaRPr lang="he-IL" dirty="0"/>
          </a:p>
          <a:p>
            <a:pPr marL="742950" lvl="1" indent="-285750">
              <a:lnSpc>
                <a:spcPct val="150000"/>
              </a:lnSpc>
              <a:buFont typeface="Arial" panose="020B0604020202020204" pitchFamily="34" charset="0"/>
              <a:buChar char="•"/>
            </a:pPr>
            <a:endParaRPr lang="he-IL" dirty="0"/>
          </a:p>
        </p:txBody>
      </p:sp>
      <p:sp>
        <p:nvSpPr>
          <p:cNvPr id="3" name="תיבת טקסט 2">
            <a:extLst>
              <a:ext uri="{FF2B5EF4-FFF2-40B4-BE49-F238E27FC236}">
                <a16:creationId xmlns:a16="http://schemas.microsoft.com/office/drawing/2014/main" id="{C2DD7CFF-E500-97D2-1944-00AF8EC9296A}"/>
              </a:ext>
            </a:extLst>
          </p:cNvPr>
          <p:cNvSpPr txBox="1"/>
          <p:nvPr/>
        </p:nvSpPr>
        <p:spPr>
          <a:xfrm>
            <a:off x="10763250" y="342900"/>
            <a:ext cx="1019175" cy="369332"/>
          </a:xfrm>
          <a:prstGeom prst="rect">
            <a:avLst/>
          </a:prstGeom>
          <a:noFill/>
        </p:spPr>
        <p:txBody>
          <a:bodyPr wrap="square" rtlCol="1">
            <a:spAutoFit/>
          </a:bodyPr>
          <a:lstStyle/>
          <a:p>
            <a:r>
              <a:rPr lang="he-IL" dirty="0"/>
              <a:t>בס"ד</a:t>
            </a:r>
          </a:p>
        </p:txBody>
      </p:sp>
    </p:spTree>
    <p:extLst>
      <p:ext uri="{BB962C8B-B14F-4D97-AF65-F5344CB8AC3E}">
        <p14:creationId xmlns:p14="http://schemas.microsoft.com/office/powerpoint/2010/main" val="2414174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17B39B1-4D43-9385-E5CA-DDAC13CEDC86}"/>
              </a:ext>
            </a:extLst>
          </p:cNvPr>
          <p:cNvSpPr>
            <a:spLocks noGrp="1"/>
          </p:cNvSpPr>
          <p:nvPr>
            <p:ph type="title"/>
          </p:nvPr>
        </p:nvSpPr>
        <p:spPr>
          <a:xfrm>
            <a:off x="3100679" y="683657"/>
            <a:ext cx="8395996" cy="1109112"/>
          </a:xfrm>
        </p:spPr>
        <p:txBody>
          <a:bodyPr>
            <a:normAutofit/>
          </a:bodyPr>
          <a:lstStyle/>
          <a:p>
            <a:r>
              <a:rPr lang="he-IL" sz="3600" b="1" u="sng" dirty="0">
                <a:effectLst>
                  <a:outerShdw blurRad="38100" dist="38100" dir="2700000" algn="tl">
                    <a:srgbClr val="000000">
                      <a:alpha val="43137"/>
                    </a:srgbClr>
                  </a:outerShdw>
                </a:effectLst>
              </a:rPr>
              <a:t>תהליך העבודה:</a:t>
            </a:r>
            <a:endParaRPr lang="en-US" sz="3600" b="1" u="sng" dirty="0">
              <a:effectLst>
                <a:outerShdw blurRad="38100" dist="38100" dir="2700000" algn="tl">
                  <a:srgbClr val="000000">
                    <a:alpha val="43137"/>
                  </a:srgbClr>
                </a:outerShdw>
              </a:effectLst>
            </a:endParaRPr>
          </a:p>
        </p:txBody>
      </p:sp>
      <p:pic>
        <p:nvPicPr>
          <p:cNvPr id="4" name="תמונה 3">
            <a:extLst>
              <a:ext uri="{FF2B5EF4-FFF2-40B4-BE49-F238E27FC236}">
                <a16:creationId xmlns:a16="http://schemas.microsoft.com/office/drawing/2014/main" id="{DE91D4E8-B7C7-C0E7-FFBD-0545275A3C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9060" y="204589"/>
            <a:ext cx="2552091" cy="1034741"/>
          </a:xfrm>
          <a:prstGeom prst="rect">
            <a:avLst/>
          </a:prstGeom>
          <a:noFill/>
        </p:spPr>
      </p:pic>
      <p:sp>
        <p:nvSpPr>
          <p:cNvPr id="5" name="תיבת טקסט 4">
            <a:extLst>
              <a:ext uri="{FF2B5EF4-FFF2-40B4-BE49-F238E27FC236}">
                <a16:creationId xmlns:a16="http://schemas.microsoft.com/office/drawing/2014/main" id="{C2F667AD-DC57-06F3-A6EC-86855C4DAE37}"/>
              </a:ext>
            </a:extLst>
          </p:cNvPr>
          <p:cNvSpPr txBox="1"/>
          <p:nvPr/>
        </p:nvSpPr>
        <p:spPr>
          <a:xfrm>
            <a:off x="3174546" y="1874676"/>
            <a:ext cx="8248261" cy="21185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he-IL" dirty="0"/>
              <a:t>תהליך הבדיקות החל בכתיבת מסמכי הדרישות של האפליקציה.</a:t>
            </a:r>
          </a:p>
          <a:p>
            <a:pPr marL="285750" indent="-285750">
              <a:lnSpc>
                <a:spcPct val="150000"/>
              </a:lnSpc>
              <a:buFont typeface="Arial" panose="020B0604020202020204" pitchFamily="34" charset="0"/>
              <a:buChar char="•"/>
            </a:pPr>
            <a:r>
              <a:rPr lang="he-IL" dirty="0"/>
              <a:t>משם עברנו לכתיבת מסמך </a:t>
            </a:r>
            <a:r>
              <a:rPr lang="en-US" dirty="0"/>
              <a:t>stp</a:t>
            </a:r>
            <a:r>
              <a:rPr lang="he-IL" dirty="0"/>
              <a:t> , וכתיבת נושאי הבדיקות.</a:t>
            </a:r>
          </a:p>
          <a:p>
            <a:pPr marL="285750" indent="-285750">
              <a:lnSpc>
                <a:spcPct val="150000"/>
              </a:lnSpc>
              <a:buFont typeface="Arial" panose="020B0604020202020204" pitchFamily="34" charset="0"/>
              <a:buChar char="•"/>
            </a:pPr>
            <a:r>
              <a:rPr lang="he-IL" dirty="0"/>
              <a:t>לאחר מכן כתבנו את תסריטי הבדיקות (</a:t>
            </a:r>
            <a:r>
              <a:rPr lang="en-US" dirty="0"/>
              <a:t>std</a:t>
            </a:r>
            <a:r>
              <a:rPr lang="he-IL" dirty="0"/>
              <a:t>)  והתחלנו בהרצת הבדיקות.</a:t>
            </a:r>
          </a:p>
          <a:p>
            <a:pPr marL="285750" indent="-285750">
              <a:lnSpc>
                <a:spcPct val="150000"/>
              </a:lnSpc>
              <a:buFont typeface="Arial" panose="020B0604020202020204" pitchFamily="34" charset="0"/>
              <a:buChar char="•"/>
            </a:pPr>
            <a:r>
              <a:rPr lang="he-IL" dirty="0"/>
              <a:t>במהלך הבדיקות התגלו תקלות באפליקציה, לכל תקלה שאותרה נפתחה תקלה בגירה.</a:t>
            </a:r>
          </a:p>
          <a:p>
            <a:pPr marL="285750" indent="-285750">
              <a:lnSpc>
                <a:spcPct val="150000"/>
              </a:lnSpc>
              <a:buFont typeface="Arial" panose="020B0604020202020204" pitchFamily="34" charset="0"/>
              <a:buChar char="•"/>
            </a:pPr>
            <a:r>
              <a:rPr lang="he-IL" dirty="0"/>
              <a:t>לאחר דיווח על תקלות וניתוח התוצאות מהן עוסקו מסקנות לגבי תפקוד האפליקציה.</a:t>
            </a:r>
          </a:p>
        </p:txBody>
      </p:sp>
      <p:sp>
        <p:nvSpPr>
          <p:cNvPr id="3" name="תיבת טקסט 2">
            <a:extLst>
              <a:ext uri="{FF2B5EF4-FFF2-40B4-BE49-F238E27FC236}">
                <a16:creationId xmlns:a16="http://schemas.microsoft.com/office/drawing/2014/main" id="{9AE97337-8499-75A5-FFF0-E13E83C5C9D0}"/>
              </a:ext>
            </a:extLst>
          </p:cNvPr>
          <p:cNvSpPr txBox="1"/>
          <p:nvPr/>
        </p:nvSpPr>
        <p:spPr>
          <a:xfrm>
            <a:off x="10763250" y="342900"/>
            <a:ext cx="1019175" cy="369332"/>
          </a:xfrm>
          <a:prstGeom prst="rect">
            <a:avLst/>
          </a:prstGeom>
          <a:noFill/>
        </p:spPr>
        <p:txBody>
          <a:bodyPr wrap="square" rtlCol="1">
            <a:spAutoFit/>
          </a:bodyPr>
          <a:lstStyle/>
          <a:p>
            <a:r>
              <a:rPr lang="he-IL" dirty="0"/>
              <a:t>בס"ד</a:t>
            </a:r>
          </a:p>
        </p:txBody>
      </p:sp>
    </p:spTree>
    <p:extLst>
      <p:ext uri="{BB962C8B-B14F-4D97-AF65-F5344CB8AC3E}">
        <p14:creationId xmlns:p14="http://schemas.microsoft.com/office/powerpoint/2010/main" val="1963288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37F105B2-CD92-D77F-D539-7A3B8C025DAD}"/>
              </a:ext>
            </a:extLst>
          </p:cNvPr>
          <p:cNvSpPr txBox="1"/>
          <p:nvPr/>
        </p:nvSpPr>
        <p:spPr>
          <a:xfrm>
            <a:off x="6315075" y="790645"/>
            <a:ext cx="5001207" cy="646331"/>
          </a:xfrm>
          <a:prstGeom prst="rect">
            <a:avLst/>
          </a:prstGeom>
          <a:noFill/>
        </p:spPr>
        <p:txBody>
          <a:bodyPr wrap="square" rtlCol="0">
            <a:spAutoFit/>
          </a:bodyPr>
          <a:lstStyle>
            <a:defPPr>
              <a:defRPr lang="he-IL"/>
            </a:defPPr>
            <a:lvl1pPr>
              <a:defRPr sz="3600" b="1" u="sng">
                <a:effectLst>
                  <a:outerShdw blurRad="38100" dist="38100" dir="2700000" algn="tl">
                    <a:srgbClr val="000000">
                      <a:alpha val="43137"/>
                    </a:srgbClr>
                  </a:outerShdw>
                </a:effectLst>
                <a:latin typeface="+mj-lt"/>
                <a:ea typeface="+mj-ea"/>
                <a:cs typeface="+mj-cs"/>
              </a:defRPr>
            </a:lvl1pPr>
          </a:lstStyle>
          <a:p>
            <a:r>
              <a:rPr lang="he-IL" dirty="0"/>
              <a:t>הערכת איכות האפליקציה:</a:t>
            </a:r>
          </a:p>
        </p:txBody>
      </p:sp>
      <p:pic>
        <p:nvPicPr>
          <p:cNvPr id="2" name="תמונה 1">
            <a:extLst>
              <a:ext uri="{FF2B5EF4-FFF2-40B4-BE49-F238E27FC236}">
                <a16:creationId xmlns:a16="http://schemas.microsoft.com/office/drawing/2014/main" id="{793ABEAF-06DC-C702-D92E-48454C5E83C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9060" y="251242"/>
            <a:ext cx="2552091" cy="1034741"/>
          </a:xfrm>
          <a:prstGeom prst="rect">
            <a:avLst/>
          </a:prstGeom>
          <a:noFill/>
        </p:spPr>
      </p:pic>
      <p:sp>
        <p:nvSpPr>
          <p:cNvPr id="4" name="תיבת טקסט 3">
            <a:extLst>
              <a:ext uri="{FF2B5EF4-FFF2-40B4-BE49-F238E27FC236}">
                <a16:creationId xmlns:a16="http://schemas.microsoft.com/office/drawing/2014/main" id="{90DA4D05-CDD0-ED8F-A79C-0657A83332B7}"/>
              </a:ext>
            </a:extLst>
          </p:cNvPr>
          <p:cNvSpPr txBox="1"/>
          <p:nvPr/>
        </p:nvSpPr>
        <p:spPr>
          <a:xfrm>
            <a:off x="1331363" y="2756612"/>
            <a:ext cx="8789436" cy="1754326"/>
          </a:xfrm>
          <a:prstGeom prst="rect">
            <a:avLst/>
          </a:prstGeom>
          <a:noFill/>
        </p:spPr>
        <p:txBody>
          <a:bodyPr wrap="square" rtlCol="0">
            <a:spAutoFit/>
          </a:bodyPr>
          <a:lstStyle/>
          <a:p>
            <a:endParaRPr lang="he-IL" dirty="0"/>
          </a:p>
          <a:p>
            <a:r>
              <a:rPr lang="he-IL" dirty="0"/>
              <a:t>:</a:t>
            </a:r>
          </a:p>
          <a:p>
            <a:pPr marL="285750" indent="-285750">
              <a:buFont typeface="Arial" panose="020B0604020202020204" pitchFamily="34" charset="0"/>
              <a:buChar char="•"/>
            </a:pPr>
            <a:endParaRPr lang="he-IL" dirty="0"/>
          </a:p>
          <a:p>
            <a:pPr marL="285750" indent="-285750">
              <a:buFont typeface="Arial" panose="020B0604020202020204" pitchFamily="34" charset="0"/>
              <a:buChar char="•"/>
            </a:pPr>
            <a:endParaRPr lang="he-IL" dirty="0"/>
          </a:p>
          <a:p>
            <a:pPr marL="285750" indent="-285750">
              <a:buFont typeface="Arial" panose="020B0604020202020204" pitchFamily="34" charset="0"/>
              <a:buChar char="•"/>
            </a:pPr>
            <a:endParaRPr lang="he-IL" dirty="0"/>
          </a:p>
          <a:p>
            <a:pPr marL="285750" indent="-285750">
              <a:buFont typeface="Arial" panose="020B0604020202020204" pitchFamily="34" charset="0"/>
              <a:buChar char="•"/>
            </a:pPr>
            <a:endParaRPr lang="en-US" dirty="0"/>
          </a:p>
        </p:txBody>
      </p:sp>
      <p:sp>
        <p:nvSpPr>
          <p:cNvPr id="3" name="תיבת טקסט 2">
            <a:extLst>
              <a:ext uri="{FF2B5EF4-FFF2-40B4-BE49-F238E27FC236}">
                <a16:creationId xmlns:a16="http://schemas.microsoft.com/office/drawing/2014/main" id="{04764B6B-4313-9805-C8CF-0B3561A0E61F}"/>
              </a:ext>
            </a:extLst>
          </p:cNvPr>
          <p:cNvSpPr txBox="1"/>
          <p:nvPr/>
        </p:nvSpPr>
        <p:spPr>
          <a:xfrm>
            <a:off x="10763250" y="342900"/>
            <a:ext cx="1019175" cy="369332"/>
          </a:xfrm>
          <a:prstGeom prst="rect">
            <a:avLst/>
          </a:prstGeom>
          <a:noFill/>
        </p:spPr>
        <p:txBody>
          <a:bodyPr wrap="square" rtlCol="1">
            <a:spAutoFit/>
          </a:bodyPr>
          <a:lstStyle/>
          <a:p>
            <a:r>
              <a:rPr lang="he-IL" dirty="0"/>
              <a:t>בס"ד</a:t>
            </a:r>
          </a:p>
        </p:txBody>
      </p:sp>
      <p:graphicFrame>
        <p:nvGraphicFramePr>
          <p:cNvPr id="6" name="טבלה 6">
            <a:extLst>
              <a:ext uri="{FF2B5EF4-FFF2-40B4-BE49-F238E27FC236}">
                <a16:creationId xmlns:a16="http://schemas.microsoft.com/office/drawing/2014/main" id="{B054F47E-05DC-8BE6-5C5F-C80AE71F1DD0}"/>
              </a:ext>
            </a:extLst>
          </p:cNvPr>
          <p:cNvGraphicFramePr>
            <a:graphicFrameLocks noGrp="1"/>
          </p:cNvGraphicFramePr>
          <p:nvPr>
            <p:extLst>
              <p:ext uri="{D42A27DB-BD31-4B8C-83A1-F6EECF244321}">
                <p14:modId xmlns:p14="http://schemas.microsoft.com/office/powerpoint/2010/main" val="2808899331"/>
              </p:ext>
            </p:extLst>
          </p:nvPr>
        </p:nvGraphicFramePr>
        <p:xfrm>
          <a:off x="2749225" y="1629689"/>
          <a:ext cx="7467924" cy="5080123"/>
        </p:xfrm>
        <a:graphic>
          <a:graphicData uri="http://schemas.openxmlformats.org/drawingml/2006/table">
            <a:tbl>
              <a:tblPr rtl="1" firstRow="1" bandRow="1">
                <a:tableStyleId>{69CF1AB2-1976-4502-BF36-3FF5EA218861}</a:tableStyleId>
              </a:tblPr>
              <a:tblGrid>
                <a:gridCol w="3733962">
                  <a:extLst>
                    <a:ext uri="{9D8B030D-6E8A-4147-A177-3AD203B41FA5}">
                      <a16:colId xmlns:a16="http://schemas.microsoft.com/office/drawing/2014/main" val="575484029"/>
                    </a:ext>
                  </a:extLst>
                </a:gridCol>
                <a:gridCol w="3733962">
                  <a:extLst>
                    <a:ext uri="{9D8B030D-6E8A-4147-A177-3AD203B41FA5}">
                      <a16:colId xmlns:a16="http://schemas.microsoft.com/office/drawing/2014/main" val="3619576168"/>
                    </a:ext>
                  </a:extLst>
                </a:gridCol>
              </a:tblGrid>
              <a:tr h="369168">
                <a:tc>
                  <a:txBody>
                    <a:bodyPr/>
                    <a:lstStyle/>
                    <a:p>
                      <a:pPr algn="ctr" rtl="1"/>
                      <a:r>
                        <a:rPr lang="he-IL" sz="2000" b="1" dirty="0">
                          <a:solidFill>
                            <a:srgbClr val="00B050"/>
                          </a:solidFill>
                        </a:rPr>
                        <a:t>חיוביות</a:t>
                      </a:r>
                      <a:endParaRPr lang="he-IL" b="1" dirty="0">
                        <a:solidFill>
                          <a:srgbClr val="00B050"/>
                        </a:solidFill>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2000" dirty="0">
                          <a:solidFill>
                            <a:srgbClr val="FF0000"/>
                          </a:solidFill>
                        </a:rPr>
                        <a:t>שליליות</a:t>
                      </a:r>
                    </a:p>
                  </a:txBody>
                  <a:tcPr/>
                </a:tc>
                <a:extLst>
                  <a:ext uri="{0D108BD9-81ED-4DB2-BD59-A6C34878D82A}">
                    <a16:rowId xmlns:a16="http://schemas.microsoft.com/office/drawing/2014/main" val="2906198396"/>
                  </a:ext>
                </a:extLst>
              </a:tr>
              <a:tr h="1411093">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האפליקציה חולשת על תחומים רבים: מזון, טיפוח, יופי, אחזקת הבית ובע"ח, ביטוחים, משלוחים, תקשורת, מועדון לקוחות פארם </a:t>
                      </a:r>
                      <a:r>
                        <a:rPr lang="he-IL" dirty="0" err="1"/>
                        <a:t>ותינוקות,חד</a:t>
                      </a:r>
                      <a:r>
                        <a:rPr lang="he-IL" dirty="0"/>
                        <a:t> פעמי מתכלה וכו'.</a:t>
                      </a:r>
                    </a:p>
                    <a:p>
                      <a:pPr rtl="1"/>
                      <a:endParaRPr lang="he-IL" dirty="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להערכתנו האפליקציה דרושה לטיפול שוטף, במטרה שיהיה למשתמש חווית קניה ושימוש נוחה ויעילה , </a:t>
                      </a:r>
                    </a:p>
                    <a:p>
                      <a:pPr rtl="1"/>
                      <a:endParaRPr lang="he-IL" dirty="0"/>
                    </a:p>
                  </a:txBody>
                  <a:tcPr/>
                </a:tc>
                <a:extLst>
                  <a:ext uri="{0D108BD9-81ED-4DB2-BD59-A6C34878D82A}">
                    <a16:rowId xmlns:a16="http://schemas.microsoft.com/office/drawing/2014/main" val="3497653418"/>
                  </a:ext>
                </a:extLst>
              </a:tr>
              <a:tr h="1483483">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err="1"/>
                        <a:t>האפליקצייה</a:t>
                      </a:r>
                      <a:r>
                        <a:rPr lang="he-IL" dirty="0"/>
                        <a:t> מאפשרת תהליכים יעילים ומקלים מאוד על המשתמש: קנייה מהירה, יצירת רשימות קניות ושמירתן לעתיד.</a:t>
                      </a:r>
                    </a:p>
                  </a:txBody>
                  <a:tcPr/>
                </a:tc>
                <a:tc>
                  <a:txBody>
                    <a:bodyPr/>
                    <a:lstStyle/>
                    <a:p>
                      <a:pPr marL="0" indent="0">
                        <a:buFont typeface="Arial" panose="020B0604020202020204" pitchFamily="34" charset="0"/>
                        <a:buNone/>
                      </a:pPr>
                      <a:r>
                        <a:rPr lang="he-IL" dirty="0"/>
                        <a:t>האפליקציה דרושה למערכת אבטחת נתונים ומידע ,ע"מ להבטיח את פרטיו האישים של המשתמש באפליקציה.</a:t>
                      </a:r>
                    </a:p>
                    <a:p>
                      <a:r>
                        <a:rPr lang="he-IL" dirty="0"/>
                        <a:t>(סיסמא פשוטה, כתובת לא חוקית, שם משתמש לא תקין)</a:t>
                      </a:r>
                    </a:p>
                  </a:txBody>
                  <a:tcPr/>
                </a:tc>
                <a:extLst>
                  <a:ext uri="{0D108BD9-81ED-4DB2-BD59-A6C34878D82A}">
                    <a16:rowId xmlns:a16="http://schemas.microsoft.com/office/drawing/2014/main" val="4118764549"/>
                  </a:ext>
                </a:extLst>
              </a:tr>
              <a:tr h="451485">
                <a:tc>
                  <a:txBody>
                    <a:bodyPr/>
                    <a:lstStyle/>
                    <a:p>
                      <a:pPr marL="0" indent="0">
                        <a:buFont typeface="Arial" panose="020B0604020202020204" pitchFamily="34" charset="0"/>
                        <a:buNone/>
                      </a:pPr>
                      <a:r>
                        <a:rPr lang="he-IL" dirty="0"/>
                        <a:t>האפליקציה נותנת אפשרות פתיחת ארנק אישי של רמי לוי, הכולל בתוכו הטבות והנחות מגוונות.</a:t>
                      </a:r>
                    </a:p>
                    <a:p>
                      <a:pPr marL="285750" indent="-285750">
                        <a:buFont typeface="Arial" panose="020B0604020202020204" pitchFamily="34" charset="0"/>
                        <a:buChar char="•"/>
                      </a:pPr>
                      <a:endParaRPr lang="he-IL" dirty="0"/>
                    </a:p>
                    <a:p>
                      <a:pPr rtl="1"/>
                      <a:endParaRPr lang="he-IL" dirty="0"/>
                    </a:p>
                  </a:txBody>
                  <a:tcPr/>
                </a:tc>
                <a:tc>
                  <a:txBody>
                    <a:bodyPr/>
                    <a:lstStyle/>
                    <a:p>
                      <a:pPr rtl="1"/>
                      <a:endParaRPr lang="he-IL" dirty="0"/>
                    </a:p>
                  </a:txBody>
                  <a:tcPr/>
                </a:tc>
                <a:extLst>
                  <a:ext uri="{0D108BD9-81ED-4DB2-BD59-A6C34878D82A}">
                    <a16:rowId xmlns:a16="http://schemas.microsoft.com/office/drawing/2014/main" val="3086030314"/>
                  </a:ext>
                </a:extLst>
              </a:tr>
            </a:tbl>
          </a:graphicData>
        </a:graphic>
      </p:graphicFrame>
    </p:spTree>
    <p:extLst>
      <p:ext uri="{BB962C8B-B14F-4D97-AF65-F5344CB8AC3E}">
        <p14:creationId xmlns:p14="http://schemas.microsoft.com/office/powerpoint/2010/main" val="3030487493"/>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955</Words>
  <Application>Microsoft Office PowerPoint</Application>
  <PresentationFormat>מסך רחב</PresentationFormat>
  <Paragraphs>168</Paragraphs>
  <Slides>18</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18</vt:i4>
      </vt:variant>
    </vt:vector>
  </HeadingPairs>
  <TitlesOfParts>
    <vt:vector size="23" baseType="lpstr">
      <vt:lpstr>Arial</vt:lpstr>
      <vt:lpstr>Calibri</vt:lpstr>
      <vt:lpstr>Calibri Light</vt:lpstr>
      <vt:lpstr>David</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תהליך העבודה:</vt:lpstr>
      <vt:lpstr>מצגת של PowerPoint‏</vt:lpstr>
      <vt:lpstr>תקלות שנמצאו:</vt:lpstr>
      <vt:lpstr>תקלה 2</vt:lpstr>
      <vt:lpstr>תקלה 3</vt:lpstr>
      <vt:lpstr>תקלה 4</vt:lpstr>
      <vt:lpstr>מצגת של PowerPoint‏</vt:lpstr>
      <vt:lpstr>מצגת של PowerPoint‏</vt:lpstr>
      <vt:lpstr>מצגת של PowerPoint‏</vt:lpstr>
      <vt:lpstr>מצגת של PowerPoint‏</vt:lpstr>
      <vt:lpstr>לסיום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adiel.d18@gmail.com</dc:creator>
  <cp:lastModifiedBy>גוזלן שי</cp:lastModifiedBy>
  <cp:revision>10</cp:revision>
  <dcterms:created xsi:type="dcterms:W3CDTF">2023-01-30T18:37:09Z</dcterms:created>
  <dcterms:modified xsi:type="dcterms:W3CDTF">2023-06-10T20:43:31Z</dcterms:modified>
</cp:coreProperties>
</file>