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8"/>
  </p:notesMasterIdLst>
  <p:sldIdLst>
    <p:sldId id="257" r:id="rId2"/>
    <p:sldId id="256" r:id="rId3"/>
    <p:sldId id="258" r:id="rId4"/>
    <p:sldId id="259" r:id="rId5"/>
    <p:sldId id="260" r:id="rId6"/>
    <p:sldId id="265" r:id="rId7"/>
    <p:sldId id="266" r:id="rId8"/>
    <p:sldId id="267" r:id="rId9"/>
    <p:sldId id="261" r:id="rId10"/>
    <p:sldId id="262" r:id="rId11"/>
    <p:sldId id="263" r:id="rId12"/>
    <p:sldId id="264" r:id="rId13"/>
    <p:sldId id="271" r:id="rId14"/>
    <p:sldId id="270" r:id="rId15"/>
    <p:sldId id="269" r:id="rId16"/>
    <p:sldId id="268" r:id="rId17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0F4"/>
    <a:srgbClr val="1678E4"/>
    <a:srgbClr val="FF717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סגנון בהיר 3 - הדגשה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סגנון בהיר 3 - הדגשה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סגנון בהיר 3 - הדגשה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סגנון בהיר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סגנון בהיר 3 - הדגשה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סגנון בהיר 1 - הדגשה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סגנון בהיר 1 - הדגשה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989911417322848E-2"/>
          <c:y val="9.5566492644777748E-2"/>
          <c:w val="0.86837696850393697"/>
          <c:h val="0.76340841760528932"/>
        </c:manualLayout>
      </c:layout>
      <c:pie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עמודה1</c:v>
                </c:pt>
              </c:strCache>
            </c:strRef>
          </c:tx>
          <c:explosion val="10"/>
          <c:dPt>
            <c:idx val="0"/>
            <c:bubble3D val="0"/>
            <c:explosion val="21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B82-45DD-8011-50464A60B2D6}"/>
              </c:ext>
            </c:extLst>
          </c:dPt>
          <c:dPt>
            <c:idx val="1"/>
            <c:bubble3D val="0"/>
            <c:explosion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1B82-45DD-8011-50464A60B2D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083-407B-ACEC-58160F3EE1B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sz="2400" b="1" dirty="0"/>
                      <a:t>1000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1B82-45DD-8011-50464A60B2D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z="2800" b="1" dirty="0"/>
                      <a:t>2</a:t>
                    </a:r>
                    <a:endParaRPr lang="en-US" b="1" dirty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1B82-45DD-8011-50464A60B2D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083-407B-ACEC-58160F3EE1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7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גיליון1!$A$2:$A$4</c:f>
              <c:strCache>
                <c:ptCount val="3"/>
                <c:pt idx="0">
                  <c:v>מספר הבדיקות שבוצעו בהצלחה</c:v>
                </c:pt>
                <c:pt idx="1">
                  <c:v>מספר בדיקות שנכשלו</c:v>
                </c:pt>
                <c:pt idx="2">
                  <c:v>01/07/2002</c:v>
                </c:pt>
              </c:strCache>
            </c:strRef>
          </c:cat>
          <c:val>
            <c:numRef>
              <c:f>גיליון1!$B$2:$B$4</c:f>
              <c:numCache>
                <c:formatCode>General</c:formatCode>
                <c:ptCount val="3"/>
                <c:pt idx="0">
                  <c:v>500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82-45DD-8011-50464A60B2D6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עמודה2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083-407B-ACEC-58160F3EE1B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083-407B-ACEC-58160F3EE1B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083-407B-ACEC-58160F3EE1B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גיליון1!$A$2:$A$4</c:f>
              <c:strCache>
                <c:ptCount val="3"/>
                <c:pt idx="0">
                  <c:v>מספר הבדיקות שבוצעו בהצלחה</c:v>
                </c:pt>
                <c:pt idx="1">
                  <c:v>מספר בדיקות שנכשלו</c:v>
                </c:pt>
                <c:pt idx="2">
                  <c:v>01/07/2002</c:v>
                </c:pt>
              </c:strCache>
            </c:strRef>
          </c:cat>
          <c:val>
            <c:numRef>
              <c:f>גיליון1!$C$2:$C$4</c:f>
              <c:numCache>
                <c:formatCode>General</c:formatCode>
                <c:ptCount val="3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82-45DD-8011-50464A60B2D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כמות בדיקות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7C6C-43B2-9AF7-348166391735}"/>
              </c:ext>
            </c:extLst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7C6C-43B2-9AF7-348166391735}"/>
              </c:ext>
            </c:extLst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7C6C-43B2-9AF7-348166391735}"/>
              </c:ext>
            </c:extLst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7C6C-43B2-9AF7-348166391735}"/>
              </c:ext>
            </c:extLst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7C6C-43B2-9AF7-348166391735}"/>
              </c:ext>
            </c:extLst>
          </c:dPt>
          <c:cat>
            <c:strRef>
              <c:f>גיליון1!$A$2:$A$6</c:f>
              <c:strCache>
                <c:ptCount val="5"/>
                <c:pt idx="0">
                  <c:v>very low</c:v>
                </c:pt>
                <c:pt idx="1">
                  <c:v>low</c:v>
                </c:pt>
                <c:pt idx="2">
                  <c:v>medium</c:v>
                </c:pt>
                <c:pt idx="3">
                  <c:v>high</c:v>
                </c:pt>
                <c:pt idx="4">
                  <c:v>very high</c:v>
                </c:pt>
              </c:strCache>
            </c:strRef>
          </c:cat>
          <c:val>
            <c:numRef>
              <c:f>גיליון1!$B$2:$B$6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B0-4493-96B6-52490A3B591C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7C6C-43B2-9AF7-348166391735}"/>
              </c:ext>
            </c:extLst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7C6C-43B2-9AF7-348166391735}"/>
              </c:ext>
            </c:extLst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7C6C-43B2-9AF7-348166391735}"/>
              </c:ext>
            </c:extLst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7C6C-43B2-9AF7-348166391735}"/>
              </c:ext>
            </c:extLst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7C6C-43B2-9AF7-348166391735}"/>
              </c:ext>
            </c:extLst>
          </c:dPt>
          <c:cat>
            <c:strRef>
              <c:f>גיליון1!$A$2:$A$6</c:f>
              <c:strCache>
                <c:ptCount val="5"/>
                <c:pt idx="0">
                  <c:v>very low</c:v>
                </c:pt>
                <c:pt idx="1">
                  <c:v>low</c:v>
                </c:pt>
                <c:pt idx="2">
                  <c:v>medium</c:v>
                </c:pt>
                <c:pt idx="3">
                  <c:v>high</c:v>
                </c:pt>
                <c:pt idx="4">
                  <c:v>very high</c:v>
                </c:pt>
              </c:strCache>
            </c:strRef>
          </c:cat>
          <c:val>
            <c:numRef>
              <c:f>גיליון1!$C$2:$C$6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A1B0-4493-96B6-52490A3B59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653196591"/>
        <c:axId val="653187023"/>
      </c:barChart>
      <c:catAx>
        <c:axId val="65319659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653187023"/>
        <c:crosses val="autoZero"/>
        <c:auto val="1"/>
        <c:lblAlgn val="ctr"/>
        <c:lblOffset val="100"/>
        <c:noMultiLvlLbl val="0"/>
      </c:catAx>
      <c:valAx>
        <c:axId val="653187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653196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FD69DB37-76E9-42C0-83C4-8ADAC49065C6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385F147A-5613-46F7-8A36-4F66B603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5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FFDB731-21C2-FECA-BC65-90B321E24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C19154A-9291-395C-B11D-EEA27B1D1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A3BE698-07AA-3FCE-3B48-4145FC77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A1B9-F274-4174-B6C4-A790AAFF114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954F22E-CC17-D851-A371-B23CC6A8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9232CD3-49CE-71B0-9040-14A820E4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FEA7-6D67-4A39-9615-95C71F86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D439E7-5181-D145-090D-F317C45BB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0EFB9F1-CBDC-22CC-51A3-C5433D2A2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3D601FB-FAA3-9BBA-2BBC-E828DE08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A1B9-F274-4174-B6C4-A790AAFF114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169A277-1F88-EA05-6E6C-6B5F6A1AB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16F5570-95FD-AB8D-4708-617583FB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FEA7-6D67-4A39-9615-95C71F86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5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CA09849-541A-E9C5-70E5-436FA49DA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451CCCF-F68B-9E2E-BEB2-BA0ABD97D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2E3E33-4AB8-118C-A996-A1E903EE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A1B9-F274-4174-B6C4-A790AAFF114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88B5FF0-8EB2-FAB9-39F1-FF3672212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1F6F212-7A92-B5C7-7EC2-1F3C530F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FEA7-6D67-4A39-9615-95C71F86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6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95C8DA-438C-B227-56C0-F644BC55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D79CC0-B68C-0052-15E8-6FC75852C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568E47E-F7FF-69D3-FD2B-A8DB2E08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A1B9-F274-4174-B6C4-A790AAFF114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5D6DA77-CD27-89EA-46E9-B34A36023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53C4C40-BD67-078C-1966-CB2C790E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FEA7-6D67-4A39-9615-95C71F86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2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A2A8E3D-BBDA-2F09-B440-89EF0F2AC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6B6660D-6C69-FB33-1121-16AD65A4B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7B058AF-8F27-4D77-18A9-E1D243BB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A1B9-F274-4174-B6C4-A790AAFF114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50EDAF6-7943-6E60-8F21-FFECD4CF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7CA1882-2205-3105-6444-EAE7F08E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FEA7-6D67-4A39-9615-95C71F86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4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63C44F-FAF7-E7B3-1C08-3BC3FB1C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68B36B-37B5-095C-2B4D-1E18CCC5D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72BC44A-2A0E-2ED4-3DC7-2AF74A036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3E51DA8-5115-E890-4DF5-0C288501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A1B9-F274-4174-B6C4-A790AAFF114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4184B82-A695-D3D7-519C-F1CCD6D1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F1AD27C-66C0-43E9-1738-397F66C4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FEA7-6D67-4A39-9615-95C71F86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0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13E95C-49AD-0932-32BC-00E92F5E0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B4DBBE9-3FB0-9FE8-9C10-63F3A3D97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5FBF724-0A79-7CEC-01AE-78770A3E9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28E1897-1E1C-3DCC-EBB2-EC974EA41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33A59AA-EC52-2B3A-113D-73F9D8C7D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39851C0-6CB7-D7B0-4D1C-006CCFDF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A1B9-F274-4174-B6C4-A790AAFF114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D78182B-1B69-4CDF-03D7-8883D0D7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6324CF0-88BB-4C39-FF77-A1C960E11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FEA7-6D67-4A39-9615-95C71F86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7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0938D4-D5B0-08B0-EFF8-225E2EA7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E154CF6-EF7A-C399-1ACD-A508AFCFF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A1B9-F274-4174-B6C4-A790AAFF114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E403EA0-2C67-170E-75C3-B0A64B72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72B1CA7-D538-7D67-4E3F-2F8A6DCD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FEA7-6D67-4A39-9615-95C71F86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9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196537F-0866-606B-FB14-E6581942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A1B9-F274-4174-B6C4-A790AAFF114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CEA9C56-4820-FB2B-9086-3D756E98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15922E1-84C4-79F5-0EC7-C310BEAF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FEA7-6D67-4A39-9615-95C71F86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3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97DB06-18BC-B047-17EF-1BA88954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471B6C3-679E-1594-BE05-8EBD1BC8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11DB41E-B4B6-AB8C-DB9D-F38C7B93D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80A6CF1-3F53-3831-7F41-D883CAFD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A1B9-F274-4174-B6C4-A790AAFF114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9860A53-B72D-1867-E05A-2692BAB6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C8F23B1-ABB6-D384-49C0-733CE561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FEA7-6D67-4A39-9615-95C71F86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5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BC35297-B424-DA8F-615E-B798CFD1A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BEE0483-775F-3A2A-3019-C8216E86E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848C81B-D6FD-723B-9FC8-7D02DF5C2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1982EBF-6D77-C3E7-47CD-EC522EB59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A1B9-F274-4174-B6C4-A790AAFF114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5E2F15B-24D9-7FDB-B442-C9810DC9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857FD30-779D-3361-8A31-2EB9207E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FEA7-6D67-4A39-9615-95C71F86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5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1000">
              <a:schemeClr val="bg1"/>
            </a:gs>
            <a:gs pos="0">
              <a:schemeClr val="bg1">
                <a:lumMod val="95000"/>
              </a:schemeClr>
            </a:gs>
            <a:gs pos="22000">
              <a:srgbClr val="FF7171"/>
            </a:gs>
            <a:gs pos="68000">
              <a:srgbClr val="90C0F4"/>
            </a:gs>
            <a:gs pos="100000">
              <a:schemeClr val="bg1">
                <a:lumMod val="9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511EF77-12EC-A05D-AA77-07B96D99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EF9E6E6-FADB-3EF9-2587-E208857D3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9AFFEDB-098A-5D42-61CE-8DA77ED44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A1B9-F274-4174-B6C4-A790AAFF114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6EE5CB3-35BB-EA47-A969-6C8D01A7C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79AC289-20C8-5831-FFB1-2D1DC5495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DFEA7-6D67-4A39-9615-95C71F86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2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1000">
              <a:schemeClr val="bg1"/>
            </a:gs>
            <a:gs pos="0">
              <a:schemeClr val="bg1">
                <a:lumMod val="95000"/>
              </a:schemeClr>
            </a:gs>
            <a:gs pos="22000">
              <a:srgbClr val="FF7171"/>
            </a:gs>
            <a:gs pos="68000">
              <a:srgbClr val="90C0F4"/>
            </a:gs>
            <a:gs pos="100000">
              <a:schemeClr val="bg1">
                <a:lumMod val="9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3866EB89-D93D-4FBC-3833-4B62199C7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34" t="-371" r="25752" b="75878"/>
          <a:stretch/>
        </p:blipFill>
        <p:spPr>
          <a:xfrm>
            <a:off x="0" y="0"/>
            <a:ext cx="3183347" cy="942157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5B17462-7B41-C04E-AAA8-0BEC6A864F05}"/>
              </a:ext>
            </a:extLst>
          </p:cNvPr>
          <p:cNvSpPr txBox="1"/>
          <p:nvPr/>
        </p:nvSpPr>
        <p:spPr>
          <a:xfrm flipH="1">
            <a:off x="3886698" y="2131969"/>
            <a:ext cx="476094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5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מסמך </a:t>
            </a:r>
            <a:r>
              <a:rPr lang="en-US" sz="5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he-IL" sz="5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he-IL" sz="5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אתר סופר פארם </a:t>
            </a:r>
          </a:p>
          <a:p>
            <a:pPr algn="ctr"/>
            <a:r>
              <a:rPr lang="he-IL" sz="5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און ליין</a:t>
            </a:r>
          </a:p>
          <a:p>
            <a:pPr algn="ctr"/>
            <a:endParaRPr lang="en-US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883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1000">
              <a:schemeClr val="bg1"/>
            </a:gs>
            <a:gs pos="0">
              <a:schemeClr val="bg1">
                <a:lumMod val="95000"/>
              </a:schemeClr>
            </a:gs>
            <a:gs pos="22000">
              <a:srgbClr val="FF7171"/>
            </a:gs>
            <a:gs pos="68000">
              <a:srgbClr val="90C0F4"/>
            </a:gs>
            <a:gs pos="100000">
              <a:schemeClr val="bg1">
                <a:lumMod val="9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>
            <a:extLst>
              <a:ext uri="{FF2B5EF4-FFF2-40B4-BE49-F238E27FC236}">
                <a16:creationId xmlns:a16="http://schemas.microsoft.com/office/drawing/2014/main" id="{A9037C6E-CC3F-F299-5E1C-898C5E13E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66130" cy="2438834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EB974D2-B60B-A6F9-4ECD-54843796C2A5}"/>
              </a:ext>
            </a:extLst>
          </p:cNvPr>
          <p:cNvSpPr txBox="1"/>
          <p:nvPr/>
        </p:nvSpPr>
        <p:spPr>
          <a:xfrm>
            <a:off x="4983480" y="719666"/>
            <a:ext cx="6539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4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התפלגות לפי רמת חומרה:</a:t>
            </a:r>
            <a:endParaRPr lang="en-US" sz="4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5" name="תרשים 14">
            <a:extLst>
              <a:ext uri="{FF2B5EF4-FFF2-40B4-BE49-F238E27FC236}">
                <a16:creationId xmlns:a16="http://schemas.microsoft.com/office/drawing/2014/main" id="{22A9DCA4-6B1D-53AA-2729-E37ED4713B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6714918"/>
              </p:ext>
            </p:extLst>
          </p:nvPr>
        </p:nvGraphicFramePr>
        <p:xfrm>
          <a:off x="1463040" y="719666"/>
          <a:ext cx="9479280" cy="6138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17714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1000">
              <a:schemeClr val="bg1"/>
            </a:gs>
            <a:gs pos="0">
              <a:schemeClr val="bg1">
                <a:lumMod val="95000"/>
              </a:schemeClr>
            </a:gs>
            <a:gs pos="22000">
              <a:srgbClr val="FF7171"/>
            </a:gs>
            <a:gs pos="68000">
              <a:srgbClr val="90C0F4"/>
            </a:gs>
            <a:gs pos="100000">
              <a:schemeClr val="bg1">
                <a:lumMod val="9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4F285ED-8D98-BF9E-C8E9-840D25F0AAE2}"/>
              </a:ext>
            </a:extLst>
          </p:cNvPr>
          <p:cNvSpPr txBox="1"/>
          <p:nvPr/>
        </p:nvSpPr>
        <p:spPr>
          <a:xfrm>
            <a:off x="6096000" y="884971"/>
            <a:ext cx="50198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4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נתוני תקלה:</a:t>
            </a:r>
            <a:endParaRPr lang="en-US" sz="3600" dirty="0">
              <a:solidFill>
                <a:srgbClr val="FF0000"/>
              </a:solidFill>
            </a:endParaRPr>
          </a:p>
        </p:txBody>
      </p:sp>
      <p:graphicFrame>
        <p:nvGraphicFramePr>
          <p:cNvPr id="5" name="טבלה 5">
            <a:extLst>
              <a:ext uri="{FF2B5EF4-FFF2-40B4-BE49-F238E27FC236}">
                <a16:creationId xmlns:a16="http://schemas.microsoft.com/office/drawing/2014/main" id="{0F9713E6-0176-A463-55A8-CE2FBE0D7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959258"/>
              </p:ext>
            </p:extLst>
          </p:nvPr>
        </p:nvGraphicFramePr>
        <p:xfrm>
          <a:off x="4373563" y="2617593"/>
          <a:ext cx="3444874" cy="18488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983247843"/>
                    </a:ext>
                  </a:extLst>
                </a:gridCol>
                <a:gridCol w="2444749">
                  <a:extLst>
                    <a:ext uri="{9D8B030D-6E8A-4147-A177-3AD203B41FA5}">
                      <a16:colId xmlns:a16="http://schemas.microsoft.com/office/drawing/2014/main" val="1043885281"/>
                    </a:ext>
                  </a:extLst>
                </a:gridCol>
              </a:tblGrid>
              <a:tr h="588594">
                <a:tc>
                  <a:txBody>
                    <a:bodyPr/>
                    <a:lstStyle/>
                    <a:p>
                      <a:r>
                        <a:rPr lang="he-IL" b="0" dirty="0"/>
                        <a:t>2</a:t>
                      </a:r>
                      <a:endParaRPr lang="en-US" b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b="0" dirty="0"/>
                        <a:t>מספר התקלות שדווחו</a:t>
                      </a:r>
                      <a:endParaRPr lang="en-US" b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061145"/>
                  </a:ext>
                </a:extLst>
              </a:tr>
              <a:tr h="600858">
                <a:tc>
                  <a:txBody>
                    <a:bodyPr/>
                    <a:lstStyle/>
                    <a:p>
                      <a:r>
                        <a:rPr lang="he-IL" dirty="0"/>
                        <a:t>2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מספר תקלות בהמתנה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571794"/>
                  </a:ext>
                </a:extLst>
              </a:tr>
              <a:tr h="659421"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מספר תקלות שתוקנו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144440"/>
                  </a:ext>
                </a:extLst>
              </a:tr>
            </a:tbl>
          </a:graphicData>
        </a:graphic>
      </p:graphicFrame>
      <p:pic>
        <p:nvPicPr>
          <p:cNvPr id="6" name="תמונה 5">
            <a:extLst>
              <a:ext uri="{FF2B5EF4-FFF2-40B4-BE49-F238E27FC236}">
                <a16:creationId xmlns:a16="http://schemas.microsoft.com/office/drawing/2014/main" id="{10367C7B-205C-EBB1-8318-2349BF3DB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66130" cy="243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45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B14B3E20-6191-541C-F0A8-97EE9531D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450"/>
          <a:stretch/>
        </p:blipFill>
        <p:spPr>
          <a:xfrm>
            <a:off x="0" y="-1733"/>
            <a:ext cx="1966130" cy="769441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4DC4C9B-A11C-EA4A-FBA1-0EC2284D3D71}"/>
              </a:ext>
            </a:extLst>
          </p:cNvPr>
          <p:cNvSpPr txBox="1"/>
          <p:nvPr/>
        </p:nvSpPr>
        <p:spPr>
          <a:xfrm>
            <a:off x="5717827" y="884971"/>
            <a:ext cx="5584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4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מסקנות מניתוח תקלות: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65D7EFE1-0922-2109-109A-B72C2C553839}"/>
              </a:ext>
            </a:extLst>
          </p:cNvPr>
          <p:cNvSpPr txBox="1"/>
          <p:nvPr/>
        </p:nvSpPr>
        <p:spPr>
          <a:xfrm>
            <a:off x="2514600" y="1944806"/>
            <a:ext cx="7866784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b="1" dirty="0">
                <a:solidFill>
                  <a:schemeClr val="accent1">
                    <a:lumMod val="75000"/>
                  </a:schemeClr>
                </a:solidFill>
              </a:rPr>
              <a:t>בסך הכל בוצעו 1079 בדיקות ונמצאו 2 תקלות ברמות חומרה בנוניות.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תקלות ופתרונות - קודקודייל">
            <a:extLst>
              <a:ext uri="{FF2B5EF4-FFF2-40B4-BE49-F238E27FC236}">
                <a16:creationId xmlns:a16="http://schemas.microsoft.com/office/drawing/2014/main" id="{D5A7BEDF-A6A4-4115-6290-E2F154B10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694" y="3984172"/>
            <a:ext cx="3124841" cy="21061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749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941F2F-EA49-578F-6E7A-D9A42EA5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תקלה מספר 1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310B98B-6188-5785-658E-C4326DCD6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800" b="1" dirty="0">
                <a:solidFill>
                  <a:schemeClr val="accent1">
                    <a:lumMod val="75000"/>
                  </a:schemeClr>
                </a:solidFill>
              </a:rPr>
              <a:t>נמצא בבדיקת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GUI</a:t>
            </a:r>
            <a:r>
              <a:rPr lang="he-IL" sz="2800" b="1" dirty="0">
                <a:solidFill>
                  <a:schemeClr val="accent1">
                    <a:lumMod val="75000"/>
                  </a:schemeClr>
                </a:solidFill>
              </a:rPr>
              <a:t> על דף הבית. כפתור שמוביל לקישור שאינו תקין.</a:t>
            </a:r>
          </a:p>
          <a:p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323117A-F2F5-641A-12D2-9DA133C78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6" y="5748196"/>
            <a:ext cx="11605847" cy="484622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D6E11E13-2267-ECF7-9437-11C55876D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434" y="3756874"/>
            <a:ext cx="1535898" cy="5326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C2B38EF0-DC45-6C8F-0B1C-1EA46DCF8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38" y="2694404"/>
            <a:ext cx="6011207" cy="2607987"/>
          </a:xfrm>
          <a:prstGeom prst="rect">
            <a:avLst/>
          </a:prstGeom>
        </p:spPr>
      </p:pic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226D58F8-12EB-C2C6-F940-3DCD0AB63B40}"/>
              </a:ext>
            </a:extLst>
          </p:cNvPr>
          <p:cNvSpPr/>
          <p:nvPr/>
        </p:nvSpPr>
        <p:spPr>
          <a:xfrm rot="10800000">
            <a:off x="6996169" y="3753750"/>
            <a:ext cx="1481559" cy="484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67D60014-E0B5-E797-C40A-971CFABE9A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8450"/>
          <a:stretch/>
        </p:blipFill>
        <p:spPr>
          <a:xfrm>
            <a:off x="0" y="0"/>
            <a:ext cx="1966130" cy="7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82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33C836-A738-9727-7CF8-630F8E29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תקלה מספר 2 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47B9D98-8D3E-3B8B-5936-A76CD53B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800" b="1" dirty="0">
                <a:solidFill>
                  <a:schemeClr val="accent1">
                    <a:lumMod val="75000"/>
                  </a:schemeClr>
                </a:solidFill>
              </a:rPr>
              <a:t>נמצא בבדיקת תאימות, במהלך בדיקת תהליך חיפוש מוצר בשימוש בדפדפן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firefox</a:t>
            </a:r>
            <a:r>
              <a:rPr lang="he-IL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he-IL" dirty="0"/>
              <a:t>דפדפן </a:t>
            </a:r>
            <a:r>
              <a:rPr lang="en-US" dirty="0"/>
              <a:t>chrome</a:t>
            </a:r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דפדפן </a:t>
            </a:r>
            <a:r>
              <a:rPr lang="en-US" dirty="0" err="1"/>
              <a:t>firefox</a:t>
            </a:r>
            <a:endParaRPr lang="he-IL" dirty="0"/>
          </a:p>
          <a:p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4595AC4-3958-06FD-2040-90568C53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785" y="3429000"/>
            <a:ext cx="9824015" cy="890779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D31D9E4A-93DC-0996-66B0-A8ED78BE4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568" y="5519139"/>
            <a:ext cx="9594448" cy="792761"/>
          </a:xfrm>
          <a:prstGeom prst="rect">
            <a:avLst/>
          </a:prstGeom>
        </p:spPr>
      </p:pic>
      <p:sp>
        <p:nvSpPr>
          <p:cNvPr id="8" name="חץ: ימינה 7">
            <a:extLst>
              <a:ext uri="{FF2B5EF4-FFF2-40B4-BE49-F238E27FC236}">
                <a16:creationId xmlns:a16="http://schemas.microsoft.com/office/drawing/2014/main" id="{1F23C081-A5A1-8A23-5E7F-9201F94199D5}"/>
              </a:ext>
            </a:extLst>
          </p:cNvPr>
          <p:cNvSpPr/>
          <p:nvPr/>
        </p:nvSpPr>
        <p:spPr>
          <a:xfrm rot="7339559">
            <a:off x="10747106" y="5389405"/>
            <a:ext cx="983820" cy="484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8F64128C-6F74-FC7E-D5B9-020936B2D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58" y="3877531"/>
            <a:ext cx="1222793" cy="203798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BC142D1E-42BD-9B7D-798F-4EA944B989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8450"/>
          <a:stretch/>
        </p:blipFill>
        <p:spPr>
          <a:xfrm>
            <a:off x="-3858" y="-19597"/>
            <a:ext cx="1966130" cy="7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42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150CE6-0358-7849-C65A-F45BDF78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4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המלצות לשיפורים ושינויים:</a:t>
            </a:r>
            <a:endParaRPr lang="he-IL" dirty="0"/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59D76F62-24F6-1428-33FB-97435B1EC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351338"/>
          </a:xfrm>
        </p:spPr>
        <p:txBody>
          <a:bodyPr/>
          <a:lstStyle/>
          <a:p>
            <a:r>
              <a:rPr lang="he-IL" b="1" dirty="0">
                <a:solidFill>
                  <a:schemeClr val="accent1">
                    <a:lumMod val="75000"/>
                  </a:schemeClr>
                </a:solidFill>
              </a:rPr>
              <a:t>סינון הפרסומות על מנת שיהיה יותר קל ונוח לגלול</a:t>
            </a:r>
          </a:p>
          <a:p>
            <a:r>
              <a:rPr lang="he-IL" b="1" dirty="0">
                <a:solidFill>
                  <a:schemeClr val="accent1">
                    <a:lumMod val="75000"/>
                  </a:schemeClr>
                </a:solidFill>
              </a:rPr>
              <a:t>התאמת האתר לשפות שונות</a:t>
            </a:r>
          </a:p>
          <a:p>
            <a:r>
              <a:rPr lang="he-IL" sz="2800" b="1" dirty="0">
                <a:solidFill>
                  <a:schemeClr val="accent1">
                    <a:lumMod val="75000"/>
                  </a:schemeClr>
                </a:solidFill>
              </a:rPr>
              <a:t>הגדלת כפתורי האייקון ביחס לתמונה של המוצר (אקספרס, מוכר חיצוני)</a:t>
            </a:r>
          </a:p>
          <a:p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E67D781-8493-5F27-F215-6799AD38EE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450"/>
          <a:stretch/>
        </p:blipFill>
        <p:spPr>
          <a:xfrm>
            <a:off x="0" y="0"/>
            <a:ext cx="1966130" cy="7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90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A399ED-9678-68D8-88E4-EB3FC125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4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מסקנות כלליות לאחר בדיקת האתר: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92F538B-6C89-3793-839B-302152C64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b="1" dirty="0">
                <a:solidFill>
                  <a:schemeClr val="accent1">
                    <a:lumMod val="75000"/>
                  </a:schemeClr>
                </a:solidFill>
              </a:rPr>
              <a:t>אתר סופר פארם נוח וקל לשימוש והתהליכים העסקיים עובדים בצורה תקינה ונוחה. </a:t>
            </a:r>
          </a:p>
          <a:p>
            <a:r>
              <a:rPr lang="he-IL" b="1" dirty="0">
                <a:solidFill>
                  <a:schemeClr val="accent1">
                    <a:lumMod val="75000"/>
                  </a:schemeClr>
                </a:solidFill>
              </a:rPr>
              <a:t>האתר יעיל ונותן מענה למגוון רחב של משתמשים.</a:t>
            </a:r>
          </a:p>
          <a:p>
            <a:r>
              <a:rPr lang="he-IL" b="1" dirty="0">
                <a:solidFill>
                  <a:schemeClr val="accent1">
                    <a:lumMod val="75000"/>
                  </a:schemeClr>
                </a:solidFill>
              </a:rPr>
              <a:t>האתר תומך באפשרות נגישות לבעליי מוגבלויות.</a:t>
            </a:r>
          </a:p>
          <a:p>
            <a:r>
              <a:rPr lang="he-IL" b="1" dirty="0">
                <a:solidFill>
                  <a:schemeClr val="accent1">
                    <a:lumMod val="75000"/>
                  </a:schemeClr>
                </a:solidFill>
              </a:rPr>
              <a:t>האתר אינו נגיש לשפות שונות.</a:t>
            </a:r>
          </a:p>
          <a:p>
            <a:r>
              <a:rPr lang="he-IL" b="1" dirty="0">
                <a:solidFill>
                  <a:schemeClr val="accent1">
                    <a:lumMod val="75000"/>
                  </a:schemeClr>
                </a:solidFill>
              </a:rPr>
              <a:t>נראה שצוות האתר מעדכן את הפרסומות והמבצעים באופן שותף ותדיר.</a:t>
            </a:r>
          </a:p>
          <a:p>
            <a:r>
              <a:rPr lang="he-IL" b="1" dirty="0">
                <a:solidFill>
                  <a:schemeClr val="accent1">
                    <a:lumMod val="75000"/>
                  </a:schemeClr>
                </a:solidFill>
              </a:rPr>
              <a:t> מהלך העבודה זרם והיה חוויתי מעשיר וצברנו מלא ידע. </a:t>
            </a:r>
          </a:p>
          <a:p>
            <a:r>
              <a:rPr lang="he-IL" b="1" dirty="0">
                <a:solidFill>
                  <a:schemeClr val="accent1">
                    <a:lumMod val="75000"/>
                  </a:schemeClr>
                </a:solidFill>
              </a:rPr>
              <a:t>העבודה הייתה בשיתוף פעולה מדהים בין כל חברי הצוות.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82097DA-4970-AB57-7BBE-3C4A15ECD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450"/>
          <a:stretch/>
        </p:blipFill>
        <p:spPr>
          <a:xfrm>
            <a:off x="0" y="0"/>
            <a:ext cx="1966130" cy="7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3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B9B4606-5F09-0724-54D2-112240BC191C}"/>
              </a:ext>
            </a:extLst>
          </p:cNvPr>
          <p:cNvSpPr txBox="1"/>
          <p:nvPr/>
        </p:nvSpPr>
        <p:spPr>
          <a:xfrm>
            <a:off x="1377387" y="1373972"/>
            <a:ext cx="10158650" cy="4402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 rtl="1">
              <a:lnSpc>
                <a:spcPct val="107000"/>
              </a:lnSpc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sz="2800" b="1" dirty="0">
                <a:solidFill>
                  <a:schemeClr val="accent1">
                    <a:lumMod val="75000"/>
                  </a:schemeClr>
                </a:solidFill>
              </a:rPr>
              <a:t>אתר סופר פארם, הינו אתר חדשני המשלב בין בית מרקחת למחלקות קוסמטיקה, טואלטיקה, ותינוקות, מוצרי בריאות ויופי, אופטיקה, מועדון לייף סטייל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he-IL" sz="2800" b="1" dirty="0">
                <a:solidFill>
                  <a:schemeClr val="accent1">
                    <a:lumMod val="75000"/>
                  </a:schemeClr>
                </a:solidFill>
              </a:rPr>
              <a:t>קופונים אישיים, וכן מגוון ביטוחים. וכן מבחר מגוון ורחב של מוצרים ומבצעים אטרקטיביים המתחלפים לתקופות. 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lvl="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e-IL" sz="2800" b="1" dirty="0">
                <a:solidFill>
                  <a:schemeClr val="accent1">
                    <a:lumMod val="75000"/>
                  </a:schemeClr>
                </a:solidFill>
              </a:rPr>
              <a:t>אתר סופר פארם, הינו אתר להזמנת מוצרים און ליין, הכולל בתוכו הזמנת תורים לבית מרקחת, ובדיקות ראייה ועובד בשיתוף פעולה עם רשתות נוספות.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800" b="1" dirty="0">
                <a:solidFill>
                  <a:schemeClr val="accent1">
                    <a:lumMod val="75000"/>
                  </a:schemeClr>
                </a:solidFill>
              </a:rPr>
              <a:t>אתר סופר פארם, מיועד לכלל הלקוחות.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41F91EA3-B62A-5FB6-0537-938031F06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450"/>
          <a:stretch/>
        </p:blipFill>
        <p:spPr>
          <a:xfrm>
            <a:off x="0" y="0"/>
            <a:ext cx="1966130" cy="769441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85A776A9-644F-D717-029E-8623FC67007D}"/>
              </a:ext>
            </a:extLst>
          </p:cNvPr>
          <p:cNvSpPr txBox="1"/>
          <p:nvPr/>
        </p:nvSpPr>
        <p:spPr>
          <a:xfrm>
            <a:off x="6352540" y="604531"/>
            <a:ext cx="5402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4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תיאור האתר:</a:t>
            </a:r>
            <a:endParaRPr lang="en-US" sz="4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708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1000">
              <a:schemeClr val="bg1"/>
            </a:gs>
            <a:gs pos="0">
              <a:schemeClr val="bg1">
                <a:lumMod val="95000"/>
              </a:schemeClr>
            </a:gs>
            <a:gs pos="22000">
              <a:srgbClr val="FF7171"/>
            </a:gs>
            <a:gs pos="68000">
              <a:srgbClr val="90C0F4"/>
            </a:gs>
            <a:gs pos="100000">
              <a:schemeClr val="bg1">
                <a:lumMod val="9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D8238B9D-47A2-CC86-75FB-DCBFF2825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550572"/>
              </p:ext>
            </p:extLst>
          </p:nvPr>
        </p:nvGraphicFramePr>
        <p:xfrm>
          <a:off x="2701990" y="1522639"/>
          <a:ext cx="6615403" cy="4878277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2212595">
                  <a:extLst>
                    <a:ext uri="{9D8B030D-6E8A-4147-A177-3AD203B41FA5}">
                      <a16:colId xmlns:a16="http://schemas.microsoft.com/office/drawing/2014/main" val="298281042"/>
                    </a:ext>
                  </a:extLst>
                </a:gridCol>
                <a:gridCol w="2198207">
                  <a:extLst>
                    <a:ext uri="{9D8B030D-6E8A-4147-A177-3AD203B41FA5}">
                      <a16:colId xmlns:a16="http://schemas.microsoft.com/office/drawing/2014/main" val="3393649630"/>
                    </a:ext>
                  </a:extLst>
                </a:gridCol>
                <a:gridCol w="2204601">
                  <a:extLst>
                    <a:ext uri="{9D8B030D-6E8A-4147-A177-3AD203B41FA5}">
                      <a16:colId xmlns:a16="http://schemas.microsoft.com/office/drawing/2014/main" val="3435270208"/>
                    </a:ext>
                  </a:extLst>
                </a:gridCol>
              </a:tblGrid>
              <a:tr h="512087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2400" dirty="0">
                          <a:effectLst/>
                        </a:rPr>
                        <a:t>נושא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2400">
                          <a:effectLst/>
                        </a:rPr>
                        <a:t>תאריך התחלה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2400">
                          <a:effectLst/>
                        </a:rPr>
                        <a:t>תאריך סיום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967450"/>
                  </a:ext>
                </a:extLst>
              </a:tr>
              <a:tr h="621142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2400" dirty="0">
                          <a:effectLst/>
                        </a:rPr>
                        <a:t>כתיבת דרישות+ מסמכי אפיון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2400">
                          <a:effectLst/>
                        </a:rPr>
                        <a:t>5.1.23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2400">
                          <a:effectLst/>
                        </a:rPr>
                        <a:t>12.1.23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7136625"/>
                  </a:ext>
                </a:extLst>
              </a:tr>
              <a:tr h="1025754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2400" dirty="0">
                          <a:effectLst/>
                        </a:rPr>
                        <a:t>כתיבת עץ מערכת+ מסמך תרחישי בדיקה.</a:t>
                      </a:r>
                      <a:r>
                        <a:rPr lang="en-US" sz="2400" dirty="0" err="1">
                          <a:effectLst/>
                        </a:rPr>
                        <a:t>stp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2400">
                          <a:effectLst/>
                        </a:rPr>
                        <a:t>16.1.23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2400">
                          <a:effectLst/>
                        </a:rPr>
                        <a:t>19.1.23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2941672"/>
                  </a:ext>
                </a:extLst>
              </a:tr>
              <a:tr h="758647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Std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19.1.23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30.1.23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3194678"/>
                  </a:ext>
                </a:extLst>
              </a:tr>
              <a:tr h="512087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2400">
                          <a:effectLst/>
                        </a:rPr>
                        <a:t>הרצה ודיווח של תקלות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30.1.23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2.2.23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4497374"/>
                  </a:ext>
                </a:extLst>
              </a:tr>
              <a:tr h="535794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2400">
                          <a:effectLst/>
                        </a:rPr>
                        <a:t>הצגת הפרויקט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6.2.23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9.2.23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0421911"/>
                  </a:ext>
                </a:extLst>
              </a:tr>
            </a:tbl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D258672-B8A5-9F43-DEC8-8FC3DDCD689D}"/>
              </a:ext>
            </a:extLst>
          </p:cNvPr>
          <p:cNvSpPr txBox="1"/>
          <p:nvPr/>
        </p:nvSpPr>
        <p:spPr>
          <a:xfrm>
            <a:off x="5991120" y="457084"/>
            <a:ext cx="57532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4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תיאור תהליך הבדיקות: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61C1826-0A2B-1CC1-4312-81F6F623F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08"/>
            <a:ext cx="1966130" cy="243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1000">
              <a:schemeClr val="bg1"/>
            </a:gs>
            <a:gs pos="0">
              <a:schemeClr val="bg1">
                <a:lumMod val="95000"/>
              </a:schemeClr>
            </a:gs>
            <a:gs pos="22000">
              <a:srgbClr val="FF7171"/>
            </a:gs>
            <a:gs pos="68000">
              <a:srgbClr val="90C0F4"/>
            </a:gs>
            <a:gs pos="100000">
              <a:schemeClr val="bg1">
                <a:lumMod val="9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BE2D3B8-0A24-9B00-BF77-2754AC7FF930}"/>
              </a:ext>
            </a:extLst>
          </p:cNvPr>
          <p:cNvSpPr txBox="1"/>
          <p:nvPr/>
        </p:nvSpPr>
        <p:spPr>
          <a:xfrm>
            <a:off x="4752528" y="449976"/>
            <a:ext cx="7072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4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הצוות שעבד על בדיקת האתר:</a:t>
            </a:r>
            <a:endParaRPr lang="en-US" sz="4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טבלה 7">
            <a:extLst>
              <a:ext uri="{FF2B5EF4-FFF2-40B4-BE49-F238E27FC236}">
                <a16:creationId xmlns:a16="http://schemas.microsoft.com/office/drawing/2014/main" id="{1376FE2B-0697-6368-E5F9-A3CC88275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246410"/>
              </p:ext>
            </p:extLst>
          </p:nvPr>
        </p:nvGraphicFramePr>
        <p:xfrm>
          <a:off x="2620218" y="1830943"/>
          <a:ext cx="6951563" cy="4355377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592395">
                  <a:extLst>
                    <a:ext uri="{9D8B030D-6E8A-4147-A177-3AD203B41FA5}">
                      <a16:colId xmlns:a16="http://schemas.microsoft.com/office/drawing/2014/main" val="4278272190"/>
                    </a:ext>
                  </a:extLst>
                </a:gridCol>
                <a:gridCol w="2359168">
                  <a:extLst>
                    <a:ext uri="{9D8B030D-6E8A-4147-A177-3AD203B41FA5}">
                      <a16:colId xmlns:a16="http://schemas.microsoft.com/office/drawing/2014/main" val="1810986706"/>
                    </a:ext>
                  </a:extLst>
                </a:gridCol>
              </a:tblGrid>
              <a:tr h="734271">
                <a:tc>
                  <a:txBody>
                    <a:bodyPr/>
                    <a:lstStyle/>
                    <a:p>
                      <a:r>
                        <a:rPr lang="he-IL" sz="2800" b="0" dirty="0">
                          <a:ln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אחראי בדיקות תהליכי הרשמה והתחברות.</a:t>
                      </a:r>
                      <a:endParaRPr lang="en-US" sz="2800" b="0" dirty="0">
                        <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2800" b="0" i="0" u="none" strike="noStrike" kern="1200" cap="none" spc="0" normalizeH="0" baseline="0" noProof="0" dirty="0" err="1">
                          <a:ln>
                            <a:solidFill>
                              <a:srgbClr val="5B9BD5">
                                <a:lumMod val="60000"/>
                                <a:lumOff val="4000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שיקו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solidFill>
                            <a:srgbClr val="5B9BD5">
                              <a:lumMod val="60000"/>
                              <a:lumOff val="4000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he-IL" sz="2800" dirty="0">
                        <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920749"/>
                  </a:ext>
                </a:extLst>
              </a:tr>
              <a:tr h="575857">
                <a:tc>
                  <a:txBody>
                    <a:bodyPr/>
                    <a:lstStyle/>
                    <a:p>
                      <a:r>
                        <a:rPr lang="he-IL" sz="2800" dirty="0">
                          <a:ln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אחראי על תהליך חיפוש מוצר והוספה לסל.</a:t>
                      </a:r>
                      <a:endParaRPr lang="en-US" sz="2800" dirty="0">
                        <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2800" dirty="0">
                          <a:ln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יעקב</a:t>
                      </a:r>
                      <a:endParaRPr lang="en-US" sz="2800" dirty="0">
                        <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94826"/>
                  </a:ext>
                </a:extLst>
              </a:tr>
              <a:tr h="575857">
                <a:tc>
                  <a:txBody>
                    <a:bodyPr/>
                    <a:lstStyle/>
                    <a:p>
                      <a:r>
                        <a:rPr lang="he-IL" sz="2800" dirty="0">
                          <a:ln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ראש צוות ואחראי לבדיקת דף הבית.</a:t>
                      </a:r>
                      <a:endParaRPr lang="en-US" sz="2800" dirty="0">
                        <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2800" dirty="0">
                          <a:ln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שי </a:t>
                      </a:r>
                      <a:endParaRPr lang="en-US" sz="2800" dirty="0">
                        <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690249"/>
                  </a:ext>
                </a:extLst>
              </a:tr>
              <a:tr h="575857">
                <a:tc>
                  <a:txBody>
                    <a:bodyPr/>
                    <a:lstStyle/>
                    <a:p>
                      <a:r>
                        <a:rPr lang="he-IL" sz="2800" dirty="0">
                          <a:ln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אחראית בדיקת דף הבית.</a:t>
                      </a:r>
                      <a:endParaRPr lang="en-US" sz="2800" dirty="0">
                        <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2800" dirty="0">
                          <a:ln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נופר</a:t>
                      </a:r>
                      <a:endParaRPr lang="en-US" sz="2800" dirty="0">
                        <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711071"/>
                  </a:ext>
                </a:extLst>
              </a:tr>
              <a:tr h="734271">
                <a:tc>
                  <a:txBody>
                    <a:bodyPr/>
                    <a:lstStyle/>
                    <a:p>
                      <a:r>
                        <a:rPr lang="he-IL" sz="2800" dirty="0">
                          <a:ln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אחראית על בדיקת תהליך קביעת תור לבית מרקחת.</a:t>
                      </a:r>
                      <a:endParaRPr lang="en-US" sz="2800" dirty="0">
                        <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2800" dirty="0">
                          <a:ln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עדיאל</a:t>
                      </a:r>
                      <a:endParaRPr lang="en-US" sz="2800" dirty="0">
                        <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54620"/>
                  </a:ext>
                </a:extLst>
              </a:tr>
            </a:tbl>
          </a:graphicData>
        </a:graphic>
      </p:graphicFrame>
      <p:pic>
        <p:nvPicPr>
          <p:cNvPr id="8" name="תמונה 7">
            <a:extLst>
              <a:ext uri="{FF2B5EF4-FFF2-40B4-BE49-F238E27FC236}">
                <a16:creationId xmlns:a16="http://schemas.microsoft.com/office/drawing/2014/main" id="{1DA455DD-114B-D41C-8691-B07ED0802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66130" cy="243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3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1000">
              <a:schemeClr val="bg1"/>
            </a:gs>
            <a:gs pos="0">
              <a:schemeClr val="bg1">
                <a:lumMod val="95000"/>
              </a:schemeClr>
            </a:gs>
            <a:gs pos="22000">
              <a:srgbClr val="FF7171"/>
            </a:gs>
            <a:gs pos="68000">
              <a:srgbClr val="90C0F4"/>
            </a:gs>
            <a:gs pos="100000">
              <a:schemeClr val="bg1">
                <a:lumMod val="9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D708B992-C4D3-7ED0-0431-EDD81EF24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66130" cy="2438834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BFE4476A-B57F-1959-B9BE-5ED9D2926EE2}"/>
              </a:ext>
            </a:extLst>
          </p:cNvPr>
          <p:cNvSpPr txBox="1"/>
          <p:nvPr/>
        </p:nvSpPr>
        <p:spPr>
          <a:xfrm>
            <a:off x="6096000" y="434995"/>
            <a:ext cx="5654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4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תכנון מול ביצוע:</a:t>
            </a:r>
            <a:endParaRPr lang="en-US" sz="4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טבלה 10">
            <a:extLst>
              <a:ext uri="{FF2B5EF4-FFF2-40B4-BE49-F238E27FC236}">
                <a16:creationId xmlns:a16="http://schemas.microsoft.com/office/drawing/2014/main" id="{DB570879-785C-B81D-BEF5-981DB390E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044850"/>
              </p:ext>
            </p:extLst>
          </p:nvPr>
        </p:nvGraphicFramePr>
        <p:xfrm>
          <a:off x="1840373" y="48918"/>
          <a:ext cx="5775767" cy="680908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923230">
                  <a:extLst>
                    <a:ext uri="{9D8B030D-6E8A-4147-A177-3AD203B41FA5}">
                      <a16:colId xmlns:a16="http://schemas.microsoft.com/office/drawing/2014/main" val="2531321399"/>
                    </a:ext>
                  </a:extLst>
                </a:gridCol>
                <a:gridCol w="1923230">
                  <a:extLst>
                    <a:ext uri="{9D8B030D-6E8A-4147-A177-3AD203B41FA5}">
                      <a16:colId xmlns:a16="http://schemas.microsoft.com/office/drawing/2014/main" val="1136031592"/>
                    </a:ext>
                  </a:extLst>
                </a:gridCol>
                <a:gridCol w="1929307">
                  <a:extLst>
                    <a:ext uri="{9D8B030D-6E8A-4147-A177-3AD203B41FA5}">
                      <a16:colId xmlns:a16="http://schemas.microsoft.com/office/drawing/2014/main" val="1182764797"/>
                    </a:ext>
                  </a:extLst>
                </a:gridCol>
              </a:tblGrid>
              <a:tr h="39428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e-IL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ביצוע</a:t>
                      </a:r>
                      <a:endParaRPr 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/>
                        </a:gs>
                        <a:gs pos="50000">
                          <a:schemeClr val="tx2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e-IL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תכנון</a:t>
                      </a:r>
                      <a:endParaRPr 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/>
                        </a:gs>
                        <a:gs pos="50000">
                          <a:schemeClr val="tx2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סוג הבדיקה</a:t>
                      </a:r>
                      <a:endParaRPr 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/>
                        </a:gs>
                        <a:gs pos="50000">
                          <a:schemeClr val="tx2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65841647"/>
                  </a:ext>
                </a:extLst>
              </a:tr>
              <a:tr h="113018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e-IL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בוצע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/>
                        </a:gs>
                        <a:gs pos="50000">
                          <a:schemeClr val="tx2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e-IL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לבדוק את חוקיות השדות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e-IL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לוודא שהממשק הגרפי תקין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e-IL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לוודא את תפקודם של השדות והפקדים</a:t>
                      </a:r>
                      <a:endParaRPr 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/>
                        </a:gs>
                        <a:gs pos="50000">
                          <a:schemeClr val="tx2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בדיקות </a:t>
                      </a: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GUI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1"/>
                        </a:gs>
                        <a:gs pos="50000">
                          <a:schemeClr val="tx2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67356631"/>
                  </a:ext>
                </a:extLst>
              </a:tr>
              <a:tr h="614232">
                <a:tc>
                  <a:txBody>
                    <a:bodyPr/>
                    <a:lstStyle/>
                    <a:p>
                      <a:r>
                        <a:rPr lang="he-IL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בוצע</a:t>
                      </a:r>
                      <a:endParaRPr lang="en-US" sz="1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/>
                        </a:gs>
                        <a:gs pos="50000">
                          <a:schemeClr val="tx2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לבדוק את פעילות המערכת מול מסד הנתונים בתהליך ההרשמה וההתחברות.</a:t>
                      </a:r>
                      <a:endParaRPr 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/>
                        </a:gs>
                        <a:gs pos="50000">
                          <a:schemeClr val="tx2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בדיקת </a:t>
                      </a:r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CRUD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1"/>
                        </a:gs>
                        <a:gs pos="50000">
                          <a:schemeClr val="tx2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61334753"/>
                  </a:ext>
                </a:extLst>
              </a:tr>
              <a:tr h="958202">
                <a:tc>
                  <a:txBody>
                    <a:bodyPr/>
                    <a:lstStyle/>
                    <a:p>
                      <a:r>
                        <a:rPr lang="he-IL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בוצע</a:t>
                      </a:r>
                      <a:endParaRPr lang="en-US" sz="1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/>
                        </a:gs>
                        <a:gs pos="50000">
                          <a:schemeClr val="tx2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e-IL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לוודא שהתהליכים העסקיים במערכת תקינים: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he-IL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הרשמה והתחברות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he-IL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הזמנת תורים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he-IL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חיפוש מוצר</a:t>
                      </a:r>
                      <a:endParaRPr 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/>
                        </a:gs>
                        <a:gs pos="50000">
                          <a:schemeClr val="tx2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בדיקת</a:t>
                      </a:r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E2E 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1"/>
                        </a:gs>
                        <a:gs pos="50000">
                          <a:schemeClr val="tx2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91248908"/>
                  </a:ext>
                </a:extLst>
              </a:tr>
              <a:tr h="130217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e-IL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בוצע</a:t>
                      </a:r>
                      <a:endParaRPr lang="en-US" sz="1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/>
                        </a:gs>
                        <a:gs pos="50000">
                          <a:schemeClr val="tx2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e-IL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לבדוק את החוויה הכוללת עם המערכת: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e-IL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מאורגנת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e-IL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נוחה לשימוש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e-IL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קלה לניווט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e-IL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ניתן לפתור תהליכים עסקיים במהרה</a:t>
                      </a:r>
                      <a:endParaRPr 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/>
                        </a:gs>
                        <a:gs pos="50000">
                          <a:schemeClr val="tx2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highlight>
                            <a:srgbClr val="00FF00"/>
                          </a:highlight>
                        </a:rPr>
                        <a:t>בדיקת </a:t>
                      </a:r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highlight>
                            <a:srgbClr val="00FF00"/>
                          </a:highlight>
                        </a:rPr>
                        <a:t>UX </a:t>
                      </a:r>
                      <a:r>
                        <a:rPr lang="he-IL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highlight>
                            <a:srgbClr val="00FF00"/>
                          </a:highlight>
                        </a:rPr>
                        <a:t>+שימושיות</a:t>
                      </a:r>
                      <a:endParaRPr lang="en-US" sz="1800" b="1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/>
                        </a:gs>
                        <a:gs pos="50000">
                          <a:schemeClr val="tx2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61393854"/>
                  </a:ext>
                </a:extLst>
              </a:tr>
              <a:tr h="147415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e-IL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בוצע</a:t>
                      </a:r>
                      <a:endParaRPr lang="en-US" sz="1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/>
                        </a:gs>
                        <a:gs pos="50000">
                          <a:schemeClr val="tx2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לבדוק כיצד המערכת מתאימה את עצמה בסביבות עבודה שונות: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e-IL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חומרה-</a:t>
                      </a:r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,IOS </a:t>
                      </a:r>
                      <a:endParaRPr lang="he-IL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e-IL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דפדפן –</a:t>
                      </a:r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chrome ,</a:t>
                      </a:r>
                      <a:r>
                        <a:rPr lang="en-US" sz="12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firefox</a:t>
                      </a:r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,explorer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e-IL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מערכת הפעלה </a:t>
                      </a:r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windows</a:t>
                      </a:r>
                      <a:r>
                        <a:rPr lang="he-IL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אנדרואיד</a:t>
                      </a:r>
                      <a:endParaRPr 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/>
                        </a:gs>
                        <a:gs pos="50000">
                          <a:schemeClr val="tx2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highlight>
                            <a:srgbClr val="00FF00"/>
                          </a:highlight>
                        </a:rPr>
                        <a:t>בדיקת תאימות</a:t>
                      </a:r>
                      <a:endParaRPr lang="en-US" sz="1800" b="1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/>
                        </a:gs>
                        <a:gs pos="50000">
                          <a:schemeClr val="tx2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64817153"/>
                  </a:ext>
                </a:extLst>
              </a:tr>
              <a:tr h="65408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e-IL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בוצע</a:t>
                      </a:r>
                      <a:endParaRPr lang="en-US" sz="1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/>
                        </a:gs>
                        <a:gs pos="50000">
                          <a:schemeClr val="tx2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לבדוק את התממשקות עם אתרים שונים </a:t>
                      </a:r>
                    </a:p>
                    <a:p>
                      <a:r>
                        <a:rPr lang="he-IL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Facebook </a:t>
                      </a:r>
                      <a:r>
                        <a:rPr lang="he-IL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/>
                        </a:gs>
                        <a:gs pos="50000">
                          <a:schemeClr val="tx2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highlight>
                            <a:srgbClr val="00FF00"/>
                          </a:highlight>
                        </a:rPr>
                        <a:t>בדיקת ממשקים</a:t>
                      </a:r>
                      <a:endParaRPr lang="en-US" sz="1800" b="1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/>
                        </a:gs>
                        <a:gs pos="50000">
                          <a:schemeClr val="tx2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58881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32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6F5A33E2-7D12-95DE-B944-D235B139BD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913"/>
          <a:stretch/>
        </p:blipFill>
        <p:spPr>
          <a:xfrm>
            <a:off x="0" y="11110"/>
            <a:ext cx="2192934" cy="1008818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085C9F0-CD2C-E2DB-54E6-51EFD7891441}"/>
              </a:ext>
            </a:extLst>
          </p:cNvPr>
          <p:cNvSpPr txBox="1"/>
          <p:nvPr/>
        </p:nvSpPr>
        <p:spPr>
          <a:xfrm>
            <a:off x="5907071" y="589844"/>
            <a:ext cx="5837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4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בעיות במהלך הביצועים: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984008D7-41E9-0234-B723-ADA534FA2501}"/>
              </a:ext>
            </a:extLst>
          </p:cNvPr>
          <p:cNvSpPr txBox="1"/>
          <p:nvPr/>
        </p:nvSpPr>
        <p:spPr>
          <a:xfrm>
            <a:off x="3159889" y="2020785"/>
            <a:ext cx="8283149" cy="2608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800" b="1" dirty="0">
                <a:solidFill>
                  <a:schemeClr val="accent1">
                    <a:lumMod val="75000"/>
                  </a:schemeClr>
                </a:solidFill>
              </a:rPr>
              <a:t>התמודדות עם אתגר של עבודה מרחוק ואינטראקציה עם זום </a:t>
            </a:r>
            <a:r>
              <a:rPr lang="he-IL" sz="2800" b="1" dirty="0" err="1">
                <a:solidFill>
                  <a:schemeClr val="accent1">
                    <a:lumMod val="75000"/>
                  </a:schemeClr>
                </a:solidFill>
              </a:rPr>
              <a:t>וואטצאפ</a:t>
            </a:r>
            <a:r>
              <a:rPr lang="he-IL" sz="2800" b="1" dirty="0">
                <a:solidFill>
                  <a:schemeClr val="accent1">
                    <a:lumMod val="75000"/>
                  </a:schemeClr>
                </a:solidFill>
              </a:rPr>
              <a:t> ומייל.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800" b="1" dirty="0">
                <a:solidFill>
                  <a:schemeClr val="accent1">
                    <a:lumMod val="75000"/>
                  </a:schemeClr>
                </a:solidFill>
              </a:rPr>
              <a:t> שעות עבודה מאוחרות אחרי יום עבודה.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800" b="1" dirty="0">
                <a:solidFill>
                  <a:schemeClr val="accent1">
                    <a:lumMod val="75000"/>
                  </a:schemeClr>
                </a:solidFill>
              </a:rPr>
              <a:t>נפילות ברשת האינטרנט.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32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589003E-15A6-A6B0-B614-753F108C561A}"/>
              </a:ext>
            </a:extLst>
          </p:cNvPr>
          <p:cNvSpPr txBox="1"/>
          <p:nvPr/>
        </p:nvSpPr>
        <p:spPr>
          <a:xfrm>
            <a:off x="5907071" y="811031"/>
            <a:ext cx="5837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4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תיאור סביבת הבדיקות: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2859EEC-44CC-6D8A-E783-6E548E4A2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92934" cy="2720167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86BE311-20EC-15F3-48C8-E4EF6CC498DB}"/>
              </a:ext>
            </a:extLst>
          </p:cNvPr>
          <p:cNvSpPr txBox="1"/>
          <p:nvPr/>
        </p:nvSpPr>
        <p:spPr>
          <a:xfrm>
            <a:off x="4796720" y="2340391"/>
            <a:ext cx="6096000" cy="1961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800" b="1" dirty="0">
                <a:solidFill>
                  <a:schemeClr val="accent1">
                    <a:lumMod val="75000"/>
                  </a:schemeClr>
                </a:solidFill>
              </a:rPr>
              <a:t>חומרה-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,IOS </a:t>
            </a:r>
            <a:endParaRPr lang="he-IL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800" b="1" dirty="0">
                <a:solidFill>
                  <a:schemeClr val="accent1">
                    <a:lumMod val="75000"/>
                  </a:schemeClr>
                </a:solidFill>
              </a:rPr>
              <a:t>דפדפן –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chrome ,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firefox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,explorer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800" b="1" dirty="0">
                <a:solidFill>
                  <a:schemeClr val="accent1">
                    <a:lumMod val="75000"/>
                  </a:schemeClr>
                </a:solidFill>
              </a:rPr>
              <a:t>מערכת הפעלה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windows</a:t>
            </a:r>
            <a:r>
              <a:rPr lang="he-IL" sz="2800" b="1" dirty="0">
                <a:solidFill>
                  <a:schemeClr val="accent1">
                    <a:lumMod val="75000"/>
                  </a:schemeClr>
                </a:solidFill>
              </a:rPr>
              <a:t> אנדרואיד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174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2C243BC0-F8A0-9654-B754-8575FDA81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016"/>
          <a:stretch/>
        </p:blipFill>
        <p:spPr>
          <a:xfrm>
            <a:off x="0" y="0"/>
            <a:ext cx="2192934" cy="897211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7F105B2-CD92-D77F-D539-7A3B8C025DAD}"/>
              </a:ext>
            </a:extLst>
          </p:cNvPr>
          <p:cNvSpPr txBox="1"/>
          <p:nvPr/>
        </p:nvSpPr>
        <p:spPr>
          <a:xfrm>
            <a:off x="6776091" y="664869"/>
            <a:ext cx="5001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4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הערכת איכות האתר: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F317F9E5-FFD5-F8A4-208D-17855C22A21B}"/>
              </a:ext>
            </a:extLst>
          </p:cNvPr>
          <p:cNvSpPr txBox="1"/>
          <p:nvPr/>
        </p:nvSpPr>
        <p:spPr>
          <a:xfrm>
            <a:off x="6776091" y="2017757"/>
            <a:ext cx="5001207" cy="35035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e-IL" sz="2400" b="1" u="sng" dirty="0">
                <a:solidFill>
                  <a:schemeClr val="accent1">
                    <a:lumMod val="75000"/>
                  </a:schemeClr>
                </a:solidFill>
              </a:rPr>
              <a:t>יתרונות</a:t>
            </a:r>
            <a:r>
              <a:rPr lang="he-IL" sz="18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b="1" dirty="0">
                <a:solidFill>
                  <a:schemeClr val="accent1">
                    <a:lumMod val="75000"/>
                  </a:schemeClr>
                </a:solidFill>
              </a:rPr>
              <a:t>האתר מאוד נוח פשוט מהיר וקל לשימוש וממקד את המשתמש בהתאם לצרכיו.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800" b="1" dirty="0">
                <a:solidFill>
                  <a:schemeClr val="accent1">
                    <a:lumMod val="75000"/>
                  </a:schemeClr>
                </a:solidFill>
              </a:rPr>
              <a:t>ניתן לקבל </a:t>
            </a:r>
            <a:r>
              <a:rPr lang="he-IL" b="1" dirty="0">
                <a:solidFill>
                  <a:schemeClr val="accent1">
                    <a:lumMod val="75000"/>
                  </a:schemeClr>
                </a:solidFill>
              </a:rPr>
              <a:t>מגוון שירותי און ליין.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800" b="1" dirty="0">
                <a:solidFill>
                  <a:schemeClr val="accent1">
                    <a:lumMod val="75000"/>
                  </a:schemeClr>
                </a:solidFill>
              </a:rPr>
              <a:t>האתר מציע שירותי משלוחים עד הבית.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b="1" dirty="0">
                <a:solidFill>
                  <a:schemeClr val="accent1">
                    <a:lumMod val="75000"/>
                  </a:schemeClr>
                </a:solidFill>
              </a:rPr>
              <a:t>האתר עובד בשיתוף עם קופות החולים השונות.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800" b="1" dirty="0">
                <a:solidFill>
                  <a:schemeClr val="accent1">
                    <a:lumMod val="75000"/>
                  </a:schemeClr>
                </a:solidFill>
              </a:rPr>
              <a:t>ניתן לקבל מבצעים בלעדיים בהזמנות באתר האון ליין. 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031CA07-0642-4FAE-6224-2630A5EC86EA}"/>
              </a:ext>
            </a:extLst>
          </p:cNvPr>
          <p:cNvSpPr txBox="1"/>
          <p:nvPr/>
        </p:nvSpPr>
        <p:spPr>
          <a:xfrm>
            <a:off x="414702" y="2019552"/>
            <a:ext cx="6096000" cy="47565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e-IL" sz="2400" b="1" u="sng" dirty="0">
                <a:solidFill>
                  <a:schemeClr val="accent1">
                    <a:lumMod val="75000"/>
                  </a:schemeClr>
                </a:solidFill>
              </a:rPr>
              <a:t>חסרונות</a:t>
            </a:r>
            <a:r>
              <a:rPr lang="he-IL" sz="18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800" b="1" dirty="0">
                <a:solidFill>
                  <a:schemeClr val="accent1">
                    <a:lumMod val="75000"/>
                  </a:schemeClr>
                </a:solidFill>
              </a:rPr>
              <a:t>במהלך סבב הבדיקות התגלו תקלות ברמת חומרה מדיום אף אחת מהן לא הייתה ברמת חומרה קריטית. התקלות מכבידות על המשתמש בניווט באתר, אך תקלות אלו אינן גרומות לשיבוש בתהליכים העסקיים</a:t>
            </a:r>
            <a:r>
              <a:rPr lang="he-IL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b="1" dirty="0">
                <a:solidFill>
                  <a:schemeClr val="accent1">
                    <a:lumMod val="75000"/>
                  </a:schemeClr>
                </a:solidFill>
              </a:rPr>
              <a:t>ניתן להזין פרטים רק בשפה העברית והאנגלית.</a:t>
            </a:r>
            <a:r>
              <a:rPr lang="he-IL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b="1" dirty="0">
                <a:solidFill>
                  <a:schemeClr val="accent1">
                    <a:lumMod val="75000"/>
                  </a:schemeClr>
                </a:solidFill>
              </a:rPr>
              <a:t>האתר זמין רק בשפה העברית.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b="1" dirty="0">
                <a:solidFill>
                  <a:schemeClr val="accent1">
                    <a:lumMod val="75000"/>
                  </a:schemeClr>
                </a:solidFill>
              </a:rPr>
              <a:t>יותר מידי פרסומות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b="1" dirty="0">
                <a:solidFill>
                  <a:schemeClr val="accent1">
                    <a:lumMod val="75000"/>
                  </a:schemeClr>
                </a:solidFill>
              </a:rPr>
              <a:t>בתהליך חיפוש מוצר בעת לחיצה על אייקון המיקרופון ולא מדברים 4 שניות המיקפון יוצא מכלל שימוש ממשיך להבהב ולא קולט שמע. 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48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F502E7FE-1D4B-808C-27D8-776982729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92934" cy="2720167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C0E8456-7000-B37B-9827-67FDD1CB1CBB}"/>
              </a:ext>
            </a:extLst>
          </p:cNvPr>
          <p:cNvSpPr txBox="1"/>
          <p:nvPr/>
        </p:nvSpPr>
        <p:spPr>
          <a:xfrm>
            <a:off x="6327692" y="698554"/>
            <a:ext cx="50198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4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נתוני הבדיקות:</a:t>
            </a:r>
            <a:endParaRPr lang="en-US" sz="3600" dirty="0">
              <a:solidFill>
                <a:srgbClr val="FF0000"/>
              </a:solidFill>
            </a:endParaRPr>
          </a:p>
        </p:txBody>
      </p:sp>
      <p:graphicFrame>
        <p:nvGraphicFramePr>
          <p:cNvPr id="11" name="תרשים 10">
            <a:extLst>
              <a:ext uri="{FF2B5EF4-FFF2-40B4-BE49-F238E27FC236}">
                <a16:creationId xmlns:a16="http://schemas.microsoft.com/office/drawing/2014/main" id="{90BBDA39-431C-BEBE-E79C-6CBCA76183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4573358"/>
              </p:ext>
            </p:extLst>
          </p:nvPr>
        </p:nvGraphicFramePr>
        <p:xfrm>
          <a:off x="2032000" y="1101012"/>
          <a:ext cx="8128000" cy="5037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8822797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3386</TotalTime>
  <Words>646</Words>
  <Application>Microsoft Office PowerPoint</Application>
  <PresentationFormat>מסך רחב</PresentationFormat>
  <Paragraphs>128</Paragraphs>
  <Slides>16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תקלה מספר 1 </vt:lpstr>
      <vt:lpstr>תקלה מספר 2  </vt:lpstr>
      <vt:lpstr>המלצות לשיפורים ושינויים:</vt:lpstr>
      <vt:lpstr>מסקנות כלליות לאחר בדיקת האתר: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adiel.d18@gmail.com</dc:creator>
  <cp:lastModifiedBy>4655 gozlan</cp:lastModifiedBy>
  <cp:revision>6</cp:revision>
  <dcterms:created xsi:type="dcterms:W3CDTF">2023-01-30T18:37:09Z</dcterms:created>
  <dcterms:modified xsi:type="dcterms:W3CDTF">2023-02-06T18:41:38Z</dcterms:modified>
</cp:coreProperties>
</file>