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02B3-F980-4186-BA43-ED489B9A909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CB0E4-CD37-482E-8B7B-F324C7D5A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B0E4-CD37-482E-8B7B-F324C7D5A4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5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7701-AB60-9D2E-E615-ACC38FAB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EC56-3E2D-981A-BB17-6D6546BE3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C81F1-3963-C6B9-E75B-FC186BBA3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F48F-6EB7-3D31-0395-8226DD10F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B0E4-CD37-482E-8B7B-F324C7D5A4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0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DE1E-BCEC-F9AC-94B4-472585B2C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F8ADC-6060-BC7C-D90D-5D33ABAA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6521-4C0C-C941-8A13-C8DE2493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37AE-69F2-8D47-79E5-78F905FC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0DFE-3DB0-F0EB-4716-9897E7BF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BFC0-264B-F748-7265-9B9A1993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2628E-693D-E368-2050-1DFDFABF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E7EC-C875-6174-CD2F-5E774FF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1E3-7F99-52F8-3386-AB89905B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47A5-9B36-EFC0-3F66-8C6C8CBF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90BBF-1664-6F8A-231A-A9500F1C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9E3D-47A2-DA91-E772-817A5B78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3C02-8382-13F1-27ED-4F87903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7EBF-6C0C-48AC-4825-C7C05870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5D88-1115-47E0-1F7C-3BC863E9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B06E-1BCB-CF67-98D7-24C25DD1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2723-367F-1671-2A0D-AEF7E9DE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261F-53BD-3A8C-D83D-7494AB06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A7E8-C4AF-87FD-443F-2D5D200F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C419-85C7-CE5B-B7CD-130D02D9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2A15-DBD4-2795-97EA-F98AC7ED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E2E6-82C8-BD7A-6166-66BB4454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4450-5872-8916-1977-150BC5E4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21B4-7E67-24A7-5B26-79F5EA69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FD60-17B1-6B28-76B9-C9AA9AD2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012-505F-1E0D-1455-F52551D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569E-B289-DC3F-2645-B51E4AF3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D7ADE-278C-CF22-75BF-1425A0CB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75DA-7BCD-842A-357E-79D00094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81A8-DAEC-A47A-CADE-4D94249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446BA-0A97-35DB-C9F8-F4218488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0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AFF2-578F-DF6C-9E5E-7FD81476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1165-9286-92E3-9D88-7AE55EFE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1EE1-2D96-FEFA-E7E0-803E4D4A1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3BCFD-5F46-FCB1-F277-0536ABD69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85795-CAE3-27FE-B9C7-9349DF8A2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81165-52CE-52A5-52F7-38038F59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D8CA-9FBD-1F18-6EBB-11D0D667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65B13-39D4-8C6B-4E52-BAF9AF46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BD8-BC81-BD85-DF5F-515036AC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47C4F-C75D-B1D7-A149-BA03F61F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D520-13B0-0C4D-2F4B-05D7111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E3DF7-CED6-EC04-EA6A-46BFD19A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0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DEB88-F813-B107-93CD-1E65E4B0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ACEB5-2E4C-C93F-E628-B75ADEE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CFA26-6526-E830-C3CB-78C09A65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8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1D99-7550-0820-7180-16BC438B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FBA0-E52C-10E8-DC7D-7A7BE979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B559F-04B2-D185-4AE8-42039619A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60AB-1ED2-93EC-42F8-6CE96C22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F51C-42E2-597B-F505-FDA318D6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FB835-6F19-2946-0946-E6E8C6A0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5E46-0E7A-D4AF-D1BD-24013EB0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67980-740F-763A-87CF-7CB9CFBB6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0932A-35DA-173B-44B3-CAB75273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EF0C0-0521-6F43-32E9-5F38A62D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FA6BA-47AB-E491-B0FD-0179767E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48AF-7188-1D0D-6E60-1E4BD6D5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0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A260E-DABA-CCCF-F497-88DFD6A0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2AAD2-750D-A3FC-31A6-27FF9A9A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0DAF-3454-2166-DF82-EF09FF39B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0501-2C62-40A9-9D6B-9A1CABEE690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53DC-E28C-B7BF-F5D1-9CA389DE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28FB-D50E-858C-11F7-0FDBE079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B2E0-CD6E-47C9-B1D3-0389FC78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5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F1506F9-73BB-0F58-4655-FD59617BC5D2}"/>
              </a:ext>
            </a:extLst>
          </p:cNvPr>
          <p:cNvGrpSpPr/>
          <p:nvPr/>
        </p:nvGrpSpPr>
        <p:grpSpPr>
          <a:xfrm>
            <a:off x="2286001" y="280219"/>
            <a:ext cx="7886711" cy="6037519"/>
            <a:chOff x="2286001" y="280219"/>
            <a:chExt cx="7886711" cy="603751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FBF380-B119-1C2B-EDE4-F86269D4988B}"/>
                </a:ext>
              </a:extLst>
            </p:cNvPr>
            <p:cNvSpPr/>
            <p:nvPr/>
          </p:nvSpPr>
          <p:spPr>
            <a:xfrm>
              <a:off x="7816644" y="280219"/>
              <a:ext cx="2286000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3B7106-2CE1-5E5F-4C81-1D397F83F2B7}"/>
                </a:ext>
              </a:extLst>
            </p:cNvPr>
            <p:cNvSpPr/>
            <p:nvPr/>
          </p:nvSpPr>
          <p:spPr>
            <a:xfrm>
              <a:off x="2286001" y="280219"/>
              <a:ext cx="2286000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3BE82A-3B13-7D03-8DAD-0F9B7FD3B70F}"/>
                </a:ext>
              </a:extLst>
            </p:cNvPr>
            <p:cNvSpPr txBox="1"/>
            <p:nvPr/>
          </p:nvSpPr>
          <p:spPr>
            <a:xfrm>
              <a:off x="2286001" y="291170"/>
              <a:ext cx="788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Knowledge Extraction </a:t>
              </a:r>
              <a:r>
                <a:rPr lang="en-US" dirty="0"/>
                <a:t>: From </a:t>
              </a:r>
              <a:r>
                <a:rPr lang="en-US" b="1" dirty="0"/>
                <a:t>Unstructured Text Output </a:t>
              </a:r>
              <a:r>
                <a:rPr lang="en-US" dirty="0"/>
                <a:t>to </a:t>
              </a:r>
              <a:r>
                <a:rPr lang="en-US" b="1" dirty="0"/>
                <a:t>Structured Information</a:t>
              </a:r>
              <a:endParaRPr lang="en-IN" b="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CD8F0EC-9DA7-CC0E-BB0A-51C2285EE20F}"/>
                </a:ext>
              </a:extLst>
            </p:cNvPr>
            <p:cNvSpPr/>
            <p:nvPr/>
          </p:nvSpPr>
          <p:spPr>
            <a:xfrm>
              <a:off x="6836711" y="2336378"/>
              <a:ext cx="2286000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Entities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153E35-478D-7C91-AC97-362CECC5176B}"/>
                </a:ext>
              </a:extLst>
            </p:cNvPr>
            <p:cNvSpPr/>
            <p:nvPr/>
          </p:nvSpPr>
          <p:spPr>
            <a:xfrm>
              <a:off x="6836711" y="3757574"/>
              <a:ext cx="2286000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Events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363179-5580-DCF5-4D6A-0C9CA87EB989}"/>
                </a:ext>
              </a:extLst>
            </p:cNvPr>
            <p:cNvSpPr/>
            <p:nvPr/>
          </p:nvSpPr>
          <p:spPr>
            <a:xfrm>
              <a:off x="6836711" y="5158982"/>
              <a:ext cx="2286000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Relationships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1B0E1C-9FC1-0313-0110-C1A1D069B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845" y="1589283"/>
              <a:ext cx="692869" cy="69286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D05D79-8441-1B63-1A8A-44005B54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444" y="4430596"/>
              <a:ext cx="624110" cy="6241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534B0A-DEBD-D65F-E6E6-8E4D47A1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5217" y="3045806"/>
              <a:ext cx="576125" cy="576125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E01585D-8A09-68AB-9DB8-3C33962A8CD0}"/>
                </a:ext>
              </a:extLst>
            </p:cNvPr>
            <p:cNvSpPr/>
            <p:nvPr/>
          </p:nvSpPr>
          <p:spPr>
            <a:xfrm>
              <a:off x="2553713" y="1350408"/>
              <a:ext cx="2286000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Techniques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B87ECD8-FE13-2CA9-4AED-F262F4D3D569}"/>
                </a:ext>
              </a:extLst>
            </p:cNvPr>
            <p:cNvSpPr/>
            <p:nvPr/>
          </p:nvSpPr>
          <p:spPr>
            <a:xfrm>
              <a:off x="3065909" y="2214352"/>
              <a:ext cx="2992693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Named Entity Recognition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869AF68-C855-43EF-00D5-F642AD8C2ACC}"/>
                </a:ext>
              </a:extLst>
            </p:cNvPr>
            <p:cNvSpPr/>
            <p:nvPr/>
          </p:nvSpPr>
          <p:spPr>
            <a:xfrm>
              <a:off x="3069292" y="3078296"/>
              <a:ext cx="2992693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Relation Extraction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F20005-0BF2-938E-CFEE-7094DBB20D42}"/>
                </a:ext>
              </a:extLst>
            </p:cNvPr>
            <p:cNvSpPr/>
            <p:nvPr/>
          </p:nvSpPr>
          <p:spPr>
            <a:xfrm>
              <a:off x="3065909" y="3925706"/>
              <a:ext cx="2992693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Event Extraction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CAF9CD-283A-D43B-502F-756BB77C4E67}"/>
                </a:ext>
              </a:extLst>
            </p:cNvPr>
            <p:cNvSpPr/>
            <p:nvPr/>
          </p:nvSpPr>
          <p:spPr>
            <a:xfrm>
              <a:off x="3065910" y="4789650"/>
              <a:ext cx="2992693" cy="369332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Prompt Engineering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EA81858-E0D8-BE6D-2081-04FAA6552316}"/>
                </a:ext>
              </a:extLst>
            </p:cNvPr>
            <p:cNvSpPr/>
            <p:nvPr/>
          </p:nvSpPr>
          <p:spPr>
            <a:xfrm>
              <a:off x="3065909" y="5653594"/>
              <a:ext cx="2992693" cy="664144"/>
            </a:xfrm>
            <a:prstGeom prst="roundRect">
              <a:avLst>
                <a:gd name="adj" fmla="val 5844"/>
              </a:avLst>
            </a:prstGeom>
            <a:solidFill>
              <a:schemeClr val="bg1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Few Shot / Zero-Shot Learning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7F77481-F10B-3841-EF7F-4DBA82E2CC08}"/>
                </a:ext>
              </a:extLst>
            </p:cNvPr>
            <p:cNvCxnSpPr>
              <a:cxnSpLocks/>
              <a:stCxn id="5" idx="1"/>
              <a:endCxn id="36" idx="0"/>
            </p:cNvCxnSpPr>
            <p:nvPr/>
          </p:nvCxnSpPr>
          <p:spPr>
            <a:xfrm rot="10800000" flipH="1" flipV="1">
              <a:off x="2286001" y="475836"/>
              <a:ext cx="1410712" cy="874572"/>
            </a:xfrm>
            <a:prstGeom prst="bentConnector4">
              <a:avLst>
                <a:gd name="adj1" fmla="val -16205"/>
                <a:gd name="adj2" fmla="val 48753"/>
              </a:avLst>
            </a:prstGeom>
            <a:ln w="762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8C233D57-9761-2A56-AA6B-BDE5FE8C9752}"/>
                </a:ext>
              </a:extLst>
            </p:cNvPr>
            <p:cNvCxnSpPr>
              <a:stCxn id="36" idx="1"/>
              <a:endCxn id="37" idx="1"/>
            </p:cNvCxnSpPr>
            <p:nvPr/>
          </p:nvCxnSpPr>
          <p:spPr>
            <a:xfrm rot="10800000" flipH="1" flipV="1">
              <a:off x="2553713" y="1535074"/>
              <a:ext cx="512196" cy="863944"/>
            </a:xfrm>
            <a:prstGeom prst="bentConnector3">
              <a:avLst>
                <a:gd name="adj1" fmla="val -446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A820D48F-D6E2-7681-C0B0-2E5A3E404180}"/>
                </a:ext>
              </a:extLst>
            </p:cNvPr>
            <p:cNvCxnSpPr>
              <a:stCxn id="36" idx="1"/>
              <a:endCxn id="38" idx="1"/>
            </p:cNvCxnSpPr>
            <p:nvPr/>
          </p:nvCxnSpPr>
          <p:spPr>
            <a:xfrm rot="10800000" flipH="1" flipV="1">
              <a:off x="2553712" y="1535074"/>
              <a:ext cx="515579" cy="1727888"/>
            </a:xfrm>
            <a:prstGeom prst="bentConnector3">
              <a:avLst>
                <a:gd name="adj1" fmla="val -443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1172D96-8436-9B53-9162-C9FA11A38B1A}"/>
                </a:ext>
              </a:extLst>
            </p:cNvPr>
            <p:cNvCxnSpPr>
              <a:stCxn id="36" idx="1"/>
              <a:endCxn id="39" idx="1"/>
            </p:cNvCxnSpPr>
            <p:nvPr/>
          </p:nvCxnSpPr>
          <p:spPr>
            <a:xfrm rot="10800000" flipH="1" flipV="1">
              <a:off x="2553713" y="1535074"/>
              <a:ext cx="512196" cy="2575298"/>
            </a:xfrm>
            <a:prstGeom prst="bentConnector3">
              <a:avLst>
                <a:gd name="adj1" fmla="val -446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C6A21FDE-9A98-2190-AD9A-FFF598A7E0C3}"/>
                </a:ext>
              </a:extLst>
            </p:cNvPr>
            <p:cNvCxnSpPr>
              <a:stCxn id="36" idx="1"/>
              <a:endCxn id="40" idx="1"/>
            </p:cNvCxnSpPr>
            <p:nvPr/>
          </p:nvCxnSpPr>
          <p:spPr>
            <a:xfrm rot="10800000" flipH="1" flipV="1">
              <a:off x="2553712" y="1535074"/>
              <a:ext cx="512197" cy="3439242"/>
            </a:xfrm>
            <a:prstGeom prst="bentConnector3">
              <a:avLst>
                <a:gd name="adj1" fmla="val -446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6F9C798B-03E9-3AC3-468E-53D90AE1890F}"/>
                </a:ext>
              </a:extLst>
            </p:cNvPr>
            <p:cNvCxnSpPr>
              <a:stCxn id="36" idx="1"/>
              <a:endCxn id="41" idx="1"/>
            </p:cNvCxnSpPr>
            <p:nvPr/>
          </p:nvCxnSpPr>
          <p:spPr>
            <a:xfrm rot="10800000" flipH="1" flipV="1">
              <a:off x="2553713" y="1535074"/>
              <a:ext cx="512196" cy="4450592"/>
            </a:xfrm>
            <a:prstGeom prst="bentConnector3">
              <a:avLst>
                <a:gd name="adj1" fmla="val -446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9193E64-05AA-4A94-F64E-3AEAD4F1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941" y="1311680"/>
              <a:ext cx="774676" cy="774676"/>
            </a:xfrm>
            <a:prstGeom prst="rect">
              <a:avLst/>
            </a:prstGeom>
          </p:spPr>
        </p:pic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75F2EB5F-9F9F-8F7B-FDA5-EB0E7E56F410}"/>
                </a:ext>
              </a:extLst>
            </p:cNvPr>
            <p:cNvCxnSpPr>
              <a:stCxn id="9" idx="3"/>
              <a:endCxn id="10" idx="3"/>
            </p:cNvCxnSpPr>
            <p:nvPr/>
          </p:nvCxnSpPr>
          <p:spPr>
            <a:xfrm flipH="1">
              <a:off x="9122711" y="464885"/>
              <a:ext cx="979933" cy="2056159"/>
            </a:xfrm>
            <a:prstGeom prst="bentConnector3">
              <a:avLst>
                <a:gd name="adj1" fmla="val -233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F746B0B-5EB9-D7B2-0C4A-19FFBAA7EE8B}"/>
                </a:ext>
              </a:extLst>
            </p:cNvPr>
            <p:cNvCxnSpPr>
              <a:stCxn id="9" idx="3"/>
              <a:endCxn id="11" idx="3"/>
            </p:cNvCxnSpPr>
            <p:nvPr/>
          </p:nvCxnSpPr>
          <p:spPr>
            <a:xfrm flipH="1">
              <a:off x="9122711" y="464885"/>
              <a:ext cx="979933" cy="3477355"/>
            </a:xfrm>
            <a:prstGeom prst="bentConnector3">
              <a:avLst>
                <a:gd name="adj1" fmla="val -233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90B55830-1D93-404E-F096-389418A245E5}"/>
                </a:ext>
              </a:extLst>
            </p:cNvPr>
            <p:cNvCxnSpPr>
              <a:stCxn id="9" idx="3"/>
              <a:endCxn id="12" idx="3"/>
            </p:cNvCxnSpPr>
            <p:nvPr/>
          </p:nvCxnSpPr>
          <p:spPr>
            <a:xfrm flipH="1">
              <a:off x="9122711" y="464885"/>
              <a:ext cx="979933" cy="4878763"/>
            </a:xfrm>
            <a:prstGeom prst="bentConnector3">
              <a:avLst>
                <a:gd name="adj1" fmla="val -233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806093A-CB46-FE29-B506-8788504D26F9}"/>
                </a:ext>
              </a:extLst>
            </p:cNvPr>
            <p:cNvSpPr/>
            <p:nvPr/>
          </p:nvSpPr>
          <p:spPr>
            <a:xfrm>
              <a:off x="6836711" y="810967"/>
              <a:ext cx="3265933" cy="69286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Structured Information / Knowledge can be formatted </a:t>
              </a:r>
              <a:r>
                <a:rPr lang="en-US" sz="1600" b="1" i="1" dirty="0">
                  <a:solidFill>
                    <a:schemeClr val="tx1"/>
                  </a:solidFill>
                </a:rPr>
                <a:t>into Graphs, Table </a:t>
              </a:r>
              <a:r>
                <a:rPr lang="en-US" sz="1600" i="1" dirty="0">
                  <a:solidFill>
                    <a:schemeClr val="tx1"/>
                  </a:solidFill>
                </a:rPr>
                <a:t>and </a:t>
              </a:r>
              <a:r>
                <a:rPr lang="en-US" sz="1600" b="1" i="1" dirty="0">
                  <a:solidFill>
                    <a:schemeClr val="tx1"/>
                  </a:solidFill>
                </a:rPr>
                <a:t>Ontologies</a:t>
              </a:r>
              <a:endParaRPr lang="en-IN" sz="16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25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F28CB-188D-9A58-C94E-B03E72FE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67D42D-0142-5B5E-7245-A716565E7A38}"/>
              </a:ext>
            </a:extLst>
          </p:cNvPr>
          <p:cNvSpPr/>
          <p:nvPr/>
        </p:nvSpPr>
        <p:spPr>
          <a:xfrm>
            <a:off x="4377929" y="492785"/>
            <a:ext cx="4078235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463F8-58C2-3977-B819-DB9674714BFE}"/>
              </a:ext>
            </a:extLst>
          </p:cNvPr>
          <p:cNvSpPr txBox="1"/>
          <p:nvPr/>
        </p:nvSpPr>
        <p:spPr>
          <a:xfrm>
            <a:off x="4377929" y="508409"/>
            <a:ext cx="40877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Knowledge Extraction </a:t>
            </a:r>
            <a:r>
              <a:rPr lang="en-US" dirty="0"/>
              <a:t>in</a:t>
            </a:r>
            <a:r>
              <a:rPr lang="en-US" b="1" dirty="0"/>
              <a:t> Defense Context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73B337-D5B8-D414-531F-8B1E981F0EB7}"/>
              </a:ext>
            </a:extLst>
          </p:cNvPr>
          <p:cNvSpPr/>
          <p:nvPr/>
        </p:nvSpPr>
        <p:spPr>
          <a:xfrm>
            <a:off x="2922026" y="1416467"/>
            <a:ext cx="1854608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Applications</a:t>
            </a:r>
            <a:endParaRPr lang="en-IN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94041-D5EF-8D3D-3070-17280EF2B2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0422" y="706749"/>
            <a:ext cx="528599" cy="723392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BA17D6-7AD6-B703-E4F4-63CDD2B3AE61}"/>
              </a:ext>
            </a:extLst>
          </p:cNvPr>
          <p:cNvSpPr/>
          <p:nvPr/>
        </p:nvSpPr>
        <p:spPr>
          <a:xfrm>
            <a:off x="3222790" y="2481516"/>
            <a:ext cx="3347883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Threat Identification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9EE234-3151-B4A3-28B1-5C8280D35A2A}"/>
              </a:ext>
            </a:extLst>
          </p:cNvPr>
          <p:cNvSpPr/>
          <p:nvPr/>
        </p:nvSpPr>
        <p:spPr>
          <a:xfrm>
            <a:off x="3230592" y="3601349"/>
            <a:ext cx="3347883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Force Composition Recognition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D9C6FD-2759-F937-480D-9DAEC22426DC}"/>
              </a:ext>
            </a:extLst>
          </p:cNvPr>
          <p:cNvSpPr/>
          <p:nvPr/>
        </p:nvSpPr>
        <p:spPr>
          <a:xfrm>
            <a:off x="3222790" y="4787490"/>
            <a:ext cx="3364474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Environmental Factor Extraction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769AAE-8C81-0096-15E9-711035913F3F}"/>
              </a:ext>
            </a:extLst>
          </p:cNvPr>
          <p:cNvSpPr/>
          <p:nvPr/>
        </p:nvSpPr>
        <p:spPr>
          <a:xfrm>
            <a:off x="3230592" y="5852866"/>
            <a:ext cx="3347883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Historical Data Summarization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123EFB-D932-7E23-496C-E8B0D74EA984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2922026" y="1601132"/>
            <a:ext cx="300764" cy="1065049"/>
          </a:xfrm>
          <a:prstGeom prst="bentConnector3">
            <a:avLst>
              <a:gd name="adj1" fmla="val -76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F0712A-7BA9-934F-313E-737DB2C99B2F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2922026" y="1601133"/>
            <a:ext cx="308566" cy="2184882"/>
          </a:xfrm>
          <a:prstGeom prst="bentConnector3">
            <a:avLst>
              <a:gd name="adj1" fmla="val -740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03AEE-E810-B870-3C32-7E11C57257C4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H="1" flipV="1">
            <a:off x="2922026" y="1601132"/>
            <a:ext cx="300764" cy="3371023"/>
          </a:xfrm>
          <a:prstGeom prst="bentConnector3">
            <a:avLst>
              <a:gd name="adj1" fmla="val -76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1229B6-64AC-12E2-6B59-25FF76035BC7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2922026" y="1601132"/>
            <a:ext cx="308566" cy="4436399"/>
          </a:xfrm>
          <a:prstGeom prst="bentConnector3">
            <a:avLst>
              <a:gd name="adj1" fmla="val -740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145F34-BC10-24C4-09EC-4A8324D28364}"/>
              </a:ext>
            </a:extLst>
          </p:cNvPr>
          <p:cNvSpPr/>
          <p:nvPr/>
        </p:nvSpPr>
        <p:spPr>
          <a:xfrm>
            <a:off x="7819274" y="1401097"/>
            <a:ext cx="271107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Extracted Information</a:t>
            </a:r>
            <a:endParaRPr lang="en-IN" b="1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F7666A9-2C3B-6FEA-5DA0-D853D622F7A8}"/>
              </a:ext>
            </a:extLst>
          </p:cNvPr>
          <p:cNvCxnSpPr>
            <a:cxnSpLocks/>
            <a:stCxn id="2" idx="3"/>
            <a:endCxn id="25" idx="0"/>
          </p:cNvCxnSpPr>
          <p:nvPr/>
        </p:nvCxnSpPr>
        <p:spPr>
          <a:xfrm>
            <a:off x="8465690" y="693075"/>
            <a:ext cx="709121" cy="708022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280E64-71C4-A9B2-E705-81B6F9BEB800}"/>
              </a:ext>
            </a:extLst>
          </p:cNvPr>
          <p:cNvSpPr/>
          <p:nvPr/>
        </p:nvSpPr>
        <p:spPr>
          <a:xfrm>
            <a:off x="7819274" y="2481516"/>
            <a:ext cx="289542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1C6F6A-A7F3-C020-36A6-160F4F6837A5}"/>
              </a:ext>
            </a:extLst>
          </p:cNvPr>
          <p:cNvSpPr/>
          <p:nvPr/>
        </p:nvSpPr>
        <p:spPr>
          <a:xfrm>
            <a:off x="7819273" y="3601326"/>
            <a:ext cx="289542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Force Structures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13E085D-3730-761B-183B-BCEEA00C36A3}"/>
              </a:ext>
            </a:extLst>
          </p:cNvPr>
          <p:cNvSpPr/>
          <p:nvPr/>
        </p:nvSpPr>
        <p:spPr>
          <a:xfrm>
            <a:off x="7819272" y="4784072"/>
            <a:ext cx="289542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Environmental Factors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609562E-C860-303D-720A-E4C06D313A2A}"/>
              </a:ext>
            </a:extLst>
          </p:cNvPr>
          <p:cNvSpPr/>
          <p:nvPr/>
        </p:nvSpPr>
        <p:spPr>
          <a:xfrm>
            <a:off x="7819272" y="5852866"/>
            <a:ext cx="289542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Historical Insights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FBA169C-4BEC-9218-90DE-7BCCC01738AD}"/>
              </a:ext>
            </a:extLst>
          </p:cNvPr>
          <p:cNvCxnSpPr>
            <a:cxnSpLocks/>
            <a:stCxn id="25" idx="3"/>
            <a:endCxn id="45" idx="3"/>
          </p:cNvCxnSpPr>
          <p:nvPr/>
        </p:nvCxnSpPr>
        <p:spPr>
          <a:xfrm>
            <a:off x="10530348" y="1585763"/>
            <a:ext cx="184354" cy="1080419"/>
          </a:xfrm>
          <a:prstGeom prst="bentConnector3">
            <a:avLst>
              <a:gd name="adj1" fmla="val 224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3E571B-B0C5-1081-25E8-8CD2931EB8E2}"/>
              </a:ext>
            </a:extLst>
          </p:cNvPr>
          <p:cNvCxnSpPr>
            <a:cxnSpLocks/>
            <a:stCxn id="25" idx="3"/>
            <a:endCxn id="46" idx="3"/>
          </p:cNvCxnSpPr>
          <p:nvPr/>
        </p:nvCxnSpPr>
        <p:spPr>
          <a:xfrm>
            <a:off x="10530348" y="1585763"/>
            <a:ext cx="184353" cy="2200229"/>
          </a:xfrm>
          <a:prstGeom prst="bentConnector3">
            <a:avLst>
              <a:gd name="adj1" fmla="val 224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0B47C31-A44F-5B8D-5596-576F6E78B236}"/>
              </a:ext>
            </a:extLst>
          </p:cNvPr>
          <p:cNvCxnSpPr>
            <a:cxnSpLocks/>
            <a:stCxn id="25" idx="3"/>
            <a:endCxn id="47" idx="3"/>
          </p:cNvCxnSpPr>
          <p:nvPr/>
        </p:nvCxnSpPr>
        <p:spPr>
          <a:xfrm>
            <a:off x="10530348" y="1585763"/>
            <a:ext cx="184352" cy="3382975"/>
          </a:xfrm>
          <a:prstGeom prst="bentConnector3">
            <a:avLst>
              <a:gd name="adj1" fmla="val 224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DC72754-6633-6FEB-7760-941E8E9796B6}"/>
              </a:ext>
            </a:extLst>
          </p:cNvPr>
          <p:cNvCxnSpPr>
            <a:cxnSpLocks/>
            <a:stCxn id="25" idx="3"/>
            <a:endCxn id="48" idx="3"/>
          </p:cNvCxnSpPr>
          <p:nvPr/>
        </p:nvCxnSpPr>
        <p:spPr>
          <a:xfrm>
            <a:off x="10530348" y="1585763"/>
            <a:ext cx="184352" cy="4451769"/>
          </a:xfrm>
          <a:prstGeom prst="bentConnector3">
            <a:avLst>
              <a:gd name="adj1" fmla="val 224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0BC0F99-FF4A-A191-9DEA-354A6F49096E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2922026" y="1601132"/>
            <a:ext cx="308566" cy="4436399"/>
          </a:xfrm>
          <a:prstGeom prst="bentConnector3">
            <a:avLst>
              <a:gd name="adj1" fmla="val -740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3AF88C26-0127-5CE3-F845-A447EDA3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26" y="2889448"/>
            <a:ext cx="734405" cy="73440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74D8116-F803-FFC1-5ABC-9F75A27FC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75" y="1838568"/>
            <a:ext cx="880519" cy="6273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44EA9C4-C36A-6EBC-7FF2-3F213B680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75" y="5114819"/>
            <a:ext cx="797039" cy="79703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147D438-C953-06BB-4592-EF5B2AB17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24" y="4086379"/>
            <a:ext cx="664018" cy="66401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27F515E-F38D-8CA2-691A-7C9362954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59" y="4111532"/>
            <a:ext cx="609604" cy="60960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6A7B311-FCBA-C867-6D08-0D48480BC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80" y="1821678"/>
            <a:ext cx="557761" cy="55776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AC16DD86-A22E-7240-972E-08A9E35FE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134" y="2913784"/>
            <a:ext cx="623254" cy="62325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41E3DB5-0DC9-266D-1C06-5B81B7AE2C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134" y="5158014"/>
            <a:ext cx="694852" cy="694852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699D057-BA01-0B30-FFDA-0F3921324429}"/>
              </a:ext>
            </a:extLst>
          </p:cNvPr>
          <p:cNvSpPr/>
          <p:nvPr/>
        </p:nvSpPr>
        <p:spPr>
          <a:xfrm>
            <a:off x="5066273" y="1004453"/>
            <a:ext cx="2711074" cy="10837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Structured outputs can support strategic </a:t>
            </a:r>
            <a:r>
              <a:rPr lang="en-US" sz="1600" b="1" i="1" dirty="0">
                <a:solidFill>
                  <a:schemeClr val="tx1"/>
                </a:solidFill>
              </a:rPr>
              <a:t>decision-making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simulations</a:t>
            </a:r>
            <a:r>
              <a:rPr lang="en-US" sz="1600" i="1" dirty="0">
                <a:solidFill>
                  <a:schemeClr val="tx1"/>
                </a:solidFill>
              </a:rPr>
              <a:t>, and </a:t>
            </a:r>
            <a:r>
              <a:rPr lang="en-US" sz="1600" b="1" i="1" dirty="0">
                <a:solidFill>
                  <a:schemeClr val="tx1"/>
                </a:solidFill>
              </a:rPr>
              <a:t>operational planning</a:t>
            </a:r>
            <a:r>
              <a:rPr lang="en-US" sz="1600" i="1" dirty="0">
                <a:solidFill>
                  <a:schemeClr val="tx1"/>
                </a:solidFill>
              </a:rPr>
              <a:t>.</a:t>
            </a:r>
            <a:endParaRPr lang="en-IN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0714-2FC9-9674-67C7-5A3BC023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07E14F0-919D-7FAE-3D83-D98B5F9F33BF}"/>
              </a:ext>
            </a:extLst>
          </p:cNvPr>
          <p:cNvSpPr/>
          <p:nvPr/>
        </p:nvSpPr>
        <p:spPr>
          <a:xfrm>
            <a:off x="2180854" y="2562686"/>
            <a:ext cx="1791931" cy="17326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T-90 Tank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(Military Assets)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71D4C-9018-FEBD-6EE5-DCB3B764430F}"/>
              </a:ext>
            </a:extLst>
          </p:cNvPr>
          <p:cNvSpPr/>
          <p:nvPr/>
        </p:nvSpPr>
        <p:spPr>
          <a:xfrm>
            <a:off x="5134280" y="616832"/>
            <a:ext cx="1923437" cy="17326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Border Region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(Location)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A6AE7-FB05-7C82-318F-E35AB311C6AF}"/>
              </a:ext>
            </a:extLst>
          </p:cNvPr>
          <p:cNvSpPr/>
          <p:nvPr/>
        </p:nvSpPr>
        <p:spPr>
          <a:xfrm>
            <a:off x="5134280" y="4508542"/>
            <a:ext cx="1923437" cy="17326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Enemy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Base B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(Target)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BAF77F-F4D4-6636-1E4B-9587AC647E2C}"/>
              </a:ext>
            </a:extLst>
          </p:cNvPr>
          <p:cNvSpPr/>
          <p:nvPr/>
        </p:nvSpPr>
        <p:spPr>
          <a:xfrm>
            <a:off x="8087710" y="2562686"/>
            <a:ext cx="1923436" cy="173262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Artillery Unit 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(Unit)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6F3A8-F23D-3C9E-1A2A-0E5E7BF460C7}"/>
              </a:ext>
            </a:extLst>
          </p:cNvPr>
          <p:cNvSpPr txBox="1"/>
          <p:nvPr/>
        </p:nvSpPr>
        <p:spPr>
          <a:xfrm rot="19036523">
            <a:off x="3596776" y="1838249"/>
            <a:ext cx="147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Deployed to</a:t>
            </a:r>
            <a:endParaRPr lang="en-IN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DE88B-174C-71B7-2C30-449F0614F2C2}"/>
              </a:ext>
            </a:extLst>
          </p:cNvPr>
          <p:cNvSpPr txBox="1"/>
          <p:nvPr/>
        </p:nvSpPr>
        <p:spPr>
          <a:xfrm rot="18966012">
            <a:off x="7236077" y="4292074"/>
            <a:ext cx="9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Targets</a:t>
            </a:r>
            <a:endParaRPr lang="en-IN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AB81B0-0F86-2180-E08D-F2CBAB75791C}"/>
              </a:ext>
            </a:extLst>
          </p:cNvPr>
          <p:cNvCxnSpPr>
            <a:stCxn id="6" idx="7"/>
            <a:endCxn id="8" idx="2"/>
          </p:cNvCxnSpPr>
          <p:nvPr/>
        </p:nvCxnSpPr>
        <p:spPr>
          <a:xfrm flipV="1">
            <a:off x="3710363" y="1483145"/>
            <a:ext cx="1423917" cy="13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036CE0-10E0-1703-B2C5-AA78D01B2D98}"/>
              </a:ext>
            </a:extLst>
          </p:cNvPr>
          <p:cNvCxnSpPr>
            <a:stCxn id="12" idx="3"/>
            <a:endCxn id="10" idx="6"/>
          </p:cNvCxnSpPr>
          <p:nvPr/>
        </p:nvCxnSpPr>
        <p:spPr>
          <a:xfrm flipH="1">
            <a:off x="7057717" y="4041575"/>
            <a:ext cx="1311674" cy="13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459F76-3DB2-A716-B80F-20904004E010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7057717" y="1483145"/>
            <a:ext cx="1311674" cy="13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FFEC95-3FF5-BFE2-D028-E94F31F405F2}"/>
              </a:ext>
            </a:extLst>
          </p:cNvPr>
          <p:cNvSpPr txBox="1"/>
          <p:nvPr/>
        </p:nvSpPr>
        <p:spPr>
          <a:xfrm rot="2719654">
            <a:off x="7371172" y="1921109"/>
            <a:ext cx="117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Located at</a:t>
            </a:r>
            <a:endParaRPr lang="en-IN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925E30-F20F-8F46-9EEF-720CD1C0E96F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972785" y="3428999"/>
            <a:ext cx="411492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D255BC8-C532-1EED-7665-6F0D4CF70149}"/>
              </a:ext>
            </a:extLst>
          </p:cNvPr>
          <p:cNvSpPr txBox="1"/>
          <p:nvPr/>
        </p:nvSpPr>
        <p:spPr>
          <a:xfrm>
            <a:off x="5480869" y="3010850"/>
            <a:ext cx="10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97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E2A1-55D1-6835-C532-074C849E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B24F1B-9AA4-FF0C-1644-7FB18F617B63}"/>
              </a:ext>
            </a:extLst>
          </p:cNvPr>
          <p:cNvSpPr/>
          <p:nvPr/>
        </p:nvSpPr>
        <p:spPr>
          <a:xfrm>
            <a:off x="4173794" y="914400"/>
            <a:ext cx="3731341" cy="6046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Offensive Operations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D4785-5445-C733-71CF-4CE40E2A2707}"/>
              </a:ext>
            </a:extLst>
          </p:cNvPr>
          <p:cNvGrpSpPr/>
          <p:nvPr/>
        </p:nvGrpSpPr>
        <p:grpSpPr>
          <a:xfrm>
            <a:off x="855410" y="2600634"/>
            <a:ext cx="10481179" cy="540774"/>
            <a:chOff x="226144" y="2585885"/>
            <a:chExt cx="10481179" cy="540774"/>
          </a:xfrm>
          <a:solidFill>
            <a:schemeClr val="bg1">
              <a:lumMod val="65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07F8060-2E36-953B-7493-513D1FD7735F}"/>
                </a:ext>
              </a:extLst>
            </p:cNvPr>
            <p:cNvSpPr/>
            <p:nvPr/>
          </p:nvSpPr>
          <p:spPr>
            <a:xfrm>
              <a:off x="226144" y="2585885"/>
              <a:ext cx="2266333" cy="5407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Air Support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5A735E5-A644-A68E-E0D0-4CAD419659A0}"/>
                </a:ext>
              </a:extLst>
            </p:cNvPr>
            <p:cNvSpPr/>
            <p:nvPr/>
          </p:nvSpPr>
          <p:spPr>
            <a:xfrm>
              <a:off x="2964426" y="2585885"/>
              <a:ext cx="2266333" cy="5407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   Ground Assault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108790-2790-495A-613E-EA78E5D3E5CB}"/>
                </a:ext>
              </a:extLst>
            </p:cNvPr>
            <p:cNvSpPr/>
            <p:nvPr/>
          </p:nvSpPr>
          <p:spPr>
            <a:xfrm>
              <a:off x="5702708" y="2585885"/>
              <a:ext cx="2266333" cy="5407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  Target Selection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7E7DD4-6453-2920-928B-872C546F4E4E}"/>
                </a:ext>
              </a:extLst>
            </p:cNvPr>
            <p:cNvSpPr/>
            <p:nvPr/>
          </p:nvSpPr>
          <p:spPr>
            <a:xfrm>
              <a:off x="8440990" y="2585885"/>
              <a:ext cx="2266333" cy="5407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    Electronic Warfare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4C792F-248F-306D-F475-CEAE6D19F8B1}"/>
              </a:ext>
            </a:extLst>
          </p:cNvPr>
          <p:cNvCxnSpPr>
            <a:stCxn id="2" idx="2"/>
          </p:cNvCxnSpPr>
          <p:nvPr/>
        </p:nvCxnSpPr>
        <p:spPr>
          <a:xfrm flipH="1">
            <a:off x="6039464" y="1519084"/>
            <a:ext cx="1" cy="47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85C5D-0313-EF8D-06E6-EDFCA556DD45}"/>
              </a:ext>
            </a:extLst>
          </p:cNvPr>
          <p:cNvCxnSpPr>
            <a:cxnSpLocks/>
          </p:cNvCxnSpPr>
          <p:nvPr/>
        </p:nvCxnSpPr>
        <p:spPr>
          <a:xfrm flipH="1">
            <a:off x="1988576" y="1991032"/>
            <a:ext cx="4050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58A1F-B824-389E-BC37-8188A5C0CA62}"/>
              </a:ext>
            </a:extLst>
          </p:cNvPr>
          <p:cNvCxnSpPr>
            <a:endCxn id="3" idx="0"/>
          </p:cNvCxnSpPr>
          <p:nvPr/>
        </p:nvCxnSpPr>
        <p:spPr>
          <a:xfrm>
            <a:off x="1988576" y="1991032"/>
            <a:ext cx="1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E47D5C-9C7F-81EE-1E14-E8FC51170D96}"/>
              </a:ext>
            </a:extLst>
          </p:cNvPr>
          <p:cNvCxnSpPr>
            <a:cxnSpLocks/>
          </p:cNvCxnSpPr>
          <p:nvPr/>
        </p:nvCxnSpPr>
        <p:spPr>
          <a:xfrm flipH="1">
            <a:off x="6039464" y="1991032"/>
            <a:ext cx="4163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F525DA-99CC-C26E-4EB7-C97042F579E5}"/>
              </a:ext>
            </a:extLst>
          </p:cNvPr>
          <p:cNvCxnSpPr>
            <a:endCxn id="7" idx="0"/>
          </p:cNvCxnSpPr>
          <p:nvPr/>
        </p:nvCxnSpPr>
        <p:spPr>
          <a:xfrm>
            <a:off x="10203422" y="1991032"/>
            <a:ext cx="1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41051-CD54-85A7-2383-7C67FB3211F1}"/>
              </a:ext>
            </a:extLst>
          </p:cNvPr>
          <p:cNvCxnSpPr>
            <a:endCxn id="4" idx="0"/>
          </p:cNvCxnSpPr>
          <p:nvPr/>
        </p:nvCxnSpPr>
        <p:spPr>
          <a:xfrm>
            <a:off x="4726858" y="1991032"/>
            <a:ext cx="1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7E69A2-E730-5AC5-EB06-14F8426AA5F9}"/>
              </a:ext>
            </a:extLst>
          </p:cNvPr>
          <p:cNvCxnSpPr>
            <a:endCxn id="5" idx="0"/>
          </p:cNvCxnSpPr>
          <p:nvPr/>
        </p:nvCxnSpPr>
        <p:spPr>
          <a:xfrm>
            <a:off x="7465140" y="1991032"/>
            <a:ext cx="1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A4D64916-4D23-BBF2-ABF1-BD22904D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5" y="2695270"/>
            <a:ext cx="351501" cy="3515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1072FD1-5949-5FFC-2646-07531436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12" y="2649794"/>
            <a:ext cx="442452" cy="44245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2F1A3DA-09B9-2068-D4A9-3DCA7B2BD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93" y="2695270"/>
            <a:ext cx="353962" cy="3539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67FA881-1AF2-4EA5-056D-65C126879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33" y="2649794"/>
            <a:ext cx="430780" cy="4307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4892EC-A6A1-AC1F-79AE-70DD141491B1}"/>
              </a:ext>
            </a:extLst>
          </p:cNvPr>
          <p:cNvSpPr/>
          <p:nvPr/>
        </p:nvSpPr>
        <p:spPr>
          <a:xfrm>
            <a:off x="2512145" y="3829664"/>
            <a:ext cx="2266333" cy="5407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Close Air Support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4A27DD9-824D-DF3C-FF86-5FFB97547AC6}"/>
              </a:ext>
            </a:extLst>
          </p:cNvPr>
          <p:cNvSpPr/>
          <p:nvPr/>
        </p:nvSpPr>
        <p:spPr>
          <a:xfrm>
            <a:off x="2541642" y="5058694"/>
            <a:ext cx="2266333" cy="5407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Strategic Bombing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8C4A81F-CCDA-3DFE-1F99-23C4970DA94A}"/>
              </a:ext>
            </a:extLst>
          </p:cNvPr>
          <p:cNvSpPr/>
          <p:nvPr/>
        </p:nvSpPr>
        <p:spPr>
          <a:xfrm>
            <a:off x="6988276" y="3751009"/>
            <a:ext cx="2266333" cy="5407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Radar Disruption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CA82078-F60B-7BFC-51B2-75A19A734783}"/>
              </a:ext>
            </a:extLst>
          </p:cNvPr>
          <p:cNvSpPr/>
          <p:nvPr/>
        </p:nvSpPr>
        <p:spPr>
          <a:xfrm>
            <a:off x="6988276" y="5030430"/>
            <a:ext cx="2266333" cy="5407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Communication Interference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9B04CF9-DF46-E4E5-6165-3EA9C4B71E38}"/>
              </a:ext>
            </a:extLst>
          </p:cNvPr>
          <p:cNvCxnSpPr>
            <a:cxnSpLocks/>
            <a:stCxn id="3" idx="2"/>
            <a:endCxn id="62" idx="1"/>
          </p:cNvCxnSpPr>
          <p:nvPr/>
        </p:nvCxnSpPr>
        <p:spPr>
          <a:xfrm rot="16200000" flipH="1">
            <a:off x="1771040" y="3358945"/>
            <a:ext cx="958643" cy="523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2B94396-DDF9-DBC8-250C-3DB2C0E31DBA}"/>
              </a:ext>
            </a:extLst>
          </p:cNvPr>
          <p:cNvCxnSpPr>
            <a:stCxn id="3" idx="2"/>
            <a:endCxn id="63" idx="1"/>
          </p:cNvCxnSpPr>
          <p:nvPr/>
        </p:nvCxnSpPr>
        <p:spPr>
          <a:xfrm rot="16200000" flipH="1">
            <a:off x="1171273" y="3958711"/>
            <a:ext cx="2187673" cy="553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9E4A241-C5E9-E2CF-F4AC-3BD0EC1B0584}"/>
              </a:ext>
            </a:extLst>
          </p:cNvPr>
          <p:cNvCxnSpPr>
            <a:stCxn id="7" idx="2"/>
            <a:endCxn id="64" idx="3"/>
          </p:cNvCxnSpPr>
          <p:nvPr/>
        </p:nvCxnSpPr>
        <p:spPr>
          <a:xfrm rot="5400000">
            <a:off x="9289022" y="3106995"/>
            <a:ext cx="879988" cy="948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A2F030-C0B9-E780-CEE1-D2E3FB4BCDAB}"/>
              </a:ext>
            </a:extLst>
          </p:cNvPr>
          <p:cNvCxnSpPr>
            <a:stCxn id="7" idx="2"/>
            <a:endCxn id="65" idx="3"/>
          </p:cNvCxnSpPr>
          <p:nvPr/>
        </p:nvCxnSpPr>
        <p:spPr>
          <a:xfrm rot="5400000">
            <a:off x="8649312" y="3746705"/>
            <a:ext cx="2159409" cy="948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0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5BB1-72C3-075A-1B2E-9826C562B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C4EF6C-C6B9-5CDE-D6EC-203B7B7D0AC7}"/>
              </a:ext>
            </a:extLst>
          </p:cNvPr>
          <p:cNvSpPr/>
          <p:nvPr/>
        </p:nvSpPr>
        <p:spPr>
          <a:xfrm>
            <a:off x="4232788" y="501444"/>
            <a:ext cx="2831690" cy="1032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Missile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Launch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C045F-F8B6-1E9C-DAB6-364FA93221AE}"/>
              </a:ext>
            </a:extLst>
          </p:cNvPr>
          <p:cNvSpPr/>
          <p:nvPr/>
        </p:nvSpPr>
        <p:spPr>
          <a:xfrm>
            <a:off x="4232788" y="2113935"/>
            <a:ext cx="2831690" cy="1032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Detection by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Radar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074C6C-824D-535A-BC58-245224E8CD0A}"/>
              </a:ext>
            </a:extLst>
          </p:cNvPr>
          <p:cNvSpPr/>
          <p:nvPr/>
        </p:nvSpPr>
        <p:spPr>
          <a:xfrm>
            <a:off x="4232788" y="3726426"/>
            <a:ext cx="2831690" cy="1032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Counterattack Initiated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BE84D-D3AD-4938-0278-85233D992E57}"/>
              </a:ext>
            </a:extLst>
          </p:cNvPr>
          <p:cNvSpPr/>
          <p:nvPr/>
        </p:nvSpPr>
        <p:spPr>
          <a:xfrm>
            <a:off x="4232788" y="5338917"/>
            <a:ext cx="2831690" cy="1032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Enemy Base Damaged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0FD65-AD7A-5292-6122-19939E659298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648633" y="1533832"/>
            <a:ext cx="0" cy="580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7A94E9-46E0-D41A-3559-06E6942C46BA}"/>
              </a:ext>
            </a:extLst>
          </p:cNvPr>
          <p:cNvCxnSpPr/>
          <p:nvPr/>
        </p:nvCxnSpPr>
        <p:spPr>
          <a:xfrm>
            <a:off x="5648633" y="3146323"/>
            <a:ext cx="0" cy="580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67852B-2422-9CB5-59AD-0676A8D39AB9}"/>
              </a:ext>
            </a:extLst>
          </p:cNvPr>
          <p:cNvCxnSpPr/>
          <p:nvPr/>
        </p:nvCxnSpPr>
        <p:spPr>
          <a:xfrm>
            <a:off x="5638801" y="4758814"/>
            <a:ext cx="0" cy="580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5DA6C5-D7F2-04D5-CA3C-8B9BEDD0CFEC}"/>
              </a:ext>
            </a:extLst>
          </p:cNvPr>
          <p:cNvSpPr txBox="1"/>
          <p:nvPr/>
        </p:nvSpPr>
        <p:spPr>
          <a:xfrm>
            <a:off x="5648633" y="163921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triggers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9E1E9-8525-6F99-DD07-6D904A6705D3}"/>
              </a:ext>
            </a:extLst>
          </p:cNvPr>
          <p:cNvSpPr txBox="1"/>
          <p:nvPr/>
        </p:nvSpPr>
        <p:spPr>
          <a:xfrm>
            <a:off x="5648633" y="3293185"/>
            <a:ext cx="10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leads to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E3CAF7-1F1D-F33D-2D05-B9D44773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86501" y="746022"/>
            <a:ext cx="543232" cy="5432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7A56CC-4EEC-4037-E1C2-5DD49EA7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226" y="2340077"/>
            <a:ext cx="580103" cy="580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1FEDAA-E14F-1408-FA6B-910856F1D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661" y="4000500"/>
            <a:ext cx="543232" cy="5432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904EB4-09A4-5314-7E22-C076F2BD4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26" y="5542933"/>
            <a:ext cx="575188" cy="5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5E61-99D3-C437-48F8-6E943503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F233AB-164A-1604-04E6-269DED895732}"/>
              </a:ext>
            </a:extLst>
          </p:cNvPr>
          <p:cNvSpPr/>
          <p:nvPr/>
        </p:nvSpPr>
        <p:spPr>
          <a:xfrm>
            <a:off x="2033565" y="4535127"/>
            <a:ext cx="1519084" cy="1014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AB8974-84A3-F687-633D-691385A56A36}"/>
              </a:ext>
            </a:extLst>
          </p:cNvPr>
          <p:cNvSpPr/>
          <p:nvPr/>
        </p:nvSpPr>
        <p:spPr>
          <a:xfrm>
            <a:off x="4127090" y="663677"/>
            <a:ext cx="3937819" cy="132735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DACF7E-1027-F0B5-808D-DBC034C6FA6D}"/>
              </a:ext>
            </a:extLst>
          </p:cNvPr>
          <p:cNvSpPr/>
          <p:nvPr/>
        </p:nvSpPr>
        <p:spPr>
          <a:xfrm>
            <a:off x="8064910" y="2835377"/>
            <a:ext cx="2298290" cy="1187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443B849-05C7-081C-FBE4-5AB7797FEB96}"/>
              </a:ext>
            </a:extLst>
          </p:cNvPr>
          <p:cNvSpPr/>
          <p:nvPr/>
        </p:nvSpPr>
        <p:spPr>
          <a:xfrm>
            <a:off x="8064910" y="5007077"/>
            <a:ext cx="2298290" cy="11872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2E23-0D4B-61FE-F662-A625C826C53A}"/>
              </a:ext>
            </a:extLst>
          </p:cNvPr>
          <p:cNvSpPr/>
          <p:nvPr/>
        </p:nvSpPr>
        <p:spPr>
          <a:xfrm>
            <a:off x="2084000" y="2170779"/>
            <a:ext cx="1519084" cy="15190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2960BD-0A78-5661-0885-B68E53EFA457}"/>
              </a:ext>
            </a:extLst>
          </p:cNvPr>
          <p:cNvSpPr/>
          <p:nvPr/>
        </p:nvSpPr>
        <p:spPr>
          <a:xfrm>
            <a:off x="5336458" y="3263081"/>
            <a:ext cx="1519084" cy="15190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AE5D06-334C-7902-58BD-AE19D56DBE0A}"/>
              </a:ext>
            </a:extLst>
          </p:cNvPr>
          <p:cNvCxnSpPr>
            <a:stCxn id="2" idx="2"/>
            <a:endCxn id="36" idx="0"/>
          </p:cNvCxnSpPr>
          <p:nvPr/>
        </p:nvCxnSpPr>
        <p:spPr>
          <a:xfrm>
            <a:off x="6096000" y="1991032"/>
            <a:ext cx="0" cy="127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B62576-2593-C816-0A22-C03C49C76891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214055" y="4022623"/>
            <a:ext cx="0" cy="98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969F4024-BCE2-50D4-8BA6-859BCE76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27" y="827138"/>
            <a:ext cx="1000431" cy="10004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320CE28-1F0B-98DA-D230-92F5B33E13C2}"/>
              </a:ext>
            </a:extLst>
          </p:cNvPr>
          <p:cNvSpPr txBox="1"/>
          <p:nvPr/>
        </p:nvSpPr>
        <p:spPr>
          <a:xfrm>
            <a:off x="5336458" y="827138"/>
            <a:ext cx="237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 Armored Division</a:t>
            </a:r>
            <a:endParaRPr lang="en-IN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0ECCD0-96AC-2ED8-0CB2-8C0AAC6FF3F4}"/>
              </a:ext>
            </a:extLst>
          </p:cNvPr>
          <p:cNvSpPr txBox="1"/>
          <p:nvPr/>
        </p:nvSpPr>
        <p:spPr>
          <a:xfrm>
            <a:off x="5219086" y="1333489"/>
            <a:ext cx="246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Military Unit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380CCA5-968F-5CC5-D537-03301EB9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057" y="2253725"/>
            <a:ext cx="836969" cy="83696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4549126-04E6-7C74-4AAB-B47A514E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418" y="3470172"/>
            <a:ext cx="1163893" cy="116389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21C90D-4728-293B-F301-AD41BFE80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698" y="2930321"/>
            <a:ext cx="997357" cy="997357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0BC1CCE-B8C9-188A-EC41-E7D7A1A00963}"/>
              </a:ext>
            </a:extLst>
          </p:cNvPr>
          <p:cNvCxnSpPr>
            <a:stCxn id="2" idx="3"/>
            <a:endCxn id="33" idx="0"/>
          </p:cNvCxnSpPr>
          <p:nvPr/>
        </p:nvCxnSpPr>
        <p:spPr>
          <a:xfrm>
            <a:off x="8064909" y="1327355"/>
            <a:ext cx="1149146" cy="15080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0A50167-0FAF-BC2B-00AB-DF636FDFF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709" y="4957379"/>
            <a:ext cx="1071801" cy="107180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C5B3D9F-27FD-4D9D-69AA-493F8BD795F3}"/>
              </a:ext>
            </a:extLst>
          </p:cNvPr>
          <p:cNvSpPr txBox="1"/>
          <p:nvPr/>
        </p:nvSpPr>
        <p:spPr>
          <a:xfrm>
            <a:off x="9131164" y="3115533"/>
            <a:ext cx="120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T-90</a:t>
            </a:r>
          </a:p>
          <a:p>
            <a:pPr algn="ctr"/>
            <a:r>
              <a:rPr lang="en-US" b="1" dirty="0"/>
              <a:t> Tanks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BFF56D-8075-9F11-9223-7EF82F98DA14}"/>
              </a:ext>
            </a:extLst>
          </p:cNvPr>
          <p:cNvSpPr txBox="1"/>
          <p:nvPr/>
        </p:nvSpPr>
        <p:spPr>
          <a:xfrm>
            <a:off x="7715956" y="2030657"/>
            <a:ext cx="17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Equipped with</a:t>
            </a:r>
            <a:endParaRPr lang="en-I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812301-18F1-23EC-5E76-72B2040D0E63}"/>
              </a:ext>
            </a:extLst>
          </p:cNvPr>
          <p:cNvSpPr txBox="1"/>
          <p:nvPr/>
        </p:nvSpPr>
        <p:spPr>
          <a:xfrm>
            <a:off x="8319723" y="4273345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Targets</a:t>
            </a:r>
            <a:endParaRPr lang="en-IN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E104D6-FFC0-7AC7-DAAD-F85793B0B07D}"/>
              </a:ext>
            </a:extLst>
          </p:cNvPr>
          <p:cNvSpPr txBox="1"/>
          <p:nvPr/>
        </p:nvSpPr>
        <p:spPr>
          <a:xfrm>
            <a:off x="6095999" y="2487544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Executes</a:t>
            </a:r>
            <a:endParaRPr lang="en-IN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D208A0-1825-8370-60CB-B4321C8AAB64}"/>
              </a:ext>
            </a:extLst>
          </p:cNvPr>
          <p:cNvSpPr txBox="1"/>
          <p:nvPr/>
        </p:nvSpPr>
        <p:spPr>
          <a:xfrm rot="19739506">
            <a:off x="3083355" y="1598634"/>
            <a:ext cx="109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Deployed</a:t>
            </a:r>
          </a:p>
          <a:p>
            <a:pPr algn="ctr"/>
            <a:r>
              <a:rPr lang="en-US" b="1" dirty="0"/>
              <a:t> to</a:t>
            </a:r>
            <a:endParaRPr lang="en-IN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588C7-F098-B3BF-B3D6-04A6CDFED685}"/>
              </a:ext>
            </a:extLst>
          </p:cNvPr>
          <p:cNvSpPr txBox="1"/>
          <p:nvPr/>
        </p:nvSpPr>
        <p:spPr>
          <a:xfrm>
            <a:off x="2745345" y="4683911"/>
            <a:ext cx="881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Enemy </a:t>
            </a:r>
          </a:p>
          <a:p>
            <a:r>
              <a:rPr lang="en-US" b="1" dirty="0"/>
              <a:t>Militia</a:t>
            </a:r>
            <a:endParaRPr lang="en-IN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E22DFC-52D5-9E24-3D7D-6201FC0CF162}"/>
              </a:ext>
            </a:extLst>
          </p:cNvPr>
          <p:cNvSpPr txBox="1"/>
          <p:nvPr/>
        </p:nvSpPr>
        <p:spPr>
          <a:xfrm>
            <a:off x="2723393" y="3783868"/>
            <a:ext cx="131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Hostile Adversary</a:t>
            </a:r>
            <a:endParaRPr lang="en-IN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2C9BEE-BEAF-C537-D03D-493AE73F6292}"/>
              </a:ext>
            </a:extLst>
          </p:cNvPr>
          <p:cNvSpPr txBox="1"/>
          <p:nvPr/>
        </p:nvSpPr>
        <p:spPr>
          <a:xfrm>
            <a:off x="5514252" y="4857748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Drone Strike</a:t>
            </a:r>
            <a:endParaRPr lang="en-IN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DC36E18-B037-FE4F-B1A3-43B1F85A6DC7}"/>
              </a:ext>
            </a:extLst>
          </p:cNvPr>
          <p:cNvCxnSpPr>
            <a:stCxn id="79" idx="2"/>
            <a:endCxn id="34" idx="1"/>
          </p:cNvCxnSpPr>
          <p:nvPr/>
        </p:nvCxnSpPr>
        <p:spPr>
          <a:xfrm rot="16200000" flipH="1">
            <a:off x="6945621" y="4481411"/>
            <a:ext cx="373620" cy="186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CB5A1FF-E103-4D54-7879-E0AC535C0DBF}"/>
              </a:ext>
            </a:extLst>
          </p:cNvPr>
          <p:cNvSpPr txBox="1"/>
          <p:nvPr/>
        </p:nvSpPr>
        <p:spPr>
          <a:xfrm>
            <a:off x="9392881" y="5233890"/>
            <a:ext cx="97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Supply Convoy</a:t>
            </a:r>
            <a:endParaRPr lang="en-IN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ECF146-530A-568F-DB34-4D08E198D751}"/>
              </a:ext>
            </a:extLst>
          </p:cNvPr>
          <p:cNvSpPr txBox="1"/>
          <p:nvPr/>
        </p:nvSpPr>
        <p:spPr>
          <a:xfrm>
            <a:off x="8580208" y="5806865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Status=Damaged</a:t>
            </a:r>
            <a:endParaRPr lang="en-IN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DAF6E0-48FA-9157-5524-0EFE766D4AFA}"/>
              </a:ext>
            </a:extLst>
          </p:cNvPr>
          <p:cNvSpPr txBox="1"/>
          <p:nvPr/>
        </p:nvSpPr>
        <p:spPr>
          <a:xfrm>
            <a:off x="2425057" y="3043532"/>
            <a:ext cx="89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Border </a:t>
            </a:r>
          </a:p>
          <a:p>
            <a:r>
              <a:rPr lang="en-US" b="1" dirty="0"/>
              <a:t>Region</a:t>
            </a:r>
            <a:endParaRPr lang="en-IN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B9EC3F-2A46-9785-67AF-05A40C5E6AED}"/>
              </a:ext>
            </a:extLst>
          </p:cNvPr>
          <p:cNvSpPr txBox="1"/>
          <p:nvPr/>
        </p:nvSpPr>
        <p:spPr>
          <a:xfrm>
            <a:off x="5295965" y="5844514"/>
            <a:ext cx="80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Owns</a:t>
            </a:r>
            <a:endParaRPr lang="en-IN" b="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FD4909B-19A7-0BDA-686E-9964AB93CBD7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3380619" y="1895281"/>
            <a:ext cx="833683" cy="4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8A87938-A586-D1A4-B080-C676FAB8C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886" y="4660878"/>
            <a:ext cx="712221" cy="712221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79DCA80-9A10-01BB-6985-CBBF536C6F6C}"/>
              </a:ext>
            </a:extLst>
          </p:cNvPr>
          <p:cNvCxnSpPr>
            <a:stCxn id="95" idx="0"/>
            <a:endCxn id="35" idx="4"/>
          </p:cNvCxnSpPr>
          <p:nvPr/>
        </p:nvCxnSpPr>
        <p:spPr>
          <a:xfrm flipV="1">
            <a:off x="2793107" y="3689863"/>
            <a:ext cx="50435" cy="8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877E1E3-78BB-1ED3-F201-3D5C222BC0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3607" y="3151214"/>
            <a:ext cx="626496" cy="5421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9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99F0D-2FC8-7273-BED9-F3F1010D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1ADFF1-9ED3-9838-7970-A8471CF95149}"/>
              </a:ext>
            </a:extLst>
          </p:cNvPr>
          <p:cNvSpPr/>
          <p:nvPr/>
        </p:nvSpPr>
        <p:spPr>
          <a:xfrm>
            <a:off x="1533832" y="2109019"/>
            <a:ext cx="2330245" cy="13199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4F329B-0088-B206-3E48-F6687084EEE9}"/>
              </a:ext>
            </a:extLst>
          </p:cNvPr>
          <p:cNvSpPr/>
          <p:nvPr/>
        </p:nvSpPr>
        <p:spPr>
          <a:xfrm>
            <a:off x="4930877" y="2109019"/>
            <a:ext cx="2330245" cy="13199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0622B-2C0B-40A9-17B4-74B6F357FB10}"/>
              </a:ext>
            </a:extLst>
          </p:cNvPr>
          <p:cNvSpPr/>
          <p:nvPr/>
        </p:nvSpPr>
        <p:spPr>
          <a:xfrm>
            <a:off x="8327922" y="2109018"/>
            <a:ext cx="2330245" cy="13199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7C4747-61AF-F98C-8435-3EDC393E19F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864077" y="2769010"/>
            <a:ext cx="106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4161AAF-2AF8-58E6-7293-36EB52E0261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61122" y="2769009"/>
            <a:ext cx="106680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BC92E6C-EE97-A572-FAC5-0D7CD581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20" y="2453146"/>
            <a:ext cx="631723" cy="631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AB1D34-E97E-D52A-7A91-0FADA83F2D15}"/>
              </a:ext>
            </a:extLst>
          </p:cNvPr>
          <p:cNvSpPr txBox="1"/>
          <p:nvPr/>
        </p:nvSpPr>
        <p:spPr>
          <a:xfrm>
            <a:off x="2342531" y="2438538"/>
            <a:ext cx="125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LLM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Generation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182B59-5952-459A-D446-F8641330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22" y="2394152"/>
            <a:ext cx="749709" cy="749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C1334D-A26E-D381-F590-D6975CEF41DD}"/>
              </a:ext>
            </a:extLst>
          </p:cNvPr>
          <p:cNvSpPr txBox="1"/>
          <p:nvPr/>
        </p:nvSpPr>
        <p:spPr>
          <a:xfrm>
            <a:off x="5928321" y="2445840"/>
            <a:ext cx="124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Knowledge</a:t>
            </a:r>
          </a:p>
          <a:p>
            <a:r>
              <a:rPr lang="en-US" b="1" dirty="0">
                <a:solidFill>
                  <a:schemeClr val="tx1"/>
                </a:solidFill>
              </a:rPr>
              <a:t> Extraction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048AFC-17D8-9EAB-FC2C-53F67670F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113" y="2362196"/>
            <a:ext cx="781665" cy="78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69AF183-E5D1-9E24-2629-149D3D399434}"/>
              </a:ext>
            </a:extLst>
          </p:cNvPr>
          <p:cNvSpPr txBox="1"/>
          <p:nvPr/>
        </p:nvSpPr>
        <p:spPr>
          <a:xfrm>
            <a:off x="9287969" y="2485098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Updating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1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5960</TotalTime>
  <Words>182</Words>
  <Application>Microsoft Office PowerPoint</Application>
  <PresentationFormat>Widescreen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Wahaj Abedeen</dc:creator>
  <cp:lastModifiedBy>Wahaj Abedeen</cp:lastModifiedBy>
  <cp:revision>8</cp:revision>
  <dcterms:created xsi:type="dcterms:W3CDTF">2025-06-29T04:04:44Z</dcterms:created>
  <dcterms:modified xsi:type="dcterms:W3CDTF">2025-07-03T07:25:12Z</dcterms:modified>
</cp:coreProperties>
</file>