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- 1.aifc</a:t>
            </a:r>
            <a:endParaRPr/>
          </a:p>
          <a:p>
            <a:pPr indent="0" lvl="0" marL="0" rtl="0" algn="l">
              <a:spcBef>
                <a:spcPts val="0"/>
              </a:spcBef>
              <a:spcAft>
                <a:spcPts val="0"/>
              </a:spcAft>
              <a:buNone/>
            </a:pPr>
            <a:r>
              <a:rPr lang="en"/>
              <a:t>Hi everyone, I’m Reese and, along with Shayan, this is our final project presentation on predicting US housing costs with machine learning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9b17ddcf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9b17ddcf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- 10.aifc</a:t>
            </a:r>
            <a:endParaRPr/>
          </a:p>
          <a:p>
            <a:pPr indent="0" lvl="0" marL="0" rtl="0" algn="l">
              <a:spcBef>
                <a:spcPts val="0"/>
              </a:spcBef>
              <a:spcAft>
                <a:spcPts val="0"/>
              </a:spcAft>
              <a:buNone/>
            </a:pPr>
            <a:r>
              <a:rPr lang="en"/>
              <a:t>When the data are plotted on a world map, we can see that a number of points have incorrect latitudes and longitudes.  The dataset is supposed to only reflect the United States, so all points in other countries or in water are errors.  As such, all of these points outside of the continental US were removed.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9b17ddcf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9b17ddcf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- 11.aifc</a:t>
            </a:r>
            <a:endParaRPr/>
          </a:p>
          <a:p>
            <a:pPr indent="0" lvl="0" marL="0" rtl="0" algn="l">
              <a:spcBef>
                <a:spcPts val="0"/>
              </a:spcBef>
              <a:spcAft>
                <a:spcPts val="0"/>
              </a:spcAft>
              <a:buNone/>
            </a:pPr>
            <a:r>
              <a:rPr lang="en"/>
              <a:t>If we zoom in on the continental US and color each point by state, we see that the dataset covers close to the entire country, with only a little but of sparseness in the west.  Our models thus should be able to predict pricing for all continental US states.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8f3b5e2b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8f3b5e2b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- 12.aifc</a:t>
            </a:r>
            <a:endParaRPr/>
          </a:p>
          <a:p>
            <a:pPr indent="0" lvl="0" marL="0" rtl="0" algn="l">
              <a:spcBef>
                <a:spcPts val="0"/>
              </a:spcBef>
              <a:spcAft>
                <a:spcPts val="0"/>
              </a:spcAft>
              <a:buNone/>
            </a:pPr>
            <a:r>
              <a:rPr lang="en"/>
              <a:t>Now let’s get the dataset ready for machine learning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9b17ddcf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9b17ddcf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- 13.aifc</a:t>
            </a:r>
            <a:endParaRPr/>
          </a:p>
          <a:p>
            <a:pPr indent="0" lvl="0" marL="0" rtl="0" algn="l">
              <a:spcBef>
                <a:spcPts val="0"/>
              </a:spcBef>
              <a:spcAft>
                <a:spcPts val="0"/>
              </a:spcAft>
              <a:buNone/>
            </a:pPr>
            <a:r>
              <a:rPr lang="en"/>
              <a:t>The following columns were removed entirely because they were not needed for the machine learning algorithms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9b17ddcf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9b17ddcf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- 14.aifc</a:t>
            </a:r>
            <a:endParaRPr/>
          </a:p>
          <a:p>
            <a:pPr indent="0" lvl="0" marL="0" rtl="0" algn="l">
              <a:spcBef>
                <a:spcPts val="0"/>
              </a:spcBef>
              <a:spcAft>
                <a:spcPts val="0"/>
              </a:spcAft>
              <a:buNone/>
            </a:pPr>
            <a:r>
              <a:rPr lang="en"/>
              <a:t>After this, 1920 rows were dropped because they contained one or more missing values.  2 apartments were listed as having 1000 beds and 2 more were listed as having 1100 beds, so these 4 outliers were removed.</a:t>
            </a:r>
            <a:endParaRPr/>
          </a:p>
          <a:p>
            <a:pPr indent="0" lvl="0" marL="0" rtl="0" algn="l">
              <a:spcBef>
                <a:spcPts val="0"/>
              </a:spcBef>
              <a:spcAft>
                <a:spcPts val="0"/>
              </a:spcAft>
              <a:buNone/>
            </a:pPr>
            <a:r>
              <a:rPr lang="en"/>
              <a:t>The state column was removed as well, as this information can be deduced from the longitude and latitude.</a:t>
            </a:r>
            <a:endParaRPr/>
          </a:p>
          <a:p>
            <a:pPr indent="0" lvl="0" marL="0" rtl="0" algn="l">
              <a:spcBef>
                <a:spcPts val="0"/>
              </a:spcBef>
              <a:spcAft>
                <a:spcPts val="0"/>
              </a:spcAft>
              <a:buNone/>
            </a:pPr>
            <a:r>
              <a:rPr lang="en"/>
              <a:t>This left us with the following columns: *read*</a:t>
            </a:r>
            <a:endParaRPr/>
          </a:p>
          <a:p>
            <a:pPr indent="0" lvl="0" marL="0" rtl="0" algn="l">
              <a:spcBef>
                <a:spcPts val="0"/>
              </a:spcBef>
              <a:spcAft>
                <a:spcPts val="0"/>
              </a:spcAft>
              <a:buNone/>
            </a:pPr>
            <a:r>
              <a:rPr lang="en"/>
              <a:t>The data were finally split into 80% training and 20% testing sets</a:t>
            </a:r>
            <a:endParaRPr/>
          </a:p>
          <a:p>
            <a:pPr indent="0" lvl="0" marL="0" rtl="0" algn="l">
              <a:spcBef>
                <a:spcPts val="0"/>
              </a:spcBef>
              <a:spcAft>
                <a:spcPts val="0"/>
              </a:spcAft>
              <a:buNone/>
            </a:pPr>
            <a:r>
              <a:rPr lang="en"/>
              <a:t>From each target set, the price column was removed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8f3b5e2b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8f3b5e2b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Shayan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8f3b5e2b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8f3b5e2b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Shayan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1507696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1507696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is what is commonly known as ‘line of best fit’. Root mean squared error is used as a metric for calculating the accuracy of the model. The root mean squared error is the distance between the line and each individual scatter point and this algorithm tries to minimize this error and create a line with the best slope and intercept. Afterwards, any predictions that are made go through the simple slope function of y = m sub n * x + b with m representing the coefficient, n representing the number of features the model has and b as the intercept.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fitted the model with eleven features from the training dataset (sqfeet, beds, baths, cats_allowed, dogs_allowed, smoking_allowed, wheelchair access, electric_vehicle_charge, comes_furnished and its latitude and longitude. The model was then able to determine the </a:t>
            </a:r>
            <a:r>
              <a:rPr lang="en"/>
              <a:t>coefficients</a:t>
            </a:r>
            <a:r>
              <a:rPr lang="en"/>
              <a:t> for each feature and find a suitable intercept. Afterwards, we used the testing dataset to determine the accuracy for this model and found that it had a root mean squared error of 511.68, translating to an accuracy of 55.57%.</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8f3b5e2b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8f3b5e2b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Shayan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1507696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1507696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algorithm uses a decision tree to create a classification model with each leaf representing a numeric value. We see a sort of staircase pattern because unlike linear regression, the decision tree regressor creates classifications. For example, in the graph, if the production cost is between $16,000 and $21,000, the profit will be $30,000.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initialized the decision tree regressor with a maximum depth of four and a minimum leaf sample of 0.1 and its random state to 3. We fitted the model using the training dataset and had it predict the test data, using RMSE to test for accuracy. We found that it had a lower RMSE than the linear </a:t>
            </a:r>
            <a:r>
              <a:rPr lang="en"/>
              <a:t>regression</a:t>
            </a:r>
            <a:r>
              <a:rPr lang="en"/>
              <a:t> model of 464.74 and an accuracy of 59.65%.</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8f3b5e2b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8f3b5e2b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- 2.aifc</a:t>
            </a:r>
            <a:endParaRPr/>
          </a:p>
          <a:p>
            <a:pPr indent="0" lvl="0" marL="0" rtl="0" algn="l">
              <a:spcBef>
                <a:spcPts val="0"/>
              </a:spcBef>
              <a:spcAft>
                <a:spcPts val="0"/>
              </a:spcAft>
              <a:buNone/>
            </a:pPr>
            <a:r>
              <a:rPr lang="en"/>
              <a:t>Let’s start by framing the topic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8f3b5e2b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8f3b5e2b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Shayan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1507696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1507696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large datasets, it may be better to approach the problem using deep learning. Unlike the artificial neural network, deep learning uses more than one hidden layer. A standard DNN will require an input of size n, which will be the starting nodes. It processes this data through the hidden layers using activation functions (i.e. relu, sigmoid, softmax) and then outputs the result(s). Depending on how many epochs you configure, the model will improve slightly with each step.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model, like the other algorithms we looked at, had an input of those same eleven features. It processes this data through the three sets of relu layers that have five neurons each and spits out one value as its prediction. The model was compiled using the adam optimizer and mean squared error as the metric for both loss and accuracy. After ten epochs, the model showed little improvement and had an overall RMSE if 516.16 and an accuracy of 44.82% was achieved. In contrast, this performed worse than expected and we believe this maybe due to the number of features it has to make a prediction from.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8f3b5e2b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8f3b5e2b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Shayan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15076963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1507696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tested three algorithms, one of which was deep neural network. After fitting the model with the training data and making predictions for the test data, we compared the accuracy for each algorithm using the root mean squared error approach. Linear regression did not do too well as it had a near 50-50 accuracy. The Decision Tree Regressor improved the accuracy by a small margin. The deep learning algorithm did the poorest with a 44.82% accuracy</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15076963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15076963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price prediction based on the square footage and </a:t>
            </a:r>
            <a:r>
              <a:rPr lang="en"/>
              <a:t>latitude</a:t>
            </a:r>
            <a:r>
              <a:rPr lang="en"/>
              <a:t>. The color green represents the prediction our decision tree model made. We see this sort of staircase pattern that we saw earlier in the production cost to profit example. To our surprise, there appears to be very little correlation, especially for the square footage, hence why there is so much uncertainty, even with our best model.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15076963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15076963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 here are our graphs showing the price prediction based on the number of beds and baths a house had.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8f3b5e2b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8f3b5e2b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USA housing dataset and performed three different regression algorithms to predict the price based on a variety of factors and it turns out that for this particular dataset, decision tree was the most accurate of the three.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if we were facing this same problem, we would try to limit the amount of inputs so the model can make an accurate prediction without having to factor in too many details. As for the latitude and longitude, we could have made clusters that highlight wealthy </a:t>
            </a:r>
            <a:r>
              <a:rPr lang="en"/>
              <a:t>neighborhoods</a:t>
            </a:r>
            <a:r>
              <a:rPr lang="en"/>
              <a:t> vs impoverished neighborhoods, that way the model can make effective predictions instead of trying to interpret coordinates. Unfortunately, with the size of this dataset, the hardware google offered was not as powerful to cycle through each epoch as we saw in our previous assignment so we were limited to ten epochs.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all for watching.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a9b17ddcf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9b17ddcf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9b17ddcf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9b17ddcf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a:t>
            </a:r>
            <a:endParaRPr/>
          </a:p>
          <a:p>
            <a:pPr indent="0" lvl="0" marL="0" rtl="0" algn="l">
              <a:spcBef>
                <a:spcPts val="0"/>
              </a:spcBef>
              <a:spcAft>
                <a:spcPts val="0"/>
              </a:spcAft>
              <a:buNone/>
            </a:pPr>
            <a:r>
              <a:rPr lang="en"/>
              <a:t>This is what the dataset looks like visually after removing all of those rows with incorrect longitudes and latitudes.  This was done by only retaining rows with a longitude between -144 and -64, and a latitude between 24 and 49.  These coordinates represent the extremes of the </a:t>
            </a:r>
            <a:r>
              <a:rPr lang="en"/>
              <a:t>continental</a:t>
            </a:r>
            <a:r>
              <a:rPr lang="en"/>
              <a:t> US.</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a9b17ddcf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a9b17ddcf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a:t>
            </a:r>
            <a:endParaRPr/>
          </a:p>
          <a:p>
            <a:pPr indent="0" lvl="0" marL="0" rtl="0" algn="l">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Here is the correlation matrix for the dataset.  A correlation matrix shows how correlated each pair of columns is or, in other words, shows which independent variables are most related to which dependant variables.  A value of 1 indicates that two variables are perfectly correlated.  This is always the case when the two variables are the same, such as with price and price.  That is, price is always a perfect predictor of price.  A value of 0 indicates that two variables are not correlated at all.  And a value of -1 indicates two variables are perfectly negatively correlated, which means that as one increases, the other decreases by the same amount. For the case of this dataset, the variables that were most highly correlated to price were baths, electric_vehicle_charge, beds, longitude, and smoking_allowed.  It is interesting to note that longitude is more than 3 times more correlated to price than latitude, perhaps suggesting that being on a coast weighs more heavily in price than being north or south.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also interesting that the correlation coefficient between cats_allowed and dogs_allowed is 0.9.  This indicates that, most of the time, an apartment that allows cats will also allows dogs, and vice versa.  The correlation between beds and baths is also quite high, at 0.64.  This means that, usually, as the number of beds increases, so too does the number of baths.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8f3b5e2b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8f3b5e2b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- 3.aifc</a:t>
            </a:r>
            <a:endParaRPr/>
          </a:p>
          <a:p>
            <a:pPr indent="0" lvl="0" marL="0" rtl="0" algn="l">
              <a:spcBef>
                <a:spcPts val="0"/>
              </a:spcBef>
              <a:spcAft>
                <a:spcPts val="0"/>
              </a:spcAft>
              <a:buNone/>
            </a:pPr>
            <a:r>
              <a:rPr lang="en"/>
              <a:t>The United States is a large country with a diverse range of places to live.  Renters can choose from urban and rural environments, big mansions and tiny apartments, and prices which range from relatively low to astronomical.</a:t>
            </a:r>
            <a:endParaRPr/>
          </a:p>
          <a:p>
            <a:pPr indent="0" lvl="0" marL="0" rtl="0" algn="l">
              <a:spcBef>
                <a:spcPts val="0"/>
              </a:spcBef>
              <a:spcAft>
                <a:spcPts val="0"/>
              </a:spcAft>
              <a:buNone/>
            </a:pPr>
            <a:r>
              <a:rPr lang="en"/>
              <a:t>In this project, we use recent, existing data to train machine learning models in an attempt to accurately predict how much a given housing unit, that is an apartment, costs per month, depending on a variety of features.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9b17ddc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9b17ddc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- 4.aifc</a:t>
            </a:r>
            <a:endParaRPr/>
          </a:p>
          <a:p>
            <a:pPr indent="0" lvl="0" marL="0" rtl="0" algn="l">
              <a:spcBef>
                <a:spcPts val="0"/>
              </a:spcBef>
              <a:spcAft>
                <a:spcPts val="0"/>
              </a:spcAft>
              <a:buNone/>
            </a:pPr>
            <a:r>
              <a:rPr lang="en"/>
              <a:t>The dataset used is called USA Housing Listings.  It was created by scraping Craigslist for listings for apartment, condo, townhouse, and other types of rentals.</a:t>
            </a:r>
            <a:endParaRPr/>
          </a:p>
          <a:p>
            <a:pPr indent="0" lvl="0" marL="0" rtl="0" algn="l">
              <a:spcBef>
                <a:spcPts val="0"/>
              </a:spcBef>
              <a:spcAft>
                <a:spcPts val="0"/>
              </a:spcAft>
              <a:buNone/>
            </a:pPr>
            <a:r>
              <a:rPr lang="en"/>
              <a:t>The dataset contains about 385,000 observations, or rows, and 22 columns, or features.</a:t>
            </a:r>
            <a:endParaRPr/>
          </a:p>
          <a:p>
            <a:pPr indent="0" lvl="0" marL="0" rtl="0" algn="l">
              <a:spcBef>
                <a:spcPts val="0"/>
              </a:spcBef>
              <a:spcAft>
                <a:spcPts val="0"/>
              </a:spcAft>
              <a:buNone/>
            </a:pPr>
            <a:r>
              <a:rPr lang="en"/>
              <a:t>These features are: *read features*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8f3b5e2b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8f3b5e2b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- 5.aifc</a:t>
            </a:r>
            <a:endParaRPr/>
          </a:p>
          <a:p>
            <a:pPr indent="0" lvl="0" marL="0" rtl="0" algn="l">
              <a:spcBef>
                <a:spcPts val="0"/>
              </a:spcBef>
              <a:spcAft>
                <a:spcPts val="0"/>
              </a:spcAft>
              <a:buNone/>
            </a:pPr>
            <a:r>
              <a:rPr lang="en"/>
              <a:t>Now let’s analyze and visualize these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8f3b5e2b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8f3b5e2be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- 6.aifc</a:t>
            </a:r>
            <a:endParaRPr/>
          </a:p>
          <a:p>
            <a:pPr indent="0" lvl="0" marL="0" rtl="0" algn="l">
              <a:spcBef>
                <a:spcPts val="0"/>
              </a:spcBef>
              <a:spcAft>
                <a:spcPts val="0"/>
              </a:spcAft>
              <a:buNone/>
            </a:pPr>
            <a:r>
              <a:rPr lang="en"/>
              <a:t>This graph shows the distribution of housing types.  As you can see, apartments make up the hefty majority of the dataset.  For this reason, we decided to focus </a:t>
            </a:r>
            <a:r>
              <a:rPr lang="en"/>
              <a:t>solely</a:t>
            </a:r>
            <a:r>
              <a:rPr lang="en"/>
              <a:t> on apartments and removed all other housing types.  Thus, the type column was removed entirely as well.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9b17ddc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9b17ddc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- 7.aifc</a:t>
            </a:r>
            <a:endParaRPr/>
          </a:p>
          <a:p>
            <a:pPr indent="0" lvl="0" marL="0" rtl="0" algn="l">
              <a:spcBef>
                <a:spcPts val="0"/>
              </a:spcBef>
              <a:spcAft>
                <a:spcPts val="0"/>
              </a:spcAft>
              <a:buNone/>
            </a:pPr>
            <a:r>
              <a:rPr lang="en"/>
              <a:t>This is a histogram of housing prices.  Most apartments were listed for between $500 to $4000.  This means that our models will likely be better at predicting prices for apartments that cost only a few </a:t>
            </a:r>
            <a:r>
              <a:rPr lang="en"/>
              <a:t>thousand</a:t>
            </a:r>
            <a:r>
              <a:rPr lang="en"/>
              <a:t> dollars per month.</a:t>
            </a:r>
            <a:endParaRPr/>
          </a:p>
          <a:p>
            <a:pPr indent="0" lvl="0" marL="0" rtl="0" algn="l">
              <a:spcBef>
                <a:spcPts val="0"/>
              </a:spcBef>
              <a:spcAft>
                <a:spcPts val="0"/>
              </a:spcAft>
              <a:buNone/>
            </a:pPr>
            <a:r>
              <a:rPr lang="en"/>
              <a:t>To prevent outliers, we removed all apartments with prices higher than $10,000.  In addition, 1070 rows had a price of $0.  We assumed that the listers probably didn’t want to share the rent price online, so these rows were removed to prevent outliers.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9b17ddcf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9b17ddcf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- 8.aifc</a:t>
            </a:r>
            <a:endParaRPr/>
          </a:p>
          <a:p>
            <a:pPr indent="0" lvl="0" marL="0" rtl="0" algn="l">
              <a:spcBef>
                <a:spcPts val="0"/>
              </a:spcBef>
              <a:spcAft>
                <a:spcPts val="0"/>
              </a:spcAft>
              <a:buNone/>
            </a:pPr>
            <a:r>
              <a:rPr lang="en"/>
              <a:t>This is a histogram of housing size in square feet.  As you can see, most apartments are less than 1500 square feet.  665 rows indicated a square footage of less than 100 square feet.  As these were likely errors, these rows were removed from the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9b17ddc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9b17ddc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Reese - 9.aifc</a:t>
            </a:r>
            <a:endParaRPr/>
          </a:p>
          <a:p>
            <a:pPr indent="0" lvl="0" marL="0" rtl="0" algn="l">
              <a:spcBef>
                <a:spcPts val="0"/>
              </a:spcBef>
              <a:spcAft>
                <a:spcPts val="0"/>
              </a:spcAft>
              <a:buNone/>
            </a:pPr>
            <a:r>
              <a:rPr lang="en"/>
              <a:t>This is a scatter plot showing number of beds vs. numbers of bathrooms.  Larger markers indicate a higher occurrence of that specific bed/bathroom combination.</a:t>
            </a:r>
            <a:endParaRPr/>
          </a:p>
          <a:p>
            <a:pPr indent="0" lvl="0" marL="0" rtl="0" algn="l">
              <a:spcBef>
                <a:spcPts val="0"/>
              </a:spcBef>
              <a:spcAft>
                <a:spcPts val="0"/>
              </a:spcAft>
              <a:buNone/>
            </a:pPr>
            <a:r>
              <a:rPr lang="en"/>
              <a:t>The most common units have 1 bed and 1 bathroom.  This is followed by 2 beds and 2 bathrooms, followed by 2 beds and 1 bathroom.  The range of beds and bathrooms were both 0 to 8 inclusive.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72975" y="1183713"/>
            <a:ext cx="4515000" cy="12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Predicting US Housing Costs</a:t>
            </a:r>
            <a:endParaRPr/>
          </a:p>
        </p:txBody>
      </p:sp>
      <p:sp>
        <p:nvSpPr>
          <p:cNvPr id="278" name="Google Shape;278;p13"/>
          <p:cNvSpPr txBox="1"/>
          <p:nvPr>
            <p:ph idx="1" type="subTitle"/>
          </p:nvPr>
        </p:nvSpPr>
        <p:spPr>
          <a:xfrm>
            <a:off x="672975" y="2732488"/>
            <a:ext cx="4255500" cy="12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Machine Learning Final Project</a:t>
            </a:r>
            <a:endParaRPr sz="18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Reese Daniel &amp; Shayan Saif</a:t>
            </a:r>
            <a:endParaRPr sz="1200"/>
          </a:p>
          <a:p>
            <a:pPr indent="0" lvl="0" marL="0" rtl="0" algn="l">
              <a:spcBef>
                <a:spcPts val="0"/>
              </a:spcBef>
              <a:spcAft>
                <a:spcPts val="0"/>
              </a:spcAft>
              <a:buNone/>
            </a:pPr>
            <a:r>
              <a:rPr lang="en" sz="1200"/>
              <a:t>November 2020</a:t>
            </a:r>
            <a:endParaRPr sz="1200"/>
          </a:p>
          <a:p>
            <a:pPr indent="0" lvl="0" marL="0" rtl="0" algn="l">
              <a:spcBef>
                <a:spcPts val="0"/>
              </a:spcBef>
              <a:spcAft>
                <a:spcPts val="0"/>
              </a:spcAft>
              <a:buNone/>
            </a:pPr>
            <a:r>
              <a:rPr lang="en" sz="1200"/>
              <a:t>Ontario Tech University</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331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&amp; Insights</a:t>
            </a:r>
            <a:endParaRPr/>
          </a:p>
        </p:txBody>
      </p:sp>
      <p:sp>
        <p:nvSpPr>
          <p:cNvPr id="337" name="Google Shape;337;p22"/>
          <p:cNvSpPr txBox="1"/>
          <p:nvPr>
            <p:ph idx="1" type="body"/>
          </p:nvPr>
        </p:nvSpPr>
        <p:spPr>
          <a:xfrm>
            <a:off x="442076" y="1794950"/>
            <a:ext cx="3985800" cy="171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data plotted on world map, we can see that a number of points have </a:t>
            </a:r>
            <a:r>
              <a:rPr b="1" lang="en"/>
              <a:t>incorrect latitudes and longitudes</a:t>
            </a:r>
            <a:endParaRPr/>
          </a:p>
          <a:p>
            <a:pPr indent="-311150" lvl="0" marL="457200" rtl="0" algn="l">
              <a:spcBef>
                <a:spcPts val="0"/>
              </a:spcBef>
              <a:spcAft>
                <a:spcPts val="0"/>
              </a:spcAft>
              <a:buSzPts val="1300"/>
              <a:buChar char="●"/>
            </a:pPr>
            <a:r>
              <a:rPr lang="en"/>
              <a:t>Dataset is supposed to only reflect the </a:t>
            </a:r>
            <a:r>
              <a:rPr b="1" lang="en"/>
              <a:t>United States</a:t>
            </a:r>
            <a:endParaRPr/>
          </a:p>
          <a:p>
            <a:pPr indent="-311150" lvl="0" marL="457200" rtl="0" algn="l">
              <a:spcBef>
                <a:spcPts val="0"/>
              </a:spcBef>
              <a:spcAft>
                <a:spcPts val="0"/>
              </a:spcAft>
              <a:buSzPts val="1300"/>
              <a:buChar char="●"/>
            </a:pPr>
            <a:r>
              <a:rPr lang="en"/>
              <a:t>All points outside of the continental United States were removed</a:t>
            </a:r>
            <a:endParaRPr/>
          </a:p>
        </p:txBody>
      </p:sp>
      <p:pic>
        <p:nvPicPr>
          <p:cNvPr id="338" name="Google Shape;338;p22"/>
          <p:cNvPicPr preferRelativeResize="0"/>
          <p:nvPr/>
        </p:nvPicPr>
        <p:blipFill>
          <a:blip r:embed="rId3">
            <a:alphaModFix/>
          </a:blip>
          <a:stretch>
            <a:fillRect/>
          </a:stretch>
        </p:blipFill>
        <p:spPr>
          <a:xfrm>
            <a:off x="4615794" y="1597125"/>
            <a:ext cx="4151031" cy="210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331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&amp; Insights</a:t>
            </a:r>
            <a:endParaRPr/>
          </a:p>
        </p:txBody>
      </p:sp>
      <p:sp>
        <p:nvSpPr>
          <p:cNvPr id="344" name="Google Shape;344;p23"/>
          <p:cNvSpPr txBox="1"/>
          <p:nvPr>
            <p:ph idx="1" type="body"/>
          </p:nvPr>
        </p:nvSpPr>
        <p:spPr>
          <a:xfrm>
            <a:off x="442076" y="1794950"/>
            <a:ext cx="3985800" cy="171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we zoom in on the continental US and color each point by state, we see that the dataset </a:t>
            </a:r>
            <a:r>
              <a:rPr b="1" lang="en"/>
              <a:t>covers close to the entire country</a:t>
            </a:r>
            <a:r>
              <a:rPr lang="en"/>
              <a:t>, with only a </a:t>
            </a:r>
            <a:r>
              <a:rPr b="1" lang="en"/>
              <a:t>little bit of sparseness</a:t>
            </a:r>
            <a:r>
              <a:rPr lang="en"/>
              <a:t> in the west</a:t>
            </a:r>
            <a:endParaRPr/>
          </a:p>
          <a:p>
            <a:pPr indent="-311150" lvl="0" marL="457200" rtl="0" algn="l">
              <a:spcBef>
                <a:spcPts val="0"/>
              </a:spcBef>
              <a:spcAft>
                <a:spcPts val="0"/>
              </a:spcAft>
              <a:buSzPts val="1300"/>
              <a:buChar char="●"/>
            </a:pPr>
            <a:r>
              <a:rPr lang="en"/>
              <a:t>Our models should be able to predict pricing for all continental US states</a:t>
            </a:r>
            <a:endParaRPr/>
          </a:p>
        </p:txBody>
      </p:sp>
      <p:pic>
        <p:nvPicPr>
          <p:cNvPr id="345" name="Google Shape;345;p23"/>
          <p:cNvPicPr preferRelativeResize="0"/>
          <p:nvPr/>
        </p:nvPicPr>
        <p:blipFill>
          <a:blip r:embed="rId3">
            <a:alphaModFix/>
          </a:blip>
          <a:stretch>
            <a:fillRect/>
          </a:stretch>
        </p:blipFill>
        <p:spPr>
          <a:xfrm>
            <a:off x="4985075" y="1466538"/>
            <a:ext cx="3438350" cy="2368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Preparation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356" name="Google Shape;356;p25"/>
          <p:cNvSpPr txBox="1"/>
          <p:nvPr>
            <p:ph idx="1" type="body"/>
          </p:nvPr>
        </p:nvSpPr>
        <p:spPr>
          <a:xfrm>
            <a:off x="1303800" y="1549550"/>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These </a:t>
            </a:r>
            <a:r>
              <a:rPr b="1" lang="en" sz="1500"/>
              <a:t>columns</a:t>
            </a:r>
            <a:r>
              <a:rPr lang="en" sz="1500"/>
              <a:t> were </a:t>
            </a:r>
            <a:r>
              <a:rPr b="1" lang="en" sz="1500"/>
              <a:t>removed</a:t>
            </a:r>
            <a:r>
              <a:rPr lang="en" sz="1500"/>
              <a:t>, as they were </a:t>
            </a:r>
            <a:r>
              <a:rPr b="1" lang="en" sz="1500"/>
              <a:t>not needed</a:t>
            </a:r>
            <a:r>
              <a:rPr lang="en" sz="1500"/>
              <a:t> for the machine learning algorithms:</a:t>
            </a:r>
            <a:endParaRPr sz="1500"/>
          </a:p>
          <a:p>
            <a:pPr indent="-311150" lvl="1" marL="914400" rtl="0" algn="l">
              <a:spcBef>
                <a:spcPts val="0"/>
              </a:spcBef>
              <a:spcAft>
                <a:spcPts val="0"/>
              </a:spcAft>
              <a:buSzPts val="1300"/>
              <a:buChar char="○"/>
            </a:pPr>
            <a:r>
              <a:rPr b="1" lang="en" sz="1300"/>
              <a:t>ID</a:t>
            </a:r>
            <a:r>
              <a:rPr lang="en" sz="1300"/>
              <a:t> (a unique ID for each row)</a:t>
            </a:r>
            <a:endParaRPr sz="1300"/>
          </a:p>
          <a:p>
            <a:pPr indent="-311150" lvl="1" marL="914400" rtl="0" algn="l">
              <a:spcBef>
                <a:spcPts val="0"/>
              </a:spcBef>
              <a:spcAft>
                <a:spcPts val="0"/>
              </a:spcAft>
              <a:buSzPts val="1300"/>
              <a:buChar char="○"/>
            </a:pPr>
            <a:r>
              <a:rPr b="1" lang="en" sz="1300"/>
              <a:t>URL</a:t>
            </a:r>
            <a:r>
              <a:rPr lang="en" sz="1300"/>
              <a:t> (the URL for the Craigslist listing)</a:t>
            </a:r>
            <a:endParaRPr sz="1300"/>
          </a:p>
          <a:p>
            <a:pPr indent="-311150" lvl="1" marL="914400" rtl="0" algn="l">
              <a:spcBef>
                <a:spcPts val="0"/>
              </a:spcBef>
              <a:spcAft>
                <a:spcPts val="0"/>
              </a:spcAft>
              <a:buSzPts val="1300"/>
              <a:buChar char="○"/>
            </a:pPr>
            <a:r>
              <a:rPr b="1" lang="en" sz="1300"/>
              <a:t>Region</a:t>
            </a:r>
            <a:r>
              <a:rPr lang="en" sz="1300"/>
              <a:t> (the name of the region the listing was in)</a:t>
            </a:r>
            <a:endParaRPr sz="1300"/>
          </a:p>
          <a:p>
            <a:pPr indent="-311150" lvl="1" marL="914400" rtl="0" algn="l">
              <a:spcBef>
                <a:spcPts val="0"/>
              </a:spcBef>
              <a:spcAft>
                <a:spcPts val="0"/>
              </a:spcAft>
              <a:buSzPts val="1300"/>
              <a:buChar char="○"/>
            </a:pPr>
            <a:r>
              <a:rPr b="1" lang="en" sz="1300"/>
              <a:t>Region_URL</a:t>
            </a:r>
            <a:r>
              <a:rPr lang="en" sz="1300"/>
              <a:t> (the URL for the region’s website)</a:t>
            </a:r>
            <a:endParaRPr sz="1300"/>
          </a:p>
          <a:p>
            <a:pPr indent="-311150" lvl="1" marL="914400" rtl="0" algn="l">
              <a:spcBef>
                <a:spcPts val="0"/>
              </a:spcBef>
              <a:spcAft>
                <a:spcPts val="0"/>
              </a:spcAft>
              <a:buSzPts val="1300"/>
              <a:buChar char="○"/>
            </a:pPr>
            <a:r>
              <a:rPr b="1" lang="en" sz="1300"/>
              <a:t>Image_URL</a:t>
            </a:r>
            <a:r>
              <a:rPr lang="en" sz="1300"/>
              <a:t> (the URL for the listing’s image)</a:t>
            </a:r>
            <a:endParaRPr sz="1300"/>
          </a:p>
          <a:p>
            <a:pPr indent="-311150" lvl="1" marL="914400" rtl="0" algn="l">
              <a:spcBef>
                <a:spcPts val="0"/>
              </a:spcBef>
              <a:spcAft>
                <a:spcPts val="0"/>
              </a:spcAft>
              <a:buSzPts val="1300"/>
              <a:buChar char="○"/>
            </a:pPr>
            <a:r>
              <a:rPr b="1" lang="en" sz="1300"/>
              <a:t>Description</a:t>
            </a:r>
            <a:r>
              <a:rPr lang="en" sz="1300"/>
              <a:t> (some text describing the property)</a:t>
            </a:r>
            <a:endParaRPr sz="1300"/>
          </a:p>
          <a:p>
            <a:pPr indent="-311150" lvl="1" marL="914400" rtl="0" algn="l">
              <a:spcBef>
                <a:spcPts val="0"/>
              </a:spcBef>
              <a:spcAft>
                <a:spcPts val="0"/>
              </a:spcAft>
              <a:buSzPts val="1300"/>
              <a:buChar char="○"/>
            </a:pPr>
            <a:r>
              <a:rPr b="1" lang="en" sz="1300"/>
              <a:t>Laundry_Options</a:t>
            </a:r>
            <a:r>
              <a:rPr lang="en" sz="1300"/>
              <a:t> (an enum of 5 different types of laundry)</a:t>
            </a:r>
            <a:endParaRPr sz="1300"/>
          </a:p>
          <a:p>
            <a:pPr indent="-311150" lvl="1" marL="914400" rtl="0" algn="l">
              <a:spcBef>
                <a:spcPts val="0"/>
              </a:spcBef>
              <a:spcAft>
                <a:spcPts val="0"/>
              </a:spcAft>
              <a:buSzPts val="1300"/>
              <a:buChar char="○"/>
            </a:pPr>
            <a:r>
              <a:rPr b="1" lang="en" sz="1300"/>
              <a:t>Parking_Options</a:t>
            </a:r>
            <a:r>
              <a:rPr lang="en" sz="1300"/>
              <a:t> (an enum of 7 different types of parking)</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362" name="Google Shape;362;p26"/>
          <p:cNvSpPr txBox="1"/>
          <p:nvPr>
            <p:ph idx="1" type="body"/>
          </p:nvPr>
        </p:nvSpPr>
        <p:spPr>
          <a:xfrm>
            <a:off x="1303800" y="1549550"/>
            <a:ext cx="7030500" cy="3092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1,920 rows</a:t>
            </a:r>
            <a:r>
              <a:rPr lang="en" sz="1500"/>
              <a:t> were </a:t>
            </a:r>
            <a:r>
              <a:rPr b="1" lang="en" sz="1500"/>
              <a:t>dropped</a:t>
            </a:r>
            <a:r>
              <a:rPr lang="en" sz="1500"/>
              <a:t> because they contained </a:t>
            </a:r>
            <a:r>
              <a:rPr b="1" lang="en" sz="1500"/>
              <a:t>missing values</a:t>
            </a:r>
            <a:endParaRPr b="1" sz="1500"/>
          </a:p>
          <a:p>
            <a:pPr indent="-323850" lvl="0" marL="457200" rtl="0" algn="l">
              <a:spcBef>
                <a:spcPts val="0"/>
              </a:spcBef>
              <a:spcAft>
                <a:spcPts val="0"/>
              </a:spcAft>
              <a:buSzPts val="1500"/>
              <a:buChar char="●"/>
            </a:pPr>
            <a:r>
              <a:rPr lang="en" sz="1500"/>
              <a:t>2 housing units were listed as having </a:t>
            </a:r>
            <a:r>
              <a:rPr b="1" lang="en" sz="1500"/>
              <a:t>1000 beds</a:t>
            </a:r>
            <a:r>
              <a:rPr lang="en" sz="1500"/>
              <a:t> and 2 other units were listed as having </a:t>
            </a:r>
            <a:r>
              <a:rPr b="1" lang="en" sz="1500"/>
              <a:t>1100 beds</a:t>
            </a:r>
            <a:r>
              <a:rPr lang="en" sz="1500"/>
              <a:t>, so these </a:t>
            </a:r>
            <a:r>
              <a:rPr b="1" lang="en" sz="1500"/>
              <a:t>4 outliers were removed</a:t>
            </a:r>
            <a:endParaRPr b="1" sz="1500"/>
          </a:p>
          <a:p>
            <a:pPr indent="-323850" lvl="0" marL="457200" rtl="0" algn="l">
              <a:spcBef>
                <a:spcPts val="0"/>
              </a:spcBef>
              <a:spcAft>
                <a:spcPts val="0"/>
              </a:spcAft>
              <a:buSzPts val="1500"/>
              <a:buChar char="●"/>
            </a:pPr>
            <a:r>
              <a:rPr lang="en" sz="1500"/>
              <a:t>The </a:t>
            </a:r>
            <a:r>
              <a:rPr b="1" lang="en" sz="1500"/>
              <a:t>state</a:t>
            </a:r>
            <a:r>
              <a:rPr lang="en" sz="1500"/>
              <a:t> column was </a:t>
            </a:r>
            <a:r>
              <a:rPr b="1" lang="en" sz="1500"/>
              <a:t>removed</a:t>
            </a:r>
            <a:r>
              <a:rPr lang="en" sz="1500"/>
              <a:t> as this information can be deduced from the </a:t>
            </a:r>
            <a:r>
              <a:rPr b="1" lang="en" sz="1500"/>
              <a:t>longitude</a:t>
            </a:r>
            <a:r>
              <a:rPr lang="en" sz="1500"/>
              <a:t> and </a:t>
            </a:r>
            <a:r>
              <a:rPr b="1" lang="en" sz="1500"/>
              <a:t>latitude</a:t>
            </a:r>
            <a:endParaRPr b="1" sz="1500"/>
          </a:p>
          <a:p>
            <a:pPr indent="-323850" lvl="0" marL="457200" rtl="0" algn="l">
              <a:spcBef>
                <a:spcPts val="0"/>
              </a:spcBef>
              <a:spcAft>
                <a:spcPts val="0"/>
              </a:spcAft>
              <a:buSzPts val="1500"/>
              <a:buChar char="●"/>
            </a:pPr>
            <a:r>
              <a:rPr lang="en" sz="1500"/>
              <a:t>This left us with the following columns:</a:t>
            </a:r>
            <a:endParaRPr sz="1500"/>
          </a:p>
          <a:p>
            <a:pPr indent="-323850" lvl="1" marL="914400" rtl="0" algn="l">
              <a:spcBef>
                <a:spcPts val="0"/>
              </a:spcBef>
              <a:spcAft>
                <a:spcPts val="0"/>
              </a:spcAft>
              <a:buSzPts val="1500"/>
              <a:buChar char="○"/>
            </a:pPr>
            <a:r>
              <a:rPr lang="en" sz="1500"/>
              <a:t>price; sqfeet; beds; baths; cats_allowed; dogs_allowed; smoking_allowed; wheelchair_access; electric_vehicle_charge; comes_furnished; latitude; longitude</a:t>
            </a:r>
            <a:endParaRPr sz="1500"/>
          </a:p>
          <a:p>
            <a:pPr indent="-323850" lvl="0" marL="457200" rtl="0" algn="l">
              <a:spcBef>
                <a:spcPts val="0"/>
              </a:spcBef>
              <a:spcAft>
                <a:spcPts val="0"/>
              </a:spcAft>
              <a:buSzPts val="1500"/>
              <a:buChar char="●"/>
            </a:pPr>
            <a:r>
              <a:rPr lang="en" sz="1500"/>
              <a:t>The data were finally split into </a:t>
            </a:r>
            <a:r>
              <a:rPr b="1" lang="en" sz="1500"/>
              <a:t>80% training</a:t>
            </a:r>
            <a:r>
              <a:rPr lang="en" sz="1500"/>
              <a:t>, </a:t>
            </a:r>
            <a:r>
              <a:rPr b="1" lang="en" sz="1500"/>
              <a:t>20% testing</a:t>
            </a:r>
            <a:r>
              <a:rPr lang="en" sz="1500"/>
              <a:t> sets</a:t>
            </a:r>
            <a:endParaRPr sz="1500"/>
          </a:p>
          <a:p>
            <a:pPr indent="-323850" lvl="0" marL="457200" rtl="0" algn="l">
              <a:spcBef>
                <a:spcPts val="0"/>
              </a:spcBef>
              <a:spcAft>
                <a:spcPts val="0"/>
              </a:spcAft>
              <a:buSzPts val="1500"/>
              <a:buChar char="●"/>
            </a:pPr>
            <a:r>
              <a:rPr lang="en" sz="1500"/>
              <a:t>From each target set, the </a:t>
            </a:r>
            <a:r>
              <a:rPr b="1" lang="en" sz="1500"/>
              <a:t>price</a:t>
            </a:r>
            <a:r>
              <a:rPr lang="en" sz="1500"/>
              <a:t> column was </a:t>
            </a:r>
            <a:r>
              <a:rPr b="1" lang="en" sz="1500"/>
              <a:t>removed</a:t>
            </a:r>
            <a:endParaRPr b="1"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824000" y="1613825"/>
            <a:ext cx="6744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Algorithms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 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378" name="Google Shape;378;p29"/>
          <p:cNvSpPr txBox="1"/>
          <p:nvPr>
            <p:ph idx="1" type="body"/>
          </p:nvPr>
        </p:nvSpPr>
        <p:spPr>
          <a:xfrm>
            <a:off x="1303800" y="1990050"/>
            <a:ext cx="42456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Line of best fit</a:t>
            </a:r>
            <a:endParaRPr/>
          </a:p>
          <a:p>
            <a:pPr indent="-311150" lvl="0" marL="457200" rtl="0" algn="l">
              <a:spcBef>
                <a:spcPts val="0"/>
              </a:spcBef>
              <a:spcAft>
                <a:spcPts val="0"/>
              </a:spcAft>
              <a:buSzPts val="1300"/>
              <a:buChar char="●"/>
            </a:pPr>
            <a:r>
              <a:rPr lang="en"/>
              <a:t>Root Mean Squared Error</a:t>
            </a:r>
            <a:endParaRPr/>
          </a:p>
          <a:p>
            <a:pPr indent="-311150" lvl="0" marL="457200" rtl="0" algn="l">
              <a:spcBef>
                <a:spcPts val="0"/>
              </a:spcBef>
              <a:spcAft>
                <a:spcPts val="0"/>
              </a:spcAft>
              <a:buSzPts val="1300"/>
              <a:buChar char="●"/>
            </a:pPr>
            <a:r>
              <a:rPr lang="en"/>
              <a:t>Fitting the model</a:t>
            </a:r>
            <a:endParaRPr/>
          </a:p>
          <a:p>
            <a:pPr indent="-298450" lvl="1" marL="914400" rtl="0" algn="l">
              <a:spcBef>
                <a:spcPts val="0"/>
              </a:spcBef>
              <a:spcAft>
                <a:spcPts val="0"/>
              </a:spcAft>
              <a:buSzPts val="1100"/>
              <a:buChar char="○"/>
            </a:pPr>
            <a:r>
              <a:rPr lang="en"/>
              <a:t>Sq footage</a:t>
            </a:r>
            <a:endParaRPr/>
          </a:p>
          <a:p>
            <a:pPr indent="-298450" lvl="1" marL="914400" rtl="0" algn="l">
              <a:spcBef>
                <a:spcPts val="0"/>
              </a:spcBef>
              <a:spcAft>
                <a:spcPts val="0"/>
              </a:spcAft>
              <a:buSzPts val="1100"/>
              <a:buChar char="○"/>
            </a:pPr>
            <a:r>
              <a:rPr lang="en"/>
              <a:t>Number of beds and baths</a:t>
            </a:r>
            <a:endParaRPr/>
          </a:p>
          <a:p>
            <a:pPr indent="-298450" lvl="1" marL="914400" rtl="0" algn="l">
              <a:spcBef>
                <a:spcPts val="0"/>
              </a:spcBef>
              <a:spcAft>
                <a:spcPts val="0"/>
              </a:spcAft>
              <a:buSzPts val="1100"/>
              <a:buChar char="○"/>
            </a:pPr>
            <a:r>
              <a:rPr lang="en"/>
              <a:t>If pets were allowed</a:t>
            </a:r>
            <a:endParaRPr/>
          </a:p>
          <a:p>
            <a:pPr indent="-298450" lvl="1" marL="914400" rtl="0" algn="l">
              <a:spcBef>
                <a:spcPts val="0"/>
              </a:spcBef>
              <a:spcAft>
                <a:spcPts val="0"/>
              </a:spcAft>
              <a:buSzPts val="1100"/>
              <a:buChar char="○"/>
            </a:pPr>
            <a:r>
              <a:rPr lang="en"/>
              <a:t>If smoking was allowed</a:t>
            </a:r>
            <a:endParaRPr/>
          </a:p>
          <a:p>
            <a:pPr indent="-298450" lvl="1" marL="914400" rtl="0" algn="l">
              <a:spcBef>
                <a:spcPts val="0"/>
              </a:spcBef>
              <a:spcAft>
                <a:spcPts val="0"/>
              </a:spcAft>
              <a:buSzPts val="1100"/>
              <a:buChar char="○"/>
            </a:pPr>
            <a:r>
              <a:rPr lang="en"/>
              <a:t>If it had wheelchair access</a:t>
            </a:r>
            <a:endParaRPr/>
          </a:p>
          <a:p>
            <a:pPr indent="-298450" lvl="1" marL="914400" rtl="0" algn="l">
              <a:spcBef>
                <a:spcPts val="0"/>
              </a:spcBef>
              <a:spcAft>
                <a:spcPts val="0"/>
              </a:spcAft>
              <a:buSzPts val="1100"/>
              <a:buChar char="○"/>
            </a:pPr>
            <a:r>
              <a:rPr lang="en"/>
              <a:t>If it had an electric vehicle charging station</a:t>
            </a:r>
            <a:endParaRPr/>
          </a:p>
          <a:p>
            <a:pPr indent="-298450" lvl="1" marL="914400" rtl="0" algn="l">
              <a:spcBef>
                <a:spcPts val="0"/>
              </a:spcBef>
              <a:spcAft>
                <a:spcPts val="0"/>
              </a:spcAft>
              <a:buSzPts val="1100"/>
              <a:buChar char="○"/>
            </a:pPr>
            <a:r>
              <a:rPr lang="en"/>
              <a:t>If it was furnished</a:t>
            </a:r>
            <a:endParaRPr/>
          </a:p>
          <a:p>
            <a:pPr indent="-298450" lvl="1" marL="914400" rtl="0" algn="l">
              <a:spcBef>
                <a:spcPts val="0"/>
              </a:spcBef>
              <a:spcAft>
                <a:spcPts val="0"/>
              </a:spcAft>
              <a:buSzPts val="1100"/>
              <a:buChar char="○"/>
            </a:pPr>
            <a:r>
              <a:rPr lang="en"/>
              <a:t>Location (latitude and longitude)</a:t>
            </a:r>
            <a:endParaRPr/>
          </a:p>
          <a:p>
            <a:pPr indent="-311150" lvl="0" marL="457200" rtl="0" algn="l">
              <a:spcBef>
                <a:spcPts val="0"/>
              </a:spcBef>
              <a:spcAft>
                <a:spcPts val="0"/>
              </a:spcAft>
              <a:buSzPts val="1300"/>
              <a:buChar char="●"/>
            </a:pPr>
            <a:r>
              <a:rPr lang="en"/>
              <a:t>Accuracy of 55.57%</a:t>
            </a:r>
            <a:endParaRPr/>
          </a:p>
        </p:txBody>
      </p:sp>
      <p:pic>
        <p:nvPicPr>
          <p:cNvPr id="379" name="Google Shape;379;p29"/>
          <p:cNvPicPr preferRelativeResize="0"/>
          <p:nvPr/>
        </p:nvPicPr>
        <p:blipFill>
          <a:blip r:embed="rId3">
            <a:alphaModFix/>
          </a:blip>
          <a:stretch>
            <a:fillRect/>
          </a:stretch>
        </p:blipFill>
        <p:spPr>
          <a:xfrm>
            <a:off x="5440875" y="1558072"/>
            <a:ext cx="2803833" cy="2840725"/>
          </a:xfrm>
          <a:prstGeom prst="rect">
            <a:avLst/>
          </a:prstGeom>
          <a:noFill/>
          <a:ln>
            <a:noFill/>
          </a:ln>
        </p:spPr>
      </p:pic>
      <p:pic>
        <p:nvPicPr>
          <p:cNvPr id="380" name="Google Shape;380;p29"/>
          <p:cNvPicPr preferRelativeResize="0"/>
          <p:nvPr/>
        </p:nvPicPr>
        <p:blipFill>
          <a:blip r:embed="rId4">
            <a:alphaModFix/>
          </a:blip>
          <a:stretch>
            <a:fillRect/>
          </a:stretch>
        </p:blipFill>
        <p:spPr>
          <a:xfrm>
            <a:off x="5351261" y="1376250"/>
            <a:ext cx="2983050" cy="24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Regressor</a:t>
            </a:r>
            <a:endParaRPr/>
          </a:p>
        </p:txBody>
      </p:sp>
      <p:sp>
        <p:nvSpPr>
          <p:cNvPr id="391" name="Google Shape;391;p31"/>
          <p:cNvSpPr txBox="1"/>
          <p:nvPr>
            <p:ph idx="1" type="body"/>
          </p:nvPr>
        </p:nvSpPr>
        <p:spPr>
          <a:xfrm>
            <a:off x="1303800" y="1990050"/>
            <a:ext cx="44721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Decision Tree Regressor is used for classification problems</a:t>
            </a:r>
            <a:endParaRPr/>
          </a:p>
          <a:p>
            <a:pPr indent="-311150" lvl="0" marL="457200" rtl="0" algn="l">
              <a:spcBef>
                <a:spcPts val="0"/>
              </a:spcBef>
              <a:spcAft>
                <a:spcPts val="0"/>
              </a:spcAft>
              <a:buSzPts val="1300"/>
              <a:buChar char="●"/>
            </a:pPr>
            <a:r>
              <a:rPr lang="en"/>
              <a:t>Each leaf represents a numeric value</a:t>
            </a:r>
            <a:endParaRPr/>
          </a:p>
          <a:p>
            <a:pPr indent="-311150" lvl="0" marL="457200" rtl="0" algn="l">
              <a:spcBef>
                <a:spcPts val="0"/>
              </a:spcBef>
              <a:spcAft>
                <a:spcPts val="0"/>
              </a:spcAft>
              <a:buSzPts val="1300"/>
              <a:buChar char="●"/>
            </a:pPr>
            <a:r>
              <a:rPr lang="en"/>
              <a:t>Resembles a staircase pattern as the algorithm tries to create classifications</a:t>
            </a:r>
            <a:endParaRPr/>
          </a:p>
          <a:p>
            <a:pPr indent="-298450" lvl="1" marL="914400" rtl="0" algn="l">
              <a:spcBef>
                <a:spcPts val="0"/>
              </a:spcBef>
              <a:spcAft>
                <a:spcPts val="0"/>
              </a:spcAft>
              <a:buSzPts val="1100"/>
              <a:buChar char="○"/>
            </a:pPr>
            <a:r>
              <a:rPr lang="en"/>
              <a:t>If production cost is &gt;= 16000 and &lt; 21000, then profit is 30000</a:t>
            </a:r>
            <a:endParaRPr/>
          </a:p>
          <a:p>
            <a:pPr indent="-311150" lvl="0" marL="457200" rtl="0" algn="l">
              <a:spcBef>
                <a:spcPts val="0"/>
              </a:spcBef>
              <a:spcAft>
                <a:spcPts val="0"/>
              </a:spcAft>
              <a:buSzPts val="1300"/>
              <a:buChar char="●"/>
            </a:pPr>
            <a:r>
              <a:rPr lang="en"/>
              <a:t>Maximum depth of 4, minimum leaf sample of 10% and random state set to 3</a:t>
            </a:r>
            <a:endParaRPr/>
          </a:p>
          <a:p>
            <a:pPr indent="-311150" lvl="0" marL="457200" rtl="0" algn="l">
              <a:spcBef>
                <a:spcPts val="0"/>
              </a:spcBef>
              <a:spcAft>
                <a:spcPts val="0"/>
              </a:spcAft>
              <a:buSzPts val="1300"/>
              <a:buChar char="●"/>
            </a:pPr>
            <a:r>
              <a:rPr lang="en"/>
              <a:t>Root Mean Squared Error to test for accuracy</a:t>
            </a:r>
            <a:endParaRPr/>
          </a:p>
          <a:p>
            <a:pPr indent="-311150" lvl="0" marL="457200" rtl="0" algn="l">
              <a:spcBef>
                <a:spcPts val="0"/>
              </a:spcBef>
              <a:spcAft>
                <a:spcPts val="0"/>
              </a:spcAft>
              <a:buSzPts val="1300"/>
              <a:buChar char="●"/>
            </a:pPr>
            <a:r>
              <a:rPr lang="en"/>
              <a:t>Beat the linear </a:t>
            </a:r>
            <a:r>
              <a:rPr lang="en"/>
              <a:t>Regression</a:t>
            </a:r>
            <a:r>
              <a:rPr lang="en"/>
              <a:t> model, RMSE was 464.74, accuracy was 59.65%</a:t>
            </a:r>
            <a:endParaRPr/>
          </a:p>
        </p:txBody>
      </p:sp>
      <p:pic>
        <p:nvPicPr>
          <p:cNvPr id="392" name="Google Shape;392;p31"/>
          <p:cNvPicPr preferRelativeResize="0"/>
          <p:nvPr/>
        </p:nvPicPr>
        <p:blipFill rotWithShape="1">
          <a:blip r:embed="rId3">
            <a:alphaModFix/>
          </a:blip>
          <a:srcRect b="0" l="0" r="21383" t="0"/>
          <a:stretch/>
        </p:blipFill>
        <p:spPr>
          <a:xfrm>
            <a:off x="5715050" y="2143050"/>
            <a:ext cx="2660750" cy="1945425"/>
          </a:xfrm>
          <a:prstGeom prst="rect">
            <a:avLst/>
          </a:prstGeom>
          <a:noFill/>
          <a:ln>
            <a:noFill/>
          </a:ln>
        </p:spPr>
      </p:pic>
      <p:cxnSp>
        <p:nvCxnSpPr>
          <p:cNvPr id="393" name="Google Shape;393;p31"/>
          <p:cNvCxnSpPr/>
          <p:nvPr/>
        </p:nvCxnSpPr>
        <p:spPr>
          <a:xfrm>
            <a:off x="7274875" y="3249925"/>
            <a:ext cx="8700" cy="5373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31"/>
          <p:cNvCxnSpPr/>
          <p:nvPr/>
        </p:nvCxnSpPr>
        <p:spPr>
          <a:xfrm rot="10800000">
            <a:off x="6103375" y="3250025"/>
            <a:ext cx="1171500" cy="87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31"/>
          <p:cNvCxnSpPr/>
          <p:nvPr/>
        </p:nvCxnSpPr>
        <p:spPr>
          <a:xfrm>
            <a:off x="7591950" y="3232300"/>
            <a:ext cx="26400" cy="55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 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Neural Network	</a:t>
            </a:r>
            <a:endParaRPr/>
          </a:p>
        </p:txBody>
      </p:sp>
      <p:pic>
        <p:nvPicPr>
          <p:cNvPr id="406" name="Google Shape;406;p33"/>
          <p:cNvPicPr preferRelativeResize="0"/>
          <p:nvPr/>
        </p:nvPicPr>
        <p:blipFill>
          <a:blip r:embed="rId3">
            <a:alphaModFix/>
          </a:blip>
          <a:stretch>
            <a:fillRect/>
          </a:stretch>
        </p:blipFill>
        <p:spPr>
          <a:xfrm>
            <a:off x="1801763" y="1326300"/>
            <a:ext cx="5540479" cy="324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type="title"/>
          </p:nvPr>
        </p:nvSpPr>
        <p:spPr>
          <a:xfrm>
            <a:off x="824000" y="1613825"/>
            <a:ext cx="6744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&amp; Graphs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pic>
        <p:nvPicPr>
          <p:cNvPr id="417" name="Google Shape;417;p35"/>
          <p:cNvPicPr preferRelativeResize="0"/>
          <p:nvPr/>
        </p:nvPicPr>
        <p:blipFill>
          <a:blip r:embed="rId3">
            <a:alphaModFix/>
          </a:blip>
          <a:stretch>
            <a:fillRect/>
          </a:stretch>
        </p:blipFill>
        <p:spPr>
          <a:xfrm>
            <a:off x="1528763" y="1990550"/>
            <a:ext cx="6086475" cy="1762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a:t>
            </a:r>
            <a:endParaRPr/>
          </a:p>
        </p:txBody>
      </p:sp>
      <p:pic>
        <p:nvPicPr>
          <p:cNvPr id="423" name="Google Shape;423;p36"/>
          <p:cNvPicPr preferRelativeResize="0"/>
          <p:nvPr/>
        </p:nvPicPr>
        <p:blipFill>
          <a:blip r:embed="rId3">
            <a:alphaModFix/>
          </a:blip>
          <a:stretch>
            <a:fillRect/>
          </a:stretch>
        </p:blipFill>
        <p:spPr>
          <a:xfrm>
            <a:off x="4753725" y="1548975"/>
            <a:ext cx="3819525" cy="2647950"/>
          </a:xfrm>
          <a:prstGeom prst="rect">
            <a:avLst/>
          </a:prstGeom>
          <a:noFill/>
          <a:ln>
            <a:noFill/>
          </a:ln>
        </p:spPr>
      </p:pic>
      <p:pic>
        <p:nvPicPr>
          <p:cNvPr id="424" name="Google Shape;424;p36"/>
          <p:cNvPicPr preferRelativeResize="0"/>
          <p:nvPr/>
        </p:nvPicPr>
        <p:blipFill>
          <a:blip r:embed="rId4">
            <a:alphaModFix/>
          </a:blip>
          <a:stretch>
            <a:fillRect/>
          </a:stretch>
        </p:blipFill>
        <p:spPr>
          <a:xfrm>
            <a:off x="695325" y="1597875"/>
            <a:ext cx="3876675" cy="2647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a:t>
            </a:r>
            <a:endParaRPr/>
          </a:p>
        </p:txBody>
      </p:sp>
      <p:pic>
        <p:nvPicPr>
          <p:cNvPr id="430" name="Google Shape;430;p37"/>
          <p:cNvPicPr preferRelativeResize="0"/>
          <p:nvPr/>
        </p:nvPicPr>
        <p:blipFill>
          <a:blip r:embed="rId3">
            <a:alphaModFix/>
          </a:blip>
          <a:stretch>
            <a:fillRect/>
          </a:stretch>
        </p:blipFill>
        <p:spPr>
          <a:xfrm>
            <a:off x="4767875" y="1672075"/>
            <a:ext cx="3790950" cy="2647950"/>
          </a:xfrm>
          <a:prstGeom prst="rect">
            <a:avLst/>
          </a:prstGeom>
          <a:noFill/>
          <a:ln>
            <a:noFill/>
          </a:ln>
        </p:spPr>
      </p:pic>
      <p:pic>
        <p:nvPicPr>
          <p:cNvPr id="431" name="Google Shape;431;p37"/>
          <p:cNvPicPr preferRelativeResize="0"/>
          <p:nvPr/>
        </p:nvPicPr>
        <p:blipFill>
          <a:blip r:embed="rId4">
            <a:alphaModFix/>
          </a:blip>
          <a:stretch>
            <a:fillRect/>
          </a:stretch>
        </p:blipFill>
        <p:spPr>
          <a:xfrm>
            <a:off x="879125" y="1672075"/>
            <a:ext cx="3790950" cy="2647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title"/>
          </p:nvPr>
        </p:nvSpPr>
        <p:spPr>
          <a:xfrm>
            <a:off x="824000" y="1613825"/>
            <a:ext cx="6744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 content added for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1303800" y="598575"/>
            <a:ext cx="331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&amp; Insights</a:t>
            </a:r>
            <a:endParaRPr/>
          </a:p>
        </p:txBody>
      </p:sp>
      <p:pic>
        <p:nvPicPr>
          <p:cNvPr id="447" name="Google Shape;447;p40"/>
          <p:cNvPicPr preferRelativeResize="0"/>
          <p:nvPr/>
        </p:nvPicPr>
        <p:blipFill>
          <a:blip r:embed="rId3">
            <a:alphaModFix/>
          </a:blip>
          <a:stretch>
            <a:fillRect/>
          </a:stretch>
        </p:blipFill>
        <p:spPr>
          <a:xfrm>
            <a:off x="2450175" y="1561500"/>
            <a:ext cx="4243650" cy="2202550"/>
          </a:xfrm>
          <a:prstGeom prst="rect">
            <a:avLst/>
          </a:prstGeom>
          <a:noFill/>
          <a:ln>
            <a:noFill/>
          </a:ln>
        </p:spPr>
      </p:pic>
      <p:sp>
        <p:nvSpPr>
          <p:cNvPr id="448" name="Google Shape;448;p40"/>
          <p:cNvSpPr txBox="1"/>
          <p:nvPr/>
        </p:nvSpPr>
        <p:spPr>
          <a:xfrm>
            <a:off x="1684800" y="4065175"/>
            <a:ext cx="57744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Dataset after removing rows with incorrect longitudes and latitudes </a:t>
            </a:r>
            <a:endParaRPr>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1303800" y="598575"/>
            <a:ext cx="331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&amp; Insights</a:t>
            </a:r>
            <a:endParaRPr/>
          </a:p>
        </p:txBody>
      </p:sp>
      <p:sp>
        <p:nvSpPr>
          <p:cNvPr id="454" name="Google Shape;454;p41"/>
          <p:cNvSpPr txBox="1"/>
          <p:nvPr/>
        </p:nvSpPr>
        <p:spPr>
          <a:xfrm>
            <a:off x="3194850" y="4314650"/>
            <a:ext cx="27543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Correlation Matrix and Heatmap</a:t>
            </a:r>
            <a:endParaRPr>
              <a:latin typeface="Nunito"/>
              <a:ea typeface="Nunito"/>
              <a:cs typeface="Nunito"/>
              <a:sym typeface="Nunito"/>
            </a:endParaRPr>
          </a:p>
        </p:txBody>
      </p:sp>
      <p:pic>
        <p:nvPicPr>
          <p:cNvPr id="455" name="Google Shape;455;p41"/>
          <p:cNvPicPr preferRelativeResize="0"/>
          <p:nvPr/>
        </p:nvPicPr>
        <p:blipFill>
          <a:blip r:embed="rId3">
            <a:alphaModFix/>
          </a:blip>
          <a:stretch>
            <a:fillRect/>
          </a:stretch>
        </p:blipFill>
        <p:spPr>
          <a:xfrm>
            <a:off x="1027425" y="1399800"/>
            <a:ext cx="3693500" cy="2859475"/>
          </a:xfrm>
          <a:prstGeom prst="rect">
            <a:avLst/>
          </a:prstGeom>
          <a:noFill/>
          <a:ln>
            <a:noFill/>
          </a:ln>
        </p:spPr>
      </p:pic>
      <p:sp>
        <p:nvSpPr>
          <p:cNvPr id="456" name="Google Shape;456;p41"/>
          <p:cNvSpPr txBox="1"/>
          <p:nvPr/>
        </p:nvSpPr>
        <p:spPr>
          <a:xfrm>
            <a:off x="5116575" y="1399796"/>
            <a:ext cx="3000000" cy="21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longitude                 -0.158831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smoking_allowed           -0.133275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comes_furnished           -0.005537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sqfeet                     0.003155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dogs_allowed               0.006927</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cats_allowed               0.010311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latitude                   0.049311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wheelchair_access          0.102725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beds                       0.165958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electric_vehicle_charge    0.166638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baths                      0.229534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price                      1.000000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89" name="Google Shape;289;p15"/>
          <p:cNvSpPr txBox="1"/>
          <p:nvPr>
            <p:ph idx="1" type="body"/>
          </p:nvPr>
        </p:nvSpPr>
        <p:spPr>
          <a:xfrm>
            <a:off x="1303800" y="1402600"/>
            <a:ext cx="70305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USA </a:t>
            </a:r>
            <a:r>
              <a:rPr lang="en" sz="1700"/>
              <a:t>is large country with diverse range of places to live</a:t>
            </a:r>
            <a:endParaRPr sz="1700"/>
          </a:p>
          <a:p>
            <a:pPr indent="-323850" lvl="1" marL="914400" rtl="0" algn="l">
              <a:spcBef>
                <a:spcPts val="0"/>
              </a:spcBef>
              <a:spcAft>
                <a:spcPts val="0"/>
              </a:spcAft>
              <a:buSzPts val="1500"/>
              <a:buChar char="○"/>
            </a:pPr>
            <a:r>
              <a:rPr lang="en" sz="1500"/>
              <a:t>Urban and rural environments</a:t>
            </a:r>
            <a:endParaRPr sz="1500"/>
          </a:p>
          <a:p>
            <a:pPr indent="-323850" lvl="1" marL="914400" rtl="0" algn="l">
              <a:spcBef>
                <a:spcPts val="0"/>
              </a:spcBef>
              <a:spcAft>
                <a:spcPts val="0"/>
              </a:spcAft>
              <a:buSzPts val="1500"/>
              <a:buChar char="○"/>
            </a:pPr>
            <a:r>
              <a:rPr lang="en" sz="1500"/>
              <a:t>Big mansions and shoebox apartments</a:t>
            </a:r>
            <a:endParaRPr sz="1500"/>
          </a:p>
          <a:p>
            <a:pPr indent="-323850" lvl="1" marL="914400" rtl="0" algn="l">
              <a:spcBef>
                <a:spcPts val="0"/>
              </a:spcBef>
              <a:spcAft>
                <a:spcPts val="0"/>
              </a:spcAft>
              <a:buSzPts val="1500"/>
              <a:buChar char="○"/>
            </a:pPr>
            <a:r>
              <a:rPr lang="en" sz="1500"/>
              <a:t>Prices range dramatically</a:t>
            </a:r>
            <a:endParaRPr sz="1500"/>
          </a:p>
          <a:p>
            <a:pPr indent="-336550" lvl="0" marL="457200" rtl="0" algn="l">
              <a:spcBef>
                <a:spcPts val="0"/>
              </a:spcBef>
              <a:spcAft>
                <a:spcPts val="0"/>
              </a:spcAft>
              <a:buSzPts val="1700"/>
              <a:buChar char="●"/>
            </a:pPr>
            <a:r>
              <a:rPr lang="en" sz="1700"/>
              <a:t>In this project, we:</a:t>
            </a:r>
            <a:endParaRPr sz="1700"/>
          </a:p>
          <a:p>
            <a:pPr indent="-323850" lvl="1" marL="914400" rtl="0" algn="l">
              <a:spcBef>
                <a:spcPts val="0"/>
              </a:spcBef>
              <a:spcAft>
                <a:spcPts val="0"/>
              </a:spcAft>
              <a:buSzPts val="1500"/>
              <a:buChar char="○"/>
            </a:pPr>
            <a:r>
              <a:rPr lang="en" sz="1500"/>
              <a:t>Use recent, existing data to train machine learning models</a:t>
            </a:r>
            <a:endParaRPr sz="1500"/>
          </a:p>
          <a:p>
            <a:pPr indent="-323850" lvl="1" marL="914400" rtl="0" algn="l">
              <a:spcBef>
                <a:spcPts val="0"/>
              </a:spcBef>
              <a:spcAft>
                <a:spcPts val="0"/>
              </a:spcAft>
              <a:buSzPts val="1500"/>
              <a:buChar char="○"/>
            </a:pPr>
            <a:r>
              <a:rPr lang="en" sz="1500"/>
              <a:t>Attempt to accurately predict how much a given housing unit costs per month, depending on a variety of factors</a:t>
            </a:r>
            <a:endParaRPr sz="1500"/>
          </a:p>
        </p:txBody>
      </p:sp>
      <p:pic>
        <p:nvPicPr>
          <p:cNvPr id="290" name="Google Shape;290;p15"/>
          <p:cNvPicPr preferRelativeResize="0"/>
          <p:nvPr/>
        </p:nvPicPr>
        <p:blipFill rotWithShape="1">
          <a:blip r:embed="rId3">
            <a:alphaModFix/>
          </a:blip>
          <a:srcRect b="0" l="0" r="0" t="61593"/>
          <a:stretch/>
        </p:blipFill>
        <p:spPr>
          <a:xfrm>
            <a:off x="0" y="4282850"/>
            <a:ext cx="9144000" cy="863775"/>
          </a:xfrm>
          <a:prstGeom prst="rect">
            <a:avLst/>
          </a:prstGeom>
          <a:noFill/>
          <a:ln>
            <a:noFill/>
          </a:ln>
        </p:spPr>
      </p:pic>
      <p:pic>
        <p:nvPicPr>
          <p:cNvPr id="291" name="Google Shape;291;p15"/>
          <p:cNvPicPr preferRelativeResize="0"/>
          <p:nvPr/>
        </p:nvPicPr>
        <p:blipFill rotWithShape="1">
          <a:blip r:embed="rId3">
            <a:alphaModFix/>
          </a:blip>
          <a:srcRect b="46363" l="0" r="57502" t="0"/>
          <a:stretch/>
        </p:blipFill>
        <p:spPr>
          <a:xfrm>
            <a:off x="0" y="4282850"/>
            <a:ext cx="1230230" cy="86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97" name="Google Shape;297;p16"/>
          <p:cNvSpPr txBox="1"/>
          <p:nvPr>
            <p:ph idx="1" type="body"/>
          </p:nvPr>
        </p:nvSpPr>
        <p:spPr>
          <a:xfrm>
            <a:off x="1147950" y="1082975"/>
            <a:ext cx="3312000" cy="401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USA Housing Listings</a:t>
            </a:r>
            <a:endParaRPr/>
          </a:p>
          <a:p>
            <a:pPr indent="-298450" lvl="1" marL="914400" rtl="0" algn="l">
              <a:spcBef>
                <a:spcPts val="0"/>
              </a:spcBef>
              <a:spcAft>
                <a:spcPts val="0"/>
              </a:spcAft>
              <a:buSzPts val="1100"/>
              <a:buChar char="○"/>
            </a:pPr>
            <a:r>
              <a:rPr lang="en"/>
              <a:t>Scrapes Craigslist for US apartments, condos, etc. rentals</a:t>
            </a:r>
            <a:endParaRPr/>
          </a:p>
          <a:p>
            <a:pPr indent="-311150" lvl="0" marL="457200" rtl="0" algn="l">
              <a:spcBef>
                <a:spcPts val="0"/>
              </a:spcBef>
              <a:spcAft>
                <a:spcPts val="0"/>
              </a:spcAft>
              <a:buSzPts val="1300"/>
              <a:buChar char="●"/>
            </a:pPr>
            <a:r>
              <a:rPr lang="en"/>
              <a:t>~385,000 observations</a:t>
            </a:r>
            <a:endParaRPr/>
          </a:p>
          <a:p>
            <a:pPr indent="-311150" lvl="0" marL="457200" rtl="0" algn="l">
              <a:spcBef>
                <a:spcPts val="0"/>
              </a:spcBef>
              <a:spcAft>
                <a:spcPts val="0"/>
              </a:spcAft>
              <a:buSzPts val="1300"/>
              <a:buChar char="●"/>
            </a:pPr>
            <a:r>
              <a:rPr lang="en"/>
              <a:t>22 column</a:t>
            </a:r>
            <a:endParaRPr/>
          </a:p>
          <a:p>
            <a:pPr indent="-298450" lvl="1" marL="914400" rtl="0" algn="l">
              <a:spcBef>
                <a:spcPts val="0"/>
              </a:spcBef>
              <a:spcAft>
                <a:spcPts val="0"/>
              </a:spcAft>
              <a:buSzPts val="1100"/>
              <a:buChar char="○"/>
            </a:pPr>
            <a:r>
              <a:rPr lang="en"/>
              <a:t>Price per month</a:t>
            </a:r>
            <a:endParaRPr/>
          </a:p>
          <a:p>
            <a:pPr indent="-298450" lvl="1" marL="914400" rtl="0" algn="l">
              <a:spcBef>
                <a:spcPts val="0"/>
              </a:spcBef>
              <a:spcAft>
                <a:spcPts val="0"/>
              </a:spcAft>
              <a:buSzPts val="1100"/>
              <a:buChar char="○"/>
            </a:pPr>
            <a:r>
              <a:rPr lang="en"/>
              <a:t>Type of property (apartment, house, townhouse, condo, etc.)</a:t>
            </a:r>
            <a:endParaRPr/>
          </a:p>
          <a:p>
            <a:pPr indent="-298450" lvl="1" marL="914400" rtl="0" algn="l">
              <a:spcBef>
                <a:spcPts val="0"/>
              </a:spcBef>
              <a:spcAft>
                <a:spcPts val="0"/>
              </a:spcAft>
              <a:buSzPts val="1100"/>
              <a:buChar char="○"/>
            </a:pPr>
            <a:r>
              <a:rPr lang="en"/>
              <a:t>Square footage</a:t>
            </a:r>
            <a:endParaRPr/>
          </a:p>
          <a:p>
            <a:pPr indent="-298450" lvl="1" marL="914400" rtl="0" algn="l">
              <a:spcBef>
                <a:spcPts val="0"/>
              </a:spcBef>
              <a:spcAft>
                <a:spcPts val="0"/>
              </a:spcAft>
              <a:buSzPts val="1100"/>
              <a:buChar char="○"/>
            </a:pPr>
            <a:r>
              <a:rPr lang="en"/>
              <a:t>Number of beds</a:t>
            </a:r>
            <a:endParaRPr/>
          </a:p>
          <a:p>
            <a:pPr indent="-298450" lvl="1" marL="914400" rtl="0" algn="l">
              <a:spcBef>
                <a:spcPts val="0"/>
              </a:spcBef>
              <a:spcAft>
                <a:spcPts val="0"/>
              </a:spcAft>
              <a:buSzPts val="1100"/>
              <a:buChar char="○"/>
            </a:pPr>
            <a:r>
              <a:rPr lang="en"/>
              <a:t>Number of bathrooms</a:t>
            </a:r>
            <a:endParaRPr/>
          </a:p>
          <a:p>
            <a:pPr indent="-298450" lvl="1" marL="914400" rtl="0" algn="l">
              <a:spcBef>
                <a:spcPts val="0"/>
              </a:spcBef>
              <a:spcAft>
                <a:spcPts val="0"/>
              </a:spcAft>
              <a:buSzPts val="1100"/>
              <a:buChar char="○"/>
            </a:pPr>
            <a:r>
              <a:rPr lang="en"/>
              <a:t>Latitude</a:t>
            </a:r>
            <a:endParaRPr/>
          </a:p>
          <a:p>
            <a:pPr indent="-298450" lvl="1" marL="914400" rtl="0" algn="l">
              <a:spcBef>
                <a:spcPts val="0"/>
              </a:spcBef>
              <a:spcAft>
                <a:spcPts val="0"/>
              </a:spcAft>
              <a:buSzPts val="1100"/>
              <a:buChar char="○"/>
            </a:pPr>
            <a:r>
              <a:rPr lang="en"/>
              <a:t>Longitude</a:t>
            </a:r>
            <a:endParaRPr/>
          </a:p>
          <a:p>
            <a:pPr indent="-298450" lvl="1" marL="914400" rtl="0" algn="l">
              <a:spcBef>
                <a:spcPts val="0"/>
              </a:spcBef>
              <a:spcAft>
                <a:spcPts val="0"/>
              </a:spcAft>
              <a:buSzPts val="1100"/>
              <a:buChar char="○"/>
            </a:pPr>
            <a:r>
              <a:rPr lang="en"/>
              <a:t>US state</a:t>
            </a:r>
            <a:endParaRPr/>
          </a:p>
          <a:p>
            <a:pPr indent="-298450" lvl="1" marL="914400" rtl="0" algn="l">
              <a:spcBef>
                <a:spcPts val="0"/>
              </a:spcBef>
              <a:spcAft>
                <a:spcPts val="0"/>
              </a:spcAft>
              <a:buSzPts val="1100"/>
              <a:buChar char="○"/>
            </a:pPr>
            <a:r>
              <a:rPr lang="en"/>
              <a:t>Cats/dogs allowed?</a:t>
            </a:r>
            <a:endParaRPr/>
          </a:p>
          <a:p>
            <a:pPr indent="-298450" lvl="1" marL="914400" rtl="0" algn="l">
              <a:spcBef>
                <a:spcPts val="0"/>
              </a:spcBef>
              <a:spcAft>
                <a:spcPts val="0"/>
              </a:spcAft>
              <a:buSzPts val="1100"/>
              <a:buChar char="○"/>
            </a:pPr>
            <a:r>
              <a:rPr lang="en"/>
              <a:t>Smoking allowed?</a:t>
            </a:r>
            <a:endParaRPr/>
          </a:p>
          <a:p>
            <a:pPr indent="-298450" lvl="1" marL="914400" rtl="0" algn="l">
              <a:spcBef>
                <a:spcPts val="0"/>
              </a:spcBef>
              <a:spcAft>
                <a:spcPts val="0"/>
              </a:spcAft>
              <a:buSzPts val="1100"/>
              <a:buChar char="○"/>
            </a:pPr>
            <a:r>
              <a:rPr lang="en"/>
              <a:t>Wheelchair accessible?</a:t>
            </a:r>
            <a:endParaRPr/>
          </a:p>
          <a:p>
            <a:pPr indent="-298450" lvl="1" marL="914400" rtl="0" algn="l">
              <a:spcBef>
                <a:spcPts val="0"/>
              </a:spcBef>
              <a:spcAft>
                <a:spcPts val="0"/>
              </a:spcAft>
              <a:buSzPts val="1100"/>
              <a:buChar char="○"/>
            </a:pPr>
            <a:r>
              <a:rPr lang="en"/>
              <a:t>Electric vehicle charging?</a:t>
            </a:r>
            <a:endParaRPr/>
          </a:p>
          <a:p>
            <a:pPr indent="-298450" lvl="1" marL="914400" rtl="0" algn="l">
              <a:spcBef>
                <a:spcPts val="0"/>
              </a:spcBef>
              <a:spcAft>
                <a:spcPts val="0"/>
              </a:spcAft>
              <a:buSzPts val="1100"/>
              <a:buChar char="○"/>
            </a:pPr>
            <a:r>
              <a:rPr lang="en"/>
              <a:t>Property comes furnished? </a:t>
            </a:r>
            <a:endParaRPr/>
          </a:p>
        </p:txBody>
      </p:sp>
      <p:pic>
        <p:nvPicPr>
          <p:cNvPr id="298" name="Google Shape;298;p16"/>
          <p:cNvPicPr preferRelativeResize="0"/>
          <p:nvPr/>
        </p:nvPicPr>
        <p:blipFill rotWithShape="1">
          <a:blip r:embed="rId3">
            <a:alphaModFix/>
          </a:blip>
          <a:srcRect b="0" l="0" r="27808" t="0"/>
          <a:stretch/>
        </p:blipFill>
        <p:spPr>
          <a:xfrm>
            <a:off x="4492825" y="1173512"/>
            <a:ext cx="4651175" cy="279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Graphs &amp; Insights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331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&amp; Insights</a:t>
            </a:r>
            <a:endParaRPr/>
          </a:p>
        </p:txBody>
      </p:sp>
      <p:sp>
        <p:nvSpPr>
          <p:cNvPr id="309" name="Google Shape;309;p18"/>
          <p:cNvSpPr txBox="1"/>
          <p:nvPr>
            <p:ph idx="1" type="body"/>
          </p:nvPr>
        </p:nvSpPr>
        <p:spPr>
          <a:xfrm>
            <a:off x="405450" y="2153500"/>
            <a:ext cx="3785400" cy="133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Frequencies of housing types</a:t>
            </a:r>
            <a:endParaRPr/>
          </a:p>
          <a:p>
            <a:pPr indent="-311150" lvl="0" marL="457200" rtl="0" algn="l">
              <a:spcBef>
                <a:spcPts val="0"/>
              </a:spcBef>
              <a:spcAft>
                <a:spcPts val="0"/>
              </a:spcAft>
              <a:buSzPts val="1300"/>
              <a:buChar char="●"/>
            </a:pPr>
            <a:r>
              <a:rPr lang="en"/>
              <a:t>Apartments are hefty majority of dataset</a:t>
            </a:r>
            <a:endParaRPr/>
          </a:p>
          <a:p>
            <a:pPr indent="-311150" lvl="0" marL="457200" rtl="0" algn="l">
              <a:spcBef>
                <a:spcPts val="0"/>
              </a:spcBef>
              <a:spcAft>
                <a:spcPts val="0"/>
              </a:spcAft>
              <a:buSzPts val="1300"/>
              <a:buChar char="●"/>
            </a:pPr>
            <a:r>
              <a:rPr lang="en"/>
              <a:t>All housing types besides apartments removed</a:t>
            </a:r>
            <a:endParaRPr/>
          </a:p>
          <a:p>
            <a:pPr indent="-311150" lvl="0" marL="457200" rtl="0" algn="l">
              <a:spcBef>
                <a:spcPts val="0"/>
              </a:spcBef>
              <a:spcAft>
                <a:spcPts val="0"/>
              </a:spcAft>
              <a:buSzPts val="1300"/>
              <a:buChar char="●"/>
            </a:pPr>
            <a:r>
              <a:rPr lang="en"/>
              <a:t>Thus, ‘type’ column removed as well</a:t>
            </a:r>
            <a:endParaRPr/>
          </a:p>
        </p:txBody>
      </p:sp>
      <p:pic>
        <p:nvPicPr>
          <p:cNvPr id="310" name="Google Shape;310;p18"/>
          <p:cNvPicPr preferRelativeResize="0"/>
          <p:nvPr/>
        </p:nvPicPr>
        <p:blipFill>
          <a:blip r:embed="rId3">
            <a:alphaModFix/>
          </a:blip>
          <a:stretch>
            <a:fillRect/>
          </a:stretch>
        </p:blipFill>
        <p:spPr>
          <a:xfrm>
            <a:off x="4469675" y="1333625"/>
            <a:ext cx="4268875" cy="297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331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&amp; Insights</a:t>
            </a:r>
            <a:endParaRPr/>
          </a:p>
        </p:txBody>
      </p:sp>
      <p:sp>
        <p:nvSpPr>
          <p:cNvPr id="316" name="Google Shape;316;p19"/>
          <p:cNvSpPr txBox="1"/>
          <p:nvPr>
            <p:ph idx="1" type="body"/>
          </p:nvPr>
        </p:nvSpPr>
        <p:spPr>
          <a:xfrm>
            <a:off x="385125" y="1378300"/>
            <a:ext cx="3785400" cy="288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Histogram of housing prices</a:t>
            </a:r>
            <a:endParaRPr/>
          </a:p>
          <a:p>
            <a:pPr indent="-311150" lvl="0" marL="457200" rtl="0" algn="l">
              <a:spcBef>
                <a:spcPts val="0"/>
              </a:spcBef>
              <a:spcAft>
                <a:spcPts val="0"/>
              </a:spcAft>
              <a:buSzPts val="1300"/>
              <a:buChar char="●"/>
            </a:pPr>
            <a:r>
              <a:rPr lang="en"/>
              <a:t>Most housing listings between </a:t>
            </a:r>
            <a:r>
              <a:rPr b="1" lang="en"/>
              <a:t>$500 and $4,000</a:t>
            </a:r>
            <a:endParaRPr b="1"/>
          </a:p>
          <a:p>
            <a:pPr indent="-298450" lvl="1" marL="914400" rtl="0" algn="l">
              <a:spcBef>
                <a:spcPts val="0"/>
              </a:spcBef>
              <a:spcAft>
                <a:spcPts val="0"/>
              </a:spcAft>
              <a:buSzPts val="1100"/>
              <a:buChar char="○"/>
            </a:pPr>
            <a:r>
              <a:rPr lang="en"/>
              <a:t>Model likely better at predicting prices for apartments that cost only a few thousand dollars per month</a:t>
            </a:r>
            <a:endParaRPr/>
          </a:p>
          <a:p>
            <a:pPr indent="-311150" lvl="0" marL="457200" rtl="0" algn="l">
              <a:spcBef>
                <a:spcPts val="0"/>
              </a:spcBef>
              <a:spcAft>
                <a:spcPts val="0"/>
              </a:spcAft>
              <a:buSzPts val="1300"/>
              <a:buChar char="●"/>
            </a:pPr>
            <a:r>
              <a:rPr lang="en"/>
              <a:t>To </a:t>
            </a:r>
            <a:r>
              <a:rPr b="1" lang="en"/>
              <a:t>prevent outliers</a:t>
            </a:r>
            <a:r>
              <a:rPr lang="en"/>
              <a:t>, removed all apartments with prices </a:t>
            </a:r>
            <a:r>
              <a:rPr b="1" lang="en"/>
              <a:t>&gt; $10,000</a:t>
            </a:r>
            <a:endParaRPr b="1"/>
          </a:p>
          <a:p>
            <a:pPr indent="-311150" lvl="0" marL="457200" rtl="0" algn="l">
              <a:spcBef>
                <a:spcPts val="0"/>
              </a:spcBef>
              <a:spcAft>
                <a:spcPts val="0"/>
              </a:spcAft>
              <a:buSzPts val="1300"/>
              <a:buChar char="●"/>
            </a:pPr>
            <a:r>
              <a:rPr lang="en"/>
              <a:t>Also </a:t>
            </a:r>
            <a:r>
              <a:rPr b="1" lang="en"/>
              <a:t>1070 rows</a:t>
            </a:r>
            <a:r>
              <a:rPr lang="en"/>
              <a:t> with </a:t>
            </a:r>
            <a:r>
              <a:rPr b="1" lang="en"/>
              <a:t>price $0</a:t>
            </a:r>
            <a:endParaRPr b="1"/>
          </a:p>
          <a:p>
            <a:pPr indent="-298450" lvl="1" marL="914400" rtl="0" algn="l">
              <a:spcBef>
                <a:spcPts val="0"/>
              </a:spcBef>
              <a:spcAft>
                <a:spcPts val="0"/>
              </a:spcAft>
              <a:buSzPts val="1100"/>
              <a:buChar char="○"/>
            </a:pPr>
            <a:r>
              <a:rPr lang="en"/>
              <a:t>Assumed these are outliers</a:t>
            </a:r>
            <a:endParaRPr/>
          </a:p>
          <a:p>
            <a:pPr indent="-298450" lvl="1" marL="914400" rtl="0" algn="l">
              <a:spcBef>
                <a:spcPts val="0"/>
              </a:spcBef>
              <a:spcAft>
                <a:spcPts val="0"/>
              </a:spcAft>
              <a:buSzPts val="1100"/>
              <a:buChar char="○"/>
            </a:pPr>
            <a:r>
              <a:rPr lang="en"/>
              <a:t>Listers probably didn’t want to share rent price online</a:t>
            </a:r>
            <a:endParaRPr/>
          </a:p>
          <a:p>
            <a:pPr indent="-298450" lvl="1" marL="914400" rtl="0" algn="l">
              <a:spcBef>
                <a:spcPts val="0"/>
              </a:spcBef>
              <a:spcAft>
                <a:spcPts val="0"/>
              </a:spcAft>
              <a:buSzPts val="1100"/>
              <a:buChar char="○"/>
            </a:pPr>
            <a:r>
              <a:rPr lang="en"/>
              <a:t>These rows were removed</a:t>
            </a:r>
            <a:endParaRPr/>
          </a:p>
        </p:txBody>
      </p:sp>
      <p:pic>
        <p:nvPicPr>
          <p:cNvPr id="317" name="Google Shape;317;p19"/>
          <p:cNvPicPr preferRelativeResize="0"/>
          <p:nvPr/>
        </p:nvPicPr>
        <p:blipFill>
          <a:blip r:embed="rId3">
            <a:alphaModFix/>
          </a:blip>
          <a:stretch>
            <a:fillRect/>
          </a:stretch>
        </p:blipFill>
        <p:spPr>
          <a:xfrm>
            <a:off x="4292950" y="1447613"/>
            <a:ext cx="4394750" cy="274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331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&amp; Insights</a:t>
            </a:r>
            <a:endParaRPr/>
          </a:p>
        </p:txBody>
      </p:sp>
      <p:sp>
        <p:nvSpPr>
          <p:cNvPr id="323" name="Google Shape;323;p20"/>
          <p:cNvSpPr txBox="1"/>
          <p:nvPr>
            <p:ph idx="1" type="body"/>
          </p:nvPr>
        </p:nvSpPr>
        <p:spPr>
          <a:xfrm>
            <a:off x="448838" y="1770050"/>
            <a:ext cx="3785400" cy="171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Histogram of housing square feet</a:t>
            </a:r>
            <a:endParaRPr/>
          </a:p>
          <a:p>
            <a:pPr indent="-311150" lvl="0" marL="457200" rtl="0" algn="l">
              <a:spcBef>
                <a:spcPts val="0"/>
              </a:spcBef>
              <a:spcAft>
                <a:spcPts val="0"/>
              </a:spcAft>
              <a:buSzPts val="1300"/>
              <a:buChar char="●"/>
            </a:pPr>
            <a:r>
              <a:rPr lang="en"/>
              <a:t>Most house listings are less than 1500 square feet</a:t>
            </a:r>
            <a:endParaRPr/>
          </a:p>
          <a:p>
            <a:pPr indent="-311150" lvl="0" marL="457200" rtl="0" algn="l">
              <a:spcBef>
                <a:spcPts val="0"/>
              </a:spcBef>
              <a:spcAft>
                <a:spcPts val="0"/>
              </a:spcAft>
              <a:buSzPts val="1300"/>
              <a:buChar char="●"/>
            </a:pPr>
            <a:r>
              <a:rPr lang="en"/>
              <a:t>665 rows indicated a square footage of less than 100 sq. ft.</a:t>
            </a:r>
            <a:endParaRPr/>
          </a:p>
          <a:p>
            <a:pPr indent="-298450" lvl="1" marL="914400" rtl="0" algn="l">
              <a:spcBef>
                <a:spcPts val="0"/>
              </a:spcBef>
              <a:spcAft>
                <a:spcPts val="0"/>
              </a:spcAft>
              <a:buSzPts val="1100"/>
              <a:buChar char="○"/>
            </a:pPr>
            <a:r>
              <a:rPr lang="en"/>
              <a:t>These rows were removed</a:t>
            </a:r>
            <a:endParaRPr/>
          </a:p>
          <a:p>
            <a:pPr indent="-298450" lvl="1" marL="914400" rtl="0" algn="l">
              <a:spcBef>
                <a:spcPts val="0"/>
              </a:spcBef>
              <a:spcAft>
                <a:spcPts val="0"/>
              </a:spcAft>
              <a:buSzPts val="1100"/>
              <a:buChar char="○"/>
            </a:pPr>
            <a:r>
              <a:rPr lang="en"/>
              <a:t>They were likely errors</a:t>
            </a:r>
            <a:endParaRPr/>
          </a:p>
        </p:txBody>
      </p:sp>
      <p:pic>
        <p:nvPicPr>
          <p:cNvPr id="324" name="Google Shape;324;p20"/>
          <p:cNvPicPr preferRelativeResize="0"/>
          <p:nvPr/>
        </p:nvPicPr>
        <p:blipFill>
          <a:blip r:embed="rId3">
            <a:alphaModFix/>
          </a:blip>
          <a:stretch>
            <a:fillRect/>
          </a:stretch>
        </p:blipFill>
        <p:spPr>
          <a:xfrm>
            <a:off x="4523663" y="1570450"/>
            <a:ext cx="4171500" cy="263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331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&amp; Insights</a:t>
            </a:r>
            <a:endParaRPr/>
          </a:p>
        </p:txBody>
      </p:sp>
      <p:sp>
        <p:nvSpPr>
          <p:cNvPr id="330" name="Google Shape;330;p21"/>
          <p:cNvSpPr txBox="1"/>
          <p:nvPr>
            <p:ph idx="1" type="body"/>
          </p:nvPr>
        </p:nvSpPr>
        <p:spPr>
          <a:xfrm>
            <a:off x="442076" y="1794950"/>
            <a:ext cx="3985800" cy="171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Scatter showing # of beds vs. # of bathrooms</a:t>
            </a:r>
            <a:endParaRPr/>
          </a:p>
          <a:p>
            <a:pPr indent="-311150" lvl="0" marL="457200" rtl="0" algn="l">
              <a:spcBef>
                <a:spcPts val="0"/>
              </a:spcBef>
              <a:spcAft>
                <a:spcPts val="0"/>
              </a:spcAft>
              <a:buSzPts val="1300"/>
              <a:buChar char="●"/>
            </a:pPr>
            <a:r>
              <a:rPr lang="en"/>
              <a:t>Larger markers = higher occurrence of bed/bathroom combination</a:t>
            </a:r>
            <a:endParaRPr/>
          </a:p>
          <a:p>
            <a:pPr indent="-311150" lvl="0" marL="457200" rtl="0" algn="l">
              <a:spcBef>
                <a:spcPts val="0"/>
              </a:spcBef>
              <a:spcAft>
                <a:spcPts val="0"/>
              </a:spcAft>
              <a:buSzPts val="1300"/>
              <a:buChar char="●"/>
            </a:pPr>
            <a:r>
              <a:rPr lang="en"/>
              <a:t>Most common units have </a:t>
            </a:r>
            <a:r>
              <a:rPr b="1" lang="en"/>
              <a:t>1 bed/1 bathroom</a:t>
            </a:r>
            <a:r>
              <a:rPr lang="en"/>
              <a:t>, </a:t>
            </a:r>
            <a:r>
              <a:rPr b="1" lang="en"/>
              <a:t>2 beds/2 bathrooms</a:t>
            </a:r>
            <a:r>
              <a:rPr lang="en"/>
              <a:t>, or </a:t>
            </a:r>
            <a:r>
              <a:rPr b="1" lang="en"/>
              <a:t>2 beds/1 bathroom</a:t>
            </a:r>
            <a:r>
              <a:rPr lang="en"/>
              <a:t> </a:t>
            </a:r>
            <a:endParaRPr/>
          </a:p>
          <a:p>
            <a:pPr indent="-311150" lvl="0" marL="457200" rtl="0" algn="l">
              <a:spcBef>
                <a:spcPts val="0"/>
              </a:spcBef>
              <a:spcAft>
                <a:spcPts val="0"/>
              </a:spcAft>
              <a:buSzPts val="1300"/>
              <a:buChar char="●"/>
            </a:pPr>
            <a:r>
              <a:rPr lang="en"/>
              <a:t>Range of beds is [0,8]</a:t>
            </a:r>
            <a:endParaRPr/>
          </a:p>
          <a:p>
            <a:pPr indent="-311150" lvl="0" marL="457200" rtl="0" algn="l">
              <a:spcBef>
                <a:spcPts val="0"/>
              </a:spcBef>
              <a:spcAft>
                <a:spcPts val="0"/>
              </a:spcAft>
              <a:buSzPts val="1300"/>
              <a:buChar char="●"/>
            </a:pPr>
            <a:r>
              <a:rPr lang="en"/>
              <a:t>Range of bathrooms is also [0,8]</a:t>
            </a:r>
            <a:endParaRPr/>
          </a:p>
        </p:txBody>
      </p:sp>
      <p:pic>
        <p:nvPicPr>
          <p:cNvPr id="331" name="Google Shape;331;p21"/>
          <p:cNvPicPr preferRelativeResize="0"/>
          <p:nvPr/>
        </p:nvPicPr>
        <p:blipFill>
          <a:blip r:embed="rId3">
            <a:alphaModFix/>
          </a:blip>
          <a:stretch>
            <a:fillRect/>
          </a:stretch>
        </p:blipFill>
        <p:spPr>
          <a:xfrm>
            <a:off x="4666525" y="1260375"/>
            <a:ext cx="3985650" cy="278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