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5" r:id="rId11"/>
    <p:sldId id="265" r:id="rId12"/>
    <p:sldId id="294" r:id="rId13"/>
    <p:sldId id="29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F8AD103-4977-4C8B-A4B3-1F6189DE06B8}" type="slidenum">
              <a:rPr lang="en-US" sz="1400" spc="-1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These are the topics that are covered in this presentation.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A68E1AE-C39A-4C22-89E3-3F3F5F4AA7E9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24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703A2D5-2D53-4ADE-A35D-C95E2599CDB3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1) The digital methods are not reliable any more.</a:t>
            </a:r>
            <a:endParaRPr/>
          </a:p>
          <a:p>
            <a:endParaRPr/>
          </a:p>
          <a:p>
            <a:r>
              <a:rPr lang="en-US" sz="20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2) </a:t>
            </a:r>
            <a:r>
              <a:rPr lang="en-US" sz="2000" b="1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Solution</a:t>
            </a:r>
            <a:r>
              <a:rPr lang="en-US" sz="20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: Using the analog signaling behaviors of the devices or in other words concentrating on the Physical Domain.</a:t>
            </a:r>
            <a:endParaRPr/>
          </a:p>
          <a:p>
            <a:endParaRPr/>
          </a:p>
          <a:p>
            <a:r>
              <a:rPr lang="en-US" sz="20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3) In fact, there are unique variations in the analog signals of the devices that can be used for identification and monitoring purposes.</a:t>
            </a:r>
            <a:endParaRPr/>
          </a:p>
          <a:p>
            <a:endParaRPr/>
          </a:p>
          <a:p>
            <a:r>
              <a:rPr lang="en-US" sz="20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4) These unique features are due to hardware and manufacturing inconsistencies.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639E550-E450-4F4C-A36C-3DADA0D75CF7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1) </a:t>
            </a:r>
            <a:r>
              <a:rPr lang="en-US" sz="2000" b="1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Fingerprint</a:t>
            </a:r>
            <a:r>
              <a:rPr lang="en-US" sz="20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: A repetitive and always present signal.</a:t>
            </a: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A655348-2123-42B1-AF98-8D912C2A9C48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1) </a:t>
            </a:r>
            <a:r>
              <a:rPr lang="en-US" sz="2000" b="1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Steady-State Portion</a:t>
            </a:r>
            <a:r>
              <a:rPr lang="en-US" sz="20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: It has sufficient amount of information.</a:t>
            </a:r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7386485-B762-4164-9E79-AA48D0449BE2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20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1) </a:t>
            </a:r>
            <a:r>
              <a:rPr lang="en-US" sz="2000" b="1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Matched filter</a:t>
            </a:r>
            <a:r>
              <a:rPr lang="en-US" sz="20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: An optimal detector that is sensitive enough to perceive the small variations in a device’s signal.</a:t>
            </a:r>
            <a:endParaRPr/>
          </a:p>
          <a:p>
            <a:pPr marL="216000" indent="-214560">
              <a:lnSpc>
                <a:spcPct val="100000"/>
              </a:lnSpc>
            </a:pPr>
            <a:endParaRPr/>
          </a:p>
          <a:p>
            <a:pPr marL="216000" indent="-214560">
              <a:lnSpc>
                <a:spcPct val="100000"/>
              </a:lnSpc>
            </a:pPr>
            <a:r>
              <a:rPr lang="en-US" sz="20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2) </a:t>
            </a:r>
            <a:r>
              <a:rPr lang="en-US" sz="2000" b="1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Adaptive Thresholding Strategy</a:t>
            </a:r>
            <a:r>
              <a:rPr lang="en-US" sz="20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: It is used for calculating and updating the threshold range for the upcoming data.</a:t>
            </a:r>
            <a:endParaRPr/>
          </a:p>
          <a:p>
            <a:pPr marL="216000" indent="-214560">
              <a:lnSpc>
                <a:spcPct val="100000"/>
              </a:lnSpc>
            </a:pP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CC2FD7B-026D-4036-B23B-BBA734085C12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1) </a:t>
            </a:r>
            <a:r>
              <a:rPr lang="en-US" sz="2000" b="1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Fingerprint</a:t>
            </a:r>
            <a:r>
              <a:rPr lang="en-US" sz="20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: A repetitive and always present signal.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6E28F83-F990-4BD8-B56D-BF5B87B5F36B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9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11/30/15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4713156-D1CE-447A-8E6D-047812148546}" type="slidenum">
              <a:rPr lang="en-US" sz="11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4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11/30/15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4713156-D1CE-447A-8E6D-047812148546}" type="slidenum">
              <a:rPr lang="en-US" sz="11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901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11/30/15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4713156-D1CE-447A-8E6D-047812148546}" type="slidenum">
              <a:rPr lang="en-US" sz="11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22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11/30/15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4713156-D1CE-447A-8E6D-047812148546}" type="slidenum">
              <a:rPr lang="en-US" sz="11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27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11/30/15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4713156-D1CE-447A-8E6D-047812148546}" type="slidenum">
              <a:rPr lang="en-US" sz="11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1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33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9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6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0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4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6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1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5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4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1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11/30/15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24713156-D1CE-447A-8E6D-047812148546}" type="slidenum">
              <a:rPr lang="en-US" sz="11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3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26312" y="2179129"/>
            <a:ext cx="8195040" cy="310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800" b="1" strike="noStrike" spc="-1" dirty="0"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Secure Processor Design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1800" strike="noStrike" spc="-1" dirty="0"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by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000" strike="noStrike" spc="-1" dirty="0"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Shayan Taheri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University of Central Florida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Orlando, Florida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Fall 2015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ff-page Connector 1"/>
          <p:cNvSpPr/>
          <p:nvPr/>
        </p:nvSpPr>
        <p:spPr>
          <a:xfrm rot="16200000">
            <a:off x="497561" y="1851345"/>
            <a:ext cx="260266" cy="364354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5516" y="1891592"/>
            <a:ext cx="291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ff-page Connector 5"/>
          <p:cNvSpPr/>
          <p:nvPr/>
        </p:nvSpPr>
        <p:spPr>
          <a:xfrm rot="16200000">
            <a:off x="497561" y="2411206"/>
            <a:ext cx="260266" cy="364354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elay 7"/>
          <p:cNvSpPr/>
          <p:nvPr/>
        </p:nvSpPr>
        <p:spPr>
          <a:xfrm>
            <a:off x="1340788" y="2030092"/>
            <a:ext cx="612648" cy="612648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Elbow Connector 5"/>
          <p:cNvCxnSpPr>
            <a:stCxn id="2" idx="2"/>
          </p:cNvCxnSpPr>
          <p:nvPr/>
        </p:nvCxnSpPr>
        <p:spPr>
          <a:xfrm>
            <a:off x="809871" y="2033522"/>
            <a:ext cx="530917" cy="13013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4" idx="2"/>
          </p:cNvCxnSpPr>
          <p:nvPr/>
        </p:nvCxnSpPr>
        <p:spPr>
          <a:xfrm flipV="1">
            <a:off x="809871" y="2463250"/>
            <a:ext cx="530917" cy="13013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ff-page Connector 14"/>
          <p:cNvSpPr/>
          <p:nvPr/>
        </p:nvSpPr>
        <p:spPr>
          <a:xfrm rot="16200000">
            <a:off x="2471734" y="2150940"/>
            <a:ext cx="260266" cy="364354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1953436" y="2325612"/>
            <a:ext cx="466254" cy="329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60562"/>
              </p:ext>
            </p:extLst>
          </p:nvPr>
        </p:nvGraphicFramePr>
        <p:xfrm>
          <a:off x="3870729" y="1538788"/>
          <a:ext cx="1078533" cy="179906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9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96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6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6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783328" y="1135632"/>
            <a:ext cx="1259626" cy="297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>
            <a:normAutofit fontScale="92500"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“A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Fixed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772764"/>
              </p:ext>
            </p:extLst>
          </p:nvPr>
        </p:nvGraphicFramePr>
        <p:xfrm>
          <a:off x="6282130" y="1527918"/>
          <a:ext cx="1078533" cy="179906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9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96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6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6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6198479" y="1135632"/>
            <a:ext cx="1259626" cy="297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>
            <a:normAutofit fontScale="92500"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“A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Fixed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44540" y="3989259"/>
            <a:ext cx="2052065" cy="106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443" y="3835192"/>
            <a:ext cx="151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Control Value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66978" y="3712260"/>
            <a:ext cx="1779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Conflictions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40788" y="4003159"/>
            <a:ext cx="2083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Rows in Each State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96977" y="2642740"/>
            <a:ext cx="889600" cy="3019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2541777" y="2642740"/>
            <a:ext cx="0" cy="301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rved Left Arrow 19"/>
          <p:cNvSpPr/>
          <p:nvPr/>
        </p:nvSpPr>
        <p:spPr>
          <a:xfrm>
            <a:off x="7380104" y="2911169"/>
            <a:ext cx="688447" cy="1671298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Bent-Up Arrow 20"/>
          <p:cNvSpPr/>
          <p:nvPr/>
        </p:nvSpPr>
        <p:spPr>
          <a:xfrm rot="5400000">
            <a:off x="4420645" y="3605560"/>
            <a:ext cx="1244616" cy="746141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Explosion 1 21"/>
          <p:cNvSpPr/>
          <p:nvPr/>
        </p:nvSpPr>
        <p:spPr>
          <a:xfrm>
            <a:off x="5501002" y="3844428"/>
            <a:ext cx="1776379" cy="1111642"/>
          </a:xfrm>
          <a:prstGeom prst="irregularSeal1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Confliction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5516" y="2454883"/>
            <a:ext cx="291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19690" y="2197916"/>
            <a:ext cx="291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6977" y="2658532"/>
            <a:ext cx="4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0.5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41777" y="2661878"/>
            <a:ext cx="4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0.5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7053759"/>
                  </p:ext>
                </p:extLst>
              </p:nvPr>
            </p:nvGraphicFramePr>
            <p:xfrm>
              <a:off x="637314" y="5417451"/>
              <a:ext cx="7868058" cy="1375759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622686">
                      <a:extLst>
                        <a:ext uri="{9D8B030D-6E8A-4147-A177-3AD203B41FA5}">
                          <a16:colId xmlns:a16="http://schemas.microsoft.com/office/drawing/2014/main" val="3800068617"/>
                        </a:ext>
                      </a:extLst>
                    </a:gridCol>
                    <a:gridCol w="2622686">
                      <a:extLst>
                        <a:ext uri="{9D8B030D-6E8A-4147-A177-3AD203B41FA5}">
                          <a16:colId xmlns:a16="http://schemas.microsoft.com/office/drawing/2014/main" val="1941132335"/>
                        </a:ext>
                      </a:extLst>
                    </a:gridCol>
                    <a:gridCol w="2622686">
                      <a:extLst>
                        <a:ext uri="{9D8B030D-6E8A-4147-A177-3AD203B41FA5}">
                          <a16:colId xmlns:a16="http://schemas.microsoft.com/office/drawing/2014/main" val="3577380496"/>
                        </a:ext>
                      </a:extLst>
                    </a:gridCol>
                  </a:tblGrid>
                  <a:tr h="603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u="none" strike="noStrike" kern="1200" baseline="0" dirty="0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Method Name</a:t>
                          </a:r>
                          <a:endParaRPr lang="en-US" sz="1600" b="0" i="0" u="non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u="none" strike="noStrike" kern="1200" baseline="0" dirty="0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Run Time (Minute : Second)</a:t>
                          </a:r>
                          <a:endParaRPr lang="en-US" sz="1600" b="0" i="0" u="non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b="0" i="1" u="none" strike="noStrike" kern="1200" baseline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600" b="0" i="0" u="none" strike="noStrike" kern="1200" baseline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Suspicious</m:t>
                                  </m:r>
                                  <m:r>
                                    <a:rPr lang="en-US" sz="1600" b="0" i="0" u="none" strike="noStrike" kern="1200" baseline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 u="none" strike="noStrike" kern="1200" baseline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Wires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600" b="0" i="0" u="none" strike="noStrike" kern="1200" baseline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Total</m:t>
                                  </m:r>
                                  <m:r>
                                    <a:rPr lang="en-US" sz="1600" b="0" i="0" u="none" strike="noStrike" kern="1200" baseline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 u="none" strike="noStrike" kern="1200" baseline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Wires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b="0" i="0" u="none" strike="noStrike" kern="1200" baseline="0" dirty="0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(%)</a:t>
                          </a:r>
                          <a:endParaRPr lang="en-US" sz="1600" b="0" i="0" u="non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0704043"/>
                      </a:ext>
                    </a:extLst>
                  </a:tr>
                  <a:tr h="3862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u="non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en-US" sz="1600" b="0" i="0" u="non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u="non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5:30</a:t>
                          </a:r>
                          <a:endParaRPr lang="en-US" sz="1600" b="0" i="0" u="non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u="non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3.7225</a:t>
                          </a:r>
                          <a:endParaRPr lang="en-US" sz="1600" b="0" i="0" u="non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2751978"/>
                      </a:ext>
                    </a:extLst>
                  </a:tr>
                  <a:tr h="3862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u="non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Median</a:t>
                          </a:r>
                          <a:endParaRPr lang="en-US" sz="1600" b="0" i="0" u="non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u="non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5:24</a:t>
                          </a:r>
                          <a:endParaRPr lang="en-US" sz="1600" b="0" i="0" u="non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u="non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3.9590</a:t>
                          </a:r>
                          <a:endParaRPr lang="en-US" sz="1600" b="0" i="0" u="non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38412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7053759"/>
                  </p:ext>
                </p:extLst>
              </p:nvPr>
            </p:nvGraphicFramePr>
            <p:xfrm>
              <a:off x="637314" y="5417451"/>
              <a:ext cx="7868058" cy="1375759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622686">
                      <a:extLst>
                        <a:ext uri="{9D8B030D-6E8A-4147-A177-3AD203B41FA5}">
                          <a16:colId xmlns:a16="http://schemas.microsoft.com/office/drawing/2014/main" val="3800068617"/>
                        </a:ext>
                      </a:extLst>
                    </a:gridCol>
                    <a:gridCol w="2622686">
                      <a:extLst>
                        <a:ext uri="{9D8B030D-6E8A-4147-A177-3AD203B41FA5}">
                          <a16:colId xmlns:a16="http://schemas.microsoft.com/office/drawing/2014/main" val="1941132335"/>
                        </a:ext>
                      </a:extLst>
                    </a:gridCol>
                    <a:gridCol w="2622686">
                      <a:extLst>
                        <a:ext uri="{9D8B030D-6E8A-4147-A177-3AD203B41FA5}">
                          <a16:colId xmlns:a16="http://schemas.microsoft.com/office/drawing/2014/main" val="3577380496"/>
                        </a:ext>
                      </a:extLst>
                    </a:gridCol>
                  </a:tblGrid>
                  <a:tr h="603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u="none" strike="noStrike" kern="1200" baseline="0" dirty="0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Method Name</a:t>
                          </a:r>
                          <a:endParaRPr lang="en-US" sz="1600" b="0" i="0" u="non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u="none" strike="noStrike" kern="1200" baseline="0" dirty="0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Run Time (Minute : Second)</a:t>
                          </a:r>
                          <a:endParaRPr lang="en-US" sz="1600" b="0" i="0" u="non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000" r="-928" b="-13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704043"/>
                      </a:ext>
                    </a:extLst>
                  </a:tr>
                  <a:tr h="3862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u="non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en-US" sz="1600" b="0" i="0" u="non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u="non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5:30</a:t>
                          </a:r>
                          <a:endParaRPr lang="en-US" sz="1600" b="0" i="0" u="non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u="non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3.7225</a:t>
                          </a:r>
                          <a:endParaRPr lang="en-US" sz="1600" b="0" i="0" u="non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2751978"/>
                      </a:ext>
                    </a:extLst>
                  </a:tr>
                  <a:tr h="3862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u="non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Median</a:t>
                          </a:r>
                          <a:endParaRPr lang="en-US" sz="1600" b="0" i="0" u="non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u="non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5:24</a:t>
                          </a:r>
                          <a:endParaRPr lang="en-US" sz="1600" b="0" i="0" u="non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u="non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3.9590</a:t>
                          </a:r>
                          <a:endParaRPr lang="en-US" sz="1600" b="0" i="0" u="non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38412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/>
          <p:cNvSpPr txBox="1"/>
          <p:nvPr/>
        </p:nvSpPr>
        <p:spPr>
          <a:xfrm>
            <a:off x="3446676" y="504610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Infected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ustomShape 1"/>
          <p:cNvSpPr/>
          <p:nvPr/>
        </p:nvSpPr>
        <p:spPr>
          <a:xfrm>
            <a:off x="350280" y="368279"/>
            <a:ext cx="8552520" cy="4490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Related Work </a:t>
            </a: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64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50280" y="368280"/>
            <a:ext cx="8554320" cy="56353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Related Work</a:t>
            </a: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…</a:t>
            </a:r>
            <a:endParaRPr dirty="0"/>
          </a:p>
          <a:p>
            <a:pPr marL="360">
              <a:lnSpc>
                <a:spcPct val="100000"/>
              </a:lnSpc>
            </a:pPr>
            <a:endParaRPr lang="en-US" dirty="0"/>
          </a:p>
          <a:p>
            <a:pPr marL="28611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Physical 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Layer Identification (</a:t>
            </a: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PLI)</a:t>
            </a:r>
            <a:endParaRPr lang="en-US" dirty="0"/>
          </a:p>
          <a:p>
            <a:pPr marL="360"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743310" lvl="1" indent="-285750">
              <a:buFont typeface="Wingdings" panose="05000000000000000000" pitchFamily="2" charset="2"/>
              <a:buChar char="§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side-channel analysis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technique</a:t>
            </a:r>
          </a:p>
          <a:p>
            <a:pPr marL="743310" lvl="1" indent="-285750">
              <a:buFont typeface="Wingdings" panose="05000000000000000000" pitchFamily="2" charset="2"/>
              <a:buChar char="§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743310" lvl="1" indent="-285750"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Targeting processor interactions with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networking devices</a:t>
            </a:r>
            <a:endParaRPr lang="en-US" dirty="0"/>
          </a:p>
          <a:p>
            <a:pPr marL="360"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743310" lvl="1" indent="-285750">
              <a:buFont typeface="Wingdings" panose="05000000000000000000" pitchFamily="2" charset="2"/>
              <a:buChar char="§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Using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first layer of the OSI model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for device identification</a:t>
            </a:r>
            <a:endParaRPr lang="en-US" dirty="0"/>
          </a:p>
          <a:p>
            <a:pPr marL="360"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743310" lvl="1" indent="-285750">
              <a:buFont typeface="Wingdings" panose="05000000000000000000" pitchFamily="2" charset="2"/>
              <a:buChar char="§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PLI Methodology</a:t>
            </a:r>
            <a:endParaRPr lang="en-US" dirty="0"/>
          </a:p>
          <a:p>
            <a:pPr marL="360"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1200510" lvl="2" indent="-285750">
              <a:buFont typeface="Arial" panose="020B0604020202020204" pitchFamily="34" charset="0"/>
              <a:buChar char="•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Identify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and acquire a device's signal (i.e.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Fingerprint)</a:t>
            </a:r>
            <a:endParaRPr lang="en-US" dirty="0"/>
          </a:p>
          <a:p>
            <a:pPr marL="360"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1200510" lvl="2" indent="-285750">
              <a:buFont typeface="Arial" panose="020B0604020202020204" pitchFamily="34" charset="0"/>
              <a:buChar char="•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Extract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 set of meaningful features from the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signal</a:t>
            </a:r>
            <a:endParaRPr lang="en-US" dirty="0"/>
          </a:p>
          <a:p>
            <a:pPr marL="360"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1200510" lvl="2" indent="-285750">
              <a:buFont typeface="Arial" panose="020B0604020202020204" pitchFamily="34" charset="0"/>
              <a:buChar char="•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Compare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test feature set with the reference feature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set</a:t>
            </a:r>
            <a:endParaRPr lang="en-US" dirty="0"/>
          </a:p>
          <a:p>
            <a:pPr marL="360"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1200510" lvl="2" indent="-285750">
              <a:buFont typeface="Arial" panose="020B0604020202020204" pitchFamily="34" charset="0"/>
              <a:buChar char="•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Determination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of the device identity</a:t>
            </a:r>
            <a:endParaRPr dirty="0"/>
          </a:p>
        </p:txBody>
      </p:sp>
      <p:sp>
        <p:nvSpPr>
          <p:cNvPr id="136" name="TextShape 2"/>
          <p:cNvSpPr txBox="1"/>
          <p:nvPr/>
        </p:nvSpPr>
        <p:spPr>
          <a:xfrm>
            <a:off x="8420040" y="162720"/>
            <a:ext cx="5331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0F20F757-7DF9-4B36-A599-AFAD4557D33C}" type="slidenum">
              <a:rPr lang="en-US" sz="11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/>
          <p:nvPr/>
        </p:nvPicPr>
        <p:blipFill>
          <a:blip r:embed="rId2"/>
          <a:stretch/>
        </p:blipFill>
        <p:spPr>
          <a:xfrm>
            <a:off x="662046" y="1524846"/>
            <a:ext cx="6292936" cy="4051440"/>
          </a:xfrm>
          <a:prstGeom prst="rect">
            <a:avLst/>
          </a:prstGeom>
          <a:ln>
            <a:noFill/>
          </a:ln>
        </p:spPr>
      </p:pic>
      <p:sp>
        <p:nvSpPr>
          <p:cNvPr id="5" name="CustomShape 3"/>
          <p:cNvSpPr/>
          <p:nvPr/>
        </p:nvSpPr>
        <p:spPr>
          <a:xfrm>
            <a:off x="8420040" y="162720"/>
            <a:ext cx="531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78770ADE-A9C8-412E-9807-232A73DF8993}" type="slidenum">
              <a:rPr lang="en-US" sz="11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12</a:t>
            </a:fld>
            <a:endParaRPr/>
          </a:p>
        </p:txBody>
      </p:sp>
      <p:sp>
        <p:nvSpPr>
          <p:cNvPr id="6" name="CustomShape 1"/>
          <p:cNvSpPr/>
          <p:nvPr/>
        </p:nvSpPr>
        <p:spPr>
          <a:xfrm>
            <a:off x="350280" y="368280"/>
            <a:ext cx="8554320" cy="49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Related Work</a:t>
            </a: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…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512052" y="5755647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Tampering by Temperature Variation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2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50280" y="368280"/>
            <a:ext cx="855252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Questions</a:t>
            </a:r>
            <a:endParaRPr/>
          </a:p>
        </p:txBody>
      </p:sp>
      <p:pic>
        <p:nvPicPr>
          <p:cNvPr id="219" name="Picture 2"/>
          <p:cNvPicPr/>
          <p:nvPr/>
        </p:nvPicPr>
        <p:blipFill>
          <a:blip r:embed="rId2"/>
          <a:stretch/>
        </p:blipFill>
        <p:spPr>
          <a:xfrm>
            <a:off x="2772360" y="1419840"/>
            <a:ext cx="3696480" cy="3696480"/>
          </a:xfrm>
          <a:prstGeom prst="rect">
            <a:avLst/>
          </a:prstGeom>
          <a:ln>
            <a:noFill/>
          </a:ln>
        </p:spPr>
      </p:pic>
      <p:sp>
        <p:nvSpPr>
          <p:cNvPr id="220" name="CustomShape 2"/>
          <p:cNvSpPr/>
          <p:nvPr/>
        </p:nvSpPr>
        <p:spPr>
          <a:xfrm>
            <a:off x="8420040" y="162720"/>
            <a:ext cx="531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98AA3215-FC5D-4E8C-8751-7E2EEB75A305}" type="slidenum">
              <a:rPr lang="en-US" sz="11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84920" y="368280"/>
            <a:ext cx="8195040" cy="56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Overview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45936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Introduction</a:t>
            </a:r>
            <a:endParaRPr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dirty="0"/>
          </a:p>
          <a:p>
            <a:pPr marL="45936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Related 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Work</a:t>
            </a:r>
            <a:endParaRPr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dirty="0"/>
          </a:p>
          <a:p>
            <a:pPr marL="45936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Questions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0" name="CustomShape 2"/>
          <p:cNvSpPr/>
          <p:nvPr/>
        </p:nvSpPr>
        <p:spPr>
          <a:xfrm>
            <a:off x="8420040" y="162720"/>
            <a:ext cx="531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82770E14-D1F4-49ED-828C-7A44E68AF0B8}" type="slidenum">
              <a:rPr lang="en-US" sz="11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50280" y="368279"/>
            <a:ext cx="8552520" cy="29660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Introduction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506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Security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→ A new processor design parameter → Why?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74511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Protection of trusted code and data</a:t>
            </a:r>
            <a:endParaRPr dirty="0"/>
          </a:p>
          <a:p>
            <a:pPr marL="459360" lvl="1"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</a:t>
            </a:r>
            <a:endParaRPr dirty="0"/>
          </a:p>
          <a:p>
            <a:pPr marL="74511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Integrity verification of computations</a:t>
            </a:r>
            <a:endParaRPr dirty="0"/>
          </a:p>
          <a:p>
            <a:pPr marL="459360" lvl="1"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</a:t>
            </a:r>
            <a:endParaRPr dirty="0"/>
          </a:p>
          <a:p>
            <a:pPr marL="74511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Prevention of unauthorized access to system and network</a:t>
            </a:r>
            <a:endParaRPr dirty="0"/>
          </a:p>
        </p:txBody>
      </p:sp>
      <p:sp>
        <p:nvSpPr>
          <p:cNvPr id="122" name="CustomShape 2"/>
          <p:cNvSpPr/>
          <p:nvPr/>
        </p:nvSpPr>
        <p:spPr>
          <a:xfrm>
            <a:off x="8420040" y="162720"/>
            <a:ext cx="531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43C62D5E-A3CA-45DA-B1BC-3D2A73D25E4A}" type="slidenum">
              <a:rPr lang="en-US" sz="11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50280" y="368280"/>
            <a:ext cx="8552520" cy="386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Introduction …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506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Security and Processor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74511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Processor for Security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→ Provision of security from processor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120231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Example: Cryptographic Processors</a:t>
            </a:r>
            <a:endParaRPr dirty="0"/>
          </a:p>
          <a:p>
            <a:pPr marL="914400">
              <a:lnSpc>
                <a:spcPct val="100000"/>
              </a:lnSpc>
            </a:pPr>
            <a:endParaRPr dirty="0"/>
          </a:p>
          <a:p>
            <a:pPr marL="74511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Security of Processor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→ Provision of security for processor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120231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Why? → Possible attacks and threats for processors</a:t>
            </a:r>
            <a:endParaRPr dirty="0"/>
          </a:p>
          <a:p>
            <a:pPr marL="916560" lvl="2"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</a:t>
            </a:r>
            <a:endParaRPr dirty="0"/>
          </a:p>
          <a:p>
            <a:pPr marL="120231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Example: Malicious modifications, bugs, virus, and etc.</a:t>
            </a:r>
            <a:endParaRPr dirty="0"/>
          </a:p>
        </p:txBody>
      </p:sp>
      <p:sp>
        <p:nvSpPr>
          <p:cNvPr id="124" name="CustomShape 2"/>
          <p:cNvSpPr/>
          <p:nvPr/>
        </p:nvSpPr>
        <p:spPr>
          <a:xfrm>
            <a:off x="8420040" y="162720"/>
            <a:ext cx="531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BD87664-A3FB-4AD9-9C68-465C9336AFBC}" type="slidenum">
              <a:rPr lang="en-US" sz="11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50280" y="368280"/>
            <a:ext cx="8552520" cy="47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Introduction …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506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Countermeasures for Attacks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74511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Physical Analysis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(After Fabrication)</a:t>
            </a:r>
            <a:endParaRPr dirty="0"/>
          </a:p>
          <a:p>
            <a:pPr marL="459360" lvl="1"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</a:t>
            </a:r>
            <a:endParaRPr lang="en-US" dirty="0"/>
          </a:p>
          <a:p>
            <a:pPr marL="1202310" lvl="2" indent="-285750">
              <a:buFont typeface="Arial" panose="020B0604020202020204" pitchFamily="34" charset="0"/>
              <a:buChar char="•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Destructive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→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Reverse-engineering</a:t>
            </a:r>
            <a:endParaRPr lang="en-US" dirty="0"/>
          </a:p>
          <a:p>
            <a:pPr marL="1202310" lvl="2" indent="-285750">
              <a:buFont typeface="Arial" panose="020B0604020202020204" pitchFamily="34" charset="0"/>
              <a:buChar char="•"/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1202310" lvl="2" indent="-285750">
              <a:buFont typeface="Arial" panose="020B0604020202020204" pitchFamily="34" charset="0"/>
              <a:buChar char="•"/>
            </a:pP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Nondestructive 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→ Functional Verification and Side-Channel </a:t>
            </a: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Analysis</a:t>
            </a:r>
            <a:endParaRPr lang="en-US" dirty="0"/>
          </a:p>
          <a:p>
            <a:pPr marL="1202310" lvl="2" indent="-285750">
              <a:buFont typeface="Arial" panose="020B0604020202020204" pitchFamily="34" charset="0"/>
              <a:buChar char="•"/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745110" lvl="1" indent="-285750">
              <a:buFont typeface="Wingdings" panose="05000000000000000000" pitchFamily="2" charset="2"/>
              <a:buChar char="§"/>
            </a:pPr>
            <a:r>
              <a:rPr lang="en-US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Design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Analysis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(Before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Fabrication)</a:t>
            </a:r>
            <a:endParaRPr lang="en-US" dirty="0"/>
          </a:p>
          <a:p>
            <a:pPr marL="459360" lvl="1"/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1202310" lvl="2" indent="-285750">
              <a:buFont typeface="Arial" panose="020B0604020202020204" pitchFamily="34" charset="0"/>
              <a:buChar char="•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Information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Flow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Tracking</a:t>
            </a:r>
            <a:endParaRPr lang="en-US" dirty="0"/>
          </a:p>
          <a:p>
            <a:pPr marL="459360" lvl="1"/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1202310" lvl="2" indent="-285750">
              <a:buFont typeface="Arial" panose="020B0604020202020204" pitchFamily="34" charset="0"/>
              <a:buChar char="•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Functional Verification</a:t>
            </a:r>
            <a:endParaRPr dirty="0"/>
          </a:p>
        </p:txBody>
      </p:sp>
      <p:sp>
        <p:nvSpPr>
          <p:cNvPr id="126" name="CustomShape 2"/>
          <p:cNvSpPr/>
          <p:nvPr/>
        </p:nvSpPr>
        <p:spPr>
          <a:xfrm>
            <a:off x="8420040" y="162720"/>
            <a:ext cx="531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E46EECC3-9D00-41AC-9B18-D107A0038B89}" type="slidenum">
              <a:rPr lang="en-US" sz="11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50280" y="368280"/>
            <a:ext cx="8552520" cy="294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Introduction …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506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Functional 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Verification</a:t>
            </a:r>
            <a:endParaRPr lang="en-US" dirty="0"/>
          </a:p>
          <a:p>
            <a:pPr marL="2160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745110" lvl="1" indent="-285750">
              <a:buFont typeface="Wingdings" panose="05000000000000000000" pitchFamily="2" charset="2"/>
              <a:buChar char="§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Formal Verification</a:t>
            </a:r>
            <a:endParaRPr lang="en-US" dirty="0" smtClean="0"/>
          </a:p>
          <a:p>
            <a:pPr marL="2160"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745110" lvl="1" indent="-285750">
              <a:buFont typeface="Wingdings" panose="05000000000000000000" pitchFamily="2" charset="2"/>
              <a:buChar char="§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Model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Checking → VLSI Testing and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Verification</a:t>
            </a:r>
            <a:endParaRPr lang="en-US" dirty="0"/>
          </a:p>
          <a:p>
            <a:pPr marL="745110" lvl="1" indent="-285750">
              <a:buFont typeface="Wingdings" panose="05000000000000000000" pitchFamily="2" charset="2"/>
              <a:buChar char="§"/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745110" lvl="1" indent="-285750">
              <a:buFont typeface="Wingdings" panose="05000000000000000000" pitchFamily="2" charset="2"/>
              <a:buChar char="§"/>
            </a:pP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Run-Time 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Verification</a:t>
            </a:r>
            <a:endParaRPr dirty="0"/>
          </a:p>
        </p:txBody>
      </p:sp>
      <p:sp>
        <p:nvSpPr>
          <p:cNvPr id="128" name="CustomShape 2"/>
          <p:cNvSpPr/>
          <p:nvPr/>
        </p:nvSpPr>
        <p:spPr>
          <a:xfrm>
            <a:off x="8420040" y="162720"/>
            <a:ext cx="531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8E67732E-4278-4C5E-98CA-29D24B76A1B3}" type="slidenum">
              <a:rPr lang="en-US" sz="11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6</a:t>
            </a:fld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522226"/>
              </p:ext>
            </p:extLst>
          </p:nvPr>
        </p:nvGraphicFramePr>
        <p:xfrm>
          <a:off x="563418" y="3158836"/>
          <a:ext cx="6059055" cy="3629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Acrobat Document" r:id="rId3" imgW="6415748" imgH="4533492" progId="AcroExch.Document.11">
                  <p:embed/>
                </p:oleObj>
              </mc:Choice>
              <mc:Fallback>
                <p:oleObj name="Acrobat Document" r:id="rId3" imgW="6415748" imgH="4533492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418" y="3158836"/>
                        <a:ext cx="6059055" cy="3629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5476" y="6319066"/>
            <a:ext cx="351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Trojan Insertion inside Processor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50280" y="368279"/>
            <a:ext cx="8552520" cy="51550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Related Work</a:t>
            </a:r>
            <a:endParaRPr dirty="0"/>
          </a:p>
          <a:p>
            <a:pPr marL="457200">
              <a:lnSpc>
                <a:spcPct val="100000"/>
              </a:lnSpc>
            </a:pPr>
            <a:endParaRPr dirty="0"/>
          </a:p>
          <a:p>
            <a:pPr marL="28791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Security Checkers: Detecting Processor Malicious Inclusions at 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Run-time</a:t>
            </a:r>
            <a:endParaRPr lang="en-US" dirty="0"/>
          </a:p>
          <a:p>
            <a:pPr marL="28791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745110" lvl="1" indent="-285750">
              <a:buFont typeface="Wingdings" panose="05000000000000000000" pitchFamily="2" charset="2"/>
              <a:buChar char="§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A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run-time verification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technique</a:t>
            </a:r>
            <a:endParaRPr lang="en-US" dirty="0"/>
          </a:p>
          <a:p>
            <a:pPr marL="28791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745110" lvl="1" indent="-285750">
              <a:buFont typeface="Wingdings" panose="05000000000000000000" pitchFamily="2" charset="2"/>
              <a:buChar char="§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Property Specification Language → A standard assertion language</a:t>
            </a:r>
            <a:endParaRPr lang="en-US" dirty="0"/>
          </a:p>
          <a:p>
            <a:pPr marL="28791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745110" lvl="1" indent="-285750">
              <a:buFont typeface="Wingdings" panose="05000000000000000000" pitchFamily="2" charset="2"/>
              <a:buChar char="§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Inclusion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of synthesizable assertion functions into hardware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design</a:t>
            </a:r>
            <a:endParaRPr lang="en-US" dirty="0"/>
          </a:p>
          <a:p>
            <a:pPr marL="28791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745110" lvl="1" indent="-285750">
              <a:buFont typeface="Wingdings" panose="05000000000000000000" pitchFamily="2" charset="2"/>
              <a:buChar char="§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Experiment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→ The Plasma CPU → A 32-bit MIPS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architecture</a:t>
            </a:r>
            <a:endParaRPr lang="en-US" dirty="0"/>
          </a:p>
          <a:p>
            <a:pPr marL="28791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1202310" lvl="2" indent="-285750">
              <a:buFont typeface="Arial" panose="020B0604020202020204" pitchFamily="34" charset="0"/>
              <a:buChar char="•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Memory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write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verification</a:t>
            </a:r>
            <a:endParaRPr lang="en-US" dirty="0"/>
          </a:p>
          <a:p>
            <a:pPr marL="28791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1202310" lvl="2" indent="-285750">
              <a:buFont typeface="Arial" panose="020B0604020202020204" pitchFamily="34" charset="0"/>
              <a:buChar char="•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Delay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→ Additional one clock cycle for every write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operation</a:t>
            </a:r>
            <a:endParaRPr lang="en-US" dirty="0"/>
          </a:p>
          <a:p>
            <a:pPr marL="28791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1202310" lvl="2" indent="-285750">
              <a:buFont typeface="Arial" panose="020B0604020202020204" pitchFamily="34" charset="0"/>
              <a:buChar char="•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Area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Overhead → + 0.1%</a:t>
            </a:r>
            <a:endParaRPr dirty="0"/>
          </a:p>
        </p:txBody>
      </p:sp>
      <p:sp>
        <p:nvSpPr>
          <p:cNvPr id="130" name="CustomShape 2"/>
          <p:cNvSpPr/>
          <p:nvPr/>
        </p:nvSpPr>
        <p:spPr>
          <a:xfrm>
            <a:off x="8420040" y="162720"/>
            <a:ext cx="531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E7B82EEF-B68B-44D1-B81E-F06255E12937}" type="slidenum">
              <a:rPr lang="en-US" sz="11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50280" y="368280"/>
            <a:ext cx="8552520" cy="28459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Related Work …</a:t>
            </a:r>
            <a:endParaRPr dirty="0"/>
          </a:p>
          <a:p>
            <a:pPr marL="2160">
              <a:lnSpc>
                <a:spcPct val="100000"/>
              </a:lnSpc>
            </a:pPr>
            <a:endParaRPr lang="en-US" dirty="0"/>
          </a:p>
          <a:p>
            <a:pPr marL="28791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Architectural 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Support for Copy and Tamper Resistant 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Software</a:t>
            </a:r>
            <a:endParaRPr lang="en-US" dirty="0"/>
          </a:p>
          <a:p>
            <a:pPr marL="2160"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745110" lvl="1" indent="-285750">
              <a:buFont typeface="Wingdings" panose="05000000000000000000" pitchFamily="2" charset="2"/>
              <a:buChar char="§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A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secure processor design technique → XOM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Architecture</a:t>
            </a:r>
            <a:endParaRPr lang="en-US" dirty="0"/>
          </a:p>
          <a:p>
            <a:pPr marL="2160"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745110" lvl="1" indent="-285750">
              <a:buFont typeface="Wingdings" panose="05000000000000000000" pitchFamily="2" charset="2"/>
              <a:buChar char="§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Targeting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processor interactions with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memory</a:t>
            </a:r>
            <a:endParaRPr lang="en-US" dirty="0"/>
          </a:p>
          <a:p>
            <a:pPr marL="2160"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745110" lvl="1" indent="-285750">
              <a:buFont typeface="Wingdings" panose="05000000000000000000" pitchFamily="2" charset="2"/>
              <a:buChar char="§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Implementation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of cryptographic algorithms on these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interactions</a:t>
            </a:r>
          </a:p>
        </p:txBody>
      </p:sp>
      <p:sp>
        <p:nvSpPr>
          <p:cNvPr id="132" name="CustomShape 2"/>
          <p:cNvSpPr/>
          <p:nvPr/>
        </p:nvSpPr>
        <p:spPr>
          <a:xfrm>
            <a:off x="8420040" y="162720"/>
            <a:ext cx="531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DAFE2BF4-3865-4048-A0E8-AD3B4AD46A75}" type="slidenum">
              <a:rPr lang="en-US" sz="11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8</a:t>
            </a:fld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1745630" y="5506196"/>
            <a:ext cx="3393557" cy="3958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73275" y="5525251"/>
            <a:ext cx="123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Value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5630" y="5517793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1818" y="552375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73275" y="5506196"/>
            <a:ext cx="0" cy="395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11819" y="5498739"/>
            <a:ext cx="0" cy="395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4446" y="6097393"/>
            <a:ext cx="337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Format from Processor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95719" y="3779005"/>
            <a:ext cx="3522054" cy="3958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95719" y="3799838"/>
            <a:ext cx="352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 &amp;&amp; Data &amp;&amp; Interrupt Counter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78739" y="3779005"/>
            <a:ext cx="1782619" cy="390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stCxn id="14" idx="3"/>
            <a:endCxn id="11" idx="1"/>
          </p:cNvCxnSpPr>
          <p:nvPr/>
        </p:nvCxnSpPr>
        <p:spPr>
          <a:xfrm flipV="1">
            <a:off x="4517773" y="3974088"/>
            <a:ext cx="1060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2"/>
            <a:endCxn id="3" idx="0"/>
          </p:cNvCxnSpPr>
          <p:nvPr/>
        </p:nvCxnSpPr>
        <p:spPr>
          <a:xfrm rot="5400000">
            <a:off x="4003258" y="3058459"/>
            <a:ext cx="1356081" cy="35775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50280" y="368279"/>
            <a:ext cx="8552520" cy="4490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Related Work …</a:t>
            </a:r>
            <a:endParaRPr dirty="0"/>
          </a:p>
          <a:p>
            <a:pPr marL="2160">
              <a:lnSpc>
                <a:spcPct val="100000"/>
              </a:lnSpc>
            </a:pPr>
            <a:endParaRPr lang="en-US" dirty="0"/>
          </a:p>
          <a:p>
            <a:pPr marL="28791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FANCI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: Functional Analysis for Nearly-unused Circuit 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Identification</a:t>
            </a:r>
            <a:endParaRPr lang="en-US" dirty="0"/>
          </a:p>
          <a:p>
            <a:pPr marL="2160"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745110" lvl="1" indent="-285750">
              <a:buFont typeface="Wingdings" panose="05000000000000000000" pitchFamily="2" charset="2"/>
              <a:buChar char="§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A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model checking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technique</a:t>
            </a:r>
            <a:endParaRPr lang="en-US" dirty="0"/>
          </a:p>
          <a:p>
            <a:pPr marL="2160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745110" lvl="1" indent="-285750">
              <a:buFont typeface="Wingdings" panose="05000000000000000000" pitchFamily="2" charset="2"/>
              <a:buChar char="§"/>
            </a:pPr>
            <a:r>
              <a:rPr lang="en-US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Goal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: Finding possible infected sites in a digital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IC</a:t>
            </a:r>
            <a:endParaRPr lang="en-US" dirty="0"/>
          </a:p>
          <a:p>
            <a:pPr marL="2160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745110" lvl="1" indent="-285750">
              <a:buFont typeface="Wingdings" panose="05000000000000000000" pitchFamily="2" charset="2"/>
              <a:buChar char="§"/>
            </a:pPr>
            <a:r>
              <a:rPr lang="en-US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How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?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→ The input wire(s) effect of each component on its output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wire</a:t>
            </a:r>
            <a:endParaRPr lang="en-US" dirty="0"/>
          </a:p>
          <a:p>
            <a:pPr marL="2160"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1202310" lvl="2" indent="-285750">
              <a:buFont typeface="Arial" panose="020B0604020202020204" pitchFamily="34" charset="0"/>
              <a:buChar char="•"/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Having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a vector of “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Control Values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” for each output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wire</a:t>
            </a:r>
            <a:endParaRPr lang="en-US" dirty="0"/>
          </a:p>
          <a:p>
            <a:pPr marL="2160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  <a:ea typeface="DejaVu Sans"/>
            </a:endParaRPr>
          </a:p>
          <a:p>
            <a:pPr marL="745110" lvl="1" indent="-285750">
              <a:buFont typeface="Wingdings" panose="05000000000000000000" pitchFamily="2" charset="2"/>
              <a:buChar char="§"/>
            </a:pPr>
            <a:r>
              <a:rPr lang="en-US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Outcome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→ Suspicious wires → </a:t>
            </a:r>
            <a:r>
              <a:rPr lang="en-US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Nearly </a:t>
            </a:r>
            <a:r>
              <a:rPr lang="en-US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stuck-at 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fault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wires</a:t>
            </a:r>
          </a:p>
          <a:p>
            <a:pPr marL="745110" lvl="1" indent="-285750">
              <a:buFont typeface="Wingdings" panose="05000000000000000000" pitchFamily="2" charset="2"/>
              <a:buChar char="§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745110" lvl="1" indent="-285750">
              <a:buFont typeface="Wingdings" panose="05000000000000000000" pitchFamily="2" charset="2"/>
              <a:buChar char="§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My Implementation using C++ Language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sym typeface="Wingdings" panose="05000000000000000000" pitchFamily="2" charset="2"/>
              </a:rPr>
              <a:t> 1574 Number of Lines!</a:t>
            </a:r>
            <a:endParaRPr dirty="0"/>
          </a:p>
        </p:txBody>
      </p:sp>
      <p:sp>
        <p:nvSpPr>
          <p:cNvPr id="134" name="CustomShape 2"/>
          <p:cNvSpPr/>
          <p:nvPr/>
        </p:nvSpPr>
        <p:spPr>
          <a:xfrm>
            <a:off x="8420040" y="162720"/>
            <a:ext cx="531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189B35F8-45DC-49DA-BB23-5D365433D9A2}" type="slidenum">
              <a:rPr lang="en-US" sz="11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3970</TotalTime>
  <Words>661</Words>
  <Application>Microsoft Office PowerPoint</Application>
  <PresentationFormat>On-screen Show (4:3)</PresentationFormat>
  <Paragraphs>206</Paragraphs>
  <Slides>13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Calisto MT</vt:lpstr>
      <vt:lpstr>Cambria Math</vt:lpstr>
      <vt:lpstr>DejaVu Sans</vt:lpstr>
      <vt:lpstr>Palatino Linotype</vt:lpstr>
      <vt:lpstr>Times New Roman</vt:lpstr>
      <vt:lpstr>Trebuchet MS</vt:lpstr>
      <vt:lpstr>Wingdings</vt:lpstr>
      <vt:lpstr>Wingdings 3</vt:lpstr>
      <vt:lpstr>Facet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Shayan Taheri</dc:creator>
  <cp:lastModifiedBy>Shayan</cp:lastModifiedBy>
  <cp:revision>404</cp:revision>
  <dcterms:created xsi:type="dcterms:W3CDTF">2015-07-15T22:23:02Z</dcterms:created>
  <dcterms:modified xsi:type="dcterms:W3CDTF">2015-12-02T15:17:32Z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Home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