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D51AE-54CA-9E49-B94A-BFC51E8D342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8BD4F-6EB5-5C43-9E90-58E4262A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7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3AD0-8554-FF42-A328-DA6B3955FFEF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3C012-7FDF-F64B-855C-DE278366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87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F626-7868-C749-8D2C-F1ACFF9E2A18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456-B22A-E645-9923-7ED577A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9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DA2E-5EAC-2240-AD52-2AF0D1988B86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456-B22A-E645-9923-7ED577A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B773-6F71-B646-8C30-2C44D1755C60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456-B22A-E645-9923-7ED577A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3B29-202A-8B47-97DD-57FF00407CBD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456-B22A-E645-9923-7ED577A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4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2B61-E160-DF4E-9AEE-68EC999829F0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456-B22A-E645-9923-7ED577A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CA3-8921-6141-97FA-2FFBE743409B}" type="datetime1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456-B22A-E645-9923-7ED577A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6F5A-0F06-D449-8124-E71A02F7E34D}" type="datetime1">
              <a:rPr lang="en-US" smtClean="0"/>
              <a:t>9/29/15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456-B22A-E645-9923-7ED577A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B99F-2E64-1B47-A752-B41F1C5BF6AC}" type="datetime1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456-B22A-E645-9923-7ED577A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C997-7375-4349-B87A-77C3D65D6A35}" type="datetime1">
              <a:rPr lang="en-US" smtClean="0"/>
              <a:t>9/29/15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456-B22A-E645-9923-7ED577A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2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8CB-E787-C543-B4EE-944CB8B64792}" type="datetime1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456-B22A-E645-9923-7ED577A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7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5D01-4A16-F542-806A-FF7CE37E099E}" type="datetime1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456-B22A-E645-9923-7ED577A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BA1CA-1627-1843-B78D-E7E2B5E9712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8A456-B22A-E645-9923-7ED577A2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0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456-B22A-E645-9923-7ED577A208CB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4908" y="1966930"/>
            <a:ext cx="81972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>
                <a:latin typeface="Helvetica"/>
                <a:cs typeface="Helvetica"/>
              </a:rPr>
              <a:t>Research Overview</a:t>
            </a:r>
            <a:endParaRPr lang="en-US" sz="3800" b="1" dirty="0">
              <a:latin typeface="Helvetica"/>
              <a:cs typeface="Helvetica"/>
            </a:endParaRPr>
          </a:p>
          <a:p>
            <a:pPr algn="ctr"/>
            <a:endParaRPr lang="en-US" dirty="0">
              <a:latin typeface="Helvetica"/>
              <a:cs typeface="Helvetica"/>
            </a:endParaRPr>
          </a:p>
          <a:p>
            <a:pPr algn="ctr"/>
            <a:r>
              <a:rPr lang="en-US" dirty="0">
                <a:latin typeface="Helvetica"/>
                <a:cs typeface="Helvetica"/>
              </a:rPr>
              <a:t>b</a:t>
            </a:r>
            <a:r>
              <a:rPr lang="tr-TR" dirty="0" smtClean="0">
                <a:latin typeface="Helvetica"/>
                <a:cs typeface="Helvetica"/>
              </a:rPr>
              <a:t>y</a:t>
            </a:r>
          </a:p>
          <a:p>
            <a:pPr algn="ctr"/>
            <a:endParaRPr lang="tr-TR" dirty="0">
              <a:latin typeface="Helvetica"/>
              <a:cs typeface="Helvetica"/>
            </a:endParaRPr>
          </a:p>
          <a:p>
            <a:pPr algn="ctr"/>
            <a:r>
              <a:rPr lang="tr-TR" sz="2000" dirty="0">
                <a:latin typeface="Helvetica"/>
                <a:cs typeface="Helvetica"/>
              </a:rPr>
              <a:t>Shayan Taheri</a:t>
            </a:r>
            <a:endParaRPr lang="en-US" sz="2000" dirty="0" smtClean="0">
              <a:latin typeface="Helvetica"/>
              <a:cs typeface="Helvetica"/>
            </a:endParaRPr>
          </a:p>
          <a:p>
            <a:pPr algn="ctr"/>
            <a:endParaRPr lang="en-US" dirty="0" smtClean="0">
              <a:latin typeface="Helvetica"/>
              <a:cs typeface="Helvetica"/>
            </a:endParaRPr>
          </a:p>
          <a:p>
            <a:pPr algn="ctr"/>
            <a:endParaRPr lang="en-US" sz="2000" dirty="0" smtClean="0">
              <a:latin typeface="Helvetica"/>
              <a:cs typeface="Helvetica"/>
            </a:endParaRPr>
          </a:p>
          <a:p>
            <a:pPr algn="ctr"/>
            <a:r>
              <a:rPr lang="en-US" sz="1600" dirty="0" smtClean="0">
                <a:latin typeface="Helvetica"/>
                <a:cs typeface="Helvetica"/>
              </a:rPr>
              <a:t>University of Central Florida</a:t>
            </a:r>
            <a:endParaRPr lang="en-US" sz="1600" dirty="0">
              <a:latin typeface="Helvetica"/>
              <a:cs typeface="Helvetica"/>
            </a:endParaRPr>
          </a:p>
          <a:p>
            <a:pPr algn="ctr"/>
            <a:r>
              <a:rPr lang="en-US" sz="1600" dirty="0" smtClean="0">
                <a:latin typeface="Helvetica"/>
                <a:cs typeface="Helvetica"/>
              </a:rPr>
              <a:t>Orlando, Florida</a:t>
            </a:r>
            <a:endParaRPr lang="en-US" sz="1600" dirty="0">
              <a:latin typeface="Helvetica"/>
              <a:cs typeface="Helvetica"/>
            </a:endParaRPr>
          </a:p>
          <a:p>
            <a:pPr algn="ctr"/>
            <a:r>
              <a:rPr lang="en-US" sz="1600" dirty="0" smtClean="0">
                <a:latin typeface="Helvetica"/>
                <a:cs typeface="Helvetica"/>
              </a:rPr>
              <a:t>Fall 2015</a:t>
            </a:r>
            <a:endParaRPr lang="en-US"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3398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/>
          <p:nvPr/>
        </p:nvSpPr>
        <p:spPr>
          <a:xfrm>
            <a:off x="435408" y="2448052"/>
            <a:ext cx="2529164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Choosing Algorithms for Desired Mathematical Operations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5" name="Process 4"/>
          <p:cNvSpPr/>
          <p:nvPr/>
        </p:nvSpPr>
        <p:spPr>
          <a:xfrm>
            <a:off x="435409" y="3608601"/>
            <a:ext cx="2529163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Implementing the Primitive Field Operations </a:t>
            </a:r>
            <a:r>
              <a:rPr lang="en-US" sz="1400" baseline="30000" dirty="0">
                <a:latin typeface="Helvetica"/>
                <a:cs typeface="Helvetica"/>
              </a:rPr>
              <a:t>2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6" name="Process 5"/>
          <p:cNvSpPr/>
          <p:nvPr/>
        </p:nvSpPr>
        <p:spPr>
          <a:xfrm>
            <a:off x="435408" y="4770882"/>
            <a:ext cx="2529163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Selecting the Type of Coordinates for Representing the Elliptic Points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7" name="Process 6"/>
          <p:cNvSpPr/>
          <p:nvPr/>
        </p:nvSpPr>
        <p:spPr>
          <a:xfrm>
            <a:off x="3628201" y="2448052"/>
            <a:ext cx="2529162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Implementing Point Addition and Point Doubling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8" name="Process 7"/>
          <p:cNvSpPr/>
          <p:nvPr/>
        </p:nvSpPr>
        <p:spPr>
          <a:xfrm>
            <a:off x="3628200" y="3608601"/>
            <a:ext cx="2529163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Implementing Point Multiplication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9" name="Process 18"/>
          <p:cNvSpPr/>
          <p:nvPr/>
        </p:nvSpPr>
        <p:spPr>
          <a:xfrm>
            <a:off x="413884" y="1285771"/>
            <a:ext cx="2584027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Defining Main Parameters and Rules for ECC Operation </a:t>
            </a:r>
            <a:r>
              <a:rPr lang="en-US" sz="1400" baseline="30000" dirty="0" smtClean="0">
                <a:latin typeface="Helvetica"/>
                <a:cs typeface="Helvetica"/>
              </a:rPr>
              <a:t>1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3325" y="236199"/>
            <a:ext cx="773797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latin typeface="Helvetica"/>
                <a:cs typeface="Helvetica"/>
              </a:rPr>
              <a:t>ECC Hardware/Software – Level Implementation</a:t>
            </a:r>
            <a:endParaRPr lang="en-US" sz="2300" b="1" dirty="0">
              <a:latin typeface="Helvetica"/>
              <a:cs typeface="Helvetica"/>
            </a:endParaRPr>
          </a:p>
        </p:txBody>
      </p:sp>
      <p:cxnSp>
        <p:nvCxnSpPr>
          <p:cNvPr id="22" name="Elbow Connector 21"/>
          <p:cNvCxnSpPr>
            <a:stCxn id="6" idx="2"/>
            <a:endCxn id="7" idx="0"/>
          </p:cNvCxnSpPr>
          <p:nvPr/>
        </p:nvCxnSpPr>
        <p:spPr>
          <a:xfrm rot="5400000" flipH="1" flipV="1">
            <a:off x="1747544" y="2400498"/>
            <a:ext cx="3097684" cy="3192792"/>
          </a:xfrm>
          <a:prstGeom prst="bentConnector5">
            <a:avLst>
              <a:gd name="adj1" fmla="val -7380"/>
              <a:gd name="adj2" fmla="val 50000"/>
              <a:gd name="adj3" fmla="val 11085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>
            <a:off x="6116253" y="1285771"/>
            <a:ext cx="699556" cy="4259965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72611" y="3002213"/>
            <a:ext cx="2246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This procedure can be</a:t>
            </a:r>
          </a:p>
          <a:p>
            <a:r>
              <a:rPr lang="en-US" sz="1200" dirty="0" smtClean="0">
                <a:latin typeface="Helvetica"/>
                <a:cs typeface="Helvetica"/>
              </a:rPr>
              <a:t>implemented using VHDL</a:t>
            </a:r>
          </a:p>
          <a:p>
            <a:r>
              <a:rPr lang="en-US" sz="1200" dirty="0" smtClean="0">
                <a:latin typeface="Helvetica"/>
                <a:cs typeface="Helvetica"/>
              </a:rPr>
              <a:t>or C++ language depending</a:t>
            </a:r>
          </a:p>
          <a:p>
            <a:r>
              <a:rPr lang="en-US" sz="1200" dirty="0" smtClean="0">
                <a:latin typeface="Helvetica"/>
                <a:cs typeface="Helvetica"/>
              </a:rPr>
              <a:t>on the type of implementation.</a:t>
            </a:r>
          </a:p>
        </p:txBody>
      </p:sp>
      <p:cxnSp>
        <p:nvCxnSpPr>
          <p:cNvPr id="28" name="Straight Arrow Connector 27"/>
          <p:cNvCxnSpPr>
            <a:stCxn id="19" idx="2"/>
            <a:endCxn id="4" idx="0"/>
          </p:cNvCxnSpPr>
          <p:nvPr/>
        </p:nvCxnSpPr>
        <p:spPr>
          <a:xfrm flipH="1">
            <a:off x="1699990" y="2060625"/>
            <a:ext cx="5908" cy="387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2"/>
            <a:endCxn id="5" idx="0"/>
          </p:cNvCxnSpPr>
          <p:nvPr/>
        </p:nvCxnSpPr>
        <p:spPr>
          <a:xfrm>
            <a:off x="1699990" y="3222906"/>
            <a:ext cx="1" cy="385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2"/>
            <a:endCxn id="6" idx="0"/>
          </p:cNvCxnSpPr>
          <p:nvPr/>
        </p:nvCxnSpPr>
        <p:spPr>
          <a:xfrm flipH="1">
            <a:off x="1699990" y="4383455"/>
            <a:ext cx="1" cy="387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8" idx="0"/>
          </p:cNvCxnSpPr>
          <p:nvPr/>
        </p:nvCxnSpPr>
        <p:spPr>
          <a:xfrm>
            <a:off x="4892782" y="3222906"/>
            <a:ext cx="0" cy="385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456-B22A-E645-9923-7ED577A208CB}" type="slidenum">
              <a:rPr lang="en-US" smtClean="0"/>
              <a:t>2</a:t>
            </a:fld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892782" y="4385187"/>
            <a:ext cx="0" cy="385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849734" y="49074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849734" y="51099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849734" y="5294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4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cess 8"/>
          <p:cNvSpPr/>
          <p:nvPr/>
        </p:nvSpPr>
        <p:spPr>
          <a:xfrm>
            <a:off x="456932" y="1801453"/>
            <a:ext cx="2529163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Using A Computer Architecture Simulator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(e.g. Gem5 or HASE)</a:t>
            </a:r>
          </a:p>
        </p:txBody>
      </p:sp>
      <p:sp>
        <p:nvSpPr>
          <p:cNvPr id="11" name="Process 10"/>
          <p:cNvSpPr/>
          <p:nvPr/>
        </p:nvSpPr>
        <p:spPr>
          <a:xfrm>
            <a:off x="456932" y="4139439"/>
            <a:ext cx="2529163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Running the Executable Files of the Implemented Algorithms on the Processor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2" name="Process 11"/>
          <p:cNvSpPr/>
          <p:nvPr/>
        </p:nvSpPr>
        <p:spPr>
          <a:xfrm>
            <a:off x="456932" y="2982071"/>
            <a:ext cx="2529163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Selecting A General-Purpose Processor </a:t>
            </a:r>
            <a:r>
              <a:rPr lang="en-US" sz="1400" baseline="30000" dirty="0" smtClean="0">
                <a:latin typeface="Helvetica"/>
                <a:cs typeface="Helvetica"/>
              </a:rPr>
              <a:t>3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3325" y="236199"/>
            <a:ext cx="47905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>
                <a:latin typeface="Helvetica"/>
                <a:cs typeface="Helvetica"/>
              </a:rPr>
              <a:t>ECC Software – Level Evaluation</a:t>
            </a:r>
            <a:endParaRPr lang="en-US" sz="2300" b="1" dirty="0">
              <a:latin typeface="Helvetica"/>
              <a:cs typeface="Helvetica"/>
            </a:endParaRPr>
          </a:p>
        </p:txBody>
      </p:sp>
      <p:sp>
        <p:nvSpPr>
          <p:cNvPr id="19" name="Connector 18"/>
          <p:cNvSpPr/>
          <p:nvPr/>
        </p:nvSpPr>
        <p:spPr>
          <a:xfrm>
            <a:off x="4270516" y="3133604"/>
            <a:ext cx="457200" cy="457200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1" idx="2"/>
            <a:endCxn id="19" idx="2"/>
          </p:cNvCxnSpPr>
          <p:nvPr/>
        </p:nvCxnSpPr>
        <p:spPr>
          <a:xfrm rot="5400000" flipH="1" flipV="1">
            <a:off x="2219970" y="2863748"/>
            <a:ext cx="1552089" cy="2549002"/>
          </a:xfrm>
          <a:prstGeom prst="bentConnector4">
            <a:avLst>
              <a:gd name="adj1" fmla="val -21844"/>
              <a:gd name="adj2" fmla="val 748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9" idx="0"/>
          </p:cNvCxnSpPr>
          <p:nvPr/>
        </p:nvCxnSpPr>
        <p:spPr>
          <a:xfrm rot="5400000" flipH="1" flipV="1">
            <a:off x="4548422" y="1752148"/>
            <a:ext cx="1332151" cy="14307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4"/>
          </p:cNvCxnSpPr>
          <p:nvPr/>
        </p:nvCxnSpPr>
        <p:spPr>
          <a:xfrm rot="16200000" flipH="1">
            <a:off x="4547231" y="3542689"/>
            <a:ext cx="1334533" cy="14307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6"/>
          </p:cNvCxnSpPr>
          <p:nvPr/>
        </p:nvCxnSpPr>
        <p:spPr>
          <a:xfrm>
            <a:off x="4727716" y="3362204"/>
            <a:ext cx="12021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12" idx="0"/>
          </p:cNvCxnSpPr>
          <p:nvPr/>
        </p:nvCxnSpPr>
        <p:spPr>
          <a:xfrm>
            <a:off x="1721514" y="2576307"/>
            <a:ext cx="0" cy="405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11" idx="0"/>
          </p:cNvCxnSpPr>
          <p:nvPr/>
        </p:nvCxnSpPr>
        <p:spPr>
          <a:xfrm>
            <a:off x="1721514" y="3756925"/>
            <a:ext cx="0" cy="382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Document 41"/>
          <p:cNvSpPr/>
          <p:nvPr/>
        </p:nvSpPr>
        <p:spPr>
          <a:xfrm>
            <a:off x="5929879" y="1414026"/>
            <a:ext cx="2739251" cy="774854"/>
          </a:xfrm>
          <a:prstGeom prst="flowChartDocument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Memory Requirement Report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43" name="Document 42"/>
          <p:cNvSpPr/>
          <p:nvPr/>
        </p:nvSpPr>
        <p:spPr>
          <a:xfrm>
            <a:off x="5929879" y="2982071"/>
            <a:ext cx="2739251" cy="774854"/>
          </a:xfrm>
          <a:prstGeom prst="flowChartDocument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Running Time Report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5929878" y="4537910"/>
            <a:ext cx="2739252" cy="774854"/>
          </a:xfrm>
          <a:prstGeom prst="flowChartDocument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Instructions Per Cycle Report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456-B22A-E645-9923-7ED577A208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s 4"/>
          <p:cNvSpPr/>
          <p:nvPr/>
        </p:nvSpPr>
        <p:spPr>
          <a:xfrm>
            <a:off x="200727" y="1089774"/>
            <a:ext cx="2838174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Implementing Supplementary Hardware Blocks </a:t>
            </a:r>
            <a:r>
              <a:rPr lang="en-US" sz="1400" baseline="30000" dirty="0" smtClean="0">
                <a:latin typeface="Helvetica"/>
                <a:cs typeface="Helvetica"/>
              </a:rPr>
              <a:t>4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852" y="236199"/>
            <a:ext cx="775708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>
                <a:latin typeface="Helvetica"/>
                <a:cs typeface="Helvetica"/>
              </a:rPr>
              <a:t>ECC Hardware – Level Implementation and Evaluation</a:t>
            </a:r>
            <a:endParaRPr lang="en-US" sz="2300" b="1" dirty="0">
              <a:latin typeface="Helvetica"/>
              <a:cs typeface="Helvetica"/>
            </a:endParaRPr>
          </a:p>
        </p:txBody>
      </p:sp>
      <p:sp>
        <p:nvSpPr>
          <p:cNvPr id="19" name="Process 18"/>
          <p:cNvSpPr/>
          <p:nvPr/>
        </p:nvSpPr>
        <p:spPr>
          <a:xfrm>
            <a:off x="200727" y="2263098"/>
            <a:ext cx="2838174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Constructing the Main Hardware Description File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0" name="Process 19"/>
          <p:cNvSpPr/>
          <p:nvPr/>
        </p:nvSpPr>
        <p:spPr>
          <a:xfrm>
            <a:off x="200727" y="4607936"/>
            <a:ext cx="2838174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Synthesis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(e.g. Synopsys Design Compiler)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1" name="Process 20"/>
          <p:cNvSpPr/>
          <p:nvPr/>
        </p:nvSpPr>
        <p:spPr>
          <a:xfrm>
            <a:off x="200727" y="3433798"/>
            <a:ext cx="2838174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Simulation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(e.g. Cadence </a:t>
            </a:r>
            <a:r>
              <a:rPr lang="en-US" sz="1400" dirty="0" err="1" smtClean="0">
                <a:latin typeface="Helvetica"/>
                <a:cs typeface="Helvetica"/>
              </a:rPr>
              <a:t>NCSim</a:t>
            </a:r>
            <a:r>
              <a:rPr lang="en-US" sz="1400" smtClean="0">
                <a:latin typeface="Helvetica"/>
                <a:cs typeface="Helvetica"/>
              </a:rPr>
              <a:t> or</a:t>
            </a:r>
          </a:p>
          <a:p>
            <a:pPr algn="ctr"/>
            <a:r>
              <a:rPr lang="en-US" sz="1400" smtClean="0">
                <a:latin typeface="Helvetica"/>
                <a:cs typeface="Helvetica"/>
              </a:rPr>
              <a:t>Mentor </a:t>
            </a:r>
            <a:r>
              <a:rPr lang="en-US" sz="1400" dirty="0" err="1" smtClean="0">
                <a:latin typeface="Helvetica"/>
                <a:cs typeface="Helvetica"/>
              </a:rPr>
              <a:t>ModelSim</a:t>
            </a:r>
            <a:r>
              <a:rPr lang="en-US" sz="1400" dirty="0" smtClean="0">
                <a:latin typeface="Helvetica"/>
                <a:cs typeface="Helvetica"/>
              </a:rPr>
              <a:t>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2" name="Process 21"/>
          <p:cNvSpPr/>
          <p:nvPr/>
        </p:nvSpPr>
        <p:spPr>
          <a:xfrm>
            <a:off x="3631097" y="3433798"/>
            <a:ext cx="2838174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Power Extraction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(e.g. Synopsys Prime Time)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3" name="Process 22"/>
          <p:cNvSpPr/>
          <p:nvPr/>
        </p:nvSpPr>
        <p:spPr>
          <a:xfrm>
            <a:off x="3631097" y="4607936"/>
            <a:ext cx="2838174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Temperature Extraction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(e.g. </a:t>
            </a:r>
            <a:r>
              <a:rPr lang="en-US" sz="1400" dirty="0" err="1" smtClean="0">
                <a:latin typeface="Helvetica"/>
                <a:cs typeface="Helvetica"/>
              </a:rPr>
              <a:t>HotSpot</a:t>
            </a:r>
            <a:r>
              <a:rPr lang="en-US" sz="1400" dirty="0" smtClean="0">
                <a:latin typeface="Helvetica"/>
                <a:cs typeface="Helvetica"/>
              </a:rPr>
              <a:t>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4" name="Process 23"/>
          <p:cNvSpPr/>
          <p:nvPr/>
        </p:nvSpPr>
        <p:spPr>
          <a:xfrm>
            <a:off x="3631097" y="2263098"/>
            <a:ext cx="2838174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Helvetica"/>
                <a:cs typeface="Helvetica"/>
              </a:rPr>
              <a:t>Floorplanning</a:t>
            </a:r>
            <a:r>
              <a:rPr lang="en-US" sz="1400" dirty="0" smtClean="0">
                <a:latin typeface="Helvetica"/>
                <a:cs typeface="Helvetica"/>
              </a:rPr>
              <a:t> and Routing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(e.g. Cadence </a:t>
            </a:r>
            <a:r>
              <a:rPr lang="en-US" sz="1400" dirty="0" err="1" smtClean="0">
                <a:latin typeface="Helvetica"/>
                <a:cs typeface="Helvetica"/>
              </a:rPr>
              <a:t>SoC</a:t>
            </a:r>
            <a:r>
              <a:rPr lang="en-US" sz="1400" dirty="0" smtClean="0">
                <a:latin typeface="Helvetica"/>
                <a:cs typeface="Helvetica"/>
              </a:rPr>
              <a:t> Encounter)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5" name="Process 24"/>
          <p:cNvSpPr/>
          <p:nvPr/>
        </p:nvSpPr>
        <p:spPr>
          <a:xfrm>
            <a:off x="3631097" y="1089774"/>
            <a:ext cx="2838174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Testing and Verification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(e.g. Synopsys </a:t>
            </a:r>
            <a:r>
              <a:rPr lang="en-US" sz="1400" dirty="0" err="1" smtClean="0">
                <a:latin typeface="Helvetica"/>
                <a:cs typeface="Helvetica"/>
              </a:rPr>
              <a:t>TetraMAX</a:t>
            </a:r>
            <a:r>
              <a:rPr lang="en-US" sz="1400" dirty="0" smtClean="0">
                <a:latin typeface="Helvetica"/>
                <a:cs typeface="Helvetica"/>
              </a:rPr>
              <a:t>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6" name="Document 25"/>
          <p:cNvSpPr/>
          <p:nvPr/>
        </p:nvSpPr>
        <p:spPr>
          <a:xfrm>
            <a:off x="6877883" y="5781260"/>
            <a:ext cx="2166729" cy="774854"/>
          </a:xfrm>
          <a:prstGeom prst="flowChartDocument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Area and Delay Report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7" name="Document 26"/>
          <p:cNvSpPr/>
          <p:nvPr/>
        </p:nvSpPr>
        <p:spPr>
          <a:xfrm>
            <a:off x="6877884" y="3433798"/>
            <a:ext cx="2166729" cy="774854"/>
          </a:xfrm>
          <a:prstGeom prst="flowChartDocument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Power Report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6877883" y="4607936"/>
            <a:ext cx="2166730" cy="774854"/>
          </a:xfrm>
          <a:prstGeom prst="flowChartDocument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Temperature Report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9" name="Document 28"/>
          <p:cNvSpPr/>
          <p:nvPr/>
        </p:nvSpPr>
        <p:spPr>
          <a:xfrm>
            <a:off x="6877884" y="1089774"/>
            <a:ext cx="2166729" cy="774854"/>
          </a:xfrm>
          <a:prstGeom prst="flowChartDocument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Detectable Faults Report</a:t>
            </a:r>
            <a:endParaRPr lang="en-US" sz="1400" dirty="0">
              <a:latin typeface="Helvetica"/>
              <a:cs typeface="Helvetica"/>
            </a:endParaRPr>
          </a:p>
        </p:txBody>
      </p:sp>
      <p:cxnSp>
        <p:nvCxnSpPr>
          <p:cNvPr id="31" name="Elbow Connector 30"/>
          <p:cNvCxnSpPr>
            <a:stCxn id="20" idx="3"/>
            <a:endCxn id="25" idx="1"/>
          </p:cNvCxnSpPr>
          <p:nvPr/>
        </p:nvCxnSpPr>
        <p:spPr>
          <a:xfrm flipV="1">
            <a:off x="3038901" y="1477201"/>
            <a:ext cx="592196" cy="3518162"/>
          </a:xfrm>
          <a:prstGeom prst="bentConnector3">
            <a:avLst>
              <a:gd name="adj1" fmla="val 2948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Connector 33"/>
          <p:cNvSpPr/>
          <p:nvPr/>
        </p:nvSpPr>
        <p:spPr>
          <a:xfrm>
            <a:off x="3169487" y="2594258"/>
            <a:ext cx="86800" cy="9120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nector 35"/>
          <p:cNvSpPr/>
          <p:nvPr/>
        </p:nvSpPr>
        <p:spPr>
          <a:xfrm>
            <a:off x="3169487" y="4949760"/>
            <a:ext cx="86800" cy="9120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lbow Connector 56"/>
          <p:cNvCxnSpPr>
            <a:endCxn id="26" idx="1"/>
          </p:cNvCxnSpPr>
          <p:nvPr/>
        </p:nvCxnSpPr>
        <p:spPr>
          <a:xfrm>
            <a:off x="3215327" y="5027609"/>
            <a:ext cx="3662556" cy="1141078"/>
          </a:xfrm>
          <a:prstGeom prst="bentConnector3">
            <a:avLst>
              <a:gd name="adj1" fmla="val -5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5" idx="3"/>
            <a:endCxn id="29" idx="1"/>
          </p:cNvCxnSpPr>
          <p:nvPr/>
        </p:nvCxnSpPr>
        <p:spPr>
          <a:xfrm>
            <a:off x="6469271" y="1477201"/>
            <a:ext cx="4086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2" idx="3"/>
            <a:endCxn id="27" idx="1"/>
          </p:cNvCxnSpPr>
          <p:nvPr/>
        </p:nvCxnSpPr>
        <p:spPr>
          <a:xfrm>
            <a:off x="6469271" y="3821225"/>
            <a:ext cx="4086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3"/>
            <a:endCxn id="28" idx="1"/>
          </p:cNvCxnSpPr>
          <p:nvPr/>
        </p:nvCxnSpPr>
        <p:spPr>
          <a:xfrm>
            <a:off x="6469271" y="4995363"/>
            <a:ext cx="4086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2"/>
            <a:endCxn id="19" idx="0"/>
          </p:cNvCxnSpPr>
          <p:nvPr/>
        </p:nvCxnSpPr>
        <p:spPr>
          <a:xfrm>
            <a:off x="1619814" y="1864628"/>
            <a:ext cx="0" cy="398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9" idx="2"/>
            <a:endCxn id="21" idx="0"/>
          </p:cNvCxnSpPr>
          <p:nvPr/>
        </p:nvCxnSpPr>
        <p:spPr>
          <a:xfrm>
            <a:off x="1619814" y="3037952"/>
            <a:ext cx="0" cy="395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1" idx="2"/>
            <a:endCxn id="20" idx="0"/>
          </p:cNvCxnSpPr>
          <p:nvPr/>
        </p:nvCxnSpPr>
        <p:spPr>
          <a:xfrm>
            <a:off x="1619814" y="4208652"/>
            <a:ext cx="0" cy="399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2" idx="0"/>
          </p:cNvCxnSpPr>
          <p:nvPr/>
        </p:nvCxnSpPr>
        <p:spPr>
          <a:xfrm>
            <a:off x="5050184" y="3037952"/>
            <a:ext cx="0" cy="395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2" idx="2"/>
            <a:endCxn id="23" idx="0"/>
          </p:cNvCxnSpPr>
          <p:nvPr/>
        </p:nvCxnSpPr>
        <p:spPr>
          <a:xfrm>
            <a:off x="5050184" y="4208652"/>
            <a:ext cx="0" cy="399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24" idx="0"/>
            <a:endCxn id="23" idx="1"/>
          </p:cNvCxnSpPr>
          <p:nvPr/>
        </p:nvCxnSpPr>
        <p:spPr>
          <a:xfrm rot="16200000" flipH="1" flipV="1">
            <a:off x="2974508" y="2919686"/>
            <a:ext cx="2732265" cy="1419087"/>
          </a:xfrm>
          <a:prstGeom prst="bentConnector4">
            <a:avLst>
              <a:gd name="adj1" fmla="val -8367"/>
              <a:gd name="adj2" fmla="val 1184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243575" y="2640745"/>
            <a:ext cx="3875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456-B22A-E645-9923-7ED577A20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4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25" y="236199"/>
            <a:ext cx="8565454" cy="2739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>
                <a:latin typeface="Helvetica"/>
                <a:cs typeface="Helvetica"/>
              </a:rPr>
              <a:t>Comments</a:t>
            </a:r>
          </a:p>
          <a:p>
            <a:endParaRPr lang="en-US" sz="2300" b="1" dirty="0">
              <a:latin typeface="Helvetica"/>
              <a:cs typeface="Helvetica"/>
            </a:endParaRPr>
          </a:p>
          <a:p>
            <a:r>
              <a:rPr lang="en-US" sz="1400" dirty="0" smtClean="0">
                <a:latin typeface="Helvetica"/>
                <a:cs typeface="Helvetica"/>
              </a:rPr>
              <a:t>1. Example for Main Parameters </a:t>
            </a:r>
            <a:r>
              <a:rPr lang="en-US" sz="1400" dirty="0" smtClean="0">
                <a:latin typeface="Helvetica"/>
                <a:cs typeface="Helvetica"/>
                <a:sym typeface="Wingdings"/>
              </a:rPr>
              <a:t> Finite Field, Elliptic Curve, Order of Field, and etc.</a:t>
            </a:r>
          </a:p>
          <a:p>
            <a:pPr marL="342900" indent="-342900">
              <a:buAutoNum type="arabicPeriod"/>
            </a:pPr>
            <a:endParaRPr lang="en-US" sz="1400" dirty="0">
              <a:latin typeface="Helvetica"/>
              <a:cs typeface="Helvetica"/>
              <a:sym typeface="Wingdings"/>
            </a:endParaRPr>
          </a:p>
          <a:p>
            <a:r>
              <a:rPr lang="en-US" sz="1400" dirty="0" smtClean="0">
                <a:latin typeface="Helvetica"/>
                <a:cs typeface="Helvetica"/>
              </a:rPr>
              <a:t>2. Example for Primitive Field Operations </a:t>
            </a:r>
            <a:r>
              <a:rPr lang="en-US" sz="1400" dirty="0" smtClean="0">
                <a:latin typeface="Helvetica"/>
                <a:cs typeface="Helvetica"/>
                <a:sym typeface="Wingdings"/>
              </a:rPr>
              <a:t> Addition, Multiplication, Inversion, Squaring, and Division.</a:t>
            </a:r>
          </a:p>
          <a:p>
            <a:pPr marL="342900" indent="-342900">
              <a:buAutoNum type="arabicPeriod"/>
            </a:pPr>
            <a:endParaRPr lang="en-US" sz="1400" dirty="0">
              <a:latin typeface="Helvetica"/>
              <a:cs typeface="Helvetica"/>
              <a:sym typeface="Wingdings"/>
            </a:endParaRPr>
          </a:p>
          <a:p>
            <a:r>
              <a:rPr lang="en-US" sz="1400" dirty="0" smtClean="0">
                <a:latin typeface="Helvetica"/>
                <a:cs typeface="Helvetica"/>
              </a:rPr>
              <a:t>3. The instruction set architecture (ISA) of the processor can be modified in order to improve</a:t>
            </a:r>
          </a:p>
          <a:p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smtClean="0">
                <a:latin typeface="Helvetica"/>
                <a:cs typeface="Helvetica"/>
              </a:rPr>
              <a:t>   the performance. Modification can be done by either adding or modifying instructions.</a:t>
            </a:r>
          </a:p>
          <a:p>
            <a:endParaRPr lang="en-US" sz="1400" dirty="0">
              <a:latin typeface="Helvetica"/>
              <a:cs typeface="Helvetica"/>
            </a:endParaRPr>
          </a:p>
          <a:p>
            <a:r>
              <a:rPr lang="en-US" sz="1400" dirty="0" smtClean="0">
                <a:latin typeface="Helvetica"/>
                <a:cs typeface="Helvetica"/>
              </a:rPr>
              <a:t>4. Example for Supplementary Hardware Blocks </a:t>
            </a:r>
            <a:r>
              <a:rPr lang="en-US" sz="1400" dirty="0" smtClean="0">
                <a:latin typeface="Helvetica"/>
                <a:cs typeface="Helvetica"/>
                <a:sym typeface="Wingdings"/>
              </a:rPr>
              <a:t> Interface, Storage, Parameter Generation, </a:t>
            </a:r>
          </a:p>
          <a:p>
            <a:r>
              <a:rPr lang="en-US" sz="1400" dirty="0">
                <a:latin typeface="Helvetica"/>
                <a:cs typeface="Helvetica"/>
                <a:sym typeface="Wingdings"/>
              </a:rPr>
              <a:t> </a:t>
            </a:r>
            <a:r>
              <a:rPr lang="en-US" sz="1400" dirty="0" smtClean="0">
                <a:latin typeface="Helvetica"/>
                <a:cs typeface="Helvetica"/>
                <a:sym typeface="Wingdings"/>
              </a:rPr>
              <a:t>                                                                                 Arithmetic Logic Unit (ALU), Control, Security Scheme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456-B22A-E645-9923-7ED577A20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2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/>
          <p:nvPr/>
        </p:nvSpPr>
        <p:spPr>
          <a:xfrm>
            <a:off x="2604991" y="927212"/>
            <a:ext cx="3943791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Designing Hardware Trojan Horse Functionality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195" y="236199"/>
            <a:ext cx="875397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latin typeface="Helvetica"/>
                <a:cs typeface="Helvetica"/>
              </a:rPr>
              <a:t>Hardware Trojan Horse Injection and Its Footprint Evaluation</a:t>
            </a:r>
            <a:endParaRPr lang="en-US" sz="2300" b="1" dirty="0">
              <a:latin typeface="Helvetica"/>
              <a:cs typeface="Helvetica"/>
            </a:endParaRPr>
          </a:p>
        </p:txBody>
      </p:sp>
      <p:sp>
        <p:nvSpPr>
          <p:cNvPr id="20" name="Process 19"/>
          <p:cNvSpPr/>
          <p:nvPr/>
        </p:nvSpPr>
        <p:spPr>
          <a:xfrm>
            <a:off x="180195" y="2093434"/>
            <a:ext cx="2838174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Targeting ECC Hardware-Level Implementation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3" name="Process 22"/>
          <p:cNvSpPr/>
          <p:nvPr/>
        </p:nvSpPr>
        <p:spPr>
          <a:xfrm>
            <a:off x="6129129" y="2093434"/>
            <a:ext cx="2838174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Targeting ECC Software-Level Implementation</a:t>
            </a:r>
            <a:endParaRPr lang="en-US" sz="1400" dirty="0">
              <a:latin typeface="Helvetica"/>
              <a:cs typeface="Helvetica"/>
            </a:endParaRPr>
          </a:p>
        </p:txBody>
      </p:sp>
      <p:cxnSp>
        <p:nvCxnSpPr>
          <p:cNvPr id="25" name="Elbow Connector 24"/>
          <p:cNvCxnSpPr>
            <a:stCxn id="4" idx="3"/>
            <a:endCxn id="23" idx="0"/>
          </p:cNvCxnSpPr>
          <p:nvPr/>
        </p:nvCxnSpPr>
        <p:spPr>
          <a:xfrm>
            <a:off x="6548782" y="1314639"/>
            <a:ext cx="999434" cy="7787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1"/>
            <a:endCxn id="20" idx="0"/>
          </p:cNvCxnSpPr>
          <p:nvPr/>
        </p:nvCxnSpPr>
        <p:spPr>
          <a:xfrm rot="10800000" flipV="1">
            <a:off x="1599283" y="1314638"/>
            <a:ext cx="1005709" cy="7787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Process 28"/>
          <p:cNvSpPr/>
          <p:nvPr/>
        </p:nvSpPr>
        <p:spPr>
          <a:xfrm>
            <a:off x="6129129" y="5683070"/>
            <a:ext cx="2838174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Performance Evaluation using</a:t>
            </a:r>
          </a:p>
          <a:p>
            <a:pPr algn="ctr"/>
            <a:r>
              <a:rPr lang="en-US" sz="1400" smtClean="0">
                <a:latin typeface="Helvetica"/>
                <a:cs typeface="Helvetica"/>
              </a:rPr>
              <a:t>a </a:t>
            </a:r>
            <a:r>
              <a:rPr lang="en-US" sz="1400" dirty="0" smtClean="0">
                <a:latin typeface="Helvetica"/>
                <a:cs typeface="Helvetica"/>
              </a:rPr>
              <a:t>Computer Architecture Simulator (e.g. Gem5 or HASE)</a:t>
            </a:r>
          </a:p>
        </p:txBody>
      </p:sp>
      <p:sp>
        <p:nvSpPr>
          <p:cNvPr id="31" name="Process 30"/>
          <p:cNvSpPr/>
          <p:nvPr/>
        </p:nvSpPr>
        <p:spPr>
          <a:xfrm>
            <a:off x="6129129" y="3287629"/>
            <a:ext cx="2838174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Injecting the Trojan in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a General-Purpose Processor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45" name="Process 44"/>
          <p:cNvSpPr/>
          <p:nvPr/>
        </p:nvSpPr>
        <p:spPr>
          <a:xfrm>
            <a:off x="6129129" y="4487660"/>
            <a:ext cx="2838174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Footprint Evaluation using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an RTL Generation Tool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(e.g. </a:t>
            </a:r>
            <a:r>
              <a:rPr lang="en-US" sz="1400" dirty="0" err="1" smtClean="0">
                <a:latin typeface="Helvetica"/>
                <a:cs typeface="Helvetica"/>
              </a:rPr>
              <a:t>FabScalar</a:t>
            </a:r>
            <a:r>
              <a:rPr lang="en-US" sz="1400" dirty="0" smtClean="0">
                <a:latin typeface="Helvetica"/>
                <a:cs typeface="Helvetica"/>
              </a:rPr>
              <a:t> or </a:t>
            </a:r>
            <a:r>
              <a:rPr lang="en-US" sz="1400" dirty="0" err="1" smtClean="0">
                <a:latin typeface="Helvetica"/>
                <a:cs typeface="Helvetica"/>
              </a:rPr>
              <a:t>AnyCore</a:t>
            </a:r>
            <a:r>
              <a:rPr lang="en-US" sz="1400" dirty="0" smtClean="0">
                <a:latin typeface="Helvetica"/>
                <a:cs typeface="Helvetica"/>
              </a:rPr>
              <a:t>)</a:t>
            </a:r>
          </a:p>
        </p:txBody>
      </p:sp>
      <p:sp>
        <p:nvSpPr>
          <p:cNvPr id="46" name="Process 45"/>
          <p:cNvSpPr/>
          <p:nvPr/>
        </p:nvSpPr>
        <p:spPr>
          <a:xfrm>
            <a:off x="180195" y="3287629"/>
            <a:ext cx="2838174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Injecting the Trojan in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an ECC Hardware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47" name="Process 46"/>
          <p:cNvSpPr/>
          <p:nvPr/>
        </p:nvSpPr>
        <p:spPr>
          <a:xfrm>
            <a:off x="180195" y="4487660"/>
            <a:ext cx="2838174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Footprint Evaluation based on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Hardware Evaluation Method (Refer to Page 4)</a:t>
            </a:r>
          </a:p>
        </p:txBody>
      </p:sp>
      <p:sp>
        <p:nvSpPr>
          <p:cNvPr id="48" name="Process 47"/>
          <p:cNvSpPr/>
          <p:nvPr/>
        </p:nvSpPr>
        <p:spPr>
          <a:xfrm>
            <a:off x="180195" y="5683070"/>
            <a:ext cx="2838174" cy="774854"/>
          </a:xfrm>
          <a:prstGeom prst="flowChartProcess">
            <a:avLst/>
          </a:prstGeom>
          <a:ln w="1905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Performance Evaluation using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Field Programmable Gate Array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(i.e. Getting Running Time)</a:t>
            </a:r>
          </a:p>
        </p:txBody>
      </p:sp>
      <p:cxnSp>
        <p:nvCxnSpPr>
          <p:cNvPr id="50" name="Straight Arrow Connector 49"/>
          <p:cNvCxnSpPr>
            <a:stCxn id="20" idx="2"/>
            <a:endCxn id="46" idx="0"/>
          </p:cNvCxnSpPr>
          <p:nvPr/>
        </p:nvCxnSpPr>
        <p:spPr>
          <a:xfrm>
            <a:off x="1599282" y="2868288"/>
            <a:ext cx="0" cy="419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2"/>
            <a:endCxn id="47" idx="0"/>
          </p:cNvCxnSpPr>
          <p:nvPr/>
        </p:nvCxnSpPr>
        <p:spPr>
          <a:xfrm>
            <a:off x="1599282" y="4062483"/>
            <a:ext cx="0" cy="4251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1" idx="0"/>
          </p:cNvCxnSpPr>
          <p:nvPr/>
        </p:nvCxnSpPr>
        <p:spPr>
          <a:xfrm>
            <a:off x="7548216" y="2868288"/>
            <a:ext cx="0" cy="419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1" idx="2"/>
            <a:endCxn id="45" idx="0"/>
          </p:cNvCxnSpPr>
          <p:nvPr/>
        </p:nvCxnSpPr>
        <p:spPr>
          <a:xfrm>
            <a:off x="7548216" y="4062483"/>
            <a:ext cx="0" cy="4251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456-B22A-E645-9923-7ED577A208CB}" type="slidenum">
              <a:rPr lang="en-US" smtClean="0"/>
              <a:t>6</a:t>
            </a:fld>
            <a:endParaRPr lang="en-US"/>
          </a:p>
        </p:txBody>
      </p:sp>
      <p:cxnSp>
        <p:nvCxnSpPr>
          <p:cNvPr id="3" name="Elbow Connector 2"/>
          <p:cNvCxnSpPr>
            <a:stCxn id="46" idx="3"/>
            <a:endCxn id="48" idx="3"/>
          </p:cNvCxnSpPr>
          <p:nvPr/>
        </p:nvCxnSpPr>
        <p:spPr>
          <a:xfrm>
            <a:off x="3018369" y="3675056"/>
            <a:ext cx="12700" cy="2395441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1" idx="1"/>
            <a:endCxn id="29" idx="1"/>
          </p:cNvCxnSpPr>
          <p:nvPr/>
        </p:nvCxnSpPr>
        <p:spPr>
          <a:xfrm rot="10800000" flipV="1">
            <a:off x="6129129" y="3675055"/>
            <a:ext cx="12700" cy="2395441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70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410</Words>
  <Application>Microsoft Macintosh PowerPoint</Application>
  <PresentationFormat>On-screen Show (4:3)</PresentationFormat>
  <Paragraphs>84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Shayan Taheri</dc:creator>
  <cp:lastModifiedBy>Shayan Taheri</cp:lastModifiedBy>
  <cp:revision>47</cp:revision>
  <dcterms:created xsi:type="dcterms:W3CDTF">2015-09-17T14:44:47Z</dcterms:created>
  <dcterms:modified xsi:type="dcterms:W3CDTF">2015-09-29T15:50:49Z</dcterms:modified>
</cp:coreProperties>
</file>