
<file path=[Content_Types].xml><?xml version="1.0" encoding="utf-8"?>
<Types xmlns="http://schemas.openxmlformats.org/package/2006/content-types">
  <Default Extension="png" ContentType="image/png"/>
  <Default Extension="jfif" ContentType="image/jpe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A40254-EA79-4BB7-93D6-31CF976282E4}">
          <p14:sldIdLst>
            <p14:sldId id="256"/>
            <p14:sldId id="257"/>
            <p14:sldId id="266"/>
          </p14:sldIdLst>
        </p14:section>
        <p14:section name="Untitled Section" id="{09DEE6ED-7812-4796-B4D8-863641CFAD58}">
          <p14:sldIdLst>
            <p14:sldId id="258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pos="415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>
    <p:extLst>
      <p:ext uri="{19B8F6BF-5375-455C-9EA6-DF929625EA0E}">
        <p15:presenceInfo xmlns:p15="http://schemas.microsoft.com/office/powerpoint/2012/main" userId="3b0c6a54cf64d8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>
        <p:guide pos="4152"/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F9892-EFC3-4178-8A1F-FEF400E633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a-IR" smtClean="0"/>
              <a:t>شایان رضایی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C9AF6-A1D8-4A6B-9BD5-E71C9C9A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790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3C64-F866-4344-A4F8-E6279C908A8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a-IR" smtClean="0"/>
              <a:t>شایان رضایی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E965C-631B-48AC-BFD3-C0FACB144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13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649-749F-4027-990C-38D86490D3ED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4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1FF-1C25-4251-AF78-81611E6D11D7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3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52F8-99BD-487E-865B-A22D8855E5E9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8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8DC0-87A5-4CA4-8F18-9EA314EB0233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11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9EFB-5252-48AB-86C6-C50BBD128DF2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2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A4C4-833C-4021-89C6-B0102E1AFFD3}" type="datetime1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1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C2DF-77C7-4D80-B34E-BF6153189669}" type="datetime1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1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E045-EBAC-41F3-A932-94F03574512F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02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B21F-1FA4-4A08-B210-26647831067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8711-16F5-4520-B01B-B22011438B9A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F87A-8A5E-470D-B217-CE3F15A1B0FB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9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6E37-311C-4503-9CD9-BF02C6BF9E02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572C-B976-4521-A9A6-5615B98297DD}" type="datetime1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270-829F-4442-BFFD-E26302DADF84}" type="datetime1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7386-4316-4261-AA24-58CBB588ABAE}" type="datetime1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7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C235-1AB6-48EE-9A96-81CF9B6DF5DB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9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27C-3C26-4EA0-BA2E-586CB5546059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E83B8CC-53E5-4EA6-B4DE-D6A3E90CBCD6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24BAC9-1D52-467E-A085-1607711F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eb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abriz.iau.i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image" Target="../media/image6.png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eb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08" y="1394085"/>
            <a:ext cx="6222583" cy="35002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 smtClean="0"/>
              <a:t>شایان رضایی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67" y="3246104"/>
            <a:ext cx="762066" cy="365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5868" y="1409075"/>
            <a:ext cx="5162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/>
              <a:t>بهینه‌سازی سرعت و عملکرد وب‌سایت</a:t>
            </a:r>
            <a:br>
              <a:rPr lang="fa-IR" b="1" dirty="0"/>
            </a:br>
            <a:endParaRPr lang="fa-IR" b="1" dirty="0" smtClean="0"/>
          </a:p>
          <a:p>
            <a:pPr algn="ctr" rtl="1"/>
            <a:r>
              <a:rPr lang="fa-IR" b="1" dirty="0" smtClean="0"/>
              <a:t>در </a:t>
            </a:r>
            <a:r>
              <a:rPr lang="fa-IR" b="1" dirty="0"/>
              <a:t>این اسلاید، به اهمیت بهینه‌سازی سرعت و عملکرد وب‌سایت </a:t>
            </a:r>
            <a:endParaRPr lang="fa-IR" b="1" dirty="0" smtClean="0"/>
          </a:p>
          <a:p>
            <a:pPr algn="ctr" rtl="1"/>
            <a:endParaRPr lang="fa-IR" b="1" dirty="0"/>
          </a:p>
          <a:p>
            <a:pPr algn="ctr" rtl="1"/>
            <a:r>
              <a:rPr lang="fa-IR" b="1" dirty="0" smtClean="0"/>
              <a:t>برای </a:t>
            </a:r>
            <a:r>
              <a:rPr lang="fa-IR" b="1" dirty="0"/>
              <a:t>بهبود تجربه کاربری و رتبه‌بندی در موتورهای جستجو </a:t>
            </a:r>
            <a:endParaRPr lang="fa-IR" b="1" dirty="0" smtClean="0"/>
          </a:p>
          <a:p>
            <a:pPr algn="ctr" rtl="1"/>
            <a:endParaRPr lang="fa-IR" b="1" dirty="0"/>
          </a:p>
          <a:p>
            <a:pPr algn="ctr" rtl="1"/>
            <a:r>
              <a:rPr lang="fa-IR" b="1" dirty="0" smtClean="0"/>
              <a:t>اشاره </a:t>
            </a:r>
            <a:r>
              <a:rPr lang="fa-IR" b="1" dirty="0"/>
              <a:t>می‌شود. این شامل بهینه‌سازی تصاویر، کاهش زمان </a:t>
            </a:r>
            <a:endParaRPr lang="fa-IR" b="1" dirty="0" smtClean="0"/>
          </a:p>
          <a:p>
            <a:pPr algn="ctr" rtl="1"/>
            <a:endParaRPr lang="fa-IR" b="1" dirty="0"/>
          </a:p>
          <a:p>
            <a:pPr algn="ctr" rtl="1"/>
            <a:r>
              <a:rPr lang="fa-IR" b="1" dirty="0" smtClean="0"/>
              <a:t>بارگذاری </a:t>
            </a:r>
            <a:r>
              <a:rPr lang="fa-IR" b="1" dirty="0"/>
              <a:t>و استفاده از </a:t>
            </a:r>
            <a:r>
              <a:rPr lang="en-US" b="1" dirty="0"/>
              <a:t>CDN </a:t>
            </a:r>
            <a:r>
              <a:rPr lang="fa-IR" b="1" dirty="0"/>
              <a:t>می‌شود. اطلاعات ارائه شده به </a:t>
            </a:r>
            <a:endParaRPr lang="fa-IR" b="1" dirty="0" smtClean="0"/>
          </a:p>
          <a:p>
            <a:pPr algn="ctr" rtl="1"/>
            <a:endParaRPr lang="fa-IR" b="1" dirty="0"/>
          </a:p>
          <a:p>
            <a:pPr algn="ctr" rtl="1"/>
            <a:r>
              <a:rPr lang="fa-IR" b="1" dirty="0" smtClean="0"/>
              <a:t>دانشجویان </a:t>
            </a:r>
            <a:r>
              <a:rPr lang="fa-IR" b="1" dirty="0"/>
              <a:t>کمک می‌کند تا وب‌سایت‌های سریع و کارآمد ایجاد کنند.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513264"/>
            <a:ext cx="4801193" cy="3702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0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5749" y="1229193"/>
            <a:ext cx="53364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اهمیت </a:t>
            </a:r>
            <a:r>
              <a:rPr lang="en-US" b="1" dirty="0" smtClean="0">
                <a:cs typeface="B Nazanin" panose="00000400000000000000" pitchFamily="2" charset="-78"/>
              </a:rPr>
              <a:t>SEO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en-US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در طراحی وب‌سایت</a:t>
            </a:r>
            <a:br>
              <a:rPr lang="fa-IR" b="1" dirty="0">
                <a:cs typeface="B Nazanin" panose="00000400000000000000" pitchFamily="2" charset="-78"/>
              </a:rPr>
            </a:b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در </a:t>
            </a:r>
            <a:r>
              <a:rPr lang="fa-IR" b="1" dirty="0">
                <a:cs typeface="B Nazanin" panose="00000400000000000000" pitchFamily="2" charset="-78"/>
              </a:rPr>
              <a:t>این اسلاید، به اهمیت بهینه‌سازی موتورهای جستجو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r>
              <a:rPr lang="en-US" b="1" dirty="0" smtClean="0">
                <a:cs typeface="B Nazanin" panose="00000400000000000000" pitchFamily="2" charset="-78"/>
              </a:rPr>
              <a:t>SEO </a:t>
            </a:r>
            <a:r>
              <a:rPr lang="fa-IR" b="1" dirty="0" smtClean="0">
                <a:cs typeface="B Nazanin" panose="00000400000000000000" pitchFamily="2" charset="-78"/>
              </a:rPr>
              <a:t> در </a:t>
            </a:r>
            <a:r>
              <a:rPr lang="fa-IR" b="1" dirty="0">
                <a:cs typeface="B Nazanin" panose="00000400000000000000" pitchFamily="2" charset="-78"/>
              </a:rPr>
              <a:t>طراحی وب‌سایت برای افزایش دید‌پذیری و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جذب </a:t>
            </a:r>
            <a:r>
              <a:rPr lang="fa-IR" b="1" dirty="0">
                <a:cs typeface="B Nazanin" panose="00000400000000000000" pitchFamily="2" charset="-78"/>
              </a:rPr>
              <a:t>ترافیک اشاره می‌شود. این شامل استفاده از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کلمات </a:t>
            </a:r>
            <a:r>
              <a:rPr lang="fa-IR" b="1" dirty="0">
                <a:cs typeface="B Nazanin" panose="00000400000000000000" pitchFamily="2" charset="-78"/>
              </a:rPr>
              <a:t>کلیدی، ساختار لینک‌ها و بهینه‌سازی محتوا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می‌شود</a:t>
            </a:r>
            <a:r>
              <a:rPr lang="fa-IR" b="1" dirty="0">
                <a:cs typeface="B Nazanin" panose="00000400000000000000" pitchFamily="2" charset="-78"/>
              </a:rPr>
              <a:t>. اطلاعات ارائه شده به دانشجویان کمک می‌کند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تا </a:t>
            </a:r>
            <a:r>
              <a:rPr lang="fa-IR" b="1" dirty="0">
                <a:cs typeface="B Nazanin" panose="00000400000000000000" pitchFamily="2" charset="-78"/>
              </a:rPr>
              <a:t>استراتژی‌های بهینه‌سازی موتورهای جستجو را در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طراحی </a:t>
            </a:r>
            <a:r>
              <a:rPr lang="fa-IR" b="1" dirty="0">
                <a:cs typeface="B Nazanin" panose="00000400000000000000" pitchFamily="2" charset="-78"/>
              </a:rPr>
              <a:t>وب‌سایت‌ها در نظر بگیرند.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95" y="1615190"/>
            <a:ext cx="4720272" cy="362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4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67" y="3246104"/>
            <a:ext cx="762066" cy="365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1" y="1379095"/>
            <a:ext cx="4991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امنیت و حفاظت اطلاعات در وب‌سایت‌ها</a:t>
            </a:r>
            <a:br>
              <a:rPr lang="fa-IR" b="1" dirty="0">
                <a:cs typeface="B Nazanin" panose="00000400000000000000" pitchFamily="2" charset="-78"/>
              </a:rPr>
            </a:b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در </a:t>
            </a:r>
            <a:r>
              <a:rPr lang="fa-IR" b="1" dirty="0">
                <a:cs typeface="B Nazanin" panose="00000400000000000000" pitchFamily="2" charset="-78"/>
              </a:rPr>
              <a:t>این اسلاید، به اهمیت امنیت و حفاظت اطلاعات در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وب‌سایت‌ها </a:t>
            </a:r>
            <a:r>
              <a:rPr lang="fa-IR" b="1" dirty="0">
                <a:cs typeface="B Nazanin" panose="00000400000000000000" pitchFamily="2" charset="-78"/>
              </a:rPr>
              <a:t>اشاره می‌شود. موضوعاتی از قبیل استفاده از </a:t>
            </a:r>
            <a:r>
              <a:rPr lang="en-US" b="1" dirty="0">
                <a:cs typeface="B Nazanin" panose="00000400000000000000" pitchFamily="2" charset="-78"/>
              </a:rPr>
              <a:t>SSL،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رمزنگاری </a:t>
            </a:r>
            <a:r>
              <a:rPr lang="fa-IR" b="1" dirty="0">
                <a:cs typeface="B Nazanin" panose="00000400000000000000" pitchFamily="2" charset="-78"/>
              </a:rPr>
              <a:t>اطلاعات و به‌روزرسانی منظم نرم‌افزار مورد بررسی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قرار </a:t>
            </a:r>
            <a:r>
              <a:rPr lang="fa-IR" b="1" dirty="0">
                <a:cs typeface="B Nazanin" panose="00000400000000000000" pitchFamily="2" charset="-78"/>
              </a:rPr>
              <a:t>می‌گیرد. این اطلاعات به دانشجویان کمک می‌کند تا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وب‌سایت‌های </a:t>
            </a:r>
            <a:r>
              <a:rPr lang="fa-IR" b="1" dirty="0">
                <a:cs typeface="B Nazanin" panose="00000400000000000000" pitchFamily="2" charset="-78"/>
              </a:rPr>
              <a:t>امن و محافظت شده ایجاد کنند.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01" y="925181"/>
            <a:ext cx="3938396" cy="4641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2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67" y="3246104"/>
            <a:ext cx="762066" cy="365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9898" y="1747187"/>
            <a:ext cx="5866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/>
              <a:t> مدیریت محتوا و سیستم‌های مدیریت محتوا </a:t>
            </a:r>
            <a:r>
              <a:rPr lang="en-US" dirty="0" smtClean="0"/>
              <a:t>CMS</a:t>
            </a:r>
            <a:r>
              <a:rPr lang="en-US" dirty="0"/>
              <a:t/>
            </a:r>
            <a:br>
              <a:rPr lang="en-US" dirty="0"/>
            </a:br>
            <a:endParaRPr lang="fa-IR" dirty="0" smtClean="0"/>
          </a:p>
          <a:p>
            <a:pPr algn="ctr" rtl="1"/>
            <a:r>
              <a:rPr lang="fa-IR" dirty="0" smtClean="0"/>
              <a:t>در </a:t>
            </a:r>
            <a:r>
              <a:rPr lang="fa-IR" dirty="0"/>
              <a:t>این اسلاید، به اهمیت مدیریت محتوا و استفاده از سیستم‌های </a:t>
            </a:r>
            <a:endParaRPr lang="fa-IR" dirty="0" smtClean="0"/>
          </a:p>
          <a:p>
            <a:pPr algn="ctr" rtl="1"/>
            <a:endParaRPr lang="fa-IR" dirty="0"/>
          </a:p>
          <a:p>
            <a:pPr algn="ctr" rtl="1"/>
            <a:r>
              <a:rPr lang="fa-IR" dirty="0" smtClean="0"/>
              <a:t>مدیریت </a:t>
            </a:r>
            <a:r>
              <a:rPr lang="fa-IR" dirty="0"/>
              <a:t>محتوا </a:t>
            </a:r>
            <a:r>
              <a:rPr lang="en-US" dirty="0" smtClean="0"/>
              <a:t>CMS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fa-IR" dirty="0"/>
              <a:t>برای بهبود فرآیند ارتقاء و اداره </a:t>
            </a:r>
            <a:r>
              <a:rPr lang="fa-IR" dirty="0" smtClean="0"/>
              <a:t>وب‌سایت </a:t>
            </a:r>
            <a:r>
              <a:rPr lang="fa-IR" dirty="0"/>
              <a:t>ها </a:t>
            </a:r>
            <a:r>
              <a:rPr lang="fa-IR" dirty="0" smtClean="0"/>
              <a:t>اشاره </a:t>
            </a:r>
            <a:r>
              <a:rPr lang="fa-IR" dirty="0"/>
              <a:t>می‌شود. این شامل نرم‌افزارهایی مانند </a:t>
            </a:r>
            <a:r>
              <a:rPr lang="en-US" dirty="0" smtClean="0"/>
              <a:t>WordPress، </a:t>
            </a:r>
            <a:r>
              <a:rPr lang="en-US" dirty="0"/>
              <a:t>Joomla </a:t>
            </a:r>
            <a:r>
              <a:rPr lang="fa-IR" dirty="0"/>
              <a:t>و </a:t>
            </a:r>
            <a:r>
              <a:rPr lang="en-US" dirty="0" smtClean="0"/>
              <a:t>Drupal </a:t>
            </a:r>
            <a:r>
              <a:rPr lang="fa-IR" dirty="0"/>
              <a:t>می‌شود</a:t>
            </a:r>
            <a:r>
              <a:rPr lang="fa-IR" dirty="0" smtClean="0"/>
              <a:t>.</a:t>
            </a:r>
          </a:p>
          <a:p>
            <a:pPr algn="ctr" rtl="1"/>
            <a:r>
              <a:rPr lang="fa-IR" dirty="0" smtClean="0"/>
              <a:t> </a:t>
            </a:r>
          </a:p>
          <a:p>
            <a:pPr algn="ctr" rtl="1"/>
            <a:r>
              <a:rPr lang="fa-IR" dirty="0" smtClean="0"/>
              <a:t>این </a:t>
            </a:r>
            <a:r>
              <a:rPr lang="fa-IR" dirty="0"/>
              <a:t>اطلاعات به دانشجویان کمک می‌کند تا محتوای وب‌سایت‌ها را به راحتی مدیریت کنند و به‌روز نگه دارند.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1" y="1747187"/>
            <a:ext cx="5045439" cy="3363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37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06816" y="1689909"/>
            <a:ext cx="5831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 افزونه‌ها و ابزارهای مفید برای طراحی وب‌سایت</a:t>
            </a:r>
            <a:br>
              <a:rPr lang="fa-IR" b="1" dirty="0">
                <a:cs typeface="B Nazanin" panose="00000400000000000000" pitchFamily="2" charset="-78"/>
              </a:rPr>
            </a:b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در </a:t>
            </a:r>
            <a:r>
              <a:rPr lang="fa-IR" b="1" dirty="0">
                <a:cs typeface="B Nazanin" panose="00000400000000000000" pitchFamily="2" charset="-78"/>
              </a:rPr>
              <a:t>این اسلاید، به ارائه انواع افزونه‌ها و ابزارهای مفید برای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طراحی </a:t>
            </a:r>
            <a:r>
              <a:rPr lang="fa-IR" b="1" dirty="0">
                <a:cs typeface="B Nazanin" panose="00000400000000000000" pitchFamily="2" charset="-78"/>
              </a:rPr>
              <a:t>وب‌سایت اشاره می‌شود. این شامل افزونه‌های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مرورگر</a:t>
            </a:r>
            <a:r>
              <a:rPr lang="fa-IR" b="1" dirty="0">
                <a:cs typeface="B Nazanin" panose="00000400000000000000" pitchFamily="2" charset="-78"/>
              </a:rPr>
              <a:t>، ابزارهای تحلیل و بهینه‌سازی و افزونه‌های امنیتی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می‌شود</a:t>
            </a:r>
            <a:r>
              <a:rPr lang="fa-IR" b="1" dirty="0">
                <a:cs typeface="B Nazanin" panose="00000400000000000000" pitchFamily="2" charset="-78"/>
              </a:rPr>
              <a:t>. اطلاعات ارائه شده به دانشجویان کمک می‌کند تا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از </a:t>
            </a:r>
            <a:r>
              <a:rPr lang="fa-IR" b="1" dirty="0">
                <a:cs typeface="B Nazanin" panose="00000400000000000000" pitchFamily="2" charset="-78"/>
              </a:rPr>
              <a:t>ابزارهای مناسب برای بهبود و امنیت وب‌سایت‌های خود استفاده کنند.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3" y="1689909"/>
            <a:ext cx="5109009" cy="3406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3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20918" y="1723869"/>
            <a:ext cx="5417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/>
              <a:t>روندهای نوین در طراحی وب‌سایت</a:t>
            </a:r>
            <a:br>
              <a:rPr lang="fa-IR" b="1" dirty="0"/>
            </a:br>
            <a:endParaRPr lang="fa-IR" b="1" dirty="0" smtClean="0"/>
          </a:p>
          <a:p>
            <a:pPr algn="ctr" rtl="1"/>
            <a:r>
              <a:rPr lang="fa-IR" b="1" dirty="0" smtClean="0"/>
              <a:t>در </a:t>
            </a:r>
            <a:r>
              <a:rPr lang="fa-IR" b="1" dirty="0"/>
              <a:t>این اسلاید، به بررسی روندهای نوین و تازه در طراحی وب‌سایت </a:t>
            </a:r>
            <a:endParaRPr lang="fa-IR" b="1" dirty="0" smtClean="0"/>
          </a:p>
          <a:p>
            <a:pPr algn="ctr" rtl="1"/>
            <a:endParaRPr lang="fa-IR" b="1" dirty="0"/>
          </a:p>
          <a:p>
            <a:pPr algn="ctr" rtl="1"/>
            <a:r>
              <a:rPr lang="fa-IR" b="1" dirty="0" smtClean="0"/>
              <a:t>اشاره </a:t>
            </a:r>
            <a:r>
              <a:rPr lang="fa-IR" b="1" dirty="0"/>
              <a:t>می‌شود. مواردی همچون طراحی وب سایت‌های پویا، استفاده از </a:t>
            </a:r>
            <a:endParaRPr lang="fa-IR" b="1" dirty="0" smtClean="0"/>
          </a:p>
          <a:p>
            <a:pPr algn="ctr" rtl="1"/>
            <a:endParaRPr lang="fa-IR" b="1" dirty="0"/>
          </a:p>
          <a:p>
            <a:pPr algn="ctr" rtl="1"/>
            <a:r>
              <a:rPr lang="fa-IR" b="1" dirty="0" smtClean="0"/>
              <a:t>واقعیت </a:t>
            </a:r>
            <a:r>
              <a:rPr lang="fa-IR" b="1" dirty="0"/>
              <a:t>افزوده و طراحی محور کاربر به عنوان مواردی از موضوعات </a:t>
            </a:r>
            <a:endParaRPr lang="fa-IR" b="1" dirty="0" smtClean="0"/>
          </a:p>
          <a:p>
            <a:pPr algn="ctr" rtl="1"/>
            <a:endParaRPr lang="fa-IR" b="1" dirty="0"/>
          </a:p>
          <a:p>
            <a:pPr algn="ctr" rtl="1"/>
            <a:r>
              <a:rPr lang="fa-IR" b="1" dirty="0" smtClean="0"/>
              <a:t>مورد </a:t>
            </a:r>
            <a:r>
              <a:rPr lang="fa-IR" b="1" dirty="0"/>
              <a:t>بررسی قرار می‌گیرند. این اطلاعات به دانشجویان کمک می‌کند </a:t>
            </a:r>
            <a:endParaRPr lang="fa-IR" b="1" dirty="0" smtClean="0"/>
          </a:p>
          <a:p>
            <a:pPr algn="ctr" rtl="1"/>
            <a:endParaRPr lang="fa-IR" b="1" dirty="0"/>
          </a:p>
          <a:p>
            <a:pPr algn="ctr" rtl="1"/>
            <a:r>
              <a:rPr lang="fa-IR" b="1" dirty="0" smtClean="0"/>
              <a:t>تا </a:t>
            </a:r>
            <a:r>
              <a:rPr lang="fa-IR" b="1" dirty="0"/>
              <a:t>با روندهای جدید و نوین در حوزه طراحی وب‌سایت‌ها آشنا شوند.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10" y="1723869"/>
            <a:ext cx="4905531" cy="327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2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06124" y="1858457"/>
            <a:ext cx="61159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نکات پایانی و منابع مورد استفاده</a:t>
            </a:r>
            <a:br>
              <a:rPr lang="fa-IR" dirty="0">
                <a:cs typeface="B Nazanin" panose="00000400000000000000" pitchFamily="2" charset="-78"/>
              </a:rPr>
            </a:br>
            <a:endParaRPr lang="fa-IR" dirty="0" smtClean="0">
              <a:cs typeface="B Nazanin" panose="00000400000000000000" pitchFamily="2" charset="-78"/>
            </a:endParaRPr>
          </a:p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در </a:t>
            </a:r>
            <a:r>
              <a:rPr lang="fa-IR" dirty="0">
                <a:cs typeface="B Nazanin" panose="00000400000000000000" pitchFamily="2" charset="-78"/>
              </a:rPr>
              <a:t>این اسلاید، به ارائه نکات پایانی مهم و مروری بر منابع </a:t>
            </a:r>
            <a:endParaRPr lang="fa-IR" dirty="0" smtClean="0">
              <a:cs typeface="B Nazanin" panose="00000400000000000000" pitchFamily="2" charset="-78"/>
            </a:endParaRPr>
          </a:p>
          <a:p>
            <a:pPr algn="ctr" rtl="1"/>
            <a:endParaRPr lang="fa-IR" dirty="0">
              <a:cs typeface="B Nazanin" panose="00000400000000000000" pitchFamily="2" charset="-78"/>
            </a:endParaRPr>
          </a:p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استفاده </a:t>
            </a:r>
            <a:r>
              <a:rPr lang="fa-IR" dirty="0">
                <a:cs typeface="B Nazanin" panose="00000400000000000000" pitchFamily="2" charset="-78"/>
              </a:rPr>
              <a:t>شده در ارائه پرداخته می‌شود. این شامل خلاصه‌ای از </a:t>
            </a:r>
            <a:endParaRPr lang="fa-IR" dirty="0" smtClean="0">
              <a:cs typeface="B Nazanin" panose="00000400000000000000" pitchFamily="2" charset="-78"/>
            </a:endParaRPr>
          </a:p>
          <a:p>
            <a:pPr algn="ctr" rtl="1"/>
            <a:endParaRPr lang="fa-IR" dirty="0">
              <a:cs typeface="B Nazanin" panose="00000400000000000000" pitchFamily="2" charset="-78"/>
            </a:endParaRPr>
          </a:p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نکات </a:t>
            </a:r>
            <a:r>
              <a:rPr lang="fa-IR" dirty="0">
                <a:cs typeface="B Nazanin" panose="00000400000000000000" pitchFamily="2" charset="-78"/>
              </a:rPr>
              <a:t>کلیدی ارائه شده در سرتاسر جلسه و منابع مورد استفاده </a:t>
            </a:r>
            <a:endParaRPr lang="fa-IR" dirty="0" smtClean="0">
              <a:cs typeface="B Nazanin" panose="00000400000000000000" pitchFamily="2" charset="-78"/>
            </a:endParaRPr>
          </a:p>
          <a:p>
            <a:pPr algn="ctr" rtl="1"/>
            <a:endParaRPr lang="fa-IR" dirty="0">
              <a:cs typeface="B Nazanin" panose="00000400000000000000" pitchFamily="2" charset="-78"/>
            </a:endParaRPr>
          </a:p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برای </a:t>
            </a:r>
            <a:r>
              <a:rPr lang="fa-IR" dirty="0">
                <a:cs typeface="B Nazanin" panose="00000400000000000000" pitchFamily="2" charset="-78"/>
              </a:rPr>
              <a:t>تحقیقات و اطلاعات ارائه شده می‌شود. این اسلاید به </a:t>
            </a:r>
            <a:endParaRPr lang="fa-IR" dirty="0" smtClean="0">
              <a:cs typeface="B Nazanin" panose="00000400000000000000" pitchFamily="2" charset="-78"/>
            </a:endParaRPr>
          </a:p>
          <a:p>
            <a:pPr algn="ctr" rtl="1"/>
            <a:endParaRPr lang="fa-IR" dirty="0">
              <a:cs typeface="B Nazanin" panose="00000400000000000000" pitchFamily="2" charset="-78"/>
            </a:endParaRPr>
          </a:p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دانشجویان </a:t>
            </a:r>
            <a:r>
              <a:rPr lang="fa-IR" dirty="0">
                <a:cs typeface="B Nazanin" panose="00000400000000000000" pitchFamily="2" charset="-78"/>
              </a:rPr>
              <a:t>کمک می‌کند تا مطالب ارائه شده را به صورت جامع و خلاصه مرور کنند.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0" y="1696962"/>
            <a:ext cx="5046689" cy="34623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09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7686" y="230994"/>
            <a:ext cx="2368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b="1" dirty="0" smtClean="0">
                <a:cs typeface="B Nazanin" panose="00000400000000000000" pitchFamily="2" charset="-78"/>
              </a:rPr>
              <a:t>طراحی وب سایت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8243" y="2980249"/>
            <a:ext cx="28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نام و نام خانوادگی </a:t>
            </a:r>
            <a:r>
              <a:rPr lang="fa-IR" dirty="0" smtClean="0">
                <a:cs typeface="B Nazanin" panose="00000400000000000000" pitchFamily="2" charset="-78"/>
              </a:rPr>
              <a:t>دانشجو :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3327" y="13743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نام استاد </a:t>
            </a:r>
            <a:r>
              <a:rPr lang="fa-IR" dirty="0" smtClean="0">
                <a:cs typeface="B Nazanin" panose="00000400000000000000" pitchFamily="2" charset="-78"/>
              </a:rPr>
              <a:t>: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43211" y="3117954"/>
            <a:ext cx="237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نام دانشگاه یا موسسه </a:t>
            </a:r>
            <a:r>
              <a:rPr lang="fa-IR" dirty="0" smtClean="0">
                <a:cs typeface="B Nazanin" panose="00000400000000000000" pitchFamily="2" charset="-78"/>
              </a:rPr>
              <a:t>آموزشی</a:t>
            </a:r>
            <a:r>
              <a:rPr lang="tr-TR" dirty="0" smtClean="0">
                <a:cs typeface="B Nazanin" panose="00000400000000000000" pitchFamily="2" charset="-78"/>
              </a:rPr>
              <a:t> </a:t>
            </a:r>
            <a:r>
              <a:rPr lang="fa-IR" b="1" dirty="0" smtClean="0">
                <a:cs typeface="B Nazanin" panose="00000400000000000000" pitchFamily="2" charset="-78"/>
              </a:rPr>
              <a:t>:</a:t>
            </a:r>
            <a:endParaRPr lang="fa-IR" b="1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51" y="0"/>
            <a:ext cx="1753017" cy="2473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6466" y="2033714"/>
            <a:ext cx="159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/>
              <a:t>مسعود شکسته بند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58205" y="3637574"/>
            <a:ext cx="122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/>
              <a:t>شایان رضایی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83842" y="3762530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  <a:hlinkClick r:id="rId3"/>
              </a:rPr>
              <a:t>دانشگاه آزاد اسلامی واحد تبریز</a:t>
            </a:r>
            <a:endParaRPr lang="en-US" b="1" dirty="0">
              <a:cs typeface="B Nazanin" panose="00000400000000000000" pitchFamily="2" charset="-7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129010" y="0"/>
            <a:ext cx="29980" cy="6858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8850" y="4482059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تاریخ :</a:t>
            </a:r>
            <a:endParaRPr lang="tr-TR" dirty="0" smtClean="0">
              <a:cs typeface="B Nazanin" panose="00000400000000000000" pitchFamily="2" charset="-78"/>
            </a:endParaRPr>
          </a:p>
          <a:p>
            <a:pPr algn="ctr" rtl="1"/>
            <a:endParaRPr lang="fa-IR" dirty="0" smtClean="0">
              <a:cs typeface="B Nazanin" panose="00000400000000000000" pitchFamily="2" charset="-78"/>
            </a:endParaRPr>
          </a:p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سه شنبه - ۱۱ اردیبهشت ۱۴۰۳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4217" y="2398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فهرست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8985" y="1603947"/>
            <a:ext cx="5746229" cy="4437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/>
            <a:r>
              <a:rPr lang="fa-IR" sz="2000" dirty="0">
                <a:cs typeface="B Nazanin" panose="00000400000000000000" pitchFamily="2" charset="-78"/>
                <a:hlinkClick r:id="rId2" action="ppaction://hlinksldjump"/>
              </a:rPr>
              <a:t>اسلاید 1</a:t>
            </a:r>
            <a:r>
              <a:rPr lang="fa-IR" sz="2000" dirty="0">
                <a:cs typeface="B Nazanin" panose="00000400000000000000" pitchFamily="2" charset="-78"/>
              </a:rPr>
              <a:t>: تعریف و اهمیت طراحی </a:t>
            </a:r>
            <a:r>
              <a:rPr lang="fa-IR" sz="2000" dirty="0" smtClean="0">
                <a:cs typeface="B Nazanin" panose="00000400000000000000" pitchFamily="2" charset="-78"/>
              </a:rPr>
              <a:t>وب‌سایت</a:t>
            </a:r>
            <a:endParaRPr lang="fa-IR" sz="2000" dirty="0">
              <a:cs typeface="B Nazanin" panose="00000400000000000000" pitchFamily="2" charset="-78"/>
            </a:endParaRPr>
          </a:p>
          <a:p>
            <a:pPr algn="r" rtl="1" fontAlgn="base"/>
            <a:r>
              <a:rPr lang="fa-IR" sz="2000" dirty="0">
                <a:cs typeface="B Nazanin" panose="00000400000000000000" pitchFamily="2" charset="-78"/>
                <a:hlinkClick r:id="rId3" action="ppaction://hlinksldjump"/>
              </a:rPr>
              <a:t>اسلاید 2</a:t>
            </a:r>
            <a:r>
              <a:rPr lang="fa-IR" sz="2000" dirty="0">
                <a:cs typeface="B Nazanin" panose="00000400000000000000" pitchFamily="2" charset="-78"/>
              </a:rPr>
              <a:t>: الزامات طراحی یک وب‌سایت </a:t>
            </a:r>
            <a:r>
              <a:rPr lang="fa-IR" sz="2000" dirty="0" smtClean="0">
                <a:cs typeface="B Nazanin" panose="00000400000000000000" pitchFamily="2" charset="-78"/>
              </a:rPr>
              <a:t>موفق</a:t>
            </a:r>
            <a:endParaRPr lang="fa-IR" sz="2000" dirty="0">
              <a:cs typeface="B Nazanin" panose="00000400000000000000" pitchFamily="2" charset="-78"/>
            </a:endParaRPr>
          </a:p>
          <a:p>
            <a:pPr algn="r" rtl="1" fontAlgn="base"/>
            <a:r>
              <a:rPr lang="fa-IR" sz="2000" dirty="0">
                <a:cs typeface="B Nazanin" panose="00000400000000000000" pitchFamily="2" charset="-78"/>
                <a:hlinkClick r:id="rId4" action="ppaction://hlinksldjump"/>
              </a:rPr>
              <a:t>اسلاید 3</a:t>
            </a:r>
            <a:r>
              <a:rPr lang="fa-IR" sz="2000" dirty="0">
                <a:cs typeface="B Nazanin" panose="00000400000000000000" pitchFamily="2" charset="-78"/>
              </a:rPr>
              <a:t>: اصول طراحی رابط کاربری </a:t>
            </a:r>
            <a:r>
              <a:rPr lang="en-US" sz="2000" dirty="0" smtClean="0">
                <a:cs typeface="B Nazanin" panose="00000400000000000000" pitchFamily="2" charset="-78"/>
              </a:rPr>
              <a:t>(UI)</a:t>
            </a:r>
          </a:p>
          <a:p>
            <a:pPr algn="r" rtl="1" fontAlgn="base"/>
            <a:r>
              <a:rPr lang="fa-IR" sz="2000" dirty="0" smtClean="0">
                <a:cs typeface="B Nazanin" panose="00000400000000000000" pitchFamily="2" charset="-78"/>
                <a:hlinkClick r:id="rId5" action="ppaction://hlinksldjump"/>
              </a:rPr>
              <a:t>اسلاید </a:t>
            </a:r>
            <a:r>
              <a:rPr lang="fa-IR" sz="2000" dirty="0">
                <a:cs typeface="B Nazanin" panose="00000400000000000000" pitchFamily="2" charset="-78"/>
                <a:hlinkClick r:id="rId5" action="ppaction://hlinksldjump"/>
              </a:rPr>
              <a:t>4</a:t>
            </a:r>
            <a:r>
              <a:rPr lang="fa-IR" sz="2000" dirty="0">
                <a:cs typeface="B Nazanin" panose="00000400000000000000" pitchFamily="2" charset="-78"/>
              </a:rPr>
              <a:t>: اصول تجربه </a:t>
            </a:r>
            <a:r>
              <a:rPr lang="fa-IR" sz="2000" dirty="0" smtClean="0">
                <a:cs typeface="B Nazanin" panose="00000400000000000000" pitchFamily="2" charset="-78"/>
              </a:rPr>
              <a:t>کاربری</a:t>
            </a:r>
            <a:r>
              <a:rPr lang="en-US" sz="2000" dirty="0" smtClean="0">
                <a:cs typeface="B Nazanin" panose="00000400000000000000" pitchFamily="2" charset="-78"/>
              </a:rPr>
              <a:t>(UX)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 fontAlgn="base"/>
            <a:r>
              <a:rPr lang="fa-IR" sz="2000" dirty="0">
                <a:cs typeface="B Nazanin" panose="00000400000000000000" pitchFamily="2" charset="-78"/>
                <a:hlinkClick r:id="rId6" action="ppaction://hlinksldjump"/>
              </a:rPr>
              <a:t>اسلاید 5</a:t>
            </a:r>
            <a:r>
              <a:rPr lang="fa-IR" sz="2000" dirty="0">
                <a:cs typeface="B Nazanin" panose="00000400000000000000" pitchFamily="2" charset="-78"/>
              </a:rPr>
              <a:t>: برنامه‌نویسی وب و زبان‌های مورد استفاده</a:t>
            </a:r>
          </a:p>
          <a:p>
            <a:pPr algn="r" rtl="1" fontAlgn="base"/>
            <a:r>
              <a:rPr lang="fa-IR" sz="2000" dirty="0">
                <a:cs typeface="B Nazanin" panose="00000400000000000000" pitchFamily="2" charset="-78"/>
                <a:hlinkClick r:id="rId7" action="ppaction://hlinksldjump"/>
              </a:rPr>
              <a:t>اسلاید 6</a:t>
            </a:r>
            <a:r>
              <a:rPr lang="fa-IR" sz="2000" dirty="0">
                <a:cs typeface="B Nazanin" panose="00000400000000000000" pitchFamily="2" charset="-78"/>
              </a:rPr>
              <a:t>: ریسپانسیو طراحی: تطابق با دستگاه‌های مختلف</a:t>
            </a:r>
          </a:p>
          <a:p>
            <a:pPr algn="r" rtl="1" fontAlgn="base"/>
            <a:r>
              <a:rPr lang="fa-IR" sz="2000" dirty="0">
                <a:cs typeface="B Nazanin" panose="00000400000000000000" pitchFamily="2" charset="-78"/>
                <a:hlinkClick r:id="rId8" action="ppaction://hlinksldjump"/>
              </a:rPr>
              <a:t>اسلاید 7</a:t>
            </a:r>
            <a:r>
              <a:rPr lang="fa-IR" sz="2000" dirty="0">
                <a:cs typeface="B Nazanin" panose="00000400000000000000" pitchFamily="2" charset="-78"/>
              </a:rPr>
              <a:t>: بهینه‌سازی سرعت و عملکرد وب‌سایت</a:t>
            </a:r>
          </a:p>
          <a:p>
            <a:pPr algn="r" rtl="1" fontAlgn="base"/>
            <a:r>
              <a:rPr lang="fa-IR" sz="2000" dirty="0">
                <a:cs typeface="B Nazanin" panose="00000400000000000000" pitchFamily="2" charset="-78"/>
                <a:hlinkClick r:id="rId9" action="ppaction://hlinksldjump"/>
              </a:rPr>
              <a:t>اسلاید 8</a:t>
            </a:r>
            <a:r>
              <a:rPr lang="fa-IR" sz="2000" dirty="0">
                <a:cs typeface="B Nazanin" panose="00000400000000000000" pitchFamily="2" charset="-78"/>
              </a:rPr>
              <a:t>: اهمیت </a:t>
            </a:r>
            <a:r>
              <a:rPr lang="en-US" sz="2000" dirty="0">
                <a:cs typeface="B Nazanin" panose="00000400000000000000" pitchFamily="2" charset="-78"/>
              </a:rPr>
              <a:t>SEO </a:t>
            </a:r>
            <a:r>
              <a:rPr lang="fa-IR" sz="2000" dirty="0">
                <a:cs typeface="B Nazanin" panose="00000400000000000000" pitchFamily="2" charset="-78"/>
              </a:rPr>
              <a:t>در طراحی وب‌سایت</a:t>
            </a:r>
          </a:p>
          <a:p>
            <a:pPr algn="r" rtl="1" fontAlgn="base"/>
            <a:r>
              <a:rPr lang="fa-IR" sz="2000" dirty="0">
                <a:cs typeface="B Nazanin" panose="00000400000000000000" pitchFamily="2" charset="-78"/>
                <a:hlinkClick r:id="rId10" action="ppaction://hlinksldjump"/>
              </a:rPr>
              <a:t>اسلاید 9</a:t>
            </a:r>
            <a:r>
              <a:rPr lang="fa-IR" sz="2000" dirty="0">
                <a:cs typeface="B Nazanin" panose="00000400000000000000" pitchFamily="2" charset="-78"/>
              </a:rPr>
              <a:t>: امنیت و حفاظت اطلاعات در وب‌سایت‌ها</a:t>
            </a:r>
          </a:p>
          <a:p>
            <a:pPr algn="r" rtl="1" fontAlgn="base"/>
            <a:r>
              <a:rPr lang="fa-IR" sz="2000" dirty="0">
                <a:cs typeface="B Nazanin" panose="00000400000000000000" pitchFamily="2" charset="-78"/>
                <a:hlinkClick r:id="rId11" action="ppaction://hlinksldjump"/>
              </a:rPr>
              <a:t>اسلاید 10</a:t>
            </a:r>
            <a:r>
              <a:rPr lang="fa-IR" sz="2000" dirty="0">
                <a:cs typeface="B Nazanin" panose="00000400000000000000" pitchFamily="2" charset="-78"/>
              </a:rPr>
              <a:t>: مدیریت محتوا و سیستم‌های مدیریت </a:t>
            </a:r>
            <a:r>
              <a:rPr lang="fa-IR" sz="2000" dirty="0" smtClean="0">
                <a:cs typeface="B Nazanin" panose="00000400000000000000" pitchFamily="2" charset="-78"/>
              </a:rPr>
              <a:t>محتوا</a:t>
            </a:r>
            <a:r>
              <a:rPr lang="en-US" sz="2000" dirty="0" smtClean="0">
                <a:cs typeface="B Nazanin" panose="00000400000000000000" pitchFamily="2" charset="-78"/>
              </a:rPr>
              <a:t>(CMS</a:t>
            </a:r>
            <a:r>
              <a:rPr lang="en-US" sz="2000" dirty="0">
                <a:cs typeface="B Nazanin" panose="00000400000000000000" pitchFamily="2" charset="-78"/>
              </a:rPr>
              <a:t>)</a:t>
            </a:r>
          </a:p>
          <a:p>
            <a:pPr algn="r" rtl="1" fontAlgn="base"/>
            <a:r>
              <a:rPr lang="fa-IR" sz="2000" dirty="0">
                <a:cs typeface="B Nazanin" panose="00000400000000000000" pitchFamily="2" charset="-78"/>
                <a:hlinkClick r:id="rId12" action="ppaction://hlinksldjump"/>
              </a:rPr>
              <a:t>اسلاید 11</a:t>
            </a:r>
            <a:r>
              <a:rPr lang="fa-IR" sz="2000" dirty="0">
                <a:cs typeface="B Nazanin" panose="00000400000000000000" pitchFamily="2" charset="-78"/>
              </a:rPr>
              <a:t>: افزونه‌ها و ابزارهای مفید برای طراحی وب‌سایت</a:t>
            </a:r>
          </a:p>
          <a:p>
            <a:pPr algn="r" rtl="1" fontAlgn="base"/>
            <a:r>
              <a:rPr lang="fa-IR" sz="2000" dirty="0">
                <a:cs typeface="B Nazanin" panose="00000400000000000000" pitchFamily="2" charset="-78"/>
                <a:hlinkClick r:id="rId13" action="ppaction://hlinksldjump"/>
              </a:rPr>
              <a:t>اسلاید 12</a:t>
            </a:r>
            <a:r>
              <a:rPr lang="fa-IR" sz="2000" dirty="0">
                <a:cs typeface="B Nazanin" panose="00000400000000000000" pitchFamily="2" charset="-78"/>
              </a:rPr>
              <a:t>: روندهای نوین در طراحی وب‌سایت</a:t>
            </a:r>
          </a:p>
          <a:p>
            <a:pPr algn="r" rtl="1" fontAlgn="base"/>
            <a:r>
              <a:rPr lang="fa-IR" sz="2000" dirty="0">
                <a:cs typeface="B Nazanin" panose="00000400000000000000" pitchFamily="2" charset="-78"/>
                <a:hlinkClick r:id="rId14" action="ppaction://hlinksldjump"/>
              </a:rPr>
              <a:t>اسلاید 13</a:t>
            </a:r>
            <a:r>
              <a:rPr lang="fa-IR" sz="2000" dirty="0">
                <a:cs typeface="B Nazanin" panose="00000400000000000000" pitchFamily="2" charset="-78"/>
              </a:rPr>
              <a:t>: نکات پایانی و منابع مورد استفاده</a:t>
            </a:r>
          </a:p>
          <a:p>
            <a:pPr algn="r" rtl="1"/>
            <a:endParaRPr lang="en-US" sz="2000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26" y="1274165"/>
            <a:ext cx="3773174" cy="4272196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 smtClean="0"/>
              <a:t>شایان رضایی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01588" y="959371"/>
            <a:ext cx="5786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b="1" dirty="0">
                <a:cs typeface="B Nazanin" panose="00000400000000000000" pitchFamily="2" charset="-78"/>
              </a:rPr>
              <a:t> تعریف و اهمیت طراحی وب‌سایت در این اسلاید به </a:t>
            </a:r>
            <a:r>
              <a:rPr lang="fa-IR" sz="2000" b="1" dirty="0" smtClean="0">
                <a:cs typeface="B Nazanin" panose="00000400000000000000" pitchFamily="2" charset="-78"/>
              </a:rPr>
              <a:t>مفهوم</a:t>
            </a:r>
          </a:p>
          <a:p>
            <a:pPr algn="ctr" rtl="1"/>
            <a:endParaRPr lang="fa-IR" sz="2000" b="1" dirty="0">
              <a:cs typeface="B Nazanin" panose="00000400000000000000" pitchFamily="2" charset="-78"/>
            </a:endParaRPr>
          </a:p>
          <a:p>
            <a:pPr algn="ctr" rtl="1"/>
            <a:r>
              <a:rPr lang="fa-IR" sz="2000" b="1" dirty="0" smtClean="0">
                <a:cs typeface="B Nazanin" panose="00000400000000000000" pitchFamily="2" charset="-78"/>
              </a:rPr>
              <a:t> </a:t>
            </a:r>
            <a:r>
              <a:rPr lang="fa-IR" sz="2000" b="1" dirty="0">
                <a:cs typeface="B Nazanin" panose="00000400000000000000" pitchFamily="2" charset="-78"/>
              </a:rPr>
              <a:t>و ارزش طراحی وب‌سایت برای شناساندن یک شرکت </a:t>
            </a:r>
            <a:r>
              <a:rPr lang="fa-IR" sz="2000" b="1" dirty="0" smtClean="0">
                <a:cs typeface="B Nazanin" panose="00000400000000000000" pitchFamily="2" charset="-78"/>
              </a:rPr>
              <a:t>یا</a:t>
            </a:r>
          </a:p>
          <a:p>
            <a:pPr algn="ctr" rtl="1"/>
            <a:endParaRPr lang="fa-IR" sz="2000" b="1" dirty="0">
              <a:cs typeface="B Nazanin" panose="00000400000000000000" pitchFamily="2" charset="-78"/>
            </a:endParaRPr>
          </a:p>
          <a:p>
            <a:pPr algn="ctr" rtl="1"/>
            <a:r>
              <a:rPr lang="fa-IR" sz="2000" b="1" dirty="0" smtClean="0">
                <a:cs typeface="B Nazanin" panose="00000400000000000000" pitchFamily="2" charset="-78"/>
              </a:rPr>
              <a:t> </a:t>
            </a:r>
            <a:r>
              <a:rPr lang="fa-IR" sz="2000" b="1" dirty="0">
                <a:cs typeface="B Nazanin" panose="00000400000000000000" pitchFamily="2" charset="-78"/>
              </a:rPr>
              <a:t>فرد، ارائه خدمات و تجربه کاربری </a:t>
            </a:r>
            <a:r>
              <a:rPr lang="fa-IR" sz="2000" b="1" dirty="0" smtClean="0">
                <a:cs typeface="B Nazanin" panose="00000400000000000000" pitchFamily="2" charset="-78"/>
              </a:rPr>
              <a:t>بهتر پرداخته </a:t>
            </a:r>
            <a:r>
              <a:rPr lang="fa-IR" sz="2000" b="1" dirty="0">
                <a:cs typeface="B Nazanin" panose="00000400000000000000" pitchFamily="2" charset="-78"/>
              </a:rPr>
              <a:t>می‌شود</a:t>
            </a:r>
            <a:r>
              <a:rPr lang="fa-IR" sz="2000" b="1" dirty="0" smtClean="0">
                <a:cs typeface="B Nazanin" panose="00000400000000000000" pitchFamily="2" charset="-78"/>
              </a:rPr>
              <a:t>.</a:t>
            </a:r>
          </a:p>
          <a:p>
            <a:pPr algn="ctr" rtl="1"/>
            <a:endParaRPr lang="fa-IR" sz="2000" b="1" dirty="0" smtClean="0">
              <a:cs typeface="B Nazanin" panose="00000400000000000000" pitchFamily="2" charset="-78"/>
            </a:endParaRPr>
          </a:p>
          <a:p>
            <a:pPr algn="ctr" rtl="1"/>
            <a:r>
              <a:rPr lang="fa-IR" sz="2000" b="1" dirty="0" smtClean="0">
                <a:cs typeface="B Nazanin" panose="00000400000000000000" pitchFamily="2" charset="-78"/>
              </a:rPr>
              <a:t> </a:t>
            </a:r>
            <a:r>
              <a:rPr lang="fa-IR" sz="2000" b="1" dirty="0">
                <a:cs typeface="B Nazanin" panose="00000400000000000000" pitchFamily="2" charset="-78"/>
              </a:rPr>
              <a:t>این اسلاید به </a:t>
            </a:r>
            <a:r>
              <a:rPr lang="fa-IR" sz="2000" b="1" dirty="0" smtClean="0">
                <a:cs typeface="B Nazanin" panose="00000400000000000000" pitchFamily="2" charset="-78"/>
              </a:rPr>
              <a:t>دانشجو</a:t>
            </a:r>
            <a:r>
              <a:rPr lang="fa-IR" sz="2000" b="1" dirty="0" smtClean="0">
                <a:cs typeface="B Nazanin" panose="00000400000000000000" pitchFamily="2" charset="-78"/>
              </a:rPr>
              <a:t> </a:t>
            </a:r>
            <a:r>
              <a:rPr lang="fa-IR" sz="2000" b="1" dirty="0">
                <a:cs typeface="B Nazanin" panose="00000400000000000000" pitchFamily="2" charset="-78"/>
              </a:rPr>
              <a:t>کمک می‌کند تا اهمیت این موضوع را 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algn="ctr" rtl="1"/>
            <a:endParaRPr lang="fa-IR" sz="2000" b="1" dirty="0">
              <a:cs typeface="B Nazanin" panose="00000400000000000000" pitchFamily="2" charset="-78"/>
            </a:endParaRPr>
          </a:p>
          <a:p>
            <a:pPr algn="ctr" rtl="1"/>
            <a:r>
              <a:rPr lang="fa-IR" sz="2000" b="1" dirty="0" smtClean="0">
                <a:cs typeface="B Nazanin" panose="00000400000000000000" pitchFamily="2" charset="-78"/>
              </a:rPr>
              <a:t>درک </a:t>
            </a:r>
            <a:r>
              <a:rPr lang="fa-IR" sz="2000" b="1" dirty="0">
                <a:cs typeface="B Nazanin" panose="00000400000000000000" pitchFamily="2" charset="-78"/>
              </a:rPr>
              <a:t>کنند و اهداف مشخصی را برای پروژه خود تعیین کنند.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92" y="959371"/>
            <a:ext cx="2906434" cy="4182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67" y="3246104"/>
            <a:ext cx="762066" cy="365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967" y="1233252"/>
            <a:ext cx="5737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/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b="1" dirty="0" smtClean="0">
                <a:cs typeface="B Nazanin" panose="00000400000000000000" pitchFamily="2" charset="-78"/>
              </a:rPr>
              <a:t>الزامات </a:t>
            </a:r>
            <a:r>
              <a:rPr lang="fa-IR" b="1" dirty="0">
                <a:cs typeface="B Nazanin" panose="00000400000000000000" pitchFamily="2" charset="-78"/>
              </a:rPr>
              <a:t>طراحی یک وب‌سایت موفق در این بخش، نیازمندی‌ها و </a:t>
            </a:r>
            <a:r>
              <a:rPr lang="fa-IR" b="1" dirty="0" smtClean="0">
                <a:cs typeface="B Nazanin" panose="00000400000000000000" pitchFamily="2" charset="-78"/>
              </a:rPr>
              <a:t>موارد</a:t>
            </a: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ضروری برای طراحی یک وب‌سایت کارآمد و جذاب را مورد </a:t>
            </a:r>
            <a:r>
              <a:rPr lang="fa-IR" b="1" dirty="0" smtClean="0">
                <a:cs typeface="B Nazanin" panose="00000400000000000000" pitchFamily="2" charset="-78"/>
              </a:rPr>
              <a:t>بررسی</a:t>
            </a: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قرار می‌دهد. این اطلاعات به دانشجویان کمک می‌کند تا به یک </a:t>
            </a:r>
            <a:r>
              <a:rPr lang="fa-IR" b="1" dirty="0" smtClean="0">
                <a:cs typeface="B Nazanin" panose="00000400000000000000" pitchFamily="2" charset="-78"/>
              </a:rPr>
              <a:t>نگرش</a:t>
            </a: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جامع نسبت به اجزای مهم طراحی وب‌سایت دست پیدا کنند.</a:t>
            </a:r>
          </a:p>
          <a:p>
            <a:pPr algn="ctr" rtl="1"/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636238"/>
            <a:ext cx="3718187" cy="3718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8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67" y="3246104"/>
            <a:ext cx="762066" cy="365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9324" y="1128616"/>
            <a:ext cx="4886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اصول طراحی رابط </a:t>
            </a:r>
            <a:r>
              <a:rPr lang="fa-IR" b="1" dirty="0" smtClean="0">
                <a:cs typeface="B Nazanin" panose="00000400000000000000" pitchFamily="2" charset="-78"/>
              </a:rPr>
              <a:t>کاربری </a:t>
            </a:r>
            <a:r>
              <a:rPr lang="en-US" b="1" dirty="0" smtClean="0">
                <a:cs typeface="B Nazanin" panose="00000400000000000000" pitchFamily="2" charset="-78"/>
              </a:rPr>
              <a:t>(UI)</a:t>
            </a:r>
            <a:r>
              <a:rPr lang="fa-IR" b="1" dirty="0" smtClean="0">
                <a:cs typeface="B Nazanin" panose="00000400000000000000" pitchFamily="2" charset="-78"/>
              </a:rPr>
              <a:t>در </a:t>
            </a:r>
            <a:r>
              <a:rPr lang="fa-IR" b="1" dirty="0">
                <a:cs typeface="B Nazanin" panose="00000400000000000000" pitchFamily="2" charset="-78"/>
              </a:rPr>
              <a:t>این اسلاید توضیح داده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می‌شود </a:t>
            </a:r>
            <a:r>
              <a:rPr lang="fa-IR" b="1" dirty="0">
                <a:cs typeface="B Nazanin" panose="00000400000000000000" pitchFamily="2" charset="-78"/>
              </a:rPr>
              <a:t>که چگونه طراحی و ظاهر وب‌سایت می‌تواند تجربه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کاربری </a:t>
            </a:r>
            <a:r>
              <a:rPr lang="fa-IR" b="1" dirty="0">
                <a:cs typeface="B Nazanin" panose="00000400000000000000" pitchFamily="2" charset="-78"/>
              </a:rPr>
              <a:t>را بهبود بخشد. این اصول از جمله استفاده از رنگ‌ها،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فونت‌ها </a:t>
            </a:r>
            <a:r>
              <a:rPr lang="fa-IR" b="1" dirty="0">
                <a:cs typeface="B Nazanin" panose="00000400000000000000" pitchFamily="2" charset="-78"/>
              </a:rPr>
              <a:t>و طراحی گرافیکی است که به دانشجویان کمک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می‌کند </a:t>
            </a:r>
            <a:r>
              <a:rPr lang="fa-IR" b="1" dirty="0">
                <a:cs typeface="B Nazanin" panose="00000400000000000000" pitchFamily="2" charset="-78"/>
              </a:rPr>
              <a:t>تا رابط کاربری جذاب و کارآمدی ایجاد کنند.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3" y="1128616"/>
            <a:ext cx="5931337" cy="42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67" y="3246104"/>
            <a:ext cx="762066" cy="365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967" y="1580571"/>
            <a:ext cx="5411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 اصول تجربه </a:t>
            </a:r>
            <a:r>
              <a:rPr lang="fa-IR" b="1" dirty="0" smtClean="0">
                <a:cs typeface="B Nazanin" panose="00000400000000000000" pitchFamily="2" charset="-78"/>
              </a:rPr>
              <a:t>کاربری </a:t>
            </a:r>
            <a:r>
              <a:rPr lang="en-US" b="1" dirty="0" smtClean="0">
                <a:cs typeface="B Nazanin" panose="00000400000000000000" pitchFamily="2" charset="-78"/>
              </a:rPr>
              <a:t> (UX)</a:t>
            </a:r>
            <a:r>
              <a:rPr lang="fa-IR" b="1" dirty="0" smtClean="0">
                <a:cs typeface="B Nazanin" panose="00000400000000000000" pitchFamily="2" charset="-78"/>
              </a:rPr>
              <a:t>در </a:t>
            </a:r>
            <a:r>
              <a:rPr lang="fa-IR" b="1" dirty="0">
                <a:cs typeface="B Nazanin" panose="00000400000000000000" pitchFamily="2" charset="-78"/>
              </a:rPr>
              <a:t>این اسلاید به اهمیت فرایند تجربه </a:t>
            </a:r>
            <a:endParaRPr lang="en-US" b="1" dirty="0" smtClean="0">
              <a:cs typeface="B Nazanin" panose="00000400000000000000" pitchFamily="2" charset="-78"/>
            </a:endParaRPr>
          </a:p>
          <a:p>
            <a:pPr algn="ctr" rtl="1"/>
            <a:endParaRPr lang="en-US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کاربری </a:t>
            </a:r>
            <a:r>
              <a:rPr lang="fa-IR" b="1" dirty="0">
                <a:cs typeface="B Nazanin" panose="00000400000000000000" pitchFamily="2" charset="-78"/>
              </a:rPr>
              <a:t>برای کاربران می‌پردازد. این اصول شامل تمرکز بر نیازهای </a:t>
            </a:r>
            <a:endParaRPr lang="en-US" b="1" dirty="0" smtClean="0">
              <a:cs typeface="B Nazanin" panose="00000400000000000000" pitchFamily="2" charset="-78"/>
            </a:endParaRPr>
          </a:p>
          <a:p>
            <a:pPr algn="ctr" rtl="1"/>
            <a:endParaRPr lang="en-US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کاربر</a:t>
            </a:r>
            <a:r>
              <a:rPr lang="fa-IR" b="1" dirty="0">
                <a:cs typeface="B Nazanin" panose="00000400000000000000" pitchFamily="2" charset="-78"/>
              </a:rPr>
              <a:t>، سادگی استفاده، و ارتباطات موثر است که به </a:t>
            </a:r>
            <a:r>
              <a:rPr lang="fa-IR" b="1" dirty="0">
                <a:cs typeface="B Nazanin" panose="00000400000000000000" pitchFamily="2" charset="-78"/>
              </a:rPr>
              <a:t>د</a:t>
            </a:r>
            <a:r>
              <a:rPr lang="fa-IR" b="1" dirty="0" smtClean="0">
                <a:cs typeface="B Nazanin" panose="00000400000000000000" pitchFamily="2" charset="-78"/>
              </a:rPr>
              <a:t>انشجویان دم </a:t>
            </a:r>
            <a:r>
              <a:rPr lang="fa-IR" b="1" dirty="0">
                <a:cs typeface="B Nazanin" panose="00000400000000000000" pitchFamily="2" charset="-78"/>
              </a:rPr>
              <a:t>کمک </a:t>
            </a:r>
            <a:endParaRPr lang="en-US" b="1" dirty="0" smtClean="0">
              <a:cs typeface="B Nazanin" panose="00000400000000000000" pitchFamily="2" charset="-78"/>
            </a:endParaRPr>
          </a:p>
          <a:p>
            <a:pPr algn="ctr" rtl="1"/>
            <a:endParaRPr lang="en-US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می‌کند </a:t>
            </a:r>
            <a:r>
              <a:rPr lang="fa-IR" b="1" dirty="0">
                <a:cs typeface="B Nazanin" panose="00000400000000000000" pitchFamily="2" charset="-78"/>
              </a:rPr>
              <a:t>تا تجربه کاربری بهینه شده‌ای ارائه دهند.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" y="1890415"/>
            <a:ext cx="4040805" cy="3077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5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67" y="3246104"/>
            <a:ext cx="762066" cy="365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6066" y="1580571"/>
            <a:ext cx="5282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برنامه‌نویسی وب و زبان‌های مورد استفاده در این اسلاید مورد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بررسی </a:t>
            </a:r>
            <a:r>
              <a:rPr lang="fa-IR" b="1" dirty="0">
                <a:cs typeface="B Nazanin" panose="00000400000000000000" pitchFamily="2" charset="-78"/>
              </a:rPr>
              <a:t>قرار می‌گیرد که به دانشجویان این امکان را می‌دهد تا با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زبان‌های </a:t>
            </a:r>
            <a:r>
              <a:rPr lang="fa-IR" b="1" dirty="0">
                <a:cs typeface="B Nazanin" panose="00000400000000000000" pitchFamily="2" charset="-78"/>
              </a:rPr>
              <a:t>برنامه‌نویسی متداولی که برای توسعه وب‌سایت‌ها استفاده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می‌شود </a:t>
            </a:r>
            <a:r>
              <a:rPr lang="fa-IR" b="1" dirty="0">
                <a:cs typeface="B Nazanin" panose="00000400000000000000" pitchFamily="2" charset="-78"/>
              </a:rPr>
              <a:t>آشنا شوند و برنامه‌های کاربردی ایجاد کنند.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81" y="1027560"/>
            <a:ext cx="4100280" cy="443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4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شایان رضایی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BAC9-1D52-467E-A085-1607711F02A9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67" y="3246104"/>
            <a:ext cx="762066" cy="365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2482" y="1399444"/>
            <a:ext cx="44808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 ریسپانسیو طراحی: تطابق با دستگاه‌های مختلف</a:t>
            </a:r>
            <a:br>
              <a:rPr lang="fa-IR" b="1" dirty="0">
                <a:cs typeface="B Nazanin" panose="00000400000000000000" pitchFamily="2" charset="-78"/>
              </a:rPr>
            </a:b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در </a:t>
            </a:r>
            <a:r>
              <a:rPr lang="fa-IR" b="1" dirty="0">
                <a:cs typeface="B Nazanin" panose="00000400000000000000" pitchFamily="2" charset="-78"/>
              </a:rPr>
              <a:t>این اسلاید، به اهمیت ریسپانسیو طراحی و تطابق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وب‌سایت </a:t>
            </a:r>
            <a:r>
              <a:rPr lang="fa-IR" b="1" dirty="0">
                <a:cs typeface="B Nazanin" panose="00000400000000000000" pitchFamily="2" charset="-78"/>
              </a:rPr>
              <a:t>با دستگاه‌های مختلف اشاره می‌شود. این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شامل </a:t>
            </a:r>
            <a:r>
              <a:rPr lang="fa-IR" b="1" dirty="0">
                <a:cs typeface="B Nazanin" panose="00000400000000000000" pitchFamily="2" charset="-78"/>
              </a:rPr>
              <a:t>طراحی وب‌سایت به‌طور خودکار و بهینه برای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تلفن‌های </a:t>
            </a:r>
            <a:r>
              <a:rPr lang="fa-IR" b="1" dirty="0">
                <a:cs typeface="B Nazanin" panose="00000400000000000000" pitchFamily="2" charset="-78"/>
              </a:rPr>
              <a:t>هوشمند، تبلت‌ها و رایانه‌ها می‌شود. اطلاعات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ارائه </a:t>
            </a:r>
            <a:r>
              <a:rPr lang="fa-IR" b="1" dirty="0">
                <a:cs typeface="B Nazanin" panose="00000400000000000000" pitchFamily="2" charset="-78"/>
              </a:rPr>
              <a:t>شده به دانشجویان کمک می‌کند تا تجربه کاربری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ctr" rtl="1"/>
            <a:endParaRPr lang="fa-IR" b="1" dirty="0"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یکنواخت </a:t>
            </a:r>
            <a:r>
              <a:rPr lang="fa-IR" b="1" dirty="0">
                <a:cs typeface="B Nazanin" panose="00000400000000000000" pitchFamily="2" charset="-78"/>
              </a:rPr>
              <a:t>را برای تمام کاربران فراهم کنند.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9" y="1150596"/>
            <a:ext cx="4547588" cy="4191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9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106</TotalTime>
  <Words>319</Words>
  <Application>Microsoft Office PowerPoint</Application>
  <PresentationFormat>Widescreen</PresentationFormat>
  <Paragraphs>177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 Nazanin</vt:lpstr>
      <vt:lpstr>Calibri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</cp:revision>
  <dcterms:created xsi:type="dcterms:W3CDTF">2024-04-17T21:02:11Z</dcterms:created>
  <dcterms:modified xsi:type="dcterms:W3CDTF">2024-04-30T06:38:15Z</dcterms:modified>
</cp:coreProperties>
</file>