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16459-ED21-4E1C-820E-47F967E2119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3231E-B738-40F2-AEEF-632D0DBE7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9D69-A5B4-454A-9D79-044499949F38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Dr.Jabari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AD49-B8FF-4C48-B839-88D438E4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4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F5E-8424-4872-9042-5F43EFC1BCD6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Dr.Jabari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AD49-B8FF-4C48-B839-88D438E4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731D-ED7C-4DB2-98E9-82E1A21F7FF7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Dr.Jabari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AD49-B8FF-4C48-B839-88D438E4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03EDC-E2FF-46CA-883D-A469DE84D657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Dr.Jabari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AD49-B8FF-4C48-B839-88D438E4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3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6186-29E4-4EEF-B671-82C7595EC437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Dr.Jabari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AD49-B8FF-4C48-B839-88D438E4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1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9D7-887A-4C3A-8DCC-238A55F3C3F4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Dr.Jabari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AD49-B8FF-4C48-B839-88D438E4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2380-0F64-4740-ADC4-B5A4667E80D2}" type="datetime1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Dr.Jabari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AD49-B8FF-4C48-B839-88D438E4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7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B30-3F36-4352-A473-60972D2E47AE}" type="datetime1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Dr.Jabari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AD49-B8FF-4C48-B839-88D438E4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FAA-F534-485C-8DF5-BE22D665C9A9}" type="datetime1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Dr.Jabari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AD49-B8FF-4C48-B839-88D438E4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0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D344-EA0B-442D-B6B8-712604ABB101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Dr.Jabari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AD49-B8FF-4C48-B839-88D438E4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3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D469-7092-47BA-A8A1-BFFB02044EF5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Dr.Jabari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AD49-B8FF-4C48-B839-88D438E4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4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83DF-9030-4A63-904E-497019D3D3F4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Dr.Jabari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5AD49-B8FF-4C48-B839-88D438E4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1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9301" y="202388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C++ OOP</a:t>
            </a:r>
            <a:br>
              <a:rPr lang="en-US" dirty="0" smtClean="0"/>
            </a:br>
            <a:r>
              <a:rPr lang="en-US" dirty="0" smtClean="0"/>
              <a:t>Object-Oriented Programming</a:t>
            </a:r>
            <a:br>
              <a:rPr lang="en-US" dirty="0" smtClean="0"/>
            </a:br>
            <a:r>
              <a:rPr lang="en-US" sz="3600" dirty="0" smtClean="0"/>
              <a:t>Second Session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Dr.Jabari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AD49-B8FF-4C48-B839-88D438E46C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4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495" y="386366"/>
            <a:ext cx="711343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// </a:t>
            </a:r>
            <a:r>
              <a:rPr lang="en-US" dirty="0">
                <a:solidFill>
                  <a:srgbClr val="00B0F0"/>
                </a:solidFill>
              </a:rPr>
              <a:t>base class</a:t>
            </a:r>
          </a:p>
          <a:p>
            <a:r>
              <a:rPr lang="en-US" dirty="0"/>
              <a:t>class Animal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private:</a:t>
            </a:r>
          </a:p>
          <a:p>
            <a:r>
              <a:rPr lang="en-US" dirty="0" smtClean="0"/>
              <a:t>	    </a:t>
            </a:r>
            <a:r>
              <a:rPr lang="en-US" dirty="0"/>
              <a:t>string color;</a:t>
            </a:r>
          </a:p>
          <a:p>
            <a:r>
              <a:rPr lang="en-US" dirty="0" smtClean="0"/>
              <a:t>   </a:t>
            </a:r>
            <a:r>
              <a:rPr lang="en-US" dirty="0"/>
              <a:t>protected:</a:t>
            </a:r>
          </a:p>
          <a:p>
            <a:r>
              <a:rPr lang="en-US" dirty="0" smtClean="0"/>
              <a:t>	    </a:t>
            </a:r>
            <a:r>
              <a:rPr lang="en-US" dirty="0"/>
              <a:t>string type;</a:t>
            </a:r>
          </a:p>
          <a:p>
            <a:r>
              <a:rPr lang="en-US" dirty="0" smtClean="0"/>
              <a:t>   </a:t>
            </a:r>
            <a:r>
              <a:rPr lang="en-US" dirty="0"/>
              <a:t>public:</a:t>
            </a:r>
          </a:p>
          <a:p>
            <a:r>
              <a:rPr lang="en-US" dirty="0" smtClean="0"/>
              <a:t>	    </a:t>
            </a:r>
            <a:r>
              <a:rPr lang="en-US" dirty="0"/>
              <a:t>void eat() </a:t>
            </a:r>
            <a:r>
              <a:rPr lang="en-US" dirty="0" smtClean="0"/>
              <a:t>{ </a:t>
            </a:r>
            <a:r>
              <a:rPr lang="en-US" dirty="0" err="1"/>
              <a:t>cout</a:t>
            </a:r>
            <a:r>
              <a:rPr lang="en-US" dirty="0"/>
              <a:t> &lt;&lt; "I can eat!" &lt;&lt; </a:t>
            </a:r>
            <a:r>
              <a:rPr lang="en-US" dirty="0" err="1"/>
              <a:t>endl</a:t>
            </a:r>
            <a:r>
              <a:rPr lang="en-US" dirty="0" smtClean="0"/>
              <a:t>;  </a:t>
            </a:r>
            <a:r>
              <a:rPr lang="en-US" dirty="0"/>
              <a:t>}</a:t>
            </a:r>
          </a:p>
          <a:p>
            <a:r>
              <a:rPr lang="en-US" dirty="0" smtClean="0"/>
              <a:t>	    </a:t>
            </a:r>
            <a:r>
              <a:rPr lang="en-US" dirty="0"/>
              <a:t>void sleep() </a:t>
            </a:r>
            <a:r>
              <a:rPr lang="en-US" dirty="0" smtClean="0"/>
              <a:t>{ </a:t>
            </a:r>
            <a:r>
              <a:rPr lang="en-US" dirty="0" err="1"/>
              <a:t>cout</a:t>
            </a:r>
            <a:r>
              <a:rPr lang="en-US" dirty="0"/>
              <a:t> &lt;&lt; "I can sleep!" &lt;&lt; </a:t>
            </a:r>
            <a:r>
              <a:rPr lang="en-US" dirty="0" err="1"/>
              <a:t>endl</a:t>
            </a:r>
            <a:r>
              <a:rPr lang="en-US" dirty="0" smtClean="0"/>
              <a:t>;  </a:t>
            </a:r>
            <a:r>
              <a:rPr lang="en-US" dirty="0"/>
              <a:t>}</a:t>
            </a:r>
          </a:p>
          <a:p>
            <a:r>
              <a:rPr lang="en-US" dirty="0" smtClean="0"/>
              <a:t>	    </a:t>
            </a:r>
            <a:r>
              <a:rPr lang="en-US" dirty="0"/>
              <a:t>void </a:t>
            </a:r>
            <a:r>
              <a:rPr lang="en-US" dirty="0" err="1"/>
              <a:t>setColor</a:t>
            </a:r>
            <a:r>
              <a:rPr lang="en-US" dirty="0"/>
              <a:t>(string </a:t>
            </a:r>
            <a:r>
              <a:rPr lang="en-US" dirty="0" err="1"/>
              <a:t>clr</a:t>
            </a:r>
            <a:r>
              <a:rPr lang="en-US" dirty="0"/>
              <a:t>) </a:t>
            </a:r>
            <a:r>
              <a:rPr lang="en-US" dirty="0" smtClean="0"/>
              <a:t>{  </a:t>
            </a:r>
            <a:r>
              <a:rPr lang="en-US" dirty="0"/>
              <a:t>color = </a:t>
            </a:r>
            <a:r>
              <a:rPr lang="en-US" dirty="0" err="1"/>
              <a:t>clr</a:t>
            </a:r>
            <a:r>
              <a:rPr lang="en-US" dirty="0" smtClean="0"/>
              <a:t>;  </a:t>
            </a:r>
            <a:r>
              <a:rPr lang="en-US" dirty="0"/>
              <a:t>}</a:t>
            </a:r>
          </a:p>
          <a:p>
            <a:r>
              <a:rPr lang="en-US" dirty="0" smtClean="0"/>
              <a:t>	    </a:t>
            </a:r>
            <a:r>
              <a:rPr lang="en-US" dirty="0"/>
              <a:t>string </a:t>
            </a:r>
            <a:r>
              <a:rPr lang="en-US" dirty="0" err="1"/>
              <a:t>getColor</a:t>
            </a:r>
            <a:r>
              <a:rPr lang="en-US" dirty="0"/>
              <a:t>() </a:t>
            </a:r>
            <a:r>
              <a:rPr lang="en-US" dirty="0" smtClean="0"/>
              <a:t>{    </a:t>
            </a:r>
            <a:r>
              <a:rPr lang="en-US" dirty="0"/>
              <a:t>return color</a:t>
            </a:r>
            <a:r>
              <a:rPr lang="en-US" dirty="0" smtClean="0"/>
              <a:t>;    </a:t>
            </a:r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en-US" dirty="0">
                <a:solidFill>
                  <a:srgbClr val="FF0000"/>
                </a:solidFill>
              </a:rPr>
              <a:t>derived class</a:t>
            </a:r>
          </a:p>
          <a:p>
            <a:r>
              <a:rPr lang="en-US" dirty="0"/>
              <a:t>class Dog : public Animal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   </a:t>
            </a:r>
            <a:r>
              <a:rPr lang="en-US" dirty="0"/>
              <a:t>public:</a:t>
            </a:r>
          </a:p>
          <a:p>
            <a:r>
              <a:rPr lang="en-US" dirty="0" smtClean="0"/>
              <a:t>	    </a:t>
            </a:r>
            <a:r>
              <a:rPr lang="en-US" dirty="0"/>
              <a:t>void </a:t>
            </a:r>
            <a:r>
              <a:rPr lang="en-US" dirty="0" err="1"/>
              <a:t>setType</a:t>
            </a:r>
            <a:r>
              <a:rPr lang="en-US" dirty="0"/>
              <a:t>(string </a:t>
            </a:r>
            <a:r>
              <a:rPr lang="en-US" dirty="0" err="1"/>
              <a:t>tp</a:t>
            </a:r>
            <a:r>
              <a:rPr lang="en-US" dirty="0"/>
              <a:t>) </a:t>
            </a:r>
            <a:r>
              <a:rPr lang="en-US" dirty="0" smtClean="0"/>
              <a:t>{   </a:t>
            </a:r>
            <a:r>
              <a:rPr lang="en-US" dirty="0"/>
              <a:t>type = </a:t>
            </a:r>
            <a:r>
              <a:rPr lang="en-US" dirty="0" err="1"/>
              <a:t>tp</a:t>
            </a:r>
            <a:r>
              <a:rPr lang="en-US" dirty="0" smtClean="0"/>
              <a:t>;    </a:t>
            </a:r>
            <a:r>
              <a:rPr lang="en-US" dirty="0"/>
              <a:t>}</a:t>
            </a:r>
          </a:p>
          <a:p>
            <a:r>
              <a:rPr lang="en-US" dirty="0" smtClean="0"/>
              <a:t>	    </a:t>
            </a:r>
            <a:r>
              <a:rPr lang="en-US" dirty="0"/>
              <a:t>void </a:t>
            </a:r>
            <a:r>
              <a:rPr lang="en-US" dirty="0" err="1"/>
              <a:t>displayInfo</a:t>
            </a:r>
            <a:r>
              <a:rPr lang="en-US" dirty="0"/>
              <a:t>(string c)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  </a:t>
            </a:r>
            <a:r>
              <a:rPr lang="en-US" dirty="0" err="1"/>
              <a:t>cout</a:t>
            </a:r>
            <a:r>
              <a:rPr lang="en-US" dirty="0"/>
              <a:t> &lt;&lt; "I am a " &lt;&lt; type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smtClean="0"/>
              <a:t>		  </a:t>
            </a:r>
            <a:r>
              <a:rPr lang="en-US" dirty="0" err="1"/>
              <a:t>cout</a:t>
            </a:r>
            <a:r>
              <a:rPr lang="en-US" dirty="0"/>
              <a:t> &lt;&lt; "My color is " &lt;&lt; c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smtClean="0"/>
              <a:t>		}</a:t>
            </a:r>
            <a:endParaRPr lang="en-US" dirty="0"/>
          </a:p>
          <a:p>
            <a:r>
              <a:rPr lang="en-US" dirty="0" smtClean="0"/>
              <a:t>	    </a:t>
            </a:r>
            <a:r>
              <a:rPr lang="en-US" dirty="0"/>
              <a:t>void bark() </a:t>
            </a:r>
            <a:r>
              <a:rPr lang="en-US" dirty="0" smtClean="0"/>
              <a:t>{  </a:t>
            </a:r>
            <a:r>
              <a:rPr lang="en-US" dirty="0" err="1"/>
              <a:t>cout</a:t>
            </a:r>
            <a:r>
              <a:rPr lang="en-US" dirty="0"/>
              <a:t> &lt;&lt; "I can bark! Woof woof!!" &lt;&lt; </a:t>
            </a:r>
            <a:r>
              <a:rPr lang="en-US" dirty="0" err="1"/>
              <a:t>endl</a:t>
            </a:r>
            <a:r>
              <a:rPr lang="en-US" dirty="0" smtClean="0"/>
              <a:t>;    </a:t>
            </a:r>
            <a:r>
              <a:rPr lang="en-US" dirty="0"/>
              <a:t>}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37926" y="508818"/>
            <a:ext cx="468791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>
                <a:solidFill>
                  <a:srgbClr val="00B050"/>
                </a:solidFill>
              </a:rPr>
              <a:t>    // Create object of the Dog class</a:t>
            </a:r>
          </a:p>
          <a:p>
            <a:r>
              <a:rPr lang="en-US" dirty="0"/>
              <a:t>    Dog dog1;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B050"/>
                </a:solidFill>
              </a:rPr>
              <a:t>// Calling members of the base class</a:t>
            </a:r>
          </a:p>
          <a:p>
            <a:r>
              <a:rPr lang="en-US" dirty="0"/>
              <a:t>    dog1.eat();</a:t>
            </a:r>
          </a:p>
          <a:p>
            <a:r>
              <a:rPr lang="en-US" dirty="0"/>
              <a:t>    dog1.sleep();</a:t>
            </a:r>
          </a:p>
          <a:p>
            <a:r>
              <a:rPr lang="en-US" dirty="0"/>
              <a:t>    dog1.setColor("black");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    // Calling member of the derived class</a:t>
            </a:r>
          </a:p>
          <a:p>
            <a:r>
              <a:rPr lang="en-US" dirty="0"/>
              <a:t>    dog1.bark();</a:t>
            </a:r>
          </a:p>
          <a:p>
            <a:r>
              <a:rPr lang="en-US" dirty="0"/>
              <a:t>    dog1.setType("mammal");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    // Using </a:t>
            </a:r>
            <a:r>
              <a:rPr lang="en-US" dirty="0" err="1">
                <a:solidFill>
                  <a:srgbClr val="00B050"/>
                </a:solidFill>
              </a:rPr>
              <a:t>getColor</a:t>
            </a:r>
            <a:r>
              <a:rPr lang="en-US" dirty="0">
                <a:solidFill>
                  <a:srgbClr val="00B050"/>
                </a:solidFill>
              </a:rPr>
              <a:t>() of dog1 as argument</a:t>
            </a:r>
          </a:p>
          <a:p>
            <a:r>
              <a:rPr lang="en-US" dirty="0">
                <a:solidFill>
                  <a:srgbClr val="00B050"/>
                </a:solidFill>
              </a:rPr>
              <a:t>    // </a:t>
            </a:r>
            <a:r>
              <a:rPr lang="en-US" dirty="0" err="1">
                <a:solidFill>
                  <a:srgbClr val="00B050"/>
                </a:solidFill>
              </a:rPr>
              <a:t>getColor</a:t>
            </a:r>
            <a:r>
              <a:rPr lang="en-US" dirty="0">
                <a:solidFill>
                  <a:srgbClr val="00B050"/>
                </a:solidFill>
              </a:rPr>
              <a:t>() returns string data</a:t>
            </a:r>
          </a:p>
          <a:p>
            <a:r>
              <a:rPr lang="en-US" dirty="0"/>
              <a:t>    dog1.displayInfo(dog1.getColor());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Dr.Jabari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AD49-B8FF-4C48-B839-88D438E46C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1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C++ 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5436" y="2197358"/>
            <a:ext cx="99811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Inheritance</a:t>
            </a:r>
          </a:p>
          <a:p>
            <a:r>
              <a:rPr lang="en-US" sz="2400" dirty="0"/>
              <a:t>In C++, it is possible to inherit attributes and methods from one class to another. We group the "inheritance concept" into two categories: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derived class (child) </a:t>
            </a:r>
            <a:r>
              <a:rPr lang="en-US" sz="2400" dirty="0"/>
              <a:t>- the class that inherits from another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base class (parent) </a:t>
            </a:r>
            <a:r>
              <a:rPr lang="en-US" sz="2400" dirty="0"/>
              <a:t>- the class being inherited from</a:t>
            </a:r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inherit from a class, use the </a:t>
            </a:r>
            <a:r>
              <a:rPr lang="en-US" sz="2400" dirty="0">
                <a:solidFill>
                  <a:srgbClr val="00B0F0"/>
                </a:solidFill>
              </a:rPr>
              <a:t>:</a:t>
            </a:r>
            <a:r>
              <a:rPr lang="en-US" sz="2400" dirty="0"/>
              <a:t> symbol.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Dr.Jabari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AD49-B8FF-4C48-B839-88D438E46C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2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C++ 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16676" y="1282958"/>
            <a:ext cx="54091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class base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.... ... ....</a:t>
            </a:r>
          </a:p>
          <a:p>
            <a:r>
              <a:rPr lang="en-US" sz="2800" dirty="0" smtClean="0"/>
              <a:t>};</a:t>
            </a:r>
          </a:p>
          <a:p>
            <a:endParaRPr lang="en-US" sz="2800" dirty="0" smtClean="0"/>
          </a:p>
          <a:p>
            <a:r>
              <a:rPr lang="en-US" sz="2800" dirty="0" smtClean="0"/>
              <a:t>class derived : </a:t>
            </a:r>
            <a:r>
              <a:rPr lang="en-US" sz="2800" dirty="0" err="1" smtClean="0">
                <a:solidFill>
                  <a:srgbClr val="00B0F0"/>
                </a:solidFill>
              </a:rPr>
              <a:t>access_specifier</a:t>
            </a:r>
            <a:r>
              <a:rPr lang="en-US" sz="2800" dirty="0" smtClean="0"/>
              <a:t> base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.... ... ....</a:t>
            </a:r>
          </a:p>
          <a:p>
            <a:r>
              <a:rPr lang="en-US" sz="2800" dirty="0" smtClean="0"/>
              <a:t>};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Dr.Jabari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AD49-B8FF-4C48-B839-88D438E46C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437" y="300172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base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92D050"/>
                </a:solidFill>
              </a:rPr>
              <a:t>public:</a:t>
            </a:r>
          </a:p>
          <a:p>
            <a:r>
              <a:rPr lang="en-US" dirty="0">
                <a:solidFill>
                  <a:srgbClr val="92D050"/>
                </a:solidFill>
              </a:rPr>
              <a:t>		</a:t>
            </a:r>
            <a:r>
              <a:rPr lang="en-US" dirty="0" err="1">
                <a:solidFill>
                  <a:srgbClr val="92D050"/>
                </a:solidFill>
              </a:rPr>
              <a:t>int</a:t>
            </a:r>
            <a:r>
              <a:rPr lang="en-US" dirty="0">
                <a:solidFill>
                  <a:srgbClr val="92D050"/>
                </a:solidFill>
              </a:rPr>
              <a:t> x;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protected:</a:t>
            </a:r>
          </a:p>
          <a:p>
            <a:r>
              <a:rPr lang="en-US" dirty="0">
                <a:solidFill>
                  <a:schemeClr val="accent1"/>
                </a:solidFill>
              </a:rPr>
              <a:t>		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y;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private:</a:t>
            </a:r>
          </a:p>
          <a:p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z;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</a:t>
            </a:r>
            <a:r>
              <a:rPr lang="en-US" dirty="0" err="1"/>
              <a:t>publicDerived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public</a:t>
            </a:r>
            <a:r>
              <a:rPr lang="en-US" dirty="0"/>
              <a:t> base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// x is public</a:t>
            </a:r>
          </a:p>
          <a:p>
            <a:r>
              <a:rPr lang="en-US" dirty="0"/>
              <a:t>	// y is protected</a:t>
            </a:r>
          </a:p>
          <a:p>
            <a:r>
              <a:rPr lang="en-US" dirty="0"/>
              <a:t>	// z is not accessible from </a:t>
            </a:r>
            <a:r>
              <a:rPr lang="en-US" dirty="0" err="1"/>
              <a:t>publicDerived</a:t>
            </a:r>
            <a:endParaRPr lang="en-US" dirty="0"/>
          </a:p>
          <a:p>
            <a:r>
              <a:rPr lang="en-US" dirty="0"/>
              <a:t>};</a:t>
            </a:r>
          </a:p>
          <a:p>
            <a:r>
              <a:rPr lang="en-US" dirty="0"/>
              <a:t>class </a:t>
            </a:r>
            <a:r>
              <a:rPr lang="en-US" dirty="0" err="1"/>
              <a:t>protectedDerived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protected</a:t>
            </a:r>
            <a:r>
              <a:rPr lang="en-US" dirty="0"/>
              <a:t> base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// x is protected</a:t>
            </a:r>
          </a:p>
          <a:p>
            <a:r>
              <a:rPr lang="en-US" dirty="0"/>
              <a:t>	// y is protected</a:t>
            </a:r>
          </a:p>
          <a:p>
            <a:r>
              <a:rPr lang="en-US" dirty="0"/>
              <a:t>	// z is not accessible from </a:t>
            </a:r>
            <a:r>
              <a:rPr lang="en-US" dirty="0" err="1"/>
              <a:t>protectedDerived</a:t>
            </a:r>
            <a:endParaRPr lang="en-US" dirty="0"/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39437" y="407154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privateDerived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private</a:t>
            </a:r>
            <a:r>
              <a:rPr lang="en-US" dirty="0"/>
              <a:t> base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// x is private</a:t>
            </a:r>
          </a:p>
          <a:p>
            <a:r>
              <a:rPr lang="en-US" dirty="0"/>
              <a:t>	// y is private</a:t>
            </a:r>
          </a:p>
          <a:p>
            <a:r>
              <a:rPr lang="en-US" dirty="0"/>
              <a:t>	// z is not accessible from </a:t>
            </a:r>
            <a:r>
              <a:rPr lang="en-US" dirty="0" err="1"/>
              <a:t>privateDerived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Dr.Jabari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AD49-B8FF-4C48-B839-88D438E46C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890" y="180303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class </a:t>
            </a:r>
            <a:r>
              <a:rPr lang="en-US" dirty="0">
                <a:solidFill>
                  <a:srgbClr val="00B0F0"/>
                </a:solidFill>
              </a:rPr>
              <a:t>Base </a:t>
            </a:r>
            <a:r>
              <a:rPr lang="en-US" dirty="0"/>
              <a:t>{</a:t>
            </a:r>
          </a:p>
          <a:p>
            <a:r>
              <a:rPr lang="en-US" dirty="0"/>
              <a:t>  private:</a:t>
            </a:r>
          </a:p>
          <a:p>
            <a:r>
              <a:rPr lang="en-US" dirty="0" smtClean="0"/>
              <a:t>	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pvt</a:t>
            </a:r>
            <a:r>
              <a:rPr lang="en-US" dirty="0"/>
              <a:t> = 1;</a:t>
            </a:r>
          </a:p>
          <a:p>
            <a:r>
              <a:rPr lang="en-US" dirty="0" smtClean="0"/>
              <a:t>  </a:t>
            </a:r>
            <a:r>
              <a:rPr lang="en-US" dirty="0"/>
              <a:t>protected:</a:t>
            </a:r>
          </a:p>
          <a:p>
            <a:r>
              <a:rPr lang="en-US" dirty="0" smtClean="0"/>
              <a:t>	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prot</a:t>
            </a:r>
            <a:r>
              <a:rPr lang="en-US" dirty="0"/>
              <a:t> = 2;</a:t>
            </a:r>
          </a:p>
          <a:p>
            <a:r>
              <a:rPr lang="en-US" dirty="0" smtClean="0"/>
              <a:t>  </a:t>
            </a:r>
            <a:r>
              <a:rPr lang="en-US" dirty="0"/>
              <a:t>public:</a:t>
            </a:r>
          </a:p>
          <a:p>
            <a:r>
              <a:rPr lang="en-US" dirty="0" smtClean="0"/>
              <a:t>	    </a:t>
            </a:r>
            <a:r>
              <a:rPr lang="en-US" dirty="0" err="1"/>
              <a:t>int</a:t>
            </a:r>
            <a:r>
              <a:rPr lang="en-US" dirty="0"/>
              <a:t> pub = 3;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	 </a:t>
            </a:r>
            <a:r>
              <a:rPr lang="en-US" dirty="0">
                <a:solidFill>
                  <a:srgbClr val="00B050"/>
                </a:solidFill>
              </a:rPr>
              <a:t>// function to access private member</a:t>
            </a:r>
          </a:p>
          <a:p>
            <a:r>
              <a:rPr lang="en-US" dirty="0"/>
              <a:t>   </a:t>
            </a:r>
            <a:r>
              <a:rPr lang="en-US" dirty="0" smtClean="0"/>
              <a:t>	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getPVT</a:t>
            </a:r>
            <a:r>
              <a:rPr lang="en-US" dirty="0"/>
              <a:t>() </a:t>
            </a:r>
            <a:r>
              <a:rPr lang="en-US" dirty="0" smtClean="0"/>
              <a:t>{      </a:t>
            </a:r>
            <a:r>
              <a:rPr lang="en-US" dirty="0"/>
              <a:t>return </a:t>
            </a:r>
            <a:r>
              <a:rPr lang="en-US" dirty="0" err="1"/>
              <a:t>pvt</a:t>
            </a:r>
            <a:r>
              <a:rPr lang="en-US" dirty="0" smtClean="0"/>
              <a:t>;    </a:t>
            </a:r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r>
              <a:rPr lang="en-US" dirty="0" smtClean="0"/>
              <a:t>class </a:t>
            </a:r>
            <a:r>
              <a:rPr lang="en-US" dirty="0" err="1"/>
              <a:t>PublicDerived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/>
              <a:t> Base {</a:t>
            </a:r>
          </a:p>
          <a:p>
            <a:r>
              <a:rPr lang="en-US" dirty="0"/>
              <a:t>  public: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	    </a:t>
            </a:r>
            <a:r>
              <a:rPr lang="en-US" dirty="0">
                <a:solidFill>
                  <a:srgbClr val="92D050"/>
                </a:solidFill>
              </a:rPr>
              <a:t>// function to access protected member from Base</a:t>
            </a:r>
          </a:p>
          <a:p>
            <a:r>
              <a:rPr lang="en-US" dirty="0" smtClean="0"/>
              <a:t>	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getProt</a:t>
            </a:r>
            <a:r>
              <a:rPr lang="en-US" dirty="0"/>
              <a:t>() </a:t>
            </a:r>
            <a:r>
              <a:rPr lang="en-US" dirty="0" smtClean="0"/>
              <a:t>{      </a:t>
            </a:r>
            <a:r>
              <a:rPr lang="en-US" dirty="0"/>
              <a:t>return </a:t>
            </a:r>
            <a:r>
              <a:rPr lang="en-US" dirty="0" err="1"/>
              <a:t>prot</a:t>
            </a:r>
            <a:r>
              <a:rPr lang="en-US" dirty="0" smtClean="0"/>
              <a:t>;    </a:t>
            </a:r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</a:t>
            </a:r>
            <a:r>
              <a:rPr lang="en-US" dirty="0" err="1"/>
              <a:t>PublicDerived</a:t>
            </a:r>
            <a:r>
              <a:rPr lang="en-US" dirty="0"/>
              <a:t> object1;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"Private = " &lt;&lt; object1.getPVT()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"Protected = " &lt;&lt; object1.getProt()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"Public = " &lt;&lt; object1.pub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54361"/>
              </p:ext>
            </p:extLst>
          </p:nvPr>
        </p:nvGraphicFramePr>
        <p:xfrm>
          <a:off x="4953000" y="0"/>
          <a:ext cx="7239000" cy="1783080"/>
        </p:xfrm>
        <a:graphic>
          <a:graphicData uri="http://schemas.openxmlformats.org/drawingml/2006/table">
            <a:tbl>
              <a:tblPr/>
              <a:tblGrid>
                <a:gridCol w="1809750">
                  <a:extLst>
                    <a:ext uri="{9D8B030D-6E8A-4147-A177-3AD203B41FA5}">
                      <a16:colId xmlns:a16="http://schemas.microsoft.com/office/drawing/2014/main" val="259139325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292075589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45727609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340877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Accessibility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private members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protected members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public members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07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Base Class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86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Derived Class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293280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Dr.Jabari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AD49-B8FF-4C48-B839-88D438E46C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739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class </a:t>
            </a:r>
            <a:r>
              <a:rPr lang="en-US" dirty="0">
                <a:solidFill>
                  <a:srgbClr val="00B0F0"/>
                </a:solidFill>
              </a:rPr>
              <a:t>Base </a:t>
            </a:r>
            <a:r>
              <a:rPr lang="en-US" dirty="0"/>
              <a:t>{</a:t>
            </a:r>
          </a:p>
          <a:p>
            <a:r>
              <a:rPr lang="en-US" dirty="0" smtClean="0"/>
              <a:t>  </a:t>
            </a:r>
            <a:r>
              <a:rPr lang="en-US" dirty="0"/>
              <a:t>private:</a:t>
            </a:r>
          </a:p>
          <a:p>
            <a:r>
              <a:rPr lang="en-US" dirty="0" smtClean="0"/>
              <a:t>	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pvt</a:t>
            </a:r>
            <a:r>
              <a:rPr lang="en-US" dirty="0"/>
              <a:t> = 1;</a:t>
            </a:r>
          </a:p>
          <a:p>
            <a:r>
              <a:rPr lang="en-US" dirty="0" smtClean="0"/>
              <a:t>  </a:t>
            </a:r>
            <a:r>
              <a:rPr lang="en-US" dirty="0"/>
              <a:t>protected:</a:t>
            </a:r>
          </a:p>
          <a:p>
            <a:r>
              <a:rPr lang="en-US" dirty="0" smtClean="0"/>
              <a:t>	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prot</a:t>
            </a:r>
            <a:r>
              <a:rPr lang="en-US" dirty="0"/>
              <a:t> = 2;</a:t>
            </a:r>
          </a:p>
          <a:p>
            <a:r>
              <a:rPr lang="en-US" dirty="0" smtClean="0"/>
              <a:t>   </a:t>
            </a:r>
            <a:r>
              <a:rPr lang="en-US" dirty="0"/>
              <a:t>public:</a:t>
            </a:r>
          </a:p>
          <a:p>
            <a:r>
              <a:rPr lang="en-US" dirty="0" smtClean="0"/>
              <a:t>	    </a:t>
            </a:r>
            <a:r>
              <a:rPr lang="en-US" dirty="0" err="1"/>
              <a:t>int</a:t>
            </a:r>
            <a:r>
              <a:rPr lang="en-US" dirty="0"/>
              <a:t> pub = 3;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    </a:t>
            </a:r>
            <a:r>
              <a:rPr lang="en-US" dirty="0">
                <a:solidFill>
                  <a:srgbClr val="00B050"/>
                </a:solidFill>
              </a:rPr>
              <a:t>// function to access private member</a:t>
            </a:r>
          </a:p>
          <a:p>
            <a:r>
              <a:rPr lang="en-US" dirty="0" smtClean="0"/>
              <a:t>	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getPVT</a:t>
            </a:r>
            <a:r>
              <a:rPr lang="en-US" dirty="0"/>
              <a:t>() </a:t>
            </a:r>
            <a:r>
              <a:rPr lang="en-US" dirty="0" smtClean="0"/>
              <a:t>{     </a:t>
            </a:r>
            <a:r>
              <a:rPr lang="en-US" dirty="0"/>
              <a:t>return </a:t>
            </a:r>
            <a:r>
              <a:rPr lang="en-US" dirty="0" err="1"/>
              <a:t>pvt</a:t>
            </a:r>
            <a:r>
              <a:rPr lang="en-US" dirty="0" smtClean="0"/>
              <a:t>;    </a:t>
            </a:r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r>
              <a:rPr lang="en-US" dirty="0" smtClean="0"/>
              <a:t>class </a:t>
            </a:r>
            <a:r>
              <a:rPr lang="en-US" dirty="0" err="1"/>
              <a:t>ProtectedDerived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protected</a:t>
            </a:r>
            <a:r>
              <a:rPr lang="en-US" dirty="0"/>
              <a:t> Base {</a:t>
            </a:r>
          </a:p>
          <a:p>
            <a:r>
              <a:rPr lang="en-US" dirty="0"/>
              <a:t>  public: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    </a:t>
            </a:r>
            <a:r>
              <a:rPr lang="en-US" dirty="0">
                <a:solidFill>
                  <a:srgbClr val="00B050"/>
                </a:solidFill>
              </a:rPr>
              <a:t>// function to access protected member from Base</a:t>
            </a:r>
          </a:p>
          <a:p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getProt</a:t>
            </a:r>
            <a:r>
              <a:rPr lang="en-US" dirty="0"/>
              <a:t>() </a:t>
            </a:r>
            <a:r>
              <a:rPr lang="en-US" dirty="0" smtClean="0"/>
              <a:t>{      </a:t>
            </a:r>
            <a:r>
              <a:rPr lang="en-US" dirty="0"/>
              <a:t>return </a:t>
            </a:r>
            <a:r>
              <a:rPr lang="en-US" dirty="0" err="1"/>
              <a:t>prot</a:t>
            </a:r>
            <a:r>
              <a:rPr lang="en-US" dirty="0" smtClean="0"/>
              <a:t>;    </a:t>
            </a:r>
            <a:r>
              <a:rPr lang="en-US" dirty="0"/>
              <a:t>}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    </a:t>
            </a:r>
            <a:r>
              <a:rPr lang="en-US" dirty="0">
                <a:solidFill>
                  <a:srgbClr val="00B050"/>
                </a:solidFill>
              </a:rPr>
              <a:t>// function to access public member from Base</a:t>
            </a:r>
          </a:p>
          <a:p>
            <a:r>
              <a:rPr lang="en-US" dirty="0"/>
              <a:t>   </a:t>
            </a:r>
            <a:r>
              <a:rPr lang="en-US" dirty="0" smtClean="0"/>
              <a:t>	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getPub</a:t>
            </a:r>
            <a:r>
              <a:rPr lang="en-US" dirty="0"/>
              <a:t>() </a:t>
            </a:r>
            <a:r>
              <a:rPr lang="en-US" dirty="0" smtClean="0"/>
              <a:t>{      </a:t>
            </a:r>
            <a:r>
              <a:rPr lang="en-US" dirty="0"/>
              <a:t>return pub</a:t>
            </a:r>
            <a:r>
              <a:rPr lang="en-US" dirty="0" smtClean="0"/>
              <a:t>;    </a:t>
            </a:r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 {</a:t>
            </a:r>
          </a:p>
          <a:p>
            <a:r>
              <a:rPr lang="en-US" dirty="0"/>
              <a:t>  </a:t>
            </a:r>
            <a:r>
              <a:rPr lang="en-US" dirty="0" err="1"/>
              <a:t>ProtectedDerived</a:t>
            </a:r>
            <a:r>
              <a:rPr lang="en-US" dirty="0"/>
              <a:t> object1;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"Private cannot be accessed."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"Protected = " &lt;&lt; object1.getProt()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"Public = " &lt;&lt; object1.getPub()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2976"/>
              </p:ext>
            </p:extLst>
          </p:nvPr>
        </p:nvGraphicFramePr>
        <p:xfrm>
          <a:off x="4953000" y="0"/>
          <a:ext cx="7239000" cy="2331720"/>
        </p:xfrm>
        <a:graphic>
          <a:graphicData uri="http://schemas.openxmlformats.org/drawingml/2006/table">
            <a:tbl>
              <a:tblPr/>
              <a:tblGrid>
                <a:gridCol w="1809750">
                  <a:extLst>
                    <a:ext uri="{9D8B030D-6E8A-4147-A177-3AD203B41FA5}">
                      <a16:colId xmlns:a16="http://schemas.microsoft.com/office/drawing/2014/main" val="6145951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18775161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2834697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492832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Accessibility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private members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protected members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public members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419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Base Class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4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Derived Class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Yes (inherited as protected variables)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846744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Dr.Jabari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AD49-B8FF-4C48-B839-88D438E46C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class </a:t>
            </a:r>
            <a:r>
              <a:rPr lang="en-US" dirty="0">
                <a:solidFill>
                  <a:srgbClr val="00B0F0"/>
                </a:solidFill>
              </a:rPr>
              <a:t>Base </a:t>
            </a:r>
            <a:r>
              <a:rPr lang="en-US" dirty="0"/>
              <a:t>{</a:t>
            </a:r>
          </a:p>
          <a:p>
            <a:r>
              <a:rPr lang="en-US" dirty="0"/>
              <a:t>  private:</a:t>
            </a:r>
          </a:p>
          <a:p>
            <a:r>
              <a:rPr lang="en-US" dirty="0" smtClean="0"/>
              <a:t>	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pvt</a:t>
            </a:r>
            <a:r>
              <a:rPr lang="en-US" dirty="0"/>
              <a:t> = 1;</a:t>
            </a:r>
          </a:p>
          <a:p>
            <a:r>
              <a:rPr lang="en-US" dirty="0" smtClean="0"/>
              <a:t>  </a:t>
            </a:r>
            <a:r>
              <a:rPr lang="en-US" dirty="0"/>
              <a:t>protected:</a:t>
            </a:r>
          </a:p>
          <a:p>
            <a:r>
              <a:rPr lang="en-US" dirty="0" smtClean="0"/>
              <a:t>	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prot</a:t>
            </a:r>
            <a:r>
              <a:rPr lang="en-US" dirty="0"/>
              <a:t> = 2;</a:t>
            </a:r>
          </a:p>
          <a:p>
            <a:r>
              <a:rPr lang="en-US" dirty="0" smtClean="0"/>
              <a:t>  </a:t>
            </a:r>
            <a:r>
              <a:rPr lang="en-US" dirty="0"/>
              <a:t>public:</a:t>
            </a:r>
          </a:p>
          <a:p>
            <a:r>
              <a:rPr lang="en-US" dirty="0" smtClean="0"/>
              <a:t>	    </a:t>
            </a:r>
            <a:r>
              <a:rPr lang="en-US" dirty="0" err="1"/>
              <a:t>int</a:t>
            </a:r>
            <a:r>
              <a:rPr lang="en-US" dirty="0"/>
              <a:t> pub = 3;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    </a:t>
            </a:r>
            <a:r>
              <a:rPr lang="en-US" dirty="0">
                <a:solidFill>
                  <a:srgbClr val="00B050"/>
                </a:solidFill>
              </a:rPr>
              <a:t>// function to access private member</a:t>
            </a:r>
          </a:p>
          <a:p>
            <a:r>
              <a:rPr lang="en-US" dirty="0" smtClean="0"/>
              <a:t>	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getPVT</a:t>
            </a:r>
            <a:r>
              <a:rPr lang="en-US" dirty="0"/>
              <a:t>() </a:t>
            </a:r>
            <a:r>
              <a:rPr lang="en-US" dirty="0" smtClean="0"/>
              <a:t>{      </a:t>
            </a:r>
            <a:r>
              <a:rPr lang="en-US" dirty="0"/>
              <a:t>return </a:t>
            </a:r>
            <a:r>
              <a:rPr lang="en-US" dirty="0" err="1"/>
              <a:t>pvt</a:t>
            </a:r>
            <a:r>
              <a:rPr lang="en-US" dirty="0" smtClean="0"/>
              <a:t>;    </a:t>
            </a:r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r>
              <a:rPr lang="en-US" dirty="0" smtClean="0"/>
              <a:t>class </a:t>
            </a:r>
            <a:r>
              <a:rPr lang="en-US" dirty="0" err="1"/>
              <a:t>PrivateDerived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private</a:t>
            </a:r>
            <a:r>
              <a:rPr lang="en-US" dirty="0"/>
              <a:t> Base {</a:t>
            </a:r>
          </a:p>
          <a:p>
            <a:r>
              <a:rPr lang="en-US" dirty="0"/>
              <a:t>  public:</a:t>
            </a:r>
          </a:p>
          <a:p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smtClean="0">
                <a:solidFill>
                  <a:srgbClr val="00B050"/>
                </a:solidFill>
              </a:rPr>
              <a:t>	  </a:t>
            </a:r>
            <a:r>
              <a:rPr lang="en-US" dirty="0">
                <a:solidFill>
                  <a:srgbClr val="00B050"/>
                </a:solidFill>
              </a:rPr>
              <a:t>// function to access protected member from Base</a:t>
            </a:r>
          </a:p>
          <a:p>
            <a:r>
              <a:rPr lang="en-US" dirty="0"/>
              <a:t>  </a:t>
            </a:r>
            <a:r>
              <a:rPr lang="en-US" dirty="0" smtClean="0"/>
              <a:t>	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getProt</a:t>
            </a:r>
            <a:r>
              <a:rPr lang="en-US" dirty="0"/>
              <a:t>() </a:t>
            </a:r>
            <a:r>
              <a:rPr lang="en-US" dirty="0" smtClean="0"/>
              <a:t>{      </a:t>
            </a:r>
            <a:r>
              <a:rPr lang="en-US" dirty="0"/>
              <a:t>return </a:t>
            </a:r>
            <a:r>
              <a:rPr lang="en-US" dirty="0" err="1"/>
              <a:t>prot</a:t>
            </a:r>
            <a:r>
              <a:rPr lang="en-US" dirty="0" smtClean="0"/>
              <a:t>;    </a:t>
            </a:r>
            <a:r>
              <a:rPr lang="en-US" dirty="0"/>
              <a:t>}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    </a:t>
            </a:r>
            <a:r>
              <a:rPr lang="en-US" dirty="0">
                <a:solidFill>
                  <a:srgbClr val="00B050"/>
                </a:solidFill>
              </a:rPr>
              <a:t>// function to access private member</a:t>
            </a:r>
          </a:p>
          <a:p>
            <a:r>
              <a:rPr lang="en-US" dirty="0" smtClean="0"/>
              <a:t>	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getPub</a:t>
            </a:r>
            <a:r>
              <a:rPr lang="en-US" dirty="0"/>
              <a:t>() </a:t>
            </a:r>
            <a:r>
              <a:rPr lang="en-US" dirty="0" smtClean="0"/>
              <a:t>{      </a:t>
            </a:r>
            <a:r>
              <a:rPr lang="en-US" dirty="0"/>
              <a:t>return pub</a:t>
            </a:r>
            <a:r>
              <a:rPr lang="en-US" dirty="0" smtClean="0"/>
              <a:t>;    </a:t>
            </a:r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 {</a:t>
            </a:r>
          </a:p>
          <a:p>
            <a:r>
              <a:rPr lang="en-US" dirty="0"/>
              <a:t>  </a:t>
            </a:r>
            <a:r>
              <a:rPr lang="en-US" dirty="0" err="1"/>
              <a:t>PrivateDerived</a:t>
            </a:r>
            <a:r>
              <a:rPr lang="en-US" dirty="0"/>
              <a:t> object1;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"Private cannot be accessed."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"Protected = " &lt;&lt; object1.getProt()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"Public = " &lt;&lt; object1.getPub()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83871"/>
              </p:ext>
            </p:extLst>
          </p:nvPr>
        </p:nvGraphicFramePr>
        <p:xfrm>
          <a:off x="4953000" y="0"/>
          <a:ext cx="7239000" cy="2331720"/>
        </p:xfrm>
        <a:graphic>
          <a:graphicData uri="http://schemas.openxmlformats.org/drawingml/2006/table">
            <a:tbl>
              <a:tblPr/>
              <a:tblGrid>
                <a:gridCol w="1809750">
                  <a:extLst>
                    <a:ext uri="{9D8B030D-6E8A-4147-A177-3AD203B41FA5}">
                      <a16:colId xmlns:a16="http://schemas.microsoft.com/office/drawing/2014/main" val="351722484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793955883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39788478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7251035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Accessibility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private members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protected members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public members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249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Base Class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20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Derived Class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Yes (inherited as private variables)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Yes (inherited as private variables)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41825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Dr.Jabari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AD49-B8FF-4C48-B839-88D438E46C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Base class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Vehicle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 brand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"Ford"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honk()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Tuut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tuut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Derived class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Car: 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Vehicle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 model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"Mustang"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Car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myCar.honk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myCar.brand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myCar.model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Dr.Jabari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AD49-B8FF-4C48-B839-88D438E46C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3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5884" y="225448"/>
            <a:ext cx="810510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// </a:t>
            </a:r>
            <a:r>
              <a:rPr lang="en-US" dirty="0">
                <a:solidFill>
                  <a:srgbClr val="00B0F0"/>
                </a:solidFill>
              </a:rPr>
              <a:t>base class</a:t>
            </a:r>
          </a:p>
          <a:p>
            <a:r>
              <a:rPr lang="en-US" dirty="0"/>
              <a:t>class Animal {</a:t>
            </a:r>
          </a:p>
          <a:p>
            <a:r>
              <a:rPr lang="en-US" dirty="0" smtClean="0"/>
              <a:t>   </a:t>
            </a:r>
            <a:r>
              <a:rPr lang="en-US" dirty="0"/>
              <a:t>public:</a:t>
            </a:r>
          </a:p>
          <a:p>
            <a:r>
              <a:rPr lang="en-US" dirty="0" smtClean="0"/>
              <a:t>	    </a:t>
            </a:r>
            <a:r>
              <a:rPr lang="en-US" dirty="0"/>
              <a:t>void eat() </a:t>
            </a:r>
            <a:r>
              <a:rPr lang="en-US" dirty="0" smtClean="0"/>
              <a:t>{  </a:t>
            </a:r>
            <a:r>
              <a:rPr lang="en-US" dirty="0" err="1"/>
              <a:t>cout</a:t>
            </a:r>
            <a:r>
              <a:rPr lang="en-US" dirty="0"/>
              <a:t> &lt;&lt; "I can eat!" &lt;&lt; </a:t>
            </a:r>
            <a:r>
              <a:rPr lang="en-US" dirty="0" err="1"/>
              <a:t>endl</a:t>
            </a:r>
            <a:r>
              <a:rPr lang="en-US" dirty="0" smtClean="0"/>
              <a:t>;  </a:t>
            </a:r>
            <a:r>
              <a:rPr lang="en-US" dirty="0"/>
              <a:t>}</a:t>
            </a:r>
          </a:p>
          <a:p>
            <a:r>
              <a:rPr lang="en-US" dirty="0" smtClean="0"/>
              <a:t>	    </a:t>
            </a:r>
            <a:r>
              <a:rPr lang="en-US" dirty="0"/>
              <a:t>void sleep() </a:t>
            </a:r>
            <a:r>
              <a:rPr lang="en-US" dirty="0" smtClean="0"/>
              <a:t>{   </a:t>
            </a:r>
            <a:r>
              <a:rPr lang="en-US" dirty="0" err="1"/>
              <a:t>cout</a:t>
            </a:r>
            <a:r>
              <a:rPr lang="en-US" dirty="0"/>
              <a:t> &lt;&lt; "I can sleep!" &lt;&lt; </a:t>
            </a:r>
            <a:r>
              <a:rPr lang="en-US" dirty="0" err="1"/>
              <a:t>endl</a:t>
            </a:r>
            <a:r>
              <a:rPr lang="en-US" dirty="0" smtClean="0"/>
              <a:t>;  </a:t>
            </a:r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// derived class</a:t>
            </a:r>
          </a:p>
          <a:p>
            <a:r>
              <a:rPr lang="en-US" dirty="0"/>
              <a:t>class Dog : public Animal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public:</a:t>
            </a:r>
          </a:p>
          <a:p>
            <a:r>
              <a:rPr lang="en-US" dirty="0"/>
              <a:t> </a:t>
            </a:r>
            <a:r>
              <a:rPr lang="en-US" dirty="0" smtClean="0"/>
              <a:t>	   </a:t>
            </a:r>
            <a:r>
              <a:rPr lang="en-US" dirty="0"/>
              <a:t>void bark() </a:t>
            </a:r>
            <a:r>
              <a:rPr lang="en-US" dirty="0" smtClean="0"/>
              <a:t>{ </a:t>
            </a:r>
            <a:r>
              <a:rPr lang="en-US" dirty="0" err="1"/>
              <a:t>cout</a:t>
            </a:r>
            <a:r>
              <a:rPr lang="en-US" dirty="0"/>
              <a:t> &lt;&lt; "I can bark! Woof woof!!" &lt;&lt; </a:t>
            </a:r>
            <a:r>
              <a:rPr lang="en-US" dirty="0" err="1"/>
              <a:t>endl</a:t>
            </a:r>
            <a:r>
              <a:rPr lang="en-US" dirty="0" smtClean="0"/>
              <a:t>;   </a:t>
            </a:r>
            <a:r>
              <a:rPr lang="en-US" dirty="0"/>
              <a:t>}</a:t>
            </a:r>
          </a:p>
          <a:p>
            <a:r>
              <a:rPr lang="en-US" dirty="0"/>
              <a:t>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 {</a:t>
            </a:r>
          </a:p>
          <a:p>
            <a:r>
              <a:rPr lang="en-US" dirty="0">
                <a:solidFill>
                  <a:srgbClr val="00B050"/>
                </a:solidFill>
              </a:rPr>
              <a:t>    // Create object of the Dog class</a:t>
            </a:r>
          </a:p>
          <a:p>
            <a:r>
              <a:rPr lang="en-US" dirty="0"/>
              <a:t>    Dog dog1;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B050"/>
                </a:solidFill>
              </a:rPr>
              <a:t>// Calling members of the base class</a:t>
            </a:r>
          </a:p>
          <a:p>
            <a:r>
              <a:rPr lang="en-US" dirty="0"/>
              <a:t>    dog1.eat();</a:t>
            </a:r>
          </a:p>
          <a:p>
            <a:r>
              <a:rPr lang="en-US" dirty="0"/>
              <a:t>    dog1.sleep();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B050"/>
                </a:solidFill>
              </a:rPr>
              <a:t>// Calling member of the derived class</a:t>
            </a:r>
          </a:p>
          <a:p>
            <a:r>
              <a:rPr lang="en-US" dirty="0"/>
              <a:t>    dog1.bark();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Dr.Jabari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AD49-B8FF-4C48-B839-88D438E46C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300</Words>
  <Application>Microsoft Office PowerPoint</Application>
  <PresentationFormat>Widescreen</PresentationFormat>
  <Paragraphs>240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C++ OOP Object-Oriented Programming Second Session</vt:lpstr>
      <vt:lpstr>C++ Inheritance</vt:lpstr>
      <vt:lpstr>C++ 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OOP Object-Oriented Programming Second Session</dc:title>
  <dc:creator>Jabari</dc:creator>
  <cp:lastModifiedBy>Jabari</cp:lastModifiedBy>
  <cp:revision>15</cp:revision>
  <dcterms:created xsi:type="dcterms:W3CDTF">2023-05-12T05:10:04Z</dcterms:created>
  <dcterms:modified xsi:type="dcterms:W3CDTF">2023-12-03T18:25:54Z</dcterms:modified>
</cp:coreProperties>
</file>